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672" r:id="rId2"/>
    <p:sldMasterId id="2147483698" r:id="rId3"/>
    <p:sldMasterId id="2147483710" r:id="rId4"/>
    <p:sldMasterId id="2147483722" r:id="rId5"/>
    <p:sldMasterId id="2147483735" r:id="rId6"/>
    <p:sldMasterId id="2147483748" r:id="rId7"/>
  </p:sldMasterIdLst>
  <p:notesMasterIdLst>
    <p:notesMasterId r:id="rId123"/>
  </p:notesMasterIdLst>
  <p:sldIdLst>
    <p:sldId id="281" r:id="rId8"/>
    <p:sldId id="850" r:id="rId9"/>
    <p:sldId id="690" r:id="rId10"/>
    <p:sldId id="691" r:id="rId11"/>
    <p:sldId id="692" r:id="rId12"/>
    <p:sldId id="696" r:id="rId13"/>
    <p:sldId id="837" r:id="rId14"/>
    <p:sldId id="771" r:id="rId15"/>
    <p:sldId id="772" r:id="rId16"/>
    <p:sldId id="766" r:id="rId17"/>
    <p:sldId id="767" r:id="rId18"/>
    <p:sldId id="768" r:id="rId19"/>
    <p:sldId id="818" r:id="rId20"/>
    <p:sldId id="762" r:id="rId21"/>
    <p:sldId id="761" r:id="rId22"/>
    <p:sldId id="760" r:id="rId23"/>
    <p:sldId id="693" r:id="rId24"/>
    <p:sldId id="694" r:id="rId25"/>
    <p:sldId id="817" r:id="rId26"/>
    <p:sldId id="285" r:id="rId27"/>
    <p:sldId id="849" r:id="rId28"/>
    <p:sldId id="848" r:id="rId29"/>
    <p:sldId id="700" r:id="rId30"/>
    <p:sldId id="701" r:id="rId31"/>
    <p:sldId id="702" r:id="rId32"/>
    <p:sldId id="770" r:id="rId33"/>
    <p:sldId id="413" r:id="rId34"/>
    <p:sldId id="414" r:id="rId35"/>
    <p:sldId id="764" r:id="rId36"/>
    <p:sldId id="855" r:id="rId37"/>
    <p:sldId id="822" r:id="rId38"/>
    <p:sldId id="632" r:id="rId39"/>
    <p:sldId id="374" r:id="rId40"/>
    <p:sldId id="773" r:id="rId41"/>
    <p:sldId id="774" r:id="rId42"/>
    <p:sldId id="645" r:id="rId43"/>
    <p:sldId id="651" r:id="rId44"/>
    <p:sldId id="819" r:id="rId45"/>
    <p:sldId id="665" r:id="rId46"/>
    <p:sldId id="666" r:id="rId47"/>
    <p:sldId id="667" r:id="rId48"/>
    <p:sldId id="669" r:id="rId49"/>
    <p:sldId id="670" r:id="rId50"/>
    <p:sldId id="671" r:id="rId51"/>
    <p:sldId id="856" r:id="rId52"/>
    <p:sldId id="857" r:id="rId53"/>
    <p:sldId id="842" r:id="rId54"/>
    <p:sldId id="843" r:id="rId55"/>
    <p:sldId id="845" r:id="rId56"/>
    <p:sldId id="858" r:id="rId57"/>
    <p:sldId id="839" r:id="rId58"/>
    <p:sldId id="840" r:id="rId59"/>
    <p:sldId id="844" r:id="rId60"/>
    <p:sldId id="820" r:id="rId61"/>
    <p:sldId id="673" r:id="rId62"/>
    <p:sldId id="765" r:id="rId63"/>
    <p:sldId id="644" r:id="rId64"/>
    <p:sldId id="448" r:id="rId65"/>
    <p:sldId id="379" r:id="rId66"/>
    <p:sldId id="380" r:id="rId67"/>
    <p:sldId id="375" r:id="rId68"/>
    <p:sldId id="376" r:id="rId69"/>
    <p:sldId id="377" r:id="rId70"/>
    <p:sldId id="378" r:id="rId71"/>
    <p:sldId id="776" r:id="rId72"/>
    <p:sldId id="447" r:id="rId73"/>
    <p:sldId id="449" r:id="rId74"/>
    <p:sldId id="823" r:id="rId75"/>
    <p:sldId id="424" r:id="rId76"/>
    <p:sldId id="425" r:id="rId77"/>
    <p:sldId id="777" r:id="rId78"/>
    <p:sldId id="783" r:id="rId79"/>
    <p:sldId id="782" r:id="rId80"/>
    <p:sldId id="746" r:id="rId81"/>
    <p:sldId id="802" r:id="rId82"/>
    <p:sldId id="813" r:id="rId83"/>
    <p:sldId id="532" r:id="rId84"/>
    <p:sldId id="533" r:id="rId85"/>
    <p:sldId id="534" r:id="rId86"/>
    <p:sldId id="805" r:id="rId87"/>
    <p:sldId id="806" r:id="rId88"/>
    <p:sldId id="657" r:id="rId89"/>
    <p:sldId id="658" r:id="rId90"/>
    <p:sldId id="659" r:id="rId91"/>
    <p:sldId id="660" r:id="rId92"/>
    <p:sldId id="661" r:id="rId93"/>
    <p:sldId id="662" r:id="rId94"/>
    <p:sldId id="663" r:id="rId95"/>
    <p:sldId id="664" r:id="rId96"/>
    <p:sldId id="535" r:id="rId97"/>
    <p:sldId id="816" r:id="rId98"/>
    <p:sldId id="814" r:id="rId99"/>
    <p:sldId id="815" r:id="rId100"/>
    <p:sldId id="854" r:id="rId101"/>
    <p:sldId id="824" r:id="rId102"/>
    <p:sldId id="803" r:id="rId103"/>
    <p:sldId id="804" r:id="rId104"/>
    <p:sldId id="825" r:id="rId105"/>
    <p:sldId id="711" r:id="rId106"/>
    <p:sldId id="712" r:id="rId107"/>
    <p:sldId id="713" r:id="rId108"/>
    <p:sldId id="714" r:id="rId109"/>
    <p:sldId id="715" r:id="rId110"/>
    <p:sldId id="717" r:id="rId111"/>
    <p:sldId id="724" r:id="rId112"/>
    <p:sldId id="725" r:id="rId113"/>
    <p:sldId id="722" r:id="rId114"/>
    <p:sldId id="723" r:id="rId115"/>
    <p:sldId id="363" r:id="rId116"/>
    <p:sldId id="676" r:id="rId117"/>
    <p:sldId id="677" r:id="rId118"/>
    <p:sldId id="847" r:id="rId119"/>
    <p:sldId id="679" r:id="rId120"/>
    <p:sldId id="851" r:id="rId121"/>
    <p:sldId id="633" r:id="rId122"/>
  </p:sldIdLst>
  <p:sldSz cx="9144000" cy="6858000" type="screen4x3"/>
  <p:notesSz cx="7315200" cy="9601200"/>
  <p:embeddedFontLst>
    <p:embeddedFont>
      <p:font typeface="Calibri" panose="020F0502020204030204" pitchFamily="34" charset="0"/>
      <p:regular r:id="rId124"/>
      <p:bold r:id="rId125"/>
      <p:italic r:id="rId126"/>
      <p:boldItalic r:id="rId127"/>
    </p:embeddedFont>
    <p:embeddedFont>
      <p:font typeface="Lucida Calligraphy" panose="03010101010101010101" pitchFamily="66" charset="0"/>
      <p:regular r:id="rId128"/>
    </p:embeddedFont>
    <p:embeddedFont>
      <p:font typeface="MS Mincho" panose="020B0604020202020204" charset="-128"/>
      <p:regular r:id="rId129"/>
    </p:embeddedFont>
    <p:embeddedFont>
      <p:font typeface="Comic Sans MS" panose="030F0702030302020204" pitchFamily="66" charset="0"/>
      <p:regular r:id="rId130"/>
      <p:bold r:id="rId131"/>
      <p:italic r:id="rId132"/>
      <p:boldItalic r:id="rId133"/>
    </p:embeddedFont>
    <p:embeddedFont>
      <p:font typeface="Microsoft Sans Serif" panose="020B0604020202020204" pitchFamily="34" charset="0"/>
      <p:regular r:id="rId134"/>
    </p:embeddedFont>
    <p:embeddedFont>
      <p:font typeface="Webdings" panose="05030102010509060703" pitchFamily="18" charset="2"/>
      <p:regular r:id="rId135"/>
    </p:embeddedFont>
    <p:embeddedFont>
      <p:font typeface="Math C" panose="05000000000000000000" pitchFamily="2" charset="2"/>
      <p:regular r:id="rId136"/>
    </p:embeddedFont>
    <p:embeddedFont>
      <p:font typeface="Math B" panose="05000000000000000000" pitchFamily="2" charset="2"/>
      <p:regular r:id="rId137"/>
    </p:embeddedFont>
    <p:embeddedFont>
      <p:font typeface="Cambria Math" panose="02040503050406030204" pitchFamily="18" charset="0"/>
      <p:regular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B61B3E8-8C95-4925-94E3-DDE967BDA403}">
          <p14:sldIdLst>
            <p14:sldId id="281"/>
            <p14:sldId id="850"/>
            <p14:sldId id="690"/>
            <p14:sldId id="691"/>
            <p14:sldId id="692"/>
            <p14:sldId id="696"/>
          </p14:sldIdLst>
        </p14:section>
        <p14:section name="Automating Abstract Interpretation" id="{248BAA2B-B2F5-4A8B-B75F-8AAA8C527FB3}">
          <p14:sldIdLst>
            <p14:sldId id="837"/>
            <p14:sldId id="771"/>
            <p14:sldId id="772"/>
            <p14:sldId id="766"/>
            <p14:sldId id="767"/>
            <p14:sldId id="768"/>
          </p14:sldIdLst>
        </p14:section>
        <p14:section name="Untitled Section" id="{45DCBA73-0F88-4AD4-9604-724CEC027597}">
          <p14:sldIdLst>
            <p14:sldId id="818"/>
            <p14:sldId id="762"/>
            <p14:sldId id="761"/>
            <p14:sldId id="760"/>
            <p14:sldId id="693"/>
            <p14:sldId id="694"/>
            <p14:sldId id="817"/>
          </p14:sldIdLst>
        </p14:section>
        <p14:section name="Abstract Interpretation" id="{B4D5722B-09BB-4DA5-AEBE-FE7D1140EE40}">
          <p14:sldIdLst>
            <p14:sldId id="285"/>
            <p14:sldId id="849"/>
            <p14:sldId id="848"/>
            <p14:sldId id="700"/>
            <p14:sldId id="701"/>
            <p14:sldId id="702"/>
            <p14:sldId id="770"/>
            <p14:sldId id="413"/>
            <p14:sldId id="414"/>
            <p14:sldId id="764"/>
            <p14:sldId id="855"/>
          </p14:sldIdLst>
        </p14:section>
        <p14:section name="First Glimmer" id="{5859872C-101B-4DF8-AADE-6E38882C8B18}">
          <p14:sldIdLst>
            <p14:sldId id="822"/>
            <p14:sldId id="632"/>
          </p14:sldIdLst>
        </p14:section>
        <p14:section name="Symbolic Abstraction" id="{2042F27A-15B4-4540-A1FE-BCA21B27271B}">
          <p14:sldIdLst>
            <p14:sldId id="374"/>
            <p14:sldId id="773"/>
            <p14:sldId id="774"/>
            <p14:sldId id="645"/>
            <p14:sldId id="651"/>
            <p14:sldId id="819"/>
            <p14:sldId id="665"/>
            <p14:sldId id="666"/>
            <p14:sldId id="667"/>
            <p14:sldId id="669"/>
            <p14:sldId id="670"/>
            <p14:sldId id="671"/>
            <p14:sldId id="856"/>
            <p14:sldId id="857"/>
            <p14:sldId id="842"/>
            <p14:sldId id="843"/>
            <p14:sldId id="845"/>
            <p14:sldId id="858"/>
            <p14:sldId id="839"/>
            <p14:sldId id="840"/>
            <p14:sldId id="844"/>
            <p14:sldId id="820"/>
            <p14:sldId id="673"/>
            <p14:sldId id="765"/>
            <p14:sldId id="644"/>
          </p14:sldIdLst>
        </p14:section>
        <p14:section name="First Glimmer Continued" id="{DC6046A1-7694-4732-9B93-3D59B3AF4E3A}">
          <p14:sldIdLst>
            <p14:sldId id="448"/>
            <p14:sldId id="379"/>
            <p14:sldId id="380"/>
            <p14:sldId id="375"/>
            <p14:sldId id="376"/>
            <p14:sldId id="377"/>
            <p14:sldId id="378"/>
            <p14:sldId id="776"/>
            <p14:sldId id="447"/>
            <p14:sldId id="449"/>
          </p14:sldIdLst>
        </p14:section>
        <p14:section name="Second Glimmer" id="{88D44A5D-43F6-4AFD-B294-5E788F8C2766}">
          <p14:sldIdLst>
            <p14:sldId id="823"/>
            <p14:sldId id="424"/>
            <p14:sldId id="425"/>
            <p14:sldId id="777"/>
            <p14:sldId id="783"/>
            <p14:sldId id="782"/>
            <p14:sldId id="746"/>
            <p14:sldId id="802"/>
            <p14:sldId id="813"/>
            <p14:sldId id="532"/>
            <p14:sldId id="533"/>
            <p14:sldId id="534"/>
            <p14:sldId id="805"/>
            <p14:sldId id="806"/>
            <p14:sldId id="657"/>
            <p14:sldId id="658"/>
            <p14:sldId id="659"/>
            <p14:sldId id="660"/>
            <p14:sldId id="661"/>
            <p14:sldId id="662"/>
            <p14:sldId id="663"/>
            <p14:sldId id="664"/>
            <p14:sldId id="535"/>
            <p14:sldId id="816"/>
            <p14:sldId id="814"/>
            <p14:sldId id="815"/>
            <p14:sldId id="854"/>
          </p14:sldIdLst>
        </p14:section>
        <p14:section name="Third Glimmer" id="{6729955E-A3A9-4EA6-A3A8-CBC4B3F70332}">
          <p14:sldIdLst>
            <p14:sldId id="824"/>
            <p14:sldId id="803"/>
            <p14:sldId id="804"/>
          </p14:sldIdLst>
        </p14:section>
        <p14:section name="Parallel SAT" id="{13A2AE6B-229A-4AFD-9324-9DC6F4616682}">
          <p14:sldIdLst>
            <p14:sldId id="825"/>
            <p14:sldId id="711"/>
            <p14:sldId id="712"/>
            <p14:sldId id="713"/>
            <p14:sldId id="714"/>
            <p14:sldId id="715"/>
            <p14:sldId id="717"/>
            <p14:sldId id="724"/>
            <p14:sldId id="725"/>
            <p14:sldId id="722"/>
            <p14:sldId id="723"/>
          </p14:sldIdLst>
        </p14:section>
        <p14:section name="Wrap-up" id="{6F4A5E44-2BFC-4BF9-A42F-15BD770942D8}">
          <p14:sldIdLst>
            <p14:sldId id="363"/>
            <p14:sldId id="676"/>
            <p14:sldId id="677"/>
            <p14:sldId id="847"/>
            <p14:sldId id="679"/>
            <p14:sldId id="851"/>
            <p14:sldId id="6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249"/>
    <a:srgbClr val="000000"/>
    <a:srgbClr val="D0D8E8"/>
    <a:srgbClr val="222287"/>
    <a:srgbClr val="0070C0"/>
    <a:srgbClr val="0000CC"/>
    <a:srgbClr val="0000FF"/>
    <a:srgbClr val="690000"/>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8" autoAdjust="0"/>
    <p:restoredTop sz="67535" autoAdjust="0"/>
  </p:normalViewPr>
  <p:slideViewPr>
    <p:cSldViewPr snapToGrid="0">
      <p:cViewPr varScale="1">
        <p:scale>
          <a:sx n="96" d="100"/>
          <a:sy n="96" d="100"/>
        </p:scale>
        <p:origin x="2246" y="29"/>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111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font" Target="fonts/font10.fntdata"/><Relationship Id="rId138" Type="http://schemas.openxmlformats.org/officeDocument/2006/relationships/font" Target="fonts/font15.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font" Target="fonts/font11.fntdata"/><Relationship Id="rId13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font" Target="fonts/font1.fntdata"/><Relationship Id="rId129" Type="http://schemas.openxmlformats.org/officeDocument/2006/relationships/font" Target="fonts/font6.fntdata"/><Relationship Id="rId137"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font" Target="fonts/font9.fntdata"/><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font" Target="fonts/font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font" Target="fonts/font7.fntdata"/><Relationship Id="rId135"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font" Target="fonts/font2.fntdata"/><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font" Target="fonts/font3.fntdata"/></Relationships>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4T20:39:44.96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2812 472 17,'0'0'12,"9"-17"-1,-9 17 0,0 0-1,6-24 0,-6 24 0,-1-26 1,1 26-2,-9-30 1,7 15-2,-13-3-1,6 1-1,-12-6-2,6 8 0,-11-8-2,5 8 1,-10-10-1,1 8 0,-8-9 0,-4 9-1,-6-6 1,-4 6-1,-9-2-1,-5 1 1,-9 1-1,-4 3 1,-6 4-1,-4 3 0,-3 3 0,-2 4 0,-3 4 1,-3 3-1,-3 3 0,1 4 0,-6 0 1,-1 1-1,0 6 0,-4 0 1,0 2-1,6 1 1,3 7-1,3 4 1,5 1 0,15 4-1,5 0 1,10 3-1,10 4 1,9 2-1,7-2-1,7 3 1,11 0 0,3 4 0,5 0 0,5 3 0,7 0-1,8-1 1,4-1 0,9-3 0,9 2 0,14-7 0,8-4 0,11-3 0,10-3 0,9-6-1,10-1 1,10-3-1,10-1 1,4-1-2,9-3 3,4-1-3,5-4 2,3 1 0,4-6 0,2 0 0,-1-7 0,1 0 0,-1-6 0,-1-3 0,-2-1 0,-3-7 0,-6-4 1,-5-5 0,-3-1 0,-7-4 0,-11-4 0,-8-1 0,-9-4 0,-11-3 1,-9-2-1,-10-3-1,-15-9 2,-7-7-1,-14-7 0,-5-7-1,-11-8 1,-6 4-1,-8-6 1,-8 0 0,-8-1-1,-8 10 0,-12 1 0,-14 10 0,-11 6-1,-17 2 0,-12 10-2,-20-2-6,-2 14-23,-20 5-2,-13 0 0,-2 6 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3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760 333 8,'0'0'13,"0"0"0,-7-19-2,7 19 0,0 0-2,-13-15 0,13 15 0,0 0 0,-22-14-1,22 14-1,-17-5-1,17 5-1,-16-2 0,16 2 0,-18-4-2,18 4 0,-22-3-1,22 3 1,-21-2-2,21 2 1,-26-2 0,26 2-1,-29 0 1,12 4-1,-3-2 0,-1 1 0,-1 1 0,-2 1-1,0-2 1,-1 2-1,0 2 0,1-1 0,-2 2 0,1 1-1,0 0 1,2 1 0,-2 6 0,2-1-1,-3 4 1,0 6 0,3-3 0,-2 4 1,1-1-1,6 2 0,-3-4 1,4 5-1,5-8 0,1 1 1,1 2-1,3-1 0,4 1-1,1-1 1,2 6 0,2-2 0,3 7-1,0 0 1,3 4 0,-1-4 0,6 6 0,-1 0 0,2 1-1,3-1 1,3 1 0,2 2 0,0-2 0,8 0 0,-1-4-1,3 2 2,4 1-2,3-5 1,0 1 1,3-4-2,5 6 2,-1-3-1,1-1 0,6 2 0,-3-6 1,1 1-1,4-1-1,4-3 2,-2-3-2,4-4 1,2-2 0,1-1 0,8-4 0,1-1 0,2-3 0,-2-1 0,5-3 0,4-1 0,-3-1 0,1 0 0,-2-4 0,0-2 0,1-2 0,0-1 0,-1-2 0,1 2 0,0-2 0,3-1 0,1 1 0,0-1-1,0 1 2,0-3-2,2 3 1,-2-3 0,-3 2 0,-2-4 0,2 0 0,-3-3 0,-5-1 0,-2-3 0,-2 4 0,1-5 0,-3-3 0,-1 4 0,-5-1 0,0 3 0,0-4 0,-2 2 0,0-3 0,0 2 0,-5-3 0,-1-1 0,-2 0 0,-2-3 0,-6-1 0,-6-4 0,-2 1 1,-5-2-1,-2 0 0,-7-3 0,-4 0 1,-1-4-1,-6-1 1,-1-2-1,-6 0 0,-1-4 0,-6 0 1,-3 1-1,-2-2 0,-7-1 0,-1 1 1,-7 0 0,-3-1 0,-2 3 0,-8-3-1,-2 5 1,-8-3-1,-2 7 1,-5 2-1,-8 4 0,-5 3 0,-4 4-1,-4 4 1,-4 6 0,-6 5 0,-1 2 0,-1 7 0,0 2-1,-5 1 2,-2 4-1,-5-2 0,0 0 0,1 1 0,-5-2 0,1-1 0,-1 2 0,-1 2 0,4 1 0,-1 2 0,-1 6 0,-2 2 0,-4 7 1,-3-1-1,-2 5 0,1-2 0,-2 3 1,-3-3-2,4-1 0,3 3-2,-5-11-13,3 11-15,8 9-2,-6 7 1,1 14 0</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8T11:37:41.56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760 333 8,'0'0'13,"0"0"0,-7-19-2,7 19 0,0 0-2,-13-15 0,13 15 0,0 0 0,-22-14-1,22 14-1,-17-5-1,17 5-1,-16-2 0,16 2 0,-18-4-2,18 4 0,-22-3-1,22 3 1,-21-2-2,21 2 1,-26-2 0,26 2-1,-29 0 1,12 4-1,-3-2 0,-1 1 0,-1 1 0,-2 1-1,0-2 1,-1 2-1,0 2 0,1-1 0,-2 2 0,1 1-1,0 0 1,2 1 0,-2 6 0,2-1-1,-3 4 1,0 6 0,3-3 0,-2 4 1,1-1-1,6 2 0,-3-4 1,4 5-1,5-8 0,1 1 1,1 2-1,3-1 0,4 1-1,1-1 1,2 6 0,2-2 0,3 7-1,0 0 1,3 4 0,-1-4 0,6 6 0,-1 0 0,2 1-1,3-1 1,3 1 0,2 2 0,0-2 0,8 0 0,-1-4-1,3 2 2,4 1-2,3-5 1,0 1 1,3-4-2,5 6 2,-1-3-1,1-1 0,6 2 0,-3-6 1,1 1-1,4-1-1,4-3 2,-2-3-2,4-4 1,2-2 0,1-1 0,8-4 0,1-1 0,2-3 0,-2-1 0,5-3 0,4-1 0,-3-1 0,1 0 0,-2-4 0,0-2 0,1-2 0,0-1 0,-1-2 0,1 2 0,0-2 0,3-1 0,1 1 0,0-1-1,0 1 2,0-3-2,2 3 1,-2-3 0,-3 2 0,-2-4 0,2 0 0,-3-3 0,-5-1 0,-2-3 0,-2 4 0,1-5 0,-3-3 0,-1 4 0,-5-1 0,0 3 0,0-4 0,-2 2 0,0-3 0,0 2 0,-5-3 0,-1-1 0,-2 0 0,-2-3 0,-6-1 0,-6-4 0,-2 1 1,-5-2-1,-2 0 0,-7-3 0,-4 0 1,-1-4-1,-6-1 1,-1-2-1,-6 0 0,-1-4 0,-6 0 1,-3 1-1,-2-2 0,-7-1 0,-1 1 1,-7 0 0,-3-1 0,-2 3 0,-8-3-1,-2 5 1,-8-3-1,-2 7 1,-5 2-1,-8 4 0,-5 3 0,-4 4-1,-4 4 1,-4 6 0,-6 5 0,-1 2 0,-1 7 0,0 2-1,-5 1 2,-2 4-1,-5-2 0,0 0 0,1 1 0,-5-2 0,1-1 0,-1 2 0,-1 2 0,4 1 0,-1 2 0,-1 6 0,-2 2 0,-4 7 1,-3-1-1,-2 5 0,1-2 0,-2 3 1,-3-3-2,4-1 0,3 3-2,-5-11-13,3 11-15,8 9-2,-6 7 1,1 14 0</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26.71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2812 472 17,'0'0'12,"9"-17"-1,-9 17 0,0 0-1,6-24 0,-6 24 0,-1-26 1,1 26-2,-9-30 1,7 15-2,-13-3-1,6 1-1,-12-6-2,6 8 0,-11-8-2,5 8 1,-10-10-1,1 8 0,-8-9 0,-4 9-1,-6-6 1,-4 6-1,-9-2-1,-5 1 1,-9 1-1,-4 3 1,-6 4-1,-4 3 0,-3 3 0,-2 4 0,-3 4 1,-3 3-1,-3 3 0,1 4 0,-6 0 1,-1 1-1,0 6 0,-4 0 1,0 2-1,6 1 1,3 7-1,3 4 1,5 1 0,15 4-1,5 0 1,10 3-1,10 4 1,9 2-1,7-2-1,7 3 1,11 0 0,3 4 0,5 0 0,5 3 0,7 0-1,8-1 1,4-1 0,9-3 0,9 2 0,14-7 0,8-4 0,11-3 0,10-3 0,9-6-1,10-1 1,10-3-1,10-1 1,4-1-2,9-3 3,4-1-3,5-4 2,3 1 0,4-6 0,2 0 0,-1-7 0,1 0 0,-1-6 0,-1-3 0,-2-1 0,-3-7 0,-6-4 1,-5-5 0,-3-1 0,-7-4 0,-11-4 0,-8-1 0,-9-4 0,-11-3 1,-9-2-1,-10-3-1,-15-9 2,-7-7-1,-14-7 0,-5-7-1,-11-8 1,-6 4-1,-8-6 1,-8 0 0,-8-1-1,-8 10 0,-12 1 0,-14 10 0,-11 6-1,-17 2 0,-12 10-2,-20-2-6,-2 14-23,-20 5-2,-13 0 0,-2 6 0</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33.05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27 85 10,'-16'13'18,"16"-13"-1,0 0-1,-15 4-2,15-4 0,0 0-5,0 0 0,0 0-2,0 0-1,0 0-1,0 0-1,0 0 0,0 0-1,0 0 0,0 0 0,0 0-1,0 0 1,21-2-1,-21 2 1,26-3-1,-11-1 0,10 4 0,-3-7 1,9 6-1,1-5 0,4 5-1,2-3 0,6 2 2,-3-1-2,4 1 0,0 2-1,2-1 1,0-1 0,3 0 0,-1 0-1,3 1 1,-2-3 0,4 2 0,2-1 0,1-1-1,0 1 1,4 1-1,-2-3 1,2 3 0,5-1-1,0 1 0,-1-1 1,0 1-1,-1 0 1,0 0-1,-2 2 0,4 0 1,-5-1-1,0 1 1,0 0-1,3 0 0,2-2 0,0 0 1,1 0-1,1 1 0,0-1 0,1 2 1,4-2-1,0 1 0,0 1 0,0-2 1,1 2-1,1-2 0,1 2 0,-1-2 0,-2-1 0,-2 3 1,0 0-1,2 0 0,-6 2 0,1-1 0,-4-2 0,2 4 0,-3-3 0,-1 0 0,-1 0 0,-2-2 0,-2 1 0,-1 1 0,-3 0 0,1 0 0,-2 1 0,0-1 0,-5 0 0,3 2 0,-3-2 0,-2 2 0,0-4 0,-1 2 0,-1-2 0,1 2 0,1-1 0,-2 1 0,2 0 0,0 0 0,0 0 0,6 0 0,-6 0 0,0 0 0,-2-2 0,-1 2 0,-2 0 1,-4 0-1,-1 2 0,-9-2 0,-2 1 0,-3 1 0,-5-2 0,-16 0 0,19 2 0,-19-2-1,0 0-3,0 0-2,0 0-9,0 0-20,-18-2-2,18 2 0,0 0 0</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33.80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59 39 15,'0'0'28,"0"0"-5,-7-19-2,7 19-4,0 0-4,0 0-3,-5-21-2,5 21-2,0 0-1,0 0-1,0 0-1,0 0 0,0 0-1,10 16 0,-10-1-1,2 9 1,-2 8-1,0 8 1,-4 8-1,3 9 2,-3 2-2,2 6 0,-5 1-1,4-1 1,0 0-1,-3-3 1,5-6 0,-1-3-1,0-2 2,0-6-2,1 0 1,-1-5-2,0-5 2,2-4-2,-2-3 1,2-8-1,2-2 1,-2-18-1,2 21 0,-2-21 0,0 0-2,0 0-2,0 0-4,0 0-13,0 0-12,-21-20-1,21 20 1</inkml:trace>
  <inkml:trace contextRef="#ctx0" brushRef="#br0" timeOffset="498.0284">-278 839 27,'0'0'30,"0"0"2,5-18-12,-5 18-4,0 0-4,0 0-3,0 0-3,25 26-2,-25-26-1,21 35-1,-9-14 1,7 5-1,-4 0 0,8 2 0,-4-2-1,4 0 0,-8-7 0,6 3 1,-7-6-2,2-2 1,-16-14 0,26 17 0,-26-17 0,24 4 1,-24-4-1,31-18 0,-12-1 0,2-5 0,2-6 0,8-2 1,0-7-3,4 1 2,-2-2-1,1 2 1,-2 5-2,-3 7 2,-1 4-2,-9 2 1,-3 10-2,-16 10-1,26-12-4,-26 12-29,0 0 1,3-17-3,-3 17 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5T19:25:57.063"/>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17 15 7,'0'0'22,"0"0"-3,0 0-4,0 0-3,0 0-1,0 0-2,0 0-1,0 0-1,-14-15-1,14 15 0,0 0-1,0 0 0,0 0-1,0 0 0,0 0-1,0 0 0,0 0-1,-12 17-1,12-17 1,0 0-2,0 0 1,7 17 0,-7-17-1,14 21 1,-4-6-1,3 0 0,3 8 0,1-3 0,3 4 0,3 4 0,-1-1 1,3 6-1,-1-3 0,0 5 0,2-5 0,1 5 1,-1 1-1,3-4 1,-2 3-1,0 1 0,2-6 1,-1 3-1,-3-6 1,1 2 0,-6-8 0,1 1-1,-4-6 1,-17-16-2,22 22 2,-22-22-2,17 10 0,-17-10-2,0 0-7,0 0-20,0 0-2,-13-20-1,-1 3 0</inkml:trace>
  <inkml:trace contextRef="#ctx0" brushRef="#br0" timeOffset="1">99 181 17,'-14'-27'27,"14"27"0,2-19-8,-9-3-3,7 22-4,-2-41-3,11 22-1,-13-14-1,13 8-1,-11-13-1,12 7-2,-8-8 1,8 9-2,-6-10 1,3 10-1,-4-6-1,4 10 2,-4-2-2,4 8-1,-4 1 0,1 4 0,-4 15-2,3-23-3,-3 23-2,0 0-10,9-15-16,-9 15 0,0 0-1,0 0 2</inkml:trace>
  <inkml:trace contextRef="#ctx0" brushRef="#br0" timeOffset="2">583 726 27,'0'0'27,"0"0"-4,14-22-3,-14 22-4,7-29-4,7 12-1,-14-11-3,12 6-2,-7-11-2,7 9-1,-4-8-2,6 4 0,-2-2 0,0 4-1,3-3-1,-3 0-1,5 6-1,-7-9-4,11 15-7,-11-7-17,0 3-2,6 1 1,-10 1 1</inkml:trace>
  <inkml:trace contextRef="#ctx0" brushRef="#br0" timeOffset="3">283 442 19,'0'0'26,"0"0"-2,-2-21-4,2 21-5,7-36-2,5 21-3,-14-18-1,16 8-2,-11-17 0,11 6-3,-7-6 0,5 6-1,-4-2-1,4 2-1,-5 5 0,3 2-1,-3 7 1,0 3-1,-2 2-1,-1 0 0,-4 17-2,5-26-3,-5 26-6,0 0-9,0 0-12,0 0-1,15 2 2</inkml:trace>
  <inkml:trace contextRef="#ctx0" brushRef="#br0" timeOffset="4">831-643 15,'0'0'29,"0"0"1,0 0-5,0 0-6,2 15-6,8 7-2,-8-1-4,8 11-2,-5-3-1,9 13-1,-6-3-1,8 6 0,-5-3-1,3 5-1,-2-10 1,0 4-1,-2-1-1,1-6 1,-1 3-3,-7-12 0,6 6-3,-9-31-3,7 41-7,-11-25-15,4-16-2,-2 22 1,2-22 1</inkml:trace>
  <inkml:trace contextRef="#ctx0" brushRef="#br0" timeOffset="5">676-201 9,'0'0'30,"3"-26"0,-3 26 3,27-5-14,-27 5-3,34-7-5,-16 4-3,14 11-2,-5-8-1,11 10-1,-7-6-1,4 3-2,-4-6 1,0 6-1,-4-10 0,-3 5-1,-3-8 1,-4 5-1,-2-6-1,-15 7 0,27-5-2,-27 5-7,24-7-9,-24 7-15,22-15-1,-22 15 1,24-19 0</inkml:trace>
  <inkml:trace contextRef="#ctx0" brushRef="#br0" timeOffset="6">1230-944 33,'-18'-15'29,"18"15"-1,-17-2-7,-1-7-5,18 9-4,-27 2-4,27-2-2,-27 10-1,27-10-2,-22 23-1,13-5-1,-1-1 0,6 9 0,1-2-1,5 8 0,5 1 0,-1 3 0,10 0-1,1-4 1,3 4 0,1-9-1,4 2 1,-2-8 0,-1-3 0,0-7-1,-2-1 1,-4-8 0,-1-9 0,-15 7 0,24-26 0,-14 7 0,-6-6 0,3-1 0,-9-10 1,0 2-1,-5-2 0,-1 2 1,-4-5 0,-4 5-1,-1 0 1,2 5-1,0 1 0,1 10 1,4 0-1,10 18 2,-16-15-2,16 15 0,0 0 0,0 0 0,11 31 0,-1-14 0,5 7 0,2-2 0,4 4 0,3-1 0,1-1 0,-1-3 1,2-6-1,-4-1 0,0-9 0,-1-4 0,-3-6-3,-18 5 0,33-24-4,-31-6-12,6 4-13,-1-3-2,-2-7 1,0 4 0</inkml:trace>
  <inkml:trace contextRef="#ctx0" brushRef="#br0" timeOffset="7">1323-1263 17,'0'0'28,"0"0"-1,0 0-5,0 0-7,0 0-3,17 20-3,-17-20-2,30 33-1,-9-14-2,8 8 0,-2-3-2,7 10 0,-5-3-1,4-1 0,-4-2-1,-4-4 1,-2-4-1,-6 1 1,-4-4-1,-13-17 0,19 18 0,-19-18 1,0 0-1,0 0 1,0 0-1,0 0 0,-15-17 1,15 17-1,-29-36 0,8 11 0,-3-8 0,-1 1 0,-1-9 1,2 5-1,0-1 1,7-1-1,4 2 1,4 6-1,4 0 1,7 8-1,3 5 1,-5 17-1,22-19 1,-5 19-1,2 7 0,5 0 2,1 8-2,1 1 0,3 4 0,-2-1 0,-1 5 1,-1-5-1,-2 0 0,-6-1 0,0-6 0,-4 4 1,-13-16-1,18 24 1,-18-24-1,6 15 1,-6-15-1,0 0 1,0 0-1,0 0 1,0 0-1,0 0 0,0 0 1,-20-24-1,10 5 1,-2-3-2,-4 0 2,1-4-1,-2 1 0,3-4 0,2 1 0,2 1 0,1-2 0,3 2 0,2-1 0,3 3 1,2 1-2,-1 3 2,0 1-1,2 1 1,1 4-2,-3 15 2,12-24-1,-12 24 0,21-10 0,-21 10 0,32 5 0,-15 7 0,5-2 1,2 5-2,0 4 2,0 0-2,-2 3 2,1-5-2,-5 4 2,1-6-1,-5 4 0,-14-19 0,24 24-1,-24-24 0,17 13 0,-17-13-1,15 9-2,-15-9-5,0 0-12,19-4-13,-19 4-1,0 0 2,15-24 0</inkml:trace>
  <inkml:trace contextRef="#ctx0" brushRef="#br0" timeOffset="8">2007-1755 8,'0'0'25,"0"0"2,3 19-6,9 0-5,-6-4-4,16 14-1,-7-5-2,14 14-3,0-4 0,7 10-3,-2-5 0,5 6-2,-3-3 0,2 1-1,-2-4 0,-4-3 0,-1-2 0,-7-1 0,-2-2 0,-3-8 0,-4-4 0,-5-3 1,-10-16-1,0 0 0,0 0 1,0 0-1,0 0 1,-15-21-1,-6 2 1,-1-5 0,-8-5-1,-5-3 1,-6-4 0,0-3 1,-5-5-1,2-3 1,1-4-1,6 5 1,1-5-1,10 3 1,6-1-1,6 4 1,6-3-1,6 11 1,5-2-1,6 9 0,5 4 1,4 8-1,1 6 0,7 10 0,1 10-1,2 6 1,-2 7-1,1 4 1,-4 3-1,-2 5 0,-4 2 0,-4-2 0,-7-1-1,-4 1 1,-3-3 0,-1-4 0,-4 0 0,-6-9-1,3-2-1,-8-8-2,16-7-4,-29-7-6,29 7-19,-18-22-1,4 1-1,2 1 2</inkml:trace>
  <inkml:trace contextRef="#ctx0" brushRef="#br0" timeOffset="9">1915-2573 8,'2'-15'27,"-2"15"2,0 0-1,17 15-9,7 9-5,-12-7-3,18 15-3,-8 1-2,14 8-1,-2 7-2,7 4 0,-1 3-2,2 0 0,-2-1 0,1 1-1,-4-6 0,1-6 1,-4-10-1,-5-6-1,-2-5 1,-6-8-2,3-4-2,-24-10-5,30-5-7,-30 5-16,9-28-1,-8 6 1,-6-8 1</inkml:trace>
  <inkml:trace contextRef="#ctx0" brushRef="#br0" timeOffset="10">2502-2302 21,'0'0'29,"26"-1"1,-11-1-6,-10-20-7,11 15-3,-16-24-4,10 11-3,-14-13-1,8 8-3,-11-8 0,4 2-1,-8 1-1,1-3 2,-5 1-2,-1 5 0,-1-1 0,0 9 0,-2 2 0,2 11 0,0 6 0,2 12 0,1 5 0,4 8-1,3 4 1,5 7-1,4 3 0,8 7 0,4-1 0,7 3 0,6 1 0,4-1 0,3-2 0,3-7 0,1-6 0,-2-11-1,-6-5 1,-2-14 0,-3-6 0,-4-16 0,-4-5 0,-3-10-1,-2 2 0,-7-9-3,8 7-3,-14-14-10,7 10-17,-2 8 0,1 2-1,-2 8 3</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5T19:25:57.074"/>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-6 3392 19,'0'0'21,"0"0"-4,-15 17-3,15-17 0,0 0-2,0 0-2,0 0 0,0 0-2,0 0-1,0 0 0,0 0-2,0 0 0,10-29-1,-1-5 0,8 1-1,-2-19 0,9-5 1,5-18-1,12-5 1,0-19-2,12-2 0,7-20 0,13-7-1,9-14 0,14-11 1,4-16-1,13-9-1,6-8 1,6-5-2,3 5 2,2-4-1,-2 9 0,0 11 0,-5 13 0,-7 13 0,-10 18 0,-11 24 1,-11 11-1,-16 24 0,-11 11 1,-18 22-1,-12 8 0,-8 14 0,-19 12 1,20-15-1,-20 15 0,0 0 0,0 0-1,0 0-2,0 0-8,0 0-25,0 0 1,-8-19-2,8 19 1</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3"/>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5012 79 15,'0'0'10,"-17"-3"0,17 3 1,-26-5 0,26 5 0,-35-11-2,18 10 0,-9-10-3,3 9 0,-8-8 0,1 5-2,-6-4-1,0 2-1,-8 2 0,1 3-1,-9-3 0,-2 3-1,-7 1 1,-3 1-1,0 1 1,-7 5 0,-2-1-1,0 3 1,-2 1 0,6 1 0,-6 1 0,4 3 0,-5 0 0,5 1 0,-6 3 0,-2 1-1,-6 2 1,-4 3-2,-3-2 2,-2 4-2,-1 2 1,0 2 0,1-3 0,1 5-1,1-1 1,4 2 0,1 2-1,2-1 1,0-1 0,2 4 0,-2 1-1,1-2 2,3 4-2,1-3 1,0 2 0,4 3 0,3 1 0,-2-2-1,4 4 1,0 0 0,2 0-1,-1 1 1,1 6 0,-6-6-1,1 6 1,-1 1 0,2 0 0,0 1-1,2 3 1,4-3 0,2 0-1,10 0 1,1 1 0,6-3 0,2 2-1,5 0 2,1-6-2,0 6 1,2-3 0,0-1 0,3-3-1,0 0 1,4-1 1,0 1-1,3 0 0,0 0-1,6 0 1,-1-2-1,6 2 1,-2 0-1,3-5 1,2 1-1,2 2 0,3-5 1,4 2 0,2 1 0,3 1-1,3-6 2,2 4-2,6-4 1,1-2 0,4 2 1,1 0-1,4-5 0,1-5 0,3 7 1,2-11-1,3 4 0,6-6 0,2 1 1,4-2-1,5-4 0,2-1 0,3-2 0,7-2 0,3-2 0,1 1 1,1-4-1,7 0 0,0-2 0,5 0 0,2-3 1,0-1-1,4-1 0,1-3 1,4-1-1,-2-1 1,4 0-1,1-4 1,3 2-1,3-3 1,4-2-1,1-4 1,0-3-1,3-2 0,3-1 1,-1-2 0,4-1 0,-5-3 1,5 2-1,0 0 1,8 2-1,-7-7 1,3-2-1,1-3 1,3-3-1,-4-2 1,6-3 0,-6-3-1,4-1 1,2-2-1,0 3 0,-4-5 0,-3 3 1,3-4-2,-5 3 2,-7-9-2,-1 5 1,-10-8 0,-1 1 0,-7-7 0,-1-1-1,-8-9 2,-3-4-2,-9 1 1,-2-4-1,-10 2 1,-6-2 1,-10 0-2,-5 1 1,-8 4-2,-6 2 2,-5-5-1,-3-5 1,-6-1-1,-3 1-1,-5-3 2,-7 2-1,-7-1 0,-9 8 0,-10 8 1,-11 13 1,-11 4-2,-13 19 1,-14 6-1,-13 17 0,-13 8-1,-12 5-4,0 21-11,-10-5-17,-8 0-1,5 0 0,0-11 0</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3451 268 5,'0'0'6,"0"0"-3,0-20 3,0 20 3,0 0 1,4-17 1,-4 17 0,0 0 1,-4-17 1,4 17-3,0 0-4,-24-14-2,24 14-2,-27-12-1,12 8 1,-6-3 0,5 4 1,-10-11-1,5 7 2,-6-7-2,3 5 1,-8-5-1,-2 4 1,-4-6-3,-3 3 1,-5 0 0,-3 1-1,-5 2 0,-4 1-1,-5 0 1,-1 3 0,-2 2 0,-2 1 0,0 3 0,-2 0 1,2 0-1,-3 0 0,1 1 0,-2 3 0,-2-1 0,-2 1 0,-2-1 0,-2 2-1,-1 1 1,-3-1 0,-1 0 0,2 2 0,0-2 0,5 2 0,0 0 0,4 2 1,-1 1-1,6 1 0,2 6 0,0-1-1,1 8 1,-1 0-2,1 4 2,0 3-2,5 3 2,-1-1-2,-1 0 2,4 3-1,4 1 1,2-2 0,6 1 0,3-1 0,4 3-1,1 0 1,6 0 0,0-1 0,7 1-1,-1-5 1,7 3 0,1-3 0,3 0-1,6 0 2,1-2-2,7 1 1,2-3 0,2 1 0,3-1 0,5 1 0,1-3 0,3-1 0,4 0 0,1-1 0,5-5 1,4 1-1,1-2 2,7 0-2,2-4 1,2-1 0,4-2 0,7 2 0,-3 0-1,2 0 0,2 0 0,-1-2 0,2 0 1,1 0-1,-2-1 1,0-3-1,4-1 1,1-1 0,2-1 0,0 0 0,-1 0-1,4 2 1,-2-2-1,0 4 0,0-2 0,1 3 0,-2-5 0,0 4 1,2-4-1,-2-1 0,0-1 0,4-1 0,-1 0 0,-1-2 0,-1-2 0,2 2 0,-4-2 0,1 2 0,-3 0 0,-3-1 0,2-1 1,0 0-1,-1-1 0,-2-1 0,-1 2 0,2-3 0,2 2 1,0-6-1,2 4 0,-1-7 0,5 3 0,-1-3 0,3 2 0,0-6 0,-1-1 0,1 3 1,-3-7-1,1 3 1,0-2-1,-1 1 1,-3-6-1,-2 3 0,0 0 1,-1-1-1,-3-1 0,-2-4 1,-5 1 0,-2-5 0,-5-2 0,-2-5 0,-8-4 0,-3-2 0,-10-4 0,-5-3 0,-9-5 1,-7 0-1,-12-6 1,-8 4-1,-11-1 1,-6 4 0,-7 1 0,-7 3 0,-9 0-1,-3 5-1,-2 11-10,-9 5-21,-12-2-2,-7 7 0,-14-12-2</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6"/>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798 191 3,'-1'-13'13,"1"13"-3,0 0 0,-10-17-1,10 17 1,-22-11-2,22 11 2,-32-9 0,32 9 1,-46-4-1,26 8-2,-14-5-1,8 6-1,-12 0-3,3 4-1,-3 0 0,-5 5-1,0 4-1,-1-1 0,-2 8 0,4-1-1,0 1 2,4 2-2,2 1 1,4 0-1,4-2 1,2 4 0,4-2 0,3-2 0,5 0 1,1-2-1,7 0 0,4 0 0,7-1 1,5-1-1,-1 0 0,5 2 0,2-1 0,2 0 1,-4 2-2,2 0 1,-2 1 0,-2 0 0,0 1 0,2-1 0,-2 1-1,3 1 1,0-1 0,3-2 0,8-3 0,-3 2 0,12-5 0,1-3 0,4 0 1,4-3-1,4-4 1,-1 2-1,1 0 0,2-1 0,0 1 0,0-1-1,-1 1 1,2 0 0,1 0 0,2-3-1,1-2 1,4-2 1,1 2-1,2-4 0,-1 1 0,1 0 0,2 1 0,-3 4 0,-1-2 0,2 2 0,-3-3 0,2 5 0,-1-6 0,4 4 0,2-4 0,1-2 0,4 2 0,-1-3 0,5 2 0,1-2 0,0 3 0,3-2 0,-8 0 0,4 1 0,1 0 0,0 0 0,-5-3 1,5 2-1,-5 0 1,5-4 0,0 0 0,5 0 0,-8-3 1,11 1-1,0-5 1,1 3-1,4-7 1,1 0-1,-5 2 0,1-3 0,-7-4 0,-5 2 0,-2-2-1,-6 0 1,-8-2-1,-4-1 0,-6-2 1,-4-3-1,-4 2 0,-4-5 0,-9-1 0,0-6-1,-3 3 1,-5-7-1,0 2 0,-5-7 0,-3-1 0,-6-1 0,-5-4 0,-7 5 0,-5-3 1,-6-1 0,-10 4 1,-4 3 0,-7-1 0,-9 6 1,-10-2 0,-2 7 1,-10-3 0,-6 8 0,-10-3 0,-10 5 0,-15-2 1,-1 6-2,-15-2 0,-9 3 0,-16 4-1,-8 3 1,-16 4-1,-13 7 0,-14 4 0,-19 6-1,-16 11-2,-20 2-1,-3 21-15,-17 1-17,-14 5 0,-3 1-2,-4-5 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7"/>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2420 248 5,'0'0'19,"0"0"-10,0 0-1,-17-10 1,17 10 0,0 0 0,-19-14-1,19 14 1,-21-16-2,4 4 1,17 12-1,-30-14-1,30 14 0,-38-15-1,19 11-1,-11-8 1,3 7-2,-6-9-1,-2 5 0,-3 1-1,0-4 0,-4-1 0,-1 3 0,-4-2 0,0 1 0,-5-1 0,3 4-1,-1-4 1,-2 5 1,0 1-1,0 1 0,-4 0 0,4 3 0,-2 0-1,2 4 0,-1 0 0,-3 3-1,1 0 1,-3 4-1,1 0 1,0 3-1,0 2 1,-4 0 0,2 1 0,0 4 0,2 4 0,3-1 0,0 11-1,4-1 1,-2 13-1,3-4 1,-1 8-1,1 0 1,2 8-1,2 0 0,4 2 1,-1 3 0,2-1-1,7 3 1,4-1 1,3 1-1,3-1 1,4-1-1,3-1 1,6-2-1,5-2 1,3-2-2,5 4 1,3 0 0,4-1-1,2-3 1,6 6-1,1-4 1,3 4 0,3-2 0,-1-4-1,4-3 1,5 2 0,-2-2 0,3 0-1,3-3 2,-2-4 0,3 0-1,0 0 1,4-1-1,-3-3 1,5 1-1,3-6 1,0 1-1,5-3 0,1 1 0,5-2 0,1-2 0,0 4 0,3-4 0,1 1 0,-1-1 0,2-2-1,2-1 2,-2 0-1,4 0 0,-2-4 0,2 2 1,4 0-1,1-4 0,0-1 0,3 0 1,3 0-1,0-2 0,1-3 1,2-3-1,-1 0 0,3 0 1,-5 0-1,3 1 0,-4-6 1,4 3-1,-1-4 0,2 1 1,-3-1-1,0-2 0,2 1 0,-3-1 1,-1 0-1,-1-2 0,-3 1 0,-1-2 0,-2 1 1,-1-1-1,-4-2 0,0-2 0,0 2 0,-2-2 0,2 1 0,-2-1 1,0-2-1,0 1 0,4-2 0,0 0 0,-3-4 0,1-3 0,-5-4 1,0-1-1,-2-4 0,0-3 0,0-4 0,0-2 0,-2-1 0,0 2 0,2-6 1,0 2-2,2-3 2,0 1-2,-6-3 1,-3 0 0,2-1 0,-4-2-1,-3 1 1,-7-4 0,-2 1 0,-8 0 2,-4-2-2,-7-4 1,-7-3-1,-5 2 1,-7-8-1,-5 1 1,-6-7-1,-2 0-1,-8-4 1,-2 4-1,-6 0 2,1-2 0,-7-2 0,1 2-1,-8 4 2,2 1-2,-7 2 1,2-2 2,-4-1-3,-6 6 1,-4 1-1,0 3 0,-4 0 0,1 3 1,-7 1-1,-3 4 0,-4 1 1,0 1 0,-4-3 1,-3 3-2,-2 1 1,-4 3 0,-1 1 0,-4 2-1,-3-1 1,0 3-1,-9 5 0,-7-1 0,-10 1 1,-7 0-2,-10 4 1,-10 3-1,-8 11 0,-13 3-2,-5 19-4,-18-5-16,0 21-13,-4 5-1,-12 7 2</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2211 105 6,'-25'-3'21,"25"3"-11,-22-7-1,22 7-1,-23-14 0,23 14-1,-26-16-1,7 6 1,19 10 0,-35-17 0,35 17-2,-38-9 1,23 5-1,-10-3-2,4 6 0,-1-4 0,1 3-1,-7-2-1,4 4 1,-5-3 0,-3 3 0,-1-2 0,-1 2-1,-1 2 1,0 1-1,-5-1 1,6 3-1,-3 0 0,3 4-1,-3 2 0,4-1 1,-2 4-1,2 0 0,1 0 0,-1-1 1,0 3-1,1 0 1,1-1 0,-2 6 0,2-5 0,1 6-1,-3-4 1,2 6-1,-2-5 1,2 5-2,-4-1 1,4-1-1,-5 4 1,3-3 0,-2 7 0,0-4 0,1 7 0,-1-4 0,-2 4 0,1 2 0,0 5-1,-1-1 1,1 5 0,-2 4 0,1 1 0,-1 5 0,0 0 0,1 3 0,-1-2 0,4 3 1,1 1-1,1 1 0,1-1 0,7 2 0,1-4 1,4 2-2,4 4 1,1-1 0,2-5 0,1-1 0,1 6 0,-1-3 0,1 4 0,1-4 0,-1-4-1,1 3 1,0-3 0,4 1 0,-2-6 1,4 2 0,-1-7-1,4 5 0,0-6 1,2 3 0,2-2 0,1 2-1,-2-2 0,2 2-1,1 3 1,-1 0 0,-2 2 0,3-3 0,-3 5-1,2-2 1,0 3 0,2-1 0,0-2-1,0 0 2,2 0-2,0 2 2,1-4-2,0 1 1,1 4 2,-3 1-2,3-3 1,-2 3 0,1 1 0,-1 0-1,3 4 1,0-2-1,2-5-1,0-2 1,5 2-1,0-2 0,3 0 1,-1-2-1,2-3 0,3 2 1,-2-4 0,0-2-1,4 0 1,0-4-1,1 4 1,3-7 1,1 4-1,0-2 0,1 2 0,1-3-1,0 1 2,1-2-1,1-3 0,-5 4-1,5-6 1,-2 0 0,5 0 0,-1 1 1,5-1-1,3-2 0,1-1 1,6 2-1,5-8 0,3-1 0,1-2 0,5-1 0,3-5-1,0 1 1,5-3 0,1-3 0,-1 1-1,0-2 1,6 2 0,-1-6-1,1 2 0,-1-3 1,4 2-1,0-6 1,2 2-1,0-4 1,-2-1 0,-4 2 0,3-3 0,-1 1 0,0-3 0,1 1 0,-5-2 1,3 4-1,-4-2 0,2 0 0,0 2 0,-2-2 1,-2 2-1,-1-4 0,3 2 1,0-2-1,-2 1 1,2-3 0,-5-1-1,2 3 1,-1-1 0,4 1-1,-5 1 0,2-1 0,-1-3 0,1 0 0,1-6 0,-1 1 0,0-7 0,-3-1 0,0-6 0,-1 0-1,-5-4 1,-2 4 2,-3-4-2,-2-1 2,-4 3-3,2-4 2,-6-3-2,1-1 2,-2 1-2,0-9-1,-1 4 1,-1-3 0,-1-3 1,-2 1-1,2 0 1,2-1 0,-1 1 0,-1-2 1,4 0-1,-6 0 0,0-2 0,-5 2 0,0 0 0,-7 0 1,-2-2-2,-2 0 2,-3-1-2,-1 1 1,-6 2 0,0 0 0,-5 2 0,-4 1-1,-3 2 2,-4 0-2,-1 2 1,-2-1 0,0-1 1,2 2-1,-2-1 1,3-2 0,-1-1 0,2-1-1,-1-4 1,-1 4 0,-2-4 0,-7-1 0,0-3-2,-9 5 2,-4-3-2,-5 7 1,-3-1-1,-4 5 1,-3 0-1,0 5 1,-3 0 0,7 2 0,-6 0 1,4 0-1,-1-1 1,4 3 0,-5-4 0,4 2 0,-5 3 1,1-1-1,0-1 0,-1 6 0,-2-5 0,1 4 0,1-1 0,-2 6 0,-4-6 0,4 7-1,-4-5 1,-1 3-2,-2-2 2,-2 1-1,-2-1 0,-1-3-1,0 0 1,-2-1 1,-4 1-1,4 0 1,-3 1-2,1 1 2,-2 4-1,3 0 2,-3 1-4,4 0 2,-2 2 0,-1-5 0,1 1 0,-3-3-1,-1-2 1,1 0 0,-2-2 0,2 4 0,-2-2 1,-2 9-1,0-4 0,-1 2 0,1 1 2,-3 6-2,-2-3 0,-3 1 0,-2 0 0,1-7-2,1 2 4,3-3-4,-5 1 4,7-3-4,-1 1 2,5-1 0,-1 3 2,0 2-2,-1 4 0,-6 1 1,2 0-1,-5 6 1,-2-4-2,-2 1 2,-1 1-2,2 1 2,2 1-3,5-3-3,8 11-17,-2-3-12,-3-2 0,3 7-1</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9"/>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1009 280 23,'0'0'19,"8"-17"-2,-8 17-4,0 0-2,-4-15-2,4 15-2,0 0-1,0 0-1,-12-15-1,12 15-1,0 0-1,-20-4 0,20 4-1,-29 4 1,8-2 0,-2 2 0,-3-2 0,0 4 0,-6-1 1,0 2-1,0-2-1,-1 3 1,-3-1-2,4 3 1,-3-2-1,3 2 1,-1-1-1,5 0 0,-2 2 0,4 0-1,-2 0 1,-2 2 1,0 4-1,-1-2 0,-4 2 0,2-2 0,-2 3 0,3-3-1,3 1 2,0 0-3,10-2 2,-4 0-1,12 0 0,-2 0 0,6 0 0,1 1 1,3-1-1,1 0 1,-2 2 0,3-1 0,-4 4-1,5-2 1,-7 3 0,1 0 0,-1 5 0,-3-2 0,1 1 0,0 3 0,-1-1 0,3-1 0,0 2 0,1 0 0,5-2-1,-1-2 1,5 0-1,1-3 1,3 0-1,-1-1 1,5-2 0,-2 1 0,0-3-1,3 0 1,-3 1 0,2 1 1,-1-3-1,-1 0 0,0-1 1,4 0 0,-13-13 0,25 23 0,-25-23 0,35 23 1,-18-14-1,5 0 0,0 2 0,2-4 0,0 4 0,4-2-1,-2 2 0,2-3 0,2 2 1,3-2-2,-1 3 2,3-4-1,3-1 0,1 4 0,3-6 1,-2 5-1,1-4 0,1 3 0,0-5 0,1 6 1,3-6-1,-4 2 0,2 1 0,2-3 1,4 2-1,1-1 0,3 0 0,-1-1 0,-1 2 0,3-3 1,-4 1-1,4-1 0,0 0 0,-2 0 0,2-2 1,2 2-1,-3 0 0,1 0 1,0-2-1,-2 1 0,-2 1 0,0 2 1,-2-1-1,0 2 0,3-2 1,-2 3-1,4-2 1,2 2 0,-1-4-1,4 3 1,1-1 0,-1-3-1,3 2 1,3-1-1,-4-2 0,0 0 0,-1 1 0,1-1 0,-2 1 0,-1 1 0,-2 0 0,-1-1 0,1 3 1,1-2-1,1 0 0,0 1 0,2-3 0,0 2 1,-1 0-1,1-1 0,3 0 0,0 1 0,-4-2 0,3 3 0,-4-1 0,0-1 0,1-1 0,-1 2 0,-5 1 0,3 0 0,-1 0 0,0-2 0,3 1 0,0-2 0,2 0-1,1-2 1,3 2 0,-2-1 0,-1 0 0,2-1 0,1 0 0,2 2 0,-5 0 0,0 0 0,-1 0 0,3 0 0,2 0 0,-1 0 0,-3 0 0,2 0 0,3 0 0,-1 0 0,3 0 0,-1-1 0,-4 1 0,2-3 0,1 3 0,-1-2 0,-3 2 0,-3-1 0,1-3 0,-2 4 1,1-4-1,-3 3 0,1-1 0,-5 0 0,1-1 0,-1 1 1,3 1-1,1-2 0,-1 1 0,3 0-1,-3-1 1,3 2 0,-1 0 1,1-1-1,0-1 0,0 2 0,-2-1 0,2 1 0,-4 0 0,2-2 0,1 1 0,1 0 0,-1-3 0,-3 3 0,1-1 0,0-1 0,2-1 0,-5 2 0,4-2 0,-5 2 0,-3-1 0,-3 0 0,4-2 0,-5 1 1,-4-1-1,1 0 0,2 0 0,-2-2 0,-1 1 0,-3-6 0,-4 5 0,4-6 0,-7 4 1,1-4-1,-6-1 0,0-2 1,-1-1-1,-3 4 0,1-5 0,-2 4 1,4-7-1,-3 4 1,0 0-1,-3 0 0,0-2 0,-1 0 1,-3-2-1,-1 0 1,-5-2-1,1 0 1,-7-5-1,-1 2 0,-4-4 2,-1 0-2,-2-2 0,-3-2 0,-2 2 1,-3-1-2,-2 1 2,-3-1-1,-2 0 0,-4 1 0,-5 3 0,-4-2 0,-3 0 0,-7 2 1,-4 1-1,-4 0 1,-2 5-2,-6-3 2,-5 3-2,-6 2 2,-3 2-1,-4-2 0,-4 3 0,-5-1 0,-6 1 0,0-1 0,-5 0 0,-2 2 0,-2-1 0,-3 0 0,0 2 0,-1-3 0,-2 2 0,-4 0 1,4 3-1,2 0 0,-4 2 0,2-1 0,0 3 0,-2 2 0,-2-1 0,1 1 0,-5 1 0,-5 4 0,5-5 0,-5 7 0,1-4 0,1 4 0,0 1 1,-1 1-1,0 1 0,-2 2 0,1-1 0,5-2 0,-2 3 1,0-2-1,1 3 0,7-3 0,-2 4 1,-1-1-1,3 2 0,-1 1 1,-2 1-1,3-2 0,3-1 1,0 2 0,5-4-1,6 2 1,1-2-1,7 1 1,4-3-1,2 5 1,1-3-1,3 2 1,4 1-1,0 1 1,1-2-1,1 4 1,-2 1-1,-3 0 0,-7 5 0,-7 0 0,-4 1 0,-12 2 0,-3 7-1,-9-3-2,5 11-5,-14-6-25,5 3-2,4-2 0,-4-5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FCCCB5C-63A4-4F42-AAFB-1DF36FBF7A2B}" type="datetimeFigureOut">
              <a:rPr lang="en-US" smtClean="0"/>
              <a:t>11/30/2016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653C67F-5F47-4676-8317-6D98E8EDA3D3}" type="slidenum">
              <a:rPr lang="en-US" smtClean="0"/>
              <a:t>‹#›</a:t>
            </a:fld>
            <a:endParaRPr lang="en-US"/>
          </a:p>
        </p:txBody>
      </p:sp>
    </p:spTree>
    <p:extLst>
      <p:ext uri="{BB962C8B-B14F-4D97-AF65-F5344CB8AC3E}">
        <p14:creationId xmlns:p14="http://schemas.microsoft.com/office/powerpoint/2010/main" val="90230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the opportunity to come and give this talk about the work I’ve done on automating abstract interpretation and its applications to creating improved decision procedures.</a:t>
            </a:r>
          </a:p>
        </p:txBody>
      </p:sp>
      <p:sp>
        <p:nvSpPr>
          <p:cNvPr id="4" name="Slide Number Placeholder 3"/>
          <p:cNvSpPr>
            <a:spLocks noGrp="1"/>
          </p:cNvSpPr>
          <p:nvPr>
            <p:ph type="sldNum" sz="quarter" idx="10"/>
          </p:nvPr>
        </p:nvSpPr>
        <p:spPr/>
        <p:txBody>
          <a:bodyPr/>
          <a:lstStyle/>
          <a:p>
            <a:fld id="{A653C67F-5F47-4676-8317-6D98E8EDA3D3}" type="slidenum">
              <a:rPr lang="en-US" smtClean="0"/>
              <a:t>1</a:t>
            </a:fld>
            <a:endParaRPr lang="en-US"/>
          </a:p>
        </p:txBody>
      </p:sp>
    </p:spTree>
    <p:extLst>
      <p:ext uri="{BB962C8B-B14F-4D97-AF65-F5344CB8AC3E}">
        <p14:creationId xmlns:p14="http://schemas.microsoft.com/office/powerpoint/2010/main" val="256254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desirability of automating program analysis really hit home with me after</a:t>
            </a:r>
            <a:r>
              <a:rPr lang="en-US" baseline="0" dirty="0"/>
              <a:t> a few years working on program analysis for machine code.</a:t>
            </a:r>
          </a:p>
          <a:p>
            <a:endParaRPr lang="en-US" baseline="0" dirty="0"/>
          </a:p>
          <a:p>
            <a:r>
              <a:rPr lang="en-US" baseline="0" dirty="0"/>
              <a:t>In 2006, we began to work on the TSL system for creating machine-code analyses directly from a specification of the instruction-set semantics and the abstract domain on which an analysis was based.  However, that is the subject of a different talk . . .</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12</a:t>
            </a:fld>
            <a:endParaRPr lang="en-US"/>
          </a:p>
        </p:txBody>
      </p:sp>
    </p:spTree>
    <p:extLst>
      <p:ext uri="{BB962C8B-B14F-4D97-AF65-F5344CB8AC3E}">
        <p14:creationId xmlns:p14="http://schemas.microsoft.com/office/powerpoint/2010/main" val="219776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13</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95086" tIns="47543" rIns="95086" bIns="47543"/>
          <a:lstStyle/>
          <a:p>
            <a:r>
              <a:rPr lang="en-US" dirty="0"/>
              <a:t>The first question we should ask is “Why is automating abstract</a:t>
            </a:r>
            <a:r>
              <a:rPr lang="en-US" baseline="0" dirty="0"/>
              <a:t> interpretation difficult?”  One of the issues is that program-analysis itself is difficult, so it is worth reflecting a bit on the sources of those difficulties.  A basic issues is that we are trying to solve undecidable problems:</a:t>
            </a:r>
            <a:r>
              <a:rPr lang="en-US" dirty="0"/>
              <a:t> determining whether a program is correct is undecidable, in general, even when “correct” means something as simple</a:t>
            </a:r>
            <a:r>
              <a:rPr lang="en-US" baseline="0" dirty="0"/>
              <a:t> as “contains no division-by-0 errors”</a:t>
            </a:r>
            <a:r>
              <a:rPr lang="en-US" dirty="0"/>
              <a:t>. Program-analysis and verification tools sidestep the issue of </a:t>
            </a:r>
            <a:r>
              <a:rPr lang="en-US" dirty="0" err="1"/>
              <a:t>undecidability</a:t>
            </a:r>
            <a:r>
              <a:rPr lang="en-US" dirty="0"/>
              <a:t> by</a:t>
            </a:r>
            <a:r>
              <a:rPr lang="en-US" baseline="0" dirty="0"/>
              <a:t> using one-sided algorithms.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B146A-4CD5-494E-A109-8BD1789F4A16}" type="slidenum">
              <a:rPr lang="en-US" altLang="en-US"/>
              <a:pPr/>
              <a:t>14</a:t>
            </a:fld>
            <a:endParaRPr lang="en-US" altLang="en-US"/>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B146A-4CD5-494E-A109-8BD1789F4A16}" type="slidenum">
              <a:rPr lang="en-US" altLang="en-US"/>
              <a:pPr/>
              <a:t>15</a:t>
            </a:fld>
            <a:endParaRPr lang="en-US" altLang="en-US"/>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ltLang="en-US" dirty="0"/>
              <a:t>.</a:t>
            </a:r>
            <a:r>
              <a:rPr lang="en-US" altLang="en-US" baseline="0" dirty="0"/>
              <a:t> . . which can be portrayed as I’ve shown here.</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16</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95086" tIns="47543" rIns="95086" bIns="47543"/>
          <a:lstStyle/>
          <a:p>
            <a:r>
              <a:rPr lang="en-US" dirty="0"/>
              <a:t>There are other difficulties, which might be summarized</a:t>
            </a:r>
            <a:r>
              <a:rPr lang="en-US" baseline="0" dirty="0"/>
              <a:t> under the slogan “infinities”. By this, I mean that programs have either infinite, or at least enormous, state spaces – so program analysis is really a search in a very large, and possibly infinite, search space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17</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95086" tIns="47543" rIns="95086" bIns="47543"/>
          <a:lstStyle/>
          <a:p>
            <a:r>
              <a:rPr lang="en-US" altLang="en-US" dirty="0"/>
              <a:t>Some of the issues are listed on</a:t>
            </a:r>
            <a:r>
              <a:rPr lang="en-US" altLang="en-US" baseline="0" dirty="0"/>
              <a:t> this slide:</a:t>
            </a:r>
          </a:p>
          <a:p>
            <a:r>
              <a:rPr lang="en-US" altLang="en-US" baseline="0" dirty="0"/>
              <a:t>  o the data types used, both from the programming language and user-defined</a:t>
            </a:r>
          </a:p>
          <a:p>
            <a:r>
              <a:rPr lang="en-US" altLang="en-US" baseline="0" dirty="0"/>
              <a:t>  o pointers</a:t>
            </a:r>
          </a:p>
          <a:p>
            <a:r>
              <a:rPr lang="en-US" altLang="en-US" baseline="0" dirty="0"/>
              <a:t>  o procedures</a:t>
            </a:r>
          </a:p>
          <a:p>
            <a:r>
              <a:rPr lang="en-US" altLang="en-US" baseline="0" dirty="0"/>
              <a:t>  o concurrency</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and the list goes on and on:</a:t>
            </a:r>
            <a:r>
              <a:rPr lang="en-US" baseline="0" dirty="0"/>
              <a:t> issues having to do with data, control structures, configuration parameters, etc.</a:t>
            </a:r>
            <a:endParaRPr lang="en-US" dirty="0"/>
          </a:p>
          <a:p>
            <a:endParaRPr lang="en-US" dirty="0"/>
          </a:p>
          <a:p>
            <a:r>
              <a:rPr lang="en-US" dirty="0"/>
              <a:t>Each of these issues typically requires a</a:t>
            </a:r>
            <a:r>
              <a:rPr lang="en-US" baseline="0" dirty="0"/>
              <a:t> different approach to analysis.</a:t>
            </a:r>
          </a:p>
          <a:p>
            <a:endParaRPr lang="en-US" baseline="0" dirty="0"/>
          </a:p>
          <a:p>
            <a:r>
              <a:rPr lang="en-US" dirty="0"/>
              <a:t>Partly as a result of these</a:t>
            </a:r>
            <a:r>
              <a:rPr lang="en-US" baseline="0" dirty="0"/>
              <a:t> issues, p</a:t>
            </a:r>
            <a:r>
              <a:rPr lang="en-US" dirty="0"/>
              <a:t>rogram analysis has a reputation of being a kind of ``black art,'' and difficult to work with.</a:t>
            </a:r>
          </a:p>
        </p:txBody>
      </p:sp>
      <p:sp>
        <p:nvSpPr>
          <p:cNvPr id="4" name="Slide Number Placeholder 3"/>
          <p:cNvSpPr>
            <a:spLocks noGrp="1"/>
          </p:cNvSpPr>
          <p:nvPr>
            <p:ph type="sldNum" sz="quarter" idx="10"/>
          </p:nvPr>
        </p:nvSpPr>
        <p:spPr/>
        <p:txBody>
          <a:bodyPr/>
          <a:lstStyle/>
          <a:p>
            <a:fld id="{A653C67F-5F47-4676-8317-6D98E8EDA3D3}" type="slidenum">
              <a:rPr lang="en-US" smtClean="0"/>
              <a:t>18</a:t>
            </a:fld>
            <a:endParaRPr lang="en-US"/>
          </a:p>
        </p:txBody>
      </p:sp>
    </p:spTree>
    <p:extLst>
      <p:ext uri="{BB962C8B-B14F-4D97-AF65-F5344CB8AC3E}">
        <p14:creationId xmlns:p14="http://schemas.microsoft.com/office/powerpoint/2010/main" val="323081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a:t>
            </a:r>
            <a:r>
              <a:rPr lang="en-US" baseline="0" dirty="0"/>
              <a:t>theless, the field has had a number of successes, and I’ve listed here two of the most well-known successful tools: the Static Driver Verifier from Microsoft, which allows driver developers to vet their code for certain kinds of tricky bugs that can arise, such as not performing operations in the correct order when it is necessary to back out after a driver event is cancelled or interrupted.</a:t>
            </a:r>
          </a:p>
          <a:p>
            <a:endParaRPr lang="en-US" baseline="0" dirty="0"/>
          </a:p>
          <a:p>
            <a:r>
              <a:rPr lang="en-US" baseline="0" dirty="0"/>
              <a:t>The </a:t>
            </a:r>
            <a:r>
              <a:rPr lang="en-US" dirty="0" err="1"/>
              <a:t>Astrée</a:t>
            </a:r>
            <a:r>
              <a:rPr lang="en-US" dirty="0"/>
              <a:t> system was developed to vet Airbus flight software for run-time errors.</a:t>
            </a:r>
          </a:p>
          <a:p>
            <a:endParaRPr lang="en-US" dirty="0"/>
          </a:p>
          <a:p>
            <a:r>
              <a:rPr lang="en-US" dirty="0"/>
              <a:t>In a way</a:t>
            </a:r>
            <a:r>
              <a:rPr lang="en-US" baseline="0" dirty="0"/>
              <a:t>, </a:t>
            </a:r>
            <a:r>
              <a:rPr lang="en-US" dirty="0" err="1"/>
              <a:t>Astrée</a:t>
            </a:r>
            <a:r>
              <a:rPr lang="en-US" dirty="0"/>
              <a:t> serves as motivation</a:t>
            </a:r>
            <a:r>
              <a:rPr lang="en-US" baseline="0" dirty="0"/>
              <a:t> for the material in this talk. Because it took a team of highly skilled graduate students from the elite </a:t>
            </a:r>
            <a:r>
              <a:rPr lang="en-US" baseline="0" dirty="0" err="1"/>
              <a:t>Ecole</a:t>
            </a:r>
            <a:r>
              <a:rPr lang="en-US" baseline="0" dirty="0"/>
              <a:t> </a:t>
            </a:r>
            <a:r>
              <a:rPr lang="en-US" baseline="0" dirty="0" err="1"/>
              <a:t>Normale</a:t>
            </a:r>
            <a:r>
              <a:rPr lang="en-US" baseline="0" dirty="0"/>
              <a:t> </a:t>
            </a:r>
            <a:r>
              <a:rPr lang="en-US" baseline="0" dirty="0" err="1"/>
              <a:t>Superieure</a:t>
            </a:r>
            <a:r>
              <a:rPr lang="en-US" baseline="0" dirty="0"/>
              <a:t> in Paris to build </a:t>
            </a:r>
            <a:r>
              <a:rPr lang="en-US" dirty="0" err="1"/>
              <a:t>Astrée</a:t>
            </a:r>
            <a:r>
              <a:rPr lang="en-US" dirty="0"/>
              <a:t>,</a:t>
            </a:r>
            <a:r>
              <a:rPr lang="en-US" baseline="0" dirty="0"/>
              <a:t> I like to say, “</a:t>
            </a:r>
            <a:r>
              <a:rPr lang="en-US" dirty="0" err="1"/>
              <a:t>Astrée</a:t>
            </a:r>
            <a:r>
              <a:rPr lang="en-US" dirty="0"/>
              <a:t> scales linearly in the number of ENS graduate students on the</a:t>
            </a:r>
            <a:r>
              <a:rPr lang="en-US" baseline="0" dirty="0"/>
              <a:t> project.</a:t>
            </a:r>
            <a:r>
              <a:rPr lang="en-US" dirty="0"/>
              <a:t>”</a:t>
            </a:r>
          </a:p>
        </p:txBody>
      </p:sp>
      <p:sp>
        <p:nvSpPr>
          <p:cNvPr id="4" name="Slide Number Placeholder 3"/>
          <p:cNvSpPr>
            <a:spLocks noGrp="1"/>
          </p:cNvSpPr>
          <p:nvPr>
            <p:ph type="sldNum" sz="quarter" idx="10"/>
          </p:nvPr>
        </p:nvSpPr>
        <p:spPr/>
        <p:txBody>
          <a:bodyPr/>
          <a:lstStyle/>
          <a:p>
            <a:fld id="{A653C67F-5F47-4676-8317-6D98E8EDA3D3}" type="slidenum">
              <a:rPr lang="en-US" smtClean="0"/>
              <a:t>19</a:t>
            </a:fld>
            <a:endParaRPr lang="en-US"/>
          </a:p>
        </p:txBody>
      </p:sp>
    </p:spTree>
    <p:extLst>
      <p:ext uri="{BB962C8B-B14F-4D97-AF65-F5344CB8AC3E}">
        <p14:creationId xmlns:p14="http://schemas.microsoft.com/office/powerpoint/2010/main" val="175659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remainder of the talk, here is what I hope to cover:</a:t>
            </a:r>
          </a:p>
          <a:p>
            <a:r>
              <a:rPr lang="en-US" baseline="0" dirty="0"/>
              <a:t>First, a brief introduction to abstract interpretation, the fundamental theory behind program analysis.</a:t>
            </a:r>
          </a:p>
          <a:p>
            <a:r>
              <a:rPr lang="en-US" baseline="0" dirty="0"/>
              <a:t>Then I want to walk you through the progression of insights that lie behind the connections mentioned a moment ago.</a:t>
            </a:r>
          </a:p>
          <a:p>
            <a:endParaRPr lang="en-US" baseline="0" dirty="0"/>
          </a:p>
          <a:p>
            <a:r>
              <a:rPr lang="en-US" baseline="0" dirty="0"/>
              <a:t>If there is time, I</a:t>
            </a:r>
            <a:r>
              <a:rPr lang="en-US" dirty="0"/>
              <a:t>’ll</a:t>
            </a:r>
            <a:r>
              <a:rPr lang="en-US" baseline="0" dirty="0"/>
              <a:t> then show how some of these ideas motivated the work we’ve been doing on creating a parallel SAT solver</a:t>
            </a:r>
            <a:endParaRPr lang="en-US" dirty="0"/>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20</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For a simple</a:t>
            </a:r>
            <a:r>
              <a:rPr lang="en-US" baseline="0" dirty="0"/>
              <a:t> example, consider the expression over a and b shown here.</a:t>
            </a:r>
          </a:p>
          <a:p>
            <a:pPr defTabSz="966612">
              <a:defRPr/>
            </a:pPr>
            <a:endParaRPr lang="en-US" baseline="0" dirty="0"/>
          </a:p>
          <a:p>
            <a:pPr defTabSz="966612">
              <a:defRPr/>
            </a:pPr>
            <a:r>
              <a:rPr lang="en-US" baseline="0" dirty="0"/>
              <a:t>The concrete semantics is given in terms of the standard, arithmetic interpretation of the addition and multiplication operators.</a:t>
            </a:r>
            <a:endParaRPr lang="en-US" dirty="0"/>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21</a:t>
            </a:fld>
            <a:endParaRPr lang="en-US"/>
          </a:p>
        </p:txBody>
      </p:sp>
    </p:spTree>
    <p:extLst>
      <p:ext uri="{BB962C8B-B14F-4D97-AF65-F5344CB8AC3E}">
        <p14:creationId xmlns:p14="http://schemas.microsoft.com/office/powerpoint/2010/main" val="215936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I recently gave a version of this talk to a more general Computer-Science audience who I did not expect to understand the title, so I used this picture to try to summarize the high-level story visually.</a:t>
            </a:r>
          </a:p>
          <a:p>
            <a:endParaRPr lang="en-US" sz="1100" dirty="0"/>
          </a:p>
          <a:p>
            <a:r>
              <a:rPr lang="en-US" sz="1100" dirty="0"/>
              <a:t>As with all fields of</a:t>
            </a:r>
            <a:r>
              <a:rPr lang="en-US" sz="1100" baseline="0" dirty="0"/>
              <a:t> knowledge</a:t>
            </a:r>
            <a:r>
              <a:rPr lang="en-US" sz="1100" dirty="0"/>
              <a:t>, Computer Science is divided into subfields, but – because of the universal nature of computing – ideas in one subfield can have connections with other areas, and some of these can be quite surprising. In the work I will describe, we made interesting</a:t>
            </a:r>
            <a:r>
              <a:rPr lang="en-US" sz="1100" baseline="0" dirty="0"/>
              <a:t> c</a:t>
            </a:r>
            <a:r>
              <a:rPr lang="en-US" sz="1100" dirty="0"/>
              <a:t>onnections between the program-analysis</a:t>
            </a:r>
            <a:r>
              <a:rPr lang="en-US" sz="1100" baseline="0" dirty="0"/>
              <a:t> problems </a:t>
            </a:r>
            <a:r>
              <a:rPr lang="en-US" sz="1100" dirty="0"/>
              <a:t>that I was originally working on and some old ideas in machine learning</a:t>
            </a:r>
            <a:r>
              <a:rPr lang="en-US" sz="1100" baseline="0" dirty="0"/>
              <a:t> and automated reasoning.  The talk is thus neither about the left end of the line or the right end of the line, but about ideas common to both.</a:t>
            </a:r>
            <a:endParaRPr lang="en-US" sz="1100" dirty="0"/>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One meta-level comment: some parts of the talk may veer into technical topics specific to one end or the other, but my hope is that even if you don’t follow everything, you can get the gist of what my students, collaborators, and I have been trying to accomplish. To help out if you get lost, I’ve marked some points with a light bulb; these are places where I hope that at least the high-level point comes across, and you can get back on board with the bigger picture.</a:t>
            </a:r>
          </a:p>
        </p:txBody>
      </p:sp>
      <p:sp>
        <p:nvSpPr>
          <p:cNvPr id="4" name="Slide Number Placeholder 3"/>
          <p:cNvSpPr>
            <a:spLocks noGrp="1"/>
          </p:cNvSpPr>
          <p:nvPr>
            <p:ph type="sldNum" sz="quarter" idx="10"/>
          </p:nvPr>
        </p:nvSpPr>
        <p:spPr/>
        <p:txBody>
          <a:bodyPr/>
          <a:lstStyle/>
          <a:p>
            <a:fld id="{A653C67F-5F47-4676-8317-6D98E8EDA3D3}" type="slidenum">
              <a:rPr lang="en-US" smtClean="0"/>
              <a:t>2</a:t>
            </a:fld>
            <a:endParaRPr lang="en-US"/>
          </a:p>
        </p:txBody>
      </p:sp>
    </p:spTree>
    <p:extLst>
      <p:ext uri="{BB962C8B-B14F-4D97-AF65-F5344CB8AC3E}">
        <p14:creationId xmlns:p14="http://schemas.microsoft.com/office/powerpoint/2010/main" val="2860320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analyze the expression with respect to parity,</a:t>
            </a:r>
            <a:r>
              <a:rPr lang="en-US" baseline="0" dirty="0"/>
              <a:t> we use an alternative interpretation of the operators that uses just three values: O (for “odd”), E (for “even”), and ? (for “unknown”).</a:t>
            </a:r>
          </a:p>
          <a:p>
            <a:endParaRPr lang="en-US" baseline="0" dirty="0"/>
          </a:p>
          <a:p>
            <a:r>
              <a:rPr lang="en-US" baseline="0" dirty="0"/>
              <a:t>&lt;Explain slide&gt;</a:t>
            </a:r>
          </a:p>
        </p:txBody>
      </p:sp>
      <p:sp>
        <p:nvSpPr>
          <p:cNvPr id="4" name="Slide Number Placeholder 3"/>
          <p:cNvSpPr>
            <a:spLocks noGrp="1"/>
          </p:cNvSpPr>
          <p:nvPr>
            <p:ph type="sldNum" sz="quarter" idx="10"/>
          </p:nvPr>
        </p:nvSpPr>
        <p:spPr/>
        <p:txBody>
          <a:bodyPr/>
          <a:lstStyle/>
          <a:p>
            <a:fld id="{A653C67F-5F47-4676-8317-6D98E8EDA3D3}" type="slidenum">
              <a:rPr lang="en-US" smtClean="0"/>
              <a:t>22</a:t>
            </a:fld>
            <a:endParaRPr lang="en-US"/>
          </a:p>
        </p:txBody>
      </p:sp>
    </p:spTree>
    <p:extLst>
      <p:ext uri="{BB962C8B-B14F-4D97-AF65-F5344CB8AC3E}">
        <p14:creationId xmlns:p14="http://schemas.microsoft.com/office/powerpoint/2010/main" val="193701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actually provides a way to automate abstract interpretation. </a:t>
            </a:r>
            <a:r>
              <a:rPr lang="en-US" baseline="0" dirty="0"/>
              <a:t> Essentially, for every operator in the programming language, you provide an abstract counterpart and use these to evaluate your program.  But, as we’ll see in a few slides, this method has </a:t>
            </a:r>
            <a:r>
              <a:rPr lang="en-US" baseline="0"/>
              <a:t>some drawbacks.</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23</a:t>
            </a:fld>
            <a:endParaRPr lang="en-US"/>
          </a:p>
        </p:txBody>
      </p:sp>
    </p:spTree>
    <p:extLst>
      <p:ext uri="{BB962C8B-B14F-4D97-AF65-F5344CB8AC3E}">
        <p14:creationId xmlns:p14="http://schemas.microsoft.com/office/powerpoint/2010/main" val="3943440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example was at the level of individual</a:t>
            </a:r>
            <a:r>
              <a:rPr lang="en-US" baseline="0" dirty="0"/>
              <a:t> expressions.  A similar thing goes on at the level of control-flow graphs, although here the abstract values propagate through the graph, and because of cycles you may have to visit nodes multiple times before the abstract values </a:t>
            </a:r>
            <a:r>
              <a:rPr lang="en-US" baseline="0" dirty="0" err="1"/>
              <a:t>quiesce</a:t>
            </a:r>
            <a:r>
              <a:rPr lang="en-US" baseline="0" dirty="0"/>
              <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24</a:t>
            </a:fld>
            <a:endParaRPr lang="en-US"/>
          </a:p>
        </p:txBody>
      </p:sp>
    </p:spTree>
    <p:extLst>
      <p:ext uri="{BB962C8B-B14F-4D97-AF65-F5344CB8AC3E}">
        <p14:creationId xmlns:p14="http://schemas.microsoft.com/office/powerpoint/2010/main" val="63343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 analysis is done, what we’ve learned is that j must be 0, but we know nothing about the value of </a:t>
            </a:r>
            <a:r>
              <a:rPr lang="en-US" baseline="0" dirty="0" err="1"/>
              <a:t>i</a:t>
            </a:r>
            <a:r>
              <a:rPr lang="en-US" baseline="0" dirty="0"/>
              <a:t>.</a:t>
            </a:r>
          </a:p>
          <a:p>
            <a:endParaRPr lang="en-US" baseline="0" dirty="0"/>
          </a:p>
          <a:p>
            <a:r>
              <a:rPr lang="en-US" baseline="0" dirty="0"/>
              <a:t>By the way, when I showed this slide about state-space exploration a few minutes ago, it was an abstract portrayal of this process of successive approximation.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25</a:t>
            </a:fld>
            <a:endParaRPr lang="en-US"/>
          </a:p>
        </p:txBody>
      </p:sp>
    </p:spTree>
    <p:extLst>
      <p:ext uri="{BB962C8B-B14F-4D97-AF65-F5344CB8AC3E}">
        <p14:creationId xmlns:p14="http://schemas.microsoft.com/office/powerpoint/2010/main" val="252760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return to the question of what it means to automate abstract interpretation.</a:t>
            </a:r>
          </a:p>
          <a:p>
            <a:endParaRPr lang="en-US" dirty="0"/>
          </a:p>
          <a:p>
            <a:r>
              <a:rPr lang="en-US" dirty="0"/>
              <a:t>&lt;READ SLIDE&gt;</a:t>
            </a:r>
          </a:p>
        </p:txBody>
      </p:sp>
      <p:sp>
        <p:nvSpPr>
          <p:cNvPr id="4" name="Slide Number Placeholder 3"/>
          <p:cNvSpPr>
            <a:spLocks noGrp="1"/>
          </p:cNvSpPr>
          <p:nvPr>
            <p:ph type="sldNum" sz="quarter" idx="10"/>
          </p:nvPr>
        </p:nvSpPr>
        <p:spPr/>
        <p:txBody>
          <a:bodyPr/>
          <a:lstStyle/>
          <a:p>
            <a:fld id="{A653C67F-5F47-4676-8317-6D98E8EDA3D3}" type="slidenum">
              <a:rPr lang="en-US" smtClean="0"/>
              <a:t>26</a:t>
            </a:fld>
            <a:endParaRPr lang="en-US"/>
          </a:p>
        </p:txBody>
      </p:sp>
    </p:spTree>
    <p:extLst>
      <p:ext uri="{BB962C8B-B14F-4D97-AF65-F5344CB8AC3E}">
        <p14:creationId xmlns:p14="http://schemas.microsoft.com/office/powerpoint/2010/main" val="392973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interpretation is the beautiful theory formulated by Patrick and </a:t>
            </a:r>
            <a:r>
              <a:rPr lang="en-US" dirty="0" err="1"/>
              <a:t>Radhia</a:t>
            </a:r>
            <a:r>
              <a:rPr lang="en-US" dirty="0"/>
              <a:t> </a:t>
            </a:r>
            <a:r>
              <a:rPr lang="en-US" dirty="0" err="1"/>
              <a:t>Cousot</a:t>
            </a:r>
            <a:r>
              <a:rPr lang="en-US" dirty="0"/>
              <a:t>,</a:t>
            </a:r>
            <a:r>
              <a:rPr lang="en-US" baseline="0" dirty="0"/>
              <a:t> which </a:t>
            </a:r>
            <a:r>
              <a:rPr lang="en-US" dirty="0"/>
              <a:t>links a concrete domain of facts or states with an abstraction</a:t>
            </a:r>
          </a:p>
        </p:txBody>
      </p:sp>
      <p:sp>
        <p:nvSpPr>
          <p:cNvPr id="4" name="Slide Number Placeholder 3"/>
          <p:cNvSpPr>
            <a:spLocks noGrp="1"/>
          </p:cNvSpPr>
          <p:nvPr>
            <p:ph type="sldNum" sz="quarter" idx="10"/>
          </p:nvPr>
        </p:nvSpPr>
        <p:spPr/>
        <p:txBody>
          <a:bodyPr/>
          <a:lstStyle/>
          <a:p>
            <a:fld id="{A653C67F-5F47-4676-8317-6D98E8EDA3D3}" type="slidenum">
              <a:rPr lang="en-US" smtClean="0"/>
              <a:t>27</a:t>
            </a:fld>
            <a:endParaRPr lang="en-US"/>
          </a:p>
        </p:txBody>
      </p:sp>
    </p:spTree>
    <p:extLst>
      <p:ext uri="{BB962C8B-B14F-4D97-AF65-F5344CB8AC3E}">
        <p14:creationId xmlns:p14="http://schemas.microsoft.com/office/powerpoint/2010/main" val="3509789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aspect of their theory is that once you’ve fixed on</a:t>
            </a:r>
            <a:r>
              <a:rPr lang="en-US" baseline="0" dirty="0"/>
              <a:t> an abstract domain, there is a limit on the precision you can achieve.</a:t>
            </a:r>
          </a:p>
          <a:p>
            <a:r>
              <a:rPr lang="en-US" baseline="0" dirty="0"/>
              <a:t>One of the places where this comes up is with the concept of the “best transformer”</a:t>
            </a:r>
          </a:p>
          <a:p>
            <a:r>
              <a:rPr lang="en-US" baseline="0" dirty="0"/>
              <a:t>&lt;Explain slide&gt;</a:t>
            </a:r>
          </a:p>
          <a:p>
            <a:r>
              <a:rPr lang="en-US" baseline="0" dirty="0"/>
              <a:t>This idea provides a theoretical bound on the achievable precision, but until recently there had been little work on algorithms that are capable of achieving these limits – for instance, for applying the best transformer, or for creating a representation of the best-transformer function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28</a:t>
            </a:fld>
            <a:endParaRPr lang="en-US"/>
          </a:p>
        </p:txBody>
      </p:sp>
    </p:spTree>
    <p:extLst>
      <p:ext uri="{BB962C8B-B14F-4D97-AF65-F5344CB8AC3E}">
        <p14:creationId xmlns:p14="http://schemas.microsoft.com/office/powerpoint/2010/main" val="788032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abstract interpretation has the drawback that it is </a:t>
            </a:r>
            <a:r>
              <a:rPr lang="en-US" i="1" dirty="0"/>
              <a:t>non-compositional </a:t>
            </a:r>
            <a:r>
              <a:rPr lang="en-US" dirty="0"/>
              <a:t>-- which runs counter to one of the major tools that one uses in computer science: programs are written to compose;</a:t>
            </a:r>
          </a:p>
          <a:p>
            <a:r>
              <a:rPr lang="en-US" dirty="0"/>
              <a:t>software is organized into layers; languages are expressed using grammars; etc.</a:t>
            </a:r>
          </a:p>
          <a:p>
            <a:endParaRPr lang="en-US" dirty="0"/>
          </a:p>
          <a:p>
            <a:r>
              <a:rPr lang="en-US" dirty="0"/>
              <a:t>Abstract interpretation is non-compositional in the following sense:</a:t>
            </a:r>
            <a:r>
              <a:rPr lang="en-US" baseline="0" dirty="0"/>
              <a:t> </a:t>
            </a:r>
            <a:r>
              <a:rPr lang="en-US" dirty="0"/>
              <a:t>For a given choice of “abstract domain” that one works with, there is a limit to the precision that an analyzer using that abstract domain can achieve; however, even if you have in hand a collection of “best” abstract-interpretation operators, their composition may not provide the best (abstract) answer for the composition of the corresponding concrete operations.</a:t>
            </a:r>
          </a:p>
          <a:p>
            <a:endParaRPr lang="en-US" dirty="0"/>
          </a:p>
          <a:p>
            <a:r>
              <a:rPr lang="en-US" dirty="0"/>
              <a:t>Ideally, a</a:t>
            </a:r>
            <a:r>
              <a:rPr lang="en-US" baseline="0" dirty="0"/>
              <a:t> method to automate abstract interpretation will give a grip on the non-compositionality issue, as well. </a:t>
            </a:r>
            <a:endParaRPr lang="en-US" dirty="0"/>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29</a:t>
            </a:fld>
            <a:endParaRPr lang="en-US"/>
          </a:p>
        </p:txBody>
      </p:sp>
    </p:spTree>
    <p:extLst>
      <p:ext uri="{BB962C8B-B14F-4D97-AF65-F5344CB8AC3E}">
        <p14:creationId xmlns:p14="http://schemas.microsoft.com/office/powerpoint/2010/main" val="3529600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background, let</a:t>
            </a:r>
            <a:r>
              <a:rPr lang="en-US" baseline="0" dirty="0"/>
              <a:t> me just point out one thing about the paper in the proceedings. We attempted to unify the discussion by identifying four questions, and we give summaries of the various efforts by giving answers to the four questions.  In particular,</a:t>
            </a:r>
          </a:p>
          <a:p>
            <a:r>
              <a:rPr lang="en-US" baseline="0" dirty="0"/>
              <a:t>Q1: What formalism is used for specifying the concrete semantics?</a:t>
            </a:r>
          </a:p>
          <a:p>
            <a:r>
              <a:rPr lang="en-US" baseline="0" dirty="0"/>
              <a:t>Q2: What formalism is used for specifying the abstract domain?</a:t>
            </a:r>
          </a:p>
          <a:p>
            <a:r>
              <a:rPr lang="en-US" baseline="0" dirty="0"/>
              <a:t>Q3: What is the engine or principle that is used to apply or construct an abstract transformer automatically?</a:t>
            </a:r>
          </a:p>
          <a:p>
            <a:r>
              <a:rPr lang="en-US" baseline="0" dirty="0"/>
              <a:t>Q4: How is non-compositionality addressed?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30</a:t>
            </a:fld>
            <a:endParaRPr lang="en-US"/>
          </a:p>
        </p:txBody>
      </p:sp>
    </p:spTree>
    <p:extLst>
      <p:ext uri="{BB962C8B-B14F-4D97-AF65-F5344CB8AC3E}">
        <p14:creationId xmlns:p14="http://schemas.microsoft.com/office/powerpoint/2010/main" val="1875541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talk will be about work that my students, collaborators, and I have done over the last dozen years.</a:t>
            </a:r>
            <a:endParaRPr lang="en-US" baseline="0" dirty="0"/>
          </a:p>
        </p:txBody>
      </p:sp>
      <p:sp>
        <p:nvSpPr>
          <p:cNvPr id="4" name="Slide Number Placeholder 3"/>
          <p:cNvSpPr>
            <a:spLocks noGrp="1"/>
          </p:cNvSpPr>
          <p:nvPr>
            <p:ph type="sldNum" sz="quarter" idx="10"/>
          </p:nvPr>
        </p:nvSpPr>
        <p:spPr/>
        <p:txBody>
          <a:bodyPr/>
          <a:lstStyle/>
          <a:p>
            <a:fld id="{A653C67F-5F47-4676-8317-6D98E8EDA3D3}" type="slidenum">
              <a:rPr lang="en-US" smtClean="0"/>
              <a:t>31</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 sure you all have a favorite example of a disastrous bug, but one of my favorite ones comes from </a:t>
            </a:r>
            <a:r>
              <a:rPr lang="en-US" dirty="0"/>
              <a:t>1998. &lt;EXPLAIN&gt;</a:t>
            </a:r>
          </a:p>
          <a:p>
            <a:endParaRPr lang="en-US" dirty="0"/>
          </a:p>
          <a:p>
            <a:r>
              <a:rPr lang="en-US" dirty="0"/>
              <a:t>I</a:t>
            </a:r>
            <a:r>
              <a:rPr lang="en-US" baseline="0" dirty="0"/>
              <a:t> first heard of this bug in a talk by Peter Lee, who had a different description of the problem.  He said, &lt;click&gt;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a:t>
            </a:fld>
            <a:endParaRPr lang="en-US"/>
          </a:p>
        </p:txBody>
      </p:sp>
    </p:spTree>
    <p:extLst>
      <p:ext uri="{BB962C8B-B14F-4D97-AF65-F5344CB8AC3E}">
        <p14:creationId xmlns:p14="http://schemas.microsoft.com/office/powerpoint/2010/main" val="37299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glimmer of insight </a:t>
            </a:r>
            <a:r>
              <a:rPr lang="en-US" baseline="0" dirty="0"/>
              <a:t>– although I didn’t know it at the time – came from a conversation with a colleague of mine at Wisconsin, Jude </a:t>
            </a:r>
            <a:r>
              <a:rPr lang="en-US" baseline="0" dirty="0" err="1"/>
              <a:t>Shavlik</a:t>
            </a:r>
            <a:r>
              <a:rPr lang="en-US" baseline="0" dirty="0"/>
              <a:t>, who is well-known in the area of Machine Learning. Jude used to like to be controversial, and would say things like &lt;read slide&gt;.</a:t>
            </a:r>
          </a:p>
          <a:p>
            <a:endParaRPr lang="en-US" baseline="0" dirty="0"/>
          </a:p>
          <a:p>
            <a:r>
              <a:rPr lang="en-US" baseline="0" dirty="0"/>
              <a:t>In September 2002, just before flying off to a conference in Madrid, I said I wanted to understand his remark better, and asked him what I should read. He gave me a copy of Tom Mitchell’s book on Machine Learning, which had come out a few years before. We’ll see shortly how this turned out to be related to work that </a:t>
            </a:r>
            <a:r>
              <a:rPr lang="en-US" baseline="0" dirty="0" err="1"/>
              <a:t>Mooly</a:t>
            </a:r>
            <a:r>
              <a:rPr lang="en-US" baseline="0" dirty="0"/>
              <a:t> </a:t>
            </a:r>
            <a:r>
              <a:rPr lang="en-US" baseline="0" dirty="0" err="1"/>
              <a:t>Sagiv</a:t>
            </a:r>
            <a:r>
              <a:rPr lang="en-US" baseline="0" dirty="0"/>
              <a:t>, Greta </a:t>
            </a:r>
            <a:r>
              <a:rPr lang="en-US" baseline="0" dirty="0" err="1"/>
              <a:t>Yorsh</a:t>
            </a:r>
            <a:r>
              <a:rPr lang="en-US" baseline="0" dirty="0"/>
              <a:t>, and I did on harnessing logic to automate abstract interpretation.</a:t>
            </a:r>
          </a:p>
        </p:txBody>
      </p:sp>
      <p:sp>
        <p:nvSpPr>
          <p:cNvPr id="4" name="Slide Number Placeholder 3"/>
          <p:cNvSpPr>
            <a:spLocks noGrp="1"/>
          </p:cNvSpPr>
          <p:nvPr>
            <p:ph type="sldNum" sz="quarter" idx="10"/>
          </p:nvPr>
        </p:nvSpPr>
        <p:spPr/>
        <p:txBody>
          <a:bodyPr/>
          <a:lstStyle/>
          <a:p>
            <a:fld id="{A653C67F-5F47-4676-8317-6D98E8EDA3D3}" type="slidenum">
              <a:rPr lang="en-US" smtClean="0"/>
              <a:t>32</a:t>
            </a:fld>
            <a:endParaRPr lang="en-US"/>
          </a:p>
        </p:txBody>
      </p:sp>
    </p:spTree>
    <p:extLst>
      <p:ext uri="{BB962C8B-B14F-4D97-AF65-F5344CB8AC3E}">
        <p14:creationId xmlns:p14="http://schemas.microsoft.com/office/powerpoint/2010/main" val="2461324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earlier slide, I showed you two spaces of values</a:t>
            </a:r>
            <a:r>
              <a:rPr lang="en-US" baseline="0" dirty="0"/>
              <a:t> – the concrete states and the abstract domain – which is how abstract interpretation is often presented.  One thing </a:t>
            </a:r>
            <a:r>
              <a:rPr lang="en-US" baseline="0" dirty="0" err="1"/>
              <a:t>Mooly</a:t>
            </a:r>
            <a:r>
              <a:rPr lang="en-US" baseline="0" dirty="0"/>
              <a:t>, Greta, and I did was to introduce a third space of values, namely a logical language L. The reason one wants the space L is because that is what you need for describing the semantics of a program; the semantics is often richer than what you need in the abstract domain.</a:t>
            </a:r>
          </a:p>
        </p:txBody>
      </p:sp>
      <p:sp>
        <p:nvSpPr>
          <p:cNvPr id="4" name="Slide Number Placeholder 3"/>
          <p:cNvSpPr>
            <a:spLocks noGrp="1"/>
          </p:cNvSpPr>
          <p:nvPr>
            <p:ph type="sldNum" sz="quarter" idx="10"/>
          </p:nvPr>
        </p:nvSpPr>
        <p:spPr/>
        <p:txBody>
          <a:bodyPr/>
          <a:lstStyle/>
          <a:p>
            <a:fld id="{5D581A42-1774-44BC-9CA3-96D4CF23243B}" type="slidenum">
              <a:rPr lang="en-US" smtClean="0"/>
              <a:t>33</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a:t>
            </a:r>
            <a:r>
              <a:rPr lang="en-US" dirty="0"/>
              <a:t>look at an example from the 32-bit</a:t>
            </a:r>
            <a:r>
              <a:rPr lang="en-US" baseline="0" dirty="0"/>
              <a:t> </a:t>
            </a:r>
            <a:r>
              <a:rPr lang="en-US" dirty="0"/>
              <a:t>x86 instruction set</a:t>
            </a:r>
          </a:p>
        </p:txBody>
      </p:sp>
      <p:sp>
        <p:nvSpPr>
          <p:cNvPr id="4" name="Slide Number Placeholder 3"/>
          <p:cNvSpPr>
            <a:spLocks noGrp="1"/>
          </p:cNvSpPr>
          <p:nvPr>
            <p:ph type="sldNum" sz="quarter" idx="10"/>
          </p:nvPr>
        </p:nvSpPr>
        <p:spPr/>
        <p:txBody>
          <a:bodyPr/>
          <a:lstStyle/>
          <a:p>
            <a:fld id="{A653C67F-5F47-4676-8317-6D98E8EDA3D3}" type="slidenum">
              <a:rPr lang="en-US" smtClean="0"/>
              <a:t>34</a:t>
            </a:fld>
            <a:endParaRPr lang="en-US"/>
          </a:p>
        </p:txBody>
      </p:sp>
    </p:spTree>
    <p:extLst>
      <p:ext uri="{BB962C8B-B14F-4D97-AF65-F5344CB8AC3E}">
        <p14:creationId xmlns:p14="http://schemas.microsoft.com/office/powerpoint/2010/main" val="2407082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&lt;Explain</a:t>
            </a:r>
            <a:r>
              <a:rPr lang="en-US" baseline="0" dirty="0"/>
              <a:t> slide&gt;</a:t>
            </a:r>
          </a:p>
          <a:p>
            <a:r>
              <a:rPr lang="en-US" baseline="0" dirty="0"/>
              <a:t>One reason I like this example is that it shows clearly that the core issue in symbolic abstraction and creation of abstract transformers is finding </a:t>
            </a:r>
            <a:r>
              <a:rPr lang="en-US" u="sng" baseline="0" dirty="0"/>
              <a:t>strongest consequence in a different logic fragment</a:t>
            </a:r>
            <a:r>
              <a:rPr lang="en-US" u="none" baseline="0" dirty="0"/>
              <a:t>.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35</a:t>
            </a:fld>
            <a:endParaRPr lang="en-US"/>
          </a:p>
        </p:txBody>
      </p:sp>
    </p:spTree>
    <p:extLst>
      <p:ext uri="{BB962C8B-B14F-4D97-AF65-F5344CB8AC3E}">
        <p14:creationId xmlns:p14="http://schemas.microsoft.com/office/powerpoint/2010/main" val="4202749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a:t>One common point of confusion about this topic is to think that the core issue is quantifier elimination.  That is only the case for the restricted situation where the logic fragment of the abstract domain is the same as the logic fragment that you use for specifying the concrete semantics.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a:t>The complex semantics of machine-code instructions shows that to really capture concrete semantics, you need to use a much </a:t>
            </a:r>
            <a:r>
              <a:rPr lang="en-US" u="sng" baseline="0" dirty="0"/>
              <a:t>richer</a:t>
            </a:r>
            <a:r>
              <a:rPr lang="en-US" u="none" baseline="0" dirty="0"/>
              <a:t> logic for the concrete semantics than for the abstract domain.  Take the case of affine-relation analysis, where the logic fragment of the abstract domain is conjunctions of linear equalities.  Suppose you know that register </a:t>
            </a:r>
            <a:r>
              <a:rPr lang="en-US" u="none" baseline="0" dirty="0" err="1"/>
              <a:t>ebx</a:t>
            </a:r>
            <a:r>
              <a:rPr lang="en-US" u="none" baseline="0" dirty="0"/>
              <a:t> equals </a:t>
            </a:r>
            <a:r>
              <a:rPr lang="en-US" u="none" baseline="0" dirty="0" err="1"/>
              <a:t>ecx</a:t>
            </a:r>
            <a:r>
              <a:rPr lang="en-US" u="none" baseline="0" dirty="0"/>
              <a:t> in the pre-state, and you perform quantifier elimination.  You start with a formula in quantifier-free bit-vector arithmetic, and what you end up with is still a formula in quantifier-free bit-vector arithmetic.  You </a:t>
            </a:r>
            <a:r>
              <a:rPr lang="en-US" u="sng" baseline="0" dirty="0"/>
              <a:t>don’t</a:t>
            </a:r>
            <a:r>
              <a:rPr lang="en-US" u="none" baseline="0" dirty="0"/>
              <a:t> end up with an abstract-domain element.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36</a:t>
            </a:fld>
            <a:endParaRPr lang="en-US"/>
          </a:p>
        </p:txBody>
      </p:sp>
    </p:spTree>
    <p:extLst>
      <p:ext uri="{BB962C8B-B14F-4D97-AF65-F5344CB8AC3E}">
        <p14:creationId xmlns:p14="http://schemas.microsoft.com/office/powerpoint/2010/main" val="3090914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contrast, consider the answer produced using</a:t>
            </a:r>
            <a:r>
              <a:rPr lang="en-US" baseline="0" dirty="0"/>
              <a:t> </a:t>
            </a:r>
            <a:r>
              <a:rPr lang="en-US" dirty="0"/>
              <a:t>symbolic abstraction</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37</a:t>
            </a:fld>
            <a:endParaRPr lang="en-US"/>
          </a:p>
        </p:txBody>
      </p:sp>
    </p:spTree>
    <p:extLst>
      <p:ext uri="{BB962C8B-B14F-4D97-AF65-F5344CB8AC3E}">
        <p14:creationId xmlns:p14="http://schemas.microsoft.com/office/powerpoint/2010/main" val="1910071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E2973-CE29-40AD-A35E-43CB5F3767C8}" type="slidenum">
              <a:rPr lang="en-US" altLang="en-US">
                <a:solidFill>
                  <a:prstClr val="black"/>
                </a:solidFill>
              </a:rPr>
              <a:pPr/>
              <a:t>39</a:t>
            </a:fld>
            <a:endParaRPr lang="en-US" altLang="en-US">
              <a:solidFill>
                <a:prstClr val="black"/>
              </a:solidFill>
            </a:endParaRPr>
          </a:p>
        </p:txBody>
      </p:sp>
      <p:sp>
        <p:nvSpPr>
          <p:cNvPr id="1271810" name="Rectangle 2"/>
          <p:cNvSpPr>
            <a:spLocks noGrp="1" noRot="1" noChangeAspect="1" noChangeArrowheads="1" noTextEdit="1"/>
          </p:cNvSpPr>
          <p:nvPr>
            <p:ph type="sldImg"/>
          </p:nvPr>
        </p:nvSpPr>
        <p:spPr>
          <a:ln/>
        </p:spPr>
      </p:sp>
      <p:sp>
        <p:nvSpPr>
          <p:cNvPr id="1271811" name="Rectangle 3"/>
          <p:cNvSpPr>
            <a:spLocks noGrp="1" noChangeArrowheads="1"/>
          </p:cNvSpPr>
          <p:nvPr>
            <p:ph type="body" idx="1"/>
          </p:nvPr>
        </p:nvSpPr>
        <p:spPr/>
        <p:txBody>
          <a:bodyPr/>
          <a:lstStyle/>
          <a:p>
            <a:r>
              <a:rPr lang="en-US" altLang="en-US" dirty="0"/>
              <a:t>Let’s go back to 2002, and discuss the first procedure that we found for symbolic abstraction.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97377-949E-43C3-86C3-ECD124C260A2}" type="slidenum">
              <a:rPr lang="en-US" altLang="en-US">
                <a:solidFill>
                  <a:prstClr val="black"/>
                </a:solidFill>
              </a:rPr>
              <a:pPr/>
              <a:t>40</a:t>
            </a:fld>
            <a:endParaRPr lang="en-US" altLang="en-US">
              <a:solidFill>
                <a:prstClr val="black"/>
              </a:solidFill>
            </a:endParaRPr>
          </a:p>
        </p:txBody>
      </p:sp>
      <p:sp>
        <p:nvSpPr>
          <p:cNvPr id="1272834" name="Rectangle 2"/>
          <p:cNvSpPr>
            <a:spLocks noGrp="1" noRot="1" noChangeAspect="1" noChangeArrowheads="1" noTextEdit="1"/>
          </p:cNvSpPr>
          <p:nvPr>
            <p:ph type="sldImg"/>
          </p:nvPr>
        </p:nvSpPr>
        <p:spPr>
          <a:ln/>
        </p:spPr>
      </p:sp>
      <p:sp>
        <p:nvSpPr>
          <p:cNvPr id="1272835" name="Rectangle 3"/>
          <p:cNvSpPr>
            <a:spLocks noGrp="1" noChangeArrowheads="1"/>
          </p:cNvSpPr>
          <p:nvPr>
            <p:ph type="body" idx="1"/>
          </p:nvPr>
        </p:nvSpPr>
        <p:spPr/>
        <p:txBody>
          <a:bodyPr/>
          <a:lstStyle/>
          <a:p>
            <a:r>
              <a:rPr lang="en-US" altLang="en-US" dirty="0"/>
              <a:t>Our method was a successive-approximation method.  Initially, the candidate answer is set to the least element of the abstract domain.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E327F-A6AE-4561-87FF-B44FF35BD205}" type="slidenum">
              <a:rPr lang="en-US" altLang="en-US">
                <a:solidFill>
                  <a:prstClr val="black"/>
                </a:solidFill>
              </a:rPr>
              <a:pPr/>
              <a:t>41</a:t>
            </a:fld>
            <a:endParaRPr lang="en-US" altLang="en-US">
              <a:solidFill>
                <a:prstClr val="black"/>
              </a:solidFill>
            </a:endParaRPr>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300CD-3745-4046-9F04-457078B1506A}" type="slidenum">
              <a:rPr lang="en-US" altLang="en-US">
                <a:solidFill>
                  <a:prstClr val="black"/>
                </a:solidFill>
              </a:rPr>
              <a:pPr/>
              <a:t>42</a:t>
            </a:fld>
            <a:endParaRPr lang="en-US" altLang="en-US">
              <a:solidFill>
                <a:prstClr val="black"/>
              </a:solidFill>
            </a:endParaRPr>
          </a:p>
        </p:txBody>
      </p:sp>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a:t>
            </a:fld>
            <a:endParaRPr lang="en-US"/>
          </a:p>
        </p:txBody>
      </p:sp>
    </p:spTree>
    <p:extLst>
      <p:ext uri="{BB962C8B-B14F-4D97-AF65-F5344CB8AC3E}">
        <p14:creationId xmlns:p14="http://schemas.microsoft.com/office/powerpoint/2010/main" val="902005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DB3E0-8550-4DA2-91F2-C3CA85CB7C84}" type="slidenum">
              <a:rPr lang="en-US" altLang="en-US">
                <a:solidFill>
                  <a:prstClr val="black"/>
                </a:solidFill>
              </a:rPr>
              <a:pPr/>
              <a:t>43</a:t>
            </a:fld>
            <a:endParaRPr lang="en-US" altLang="en-US">
              <a:solidFill>
                <a:prstClr val="black"/>
              </a:solidFill>
            </a:endParaRPr>
          </a:p>
        </p:txBody>
      </p:sp>
      <p:sp>
        <p:nvSpPr>
          <p:cNvPr id="1276930" name="Rectangle 2"/>
          <p:cNvSpPr>
            <a:spLocks noGrp="1" noRot="1" noChangeAspect="1" noChangeArrowheads="1" noTextEdit="1"/>
          </p:cNvSpPr>
          <p:nvPr>
            <p:ph type="sldImg"/>
          </p:nvPr>
        </p:nvSpPr>
        <p:spPr>
          <a:ln/>
        </p:spPr>
      </p:sp>
      <p:sp>
        <p:nvSpPr>
          <p:cNvPr id="12769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79853-5B50-49A2-972A-F0A3AFA33F56}" type="slidenum">
              <a:rPr lang="en-US" altLang="en-US">
                <a:solidFill>
                  <a:prstClr val="black"/>
                </a:solidFill>
              </a:rPr>
              <a:pPr/>
              <a:t>44</a:t>
            </a:fld>
            <a:endParaRPr lang="en-US" altLang="en-US">
              <a:solidFill>
                <a:prstClr val="black"/>
              </a:solidFill>
            </a:endParaRPr>
          </a:p>
        </p:txBody>
      </p:sp>
      <p:sp>
        <p:nvSpPr>
          <p:cNvPr id="1277954" name="Rectangle 2"/>
          <p:cNvSpPr>
            <a:spLocks noGrp="1" noRot="1" noChangeAspect="1" noChangeArrowheads="1" noTextEdit="1"/>
          </p:cNvSpPr>
          <p:nvPr>
            <p:ph type="sldImg"/>
          </p:nvPr>
        </p:nvSpPr>
        <p:spPr>
          <a:ln/>
        </p:spPr>
      </p:sp>
      <p:sp>
        <p:nvSpPr>
          <p:cNvPr id="127795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FEDD3-3B69-4203-AEF5-AF970C5BC8D8}" type="slidenum">
              <a:rPr lang="en-US" altLang="en-US">
                <a:solidFill>
                  <a:prstClr val="black"/>
                </a:solidFill>
              </a:rPr>
              <a:pPr/>
              <a:t>45</a:t>
            </a:fld>
            <a:endParaRPr lang="en-US" altLang="en-US">
              <a:solidFill>
                <a:prstClr val="black"/>
              </a:solidFill>
            </a:endParaRPr>
          </a:p>
        </p:txBody>
      </p:sp>
      <p:sp>
        <p:nvSpPr>
          <p:cNvPr id="1278978" name="Rectangle 2"/>
          <p:cNvSpPr>
            <a:spLocks noGrp="1" noRot="1" noChangeAspect="1" noChangeArrowheads="1" noTextEdit="1"/>
          </p:cNvSpPr>
          <p:nvPr>
            <p:ph type="sldImg"/>
          </p:nvPr>
        </p:nvSpPr>
        <p:spPr>
          <a:ln/>
        </p:spPr>
      </p:sp>
      <p:sp>
        <p:nvSpPr>
          <p:cNvPr id="1278979" name="Rectangle 3"/>
          <p:cNvSpPr>
            <a:spLocks noGrp="1" noChangeArrowheads="1"/>
          </p:cNvSpPr>
          <p:nvPr>
            <p:ph type="body" idx="1"/>
          </p:nvPr>
        </p:nvSpPr>
        <p:spPr/>
        <p:txBody>
          <a:bodyPr/>
          <a:lstStyle/>
          <a:p>
            <a:r>
              <a:rPr lang="en-US" altLang="en-US" dirty="0"/>
              <a:t>The algorithm is extremely</a:t>
            </a:r>
            <a:r>
              <a:rPr lang="en-US" altLang="en-US" baseline="0" dirty="0"/>
              <a:t> simple – basically it can be stated in seven lines</a:t>
            </a:r>
            <a:endParaRPr lang="en-US" altLang="en-US" dirty="0"/>
          </a:p>
        </p:txBody>
      </p:sp>
    </p:spTree>
    <p:extLst>
      <p:ext uri="{BB962C8B-B14F-4D97-AF65-F5344CB8AC3E}">
        <p14:creationId xmlns:p14="http://schemas.microsoft.com/office/powerpoint/2010/main" val="693516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CC470-47F2-47B8-9EAD-0CD11599770F}" type="slidenum">
              <a:rPr lang="en-US" altLang="en-US"/>
              <a:pPr/>
              <a:t>46</a:t>
            </a:fld>
            <a:endParaRPr lang="en-US" altLang="en-US"/>
          </a:p>
        </p:txBody>
      </p:sp>
      <p:sp>
        <p:nvSpPr>
          <p:cNvPr id="1283074" name="Rectangle 2"/>
          <p:cNvSpPr>
            <a:spLocks noGrp="1" noRot="1" noChangeAspect="1" noChangeArrowheads="1" noTextEdit="1"/>
          </p:cNvSpPr>
          <p:nvPr>
            <p:ph type="sldImg"/>
          </p:nvPr>
        </p:nvSpPr>
        <p:spPr>
          <a:ln/>
        </p:spPr>
      </p:sp>
      <p:sp>
        <p:nvSpPr>
          <p:cNvPr id="1283075" name="Rectangle 3"/>
          <p:cNvSpPr>
            <a:spLocks noGrp="1" noChangeArrowheads="1"/>
          </p:cNvSpPr>
          <p:nvPr>
            <p:ph type="body" idx="1"/>
          </p:nvPr>
        </p:nvSpPr>
        <p:spPr/>
        <p:txBody>
          <a:bodyPr/>
          <a:lstStyle/>
          <a:p>
            <a:r>
              <a:rPr lang="en-US" altLang="en-US" dirty="0"/>
              <a:t>Just to make it more concrete,</a:t>
            </a:r>
            <a:r>
              <a:rPr lang="en-US" altLang="en-US" baseline="0" dirty="0"/>
              <a:t> let’s work through a specific example for constant-propagation analysis.</a:t>
            </a:r>
          </a:p>
        </p:txBody>
      </p:sp>
    </p:spTree>
    <p:extLst>
      <p:ext uri="{BB962C8B-B14F-4D97-AF65-F5344CB8AC3E}">
        <p14:creationId xmlns:p14="http://schemas.microsoft.com/office/powerpoint/2010/main" val="386489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47</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48</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49</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B464E-00D2-445C-B1F3-CE4524D9D6E3}" type="slidenum">
              <a:rPr lang="en-US" altLang="en-US"/>
              <a:pPr/>
              <a:t>50</a:t>
            </a:fld>
            <a:endParaRPr lang="en-US" altLang="en-US"/>
          </a:p>
        </p:txBody>
      </p:sp>
      <p:sp>
        <p:nvSpPr>
          <p:cNvPr id="1286146" name="Rectangle 2"/>
          <p:cNvSpPr>
            <a:spLocks noGrp="1" noRot="1" noChangeAspect="1" noChangeArrowheads="1" noTextEdit="1"/>
          </p:cNvSpPr>
          <p:nvPr>
            <p:ph type="sldImg"/>
          </p:nvPr>
        </p:nvSpPr>
        <p:spPr>
          <a:ln/>
        </p:spPr>
      </p:sp>
      <p:sp>
        <p:nvSpPr>
          <p:cNvPr id="1286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01648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C248D-5C66-48D6-A564-DE0D421B75F2}" type="slidenum">
              <a:rPr lang="en-US" altLang="en-US"/>
              <a:pPr/>
              <a:t>51</a:t>
            </a:fld>
            <a:endParaRPr lang="en-US" altLang="en-US"/>
          </a:p>
        </p:txBody>
      </p:sp>
      <p:sp>
        <p:nvSpPr>
          <p:cNvPr id="1284098" name="Rectangle 2"/>
          <p:cNvSpPr>
            <a:spLocks noGrp="1" noRot="1" noChangeAspect="1" noChangeArrowheads="1" noTextEdit="1"/>
          </p:cNvSpPr>
          <p:nvPr>
            <p:ph type="sldImg"/>
          </p:nvPr>
        </p:nvSpPr>
        <p:spPr>
          <a:ln/>
        </p:spPr>
      </p:sp>
      <p:sp>
        <p:nvSpPr>
          <p:cNvPr id="1284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B91A2-E1A6-4AF7-9207-A949782DBBFC}" type="slidenum">
              <a:rPr lang="en-US" altLang="en-US"/>
              <a:pPr/>
              <a:t>52</a:t>
            </a:fld>
            <a:endParaRPr lang="en-US" altLang="en-US"/>
          </a:p>
        </p:txBody>
      </p:sp>
      <p:sp>
        <p:nvSpPr>
          <p:cNvPr id="1285122" name="Rectangle 2"/>
          <p:cNvSpPr>
            <a:spLocks noGrp="1" noRot="1" noChangeAspect="1" noChangeArrowheads="1" noTextEdit="1"/>
          </p:cNvSpPr>
          <p:nvPr>
            <p:ph type="sldImg"/>
          </p:nvPr>
        </p:nvSpPr>
        <p:spPr>
          <a:ln/>
        </p:spPr>
      </p:sp>
      <p:sp>
        <p:nvSpPr>
          <p:cNvPr id="128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experience suggests that one try to have</a:t>
            </a:r>
            <a:r>
              <a:rPr lang="en-US" baseline="0" dirty="0"/>
              <a:t> a program analyzer that tries to determine whether the program could have a division-by-0 error.  But it is not that easy, because the 0 can be hidden in the computation.  For instance, . .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a:t>
            </a:fld>
            <a:endParaRPr lang="en-US"/>
          </a:p>
        </p:txBody>
      </p:sp>
    </p:spTree>
    <p:extLst>
      <p:ext uri="{BB962C8B-B14F-4D97-AF65-F5344CB8AC3E}">
        <p14:creationId xmlns:p14="http://schemas.microsoft.com/office/powerpoint/2010/main" val="1127395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B91A2-E1A6-4AF7-9207-A949782DBBFC}" type="slidenum">
              <a:rPr lang="en-US" altLang="en-US"/>
              <a:pPr/>
              <a:t>53</a:t>
            </a:fld>
            <a:endParaRPr lang="en-US" altLang="en-US"/>
          </a:p>
        </p:txBody>
      </p:sp>
      <p:sp>
        <p:nvSpPr>
          <p:cNvPr id="1285122" name="Rectangle 2"/>
          <p:cNvSpPr>
            <a:spLocks noGrp="1" noRot="1" noChangeAspect="1" noChangeArrowheads="1" noTextEdit="1"/>
          </p:cNvSpPr>
          <p:nvPr>
            <p:ph type="sldImg"/>
          </p:nvPr>
        </p:nvSpPr>
        <p:spPr>
          <a:ln/>
        </p:spPr>
      </p:sp>
      <p:sp>
        <p:nvSpPr>
          <p:cNvPr id="128512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a:t>
            </a:r>
            <a:r>
              <a:rPr lang="en-US" baseline="0" dirty="0"/>
              <a:t> answer the question about the second formalism that we need for automating abstract interpretation.</a:t>
            </a:r>
          </a:p>
          <a:p>
            <a:endParaRPr lang="en-US" baseline="0" dirty="0"/>
          </a:p>
          <a:p>
            <a:r>
              <a:rPr lang="en-US" baseline="0" dirty="0"/>
              <a:t>Basically, we need our space of abstract values to be equipped with a few operations listed here, which were used by the </a:t>
            </a:r>
            <a:r>
              <a:rPr lang="en-US" baseline="0" dirty="0" err="1"/>
              <a:t>alphaHat</a:t>
            </a:r>
            <a:r>
              <a:rPr lang="en-US" baseline="0" dirty="0"/>
              <a:t> procedure.</a:t>
            </a:r>
          </a:p>
        </p:txBody>
      </p:sp>
      <p:sp>
        <p:nvSpPr>
          <p:cNvPr id="4" name="Slide Number Placeholder 3"/>
          <p:cNvSpPr>
            <a:spLocks noGrp="1"/>
          </p:cNvSpPr>
          <p:nvPr>
            <p:ph type="sldNum" sz="quarter" idx="10"/>
          </p:nvPr>
        </p:nvSpPr>
        <p:spPr/>
        <p:txBody>
          <a:bodyPr/>
          <a:lstStyle/>
          <a:p>
            <a:fld id="{A653C67F-5F47-4676-8317-6D98E8EDA3D3}" type="slidenum">
              <a:rPr lang="en-US" smtClean="0"/>
              <a:t>54</a:t>
            </a:fld>
            <a:endParaRPr lang="en-US"/>
          </a:p>
        </p:txBody>
      </p:sp>
    </p:spTree>
    <p:extLst>
      <p:ext uri="{BB962C8B-B14F-4D97-AF65-F5344CB8AC3E}">
        <p14:creationId xmlns:p14="http://schemas.microsoft.com/office/powerpoint/2010/main" val="1692967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said that the first</a:t>
            </a:r>
            <a:r>
              <a:rPr lang="en-US" baseline="0" dirty="0"/>
              <a:t> glimmer came in September 2002 when I took Mitchell’s machine-learning book with me when I went to a conference in Madrid. While I was there, </a:t>
            </a:r>
            <a:r>
              <a:rPr lang="en-US" baseline="0" dirty="0" err="1"/>
              <a:t>Mooly</a:t>
            </a:r>
            <a:r>
              <a:rPr lang="en-US" baseline="0" dirty="0"/>
              <a:t> and I realized that the procedure I just described could be used to perform symbolic abstraction for certain logics and certain domains.</a:t>
            </a:r>
          </a:p>
          <a:p>
            <a:r>
              <a:rPr lang="en-US" baseline="0" dirty="0"/>
              <a:t>On the flight home, I cracked open the Mitchell book, and discovered an interesting thing. Our symbolic-abstraction procedure had strong connections with the Find-S algorithm in Chapter 2, which had been part of Mitchell’s own PhD thesis.  &lt;See slide&gt;</a:t>
            </a:r>
          </a:p>
        </p:txBody>
      </p:sp>
      <p:sp>
        <p:nvSpPr>
          <p:cNvPr id="4" name="Slide Number Placeholder 3"/>
          <p:cNvSpPr>
            <a:spLocks noGrp="1"/>
          </p:cNvSpPr>
          <p:nvPr>
            <p:ph type="sldNum" sz="quarter" idx="10"/>
          </p:nvPr>
        </p:nvSpPr>
        <p:spPr/>
        <p:txBody>
          <a:bodyPr/>
          <a:lstStyle/>
          <a:p>
            <a:fld id="{A653C67F-5F47-4676-8317-6D98E8EDA3D3}" type="slidenum">
              <a:rPr lang="en-US" smtClean="0"/>
              <a:t>55</a:t>
            </a:fld>
            <a:endParaRPr lang="en-US"/>
          </a:p>
        </p:txBody>
      </p:sp>
    </p:spTree>
    <p:extLst>
      <p:ext uri="{BB962C8B-B14F-4D97-AF65-F5344CB8AC3E}">
        <p14:creationId xmlns:p14="http://schemas.microsoft.com/office/powerpoint/2010/main" val="2488141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a:t>
            </a:r>
            <a:r>
              <a:rPr lang="en-US" baseline="0" dirty="0"/>
              <a:t> learning: strongest concept that describes phi</a:t>
            </a:r>
          </a:p>
          <a:p>
            <a:endParaRPr lang="en-US" baseline="0" dirty="0"/>
          </a:p>
          <a:p>
            <a:r>
              <a:rPr lang="en-US" baseline="0" dirty="0"/>
              <a:t>concept lattice    --     abstract domain</a:t>
            </a:r>
          </a:p>
          <a:p>
            <a:r>
              <a:rPr lang="en-US" baseline="0" dirty="0"/>
              <a:t>inductive bias     --     impoverished logic fragment</a:t>
            </a:r>
          </a:p>
        </p:txBody>
      </p:sp>
      <p:sp>
        <p:nvSpPr>
          <p:cNvPr id="4" name="Slide Number Placeholder 3"/>
          <p:cNvSpPr>
            <a:spLocks noGrp="1"/>
          </p:cNvSpPr>
          <p:nvPr>
            <p:ph type="sldNum" sz="quarter" idx="10"/>
          </p:nvPr>
        </p:nvSpPr>
        <p:spPr/>
        <p:txBody>
          <a:bodyPr/>
          <a:lstStyle/>
          <a:p>
            <a:fld id="{5D581A42-1774-44BC-9CA3-96D4CF23243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609548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dirty="0" err="1"/>
              <a:t>Gulwani</a:t>
            </a:r>
            <a:r>
              <a:rPr lang="en-US" dirty="0"/>
              <a:t> </a:t>
            </a:r>
            <a:r>
              <a:rPr lang="en-US"/>
              <a:t>and Tiwari’s </a:t>
            </a:r>
            <a:r>
              <a:rPr lang="en-US" dirty="0"/>
              <a:t>papers emphasized the importance</a:t>
            </a:r>
            <a:r>
              <a:rPr lang="en-US" baseline="0" dirty="0"/>
              <a:t> of quantifier elimination,</a:t>
            </a:r>
          </a:p>
          <a:p>
            <a:r>
              <a:rPr lang="en-US" baseline="0" dirty="0"/>
              <a:t>but that is an incomplete account of the issues, as we can see if we perform quantifier</a:t>
            </a:r>
          </a:p>
          <a:p>
            <a:r>
              <a:rPr lang="en-US" baseline="0" dirty="0"/>
              <a:t>elimination in our example</a:t>
            </a:r>
          </a:p>
        </p:txBody>
      </p:sp>
      <p:sp>
        <p:nvSpPr>
          <p:cNvPr id="4" name="Slide Number Placeholder 3"/>
          <p:cNvSpPr>
            <a:spLocks noGrp="1"/>
          </p:cNvSpPr>
          <p:nvPr>
            <p:ph type="sldNum" sz="quarter" idx="10"/>
          </p:nvPr>
        </p:nvSpPr>
        <p:spPr/>
        <p:txBody>
          <a:bodyPr/>
          <a:lstStyle/>
          <a:p>
            <a:fld id="{A653C67F-5F47-4676-8317-6D98E8EDA3D3}" type="slidenum">
              <a:rPr lang="en-US" smtClean="0"/>
              <a:t>57</a:t>
            </a:fld>
            <a:endParaRPr lang="en-US"/>
          </a:p>
        </p:txBody>
      </p:sp>
    </p:spTree>
    <p:extLst>
      <p:ext uri="{BB962C8B-B14F-4D97-AF65-F5344CB8AC3E}">
        <p14:creationId xmlns:p14="http://schemas.microsoft.com/office/powerpoint/2010/main" val="3181810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have to present my work to funding agencies, I summarize things</a:t>
            </a:r>
          </a:p>
          <a:p>
            <a:r>
              <a:rPr lang="en-US" dirty="0"/>
              <a:t>this way: the</a:t>
            </a:r>
            <a:r>
              <a:rPr lang="en-US" baseline="0" dirty="0"/>
              <a:t> story in a nutshell is that it is all symbolic abstraction.  Basically, most of the</a:t>
            </a:r>
          </a:p>
          <a:p>
            <a:r>
              <a:rPr lang="en-US" baseline="0" dirty="0"/>
              <a:t>key operations that one might use in a static analyzer can be captured as </a:t>
            </a:r>
            <a:r>
              <a:rPr lang="en-US" baseline="0" dirty="0" err="1"/>
              <a:t>varients</a:t>
            </a:r>
            <a:endParaRPr lang="en-US" baseline="0" dirty="0"/>
          </a:p>
          <a:p>
            <a:r>
              <a:rPr lang="en-US" baseline="0" dirty="0"/>
              <a:t>of the symbolic-abstraction operation.</a:t>
            </a:r>
          </a:p>
          <a:p>
            <a:endParaRPr lang="en-US" baseline="0" dirty="0"/>
          </a:p>
          <a:p>
            <a:r>
              <a:rPr lang="en-US" baseline="0" dirty="0"/>
              <a:t>Moreover, we now have </a:t>
            </a:r>
            <a:r>
              <a:rPr lang="en-US" b="1" u="sng" baseline="0" dirty="0"/>
              <a:t>algorithms</a:t>
            </a:r>
            <a:r>
              <a:rPr lang="en-US" b="0" u="none" baseline="0" dirty="0"/>
              <a:t> for performing symbolic abstraction, one of which I’ve</a:t>
            </a:r>
          </a:p>
          <a:p>
            <a:r>
              <a:rPr lang="en-US" b="0" u="none" baseline="0" dirty="0"/>
              <a:t>already shown to you.</a:t>
            </a:r>
            <a:endParaRPr lang="en-US" b="1" u="sng" baseline="0" dirty="0"/>
          </a:p>
        </p:txBody>
      </p:sp>
      <p:sp>
        <p:nvSpPr>
          <p:cNvPr id="4" name="Slide Number Placeholder 3"/>
          <p:cNvSpPr>
            <a:spLocks noGrp="1"/>
          </p:cNvSpPr>
          <p:nvPr>
            <p:ph type="sldNum" sz="quarter" idx="10"/>
          </p:nvPr>
        </p:nvSpPr>
        <p:spPr/>
        <p:txBody>
          <a:bodyPr/>
          <a:lstStyle/>
          <a:p>
            <a:fld id="{A653C67F-5F47-4676-8317-6D98E8EDA3D3}" type="slidenum">
              <a:rPr lang="en-US" smtClean="0"/>
              <a:t>58</a:t>
            </a:fld>
            <a:endParaRPr lang="en-US"/>
          </a:p>
        </p:txBody>
      </p:sp>
    </p:spTree>
    <p:extLst>
      <p:ext uri="{BB962C8B-B14F-4D97-AF65-F5344CB8AC3E}">
        <p14:creationId xmlns:p14="http://schemas.microsoft.com/office/powerpoint/2010/main" val="3005341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reduced-product</a:t>
            </a:r>
          </a:p>
        </p:txBody>
      </p:sp>
      <p:sp>
        <p:nvSpPr>
          <p:cNvPr id="4" name="Slide Number Placeholder 3"/>
          <p:cNvSpPr>
            <a:spLocks noGrp="1"/>
          </p:cNvSpPr>
          <p:nvPr>
            <p:ph type="sldNum" sz="quarter" idx="10"/>
          </p:nvPr>
        </p:nvSpPr>
        <p:spPr/>
        <p:txBody>
          <a:bodyPr/>
          <a:lstStyle/>
          <a:p>
            <a:fld id="{5D581A42-1774-44BC-9CA3-96D4CF23243B}" type="slidenum">
              <a:rPr lang="en-US" smtClean="0"/>
              <a:t>59</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reduced-product-example</a:t>
            </a:r>
          </a:p>
        </p:txBody>
      </p:sp>
      <p:sp>
        <p:nvSpPr>
          <p:cNvPr id="4" name="Slide Number Placeholder 3"/>
          <p:cNvSpPr>
            <a:spLocks noGrp="1"/>
          </p:cNvSpPr>
          <p:nvPr>
            <p:ph type="sldNum" sz="quarter" idx="10"/>
          </p:nvPr>
        </p:nvSpPr>
        <p:spPr/>
        <p:txBody>
          <a:bodyPr/>
          <a:lstStyle/>
          <a:p>
            <a:fld id="{5D581A42-1774-44BC-9CA3-96D4CF23243B}" type="slidenum">
              <a:rPr lang="en-US" smtClean="0"/>
              <a:t>60</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clique-approach</a:t>
            </a:r>
          </a:p>
        </p:txBody>
      </p:sp>
      <p:sp>
        <p:nvSpPr>
          <p:cNvPr id="4" name="Slide Number Placeholder 3"/>
          <p:cNvSpPr>
            <a:spLocks noGrp="1"/>
          </p:cNvSpPr>
          <p:nvPr>
            <p:ph type="sldNum" sz="quarter" idx="10"/>
          </p:nvPr>
        </p:nvSpPr>
        <p:spPr/>
        <p:txBody>
          <a:bodyPr/>
          <a:lstStyle/>
          <a:p>
            <a:fld id="{5D581A42-1774-44BC-9CA3-96D4CF23243B}" type="slidenum">
              <a:rPr lang="en-US" smtClean="0"/>
              <a:t>61</a:t>
            </a:fld>
            <a:endParaRPr lang="en-US"/>
          </a:p>
        </p:txBody>
      </p:sp>
    </p:spTree>
    <p:extLst>
      <p:ext uri="{BB962C8B-B14F-4D97-AF65-F5344CB8AC3E}">
        <p14:creationId xmlns:p14="http://schemas.microsoft.com/office/powerpoint/2010/main" val="1292417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1"/>
            <a:r>
              <a:rPr lang="en-US" dirty="0"/>
              <a:t>clique-approach-new-element</a:t>
            </a:r>
          </a:p>
        </p:txBody>
      </p:sp>
      <p:sp>
        <p:nvSpPr>
          <p:cNvPr id="4" name="Slide Number Placeholder 3"/>
          <p:cNvSpPr>
            <a:spLocks noGrp="1"/>
          </p:cNvSpPr>
          <p:nvPr>
            <p:ph type="sldNum" sz="quarter" idx="10"/>
          </p:nvPr>
        </p:nvSpPr>
        <p:spPr/>
        <p:txBody>
          <a:bodyPr/>
          <a:lstStyle/>
          <a:p>
            <a:fld id="{5D581A42-1774-44BC-9CA3-96D4CF23243B}" type="slidenum">
              <a:rPr lang="en-US" smtClean="0"/>
              <a:t>62</a:t>
            </a:fld>
            <a:endParaRPr lang="en-US"/>
          </a:p>
        </p:txBody>
      </p:sp>
    </p:spTree>
    <p:extLst>
      <p:ext uri="{BB962C8B-B14F-4D97-AF65-F5344CB8AC3E}">
        <p14:creationId xmlns:p14="http://schemas.microsoft.com/office/powerpoint/2010/main" val="12924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Static-analysis tools provide a way to obtain information about the possible states that a program reaches during execution, but without actually running the program on specific inputs.  Instead, they explore the program's behavior for all possible inputs, thereby accounting for all possible states that the program can reach.  Operationally, one can think of abstract interpretation as running the program on finite-sized descriptors that represent </a:t>
            </a:r>
            <a:r>
              <a:rPr lang="en-US" u="sng" dirty="0"/>
              <a:t>collections of states</a:t>
            </a:r>
            <a:r>
              <a:rPr lang="en-US" dirty="0"/>
              <a:t>.</a:t>
            </a:r>
          </a:p>
          <a:p>
            <a:endParaRPr lang="en-US" dirty="0"/>
          </a:p>
          <a:p>
            <a:r>
              <a:rPr lang="en-US" dirty="0"/>
              <a:t>The theory that underlies</a:t>
            </a:r>
            <a:r>
              <a:rPr lang="en-US" baseline="0" dirty="0"/>
              <a:t> the field of program analysis is called “abstract interpretation,” which was developed by Patrick and </a:t>
            </a:r>
            <a:r>
              <a:rPr lang="en-US" baseline="0" dirty="0" err="1"/>
              <a:t>Radhia</a:t>
            </a:r>
            <a:r>
              <a:rPr lang="en-US" baseline="0" dirty="0"/>
              <a:t> </a:t>
            </a:r>
            <a:r>
              <a:rPr lang="en-US" baseline="0" dirty="0" err="1"/>
              <a:t>Cousot</a:t>
            </a:r>
            <a:r>
              <a:rPr lang="en-US" baseline="0" dirty="0"/>
              <a:t> starting in about 1975.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a:t>
            </a:fld>
            <a:endParaRPr lang="en-US"/>
          </a:p>
        </p:txBody>
      </p:sp>
    </p:spTree>
    <p:extLst>
      <p:ext uri="{BB962C8B-B14F-4D97-AF65-F5344CB8AC3E}">
        <p14:creationId xmlns:p14="http://schemas.microsoft.com/office/powerpoint/2010/main" val="3722298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uncol</a:t>
            </a:r>
            <a:r>
              <a:rPr lang="en-US" dirty="0"/>
              <a:t>-approach</a:t>
            </a:r>
          </a:p>
        </p:txBody>
      </p:sp>
      <p:sp>
        <p:nvSpPr>
          <p:cNvPr id="4" name="Slide Number Placeholder 3"/>
          <p:cNvSpPr>
            <a:spLocks noGrp="1"/>
          </p:cNvSpPr>
          <p:nvPr>
            <p:ph type="sldNum" sz="quarter" idx="10"/>
          </p:nvPr>
        </p:nvSpPr>
        <p:spPr/>
        <p:txBody>
          <a:bodyPr/>
          <a:lstStyle/>
          <a:p>
            <a:fld id="{5D581A42-1774-44BC-9CA3-96D4CF23243B}" type="slidenum">
              <a:rPr lang="en-US" smtClean="0"/>
              <a:t>63</a:t>
            </a:fld>
            <a:endParaRPr lang="en-US"/>
          </a:p>
        </p:txBody>
      </p:sp>
    </p:spTree>
    <p:extLst>
      <p:ext uri="{BB962C8B-B14F-4D97-AF65-F5344CB8AC3E}">
        <p14:creationId xmlns:p14="http://schemas.microsoft.com/office/powerpoint/2010/main" val="129241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uncol</a:t>
            </a:r>
            <a:r>
              <a:rPr lang="en-US" dirty="0"/>
              <a:t>-approach-new-element</a:t>
            </a:r>
          </a:p>
        </p:txBody>
      </p:sp>
      <p:sp>
        <p:nvSpPr>
          <p:cNvPr id="4" name="Slide Number Placeholder 3"/>
          <p:cNvSpPr>
            <a:spLocks noGrp="1"/>
          </p:cNvSpPr>
          <p:nvPr>
            <p:ph type="sldNum" sz="quarter" idx="10"/>
          </p:nvPr>
        </p:nvSpPr>
        <p:spPr/>
        <p:txBody>
          <a:bodyPr/>
          <a:lstStyle/>
          <a:p>
            <a:fld id="{5D581A42-1774-44BC-9CA3-96D4CF23243B}" type="slidenum">
              <a:rPr lang="en-US" smtClean="0"/>
              <a:t>64</a:t>
            </a:fld>
            <a:endParaRPr lang="en-US"/>
          </a:p>
        </p:txBody>
      </p:sp>
    </p:spTree>
    <p:extLst>
      <p:ext uri="{BB962C8B-B14F-4D97-AF65-F5344CB8AC3E}">
        <p14:creationId xmlns:p14="http://schemas.microsoft.com/office/powerpoint/2010/main" val="129241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65</a:t>
            </a:fld>
            <a:endParaRPr lang="en-US"/>
          </a:p>
        </p:txBody>
      </p:sp>
    </p:spTree>
    <p:extLst>
      <p:ext uri="{BB962C8B-B14F-4D97-AF65-F5344CB8AC3E}">
        <p14:creationId xmlns:p14="http://schemas.microsoft.com/office/powerpoint/2010/main" val="15851359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solver side, as we said earlier, </a:t>
            </a:r>
            <a:r>
              <a:rPr lang="en-US" baseline="0" dirty="0" err="1"/>
              <a:t>unsat</a:t>
            </a:r>
            <a:r>
              <a:rPr lang="en-US" baseline="0" dirty="0"/>
              <a:t> checking reduces to symbolic abstraction</a:t>
            </a:r>
          </a:p>
          <a:p>
            <a:r>
              <a:rPr lang="en-US" baseline="0" dirty="0"/>
              <a:t>However</a:t>
            </a:r>
            <a:r>
              <a:rPr lang="en-US" baseline="0"/>
              <a:t>, I’ve </a:t>
            </a:r>
            <a:r>
              <a:rPr lang="en-US" baseline="0" dirty="0"/>
              <a:t>gotten a little ahead of my story, because the only </a:t>
            </a:r>
            <a:r>
              <a:rPr lang="en-US" baseline="0" dirty="0" err="1"/>
              <a:t>alphahat</a:t>
            </a:r>
            <a:r>
              <a:rPr lang="en-US" baseline="0" dirty="0"/>
              <a:t> algorithm</a:t>
            </a:r>
          </a:p>
          <a:p>
            <a:r>
              <a:rPr lang="en-US" baseline="0"/>
              <a:t>I’ve </a:t>
            </a:r>
            <a:r>
              <a:rPr lang="en-US" baseline="0" dirty="0"/>
              <a:t>shown </a:t>
            </a:r>
            <a:r>
              <a:rPr lang="en-US" baseline="0"/>
              <a:t>you doesn’t </a:t>
            </a:r>
            <a:r>
              <a:rPr lang="en-US" baseline="0" dirty="0"/>
              <a:t>apply to solvers.</a:t>
            </a:r>
          </a:p>
          <a:p>
            <a:r>
              <a:rPr lang="en-US" baseline="0" dirty="0"/>
              <a:t>Thus, I want to turn to the second glimmer of insight, which for me came in Spring 2011,</a:t>
            </a:r>
          </a:p>
          <a:p>
            <a:r>
              <a:rPr lang="en-US" baseline="0" dirty="0"/>
              <a:t>when Aditya Thakur and I </a:t>
            </a:r>
            <a:r>
              <a:rPr lang="en-US" baseline="0"/>
              <a:t>encountered Staalmarck’s </a:t>
            </a:r>
            <a:r>
              <a:rPr lang="en-US" baseline="0" dirty="0"/>
              <a:t>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67</a:t>
            </a:fld>
            <a:endParaRPr lang="en-US"/>
          </a:p>
        </p:txBody>
      </p:sp>
    </p:spTree>
    <p:extLst>
      <p:ext uri="{BB962C8B-B14F-4D97-AF65-F5344CB8AC3E}">
        <p14:creationId xmlns:p14="http://schemas.microsoft.com/office/powerpoint/2010/main" val="3875996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want to move on to our second insight, which gave us a completely different approach to creating an algorithm for symbolic abstraction.  This advance came about when my student Aditya Thakur and I started to study an old algorithm for propositional satisfiability, called </a:t>
            </a:r>
            <a:r>
              <a:rPr lang="en-US" baseline="0" dirty="0" err="1"/>
              <a:t>Staalmarck’s</a:t>
            </a:r>
            <a:r>
              <a:rPr lang="en-US" baseline="0" dirty="0"/>
              <a:t> method.</a:t>
            </a:r>
          </a:p>
        </p:txBody>
      </p:sp>
      <p:sp>
        <p:nvSpPr>
          <p:cNvPr id="4" name="Slide Number Placeholder 3"/>
          <p:cNvSpPr>
            <a:spLocks noGrp="1"/>
          </p:cNvSpPr>
          <p:nvPr>
            <p:ph type="sldNum" sz="quarter" idx="10"/>
          </p:nvPr>
        </p:nvSpPr>
        <p:spPr/>
        <p:txBody>
          <a:bodyPr/>
          <a:lstStyle/>
          <a:p>
            <a:fld id="{A653C67F-5F47-4676-8317-6D98E8EDA3D3}" type="slidenum">
              <a:rPr lang="en-US" smtClean="0"/>
              <a:t>68</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Staalmarck’s</a:t>
            </a:r>
            <a:r>
              <a:rPr lang="en-US" dirty="0"/>
              <a:t> method has two kind of rules.  The first kind, called propagation rules, are illustrated here.</a:t>
            </a:r>
          </a:p>
          <a:p>
            <a:endParaRPr lang="en-US" dirty="0"/>
          </a:p>
          <a:p>
            <a:r>
              <a:rPr lang="en-US" dirty="0"/>
              <a:t>Basically,</a:t>
            </a:r>
            <a:r>
              <a:rPr lang="en-US" baseline="0" dirty="0"/>
              <a:t> there is one auxiliary variable for each node of the formulas abstract syntax tree.  The variable for subtree T records the inferred truth value for subtree T.  Once you know the value of some variables, you have some leverage on the value of other variables.  For instance, if the variable at the root of the subtree is v1, the root is an “AND”, and the variables for the are v2 and v3, then you know that both v2 and v3 must also be true.  There is no other way that v1 could be true unless that were the case.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69</a:t>
            </a:fld>
            <a:endParaRPr lang="en-US"/>
          </a:p>
        </p:txBody>
      </p:sp>
    </p:spTree>
    <p:extLst>
      <p:ext uri="{BB962C8B-B14F-4D97-AF65-F5344CB8AC3E}">
        <p14:creationId xmlns:p14="http://schemas.microsoft.com/office/powerpoint/2010/main" val="3942441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if the root of the subtree is an “OR” and the known value is false, the v2</a:t>
            </a:r>
            <a:r>
              <a:rPr lang="en-US" baseline="0" dirty="0"/>
              <a:t> and v3 must both be false.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70</a:t>
            </a:fld>
            <a:endParaRPr lang="en-US"/>
          </a:p>
        </p:txBody>
      </p:sp>
    </p:spTree>
    <p:extLst>
      <p:ext uri="{BB962C8B-B14F-4D97-AF65-F5344CB8AC3E}">
        <p14:creationId xmlns:p14="http://schemas.microsoft.com/office/powerpoint/2010/main" val="360722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this case, when we</a:t>
            </a:r>
            <a:r>
              <a:rPr lang="en-US" baseline="0" dirty="0"/>
              <a:t> have an OR at the root of the subtree, and v1 is true, we don’t know whether v2, v3, or both should be true.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71</a:t>
            </a:fld>
            <a:endParaRPr lang="en-US"/>
          </a:p>
        </p:txBody>
      </p:sp>
    </p:spTree>
    <p:extLst>
      <p:ext uri="{BB962C8B-B14F-4D97-AF65-F5344CB8AC3E}">
        <p14:creationId xmlns:p14="http://schemas.microsoft.com/office/powerpoint/2010/main" val="225474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Gunnar </a:t>
            </a:r>
            <a:r>
              <a:rPr lang="en-US" dirty="0" err="1"/>
              <a:t>Staalmarck</a:t>
            </a:r>
            <a:r>
              <a:rPr lang="en-US" dirty="0"/>
              <a:t> introduced what he called</a:t>
            </a:r>
            <a:r>
              <a:rPr lang="en-US" baseline="0" dirty="0"/>
              <a:t> the “Dilemma Rule”. Basically, he tries both possibilities – which is something that other </a:t>
            </a:r>
            <a:r>
              <a:rPr lang="en-US" baseline="0" dirty="0" err="1"/>
              <a:t>satisfiability</a:t>
            </a:r>
            <a:r>
              <a:rPr lang="en-US" baseline="0" dirty="0"/>
              <a:t> procedures do as well – but then he does something different: at the end of the two sequences in which the propagation rules are used, he merges the results by taking their intersection.</a:t>
            </a:r>
          </a:p>
          <a:p>
            <a:endParaRPr lang="en-US" baseline="0" dirty="0"/>
          </a:p>
          <a:p>
            <a:r>
              <a:rPr lang="en-US" baseline="0" dirty="0"/>
              <a:t>You can think of this step in terms of learning.  If a fact is learned on both branches, then the intersection keeps it; otherwise, it is discarded.  Of course, because the two branches made contradictory assumptions – (v = true) and (v = false) – the learned fact won’t be about v.  v will always be set back to unknown by the merge.  However, there may be some other variable v’ whose value is true on both sides, or v’’ whose value is false on both sides.  Such assignments would be kept by the merge.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72</a:t>
            </a:fld>
            <a:endParaRPr lang="en-US"/>
          </a:p>
        </p:txBody>
      </p:sp>
    </p:spTree>
    <p:extLst>
      <p:ext uri="{BB962C8B-B14F-4D97-AF65-F5344CB8AC3E}">
        <p14:creationId xmlns:p14="http://schemas.microsoft.com/office/powerpoint/2010/main" val="7838874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Staalmarck’s</a:t>
            </a:r>
            <a:r>
              <a:rPr lang="en-US" dirty="0"/>
              <a:t> method is really a method for checking </a:t>
            </a:r>
            <a:r>
              <a:rPr lang="en-US" dirty="0" err="1"/>
              <a:t>unsatifiability</a:t>
            </a:r>
            <a:r>
              <a:rPr lang="en-US" dirty="0"/>
              <a:t>.  We start with</a:t>
            </a:r>
            <a:r>
              <a:rPr lang="en-US" baseline="0" dirty="0"/>
              <a:t> just the one fact that </a:t>
            </a:r>
            <a:r>
              <a:rPr lang="en-US" baseline="0" dirty="0" err="1"/>
              <a:t>v_root</a:t>
            </a:r>
            <a:r>
              <a:rPr lang="en-US" baseline="0" dirty="0"/>
              <a:t> = true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73</a:t>
            </a:fld>
            <a:endParaRPr lang="en-US"/>
          </a:p>
        </p:txBody>
      </p:sp>
    </p:spTree>
    <p:extLst>
      <p:ext uri="{BB962C8B-B14F-4D97-AF65-F5344CB8AC3E}">
        <p14:creationId xmlns:p14="http://schemas.microsoft.com/office/powerpoint/2010/main" val="266123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Abstract interpretation has many beautiful aspects, but also has a reputation of being a black art, and hard to work with successfully.  &lt;Click&gt;  Looking back at some of my work since the mid-90s, I now see that I’ve been engaged in a 20-year effort to raise the level of automation in this subject – and I want to describe part of this work in the remainder of the talk.</a:t>
            </a:r>
          </a:p>
          <a:p>
            <a:endParaRPr lang="en-US" baseline="0" dirty="0"/>
          </a:p>
          <a:p>
            <a:r>
              <a:rPr lang="en-US" baseline="0" dirty="0"/>
              <a:t>The first effort in this direction that I was involved in was motivated by the desire to create analyzers for programs that manipulate linked data structures. A later effort concerned analyzing programs written in machine code.  There is far too much material here for a single talk, so I will concentrate on the third topic of symbolic-abstraction algorithms.</a:t>
            </a:r>
            <a:endParaRPr lang="en-US" dirty="0"/>
          </a:p>
          <a:p>
            <a:endParaRPr lang="en-US" dirty="0"/>
          </a:p>
          <a:p>
            <a:r>
              <a:rPr lang="en-US" dirty="0"/>
              <a:t>But I want to mention that, because </a:t>
            </a:r>
            <a:r>
              <a:rPr lang="en-US" dirty="0" err="1"/>
              <a:t>Rustan</a:t>
            </a:r>
            <a:r>
              <a:rPr lang="en-US" baseline="0" dirty="0"/>
              <a:t> and Barbara were generous with our page allowance, the accompanying paper in the VMCAI proceedings surveys all three efforts.  I’ll say a little more about that in a few minutes.</a:t>
            </a:r>
            <a:endParaRPr lang="en-US" dirty="0"/>
          </a:p>
          <a:p>
            <a:endParaRPr lang="en-US" dirty="0"/>
          </a:p>
          <a:p>
            <a:r>
              <a:rPr lang="en-US" dirty="0"/>
              <a:t>So what do</a:t>
            </a:r>
            <a:r>
              <a:rPr lang="en-US" baseline="0" dirty="0"/>
              <a:t> I mean by “automating abstract interpretation?”  One way to think about it is that we would like to make using abstract interpretation push-button to the same degree that, say, parser-generation tools make parsing push-button.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a:t>
            </a:fld>
            <a:endParaRPr lang="en-US"/>
          </a:p>
        </p:txBody>
      </p:sp>
    </p:spTree>
    <p:extLst>
      <p:ext uri="{BB962C8B-B14F-4D97-AF65-F5344CB8AC3E}">
        <p14:creationId xmlns:p14="http://schemas.microsoft.com/office/powerpoint/2010/main" val="1875541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2776C-3949-450C-B7C6-E057A1A9F491}" type="slidenum">
              <a:rPr lang="en-US" smtClean="0"/>
              <a:t>78</a:t>
            </a:fld>
            <a:endParaRPr lang="en-US"/>
          </a:p>
        </p:txBody>
      </p:sp>
    </p:spTree>
    <p:extLst>
      <p:ext uri="{BB962C8B-B14F-4D97-AF65-F5344CB8AC3E}">
        <p14:creationId xmlns:p14="http://schemas.microsoft.com/office/powerpoint/2010/main" val="191417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just showed you is a</a:t>
            </a:r>
            <a:r>
              <a:rPr lang="en-US" baseline="0" dirty="0"/>
              <a:t> link between </a:t>
            </a:r>
            <a:r>
              <a:rPr lang="en-US" u="sng" baseline="0" dirty="0"/>
              <a:t>decision procedures</a:t>
            </a:r>
            <a:r>
              <a:rPr lang="en-US" u="none" baseline="0" dirty="0"/>
              <a:t> and </a:t>
            </a:r>
            <a:r>
              <a:rPr lang="en-US" u="sng" baseline="0" dirty="0"/>
              <a:t>abstract interpretation</a:t>
            </a:r>
            <a:r>
              <a:rPr lang="en-US" u="none" baseline="0" dirty="0"/>
              <a:t>.  A lot of people in our community have been using decision procedures in the last dozen or so years, but this is something different – it is a way to harness symbolic abstraction to make more powerful decision procedures by extending existing techniques to cover other logics. The idea is not tied to </a:t>
            </a:r>
            <a:r>
              <a:rPr lang="en-US" u="none" baseline="0" dirty="0" err="1"/>
              <a:t>Staalmarck’s</a:t>
            </a:r>
            <a:r>
              <a:rPr lang="en-US" u="none" baseline="0" dirty="0"/>
              <a:t> method.  It basically says any method for symbolic abstraction can be used for this purpose.  You take formula phi and perform symbolic abstraction.  If the result is bottom, then the formula does not represent any states – and hence is </a:t>
            </a:r>
            <a:r>
              <a:rPr lang="en-US" u="none" baseline="0" dirty="0" err="1"/>
              <a:t>unsatisfiable</a:t>
            </a:r>
            <a:r>
              <a:rPr lang="en-US" u="none" baseline="0" dirty="0"/>
              <a:t>.  We call this approach to creating decision procedures, satisfiability modulo abstraction.</a:t>
            </a:r>
            <a:endParaRPr lang="en-US" u="sng" dirty="0"/>
          </a:p>
        </p:txBody>
      </p:sp>
      <p:sp>
        <p:nvSpPr>
          <p:cNvPr id="4" name="Slide Number Placeholder 3"/>
          <p:cNvSpPr>
            <a:spLocks noGrp="1"/>
          </p:cNvSpPr>
          <p:nvPr>
            <p:ph type="sldNum" sz="quarter" idx="10"/>
          </p:nvPr>
        </p:nvSpPr>
        <p:spPr/>
        <p:txBody>
          <a:bodyPr/>
          <a:lstStyle/>
          <a:p>
            <a:fld id="{A653C67F-5F47-4676-8317-6D98E8EDA3D3}" type="slidenum">
              <a:rPr lang="en-US" smtClean="0"/>
              <a:t>91</a:t>
            </a:fld>
            <a:endParaRPr lang="en-US"/>
          </a:p>
        </p:txBody>
      </p:sp>
    </p:spTree>
    <p:extLst>
      <p:ext uri="{BB962C8B-B14F-4D97-AF65-F5344CB8AC3E}">
        <p14:creationId xmlns:p14="http://schemas.microsoft.com/office/powerpoint/2010/main" val="15759057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That was a decision-procedure-centric</a:t>
                </a:r>
                <a:r>
                  <a:rPr lang="en-US" baseline="0" dirty="0"/>
                  <a:t> view of things; now let’s look at the other side of the coin.</a:t>
                </a:r>
              </a:p>
              <a:p>
                <a:endParaRPr lang="en-US" dirty="0"/>
              </a:p>
              <a:p>
                <a:r>
                  <a:rPr lang="en-US" dirty="0"/>
                  <a:t>When the formulas</a:t>
                </a:r>
                <a:r>
                  <a:rPr lang="en-US" baseline="0" dirty="0"/>
                  <a:t> express things like the concrete transformers of a programming language, the result will NOT be bottom. That would only be the case for something like the abort action.  In general, the formulas that arise in abstract interpretation are </a:t>
                </a:r>
                <a:r>
                  <a:rPr lang="en-US" baseline="0" dirty="0" err="1"/>
                  <a:t>satisfiable</a:t>
                </a:r>
                <a:r>
                  <a:rPr lang="en-US" baseline="0" dirty="0"/>
                  <a:t>, not invalid, and thus one stays above bottom.</a:t>
                </a:r>
              </a:p>
              <a:p>
                <a:r>
                  <a:rPr lang="en-US" baseline="0" dirty="0"/>
                  <a:t>But here is the key point: from the perspective of abstract interpretation, the generalized </a:t>
                </a:r>
                <a:r>
                  <a:rPr lang="en-US" baseline="0" dirty="0" err="1"/>
                  <a:t>Staalmarck</a:t>
                </a:r>
                <a:r>
                  <a:rPr lang="en-US" baseline="0" dirty="0"/>
                  <a:t> method performs </a:t>
                </a:r>
                <a14:m>
                  <m:oMath xmlns:m="http://schemas.openxmlformats.org/officeDocument/2006/math">
                    <m:acc>
                      <m:accPr>
                        <m:chr m:val="̂"/>
                        <m:ctrlPr>
                          <a:rPr lang="en-US" b="0" i="1" baseline="0" smtClean="0">
                            <a:latin typeface="Cambria Math" panose="02040503050406030204" pitchFamily="18" charset="0"/>
                          </a:rPr>
                        </m:ctrlPr>
                      </m:accPr>
                      <m:e>
                        <m:r>
                          <a:rPr lang="en-US" b="0" i="1" baseline="0" smtClean="0">
                            <a:latin typeface="Cambria Math"/>
                            <a:ea typeface="Cambria Math"/>
                          </a:rPr>
                          <m:t>𝛼</m:t>
                        </m:r>
                      </m:e>
                    </m:acc>
                  </m:oMath>
                </a14:m>
                <a:r>
                  <a:rPr lang="en-US" b="0" baseline="0" dirty="0"/>
                  <a:t>, yet from the perspective of the designer of a decision procedure, this process looks like a failed refutation.  And this applies not just to </a:t>
                </a:r>
                <a:r>
                  <a:rPr lang="en-US" b="0" baseline="0" dirty="0" err="1"/>
                  <a:t>Staalmarck’s</a:t>
                </a:r>
                <a:r>
                  <a:rPr lang="en-US" b="0" baseline="0" dirty="0"/>
                  <a:t> method, but basically to any refutation-based procedure because of the recipe I showed on the previous slide.</a:t>
                </a:r>
              </a:p>
              <a:p>
                <a:endParaRPr lang="en-US" dirty="0"/>
              </a:p>
              <a:p>
                <a:r>
                  <a:rPr lang="en-US" dirty="0"/>
                  <a:t>One of the</a:t>
                </a:r>
                <a:r>
                  <a:rPr lang="en-US" baseline="0" dirty="0"/>
                  <a:t> take-</a:t>
                </a:r>
                <a:r>
                  <a:rPr lang="en-US" baseline="0" dirty="0" err="1"/>
                  <a:t>aways</a:t>
                </a:r>
                <a:r>
                  <a:rPr lang="en-US" baseline="0" dirty="0"/>
                  <a:t> of this talk is thus a plea for developers of decision procedures to generalize their APIs to make available the residual results of what from their standpoint are “failed” refutations.</a:t>
                </a:r>
                <a:endParaRPr lang="en-US" dirty="0"/>
              </a:p>
            </p:txBody>
          </p:sp>
        </mc:Choice>
        <mc:Fallback xmlns="">
          <p:sp>
            <p:nvSpPr>
              <p:cNvPr id="3" name="Notes Placeholder 2"/>
              <p:cNvSpPr>
                <a:spLocks noGrp="1"/>
              </p:cNvSpPr>
              <p:nvPr>
                <p:ph type="body" idx="1"/>
              </p:nvPr>
            </p:nvSpPr>
            <p:spPr/>
            <p:txBody>
              <a:bodyPr/>
              <a:lstStyle/>
              <a:p>
                <a:r>
                  <a:rPr lang="en-US" dirty="0" smtClean="0"/>
                  <a:t>That was a decision-procedure-centric</a:t>
                </a:r>
                <a:r>
                  <a:rPr lang="en-US" baseline="0" dirty="0" smtClean="0"/>
                  <a:t> view of things; now let’s look at the other side of the coin.</a:t>
                </a:r>
              </a:p>
              <a:p>
                <a:endParaRPr lang="en-US" dirty="0" smtClean="0"/>
              </a:p>
              <a:p>
                <a:r>
                  <a:rPr lang="en-US" dirty="0" smtClean="0"/>
                  <a:t>When the formulas</a:t>
                </a:r>
                <a:r>
                  <a:rPr lang="en-US" baseline="0" dirty="0" smtClean="0"/>
                  <a:t> express things like the concrete transformers of a programming language, the result will NOT be bottom. That would only be the case for something like the abort action.  In general, the formulas that arise in abstract interpretation are </a:t>
                </a:r>
                <a:r>
                  <a:rPr lang="en-US" baseline="0" dirty="0" err="1" smtClean="0"/>
                  <a:t>satisfiable</a:t>
                </a:r>
                <a:r>
                  <a:rPr lang="en-US" baseline="0" dirty="0" smtClean="0"/>
                  <a:t>, not invalid, and thus one stays above bottom.</a:t>
                </a:r>
              </a:p>
              <a:p>
                <a:r>
                  <a:rPr lang="en-US" baseline="0" dirty="0" smtClean="0"/>
                  <a:t>But here is the key point: from the perspective of abstract interpretation, the generalized </a:t>
                </a:r>
                <a:r>
                  <a:rPr lang="en-US" baseline="0" dirty="0" err="1" smtClean="0"/>
                  <a:t>Staalmarck</a:t>
                </a:r>
                <a:r>
                  <a:rPr lang="en-US" baseline="0" dirty="0" smtClean="0"/>
                  <a:t> method performs </a:t>
                </a:r>
                <a:r>
                  <a:rPr lang="en-US" b="0" i="0" baseline="0" smtClean="0">
                    <a:latin typeface="Cambria Math"/>
                    <a:ea typeface="Cambria Math"/>
                  </a:rPr>
                  <a:t>𝛼 ̂</a:t>
                </a:r>
                <a:r>
                  <a:rPr lang="en-US" b="0" baseline="0" dirty="0" smtClean="0"/>
                  <a:t>, yet from the perspective of the designer of a decision procedure, this process looks like a failed refutation.  And this applies not just to </a:t>
                </a:r>
                <a:r>
                  <a:rPr lang="en-US" b="0" baseline="0" dirty="0" err="1" smtClean="0"/>
                  <a:t>Staalmarck’s</a:t>
                </a:r>
                <a:r>
                  <a:rPr lang="en-US" b="0" baseline="0" dirty="0" smtClean="0"/>
                  <a:t> method, but basically to any refutation-based procedure because of the recipe I showed on the previous slide.</a:t>
                </a:r>
              </a:p>
              <a:p>
                <a:endParaRPr lang="en-US" dirty="0" smtClean="0"/>
              </a:p>
              <a:p>
                <a:r>
                  <a:rPr lang="en-US" dirty="0" smtClean="0"/>
                  <a:t>One of the</a:t>
                </a:r>
                <a:r>
                  <a:rPr lang="en-US" baseline="0" dirty="0" smtClean="0"/>
                  <a:t> take-</a:t>
                </a:r>
                <a:r>
                  <a:rPr lang="en-US" baseline="0" dirty="0" err="1" smtClean="0"/>
                  <a:t>aways</a:t>
                </a:r>
                <a:r>
                  <a:rPr lang="en-US" baseline="0" dirty="0" smtClean="0"/>
                  <a:t> of this talk is thus a plea for developers of decision procedures to generalize their APIs to make available the residual results of what from their standpoint are “failed” refutations.</a:t>
                </a:r>
                <a:endParaRPr lang="en-US" dirty="0"/>
              </a:p>
            </p:txBody>
          </p:sp>
        </mc:Fallback>
      </mc:AlternateContent>
      <p:sp>
        <p:nvSpPr>
          <p:cNvPr id="4" name="Slide Number Placeholder 3"/>
          <p:cNvSpPr>
            <a:spLocks noGrp="1"/>
          </p:cNvSpPr>
          <p:nvPr>
            <p:ph type="sldNum" sz="quarter" idx="10"/>
          </p:nvPr>
        </p:nvSpPr>
        <p:spPr/>
        <p:txBody>
          <a:bodyPr/>
          <a:lstStyle/>
          <a:p>
            <a:fld id="{A653C67F-5F47-4676-8317-6D98E8EDA3D3}" type="slidenum">
              <a:rPr lang="en-US" smtClean="0"/>
              <a:t>92</a:t>
            </a:fld>
            <a:endParaRPr lang="en-US"/>
          </a:p>
        </p:txBody>
      </p:sp>
    </p:spTree>
    <p:extLst>
      <p:ext uri="{BB962C8B-B14F-4D97-AF65-F5344CB8AC3E}">
        <p14:creationId xmlns:p14="http://schemas.microsoft.com/office/powerpoint/2010/main" val="3122170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I’ve given this talk to people in my own area, I’ve found that they are</a:t>
            </a:r>
            <a:r>
              <a:rPr lang="en-US" baseline="0" dirty="0"/>
              <a:t> sometimes confused because they hear what they want to hear. Some come away thinking that they’ve heard a talk about decision procedures; others come away thinking they’ve heard a talk about static analysis.  In fact, this is a talk about a concept that, in some sense, subsumes both.  The primitive of symbolic abstraction is dual-use.  &lt;EXPLAIN SLIDE&gt;</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93</a:t>
            </a:fld>
            <a:endParaRPr lang="en-US"/>
          </a:p>
        </p:txBody>
      </p:sp>
    </p:spTree>
    <p:extLst>
      <p:ext uri="{BB962C8B-B14F-4D97-AF65-F5344CB8AC3E}">
        <p14:creationId xmlns:p14="http://schemas.microsoft.com/office/powerpoint/2010/main" val="2021810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I’ve shown you two different approaches to symbolic abstraction – our</a:t>
            </a:r>
            <a:r>
              <a:rPr lang="en-US" baseline="0" dirty="0"/>
              <a:t> original one that works from below, and a more recent one that works from above.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94</a:t>
            </a:fld>
            <a:endParaRPr lang="en-US"/>
          </a:p>
        </p:txBody>
      </p:sp>
    </p:spTree>
    <p:extLst>
      <p:ext uri="{BB962C8B-B14F-4D97-AF65-F5344CB8AC3E}">
        <p14:creationId xmlns:p14="http://schemas.microsoft.com/office/powerpoint/2010/main" val="40414225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third insight was not our work . . .</a:t>
            </a:r>
          </a:p>
        </p:txBody>
      </p:sp>
      <p:sp>
        <p:nvSpPr>
          <p:cNvPr id="4" name="Slide Number Placeholder 3"/>
          <p:cNvSpPr>
            <a:spLocks noGrp="1"/>
          </p:cNvSpPr>
          <p:nvPr>
            <p:ph type="sldNum" sz="quarter" idx="10"/>
          </p:nvPr>
        </p:nvSpPr>
        <p:spPr/>
        <p:txBody>
          <a:bodyPr/>
          <a:lstStyle/>
          <a:p>
            <a:fld id="{A653C67F-5F47-4676-8317-6D98E8EDA3D3}" type="slidenum">
              <a:rPr lang="en-US" smtClean="0"/>
              <a:t>95</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but that of a group at Oxford,</a:t>
            </a:r>
            <a:r>
              <a:rPr lang="en-US" baseline="0" dirty="0"/>
              <a:t> who we found were using very similar ideas, but for SAT solvers based on Conflict-Driven Clause Learning.</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96</a:t>
            </a:fld>
            <a:endParaRPr lang="en-US"/>
          </a:p>
        </p:txBody>
      </p:sp>
    </p:spTree>
    <p:extLst>
      <p:ext uri="{BB962C8B-B14F-4D97-AF65-F5344CB8AC3E}">
        <p14:creationId xmlns:p14="http://schemas.microsoft.com/office/powerpoint/2010/main" val="7675685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brief, they were able</a:t>
            </a:r>
            <a:r>
              <a:rPr lang="en-US" baseline="0" dirty="0"/>
              <a:t> to give an abstract-interpretation-based account of clause learning.</a:t>
            </a:r>
          </a:p>
          <a:p>
            <a:endParaRPr lang="en-US" baseline="0" dirty="0"/>
          </a:p>
          <a:p>
            <a:r>
              <a:rPr lang="en-US" baseline="0" dirty="0"/>
              <a:t>The benefits are similar: by instantiating a CDCL-solver template with different abstract domains, they can build solvers that are potentially better than previous work.</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97</a:t>
            </a:fld>
            <a:endParaRPr lang="en-US"/>
          </a:p>
        </p:txBody>
      </p:sp>
    </p:spTree>
    <p:extLst>
      <p:ext uri="{BB962C8B-B14F-4D97-AF65-F5344CB8AC3E}">
        <p14:creationId xmlns:p14="http://schemas.microsoft.com/office/powerpoint/2010/main" val="28553338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653C67F-5F47-4676-8317-6D98E8EDA3D3}" type="slidenum">
              <a:rPr lang="en-US" smtClean="0"/>
              <a:t>98</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5D727-3FC0-40B6-BA44-15AA22EBA40A}" type="slidenum">
              <a:rPr lang="en-US" smtClean="0"/>
              <a:t>105</a:t>
            </a:fld>
            <a:endParaRPr lang="en-US"/>
          </a:p>
        </p:txBody>
      </p:sp>
    </p:spTree>
    <p:extLst>
      <p:ext uri="{BB962C8B-B14F-4D97-AF65-F5344CB8AC3E}">
        <p14:creationId xmlns:p14="http://schemas.microsoft.com/office/powerpoint/2010/main" val="367076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 . so let’s consider that problem.  “What does it mean to automate the subject of parsing?”</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a:t>
            </a:fld>
            <a:endParaRPr lang="en-US"/>
          </a:p>
        </p:txBody>
      </p:sp>
    </p:spTree>
    <p:extLst>
      <p:ext uri="{BB962C8B-B14F-4D97-AF65-F5344CB8AC3E}">
        <p14:creationId xmlns:p14="http://schemas.microsoft.com/office/powerpoint/2010/main" val="15607232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5D727-3FC0-40B6-BA44-15AA22EBA40A}" type="slidenum">
              <a:rPr lang="en-US" smtClean="0"/>
              <a:t>106</a:t>
            </a:fld>
            <a:endParaRPr lang="en-US"/>
          </a:p>
        </p:txBody>
      </p:sp>
    </p:spTree>
    <p:extLst>
      <p:ext uri="{BB962C8B-B14F-4D97-AF65-F5344CB8AC3E}">
        <p14:creationId xmlns:p14="http://schemas.microsoft.com/office/powerpoint/2010/main" val="36707629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charset="0"/>
              <a:buChar char="•"/>
            </a:pPr>
            <a:r>
              <a:rPr lang="en-US" dirty="0"/>
              <a:t>1 of the unsolved SAT instances is now solved:</a:t>
            </a:r>
          </a:p>
          <a:p>
            <a:r>
              <a:rPr lang="en-US" dirty="0"/>
              <a:t>     satcomp09-main-track-selected/application/SAT09/APPLICATIONS/crypto/</a:t>
            </a:r>
            <a:r>
              <a:rPr lang="en-US" dirty="0" err="1"/>
              <a:t>desgen</a:t>
            </a:r>
            <a:r>
              <a:rPr lang="en-US" dirty="0"/>
              <a:t>/gss-25-s100.cnf, in 1780s on 128 cores.</a:t>
            </a:r>
          </a:p>
          <a:p>
            <a:pPr marL="181240" indent="-181240">
              <a:buFont typeface="Arial" charset="0"/>
              <a:buChar char="•"/>
            </a:pPr>
            <a:r>
              <a:rPr lang="en-US" dirty="0"/>
              <a:t>2 of the unsolved UNSAT instances are now solved:</a:t>
            </a:r>
          </a:p>
          <a:p>
            <a:r>
              <a:rPr lang="en-US" dirty="0"/>
              <a:t>    SC13_submissions/</a:t>
            </a:r>
            <a:r>
              <a:rPr lang="en-US" dirty="0" err="1"/>
              <a:t>kummling_grosmann</a:t>
            </a:r>
            <a:r>
              <a:rPr lang="en-US" dirty="0"/>
              <a:t>--</a:t>
            </a:r>
            <a:r>
              <a:rPr lang="en-US" dirty="0" err="1"/>
              <a:t>pesp</a:t>
            </a:r>
            <a:r>
              <a:rPr lang="en-US" dirty="0"/>
              <a:t>/ctl_4291_567_5_unsat.cnf, in 812s on 128 cores. (was also solved in Aditya’s experiments in 408s) </a:t>
            </a:r>
          </a:p>
          <a:p>
            <a:r>
              <a:rPr lang="en-US" dirty="0"/>
              <a:t>    SC13_submissions/</a:t>
            </a:r>
            <a:r>
              <a:rPr lang="en-US" dirty="0" err="1"/>
              <a:t>kummling_grosmann</a:t>
            </a:r>
            <a:r>
              <a:rPr lang="en-US" dirty="0"/>
              <a:t>--</a:t>
            </a:r>
            <a:r>
              <a:rPr lang="en-US" dirty="0" err="1"/>
              <a:t>pesp</a:t>
            </a:r>
            <a:r>
              <a:rPr lang="en-US" dirty="0"/>
              <a:t>/</a:t>
            </a:r>
            <a:r>
              <a:rPr lang="en-US" dirty="0" err="1"/>
              <a:t>k_unsat.cnf</a:t>
            </a:r>
            <a:r>
              <a:rPr lang="en-US" dirty="0"/>
              <a:t>, in 1101s on 128 cores (was also solved in Aditya’s experiments in 720s) I used parameter k=8 and a timeout of 1 hour.</a:t>
            </a:r>
          </a:p>
        </p:txBody>
      </p:sp>
      <p:sp>
        <p:nvSpPr>
          <p:cNvPr id="4" name="Slide Number Placeholder 3"/>
          <p:cNvSpPr>
            <a:spLocks noGrp="1"/>
          </p:cNvSpPr>
          <p:nvPr>
            <p:ph type="sldNum" sz="quarter" idx="10"/>
          </p:nvPr>
        </p:nvSpPr>
        <p:spPr/>
        <p:txBody>
          <a:bodyPr/>
          <a:lstStyle/>
          <a:p>
            <a:fld id="{A653C67F-5F47-4676-8317-6D98E8EDA3D3}" type="slidenum">
              <a:rPr lang="en-US" smtClean="0"/>
              <a:t>108</a:t>
            </a:fld>
            <a:endParaRPr lang="en-US"/>
          </a:p>
        </p:txBody>
      </p:sp>
    </p:spTree>
    <p:extLst>
      <p:ext uri="{BB962C8B-B14F-4D97-AF65-F5344CB8AC3E}">
        <p14:creationId xmlns:p14="http://schemas.microsoft.com/office/powerpoint/2010/main" val="1540885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 me start to wrap up.  What I’ve talked about today is a way of connecting abstract interpretation to logic in a way where each provides benefits to the other.   From the standpoint of program analysis, we’ve used the connection to create tools to automate the construction of static analyzers.  The key take-away is the notion of </a:t>
            </a:r>
            <a:r>
              <a:rPr lang="en-US" u="sng" baseline="0" dirty="0"/>
              <a:t>symbolic abstraction</a:t>
            </a:r>
            <a:r>
              <a:rPr lang="en-US" u="none" baseline="0" dirty="0"/>
              <a:t>. </a:t>
            </a:r>
            <a:r>
              <a:rPr lang="en-US" baseline="0" dirty="0"/>
              <a:t>From the standpoint of logic, the idea of satisfiability  modulo abstraction provides ways to create more powerful solvers, and is also a design methodology to follow to create solvers for new logic fragments.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109</a:t>
            </a:fld>
            <a:endParaRPr lang="en-US"/>
          </a:p>
        </p:txBody>
      </p:sp>
    </p:spTree>
    <p:extLst>
      <p:ext uri="{BB962C8B-B14F-4D97-AF65-F5344CB8AC3E}">
        <p14:creationId xmlns:p14="http://schemas.microsoft.com/office/powerpoint/2010/main" val="6728981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picture on the logic side is this one.  The decision procedure performs symbolic abstraction, and if the result is bottom, then the formula must be </a:t>
            </a:r>
            <a:r>
              <a:rPr lang="en-US" baseline="0" dirty="0" err="1"/>
              <a:t>unsatisfiable</a:t>
            </a:r>
            <a:r>
              <a:rPr lang="en-US" baseline="0" dirty="0"/>
              <a:t>.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110</a:t>
            </a:fld>
            <a:endParaRPr lang="en-US"/>
          </a:p>
        </p:txBody>
      </p:sp>
    </p:spTree>
    <p:extLst>
      <p:ext uri="{BB962C8B-B14F-4D97-AF65-F5344CB8AC3E}">
        <p14:creationId xmlns:p14="http://schemas.microsoft.com/office/powerpoint/2010/main" val="1378490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 the program-analysis side, we are generally working with formulas that are </a:t>
            </a:r>
            <a:r>
              <a:rPr lang="en-US" baseline="0" dirty="0" err="1"/>
              <a:t>satisfiable</a:t>
            </a:r>
            <a:r>
              <a:rPr lang="en-US" baseline="0" dirty="0"/>
              <a:t>, and hence one does not expect to reach bottom.</a:t>
            </a:r>
          </a:p>
          <a:p>
            <a:endParaRPr lang="en-US" baseline="0" dirty="0"/>
          </a:p>
          <a:p>
            <a:r>
              <a:rPr lang="en-US" baseline="0" dirty="0"/>
              <a:t>As I pointed out earlier, this observation is really a message to the community that works on decision </a:t>
            </a:r>
            <a:r>
              <a:rPr lang="en-US" baseline="0" dirty="0" err="1"/>
              <a:t>procesures</a:t>
            </a:r>
            <a:r>
              <a:rPr lang="en-US" baseline="0" dirty="0"/>
              <a:t>, namely,</a:t>
            </a:r>
          </a:p>
          <a:p>
            <a:r>
              <a:rPr lang="en-US" baseline="0" dirty="0"/>
              <a:t>   - A decision procedure that doesn’t reach bottom can give back a result that is interesting for a program analyzer, and hence</a:t>
            </a:r>
          </a:p>
          <a:p>
            <a:r>
              <a:rPr lang="en-US" baseline="0" dirty="0"/>
              <a:t>   - Designers of decision procedures should create interfaces so that their tools, and parameterized versions of their tools, can be used in this way in program analyzers.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111</a:t>
            </a:fld>
            <a:endParaRPr lang="en-US"/>
          </a:p>
        </p:txBody>
      </p:sp>
    </p:spTree>
    <p:extLst>
      <p:ext uri="{BB962C8B-B14F-4D97-AF65-F5344CB8AC3E}">
        <p14:creationId xmlns:p14="http://schemas.microsoft.com/office/powerpoint/2010/main" val="137849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said earlier that when phrased in purely logical terms, symbolic abstraction was a fundamental question about approximation in logic. I didn’t find things in the math literature about this question, but I eventually did find connections to other work on this problem in Computer Science, including connections to other areas of Computer Science that don’t typically come to mine when you think of program analysis.</a:t>
            </a:r>
          </a:p>
        </p:txBody>
      </p:sp>
      <p:sp>
        <p:nvSpPr>
          <p:cNvPr id="4" name="Slide Number Placeholder 3"/>
          <p:cNvSpPr>
            <a:spLocks noGrp="1"/>
          </p:cNvSpPr>
          <p:nvPr>
            <p:ph type="sldNum" sz="quarter" idx="10"/>
          </p:nvPr>
        </p:nvSpPr>
        <p:spPr/>
        <p:txBody>
          <a:bodyPr/>
          <a:lstStyle/>
          <a:p>
            <a:fld id="{5D581A42-1774-44BC-9CA3-96D4CF23243B}"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6095480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brief plug for two recent Ph.D. theses</a:t>
            </a:r>
            <a:r>
              <a:rPr lang="en-US" baseline="0" dirty="0"/>
              <a:t> where you can find more information about these topics.</a:t>
            </a:r>
          </a:p>
          <a:p>
            <a:endParaRPr lang="en-US" baseline="0" dirty="0"/>
          </a:p>
          <a:p>
            <a:r>
              <a:rPr lang="en-US" baseline="0" dirty="0"/>
              <a:t>You may also be interested in the paper that I mentioned earlier, which you can find on </a:t>
            </a:r>
            <a:r>
              <a:rPr lang="en-US" baseline="0"/>
              <a:t>my website.</a:t>
            </a:r>
            <a:endParaRPr lang="en-US" baseline="0" dirty="0"/>
          </a:p>
        </p:txBody>
      </p:sp>
      <p:sp>
        <p:nvSpPr>
          <p:cNvPr id="4" name="Slide Number Placeholder 3"/>
          <p:cNvSpPr>
            <a:spLocks noGrp="1"/>
          </p:cNvSpPr>
          <p:nvPr>
            <p:ph type="sldNum" sz="quarter" idx="10"/>
          </p:nvPr>
        </p:nvSpPr>
        <p:spPr/>
        <p:txBody>
          <a:bodyPr/>
          <a:lstStyle/>
          <a:p>
            <a:fld id="{A653C67F-5F47-4676-8317-6D98E8EDA3D3}" type="slidenum">
              <a:rPr lang="en-US" smtClean="0"/>
              <a:t>113</a:t>
            </a:fld>
            <a:endParaRPr lang="en-US"/>
          </a:p>
        </p:txBody>
      </p:sp>
    </p:spTree>
    <p:extLst>
      <p:ext uri="{BB962C8B-B14F-4D97-AF65-F5344CB8AC3E}">
        <p14:creationId xmlns:p14="http://schemas.microsoft.com/office/powerpoint/2010/main" val="32609305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me to the end of my talk, so thank you for your attention, and I’d be happy to answer any questions you have.</a:t>
            </a:r>
          </a:p>
        </p:txBody>
      </p:sp>
      <p:sp>
        <p:nvSpPr>
          <p:cNvPr id="4" name="Slide Number Placeholder 3"/>
          <p:cNvSpPr>
            <a:spLocks noGrp="1"/>
          </p:cNvSpPr>
          <p:nvPr>
            <p:ph type="sldNum" sz="quarter" idx="10"/>
          </p:nvPr>
        </p:nvSpPr>
        <p:spPr/>
        <p:txBody>
          <a:bodyPr/>
          <a:lstStyle/>
          <a:p>
            <a:fld id="{A653C67F-5F47-4676-8317-6D98E8EDA3D3}" type="slidenum">
              <a:rPr lang="en-US" smtClean="0"/>
              <a:t>114</a:t>
            </a:fld>
            <a:endParaRPr lang="en-US"/>
          </a:p>
        </p:txBody>
      </p:sp>
    </p:spTree>
    <p:extLst>
      <p:ext uri="{BB962C8B-B14F-4D97-AF65-F5344CB8AC3E}">
        <p14:creationId xmlns:p14="http://schemas.microsoft.com/office/powerpoint/2010/main" val="2562540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me, the need to devise a way to automate abstract interpretation really hit home in about 2005, after I had spent a few years working on analyzing low-level assembly and machine code.  </a:t>
            </a:r>
            <a:r>
              <a:rPr lang="en-US" baseline="0" dirty="0" err="1"/>
              <a:t>Gogul</a:t>
            </a:r>
            <a:r>
              <a:rPr lang="en-US" baseline="0" dirty="0"/>
              <a:t> </a:t>
            </a:r>
            <a:r>
              <a:rPr lang="en-US" baseline="0" dirty="0" err="1"/>
              <a:t>Balakrishnan</a:t>
            </a:r>
            <a:r>
              <a:rPr lang="en-US" baseline="0" dirty="0"/>
              <a:t> and I were working with the Intel x86 instruction set, which has several hundred instructions, and </a:t>
            </a:r>
            <a:r>
              <a:rPr lang="en-US" baseline="0" dirty="0" err="1"/>
              <a:t>Gogul</a:t>
            </a:r>
            <a:r>
              <a:rPr lang="en-US" baseline="0" dirty="0"/>
              <a:t> was implementing numerous separate analyses.  For each analysis, he went back to the 5-inch-thick manual to look at the semantics of each instruction, and then implemented an appropriate abstract transformer. This approach was both ad hoc and error-prone – but we didn’t have a better approach at the time.</a:t>
            </a:r>
          </a:p>
        </p:txBody>
      </p:sp>
      <p:sp>
        <p:nvSpPr>
          <p:cNvPr id="4" name="Slide Number Placeholder 3"/>
          <p:cNvSpPr>
            <a:spLocks noGrp="1"/>
          </p:cNvSpPr>
          <p:nvPr>
            <p:ph type="sldNum" sz="quarter" idx="10"/>
          </p:nvPr>
        </p:nvSpPr>
        <p:spPr/>
        <p:txBody>
          <a:bodyPr/>
          <a:lstStyle/>
          <a:p>
            <a:fld id="{A653C67F-5F47-4676-8317-6D98E8EDA3D3}" type="slidenum">
              <a:rPr lang="en-US" smtClean="0"/>
              <a:t>10</a:t>
            </a:fld>
            <a:endParaRPr lang="en-US"/>
          </a:p>
        </p:txBody>
      </p:sp>
    </p:spTree>
    <p:extLst>
      <p:ext uri="{BB962C8B-B14F-4D97-AF65-F5344CB8AC3E}">
        <p14:creationId xmlns:p14="http://schemas.microsoft.com/office/powerpoint/2010/main" val="339331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August 25-29, 2014</a:t>
            </a:r>
          </a:p>
        </p:txBody>
      </p:sp>
      <p:sp>
        <p:nvSpPr>
          <p:cNvPr id="5" name="Footer Placeholder 4"/>
          <p:cNvSpPr>
            <a:spLocks noGrp="1"/>
          </p:cNvSpPr>
          <p:nvPr>
            <p:ph type="ftr" sz="quarter" idx="11"/>
          </p:nvPr>
        </p:nvSpPr>
        <p:spPr/>
        <p:txBody>
          <a:bodyPr/>
          <a:lstStyle/>
          <a:p>
            <a:r>
              <a:rPr lang="en-US"/>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03719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August 25-29, 2014</a:t>
            </a:r>
          </a:p>
        </p:txBody>
      </p:sp>
      <p:sp>
        <p:nvSpPr>
          <p:cNvPr id="5" name="Footer Placeholder 4"/>
          <p:cNvSpPr>
            <a:spLocks noGrp="1"/>
          </p:cNvSpPr>
          <p:nvPr>
            <p:ph type="ftr" sz="quarter" idx="11"/>
          </p:nvPr>
        </p:nvSpPr>
        <p:spPr/>
        <p:txBody>
          <a:bodyPr/>
          <a:lstStyle/>
          <a:p>
            <a:r>
              <a:rPr lang="en-US"/>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376213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August 25-29, 2014</a:t>
            </a:r>
          </a:p>
        </p:txBody>
      </p:sp>
      <p:sp>
        <p:nvSpPr>
          <p:cNvPr id="5" name="Footer Placeholder 4"/>
          <p:cNvSpPr>
            <a:spLocks noGrp="1"/>
          </p:cNvSpPr>
          <p:nvPr>
            <p:ph type="ftr" sz="quarter" idx="11"/>
          </p:nvPr>
        </p:nvSpPr>
        <p:spPr/>
        <p:txBody>
          <a:bodyPr/>
          <a:lstStyle/>
          <a:p>
            <a:r>
              <a:rPr lang="en-US"/>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38740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pPr/>
              <a:t>‹#›</a:t>
            </a:fld>
            <a:endParaRPr lang="en-US" altLang="en-US"/>
          </a:p>
        </p:txBody>
      </p:sp>
    </p:spTree>
    <p:extLst>
      <p:ext uri="{BB962C8B-B14F-4D97-AF65-F5344CB8AC3E}">
        <p14:creationId xmlns:p14="http://schemas.microsoft.com/office/powerpoint/2010/main" val="78313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FF765C08-5ABF-484A-A283-03D348876E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867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5994BA06-B41A-4855-BDA0-619D90F93F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850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5A3AEFEA-4898-40BF-9DA1-52C33B9890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64974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956B4C8A-5C7C-4E11-8CE9-7DC4E6D30E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0270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9" name="Slide Number Placeholder 8"/>
          <p:cNvSpPr>
            <a:spLocks noGrp="1"/>
          </p:cNvSpPr>
          <p:nvPr>
            <p:ph type="sldNum" sz="quarter" idx="12"/>
          </p:nvPr>
        </p:nvSpPr>
        <p:spPr/>
        <p:txBody>
          <a:bodyPr/>
          <a:lstStyle>
            <a:lvl1pPr>
              <a:defRPr/>
            </a:lvl1pPr>
          </a:lstStyle>
          <a:p>
            <a:fld id="{D48FD537-EA7F-407C-ACE8-18357703B3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807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5" name="Slide Number Placeholder 4"/>
          <p:cNvSpPr>
            <a:spLocks noGrp="1"/>
          </p:cNvSpPr>
          <p:nvPr>
            <p:ph type="sldNum" sz="quarter" idx="12"/>
          </p:nvPr>
        </p:nvSpPr>
        <p:spPr/>
        <p:txBody>
          <a:bodyPr/>
          <a:lstStyle>
            <a:lvl1pPr>
              <a:defRPr/>
            </a:lvl1pPr>
          </a:lstStyle>
          <a:p>
            <a:fld id="{7D32AE1C-D532-49D2-A43D-65807832B3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99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4" name="Slide Number Placeholder 3"/>
          <p:cNvSpPr>
            <a:spLocks noGrp="1"/>
          </p:cNvSpPr>
          <p:nvPr>
            <p:ph type="sldNum" sz="quarter" idx="12"/>
          </p:nvPr>
        </p:nvSpPr>
        <p:spPr/>
        <p:txBody>
          <a:bodyPr/>
          <a:lstStyle>
            <a:lvl1pPr>
              <a:defRPr/>
            </a:lvl1pPr>
          </a:lstStyle>
          <a:p>
            <a:fld id="{567F94E3-CC05-4414-9CA4-CC1BC8D031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78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August 25-29, 2014</a:t>
            </a:r>
            <a:endParaRPr lang="en-US" dirty="0"/>
          </a:p>
        </p:txBody>
      </p:sp>
      <p:sp>
        <p:nvSpPr>
          <p:cNvPr id="5" name="Footer Placeholder 4"/>
          <p:cNvSpPr>
            <a:spLocks noGrp="1"/>
          </p:cNvSpPr>
          <p:nvPr>
            <p:ph type="ftr" sz="quarter" idx="11"/>
          </p:nvPr>
        </p:nvSpPr>
        <p:spPr/>
        <p:txBody>
          <a:bodyPr/>
          <a:lstStyle/>
          <a:p>
            <a:r>
              <a:rPr lang="en-US"/>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1164179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CE0CD13E-D043-4C78-822F-20155533B53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0941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2211B2E4-544E-47B9-B36B-7872A20D06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2046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61B2D82E-ED8A-43F4-A4C3-B426A2D85F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8414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94C7C3E1-2212-426F-9672-4F7447E7ED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375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6" name="Rectangle 6"/>
          <p:cNvSpPr>
            <a:spLocks noGrp="1" noChangeArrowheads="1"/>
          </p:cNvSpPr>
          <p:nvPr>
            <p:ph type="sldNum" sz="quarter" idx="12"/>
          </p:nvPr>
        </p:nvSpPr>
        <p:spPr>
          <a:ln/>
        </p:spPr>
        <p:txBody>
          <a:bodyPr/>
          <a:lstStyle>
            <a:lvl1pPr>
              <a:defRPr/>
            </a:lvl1pPr>
          </a:lstStyle>
          <a:p>
            <a:pPr>
              <a:defRPr/>
            </a:pPr>
            <a:fld id="{AD5709E2-0E96-4D86-BEB1-97F7223DD7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5678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6" name="Rectangle 6"/>
          <p:cNvSpPr>
            <a:spLocks noGrp="1" noChangeArrowheads="1"/>
          </p:cNvSpPr>
          <p:nvPr>
            <p:ph type="sldNum" sz="quarter" idx="12"/>
          </p:nvPr>
        </p:nvSpPr>
        <p:spPr>
          <a:ln/>
        </p:spPr>
        <p:txBody>
          <a:bodyPr/>
          <a:lstStyle>
            <a:lvl1pPr>
              <a:defRPr/>
            </a:lvl1pPr>
          </a:lstStyle>
          <a:p>
            <a:pPr>
              <a:defRPr/>
            </a:pPr>
            <a:fld id="{0BD1E6A0-0F8B-4276-8F01-DE9CA09FB4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799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6" name="Rectangle 6"/>
          <p:cNvSpPr>
            <a:spLocks noGrp="1" noChangeArrowheads="1"/>
          </p:cNvSpPr>
          <p:nvPr>
            <p:ph type="sldNum" sz="quarter" idx="12"/>
          </p:nvPr>
        </p:nvSpPr>
        <p:spPr>
          <a:ln/>
        </p:spPr>
        <p:txBody>
          <a:bodyPr/>
          <a:lstStyle>
            <a:lvl1pPr>
              <a:defRPr/>
            </a:lvl1pPr>
          </a:lstStyle>
          <a:p>
            <a:pPr>
              <a:defRPr/>
            </a:pPr>
            <a:fld id="{F4A7D5F0-BF88-4968-B88D-32C06D9963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2506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7" name="Rectangle 6"/>
          <p:cNvSpPr>
            <a:spLocks noGrp="1" noChangeArrowheads="1"/>
          </p:cNvSpPr>
          <p:nvPr>
            <p:ph type="sldNum" sz="quarter" idx="12"/>
          </p:nvPr>
        </p:nvSpPr>
        <p:spPr>
          <a:ln/>
        </p:spPr>
        <p:txBody>
          <a:bodyPr/>
          <a:lstStyle>
            <a:lvl1pPr>
              <a:defRPr/>
            </a:lvl1pPr>
          </a:lstStyle>
          <a:p>
            <a:pPr>
              <a:defRPr/>
            </a:pPr>
            <a:fld id="{940099D3-D844-4DFC-B047-4B10DBF3C4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9" name="Rectangle 6"/>
          <p:cNvSpPr>
            <a:spLocks noGrp="1" noChangeArrowheads="1"/>
          </p:cNvSpPr>
          <p:nvPr>
            <p:ph type="sldNum" sz="quarter" idx="12"/>
          </p:nvPr>
        </p:nvSpPr>
        <p:spPr>
          <a:ln/>
        </p:spPr>
        <p:txBody>
          <a:bodyPr/>
          <a:lstStyle>
            <a:lvl1pPr>
              <a:defRPr/>
            </a:lvl1pPr>
          </a:lstStyle>
          <a:p>
            <a:pPr>
              <a:defRPr/>
            </a:pPr>
            <a:fld id="{689A030C-9226-4491-95E8-E6B37B934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445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5" name="Rectangle 6"/>
          <p:cNvSpPr>
            <a:spLocks noGrp="1" noChangeArrowheads="1"/>
          </p:cNvSpPr>
          <p:nvPr>
            <p:ph type="sldNum" sz="quarter" idx="12"/>
          </p:nvPr>
        </p:nvSpPr>
        <p:spPr>
          <a:ln/>
        </p:spPr>
        <p:txBody>
          <a:bodyPr/>
          <a:lstStyle>
            <a:lvl1pPr>
              <a:defRPr/>
            </a:lvl1pPr>
          </a:lstStyle>
          <a:p>
            <a:pPr>
              <a:defRPr/>
            </a:pPr>
            <a:fld id="{23C81FD0-C102-46CF-818C-0E04E30F8A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09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25-29, 2014</a:t>
            </a:r>
          </a:p>
        </p:txBody>
      </p:sp>
      <p:sp>
        <p:nvSpPr>
          <p:cNvPr id="5" name="Footer Placeholder 4"/>
          <p:cNvSpPr>
            <a:spLocks noGrp="1"/>
          </p:cNvSpPr>
          <p:nvPr>
            <p:ph type="ftr" sz="quarter" idx="11"/>
          </p:nvPr>
        </p:nvSpPr>
        <p:spPr/>
        <p:txBody>
          <a:bodyPr/>
          <a:lstStyle/>
          <a:p>
            <a:r>
              <a:rPr lang="en-US"/>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254697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4" name="Rectangle 6"/>
          <p:cNvSpPr>
            <a:spLocks noGrp="1" noChangeArrowheads="1"/>
          </p:cNvSpPr>
          <p:nvPr>
            <p:ph type="sldNum" sz="quarter" idx="12"/>
          </p:nvPr>
        </p:nvSpPr>
        <p:spPr>
          <a:ln/>
        </p:spPr>
        <p:txBody>
          <a:bodyPr/>
          <a:lstStyle>
            <a:lvl1pPr>
              <a:defRPr/>
            </a:lvl1pPr>
          </a:lstStyle>
          <a:p>
            <a:pPr>
              <a:defRPr/>
            </a:pPr>
            <a:fld id="{7831A22F-CCE4-4D6D-88B6-CA311A5175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1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7" name="Rectangle 6"/>
          <p:cNvSpPr>
            <a:spLocks noGrp="1" noChangeArrowheads="1"/>
          </p:cNvSpPr>
          <p:nvPr>
            <p:ph type="sldNum" sz="quarter" idx="12"/>
          </p:nvPr>
        </p:nvSpPr>
        <p:spPr>
          <a:ln/>
        </p:spPr>
        <p:txBody>
          <a:bodyPr/>
          <a:lstStyle>
            <a:lvl1pPr>
              <a:defRPr/>
            </a:lvl1pPr>
          </a:lstStyle>
          <a:p>
            <a:pPr>
              <a:defRPr/>
            </a:pPr>
            <a:fld id="{0608E835-B97A-4BDB-BA6D-F89D6F2F98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9889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7" name="Rectangle 6"/>
          <p:cNvSpPr>
            <a:spLocks noGrp="1" noChangeArrowheads="1"/>
          </p:cNvSpPr>
          <p:nvPr>
            <p:ph type="sldNum" sz="quarter" idx="12"/>
          </p:nvPr>
        </p:nvSpPr>
        <p:spPr>
          <a:ln/>
        </p:spPr>
        <p:txBody>
          <a:bodyPr/>
          <a:lstStyle>
            <a:lvl1pPr>
              <a:defRPr/>
            </a:lvl1pPr>
          </a:lstStyle>
          <a:p>
            <a:pPr>
              <a:defRPr/>
            </a:pPr>
            <a:fld id="{E03252CA-05A4-4D78-95D7-6206CB6985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19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6" name="Rectangle 6"/>
          <p:cNvSpPr>
            <a:spLocks noGrp="1" noChangeArrowheads="1"/>
          </p:cNvSpPr>
          <p:nvPr>
            <p:ph type="sldNum" sz="quarter" idx="12"/>
          </p:nvPr>
        </p:nvSpPr>
        <p:spPr>
          <a:ln/>
        </p:spPr>
        <p:txBody>
          <a:bodyPr/>
          <a:lstStyle>
            <a:lvl1pPr>
              <a:defRPr/>
            </a:lvl1pPr>
          </a:lstStyle>
          <a:p>
            <a:pPr>
              <a:defRPr/>
            </a:pPr>
            <a:fld id="{5F5F1FED-5F6D-405E-836A-B0817C095E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00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Dagstuhl Seminar 14351</a:t>
            </a:r>
          </a:p>
        </p:txBody>
      </p:sp>
      <p:sp>
        <p:nvSpPr>
          <p:cNvPr id="6" name="Rectangle 6"/>
          <p:cNvSpPr>
            <a:spLocks noGrp="1" noChangeArrowheads="1"/>
          </p:cNvSpPr>
          <p:nvPr>
            <p:ph type="sldNum" sz="quarter" idx="12"/>
          </p:nvPr>
        </p:nvSpPr>
        <p:spPr>
          <a:ln/>
        </p:spPr>
        <p:txBody>
          <a:bodyPr/>
          <a:lstStyle>
            <a:lvl1pPr>
              <a:defRPr/>
            </a:lvl1pPr>
          </a:lstStyle>
          <a:p>
            <a:pPr>
              <a:defRPr/>
            </a:pPr>
            <a:fld id="{309CA8FB-536B-4A2D-83EF-9045608E4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0127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C5A46E7F-5894-48AB-A4DB-AA1A0E97C1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6707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55E8B694-226B-4003-AD6A-E6C52B104C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5153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1A52F285-4438-4B23-B676-04673FA6F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9360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6FBC448B-9C5F-4785-8499-DCD1DB16B5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074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9" name="Slide Number Placeholder 8"/>
          <p:cNvSpPr>
            <a:spLocks noGrp="1"/>
          </p:cNvSpPr>
          <p:nvPr>
            <p:ph type="sldNum" sz="quarter" idx="12"/>
          </p:nvPr>
        </p:nvSpPr>
        <p:spPr/>
        <p:txBody>
          <a:bodyPr/>
          <a:lstStyle>
            <a:lvl1pPr>
              <a:defRPr/>
            </a:lvl1pPr>
          </a:lstStyle>
          <a:p>
            <a:fld id="{FB4B8945-6D9B-4D97-99FB-8373345F97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8424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August 25-29, 2014</a:t>
            </a:r>
          </a:p>
        </p:txBody>
      </p:sp>
      <p:sp>
        <p:nvSpPr>
          <p:cNvPr id="6" name="Footer Placeholder 5"/>
          <p:cNvSpPr>
            <a:spLocks noGrp="1"/>
          </p:cNvSpPr>
          <p:nvPr>
            <p:ph type="ftr" sz="quarter" idx="11"/>
          </p:nvPr>
        </p:nvSpPr>
        <p:spPr/>
        <p:txBody>
          <a:bodyPr/>
          <a:lstStyle/>
          <a:p>
            <a:r>
              <a:rPr lang="en-US"/>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110658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5" name="Slide Number Placeholder 4"/>
          <p:cNvSpPr>
            <a:spLocks noGrp="1"/>
          </p:cNvSpPr>
          <p:nvPr>
            <p:ph type="sldNum" sz="quarter" idx="12"/>
          </p:nvPr>
        </p:nvSpPr>
        <p:spPr/>
        <p:txBody>
          <a:bodyPr/>
          <a:lstStyle>
            <a:lvl1pPr>
              <a:defRPr/>
            </a:lvl1pPr>
          </a:lstStyle>
          <a:p>
            <a:fld id="{596D08C2-70B1-4318-90FF-8E7C2EE5A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8566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4" name="Slide Number Placeholder 3"/>
          <p:cNvSpPr>
            <a:spLocks noGrp="1"/>
          </p:cNvSpPr>
          <p:nvPr>
            <p:ph type="sldNum" sz="quarter" idx="12"/>
          </p:nvPr>
        </p:nvSpPr>
        <p:spPr/>
        <p:txBody>
          <a:bodyPr/>
          <a:lstStyle>
            <a:lvl1pPr>
              <a:defRPr/>
            </a:lvl1pPr>
          </a:lstStyle>
          <a:p>
            <a:fld id="{7E76580F-1174-4E19-98AB-628FFBFB00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851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E960F827-3B95-46EB-B4D9-4D503C5306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1109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7" name="Slide Number Placeholder 6"/>
          <p:cNvSpPr>
            <a:spLocks noGrp="1"/>
          </p:cNvSpPr>
          <p:nvPr>
            <p:ph type="sldNum" sz="quarter" idx="12"/>
          </p:nvPr>
        </p:nvSpPr>
        <p:spPr/>
        <p:txBody>
          <a:bodyPr/>
          <a:lstStyle>
            <a:lvl1pPr>
              <a:defRPr/>
            </a:lvl1pPr>
          </a:lstStyle>
          <a:p>
            <a:fld id="{E125E7FA-0709-4C7F-8730-097E6D2EC2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025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1E195F29-00B5-450E-8A52-3AC1D22B63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5284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Dagstuhl Seminar 14351</a:t>
            </a:r>
          </a:p>
        </p:txBody>
      </p:sp>
      <p:sp>
        <p:nvSpPr>
          <p:cNvPr id="6" name="Slide Number Placeholder 5"/>
          <p:cNvSpPr>
            <a:spLocks noGrp="1"/>
          </p:cNvSpPr>
          <p:nvPr>
            <p:ph type="sldNum" sz="quarter" idx="12"/>
          </p:nvPr>
        </p:nvSpPr>
        <p:spPr/>
        <p:txBody>
          <a:bodyPr/>
          <a:lstStyle>
            <a:lvl1pPr>
              <a:defRPr/>
            </a:lvl1pPr>
          </a:lstStyle>
          <a:p>
            <a:fld id="{8EC08172-5898-47A8-8A6D-690DEF20FA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6029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34E383B-4DF7-4229-A060-5962C83EC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282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8525DCB-18E1-4B37-895C-E5F318CA722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5099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7AFCD6-E4DD-4F15-AE0F-0BE46E39E2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3736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FC1E7C6-F9A6-4974-9D45-9552F90B84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653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August 25-29, 2014</a:t>
            </a:r>
          </a:p>
        </p:txBody>
      </p:sp>
      <p:sp>
        <p:nvSpPr>
          <p:cNvPr id="8" name="Footer Placeholder 7"/>
          <p:cNvSpPr>
            <a:spLocks noGrp="1"/>
          </p:cNvSpPr>
          <p:nvPr>
            <p:ph type="ftr" sz="quarter" idx="11"/>
          </p:nvPr>
        </p:nvSpPr>
        <p:spPr/>
        <p:txBody>
          <a:bodyPr/>
          <a:lstStyle/>
          <a:p>
            <a:r>
              <a:rPr lang="en-US"/>
              <a:t>Dagstuhl Seminar 14351</a:t>
            </a:r>
            <a:endParaRPr lang="en-US" dirty="0"/>
          </a:p>
        </p:txBody>
      </p:sp>
      <p:sp>
        <p:nvSpPr>
          <p:cNvPr id="9" name="Slide Number Placeholder 8"/>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834605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57B9E14-9F28-4299-AA57-5D4879B49F8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5329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B639578-8E9B-4487-9777-EC625E2982F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02903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0AABC80-9C60-4735-AD7A-DB586231D6C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7771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ABB6EFF-1C6C-4477-935C-780D0BB155A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8881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62740F1-0FC2-4F1A-B7B8-BE1AB25E2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5305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1C0CE20-D208-4705-8309-D4E9910569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069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83E4ED-CE79-40CD-8AC6-92C94BAF6D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9037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785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80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41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August 25-29, 2014</a:t>
            </a:r>
          </a:p>
        </p:txBody>
      </p:sp>
      <p:sp>
        <p:nvSpPr>
          <p:cNvPr id="4" name="Footer Placeholder 3"/>
          <p:cNvSpPr>
            <a:spLocks noGrp="1"/>
          </p:cNvSpPr>
          <p:nvPr>
            <p:ph type="ftr" sz="quarter" idx="11"/>
          </p:nvPr>
        </p:nvSpPr>
        <p:spPr/>
        <p:txBody>
          <a:bodyPr/>
          <a:lstStyle/>
          <a:p>
            <a:r>
              <a:rPr lang="en-US"/>
              <a:t>Dagstuhl Seminar 14351</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4154808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910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August 25-29, 2014</a:t>
            </a:r>
          </a:p>
        </p:txBody>
      </p:sp>
      <p:sp>
        <p:nvSpPr>
          <p:cNvPr id="8" name="Footer Placeholder 7"/>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17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August 25-29, 2014</a:t>
            </a:r>
          </a:p>
        </p:txBody>
      </p:sp>
      <p:sp>
        <p:nvSpPr>
          <p:cNvPr id="4" name="Footer Placeholder 3"/>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6511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August 25-29, 2014</a:t>
            </a:r>
          </a:p>
        </p:txBody>
      </p:sp>
      <p:sp>
        <p:nvSpPr>
          <p:cNvPr id="3" name="Footer Placeholder 2"/>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575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469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790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696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274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08974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97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August 25-29, 2014</a:t>
            </a:r>
          </a:p>
        </p:txBody>
      </p:sp>
      <p:sp>
        <p:nvSpPr>
          <p:cNvPr id="3" name="Footer Placeholder 2"/>
          <p:cNvSpPr>
            <a:spLocks noGrp="1"/>
          </p:cNvSpPr>
          <p:nvPr>
            <p:ph type="ftr" sz="quarter" idx="11"/>
          </p:nvPr>
        </p:nvSpPr>
        <p:spPr/>
        <p:txBody>
          <a:bodyPr/>
          <a:lstStyle/>
          <a:p>
            <a:r>
              <a:rPr lang="en-US"/>
              <a:t>Dagstuhl Seminar 14351</a:t>
            </a:r>
            <a:endParaRPr lang="en-US"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759061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837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996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91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August 25-29, 2014</a:t>
            </a:r>
          </a:p>
        </p:txBody>
      </p:sp>
      <p:sp>
        <p:nvSpPr>
          <p:cNvPr id="8" name="Footer Placeholder 7"/>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15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August 25-29, 2014</a:t>
            </a:r>
          </a:p>
        </p:txBody>
      </p:sp>
      <p:sp>
        <p:nvSpPr>
          <p:cNvPr id="4" name="Footer Placeholder 3"/>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54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August 25-29, 2014</a:t>
            </a:r>
          </a:p>
        </p:txBody>
      </p:sp>
      <p:sp>
        <p:nvSpPr>
          <p:cNvPr id="3" name="Footer Placeholder 2"/>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87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50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August 25-29, 2014</a:t>
            </a:r>
          </a:p>
        </p:txBody>
      </p:sp>
      <p:sp>
        <p:nvSpPr>
          <p:cNvPr id="6" name="Footer Placeholder 5"/>
          <p:cNvSpPr>
            <a:spLocks noGrp="1"/>
          </p:cNvSpPr>
          <p:nvPr>
            <p:ph type="ftr" sz="quarter" idx="11"/>
          </p:nvPr>
        </p:nvSpPr>
        <p:spPr/>
        <p:txBody>
          <a:bodyPr/>
          <a:lstStyle/>
          <a:p>
            <a:r>
              <a:rPr lang="en-US">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44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551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August 25-29, 2014</a:t>
            </a:r>
          </a:p>
        </p:txBody>
      </p:sp>
      <p:sp>
        <p:nvSpPr>
          <p:cNvPr id="5" name="Footer Placeholder 4"/>
          <p:cNvSpPr>
            <a:spLocks noGrp="1"/>
          </p:cNvSpPr>
          <p:nvPr>
            <p:ph type="ftr" sz="quarter" idx="11"/>
          </p:nvPr>
        </p:nvSpPr>
        <p:spPr/>
        <p:txBody>
          <a:bodyPr/>
          <a:lstStyle/>
          <a:p>
            <a:r>
              <a:rPr lang="en-US">
                <a:solidFill>
                  <a:prstClr val="black">
                    <a:tint val="75000"/>
                  </a:prstClr>
                </a:solidFill>
              </a:rPr>
              <a:t>Dagstuhl Seminar 14351</a:t>
            </a: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8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August 25-29, 2014</a:t>
            </a:r>
          </a:p>
        </p:txBody>
      </p:sp>
      <p:sp>
        <p:nvSpPr>
          <p:cNvPr id="6" name="Footer Placeholder 5"/>
          <p:cNvSpPr>
            <a:spLocks noGrp="1"/>
          </p:cNvSpPr>
          <p:nvPr>
            <p:ph type="ftr" sz="quarter" idx="11"/>
          </p:nvPr>
        </p:nvSpPr>
        <p:spPr/>
        <p:txBody>
          <a:bodyPr/>
          <a:lstStyle/>
          <a:p>
            <a:r>
              <a:rPr lang="en-US"/>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6085366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827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August 25-29, 2014</a:t>
            </a:r>
          </a:p>
        </p:txBody>
      </p:sp>
      <p:sp>
        <p:nvSpPr>
          <p:cNvPr id="6" name="Footer Placeholder 5"/>
          <p:cNvSpPr>
            <a:spLocks noGrp="1"/>
          </p:cNvSpPr>
          <p:nvPr>
            <p:ph type="ftr" sz="quarter" idx="11"/>
          </p:nvPr>
        </p:nvSpPr>
        <p:spPr/>
        <p:txBody>
          <a:bodyPr/>
          <a:lstStyle/>
          <a:p>
            <a:r>
              <a:rPr lang="en-US"/>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305441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August 25-29, 2014</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Dagstuhl Seminar 14351</a:t>
            </a:r>
            <a:endParaRPr lang="en-US" dirty="0"/>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pPr/>
              <a:t>‹#›</a:t>
            </a:fld>
            <a:endParaRPr lang="en-US" dirty="0"/>
          </a:p>
        </p:txBody>
      </p:sp>
    </p:spTree>
    <p:extLst>
      <p:ext uri="{BB962C8B-B14F-4D97-AF65-F5344CB8AC3E}">
        <p14:creationId xmlns:p14="http://schemas.microsoft.com/office/powerpoint/2010/main" val="1669659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4" r:id="rId12"/>
  </p:sldLayoutIdLst>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pPr>
            <a:r>
              <a:rPr lang="en-US">
                <a:solidFill>
                  <a:srgbClr val="FFFFFF"/>
                </a:solidFill>
              </a:rPr>
              <a:t>August 25-29, 2014</a:t>
            </a:r>
            <a:endParaRPr lang="en-US" sz="140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pPr>
            <a:r>
              <a:rPr lang="en-US">
                <a:solidFill>
                  <a:srgbClr val="FFFFFF"/>
                </a:solidFill>
              </a:rPr>
              <a:t>Dagstuhl Seminar 14351</a:t>
            </a: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pPr>
            <a:fld id="{544A2656-A29F-4763-B08E-E430F2B61B0B}" type="slidenum">
              <a:rPr lang="en-US" smtClean="0">
                <a:solidFill>
                  <a:srgbClr val="FFFFFF"/>
                </a:solidFill>
              </a:rPr>
              <a:pPr fontAlgn="base">
                <a:spcAft>
                  <a:spcPct val="0"/>
                </a:spcAft>
              </a:pPr>
              <a:t>‹#›</a:t>
            </a:fld>
            <a:endParaRPr lang="en-US">
              <a:solidFill>
                <a:srgbClr val="FFFFFF"/>
              </a:solidFill>
            </a:endParaRPr>
          </a:p>
        </p:txBody>
      </p:sp>
    </p:spTree>
    <p:extLst>
      <p:ext uri="{BB962C8B-B14F-4D97-AF65-F5344CB8AC3E}">
        <p14:creationId xmlns:p14="http://schemas.microsoft.com/office/powerpoint/2010/main" val="1440340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fontAlgn="base">
        <a:spcBef>
          <a:spcPct val="0"/>
        </a:spcBef>
        <a:spcAft>
          <a:spcPct val="0"/>
        </a:spcAft>
        <a:defRPr sz="4000">
          <a:solidFill>
            <a:schemeClr val="bg1"/>
          </a:solidFill>
          <a:latin typeface="+mj-lt"/>
          <a:ea typeface="+mj-ea"/>
          <a:cs typeface="+mj-cs"/>
        </a:defRPr>
      </a:lvl1pPr>
      <a:lvl2pPr algn="ctr" rtl="0" fontAlgn="base">
        <a:spcBef>
          <a:spcPct val="0"/>
        </a:spcBef>
        <a:spcAft>
          <a:spcPct val="0"/>
        </a:spcAft>
        <a:defRPr sz="4000">
          <a:solidFill>
            <a:schemeClr val="bg1"/>
          </a:solidFill>
          <a:latin typeface="Comic Sans MS" pitchFamily="66" charset="0"/>
        </a:defRPr>
      </a:lvl2pPr>
      <a:lvl3pPr algn="ctr" rtl="0" fontAlgn="base">
        <a:spcBef>
          <a:spcPct val="0"/>
        </a:spcBef>
        <a:spcAft>
          <a:spcPct val="0"/>
        </a:spcAft>
        <a:defRPr sz="4000">
          <a:solidFill>
            <a:schemeClr val="bg1"/>
          </a:solidFill>
          <a:latin typeface="Comic Sans MS" pitchFamily="66" charset="0"/>
        </a:defRPr>
      </a:lvl3pPr>
      <a:lvl4pPr algn="ctr" rtl="0" fontAlgn="base">
        <a:spcBef>
          <a:spcPct val="0"/>
        </a:spcBef>
        <a:spcAft>
          <a:spcPct val="0"/>
        </a:spcAft>
        <a:defRPr sz="4000">
          <a:solidFill>
            <a:schemeClr val="bg1"/>
          </a:solidFill>
          <a:latin typeface="Comic Sans MS" pitchFamily="66" charset="0"/>
        </a:defRPr>
      </a:lvl4pPr>
      <a:lvl5pPr algn="ctr" rtl="0" fontAlgn="base">
        <a:spcBef>
          <a:spcPct val="0"/>
        </a:spcBef>
        <a:spcAft>
          <a:spcPct val="0"/>
        </a:spcAft>
        <a:defRPr sz="4000">
          <a:solidFill>
            <a:schemeClr val="bg1"/>
          </a:solidFill>
          <a:latin typeface="Comic Sans MS" pitchFamily="66" charset="0"/>
        </a:defRPr>
      </a:lvl5pPr>
      <a:lvl6pPr marL="457200" algn="ctr" rtl="0" fontAlgn="base">
        <a:spcBef>
          <a:spcPct val="0"/>
        </a:spcBef>
        <a:spcAft>
          <a:spcPct val="0"/>
        </a:spcAft>
        <a:defRPr sz="4000">
          <a:solidFill>
            <a:schemeClr val="bg1"/>
          </a:solidFill>
          <a:latin typeface="Comic Sans MS" pitchFamily="66" charset="0"/>
        </a:defRPr>
      </a:lvl6pPr>
      <a:lvl7pPr marL="914400" algn="ctr" rtl="0" fontAlgn="base">
        <a:spcBef>
          <a:spcPct val="0"/>
        </a:spcBef>
        <a:spcAft>
          <a:spcPct val="0"/>
        </a:spcAft>
        <a:defRPr sz="4000">
          <a:solidFill>
            <a:schemeClr val="bg1"/>
          </a:solidFill>
          <a:latin typeface="Comic Sans MS" pitchFamily="66" charset="0"/>
        </a:defRPr>
      </a:lvl7pPr>
      <a:lvl8pPr marL="1371600" algn="ctr" rtl="0" fontAlgn="base">
        <a:spcBef>
          <a:spcPct val="0"/>
        </a:spcBef>
        <a:spcAft>
          <a:spcPct val="0"/>
        </a:spcAft>
        <a:defRPr sz="4000">
          <a:solidFill>
            <a:schemeClr val="bg1"/>
          </a:solidFill>
          <a:latin typeface="Comic Sans MS" pitchFamily="66" charset="0"/>
        </a:defRPr>
      </a:lvl8pPr>
      <a:lvl9pPr marL="1828800" algn="ctr" rtl="0" fontAlgn="base">
        <a:spcBef>
          <a:spcPct val="0"/>
        </a:spcBef>
        <a:spcAft>
          <a:spcPct val="0"/>
        </a:spcAft>
        <a:defRPr sz="4000">
          <a:solidFill>
            <a:schemeClr val="bg1"/>
          </a:solidFill>
          <a:latin typeface="Comic Sans MS" pitchFamily="66"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defRPr/>
            </a:pPr>
            <a:r>
              <a:rPr lang="en-US">
                <a:solidFill>
                  <a:srgbClr val="FFFFFF"/>
                </a:solidFill>
              </a:rPr>
              <a:t>August 25-29, 2014</a:t>
            </a:r>
            <a:endParaRPr lang="en-US" sz="140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defRPr/>
            </a:pPr>
            <a:r>
              <a:rPr lang="en-US">
                <a:solidFill>
                  <a:srgbClr val="FFFFFF"/>
                </a:solidFill>
              </a:rPr>
              <a:t>Dagstuhl Seminar 14351</a:t>
            </a: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defRPr/>
            </a:pPr>
            <a:fld id="{162C67BB-856E-43AC-A63D-04B532ED0C29}" type="slidenum">
              <a:rPr lang="en-US">
                <a:solidFill>
                  <a:srgbClr val="FFFFFF"/>
                </a:solidFill>
              </a:rPr>
              <a:pPr fontAlgn="base">
                <a:spcAft>
                  <a:spcPct val="0"/>
                </a:spcAft>
                <a:defRPr/>
              </a:pPr>
              <a:t>‹#›</a:t>
            </a:fld>
            <a:endParaRPr lang="en-US">
              <a:solidFill>
                <a:srgbClr val="FFFFFF"/>
              </a:solidFill>
            </a:endParaRPr>
          </a:p>
        </p:txBody>
      </p:sp>
    </p:spTree>
    <p:extLst>
      <p:ext uri="{BB962C8B-B14F-4D97-AF65-F5344CB8AC3E}">
        <p14:creationId xmlns:p14="http://schemas.microsoft.com/office/powerpoint/2010/main" val="36048014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Calibri" pitchFamily="34" charset="0"/>
        </a:defRPr>
      </a:lvl2pPr>
      <a:lvl3pPr algn="ctr" rtl="0" eaLnBrk="0" fontAlgn="base" hangingPunct="0">
        <a:spcBef>
          <a:spcPct val="0"/>
        </a:spcBef>
        <a:spcAft>
          <a:spcPct val="0"/>
        </a:spcAft>
        <a:defRPr sz="4000">
          <a:solidFill>
            <a:schemeClr val="bg1"/>
          </a:solidFill>
          <a:latin typeface="Calibri" pitchFamily="34" charset="0"/>
        </a:defRPr>
      </a:lvl3pPr>
      <a:lvl4pPr algn="ctr" rtl="0" eaLnBrk="0" fontAlgn="base" hangingPunct="0">
        <a:spcBef>
          <a:spcPct val="0"/>
        </a:spcBef>
        <a:spcAft>
          <a:spcPct val="0"/>
        </a:spcAft>
        <a:defRPr sz="4000">
          <a:solidFill>
            <a:schemeClr val="bg1"/>
          </a:solidFill>
          <a:latin typeface="Calibri" pitchFamily="34" charset="0"/>
        </a:defRPr>
      </a:lvl4pPr>
      <a:lvl5pPr algn="ctr" rtl="0" eaLnBrk="0" fontAlgn="base" hangingPunct="0">
        <a:spcBef>
          <a:spcPct val="0"/>
        </a:spcBef>
        <a:spcAft>
          <a:spcPct val="0"/>
        </a:spcAft>
        <a:defRPr sz="4000">
          <a:solidFill>
            <a:schemeClr val="bg1"/>
          </a:solidFill>
          <a:latin typeface="Calibri" pitchFamily="34" charset="0"/>
        </a:defRPr>
      </a:lvl5pPr>
      <a:lvl6pPr marL="457200" algn="ctr" rtl="0" fontAlgn="base">
        <a:spcBef>
          <a:spcPct val="0"/>
        </a:spcBef>
        <a:spcAft>
          <a:spcPct val="0"/>
        </a:spcAft>
        <a:defRPr sz="4000">
          <a:solidFill>
            <a:schemeClr val="bg1"/>
          </a:solidFill>
          <a:latin typeface="Calibri" pitchFamily="34" charset="0"/>
        </a:defRPr>
      </a:lvl6pPr>
      <a:lvl7pPr marL="914400" algn="ctr" rtl="0" fontAlgn="base">
        <a:spcBef>
          <a:spcPct val="0"/>
        </a:spcBef>
        <a:spcAft>
          <a:spcPct val="0"/>
        </a:spcAft>
        <a:defRPr sz="4000">
          <a:solidFill>
            <a:schemeClr val="bg1"/>
          </a:solidFill>
          <a:latin typeface="Calibri" pitchFamily="34" charset="0"/>
        </a:defRPr>
      </a:lvl7pPr>
      <a:lvl8pPr marL="1371600" algn="ctr" rtl="0" fontAlgn="base">
        <a:spcBef>
          <a:spcPct val="0"/>
        </a:spcBef>
        <a:spcAft>
          <a:spcPct val="0"/>
        </a:spcAft>
        <a:defRPr sz="4000">
          <a:solidFill>
            <a:schemeClr val="bg1"/>
          </a:solidFill>
          <a:latin typeface="Calibri" pitchFamily="34" charset="0"/>
        </a:defRPr>
      </a:lvl8pPr>
      <a:lvl9pPr marL="1828800" algn="ctr" rtl="0" fontAlgn="base">
        <a:spcBef>
          <a:spcPct val="0"/>
        </a:spcBef>
        <a:spcAft>
          <a:spcPct val="0"/>
        </a:spcAft>
        <a:defRPr sz="40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pPr>
            <a:r>
              <a:rPr lang="en-US">
                <a:solidFill>
                  <a:srgbClr val="FFFFFF"/>
                </a:solidFill>
              </a:rPr>
              <a:t>August 25-29, 2014</a:t>
            </a:r>
            <a:endParaRPr lang="en-US" sz="140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pPr>
            <a:r>
              <a:rPr lang="en-US">
                <a:solidFill>
                  <a:srgbClr val="FFFFFF"/>
                </a:solidFill>
              </a:rPr>
              <a:t>Dagstuhl Seminar 14351</a:t>
            </a: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pPr>
            <a:fld id="{F63E5B24-63A9-4F4B-9179-E9A15DB66562}" type="slidenum">
              <a:rPr lang="en-US" smtClean="0">
                <a:solidFill>
                  <a:srgbClr val="FFFFFF"/>
                </a:solidFill>
              </a:rPr>
              <a:pPr fontAlgn="base">
                <a:spcAft>
                  <a:spcPct val="0"/>
                </a:spcAft>
              </a:pPr>
              <a:t>‹#›</a:t>
            </a:fld>
            <a:endParaRPr lang="en-US">
              <a:solidFill>
                <a:srgbClr val="FFFFFF"/>
              </a:solidFill>
            </a:endParaRPr>
          </a:p>
        </p:txBody>
      </p:sp>
    </p:spTree>
    <p:extLst>
      <p:ext uri="{BB962C8B-B14F-4D97-AF65-F5344CB8AC3E}">
        <p14:creationId xmlns:p14="http://schemas.microsoft.com/office/powerpoint/2010/main" val="34877833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rtl="0" fontAlgn="base">
        <a:spcBef>
          <a:spcPct val="0"/>
        </a:spcBef>
        <a:spcAft>
          <a:spcPct val="0"/>
        </a:spcAft>
        <a:defRPr sz="4000">
          <a:solidFill>
            <a:schemeClr val="bg1"/>
          </a:solidFill>
          <a:latin typeface="+mj-lt"/>
          <a:ea typeface="+mj-ea"/>
          <a:cs typeface="+mj-cs"/>
        </a:defRPr>
      </a:lvl1pPr>
      <a:lvl2pPr algn="ctr" rtl="0" fontAlgn="base">
        <a:spcBef>
          <a:spcPct val="0"/>
        </a:spcBef>
        <a:spcAft>
          <a:spcPct val="0"/>
        </a:spcAft>
        <a:defRPr sz="4000">
          <a:solidFill>
            <a:schemeClr val="bg1"/>
          </a:solidFill>
          <a:latin typeface="Comic Sans MS" pitchFamily="66" charset="0"/>
        </a:defRPr>
      </a:lvl2pPr>
      <a:lvl3pPr algn="ctr" rtl="0" fontAlgn="base">
        <a:spcBef>
          <a:spcPct val="0"/>
        </a:spcBef>
        <a:spcAft>
          <a:spcPct val="0"/>
        </a:spcAft>
        <a:defRPr sz="4000">
          <a:solidFill>
            <a:schemeClr val="bg1"/>
          </a:solidFill>
          <a:latin typeface="Comic Sans MS" pitchFamily="66" charset="0"/>
        </a:defRPr>
      </a:lvl3pPr>
      <a:lvl4pPr algn="ctr" rtl="0" fontAlgn="base">
        <a:spcBef>
          <a:spcPct val="0"/>
        </a:spcBef>
        <a:spcAft>
          <a:spcPct val="0"/>
        </a:spcAft>
        <a:defRPr sz="4000">
          <a:solidFill>
            <a:schemeClr val="bg1"/>
          </a:solidFill>
          <a:latin typeface="Comic Sans MS" pitchFamily="66" charset="0"/>
        </a:defRPr>
      </a:lvl4pPr>
      <a:lvl5pPr algn="ctr" rtl="0" fontAlgn="base">
        <a:spcBef>
          <a:spcPct val="0"/>
        </a:spcBef>
        <a:spcAft>
          <a:spcPct val="0"/>
        </a:spcAft>
        <a:defRPr sz="4000">
          <a:solidFill>
            <a:schemeClr val="bg1"/>
          </a:solidFill>
          <a:latin typeface="Comic Sans MS" pitchFamily="66" charset="0"/>
        </a:defRPr>
      </a:lvl5pPr>
      <a:lvl6pPr marL="457200" algn="ctr" rtl="0" fontAlgn="base">
        <a:spcBef>
          <a:spcPct val="0"/>
        </a:spcBef>
        <a:spcAft>
          <a:spcPct val="0"/>
        </a:spcAft>
        <a:defRPr sz="4000">
          <a:solidFill>
            <a:schemeClr val="bg1"/>
          </a:solidFill>
          <a:latin typeface="Comic Sans MS" pitchFamily="66" charset="0"/>
        </a:defRPr>
      </a:lvl6pPr>
      <a:lvl7pPr marL="914400" algn="ctr" rtl="0" fontAlgn="base">
        <a:spcBef>
          <a:spcPct val="0"/>
        </a:spcBef>
        <a:spcAft>
          <a:spcPct val="0"/>
        </a:spcAft>
        <a:defRPr sz="4000">
          <a:solidFill>
            <a:schemeClr val="bg1"/>
          </a:solidFill>
          <a:latin typeface="Comic Sans MS" pitchFamily="66" charset="0"/>
        </a:defRPr>
      </a:lvl7pPr>
      <a:lvl8pPr marL="1371600" algn="ctr" rtl="0" fontAlgn="base">
        <a:spcBef>
          <a:spcPct val="0"/>
        </a:spcBef>
        <a:spcAft>
          <a:spcPct val="0"/>
        </a:spcAft>
        <a:defRPr sz="4000">
          <a:solidFill>
            <a:schemeClr val="bg1"/>
          </a:solidFill>
          <a:latin typeface="Comic Sans MS" pitchFamily="66" charset="0"/>
        </a:defRPr>
      </a:lvl8pPr>
      <a:lvl9pPr marL="1828800" algn="ctr" rtl="0" fontAlgn="base">
        <a:spcBef>
          <a:spcPct val="0"/>
        </a:spcBef>
        <a:spcAft>
          <a:spcPct val="0"/>
        </a:spcAft>
        <a:defRPr sz="4000">
          <a:solidFill>
            <a:schemeClr val="bg1"/>
          </a:solidFill>
          <a:latin typeface="Comic Sans MS" pitchFamily="66"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CC">
                <a:gamma/>
                <a:shade val="66275"/>
                <a:invGamma/>
              </a:srgbClr>
            </a:gs>
            <a:gs pos="100000">
              <a:srgbClr val="3333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0" fontAlgn="base" hangingPunct="0">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0" fontAlgn="base" hangingPunct="0">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pPr>
            <a:fld id="{F5A60389-FDD1-444F-9AD0-4AD5D90190FC}" type="slidenum">
              <a:rPr lang="en-US" altLang="en-US" smtClean="0">
                <a:solidFill>
                  <a:srgbClr val="FFFFFF"/>
                </a:solidFill>
              </a:rPr>
              <a:pPr eaLnBrk="0" fontAlgn="base" hangingPunct="0">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90556389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0" fontAlgn="base" hangingPunct="0">
        <a:spcBef>
          <a:spcPct val="0"/>
        </a:spcBef>
        <a:spcAft>
          <a:spcPct val="0"/>
        </a:spcAft>
        <a:defRPr sz="4400">
          <a:solidFill>
            <a:schemeClr val="bg1"/>
          </a:solidFill>
          <a:latin typeface="Times New Roman" pitchFamily="18" charset="0"/>
        </a:defRPr>
      </a:lvl6pPr>
      <a:lvl7pPr marL="914400" algn="ctr" rtl="0" eaLnBrk="0" fontAlgn="base" hangingPunct="0">
        <a:spcBef>
          <a:spcPct val="0"/>
        </a:spcBef>
        <a:spcAft>
          <a:spcPct val="0"/>
        </a:spcAft>
        <a:defRPr sz="4400">
          <a:solidFill>
            <a:schemeClr val="bg1"/>
          </a:solidFill>
          <a:latin typeface="Times New Roman" pitchFamily="18" charset="0"/>
        </a:defRPr>
      </a:lvl7pPr>
      <a:lvl8pPr marL="1371600" algn="ctr" rtl="0" eaLnBrk="0" fontAlgn="base" hangingPunct="0">
        <a:spcBef>
          <a:spcPct val="0"/>
        </a:spcBef>
        <a:spcAft>
          <a:spcPct val="0"/>
        </a:spcAft>
        <a:defRPr sz="4400">
          <a:solidFill>
            <a:schemeClr val="bg1"/>
          </a:solidFill>
          <a:latin typeface="Times New Roman" pitchFamily="18" charset="0"/>
        </a:defRPr>
      </a:lvl8pPr>
      <a:lvl9pPr marL="1828800" algn="ctr" rtl="0" eaLnBrk="0" fontAlgn="base" hangingPunct="0">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889695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10195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4.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32.png"/><Relationship Id="rId5" Type="http://schemas.openxmlformats.org/officeDocument/2006/relationships/image" Target="../media/image112.png"/><Relationship Id="rId15" Type="http://schemas.openxmlformats.org/officeDocument/2006/relationships/image" Target="../media/image243.png"/><Relationship Id="rId10" Type="http://schemas.openxmlformats.org/officeDocument/2006/relationships/image" Target="../media/image117.png"/><Relationship Id="rId14" Type="http://schemas.openxmlformats.org/officeDocument/2006/relationships/image" Target="../media/image218.png"/><Relationship Id="rId4" Type="http://schemas.openxmlformats.org/officeDocument/2006/relationships/image" Target="../media/image111.png"/><Relationship Id="rId9" Type="http://schemas.openxmlformats.org/officeDocument/2006/relationships/image" Target="../media/image116.png"/></Relationships>
</file>

<file path=ppt/slides/_rels/slide101.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3.pn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2.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871.png"/><Relationship Id="rId5" Type="http://schemas.openxmlformats.org/officeDocument/2006/relationships/image" Target="../media/image247.png"/><Relationship Id="rId10" Type="http://schemas.openxmlformats.org/officeDocument/2006/relationships/image" Target="../media/image1172.png"/><Relationship Id="rId4" Type="http://schemas.openxmlformats.org/officeDocument/2006/relationships/image" Target="../media/image246.png"/><Relationship Id="rId9" Type="http://schemas.openxmlformats.org/officeDocument/2006/relationships/image" Target="../media/image116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slide" Target="slide10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106.png"/><Relationship Id="rId12" Type="http://schemas.openxmlformats.org/officeDocument/2006/relationships/image" Target="../media/image1.jpeg"/><Relationship Id="rId7" Type="http://schemas.openxmlformats.org/officeDocument/2006/relationships/image" Target="../media/image360.png"/><Relationship Id="rId2" Type="http://schemas.openxmlformats.org/officeDocument/2006/relationships/notesSlide" Target="../notesSlides/notesSlide83.xml"/><Relationship Id="rId1" Type="http://schemas.openxmlformats.org/officeDocument/2006/relationships/slideLayout" Target="../slideLayouts/slideLayout2.xml"/><Relationship Id="rId11" Type="http://schemas.openxmlformats.org/officeDocument/2006/relationships/image" Target="../media/image821.png"/><Relationship Id="rId10" Type="http://schemas.openxmlformats.org/officeDocument/2006/relationships/image" Target="../media/image830.png"/></Relationships>
</file>

<file path=ppt/slides/_rels/slide111.xml.rels><?xml version="1.0" encoding="UTF-8" standalone="yes"?>
<Relationships xmlns="http://schemas.openxmlformats.org/package/2006/relationships"><Relationship Id="rId13" Type="http://schemas.openxmlformats.org/officeDocument/2006/relationships/image" Target="../media/image821.png"/><Relationship Id="rId8" Type="http://schemas.openxmlformats.org/officeDocument/2006/relationships/image" Target="../media/image450.png"/><Relationship Id="rId3" Type="http://schemas.openxmlformats.org/officeDocument/2006/relationships/image" Target="../media/image108.png"/><Relationship Id="rId12" Type="http://schemas.openxmlformats.org/officeDocument/2006/relationships/image" Target="../media/image850.png"/><Relationship Id="rId7" Type="http://schemas.openxmlformats.org/officeDocument/2006/relationships/image" Target="../media/image360.png"/><Relationship Id="rId2" Type="http://schemas.openxmlformats.org/officeDocument/2006/relationships/notesSlide" Target="../notesSlides/notesSlide84.xml"/><Relationship Id="rId1" Type="http://schemas.openxmlformats.org/officeDocument/2006/relationships/slideLayout" Target="../slideLayouts/slideLayout2.xml"/><Relationship Id="rId11" Type="http://schemas.openxmlformats.org/officeDocument/2006/relationships/image" Target="../media/image840.png"/><Relationship Id="rId15" Type="http://schemas.openxmlformats.org/officeDocument/2006/relationships/image" Target="../media/image106.png"/><Relationship Id="rId14" Type="http://schemas.openxmlformats.org/officeDocument/2006/relationships/image" Target="../media/image1.jpe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png"/><Relationship Id="rId4" Type="http://schemas.openxmlformats.org/officeDocument/2006/relationships/image" Target="../media/image100.png"/></Relationships>
</file>

<file path=ppt/slides/_rels/slide1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311.png"/><Relationship Id="rId3" Type="http://schemas.openxmlformats.org/officeDocument/2006/relationships/image" Target="../media/image229.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10.png"/><Relationship Id="rId4" Type="http://schemas.openxmlformats.org/officeDocument/2006/relationships/image" Target="../media/image2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33.png"/><Relationship Id="rId7" Type="http://schemas.openxmlformats.org/officeDocument/2006/relationships/image" Target="../media/image230.png"/><Relationship Id="rId12" Type="http://schemas.openxmlformats.org/officeDocument/2006/relationships/image" Target="../media/image3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71.png"/><Relationship Id="rId5" Type="http://schemas.openxmlformats.org/officeDocument/2006/relationships/image" Target="../media/image35.png"/><Relationship Id="rId10" Type="http://schemas.openxmlformats.org/officeDocument/2006/relationships/image" Target="../media/image254.png"/><Relationship Id="rId4" Type="http://schemas.openxmlformats.org/officeDocument/2006/relationships/image" Target="../media/image202.png"/><Relationship Id="rId9" Type="http://schemas.openxmlformats.org/officeDocument/2006/relationships/image" Target="../media/image1610.png"/></Relationships>
</file>

<file path=ppt/slides/_rels/slide37.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image" Target="../media/image33.png"/><Relationship Id="rId7" Type="http://schemas.openxmlformats.org/officeDocument/2006/relationships/image" Target="../media/image40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91.png"/><Relationship Id="rId5" Type="http://schemas.openxmlformats.org/officeDocument/2006/relationships/image" Target="../media/image220.png"/><Relationship Id="rId4" Type="http://schemas.openxmlformats.org/officeDocument/2006/relationships/image" Target="../media/image202.png"/><Relationship Id="rId9" Type="http://schemas.openxmlformats.org/officeDocument/2006/relationships/image" Target="../media/image1610.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image" Target="../media/image35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6.png"/><Relationship Id="rId7" Type="http://schemas.openxmlformats.org/officeDocument/2006/relationships/image" Target="../media/image332.png"/><Relationship Id="rId2" Type="http://schemas.openxmlformats.org/officeDocument/2006/relationships/notesSlide" Target="../notesSlides/notesSlide38.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45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image" Target="../media/image452.png"/><Relationship Id="rId2" Type="http://schemas.openxmlformats.org/officeDocument/2006/relationships/notesSlide" Target="../notesSlides/notesSlide39.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5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3.xml"/><Relationship Id="rId1" Type="http://schemas.openxmlformats.org/officeDocument/2006/relationships/slideLayout" Target="../slideLayouts/slideLayout51.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51.xml"/><Relationship Id="rId5" Type="http://schemas.openxmlformats.org/officeDocument/2006/relationships/image" Target="../media/image304.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1.xml"/><Relationship Id="rId6" Type="http://schemas.openxmlformats.org/officeDocument/2006/relationships/image" Target="../media/image313.png"/><Relationship Id="rId5" Type="http://schemas.openxmlformats.org/officeDocument/2006/relationships/image" Target="../media/image36.png"/><Relationship Id="rId4" Type="http://schemas.openxmlformats.org/officeDocument/2006/relationships/image" Target="../media/image304.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51.xml"/><Relationship Id="rId5" Type="http://schemas.openxmlformats.org/officeDocument/2006/relationships/image" Target="../media/image323.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notesSlide" Target="../notesSlides/notesSlide47.xml"/><Relationship Id="rId1" Type="http://schemas.openxmlformats.org/officeDocument/2006/relationships/slideLayout" Target="../slideLayouts/slideLayout51.xml"/><Relationship Id="rId5" Type="http://schemas.openxmlformats.org/officeDocument/2006/relationships/image" Target="../media/image50.png"/><Relationship Id="rId4" Type="http://schemas.openxmlformats.org/officeDocument/2006/relationships/image" Target="../media/image284.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image" Target="../media/image323.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323.png"/><Relationship Id="rId5" Type="http://schemas.openxmlformats.org/officeDocument/2006/relationships/image" Target="../media/image67.png"/><Relationship Id="rId4" Type="http://schemas.openxmlformats.org/officeDocument/2006/relationships/image" Target="../media/image50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74.png"/><Relationship Id="rId2" Type="http://schemas.openxmlformats.org/officeDocument/2006/relationships/notesSlide" Target="../notesSlides/notesSlide50.xml"/><Relationship Id="rId1" Type="http://schemas.openxmlformats.org/officeDocument/2006/relationships/slideLayout" Target="../slideLayouts/slideLayout51.xml"/><Relationship Id="rId6" Type="http://schemas.openxmlformats.org/officeDocument/2006/relationships/image" Target="../media/image364.png"/><Relationship Id="rId5" Type="http://schemas.openxmlformats.org/officeDocument/2006/relationships/image" Target="../media/image352.png"/><Relationship Id="rId4" Type="http://schemas.openxmlformats.org/officeDocument/2006/relationships/image" Target="../media/image501.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610.png"/><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5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610.png"/><Relationship Id="rId4" Type="http://schemas.openxmlformats.org/officeDocument/2006/relationships/image" Target="../media/image1810.png"/></Relationships>
</file>

<file path=ppt/slides/_rels/slide5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41.png"/><Relationship Id="rId3" Type="http://schemas.openxmlformats.org/officeDocument/2006/relationships/image" Target="../media/image454.png"/><Relationship Id="rId7" Type="http://schemas.openxmlformats.org/officeDocument/2006/relationships/image" Target="../media/image63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01.png"/><Relationship Id="rId11" Type="http://schemas.openxmlformats.org/officeDocument/2006/relationships/image" Target="../media/image500.png"/><Relationship Id="rId5" Type="http://schemas.openxmlformats.org/officeDocument/2006/relationships/image" Target="../media/image481.png"/><Relationship Id="rId10" Type="http://schemas.openxmlformats.org/officeDocument/2006/relationships/image" Target="../media/image491.png"/><Relationship Id="rId4" Type="http://schemas.openxmlformats.org/officeDocument/2006/relationships/image" Target="../media/image472.png"/><Relationship Id="rId9" Type="http://schemas.openxmlformats.org/officeDocument/2006/relationships/image" Target="../media/image6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0.png"/><Relationship Id="rId4" Type="http://schemas.openxmlformats.org/officeDocument/2006/relationships/image" Target="../media/image671.png"/></Relationships>
</file>

<file path=ppt/slides/_rels/slide61.xml.rels><?xml version="1.0" encoding="UTF-8" standalone="yes"?>
<Relationships xmlns="http://schemas.openxmlformats.org/package/2006/relationships"><Relationship Id="rId3" Type="http://schemas.openxmlformats.org/officeDocument/2006/relationships/image" Target="../media/image512.png"/><Relationship Id="rId7"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30.png"/></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60.png"/><Relationship Id="rId10" Type="http://schemas.openxmlformats.org/officeDocument/2006/relationships/image" Target="../media/image221.png"/><Relationship Id="rId9" Type="http://schemas.openxmlformats.org/officeDocument/2006/relationships/image" Target="../media/image52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10.png"/><Relationship Id="rId10" Type="http://schemas.openxmlformats.org/officeDocument/2006/relationships/image" Target="../media/image412.png"/><Relationship Id="rId9" Type="http://schemas.openxmlformats.org/officeDocument/2006/relationships/image" Target="../media/image1110.png"/></Relationships>
</file>

<file path=ppt/slides/_rels/slide71.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10.png"/><Relationship Id="rId10" Type="http://schemas.openxmlformats.org/officeDocument/2006/relationships/image" Target="../media/image560.png"/><Relationship Id="rId9" Type="http://schemas.openxmlformats.org/officeDocument/2006/relationships/image" Target="../media/image550.png"/></Relationships>
</file>

<file path=ppt/slides/_rels/slide72.xml.rels><?xml version="1.0" encoding="UTF-8" standalone="yes"?>
<Relationships xmlns="http://schemas.openxmlformats.org/package/2006/relationships"><Relationship Id="rId8" Type="http://schemas.openxmlformats.org/officeDocument/2006/relationships/image" Target="../media/image471.png"/><Relationship Id="rId13" Type="http://schemas.openxmlformats.org/officeDocument/2006/relationships/image" Target="../media/image82.png"/><Relationship Id="rId3" Type="http://schemas.openxmlformats.org/officeDocument/2006/relationships/image" Target="../media/image410.png"/><Relationship Id="rId7" Type="http://schemas.openxmlformats.org/officeDocument/2006/relationships/image" Target="../media/image461.png"/><Relationship Id="rId12" Type="http://schemas.openxmlformats.org/officeDocument/2006/relationships/image" Target="../media/image442.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51.png"/><Relationship Id="rId11" Type="http://schemas.openxmlformats.org/officeDocument/2006/relationships/image" Target="../media/image29.png"/><Relationship Id="rId5" Type="http://schemas.openxmlformats.org/officeDocument/2006/relationships/image" Target="../media/image440.png"/><Relationship Id="rId10" Type="http://schemas.openxmlformats.org/officeDocument/2006/relationships/image" Target="../media/image1.jpeg"/><Relationship Id="rId4" Type="http://schemas.openxmlformats.org/officeDocument/2006/relationships/image" Target="../media/image510.png"/><Relationship Id="rId9"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3.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72.png"/></Relationships>
</file>

<file path=ppt/slides/_rels/slide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10.png"/><Relationship Id="rId7" Type="http://schemas.openxmlformats.org/officeDocument/2006/relationships/image" Target="../media/image471.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451.png"/><Relationship Id="rId4" Type="http://schemas.openxmlformats.org/officeDocument/2006/relationships/image" Target="../media/image440.png"/></Relationships>
</file>

<file path=ppt/slides/_rels/slide78.xml.rels><?xml version="1.0" encoding="UTF-8" standalone="yes"?>
<Relationships xmlns="http://schemas.openxmlformats.org/package/2006/relationships"><Relationship Id="rId13" Type="http://schemas.openxmlformats.org/officeDocument/2006/relationships/image" Target="../media/image87.png"/><Relationship Id="rId8" Type="http://schemas.openxmlformats.org/officeDocument/2006/relationships/image" Target="../media/image870.png"/><Relationship Id="rId18" Type="http://schemas.openxmlformats.org/officeDocument/2006/relationships/image" Target="../media/image92.png"/><Relationship Id="rId3" Type="http://schemas.openxmlformats.org/officeDocument/2006/relationships/image" Target="../media/image85.png"/><Relationship Id="rId21" Type="http://schemas.openxmlformats.org/officeDocument/2006/relationships/image" Target="../media/image38.jpeg"/><Relationship Id="rId12" Type="http://schemas.openxmlformats.org/officeDocument/2006/relationships/image" Target="../media/image960.png"/><Relationship Id="rId7" Type="http://schemas.openxmlformats.org/officeDocument/2006/relationships/image" Target="../media/image860.png"/><Relationship Id="rId17" Type="http://schemas.openxmlformats.org/officeDocument/2006/relationships/image" Target="../media/image91.png"/><Relationship Id="rId2" Type="http://schemas.openxmlformats.org/officeDocument/2006/relationships/notesSlide" Target="../notesSlides/notesSlide70.xml"/><Relationship Id="rId16" Type="http://schemas.openxmlformats.org/officeDocument/2006/relationships/image" Target="../media/image89.png"/><Relationship Id="rId20" Type="http://schemas.openxmlformats.org/officeDocument/2006/relationships/image" Target="../media/image94.png"/><Relationship Id="rId1" Type="http://schemas.openxmlformats.org/officeDocument/2006/relationships/slideLayout" Target="../slideLayouts/slideLayout2.xml"/><Relationship Id="rId11" Type="http://schemas.openxmlformats.org/officeDocument/2006/relationships/image" Target="../media/image950.png"/><Relationship Id="rId24" Type="http://schemas.openxmlformats.org/officeDocument/2006/relationships/image" Target="../media/image761.png"/><Relationship Id="rId15" Type="http://schemas.openxmlformats.org/officeDocument/2006/relationships/image" Target="../media/image88.png"/><Relationship Id="rId19" Type="http://schemas.openxmlformats.org/officeDocument/2006/relationships/image" Target="../media/image93.png"/><Relationship Id="rId4" Type="http://schemas.openxmlformats.org/officeDocument/2006/relationships/image" Target="../media/image86.png"/><Relationship Id="rId14" Type="http://schemas.openxmlformats.org/officeDocument/2006/relationships/image" Target="../media/image1051.png"/><Relationship Id="rId9" Type="http://schemas.openxmlformats.org/officeDocument/2006/relationships/image" Target="../media/image880.png"/></Relationships>
</file>

<file path=ppt/slides/_rels/slide79.xml.rels><?xml version="1.0" encoding="UTF-8" standalone="yes"?>
<Relationships xmlns="http://schemas.openxmlformats.org/package/2006/relationships"><Relationship Id="rId51" Type="http://schemas.openxmlformats.org/officeDocument/2006/relationships/image" Target="../media/image761.png"/><Relationship Id="rId46" Type="http://schemas.openxmlformats.org/officeDocument/2006/relationships/image" Target="../media/image23.emf"/><Relationship Id="rId2" Type="http://schemas.openxmlformats.org/officeDocument/2006/relationships/image" Target="../media/image570.png"/><Relationship Id="rId1" Type="http://schemas.openxmlformats.org/officeDocument/2006/relationships/slideLayout" Target="../slideLayouts/slideLayout2.xml"/><Relationship Id="rId53" Type="http://schemas.openxmlformats.org/officeDocument/2006/relationships/image" Target="../media/image84.png"/><Relationship Id="rId44" Type="http://schemas.openxmlformats.org/officeDocument/2006/relationships/customXml" Target="../ink/ink1.xml"/><Relationship Id="rId52" Type="http://schemas.openxmlformats.org/officeDocument/2006/relationships/image" Target="../media/image83.png"/><Relationship Id="rId43" Type="http://schemas.openxmlformats.org/officeDocument/2006/relationships/image" Target="../media/image19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imple-talk.com/opinion/geek-of-the-week/stephen-curtis-johnson-geek-of-the-week/"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92.png"/><Relationship Id="rId7" Type="http://schemas.openxmlformats.org/officeDocument/2006/relationships/image" Target="../media/image331.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312.png"/><Relationship Id="rId4" Type="http://schemas.openxmlformats.org/officeDocument/2006/relationships/image" Target="../media/image302.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91.xml"/><Relationship Id="rId5" Type="http://schemas.openxmlformats.org/officeDocument/2006/relationships/image" Target="../media/image1.jpeg"/><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72" Type="http://schemas.openxmlformats.org/officeDocument/2006/relationships/image" Target="../media/image118.emf"/><Relationship Id="rId80" Type="http://schemas.openxmlformats.org/officeDocument/2006/relationships/image" Target="../media/image120.emf"/><Relationship Id="rId85" Type="http://schemas.openxmlformats.org/officeDocument/2006/relationships/image" Target="../media/image600.png"/><Relationship Id="rId3" Type="http://schemas.openxmlformats.org/officeDocument/2006/relationships/image" Target="../media/image26.emf"/><Relationship Id="rId55" Type="http://schemas.openxmlformats.org/officeDocument/2006/relationships/image" Target="../media/image1171.png"/><Relationship Id="rId63" Type="http://schemas.openxmlformats.org/officeDocument/2006/relationships/image" Target="../media/image125.png"/><Relationship Id="rId68" Type="http://schemas.openxmlformats.org/officeDocument/2006/relationships/image" Target="../media/image131.png"/><Relationship Id="rId76" Type="http://schemas.openxmlformats.org/officeDocument/2006/relationships/image" Target="../media/image135.emf"/><Relationship Id="rId84" Type="http://schemas.openxmlformats.org/officeDocument/2006/relationships/image" Target="../media/image140.png"/><Relationship Id="rId59" Type="http://schemas.openxmlformats.org/officeDocument/2006/relationships/image" Target="../media/image121.png"/><Relationship Id="rId67" Type="http://schemas.openxmlformats.org/officeDocument/2006/relationships/image" Target="../media/image130.png"/><Relationship Id="rId71" Type="http://schemas.openxmlformats.org/officeDocument/2006/relationships/customXml" Target="../ink/ink5.xml"/><Relationship Id="rId2" Type="http://schemas.openxmlformats.org/officeDocument/2006/relationships/customXml" Target="../ink/ink2.xml"/><Relationship Id="rId54" Type="http://schemas.openxmlformats.org/officeDocument/2006/relationships/image" Target="../media/image1161.png"/><Relationship Id="rId62" Type="http://schemas.openxmlformats.org/officeDocument/2006/relationships/image" Target="../media/image124.png"/><Relationship Id="rId70" Type="http://schemas.openxmlformats.org/officeDocument/2006/relationships/image" Target="../media/image132.emf"/><Relationship Id="rId75" Type="http://schemas.openxmlformats.org/officeDocument/2006/relationships/customXml" Target="../ink/ink7.xml"/><Relationship Id="rId83" Type="http://schemas.openxmlformats.org/officeDocument/2006/relationships/image" Target="../media/image139.png"/><Relationship Id="rId1" Type="http://schemas.openxmlformats.org/officeDocument/2006/relationships/slideLayout" Target="../slideLayouts/slideLayout2.xml"/><Relationship Id="rId53" Type="http://schemas.openxmlformats.org/officeDocument/2006/relationships/image" Target="../media/image1151.png"/><Relationship Id="rId58" Type="http://schemas.openxmlformats.org/officeDocument/2006/relationships/image" Target="../media/image120.png"/><Relationship Id="rId66" Type="http://schemas.openxmlformats.org/officeDocument/2006/relationships/image" Target="../media/image129.png"/><Relationship Id="rId74" Type="http://schemas.openxmlformats.org/officeDocument/2006/relationships/image" Target="../media/image119.emf"/><Relationship Id="rId79" Type="http://schemas.openxmlformats.org/officeDocument/2006/relationships/customXml" Target="../ink/ink9.xml"/><Relationship Id="rId87" Type="http://schemas.openxmlformats.org/officeDocument/2006/relationships/image" Target="../media/image57.emf"/><Relationship Id="rId5" Type="http://schemas.openxmlformats.org/officeDocument/2006/relationships/image" Target="../media/image27.emf"/><Relationship Id="rId57" Type="http://schemas.openxmlformats.org/officeDocument/2006/relationships/image" Target="../media/image119.png"/><Relationship Id="rId61" Type="http://schemas.openxmlformats.org/officeDocument/2006/relationships/image" Target="../media/image123.png"/><Relationship Id="rId82" Type="http://schemas.openxmlformats.org/officeDocument/2006/relationships/image" Target="../media/image52.emf"/><Relationship Id="rId60" Type="http://schemas.openxmlformats.org/officeDocument/2006/relationships/image" Target="../media/image122.png"/><Relationship Id="rId65" Type="http://schemas.openxmlformats.org/officeDocument/2006/relationships/image" Target="../media/image128.png"/><Relationship Id="rId73" Type="http://schemas.openxmlformats.org/officeDocument/2006/relationships/customXml" Target="../ink/ink6.xml"/><Relationship Id="rId78" Type="http://schemas.openxmlformats.org/officeDocument/2006/relationships/image" Target="../media/image136.emf"/><Relationship Id="rId81" Type="http://schemas.openxmlformats.org/officeDocument/2006/relationships/customXml" Target="../ink/ink10.xml"/><Relationship Id="rId86" Type="http://schemas.openxmlformats.org/officeDocument/2006/relationships/customXml" Target="../ink/ink11.xml"/><Relationship Id="rId4" Type="http://schemas.openxmlformats.org/officeDocument/2006/relationships/customXml" Target="../ink/ink3.xml"/><Relationship Id="rId56" Type="http://schemas.openxmlformats.org/officeDocument/2006/relationships/image" Target="../media/image118.png"/><Relationship Id="rId64" Type="http://schemas.openxmlformats.org/officeDocument/2006/relationships/image" Target="../media/image126.png"/><Relationship Id="rId69" Type="http://schemas.openxmlformats.org/officeDocument/2006/relationships/customXml" Target="../ink/ink4.xml"/><Relationship Id="rId77" Type="http://schemas.openxmlformats.org/officeDocument/2006/relationships/customXml" Target="../ink/ink8.xml"/></Relationships>
</file>

<file path=ppt/slides/_rels/slide8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s>
</file>

<file path=ppt/slides/_rels/slide84.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9" Type="http://schemas.openxmlformats.org/officeDocument/2006/relationships/image" Target="../media/image185.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42" Type="http://schemas.openxmlformats.org/officeDocument/2006/relationships/image" Target="../media/image188.png"/><Relationship Id="rId47" Type="http://schemas.openxmlformats.org/officeDocument/2006/relationships/image" Target="../media/image193.png"/><Relationship Id="rId50" Type="http://schemas.openxmlformats.org/officeDocument/2006/relationships/image" Target="../media/image196.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38" Type="http://schemas.openxmlformats.org/officeDocument/2006/relationships/image" Target="../media/image184.png"/><Relationship Id="rId46" Type="http://schemas.openxmlformats.org/officeDocument/2006/relationships/image" Target="../media/image192.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41"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png"/><Relationship Id="rId40" Type="http://schemas.openxmlformats.org/officeDocument/2006/relationships/image" Target="../media/image186.png"/><Relationship Id="rId45" Type="http://schemas.openxmlformats.org/officeDocument/2006/relationships/image" Target="../media/image191.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82.png"/><Relationship Id="rId49" Type="http://schemas.openxmlformats.org/officeDocument/2006/relationships/image" Target="../media/image195.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4" Type="http://schemas.openxmlformats.org/officeDocument/2006/relationships/image" Target="../media/image190.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81.png"/><Relationship Id="rId43" Type="http://schemas.openxmlformats.org/officeDocument/2006/relationships/image" Target="../media/image189.png"/><Relationship Id="rId48" Type="http://schemas.openxmlformats.org/officeDocument/2006/relationships/image" Target="../media/image194.png"/><Relationship Id="rId8" Type="http://schemas.openxmlformats.org/officeDocument/2006/relationships/image" Target="../media/image154.png"/></Relationships>
</file>

<file path=ppt/slides/_rels/slide85.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97.png"/><Relationship Id="rId16" Type="http://schemas.openxmlformats.org/officeDocument/2006/relationships/image" Target="../media/image194.pn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png"/><Relationship Id="rId19" Type="http://schemas.openxmlformats.org/officeDocument/2006/relationships/image" Target="../media/image139.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s>
</file>

<file path=ppt/slides/_rels/slide8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99.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971.png"/></Relationships>
</file>

<file path=ppt/slides/_rels/slide8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201.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99.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971.png"/></Relationships>
</file>

<file path=ppt/slides/_rels/slide88.xml.rels><?xml version="1.0" encoding="UTF-8" standalone="yes"?>
<Relationships xmlns="http://schemas.openxmlformats.org/package/2006/relationships"><Relationship Id="rId18" Type="http://schemas.openxmlformats.org/officeDocument/2006/relationships/image" Target="../media/image139.png"/><Relationship Id="rId21" Type="http://schemas.openxmlformats.org/officeDocument/2006/relationships/image" Target="../media/image201.png"/><Relationship Id="rId1" Type="http://schemas.openxmlformats.org/officeDocument/2006/relationships/slideLayout" Target="../slideLayouts/slideLayout2.xml"/><Relationship Id="rId49" Type="http://schemas.openxmlformats.org/officeDocument/2006/relationships/image" Target="../media/image197.png"/><Relationship Id="rId19" Type="http://schemas.openxmlformats.org/officeDocument/2006/relationships/image" Target="../media/image140.png"/><Relationship Id="rId48" Type="http://schemas.openxmlformats.org/officeDocument/2006/relationships/image" Target="../media/image200.png"/></Relationships>
</file>

<file path=ppt/slides/_rels/slide89.xml.rels><?xml version="1.0" encoding="UTF-8" standalone="yes"?>
<Relationships xmlns="http://schemas.openxmlformats.org/package/2006/relationships"><Relationship Id="rId51" Type="http://schemas.openxmlformats.org/officeDocument/2006/relationships/image" Target="../media/image224.png"/><Relationship Id="rId55" Type="http://schemas.openxmlformats.org/officeDocument/2006/relationships/image" Target="../media/image228.png"/><Relationship Id="rId63" Type="http://schemas.openxmlformats.org/officeDocument/2006/relationships/image" Target="../media/image238.png"/><Relationship Id="rId59" Type="http://schemas.openxmlformats.org/officeDocument/2006/relationships/image" Target="../media/image234.png"/><Relationship Id="rId54" Type="http://schemas.openxmlformats.org/officeDocument/2006/relationships/image" Target="../media/image227.png"/><Relationship Id="rId62" Type="http://schemas.openxmlformats.org/officeDocument/2006/relationships/image" Target="../media/image237.png"/><Relationship Id="rId1" Type="http://schemas.openxmlformats.org/officeDocument/2006/relationships/slideLayout" Target="../slideLayouts/slideLayout2.xml"/><Relationship Id="rId53" Type="http://schemas.openxmlformats.org/officeDocument/2006/relationships/image" Target="../media/image226.png"/><Relationship Id="rId58" Type="http://schemas.openxmlformats.org/officeDocument/2006/relationships/image" Target="../media/image233.png"/><Relationship Id="rId49" Type="http://schemas.openxmlformats.org/officeDocument/2006/relationships/image" Target="../media/image222.png"/><Relationship Id="rId57" Type="http://schemas.openxmlformats.org/officeDocument/2006/relationships/image" Target="../media/image232.png"/><Relationship Id="rId61" Type="http://schemas.openxmlformats.org/officeDocument/2006/relationships/image" Target="../media/image236.png"/><Relationship Id="rId52" Type="http://schemas.openxmlformats.org/officeDocument/2006/relationships/image" Target="../media/image225.png"/><Relationship Id="rId60" Type="http://schemas.openxmlformats.org/officeDocument/2006/relationships/image" Target="../media/image235.png"/><Relationship Id="rId65" Type="http://schemas.openxmlformats.org/officeDocument/2006/relationships/image" Target="../media/image240.png"/><Relationship Id="rId48" Type="http://schemas.openxmlformats.org/officeDocument/2006/relationships/image" Target="../media/image219.png"/><Relationship Id="rId56" Type="http://schemas.openxmlformats.org/officeDocument/2006/relationships/image" Target="../media/image207.png"/><Relationship Id="rId64" Type="http://schemas.openxmlformats.org/officeDocument/2006/relationships/image" Target="../media/image2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52.emf"/><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251.emf"/><Relationship Id="rId5" Type="http://schemas.openxmlformats.org/officeDocument/2006/relationships/customXml" Target="../ink/ink13.xml"/><Relationship Id="rId4" Type="http://schemas.openxmlformats.org/officeDocument/2006/relationships/image" Target="../media/image250.emf"/></Relationships>
</file>

<file path=ppt/slides/_rels/slide91.xml.rels><?xml version="1.0" encoding="UTF-8" standalone="yes"?>
<Relationships xmlns="http://schemas.openxmlformats.org/package/2006/relationships"><Relationship Id="rId3" Type="http://schemas.openxmlformats.org/officeDocument/2006/relationships/image" Target="../media/image95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31.png"/></Relationships>
</file>

<file path=ppt/slides/_rels/slide92.xml.rels><?xml version="1.0" encoding="UTF-8" standalone="yes"?>
<Relationships xmlns="http://schemas.openxmlformats.org/package/2006/relationships"><Relationship Id="rId8" Type="http://schemas.openxmlformats.org/officeDocument/2006/relationships/image" Target="../media/image453.png"/><Relationship Id="rId3" Type="http://schemas.openxmlformats.org/officeDocument/2006/relationships/image" Target="../media/image1.jpeg"/><Relationship Id="rId7" Type="http://schemas.openxmlformats.org/officeDocument/2006/relationships/image" Target="../media/image970.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41.png"/><Relationship Id="rId11" Type="http://schemas.openxmlformats.org/officeDocument/2006/relationships/image" Target="../media/image621.png"/><Relationship Id="rId5" Type="http://schemas.openxmlformats.org/officeDocument/2006/relationships/image" Target="../media/image415.png"/><Relationship Id="rId10" Type="http://schemas.openxmlformats.org/officeDocument/2006/relationships/image" Target="../media/image101.png"/><Relationship Id="rId4" Type="http://schemas.openxmlformats.org/officeDocument/2006/relationships/image" Target="../media/image402.png"/><Relationship Id="rId9" Type="http://schemas.openxmlformats.org/officeDocument/2006/relationships/image" Target="../media/image99.png"/></Relationships>
</file>

<file path=ppt/slides/_rels/slide93.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1.jpeg"/><Relationship Id="rId7" Type="http://schemas.openxmlformats.org/officeDocument/2006/relationships/image" Target="../media/image360.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1010.png"/><Relationship Id="rId4" Type="http://schemas.openxmlformats.org/officeDocument/2006/relationships/image" Target="../media/image990.png"/></Relationships>
</file>

<file path=ppt/slides/_rels/slide9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100.jp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862.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8.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49648"/>
            <a:ext cx="8839200" cy="1953090"/>
          </a:xfrm>
        </p:spPr>
        <p:txBody>
          <a:bodyPr lIns="0" tIns="0" rIns="274320" bIns="0">
            <a:noAutofit/>
          </a:bodyPr>
          <a:lstStyle/>
          <a:p>
            <a:pPr algn="ctr"/>
            <a:r>
              <a:rPr lang="en-US" sz="3600" dirty="0"/>
              <a:t>Automating Abstract Interpretation</a:t>
            </a:r>
            <a:br>
              <a:rPr lang="en-US" sz="3600" dirty="0"/>
            </a:br>
            <a:r>
              <a:rPr lang="en-US" sz="3600" dirty="0"/>
              <a:t>and Creating Improved Decision Procedures as a Bonus</a:t>
            </a:r>
            <a:endParaRPr lang="en-US" sz="1800" dirty="0"/>
          </a:p>
        </p:txBody>
      </p:sp>
      <p:sp>
        <p:nvSpPr>
          <p:cNvPr id="3" name="Subtitle 2"/>
          <p:cNvSpPr>
            <a:spLocks noGrp="1"/>
          </p:cNvSpPr>
          <p:nvPr>
            <p:ph type="subTitle" idx="1"/>
          </p:nvPr>
        </p:nvSpPr>
        <p:spPr>
          <a:xfrm>
            <a:off x="1028700" y="4030263"/>
            <a:ext cx="7086600" cy="1447800"/>
          </a:xfrm>
        </p:spPr>
        <p:txBody>
          <a:bodyPr>
            <a:normAutofit/>
          </a:bodyPr>
          <a:lstStyle/>
          <a:p>
            <a:pPr>
              <a:spcBef>
                <a:spcPts val="600"/>
              </a:spcBef>
            </a:pPr>
            <a:r>
              <a:rPr lang="en-US" sz="2800" dirty="0">
                <a:solidFill>
                  <a:schemeClr val="tx1"/>
                </a:solidFill>
              </a:rPr>
              <a:t>Thomas Reps</a:t>
            </a:r>
          </a:p>
          <a:p>
            <a:pPr>
              <a:spcBef>
                <a:spcPts val="600"/>
              </a:spcBef>
            </a:pPr>
            <a:r>
              <a:rPr lang="en-US" sz="2800" dirty="0">
                <a:solidFill>
                  <a:schemeClr val="tx1"/>
                </a:solidFill>
              </a:rPr>
              <a:t>University of Wisconsin and </a:t>
            </a:r>
            <a:r>
              <a:rPr lang="en-US" sz="2800" dirty="0" err="1">
                <a:solidFill>
                  <a:schemeClr val="tx1"/>
                </a:solidFill>
              </a:rPr>
              <a:t>GrammaTech</a:t>
            </a:r>
            <a:r>
              <a:rPr lang="en-US" sz="2800" dirty="0">
                <a:solidFill>
                  <a:schemeClr val="tx1"/>
                </a:solidFill>
              </a:rPr>
              <a:t>, Inc.</a:t>
            </a:r>
          </a:p>
        </p:txBody>
      </p:sp>
    </p:spTree>
    <p:extLst>
      <p:ext uri="{BB962C8B-B14F-4D97-AF65-F5344CB8AC3E}">
        <p14:creationId xmlns:p14="http://schemas.microsoft.com/office/powerpoint/2010/main" val="4251239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266768" y="1219200"/>
            <a:ext cx="5693363" cy="51816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 y="1219200"/>
            <a:ext cx="637222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215" y="2957512"/>
            <a:ext cx="5905500" cy="747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A65A0EED-6B89-664A-801E-D3FDD91C7C69}" type="slidenum">
              <a:rPr lang="en-US" smtClean="0"/>
              <a:pPr/>
              <a:t>10</a:t>
            </a:fld>
            <a:endParaRPr lang="en-US"/>
          </a:p>
        </p:txBody>
      </p:sp>
    </p:spTree>
    <p:extLst>
      <p:ext uri="{BB962C8B-B14F-4D97-AF65-F5344CB8AC3E}">
        <p14:creationId xmlns:p14="http://schemas.microsoft.com/office/powerpoint/2010/main" val="69470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TextBox 47"/>
              <p:cNvSpPr txBox="1"/>
              <p:nvPr/>
            </p:nvSpPr>
            <p:spPr>
              <a:xfrm>
                <a:off x="4487877" y="1512121"/>
                <a:ext cx="56380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FF0000"/>
                          </a:solidFill>
                          <a:latin typeface="Cambria Math"/>
                        </a:rPr>
                        <m:t>𝜑</m:t>
                      </m:r>
                    </m:oMath>
                  </m:oMathPara>
                </a14:m>
                <a:endParaRPr lang="en-US" sz="2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487877" y="1512121"/>
                <a:ext cx="563809" cy="584775"/>
              </a:xfrm>
              <a:prstGeom prst="rect">
                <a:avLst/>
              </a:prstGeom>
              <a:blipFill rotWithShape="0">
                <a:blip r:embed="rId14"/>
                <a:stretch>
                  <a:fillRect/>
                </a:stretch>
              </a:blipFill>
            </p:spPr>
            <p:txBody>
              <a:bodyPr/>
              <a:lstStyle/>
              <a:p>
                <a:r>
                  <a:rPr lang="en-US">
                    <a:noFill/>
                  </a:rPr>
                  <a:t> </a:t>
                </a:r>
              </a:p>
            </p:txBody>
          </p:sp>
        </mc:Fallback>
      </mc:AlternateContent>
      <p:sp>
        <p:nvSpPr>
          <p:cNvPr id="49" name="Rectangle 48"/>
          <p:cNvSpPr/>
          <p:nvPr/>
        </p:nvSpPr>
        <p:spPr>
          <a:xfrm>
            <a:off x="1584178" y="3362980"/>
            <a:ext cx="1281376" cy="523220"/>
          </a:xfrm>
          <a:prstGeom prst="rect">
            <a:avLst/>
          </a:prstGeom>
          <a:solidFill>
            <a:schemeClr val="tx1"/>
          </a:solidFill>
          <a:ln>
            <a:solidFill>
              <a:srgbClr val="002060"/>
            </a:solidFill>
          </a:ln>
        </p:spPr>
        <p:txBody>
          <a:bodyPr wrap="none">
            <a:spAutoFit/>
          </a:bodyPr>
          <a:lstStyle/>
          <a:p>
            <a:r>
              <a:rPr lang="en-US" sz="2800" dirty="0">
                <a:solidFill>
                  <a:schemeClr val="bg1"/>
                </a:solidFill>
              </a:rPr>
              <a:t>glucose</a:t>
            </a:r>
          </a:p>
        </p:txBody>
      </p:sp>
      <p:sp>
        <p:nvSpPr>
          <p:cNvPr id="50" name="Rectangle 49"/>
          <p:cNvSpPr/>
          <p:nvPr/>
        </p:nvSpPr>
        <p:spPr>
          <a:xfrm>
            <a:off x="3805083" y="3352800"/>
            <a:ext cx="1281376" cy="523220"/>
          </a:xfrm>
          <a:prstGeom prst="rect">
            <a:avLst/>
          </a:prstGeom>
          <a:solidFill>
            <a:schemeClr val="tx1"/>
          </a:solidFill>
        </p:spPr>
        <p:txBody>
          <a:bodyPr wrap="none">
            <a:spAutoFit/>
          </a:bodyPr>
          <a:lstStyle/>
          <a:p>
            <a:r>
              <a:rPr lang="en-US" sz="2800" dirty="0">
                <a:solidFill>
                  <a:schemeClr val="bg1"/>
                </a:solidFill>
              </a:rPr>
              <a:t>glucose</a:t>
            </a:r>
          </a:p>
        </p:txBody>
      </p:sp>
      <p:sp>
        <p:nvSpPr>
          <p:cNvPr id="51" name="Rectangle 50"/>
          <p:cNvSpPr/>
          <p:nvPr/>
        </p:nvSpPr>
        <p:spPr>
          <a:xfrm>
            <a:off x="6687945" y="3276600"/>
            <a:ext cx="1439625" cy="584775"/>
          </a:xfrm>
          <a:prstGeom prst="rect">
            <a:avLst/>
          </a:prstGeom>
          <a:solidFill>
            <a:schemeClr val="tx1"/>
          </a:solidFill>
        </p:spPr>
        <p:txBody>
          <a:bodyPr wrap="none">
            <a:spAutoFit/>
          </a:bodyPr>
          <a:lstStyle/>
          <a:p>
            <a:r>
              <a:rPr lang="en-US" sz="3200" dirty="0">
                <a:solidFill>
                  <a:schemeClr val="bg1"/>
                </a:solidFill>
              </a:rPr>
              <a:t>glucose</a:t>
            </a:r>
          </a:p>
        </p:txBody>
      </p:sp>
      <p:cxnSp>
        <p:nvCxnSpPr>
          <p:cNvPr id="52" name="Straight Arrow Connector 51"/>
          <p:cNvCxnSpPr/>
          <p:nvPr/>
        </p:nvCxnSpPr>
        <p:spPr>
          <a:xfrm flipH="1">
            <a:off x="2181041" y="2192346"/>
            <a:ext cx="2327106" cy="865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309069" y="2285987"/>
            <a:ext cx="398156" cy="8669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025444" y="2218928"/>
            <a:ext cx="2091401" cy="8849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266549" y="4166730"/>
            <a:ext cx="2456723" cy="11188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2"/>
          </p:cNvCxnSpPr>
          <p:nvPr/>
        </p:nvCxnSpPr>
        <p:spPr>
          <a:xfrm>
            <a:off x="4445771" y="3876020"/>
            <a:ext cx="495016" cy="1328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1" idx="2"/>
          </p:cNvCxnSpPr>
          <p:nvPr/>
        </p:nvCxnSpPr>
        <p:spPr>
          <a:xfrm flipH="1">
            <a:off x="5316363" y="3861375"/>
            <a:ext cx="2091395" cy="14897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0" idx="3"/>
            <a:endCxn id="51" idx="1"/>
          </p:cNvCxnSpPr>
          <p:nvPr/>
        </p:nvCxnSpPr>
        <p:spPr>
          <a:xfrm flipV="1">
            <a:off x="5225431" y="3568988"/>
            <a:ext cx="1323542" cy="4542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p:cNvSpPr/>
              <p:nvPr/>
            </p:nvSpPr>
            <p:spPr>
              <a:xfrm>
                <a:off x="3064293" y="2604166"/>
                <a:ext cx="5606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e>
                        <m:sub>
                          <m:r>
                            <a:rPr lang="en-US" sz="2400" i="1">
                              <a:solidFill>
                                <a:srgbClr val="FF0000"/>
                              </a:solidFill>
                              <a:latin typeface="Cambria Math"/>
                              <a:ea typeface="Cambria Math"/>
                            </a:rPr>
                            <m:t>1</m:t>
                          </m:r>
                        </m:sub>
                      </m:sSub>
                    </m:oMath>
                  </m:oMathPara>
                </a14:m>
                <a:endParaRPr lang="en-US" sz="2400"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3064293" y="2604166"/>
                <a:ext cx="560602"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4656927" y="2441783"/>
                <a:ext cx="567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e>
                        <m:sub>
                          <m:r>
                            <a:rPr lang="en-US" sz="2400" b="0" i="1" smtClean="0">
                              <a:solidFill>
                                <a:srgbClr val="FF0000"/>
                              </a:solidFill>
                              <a:latin typeface="Cambria Math"/>
                              <a:ea typeface="Cambria Math"/>
                            </a:rPr>
                            <m:t>2</m:t>
                          </m:r>
                        </m:sub>
                      </m:sSub>
                    </m:oMath>
                  </m:oMathPara>
                </a14:m>
                <a:endParaRPr lang="en-US" sz="2400" dirty="0">
                  <a:solidFill>
                    <a:srgbClr val="FF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4656927" y="2441783"/>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887202" y="2210951"/>
                <a:ext cx="5875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e>
                        <m:sub>
                          <m:r>
                            <a:rPr lang="en-US" sz="2400" b="0" i="1" smtClean="0">
                              <a:solidFill>
                                <a:srgbClr val="FF0000"/>
                              </a:solidFill>
                              <a:latin typeface="Cambria Math"/>
                              <a:ea typeface="Cambria Math"/>
                            </a:rPr>
                            <m:t>𝑛</m:t>
                          </m:r>
                        </m:sub>
                      </m:sSub>
                    </m:oMath>
                  </m:oMathPara>
                </a14:m>
                <a:endParaRPr lang="en-US" sz="24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5887202" y="2210951"/>
                <a:ext cx="587597"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2924546" y="4040316"/>
                <a:ext cx="10393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e>
                          </m:d>
                        </m:e>
                        <m:sub>
                          <m:r>
                            <a:rPr lang="en-US" sz="3200" b="0" i="1" smtClean="0">
                              <a:solidFill>
                                <a:srgbClr val="FF0000"/>
                              </a:solidFill>
                              <a:latin typeface="Cambria Math"/>
                            </a:rPr>
                            <m:t>1</m:t>
                          </m:r>
                        </m:sub>
                      </m:sSub>
                    </m:oMath>
                  </m:oMathPara>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2924546" y="4040316"/>
                <a:ext cx="1039387" cy="58477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687263" y="4116067"/>
                <a:ext cx="10393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e>
                          </m:d>
                        </m:e>
                        <m:sub>
                          <m:r>
                            <a:rPr lang="en-US" sz="3200" b="0" i="1" smtClean="0">
                              <a:solidFill>
                                <a:srgbClr val="FF0000"/>
                              </a:solidFill>
                              <a:latin typeface="Cambria Math"/>
                            </a:rPr>
                            <m:t>2</m:t>
                          </m:r>
                        </m:sub>
                      </m:sSub>
                    </m:oMath>
                  </m:oMathPara>
                </a14:m>
                <a:endParaRPr lang="en-US"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687263" y="4116067"/>
                <a:ext cx="1039387" cy="58477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6752927" y="4132651"/>
                <a:ext cx="106567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e>
                          </m:d>
                        </m:e>
                        <m:sub>
                          <m:r>
                            <a:rPr lang="en-US" sz="3200" b="0" i="1" smtClean="0">
                              <a:solidFill>
                                <a:srgbClr val="FF0000"/>
                              </a:solidFill>
                              <a:latin typeface="Cambria Math"/>
                            </a:rPr>
                            <m:t>𝑛</m:t>
                          </m:r>
                        </m:sub>
                      </m:sSub>
                    </m:oMath>
                  </m:oMathPara>
                </a14:m>
                <a:endParaRPr lang="en-US" sz="2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752927" y="4132651"/>
                <a:ext cx="1065676" cy="58477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07225" y="5287013"/>
                <a:ext cx="5565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ea typeface="Cambria Math"/>
                        </a:rPr>
                        <m:t>∪</m:t>
                      </m:r>
                    </m:oMath>
                  </m:oMathPara>
                </a14:m>
                <a:endParaRPr lang="en-US" sz="3200" b="0" dirty="0">
                  <a:ea typeface="Cambria Math"/>
                </a:endParaRPr>
              </a:p>
            </p:txBody>
          </p:sp>
        </mc:Choice>
        <mc:Fallback xmlns="">
          <p:sp>
            <p:nvSpPr>
              <p:cNvPr id="8" name="Rectangle 7"/>
              <p:cNvSpPr>
                <a:spLocks noRot="1" noChangeAspect="1" noMove="1" noResize="1" noEditPoints="1" noAdjustHandles="1" noChangeArrowheads="1" noChangeShapeType="1" noTextEdit="1"/>
              </p:cNvSpPr>
              <p:nvPr/>
            </p:nvSpPr>
            <p:spPr>
              <a:xfrm>
                <a:off x="4707225" y="5287013"/>
                <a:ext cx="556563" cy="58477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824201" y="2215410"/>
                <a:ext cx="1167111"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𝑛</m:t>
                      </m:r>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2</m:t>
                          </m:r>
                        </m:e>
                        <m:sup>
                          <m:r>
                            <a:rPr lang="en-US" sz="2400" b="0" i="1" smtClean="0">
                              <a:latin typeface="Cambria Math"/>
                            </a:rPr>
                            <m:t>𝑘</m:t>
                          </m:r>
                        </m:sup>
                      </m:sSup>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824201" y="2215410"/>
                <a:ext cx="1167111" cy="46820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ular Callout 64"/>
              <p:cNvSpPr/>
              <p:nvPr/>
            </p:nvSpPr>
            <p:spPr>
              <a:xfrm>
                <a:off x="1103004" y="982831"/>
                <a:ext cx="2139530" cy="1147027"/>
              </a:xfrm>
              <a:prstGeom prst="wedgeRectCallout">
                <a:avLst>
                  <a:gd name="adj1" fmla="val 95875"/>
                  <a:gd name="adj2" fmla="val 999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All assignments to </a:t>
                </a:r>
                <a14:m>
                  <m:oMath xmlns:m="http://schemas.openxmlformats.org/officeDocument/2006/math">
                    <m:r>
                      <a:rPr lang="en-US" sz="2400" i="1" smtClean="0">
                        <a:solidFill>
                          <a:schemeClr val="tx1"/>
                        </a:solidFill>
                        <a:latin typeface="Cambria Math"/>
                      </a:rPr>
                      <m:t>𝑘</m:t>
                    </m:r>
                  </m:oMath>
                </a14:m>
                <a:r>
                  <a:rPr lang="en-US" sz="2400" dirty="0">
                    <a:solidFill>
                      <a:schemeClr val="tx1"/>
                    </a:solidFill>
                  </a:rPr>
                  <a:t> variables</a:t>
                </a:r>
              </a:p>
            </p:txBody>
          </p:sp>
        </mc:Choice>
        <mc:Fallback xmlns="">
          <p:sp>
            <p:nvSpPr>
              <p:cNvPr id="65" name="Rectangular Callout 64"/>
              <p:cNvSpPr>
                <a:spLocks noRot="1" noChangeAspect="1" noMove="1" noResize="1" noEditPoints="1" noAdjustHandles="1" noChangeArrowheads="1" noChangeShapeType="1" noTextEdit="1"/>
              </p:cNvSpPr>
              <p:nvPr/>
            </p:nvSpPr>
            <p:spPr>
              <a:xfrm>
                <a:off x="1103004" y="982831"/>
                <a:ext cx="2139530" cy="1147027"/>
              </a:xfrm>
              <a:prstGeom prst="wedgeRectCallout">
                <a:avLst>
                  <a:gd name="adj1" fmla="val 95875"/>
                  <a:gd name="adj2" fmla="val 99914"/>
                </a:avLst>
              </a:prstGeom>
              <a:blipFill rotWithShape="1">
                <a:blip r:embed="rId11"/>
                <a:stretch>
                  <a:fillRect l="-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46386" y="4247665"/>
                <a:ext cx="186185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a:rPr>
                            <m:t>𝜑</m:t>
                          </m:r>
                          <m:r>
                            <a:rPr lang="en-US" sz="3200" b="0" i="1" smtClean="0">
                              <a:solidFill>
                                <a:srgbClr val="FF0000"/>
                              </a:solidFill>
                              <a:latin typeface="Cambria Math"/>
                            </a:rPr>
                            <m:t>⇒</m:t>
                          </m:r>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e>
                          </m:d>
                        </m:e>
                        <m:sub>
                          <m:r>
                            <a:rPr lang="en-US" sz="3200" b="0" i="1" smtClean="0">
                              <a:solidFill>
                                <a:srgbClr val="FF0000"/>
                              </a:solidFill>
                              <a:latin typeface="Cambria Math"/>
                            </a:rPr>
                            <m:t>𝑖</m:t>
                          </m:r>
                        </m:sub>
                      </m:sSub>
                    </m:oMath>
                  </m:oMathPara>
                </a14:m>
                <a:endParaRPr lang="en-US" sz="2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46386" y="4247665"/>
                <a:ext cx="1861855" cy="584775"/>
              </a:xfrm>
              <a:prstGeom prst="rect">
                <a:avLst/>
              </a:prstGeom>
              <a:blipFill rotWithShape="1">
                <a:blip r:embed="rId12"/>
                <a:stretch>
                  <a:fillRect/>
                </a:stretch>
              </a:blipFill>
            </p:spPr>
            <p:txBody>
              <a:bodyPr/>
              <a:lstStyle/>
              <a:p>
                <a:r>
                  <a:rPr lang="en-US">
                    <a:noFill/>
                  </a:rPr>
                  <a:t> </a:t>
                </a:r>
              </a:p>
            </p:txBody>
          </p:sp>
        </mc:Fallback>
      </mc:AlternateContent>
      <p:sp>
        <p:nvSpPr>
          <p:cNvPr id="67" name="Rectangular Callout 66"/>
          <p:cNvSpPr/>
          <p:nvPr/>
        </p:nvSpPr>
        <p:spPr>
          <a:xfrm>
            <a:off x="180348" y="1457139"/>
            <a:ext cx="2139530" cy="1147027"/>
          </a:xfrm>
          <a:prstGeom prst="wedgeRectCallout">
            <a:avLst>
              <a:gd name="adj1" fmla="val 35265"/>
              <a:gd name="adj2" fmla="val 1013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Sequential SAT Solver</a:t>
            </a:r>
          </a:p>
        </p:txBody>
      </p:sp>
      <p:sp>
        <p:nvSpPr>
          <p:cNvPr id="68" name="Rectangular Callout 67"/>
          <p:cNvSpPr/>
          <p:nvPr/>
        </p:nvSpPr>
        <p:spPr>
          <a:xfrm>
            <a:off x="744405" y="5005886"/>
            <a:ext cx="3509736" cy="1471114"/>
          </a:xfrm>
          <a:prstGeom prst="wedgeRectCallout">
            <a:avLst>
              <a:gd name="adj1" fmla="val 46293"/>
              <a:gd name="adj2" fmla="val -806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Clauses learned via CDCL techniques </a:t>
            </a:r>
          </a:p>
        </p:txBody>
      </p:sp>
      <p:sp>
        <p:nvSpPr>
          <p:cNvPr id="69" name="Rectangular Callout 68"/>
          <p:cNvSpPr/>
          <p:nvPr/>
        </p:nvSpPr>
        <p:spPr>
          <a:xfrm>
            <a:off x="6362060" y="5138878"/>
            <a:ext cx="2601671" cy="1147027"/>
          </a:xfrm>
          <a:prstGeom prst="wedgeRectCallout">
            <a:avLst>
              <a:gd name="adj1" fmla="val -91775"/>
              <a:gd name="adj2" fmla="val -69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Union +</a:t>
            </a:r>
            <a:br>
              <a:rPr lang="en-US" sz="2400" dirty="0">
                <a:solidFill>
                  <a:schemeClr val="tx1"/>
                </a:solidFill>
              </a:rPr>
            </a:br>
            <a:r>
              <a:rPr lang="en-US" sz="2400" dirty="0" err="1">
                <a:solidFill>
                  <a:schemeClr val="tx1"/>
                </a:solidFill>
              </a:rPr>
              <a:t>Subsumption</a:t>
            </a:r>
            <a:r>
              <a:rPr lang="en-US" sz="2400" dirty="0">
                <a:solidFill>
                  <a:schemeClr val="tx1"/>
                </a:solidFill>
              </a:rPr>
              <a:t> check</a:t>
            </a:r>
          </a:p>
        </p:txBody>
      </p:sp>
      <p:grpSp>
        <p:nvGrpSpPr>
          <p:cNvPr id="75" name="Group 74"/>
          <p:cNvGrpSpPr/>
          <p:nvPr/>
        </p:nvGrpSpPr>
        <p:grpSpPr>
          <a:xfrm>
            <a:off x="931025" y="3140825"/>
            <a:ext cx="320660" cy="900525"/>
            <a:chOff x="931025" y="3140825"/>
            <a:chExt cx="320660" cy="900525"/>
          </a:xfrm>
        </p:grpSpPr>
        <p:cxnSp>
          <p:nvCxnSpPr>
            <p:cNvPr id="19" name="Straight Connector 18"/>
            <p:cNvCxnSpPr/>
            <p:nvPr/>
          </p:nvCxnSpPr>
          <p:spPr>
            <a:xfrm>
              <a:off x="1103004" y="3152932"/>
              <a:ext cx="0" cy="887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31025" y="3140825"/>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31025" y="4041350"/>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6" name="TextBox 75"/>
              <p:cNvSpPr txBox="1"/>
              <p:nvPr/>
            </p:nvSpPr>
            <p:spPr>
              <a:xfrm>
                <a:off x="292741" y="3362980"/>
                <a:ext cx="51738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𝑡</m:t>
                          </m:r>
                        </m:e>
                        <m:sub>
                          <m:r>
                            <a:rPr lang="en-US" sz="2800" b="0" i="1" smtClean="0">
                              <a:latin typeface="Cambria Math"/>
                            </a:rPr>
                            <m:t>𝑖</m:t>
                          </m:r>
                        </m:sub>
                      </m:sSub>
                    </m:oMath>
                  </m:oMathPara>
                </a14:m>
                <a:endParaRPr lang="en-US" sz="28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2741" y="3362980"/>
                <a:ext cx="517385" cy="52322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690254" y="5727306"/>
                <a:ext cx="54091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𝐶</m:t>
                      </m:r>
                    </m:oMath>
                  </m:oMathPara>
                </a14:m>
                <a:endParaRPr lang="en-US" sz="2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690254" y="5727306"/>
                <a:ext cx="540917" cy="584775"/>
              </a:xfrm>
              <a:prstGeom prst="rect">
                <a:avLst/>
              </a:prstGeom>
              <a:blipFill rotWithShape="0">
                <a:blip r:embed="rId15"/>
                <a:stretch>
                  <a:fillRect/>
                </a:stretch>
              </a:blipFill>
            </p:spPr>
            <p:txBody>
              <a:bodyPr/>
              <a:lstStyle/>
              <a:p>
                <a:r>
                  <a:rPr lang="en-US">
                    <a:noFill/>
                  </a:rPr>
                  <a:t> </a:t>
                </a:r>
              </a:p>
            </p:txBody>
          </p:sp>
        </mc:Fallback>
      </mc:AlternateContent>
      <p:sp>
        <p:nvSpPr>
          <p:cNvPr id="2" name="Title 1"/>
          <p:cNvSpPr>
            <a:spLocks noGrp="1"/>
          </p:cNvSpPr>
          <p:nvPr>
            <p:ph type="title"/>
          </p:nvPr>
        </p:nvSpPr>
        <p:spPr>
          <a:xfrm>
            <a:off x="0" y="0"/>
            <a:ext cx="9144000" cy="1143000"/>
          </a:xfrm>
        </p:spPr>
        <p:txBody>
          <a:bodyPr>
            <a:normAutofit/>
          </a:bodyPr>
          <a:lstStyle/>
          <a:p>
            <a:r>
              <a:rPr lang="en-US" dirty="0" err="1"/>
              <a:t>DiSSolve</a:t>
            </a:r>
            <a:r>
              <a:rPr lang="en-US" dirty="0"/>
              <a:t>: First Round </a:t>
            </a:r>
          </a:p>
        </p:txBody>
      </p:sp>
      <p:sp>
        <p:nvSpPr>
          <p:cNvPr id="3" name="Content Placeholder 2"/>
          <p:cNvSpPr>
            <a:spLocks noGrp="1"/>
          </p:cNvSpPr>
          <p:nvPr>
            <p:ph idx="1"/>
          </p:nvPr>
        </p:nvSpPr>
        <p:spPr/>
        <p:txBody>
          <a:bodyPr/>
          <a:lstStyle/>
          <a:p>
            <a:endParaRPr lang="en-US" dirty="0"/>
          </a:p>
        </p:txBody>
      </p:sp>
      <p:sp>
        <p:nvSpPr>
          <p:cNvPr id="35"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100</a:t>
            </a:fld>
            <a:endParaRPr lang="en-US" dirty="0"/>
          </a:p>
        </p:txBody>
      </p:sp>
    </p:spTree>
    <p:extLst>
      <p:ext uri="{BB962C8B-B14F-4D97-AF65-F5344CB8AC3E}">
        <p14:creationId xmlns:p14="http://schemas.microsoft.com/office/powerpoint/2010/main" val="39410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up)">
                                      <p:cBhvr>
                                        <p:cTn id="12" dur="500"/>
                                        <p:tgtEl>
                                          <p:spTgt spid="52"/>
                                        </p:tgtEl>
                                      </p:cBhvr>
                                    </p:animEffect>
                                  </p:childTnLst>
                                </p:cTn>
                              </p:par>
                              <p:par>
                                <p:cTn id="13" presetID="22" presetClass="entr" presetSubtype="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par>
                                <p:cTn id="16" presetID="22" presetClass="entr" presetSubtype="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xit" presetSubtype="0" fill="hold" grpId="1" nodeType="withEffect">
                                  <p:stCondLst>
                                    <p:cond delay="0"/>
                                  </p:stCondLst>
                                  <p:childTnLst>
                                    <p:animEffect transition="out" filter="fade">
                                      <p:cBhvr>
                                        <p:cTn id="52" dur="500"/>
                                        <p:tgtEl>
                                          <p:spTgt spid="65"/>
                                        </p:tgtEl>
                                      </p:cBhvr>
                                    </p:animEffect>
                                    <p:set>
                                      <p:cBhvr>
                                        <p:cTn id="53" dur="1" fill="hold">
                                          <p:stCondLst>
                                            <p:cond delay="499"/>
                                          </p:stCondLst>
                                        </p:cTn>
                                        <p:tgtEl>
                                          <p:spTgt spid="6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par>
                                <p:cTn id="70" presetID="22" presetClass="entr" presetSubtype="1"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up)">
                                      <p:cBhvr>
                                        <p:cTn id="72" dur="5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22" presetClass="entr" presetSubtype="1"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up)">
                                      <p:cBhvr>
                                        <p:cTn id="78" dur="500"/>
                                        <p:tgtEl>
                                          <p:spTgt spid="5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xit" presetSubtype="0" fill="hold" grpId="1" nodeType="withEffect">
                                  <p:stCondLst>
                                    <p:cond delay="0"/>
                                  </p:stCondLst>
                                  <p:childTnLst>
                                    <p:animEffect transition="out" filter="fade">
                                      <p:cBhvr>
                                        <p:cTn id="89" dur="500"/>
                                        <p:tgtEl>
                                          <p:spTgt spid="67"/>
                                        </p:tgtEl>
                                      </p:cBhvr>
                                    </p:animEffect>
                                    <p:set>
                                      <p:cBhvr>
                                        <p:cTn id="90" dur="1" fill="hold">
                                          <p:stCondLst>
                                            <p:cond delay="499"/>
                                          </p:stCondLst>
                                        </p:cTn>
                                        <p:tgtEl>
                                          <p:spTgt spid="6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fade">
                                      <p:cBhvr>
                                        <p:cTn id="95" dur="50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500"/>
                                        <p:tgtEl>
                                          <p:spTgt spid="69"/>
                                        </p:tgtEl>
                                      </p:cBhvr>
                                    </p:animEffect>
                                  </p:childTnLst>
                                </p:cTn>
                              </p:par>
                              <p:par>
                                <p:cTn id="106" presetID="10" presetClass="exit" presetSubtype="0" fill="hold" grpId="1" nodeType="withEffect">
                                  <p:stCondLst>
                                    <p:cond delay="0"/>
                                  </p:stCondLst>
                                  <p:childTnLst>
                                    <p:animEffect transition="out" filter="fade">
                                      <p:cBhvr>
                                        <p:cTn id="107" dur="500"/>
                                        <p:tgtEl>
                                          <p:spTgt spid="68"/>
                                        </p:tgtEl>
                                      </p:cBhvr>
                                    </p:animEffect>
                                    <p:set>
                                      <p:cBhvr>
                                        <p:cTn id="108"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animBg="1"/>
      <p:bldP spid="51" grpId="0" animBg="1"/>
      <p:bldP spid="59" grpId="0"/>
      <p:bldP spid="60" grpId="0"/>
      <p:bldP spid="61" grpId="0"/>
      <p:bldP spid="62" grpId="0"/>
      <p:bldP spid="63" grpId="0"/>
      <p:bldP spid="64" grpId="0"/>
      <p:bldP spid="8" grpId="0"/>
      <p:bldP spid="9" grpId="0"/>
      <p:bldP spid="65" grpId="0" animBg="1"/>
      <p:bldP spid="65" grpId="1" animBg="1"/>
      <p:bldP spid="66" grpId="0"/>
      <p:bldP spid="67" grpId="0" animBg="1"/>
      <p:bldP spid="67" grpId="1" animBg="1"/>
      <p:bldP spid="68" grpId="0" animBg="1"/>
      <p:bldP spid="68" grpId="1" animBg="1"/>
      <p:bldP spid="69" grpId="0" animBg="1"/>
      <p:bldP spid="76" grpId="0"/>
      <p:bldP spid="3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TextBox 47"/>
              <p:cNvSpPr txBox="1"/>
              <p:nvPr/>
            </p:nvSpPr>
            <p:spPr>
              <a:xfrm>
                <a:off x="4137906" y="1512572"/>
                <a:ext cx="160576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a:rPr>
                        <m:t>𝜑</m:t>
                      </m:r>
                      <m:r>
                        <a:rPr lang="en-US" sz="3200" b="0" i="1" smtClean="0">
                          <a:solidFill>
                            <a:srgbClr val="FF0000"/>
                          </a:solidFill>
                          <a:latin typeface="Cambria Math" panose="02040503050406030204" pitchFamily="18" charset="0"/>
                        </a:rPr>
                        <m:t>∪{</m:t>
                      </m:r>
                      <m:r>
                        <a:rPr lang="en-US" sz="3200" b="0" i="1" smtClean="0">
                          <a:solidFill>
                            <a:srgbClr val="FF0000"/>
                          </a:solidFill>
                          <a:latin typeface="Cambria Math" panose="02040503050406030204" pitchFamily="18" charset="0"/>
                        </a:rPr>
                        <m:t>𝐶</m:t>
                      </m:r>
                      <m:r>
                        <a:rPr lang="en-US" sz="3200" b="0" i="1" smtClean="0">
                          <a:solidFill>
                            <a:srgbClr val="FF0000"/>
                          </a:solidFill>
                          <a:latin typeface="Cambria Math" panose="02040503050406030204" pitchFamily="18" charset="0"/>
                        </a:rPr>
                        <m:t>}</m:t>
                      </m:r>
                    </m:oMath>
                  </m:oMathPara>
                </a14:m>
                <a:endParaRPr lang="en-US" sz="2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137906" y="1512572"/>
                <a:ext cx="1605761" cy="584775"/>
              </a:xfrm>
              <a:prstGeom prst="rect">
                <a:avLst/>
              </a:prstGeom>
              <a:blipFill rotWithShape="0">
                <a:blip r:embed="rId2"/>
                <a:stretch>
                  <a:fillRect/>
                </a:stretch>
              </a:blipFill>
            </p:spPr>
            <p:txBody>
              <a:bodyPr/>
              <a:lstStyle/>
              <a:p>
                <a:r>
                  <a:rPr lang="en-US">
                    <a:noFill/>
                  </a:rPr>
                  <a:t> </a:t>
                </a:r>
              </a:p>
            </p:txBody>
          </p:sp>
        </mc:Fallback>
      </mc:AlternateContent>
      <p:sp>
        <p:nvSpPr>
          <p:cNvPr id="49" name="Rectangle 48"/>
          <p:cNvSpPr/>
          <p:nvPr/>
        </p:nvSpPr>
        <p:spPr>
          <a:xfrm>
            <a:off x="1584178" y="3362980"/>
            <a:ext cx="1281376" cy="523220"/>
          </a:xfrm>
          <a:prstGeom prst="rect">
            <a:avLst/>
          </a:prstGeom>
          <a:solidFill>
            <a:schemeClr val="tx1"/>
          </a:solidFill>
          <a:ln>
            <a:solidFill>
              <a:srgbClr val="002060"/>
            </a:solidFill>
          </a:ln>
        </p:spPr>
        <p:txBody>
          <a:bodyPr wrap="none">
            <a:spAutoFit/>
          </a:bodyPr>
          <a:lstStyle/>
          <a:p>
            <a:r>
              <a:rPr lang="en-US" sz="2800" dirty="0">
                <a:solidFill>
                  <a:schemeClr val="bg1"/>
                </a:solidFill>
              </a:rPr>
              <a:t>glucose</a:t>
            </a:r>
          </a:p>
        </p:txBody>
      </p:sp>
      <p:sp>
        <p:nvSpPr>
          <p:cNvPr id="50" name="Rectangle 49"/>
          <p:cNvSpPr/>
          <p:nvPr/>
        </p:nvSpPr>
        <p:spPr>
          <a:xfrm>
            <a:off x="3805083" y="3352800"/>
            <a:ext cx="1281376" cy="523220"/>
          </a:xfrm>
          <a:prstGeom prst="rect">
            <a:avLst/>
          </a:prstGeom>
          <a:solidFill>
            <a:schemeClr val="tx1"/>
          </a:solidFill>
        </p:spPr>
        <p:txBody>
          <a:bodyPr wrap="none">
            <a:spAutoFit/>
          </a:bodyPr>
          <a:lstStyle/>
          <a:p>
            <a:r>
              <a:rPr lang="en-US" sz="2800" dirty="0">
                <a:solidFill>
                  <a:schemeClr val="bg1"/>
                </a:solidFill>
              </a:rPr>
              <a:t>glucose</a:t>
            </a:r>
          </a:p>
        </p:txBody>
      </p:sp>
      <p:sp>
        <p:nvSpPr>
          <p:cNvPr id="51" name="Rectangle 50"/>
          <p:cNvSpPr/>
          <p:nvPr/>
        </p:nvSpPr>
        <p:spPr>
          <a:xfrm>
            <a:off x="6687945" y="3276600"/>
            <a:ext cx="1439625" cy="584775"/>
          </a:xfrm>
          <a:prstGeom prst="rect">
            <a:avLst/>
          </a:prstGeom>
          <a:solidFill>
            <a:schemeClr val="tx1"/>
          </a:solidFill>
        </p:spPr>
        <p:txBody>
          <a:bodyPr wrap="none">
            <a:spAutoFit/>
          </a:bodyPr>
          <a:lstStyle/>
          <a:p>
            <a:r>
              <a:rPr lang="en-US" sz="3200" dirty="0">
                <a:solidFill>
                  <a:schemeClr val="bg1"/>
                </a:solidFill>
              </a:rPr>
              <a:t>glucose</a:t>
            </a:r>
          </a:p>
        </p:txBody>
      </p:sp>
      <p:cxnSp>
        <p:nvCxnSpPr>
          <p:cNvPr id="52" name="Straight Arrow Connector 51"/>
          <p:cNvCxnSpPr/>
          <p:nvPr/>
        </p:nvCxnSpPr>
        <p:spPr>
          <a:xfrm flipH="1">
            <a:off x="2181041" y="2192346"/>
            <a:ext cx="2327106" cy="865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309069" y="2285987"/>
            <a:ext cx="398156" cy="8669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025444" y="2218928"/>
            <a:ext cx="2091401" cy="8849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266549" y="4166730"/>
            <a:ext cx="2456723" cy="11188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2"/>
          </p:cNvCxnSpPr>
          <p:nvPr/>
        </p:nvCxnSpPr>
        <p:spPr>
          <a:xfrm>
            <a:off x="4445771" y="3876020"/>
            <a:ext cx="495016" cy="1328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1" idx="2"/>
          </p:cNvCxnSpPr>
          <p:nvPr/>
        </p:nvCxnSpPr>
        <p:spPr>
          <a:xfrm flipH="1">
            <a:off x="5316363" y="3861375"/>
            <a:ext cx="2091395" cy="14897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0" idx="3"/>
            <a:endCxn id="51" idx="1"/>
          </p:cNvCxnSpPr>
          <p:nvPr/>
        </p:nvCxnSpPr>
        <p:spPr>
          <a:xfrm flipV="1">
            <a:off x="5225431" y="3568988"/>
            <a:ext cx="1323542" cy="4542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p:cNvSpPr/>
              <p:nvPr/>
            </p:nvSpPr>
            <p:spPr>
              <a:xfrm>
                <a:off x="3064293" y="2604166"/>
                <a:ext cx="6407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i="1">
                              <a:solidFill>
                                <a:srgbClr val="FF0000"/>
                              </a:solidFill>
                              <a:latin typeface="Cambria Math"/>
                              <a:ea typeface="Cambria Math"/>
                            </a:rPr>
                            <m:t>1</m:t>
                          </m:r>
                        </m:sub>
                      </m:sSub>
                    </m:oMath>
                  </m:oMathPara>
                </a14:m>
                <a:endParaRPr lang="en-US" sz="2400"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3064293" y="2604166"/>
                <a:ext cx="640753" cy="461665"/>
              </a:xfrm>
              <a:prstGeom prst="rect">
                <a:avLst/>
              </a:prstGeom>
              <a:blipFill rotWithShape="0">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4656927" y="2441783"/>
                <a:ext cx="64787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b="0" i="1" smtClean="0">
                              <a:solidFill>
                                <a:srgbClr val="FF0000"/>
                              </a:solidFill>
                              <a:latin typeface="Cambria Math"/>
                              <a:ea typeface="Cambria Math"/>
                            </a:rPr>
                            <m:t>2</m:t>
                          </m:r>
                        </m:sub>
                      </m:sSub>
                    </m:oMath>
                  </m:oMathPara>
                </a14:m>
                <a:endParaRPr lang="en-US" sz="2400" dirty="0">
                  <a:solidFill>
                    <a:srgbClr val="FF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4656927" y="2441783"/>
                <a:ext cx="647870" cy="461665"/>
              </a:xfrm>
              <a:prstGeom prst="rect">
                <a:avLst/>
              </a:prstGeom>
              <a:blipFill rotWithShape="0">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887202" y="2210951"/>
                <a:ext cx="6677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b="0" i="1" smtClean="0">
                              <a:solidFill>
                                <a:srgbClr val="FF0000"/>
                              </a:solidFill>
                              <a:latin typeface="Cambria Math"/>
                              <a:ea typeface="Cambria Math"/>
                            </a:rPr>
                            <m:t>𝑛</m:t>
                          </m:r>
                        </m:sub>
                      </m:sSub>
                    </m:oMath>
                  </m:oMathPara>
                </a14:m>
                <a:endParaRPr lang="en-US" sz="24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5887202" y="2210951"/>
                <a:ext cx="667747"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2924546" y="4040316"/>
                <a:ext cx="11271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1</m:t>
                          </m:r>
                        </m:sub>
                      </m:sSub>
                    </m:oMath>
                  </m:oMathPara>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2924546" y="4040316"/>
                <a:ext cx="1127167"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687263" y="4116067"/>
                <a:ext cx="113665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2</m:t>
                          </m:r>
                        </m:sub>
                      </m:sSub>
                    </m:oMath>
                  </m:oMathPara>
                </a14:m>
                <a:endParaRPr lang="en-US"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687263" y="4116067"/>
                <a:ext cx="1136657"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6752927" y="4132651"/>
                <a:ext cx="116262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𝑛</m:t>
                          </m:r>
                        </m:sub>
                      </m:sSub>
                    </m:oMath>
                  </m:oMathPara>
                </a14:m>
                <a:endParaRPr lang="en-US" sz="2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752927" y="4132651"/>
                <a:ext cx="1162626"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07225" y="5287013"/>
                <a:ext cx="5565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ea typeface="Cambria Math"/>
                        </a:rPr>
                        <m:t>∪</m:t>
                      </m:r>
                    </m:oMath>
                  </m:oMathPara>
                </a14:m>
                <a:endParaRPr lang="en-US" sz="3200" b="0" dirty="0">
                  <a:ea typeface="Cambria Math"/>
                </a:endParaRPr>
              </a:p>
            </p:txBody>
          </p:sp>
        </mc:Choice>
        <mc:Fallback xmlns="">
          <p:sp>
            <p:nvSpPr>
              <p:cNvPr id="8" name="Rectangle 7"/>
              <p:cNvSpPr>
                <a:spLocks noRot="1" noChangeAspect="1" noMove="1" noResize="1" noEditPoints="1" noAdjustHandles="1" noChangeArrowheads="1" noChangeShapeType="1" noTextEdit="1"/>
              </p:cNvSpPr>
              <p:nvPr/>
            </p:nvSpPr>
            <p:spPr>
              <a:xfrm>
                <a:off x="4707225" y="5287013"/>
                <a:ext cx="556563" cy="58477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824201" y="2215410"/>
                <a:ext cx="1167111"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𝑛</m:t>
                      </m:r>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2</m:t>
                          </m:r>
                        </m:e>
                        <m:sup>
                          <m:r>
                            <a:rPr lang="en-US" sz="2400" b="0" i="1" smtClean="0">
                              <a:latin typeface="Cambria Math"/>
                            </a:rPr>
                            <m:t>𝑘</m:t>
                          </m:r>
                        </m:sup>
                      </m:sSup>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824201" y="2215410"/>
                <a:ext cx="1167111" cy="46820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46386" y="4247665"/>
                <a:ext cx="1984902" cy="62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a:rPr>
                            <m:t>𝜑</m:t>
                          </m:r>
                          <m:r>
                            <a:rPr lang="en-US" sz="3200" b="0" i="1" smtClean="0">
                              <a:solidFill>
                                <a:srgbClr val="FF0000"/>
                              </a:solidFill>
                              <a:latin typeface="Cambria Math"/>
                            </a:rPr>
                            <m:t>⇒</m:t>
                          </m:r>
                          <m:d>
                            <m:dPr>
                              <m:begChr m:val="{"/>
                              <m:endChr m:val="}"/>
                              <m:ctrlPr>
                                <a:rPr lang="en-US" sz="3200" b="0" i="1" smtClean="0">
                                  <a:solidFill>
                                    <a:srgbClr val="FF0000"/>
                                  </a:solidFill>
                                  <a:latin typeface="Cambria Math" panose="02040503050406030204" pitchFamily="18" charset="0"/>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𝑗</m:t>
                          </m:r>
                        </m:sub>
                      </m:sSub>
                    </m:oMath>
                  </m:oMathPara>
                </a14:m>
                <a:endParaRPr lang="en-US" sz="2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46386" y="4247665"/>
                <a:ext cx="1984902" cy="624338"/>
              </a:xfrm>
              <a:prstGeom prst="rect">
                <a:avLst/>
              </a:prstGeom>
              <a:blipFill rotWithShape="1">
                <a:blip r:embed="rId11"/>
                <a:stretch>
                  <a:fillRect/>
                </a:stretch>
              </a:blipFill>
            </p:spPr>
            <p:txBody>
              <a:bodyPr/>
              <a:lstStyle/>
              <a:p>
                <a:r>
                  <a:rPr lang="en-US">
                    <a:noFill/>
                  </a:rPr>
                  <a:t> </a:t>
                </a:r>
              </a:p>
            </p:txBody>
          </p:sp>
        </mc:Fallback>
      </mc:AlternateContent>
      <p:grpSp>
        <p:nvGrpSpPr>
          <p:cNvPr id="75" name="Group 74"/>
          <p:cNvGrpSpPr/>
          <p:nvPr/>
        </p:nvGrpSpPr>
        <p:grpSpPr>
          <a:xfrm>
            <a:off x="931025" y="3140825"/>
            <a:ext cx="320660" cy="900525"/>
            <a:chOff x="931025" y="3140825"/>
            <a:chExt cx="320660" cy="900525"/>
          </a:xfrm>
        </p:grpSpPr>
        <p:cxnSp>
          <p:nvCxnSpPr>
            <p:cNvPr id="19" name="Straight Connector 18"/>
            <p:cNvCxnSpPr/>
            <p:nvPr/>
          </p:nvCxnSpPr>
          <p:spPr>
            <a:xfrm>
              <a:off x="1103004" y="3152932"/>
              <a:ext cx="0" cy="887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31025" y="3140825"/>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31025" y="4041350"/>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6" name="TextBox 75"/>
              <p:cNvSpPr txBox="1"/>
              <p:nvPr/>
            </p:nvSpPr>
            <p:spPr>
              <a:xfrm>
                <a:off x="292741" y="3362980"/>
                <a:ext cx="517513"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𝑡</m:t>
                          </m:r>
                        </m:e>
                        <m:sub>
                          <m:r>
                            <a:rPr lang="en-US" sz="2800" b="0" i="1" smtClean="0">
                              <a:latin typeface="Cambria Math" panose="02040503050406030204" pitchFamily="18" charset="0"/>
                            </a:rPr>
                            <m:t>𝑗</m:t>
                          </m:r>
                        </m:sub>
                      </m:sSub>
                    </m:oMath>
                  </m:oMathPara>
                </a14:m>
                <a:endParaRPr lang="en-US" sz="28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2741" y="3362980"/>
                <a:ext cx="517513" cy="55791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690254" y="5727306"/>
                <a:ext cx="62869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𝐶</m:t>
                      </m:r>
                      <m:r>
                        <a:rPr lang="en-US" sz="3200" b="0" i="1" smtClean="0">
                          <a:solidFill>
                            <a:srgbClr val="FF0000"/>
                          </a:solidFill>
                          <a:latin typeface="Cambria Math" panose="02040503050406030204" pitchFamily="18" charset="0"/>
                        </a:rPr>
                        <m:t>′</m:t>
                      </m:r>
                    </m:oMath>
                  </m:oMathPara>
                </a14:m>
                <a:endParaRPr lang="en-US" sz="2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4690254" y="5727306"/>
                <a:ext cx="628697" cy="584775"/>
              </a:xfrm>
              <a:prstGeom prst="rect">
                <a:avLst/>
              </a:prstGeom>
              <a:blipFill rotWithShape="0">
                <a:blip r:embed="rId13"/>
                <a:stretch>
                  <a:fillRect/>
                </a:stretch>
              </a:blipFill>
            </p:spPr>
            <p:txBody>
              <a:bodyPr/>
              <a:lstStyle/>
              <a:p>
                <a:r>
                  <a:rPr lang="en-US">
                    <a:noFill/>
                  </a:rPr>
                  <a:t> </a:t>
                </a:r>
              </a:p>
            </p:txBody>
          </p:sp>
        </mc:Fallback>
      </mc:AlternateContent>
      <p:sp>
        <p:nvSpPr>
          <p:cNvPr id="2" name="Title 1"/>
          <p:cNvSpPr>
            <a:spLocks noGrp="1"/>
          </p:cNvSpPr>
          <p:nvPr>
            <p:ph type="title"/>
          </p:nvPr>
        </p:nvSpPr>
        <p:spPr>
          <a:xfrm>
            <a:off x="0" y="0"/>
            <a:ext cx="9144000" cy="1143000"/>
          </a:xfrm>
        </p:spPr>
        <p:txBody>
          <a:bodyPr>
            <a:normAutofit/>
          </a:bodyPr>
          <a:lstStyle/>
          <a:p>
            <a:r>
              <a:rPr lang="en-US" dirty="0" err="1"/>
              <a:t>DiSSolve</a:t>
            </a:r>
            <a:r>
              <a:rPr lang="en-US" dirty="0"/>
              <a:t>: Second Round</a:t>
            </a:r>
          </a:p>
        </p:txBody>
      </p:sp>
      <p:sp>
        <p:nvSpPr>
          <p:cNvPr id="2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101</a:t>
            </a:fld>
            <a:endParaRPr lang="en-US" dirty="0"/>
          </a:p>
        </p:txBody>
      </p:sp>
    </p:spTree>
    <p:extLst>
      <p:ext uri="{BB962C8B-B14F-4D97-AF65-F5344CB8AC3E}">
        <p14:creationId xmlns:p14="http://schemas.microsoft.com/office/powerpoint/2010/main" val="11357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par>
                                <p:cTn id="8" presetID="22"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par>
                                <p:cTn id="11" presetID="22" presetClass="entr" presetSubtype="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22" presetClass="entr" presetSubtype="1"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up)">
                                      <p:cBhvr>
                                        <p:cTn id="58" dur="500"/>
                                        <p:tgtEl>
                                          <p:spTgt spid="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22" presetClass="entr" presetSubtype="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9" grpId="0"/>
      <p:bldP spid="60" grpId="0"/>
      <p:bldP spid="61" grpId="0"/>
      <p:bldP spid="62" grpId="0"/>
      <p:bldP spid="63" grpId="0"/>
      <p:bldP spid="64" grpId="0"/>
      <p:bldP spid="8" grpId="0"/>
      <p:bldP spid="9" grpId="0"/>
      <p:bldP spid="66" grpId="0"/>
      <p:bldP spid="76" grpId="0"/>
      <p:bldP spid="3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90600" y="2057400"/>
            <a:ext cx="62484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tx1"/>
                </a:solidFill>
              </a:rPr>
              <a:t>Static partitioning of state space</a:t>
            </a:r>
          </a:p>
          <a:p>
            <a:pPr marL="285750" indent="-285750">
              <a:buFont typeface="Arial" panose="020B0604020202020204" pitchFamily="34" charset="0"/>
              <a:buChar char="•"/>
            </a:pPr>
            <a:r>
              <a:rPr lang="en-US" sz="2800" dirty="0">
                <a:solidFill>
                  <a:srgbClr val="FF0000"/>
                </a:solidFill>
              </a:rPr>
              <a:t>Problems with load balancing </a:t>
            </a:r>
          </a:p>
        </p:txBody>
      </p:sp>
      <p:sp>
        <p:nvSpPr>
          <p:cNvPr id="4" name="TextBox 3"/>
          <p:cNvSpPr txBox="1"/>
          <p:nvPr/>
        </p:nvSpPr>
        <p:spPr>
          <a:xfrm>
            <a:off x="1000298" y="1354975"/>
            <a:ext cx="4250074" cy="523220"/>
          </a:xfrm>
          <a:prstGeom prst="rect">
            <a:avLst/>
          </a:prstGeom>
          <a:noFill/>
        </p:spPr>
        <p:txBody>
          <a:bodyPr wrap="none" rtlCol="0">
            <a:spAutoFit/>
          </a:bodyPr>
          <a:lstStyle/>
          <a:p>
            <a:r>
              <a:rPr lang="en-US" sz="2800" dirty="0"/>
              <a:t>Divide-and-conquer solvers </a:t>
            </a:r>
          </a:p>
        </p:txBody>
      </p:sp>
      <p:sp>
        <p:nvSpPr>
          <p:cNvPr id="6" name="Rounded Rectangle 5"/>
          <p:cNvSpPr/>
          <p:nvPr/>
        </p:nvSpPr>
        <p:spPr>
          <a:xfrm>
            <a:off x="990600" y="4648200"/>
            <a:ext cx="62484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tx1"/>
                </a:solidFill>
              </a:rPr>
              <a:t>Different sequential solvers competing</a:t>
            </a:r>
          </a:p>
          <a:p>
            <a:pPr marL="285750" indent="-285750">
              <a:buFont typeface="Arial" panose="020B0604020202020204" pitchFamily="34" charset="0"/>
              <a:buChar char="•"/>
            </a:pPr>
            <a:r>
              <a:rPr lang="en-US" sz="2800" dirty="0">
                <a:solidFill>
                  <a:srgbClr val="FF0000"/>
                </a:solidFill>
              </a:rPr>
              <a:t>Problems with crafting diverse solvers</a:t>
            </a:r>
          </a:p>
        </p:txBody>
      </p:sp>
      <p:sp>
        <p:nvSpPr>
          <p:cNvPr id="7" name="TextBox 6"/>
          <p:cNvSpPr txBox="1"/>
          <p:nvPr/>
        </p:nvSpPr>
        <p:spPr>
          <a:xfrm>
            <a:off x="1120969" y="4032155"/>
            <a:ext cx="2612831" cy="523220"/>
          </a:xfrm>
          <a:prstGeom prst="rect">
            <a:avLst/>
          </a:prstGeom>
          <a:noFill/>
        </p:spPr>
        <p:txBody>
          <a:bodyPr wrap="none" rtlCol="0">
            <a:spAutoFit/>
          </a:bodyPr>
          <a:lstStyle/>
          <a:p>
            <a:r>
              <a:rPr lang="en-US" sz="2800" dirty="0"/>
              <a:t>Portfolio solvers </a:t>
            </a:r>
          </a:p>
        </p:txBody>
      </p:sp>
      <p:sp>
        <p:nvSpPr>
          <p:cNvPr id="2" name="Title 1"/>
          <p:cNvSpPr>
            <a:spLocks noGrp="1"/>
          </p:cNvSpPr>
          <p:nvPr>
            <p:ph type="title"/>
          </p:nvPr>
        </p:nvSpPr>
        <p:spPr>
          <a:xfrm>
            <a:off x="0" y="0"/>
            <a:ext cx="9144000" cy="1143000"/>
          </a:xfrm>
        </p:spPr>
        <p:txBody>
          <a:bodyPr>
            <a:normAutofit/>
          </a:bodyPr>
          <a:lstStyle/>
          <a:p>
            <a:r>
              <a:rPr lang="en-US" dirty="0"/>
              <a:t>Existing Parallel SAT Solvers</a:t>
            </a:r>
          </a:p>
        </p:txBody>
      </p:sp>
      <p:sp>
        <p:nvSpPr>
          <p:cNvPr id="8"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102</a:t>
            </a:fld>
            <a:endParaRPr lang="en-US" dirty="0"/>
          </a:p>
        </p:txBody>
      </p:sp>
    </p:spTree>
    <p:extLst>
      <p:ext uri="{BB962C8B-B14F-4D97-AF65-F5344CB8AC3E}">
        <p14:creationId xmlns:p14="http://schemas.microsoft.com/office/powerpoint/2010/main" val="9511103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lstStyle/>
          <a:p>
            <a:r>
              <a:rPr lang="en-US" dirty="0" err="1"/>
              <a:t>DiSSolve</a:t>
            </a:r>
            <a:endParaRPr lang="en-US" dirty="0"/>
          </a:p>
        </p:txBody>
      </p:sp>
      <p:sp>
        <p:nvSpPr>
          <p:cNvPr id="9" name="Content Placeholder 2"/>
          <p:cNvSpPr>
            <a:spLocks noGrp="1"/>
          </p:cNvSpPr>
          <p:nvPr>
            <p:ph idx="1"/>
          </p:nvPr>
        </p:nvSpPr>
        <p:spPr>
          <a:xfrm>
            <a:off x="457200" y="1600200"/>
            <a:ext cx="8229600" cy="4906617"/>
          </a:xfrm>
        </p:spPr>
        <p:txBody>
          <a:bodyPr>
            <a:normAutofit lnSpcReduction="10000"/>
          </a:bodyPr>
          <a:lstStyle/>
          <a:p>
            <a:r>
              <a:rPr lang="en-US" dirty="0"/>
              <a:t>Dynamic partitioning of state space</a:t>
            </a:r>
          </a:p>
          <a:p>
            <a:r>
              <a:rPr lang="en-US" dirty="0"/>
              <a:t>Each solver works on a separate portion of the search space</a:t>
            </a:r>
          </a:p>
          <a:p>
            <a:r>
              <a:rPr lang="en-US" dirty="0"/>
              <a:t>Frequent communication of learned information</a:t>
            </a:r>
          </a:p>
          <a:p>
            <a:r>
              <a:rPr lang="en-US" dirty="0"/>
              <a:t>Reuses engineering effort and heuristics from an existing solver (Glucose)</a:t>
            </a:r>
          </a:p>
          <a:p>
            <a:pPr lvl="1"/>
            <a:r>
              <a:rPr lang="en-US" dirty="0"/>
              <a:t>Variable ranking</a:t>
            </a:r>
          </a:p>
          <a:p>
            <a:pPr lvl="1"/>
            <a:r>
              <a:rPr lang="en-US" dirty="0"/>
              <a:t>Clause ranking</a:t>
            </a:r>
          </a:p>
          <a:p>
            <a:pPr lvl="1"/>
            <a:r>
              <a:rPr lang="en-US" dirty="0"/>
              <a:t>Restart schedule</a:t>
            </a:r>
          </a:p>
          <a:p>
            <a:pPr lvl="1"/>
            <a:r>
              <a:rPr lang="en-US" dirty="0"/>
              <a:t>Phase saving</a:t>
            </a:r>
          </a:p>
          <a:p>
            <a:pPr lvl="1"/>
            <a:r>
              <a:rPr lang="en-US" dirty="0"/>
              <a:t>Final-conflict clauses</a:t>
            </a:r>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103</a:t>
            </a:fld>
            <a:endParaRPr lang="en-US" dirty="0"/>
          </a:p>
        </p:txBody>
      </p:sp>
    </p:spTree>
    <p:extLst>
      <p:ext uri="{BB962C8B-B14F-4D97-AF65-F5344CB8AC3E}">
        <p14:creationId xmlns:p14="http://schemas.microsoft.com/office/powerpoint/2010/main" val="40487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4" end="4"/>
                                            </p:txEl>
                                          </p:spTgt>
                                        </p:tgtEl>
                                        <p:attrNameLst>
                                          <p:attrName>style.visibility</p:attrName>
                                        </p:attrNameLst>
                                      </p:cBhvr>
                                      <p:to>
                                        <p:strVal val="visible"/>
                                      </p:to>
                                    </p:set>
                                    <p:animEffect transition="in" filter="fade">
                                      <p:cBhvr>
                                        <p:cTn id="10" dur="500"/>
                                        <p:tgtEl>
                                          <p:spTgt spid="9">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Effect transition="in" filter="fade">
                                      <p:cBhvr>
                                        <p:cTn id="13" dur="500"/>
                                        <p:tgtEl>
                                          <p:spTgt spid="9">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fade">
                                      <p:cBhvr>
                                        <p:cTn id="19" dur="500"/>
                                        <p:tgtEl>
                                          <p:spTgt spid="9">
                                            <p:txEl>
                                              <p:pRg st="7" end="7"/>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8" end="8"/>
                                            </p:txEl>
                                          </p:spTgt>
                                        </p:tgtEl>
                                        <p:attrNameLst>
                                          <p:attrName>style.visibility</p:attrName>
                                        </p:attrNameLst>
                                      </p:cBhvr>
                                      <p:to>
                                        <p:strVal val="visible"/>
                                      </p:to>
                                    </p:set>
                                    <p:animEffect transition="in" filter="fade">
                                      <p:cBhvr>
                                        <p:cTn id="2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a 32-Core Machine</a:t>
            </a:r>
          </a:p>
        </p:txBody>
      </p:sp>
      <p:sp>
        <p:nvSpPr>
          <p:cNvPr id="5" name="Content Placeholder 2"/>
          <p:cNvSpPr>
            <a:spLocks noGrp="1"/>
          </p:cNvSpPr>
          <p:nvPr>
            <p:ph idx="1"/>
          </p:nvPr>
        </p:nvSpPr>
        <p:spPr>
          <a:xfrm>
            <a:off x="415396" y="1666189"/>
            <a:ext cx="8285545" cy="4525963"/>
          </a:xfrm>
        </p:spPr>
        <p:txBody>
          <a:bodyPr/>
          <a:lstStyle/>
          <a:p>
            <a:r>
              <a:rPr lang="en-US" dirty="0"/>
              <a:t>Compare sequential and portfolio method with two variants of </a:t>
            </a:r>
            <a:r>
              <a:rPr lang="en-US" dirty="0" err="1"/>
              <a:t>DiSSolve</a:t>
            </a:r>
            <a:endParaRPr lang="en-US" dirty="0"/>
          </a:p>
          <a:p>
            <a:pPr lvl="1"/>
            <a:r>
              <a:rPr lang="en-US" dirty="0"/>
              <a:t>dilemma-style 32-way case split</a:t>
            </a:r>
          </a:p>
          <a:p>
            <a:pPr lvl="1"/>
            <a:r>
              <a:rPr lang="en-US" dirty="0"/>
              <a:t>32-way search using fresh random seeds</a:t>
            </a:r>
          </a:p>
          <a:p>
            <a:r>
              <a:rPr lang="en-US" dirty="0"/>
              <a:t>Benchmarks from application track of SAT-COMP’13</a:t>
            </a:r>
          </a:p>
          <a:p>
            <a:r>
              <a:rPr lang="en-US" dirty="0"/>
              <a:t>Timeout of 1000 seconds</a:t>
            </a:r>
          </a:p>
          <a:p>
            <a:endParaRPr lang="en-US" dirty="0"/>
          </a:p>
          <a:p>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104</a:t>
            </a:fld>
            <a:endParaRPr lang="en-US" dirty="0"/>
          </a:p>
        </p:txBody>
      </p:sp>
    </p:spTree>
    <p:extLst>
      <p:ext uri="{BB962C8B-B14F-4D97-AF65-F5344CB8AC3E}">
        <p14:creationId xmlns:p14="http://schemas.microsoft.com/office/powerpoint/2010/main" val="33591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eps\Documents\Talks\Reps\Cornell PL 2015\cactus_S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06892"/>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4335392"/>
            <a:ext cx="2330190" cy="646331"/>
          </a:xfrm>
          <a:prstGeom prst="rect">
            <a:avLst/>
          </a:prstGeom>
          <a:solidFill>
            <a:schemeClr val="bg1"/>
          </a:solidFill>
        </p:spPr>
        <p:txBody>
          <a:bodyPr wrap="none" rtlCol="0">
            <a:spAutoFit/>
          </a:bodyPr>
          <a:lstStyle/>
          <a:p>
            <a:r>
              <a:rPr lang="en-US" dirty="0"/>
              <a:t>Lower and to the right </a:t>
            </a:r>
            <a:br>
              <a:rPr lang="en-US" dirty="0"/>
            </a:br>
            <a:r>
              <a:rPr lang="en-US" dirty="0"/>
              <a:t>is better</a:t>
            </a:r>
          </a:p>
        </p:txBody>
      </p:sp>
      <p:sp>
        <p:nvSpPr>
          <p:cNvPr id="7" name="TextBox 6"/>
          <p:cNvSpPr txBox="1"/>
          <p:nvPr/>
        </p:nvSpPr>
        <p:spPr>
          <a:xfrm>
            <a:off x="2971800" y="6392792"/>
            <a:ext cx="3057697" cy="369332"/>
          </a:xfrm>
          <a:prstGeom prst="rect">
            <a:avLst/>
          </a:prstGeom>
          <a:noFill/>
        </p:spPr>
        <p:txBody>
          <a:bodyPr wrap="none" rtlCol="0">
            <a:spAutoFit/>
          </a:bodyPr>
          <a:lstStyle/>
          <a:p>
            <a:r>
              <a:rPr lang="en-US" dirty="0"/>
              <a:t>Number of benchmarks solved</a:t>
            </a:r>
          </a:p>
        </p:txBody>
      </p:sp>
      <p:sp>
        <p:nvSpPr>
          <p:cNvPr id="8" name="TextBox 7"/>
          <p:cNvSpPr txBox="1"/>
          <p:nvPr/>
        </p:nvSpPr>
        <p:spPr>
          <a:xfrm rot="16200000">
            <a:off x="621725" y="3782136"/>
            <a:ext cx="1236236" cy="369332"/>
          </a:xfrm>
          <a:prstGeom prst="rect">
            <a:avLst/>
          </a:prstGeom>
          <a:noFill/>
        </p:spPr>
        <p:txBody>
          <a:bodyPr wrap="none" rtlCol="0">
            <a:spAutoFit/>
          </a:bodyPr>
          <a:lstStyle/>
          <a:p>
            <a:r>
              <a:rPr lang="en-US" dirty="0"/>
              <a:t>Time (</a:t>
            </a:r>
            <a:r>
              <a:rPr lang="en-US" dirty="0" err="1"/>
              <a:t>secs</a:t>
            </a:r>
            <a:r>
              <a:rPr lang="en-US" dirty="0"/>
              <a:t>)</a:t>
            </a:r>
          </a:p>
        </p:txBody>
      </p:sp>
      <p:sp>
        <p:nvSpPr>
          <p:cNvPr id="3" name="Title 2"/>
          <p:cNvSpPr>
            <a:spLocks noGrp="1"/>
          </p:cNvSpPr>
          <p:nvPr>
            <p:ph type="title"/>
          </p:nvPr>
        </p:nvSpPr>
        <p:spPr>
          <a:xfrm>
            <a:off x="0" y="0"/>
            <a:ext cx="9144000" cy="1143000"/>
          </a:xfrm>
        </p:spPr>
        <p:txBody>
          <a:bodyPr>
            <a:normAutofit/>
          </a:bodyPr>
          <a:lstStyle/>
          <a:p>
            <a:r>
              <a:rPr lang="en-US" dirty="0"/>
              <a:t>Cactus Plot</a:t>
            </a:r>
          </a:p>
        </p:txBody>
      </p:sp>
      <p:sp>
        <p:nvSpPr>
          <p:cNvPr id="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105</a:t>
            </a:fld>
            <a:endParaRPr lang="en-US" dirty="0"/>
          </a:p>
        </p:txBody>
      </p:sp>
    </p:spTree>
    <p:extLst>
      <p:ext uri="{BB962C8B-B14F-4D97-AF65-F5344CB8AC3E}">
        <p14:creationId xmlns:p14="http://schemas.microsoft.com/office/powerpoint/2010/main" val="233636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eps\Documents\Talks\Reps\Cornell PL 2015\cactus_UNS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06853"/>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4335392"/>
            <a:ext cx="2330190" cy="646331"/>
          </a:xfrm>
          <a:prstGeom prst="rect">
            <a:avLst/>
          </a:prstGeom>
          <a:solidFill>
            <a:schemeClr val="bg1"/>
          </a:solidFill>
        </p:spPr>
        <p:txBody>
          <a:bodyPr wrap="none" rtlCol="0">
            <a:spAutoFit/>
          </a:bodyPr>
          <a:lstStyle/>
          <a:p>
            <a:r>
              <a:rPr lang="en-US" dirty="0"/>
              <a:t>Lower and to the right </a:t>
            </a:r>
            <a:br>
              <a:rPr lang="en-US" dirty="0"/>
            </a:br>
            <a:r>
              <a:rPr lang="en-US" dirty="0"/>
              <a:t>is better</a:t>
            </a:r>
          </a:p>
        </p:txBody>
      </p:sp>
      <p:sp>
        <p:nvSpPr>
          <p:cNvPr id="7" name="TextBox 6"/>
          <p:cNvSpPr txBox="1"/>
          <p:nvPr/>
        </p:nvSpPr>
        <p:spPr>
          <a:xfrm>
            <a:off x="2971800" y="6392792"/>
            <a:ext cx="3057697" cy="369332"/>
          </a:xfrm>
          <a:prstGeom prst="rect">
            <a:avLst/>
          </a:prstGeom>
          <a:noFill/>
        </p:spPr>
        <p:txBody>
          <a:bodyPr wrap="none" rtlCol="0">
            <a:spAutoFit/>
          </a:bodyPr>
          <a:lstStyle/>
          <a:p>
            <a:r>
              <a:rPr lang="en-US" dirty="0"/>
              <a:t>Number of benchmarks solved</a:t>
            </a:r>
          </a:p>
        </p:txBody>
      </p:sp>
      <p:sp>
        <p:nvSpPr>
          <p:cNvPr id="8" name="TextBox 7"/>
          <p:cNvSpPr txBox="1"/>
          <p:nvPr/>
        </p:nvSpPr>
        <p:spPr>
          <a:xfrm rot="16200000">
            <a:off x="621725" y="3782136"/>
            <a:ext cx="1236236" cy="369332"/>
          </a:xfrm>
          <a:prstGeom prst="rect">
            <a:avLst/>
          </a:prstGeom>
          <a:noFill/>
        </p:spPr>
        <p:txBody>
          <a:bodyPr wrap="none" rtlCol="0">
            <a:spAutoFit/>
          </a:bodyPr>
          <a:lstStyle/>
          <a:p>
            <a:r>
              <a:rPr lang="en-US" dirty="0"/>
              <a:t>Time (</a:t>
            </a:r>
            <a:r>
              <a:rPr lang="en-US" dirty="0" err="1"/>
              <a:t>secs</a:t>
            </a:r>
            <a:r>
              <a:rPr lang="en-US" dirty="0"/>
              <a:t>)</a:t>
            </a:r>
          </a:p>
        </p:txBody>
      </p:sp>
      <p:sp>
        <p:nvSpPr>
          <p:cNvPr id="3" name="Title 2"/>
          <p:cNvSpPr>
            <a:spLocks noGrp="1"/>
          </p:cNvSpPr>
          <p:nvPr>
            <p:ph type="title"/>
          </p:nvPr>
        </p:nvSpPr>
        <p:spPr>
          <a:xfrm>
            <a:off x="0" y="0"/>
            <a:ext cx="9144000" cy="1143000"/>
          </a:xfrm>
        </p:spPr>
        <p:txBody>
          <a:bodyPr>
            <a:normAutofit/>
          </a:bodyPr>
          <a:lstStyle/>
          <a:p>
            <a:r>
              <a:rPr lang="en-US" dirty="0"/>
              <a:t>Cactus Plot</a:t>
            </a:r>
          </a:p>
        </p:txBody>
      </p:sp>
      <p:sp>
        <p:nvSpPr>
          <p:cNvPr id="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106</a:t>
            </a:fld>
            <a:endParaRPr lang="en-US" dirty="0"/>
          </a:p>
        </p:txBody>
      </p:sp>
      <p:sp>
        <p:nvSpPr>
          <p:cNvPr id="10" name="Bevel 9">
            <a:hlinkClick r:id="rId4" action="ppaction://hlinksldjump"/>
          </p:cNvPr>
          <p:cNvSpPr/>
          <p:nvPr/>
        </p:nvSpPr>
        <p:spPr>
          <a:xfrm>
            <a:off x="8088931" y="6348045"/>
            <a:ext cx="402336" cy="404455"/>
          </a:xfrm>
          <a:prstGeom prst="bevel">
            <a:avLst/>
          </a:prstGeom>
          <a:solidFill>
            <a:schemeClr val="accent1">
              <a:lumMod val="20000"/>
              <a:lumOff val="8000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1652685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the Cloud</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131974" y="1830412"/>
                <a:ext cx="8908330" cy="3720155"/>
              </a:xfrm>
            </p:spPr>
            <p:txBody>
              <a:bodyPr>
                <a:normAutofit fontScale="92500" lnSpcReduction="20000"/>
              </a:bodyPr>
              <a:lstStyle/>
              <a:p>
                <a:r>
                  <a:rPr lang="en-US" dirty="0"/>
                  <a:t>Deployed </a:t>
                </a:r>
                <a:r>
                  <a:rPr lang="en-US" dirty="0" err="1"/>
                  <a:t>DiSSolve</a:t>
                </a:r>
                <a:r>
                  <a:rPr lang="en-US" dirty="0"/>
                  <a:t> on Google Compute Engine cloud-computing platform</a:t>
                </a:r>
              </a:p>
              <a:p>
                <a:pPr lvl="1"/>
                <a:r>
                  <a:rPr lang="en-US" dirty="0" err="1"/>
                  <a:t>DiSSolve</a:t>
                </a:r>
                <a14:m>
                  <m:oMath xmlns:m="http://schemas.openxmlformats.org/officeDocument/2006/math">
                    <m:r>
                      <a:rPr lang="en-US" dirty="0" smtClean="0">
                        <a:latin typeface="Cambria Math"/>
                      </a:rPr>
                      <m:t>[</m:t>
                    </m:r>
                    <m:r>
                      <a:rPr lang="en-US" b="0" i="0" dirty="0" smtClean="0">
                        <a:latin typeface="Cambria Math"/>
                      </a:rPr>
                      <m:t>128</m:t>
                    </m:r>
                    <m:r>
                      <a:rPr lang="en-US" dirty="0" smtClean="0">
                        <a:latin typeface="Cambria Math"/>
                      </a:rPr>
                      <m:t>] </m:t>
                    </m:r>
                  </m:oMath>
                </a14:m>
                <a:r>
                  <a:rPr lang="en-US" dirty="0"/>
                  <a:t>with 256-way split</a:t>
                </a:r>
              </a:p>
              <a:p>
                <a:pPr lvl="1"/>
                <a:r>
                  <a:rPr lang="en-US" dirty="0"/>
                  <a:t>DiSSolve</a:t>
                </a:r>
                <a14:m>
                  <m:oMath xmlns:m="http://schemas.openxmlformats.org/officeDocument/2006/math">
                    <m:d>
                      <m:dPr>
                        <m:begChr m:val="["/>
                        <m:endChr m:val="]"/>
                        <m:ctrlPr>
                          <a:rPr lang="en-US" i="1" dirty="0">
                            <a:latin typeface="Cambria Math" panose="02040503050406030204" pitchFamily="18" charset="0"/>
                          </a:rPr>
                        </m:ctrlPr>
                      </m:dPr>
                      <m:e>
                        <m:r>
                          <a:rPr lang="en-US" b="0" i="0" dirty="0" smtClean="0">
                            <a:latin typeface="Cambria Math"/>
                          </a:rPr>
                          <m:t>256</m:t>
                        </m:r>
                      </m:e>
                    </m:d>
                    <m:r>
                      <a:rPr lang="en-US" dirty="0">
                        <a:latin typeface="Cambria Math"/>
                      </a:rPr>
                      <m:t>	</m:t>
                    </m:r>
                  </m:oMath>
                </a14:m>
                <a:r>
                  <a:rPr lang="en-US" dirty="0"/>
                  <a:t>with 512-way split</a:t>
                </a:r>
              </a:p>
              <a:p>
                <a:pPr lvl="1"/>
                <a:endParaRPr lang="en-US" dirty="0"/>
              </a:p>
              <a:p>
                <a:r>
                  <a:rPr lang="en-US" dirty="0"/>
                  <a:t>Timeout of 3,600 seconds</a:t>
                </a:r>
              </a:p>
              <a:p>
                <a:pPr lvl="1"/>
                <a:endParaRPr lang="en-US" dirty="0"/>
              </a:p>
              <a:p>
                <a:r>
                  <a:rPr lang="en-US" dirty="0"/>
                  <a:t>Evaluated on 10 formulas in application track of SAT-COMP’13 </a:t>
                </a:r>
              </a:p>
              <a:p>
                <a:pPr lvl="1"/>
                <a:r>
                  <a:rPr lang="en-US" dirty="0">
                    <a:solidFill>
                      <a:srgbClr val="FF0000"/>
                    </a:solidFill>
                  </a:rPr>
                  <a:t>Not solved in the competition by any parallel solver running on 32 cores for 10,000 seconds</a:t>
                </a:r>
              </a:p>
              <a:p>
                <a:endParaRPr lang="en-US" dirty="0"/>
              </a:p>
              <a:p>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131974" y="1830412"/>
                <a:ext cx="8908330" cy="3720155"/>
              </a:xfrm>
              <a:blipFill rotWithShape="1">
                <a:blip r:embed="rId2"/>
                <a:stretch>
                  <a:fillRect l="-1095" t="-3273" r="-1027"/>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107</a:t>
            </a:fld>
            <a:endParaRPr lang="en-US" dirty="0"/>
          </a:p>
        </p:txBody>
      </p:sp>
    </p:spTree>
    <p:extLst>
      <p:ext uri="{BB962C8B-B14F-4D97-AF65-F5344CB8AC3E}">
        <p14:creationId xmlns:p14="http://schemas.microsoft.com/office/powerpoint/2010/main" val="29074715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9069215"/>
              </p:ext>
            </p:extLst>
          </p:nvPr>
        </p:nvGraphicFramePr>
        <p:xfrm>
          <a:off x="382006" y="2364605"/>
          <a:ext cx="8379989" cy="1828800"/>
        </p:xfrm>
        <a:graphic>
          <a:graphicData uri="http://schemas.openxmlformats.org/drawingml/2006/table">
            <a:tbl>
              <a:tblPr firstRow="1" bandRow="1">
                <a:tableStyleId>{5C22544A-7EE6-4342-B048-85BDC9FD1C3A}</a:tableStyleId>
              </a:tblPr>
              <a:tblGrid>
                <a:gridCol w="3261235">
                  <a:extLst>
                    <a:ext uri="{9D8B030D-6E8A-4147-A177-3AD203B41FA5}">
                      <a16:colId xmlns:a16="http://schemas.microsoft.com/office/drawing/2014/main" val="20000"/>
                    </a:ext>
                  </a:extLst>
                </a:gridCol>
                <a:gridCol w="1131216">
                  <a:extLst>
                    <a:ext uri="{9D8B030D-6E8A-4147-A177-3AD203B41FA5}">
                      <a16:colId xmlns:a16="http://schemas.microsoft.com/office/drawing/2014/main" val="20001"/>
                    </a:ext>
                  </a:extLst>
                </a:gridCol>
                <a:gridCol w="2012842">
                  <a:extLst>
                    <a:ext uri="{9D8B030D-6E8A-4147-A177-3AD203B41FA5}">
                      <a16:colId xmlns:a16="http://schemas.microsoft.com/office/drawing/2014/main" val="20002"/>
                    </a:ext>
                  </a:extLst>
                </a:gridCol>
                <a:gridCol w="1974696">
                  <a:extLst>
                    <a:ext uri="{9D8B030D-6E8A-4147-A177-3AD203B41FA5}">
                      <a16:colId xmlns:a16="http://schemas.microsoft.com/office/drawing/2014/main" val="20003"/>
                    </a:ext>
                  </a:extLst>
                </a:gridCol>
              </a:tblGrid>
              <a:tr h="370840">
                <a:tc>
                  <a:txBody>
                    <a:bodyPr/>
                    <a:lstStyle/>
                    <a:p>
                      <a:r>
                        <a:rPr lang="en-US" sz="2400" dirty="0"/>
                        <a:t>Benchmark</a:t>
                      </a:r>
                    </a:p>
                  </a:txBody>
                  <a:tcPr/>
                </a:tc>
                <a:tc>
                  <a:txBody>
                    <a:bodyPr/>
                    <a:lstStyle/>
                    <a:p>
                      <a:pPr algn="r"/>
                      <a:r>
                        <a:rPr lang="en-US" sz="2400" dirty="0"/>
                        <a:t>Type</a:t>
                      </a:r>
                    </a:p>
                  </a:txBody>
                  <a:tcPr/>
                </a:tc>
                <a:tc>
                  <a:txBody>
                    <a:bodyPr/>
                    <a:lstStyle/>
                    <a:p>
                      <a:pPr algn="r"/>
                      <a:r>
                        <a:rPr lang="en-US" sz="2400" dirty="0"/>
                        <a:t>Dissolve[128]</a:t>
                      </a:r>
                    </a:p>
                  </a:txBody>
                  <a:tcPr/>
                </a:tc>
                <a:tc>
                  <a:txBody>
                    <a:bodyPr/>
                    <a:lstStyle/>
                    <a:p>
                      <a:pPr algn="r"/>
                      <a:r>
                        <a:rPr lang="en-US" sz="2400" dirty="0" err="1"/>
                        <a:t>DiSSolve</a:t>
                      </a:r>
                      <a:r>
                        <a:rPr lang="en-US" sz="2400" dirty="0"/>
                        <a:t>[256]</a:t>
                      </a:r>
                    </a:p>
                  </a:txBody>
                  <a:tcPr/>
                </a:tc>
                <a:extLst>
                  <a:ext uri="{0D108BD9-81ED-4DB2-BD59-A6C34878D82A}">
                    <a16:rowId xmlns:a16="http://schemas.microsoft.com/office/drawing/2014/main" val="10000"/>
                  </a:ext>
                </a:extLst>
              </a:tr>
              <a:tr h="370840">
                <a:tc>
                  <a:txBody>
                    <a:bodyPr/>
                    <a:lstStyle/>
                    <a:p>
                      <a:r>
                        <a:rPr lang="en-US" sz="2400" dirty="0" err="1"/>
                        <a:t>k_unsat.cnf</a:t>
                      </a:r>
                      <a:endParaRPr lang="en-US" sz="2400" dirty="0"/>
                    </a:p>
                  </a:txBody>
                  <a:tcPr/>
                </a:tc>
                <a:tc>
                  <a:txBody>
                    <a:bodyPr/>
                    <a:lstStyle/>
                    <a:p>
                      <a:pPr algn="r"/>
                      <a:r>
                        <a:rPr lang="en-US" sz="2400" dirty="0"/>
                        <a:t>UNSAT</a:t>
                      </a:r>
                    </a:p>
                  </a:txBody>
                  <a:tcPr/>
                </a:tc>
                <a:tc>
                  <a:txBody>
                    <a:bodyPr/>
                    <a:lstStyle/>
                    <a:p>
                      <a:pPr algn="r"/>
                      <a:r>
                        <a:rPr lang="en-US" sz="2400"/>
                        <a:t>1101</a:t>
                      </a:r>
                      <a:endParaRPr lang="en-US" sz="2400" dirty="0"/>
                    </a:p>
                  </a:txBody>
                  <a:tcPr/>
                </a:tc>
                <a:tc>
                  <a:txBody>
                    <a:bodyPr/>
                    <a:lstStyle/>
                    <a:p>
                      <a:pPr algn="r"/>
                      <a:r>
                        <a:rPr lang="en-US" sz="2400" dirty="0"/>
                        <a:t>655</a:t>
                      </a:r>
                    </a:p>
                  </a:txBody>
                  <a:tcPr/>
                </a:tc>
                <a:extLst>
                  <a:ext uri="{0D108BD9-81ED-4DB2-BD59-A6C34878D82A}">
                    <a16:rowId xmlns:a16="http://schemas.microsoft.com/office/drawing/2014/main" val="10001"/>
                  </a:ext>
                </a:extLst>
              </a:tr>
              <a:tr h="370840">
                <a:tc>
                  <a:txBody>
                    <a:bodyPr/>
                    <a:lstStyle/>
                    <a:p>
                      <a:r>
                        <a:rPr lang="en-US" sz="2400" dirty="0"/>
                        <a:t>ctl_4291_567_unsat.cnf</a:t>
                      </a:r>
                    </a:p>
                  </a:txBody>
                  <a:tcPr/>
                </a:tc>
                <a:tc>
                  <a:txBody>
                    <a:bodyPr/>
                    <a:lstStyle/>
                    <a:p>
                      <a:pPr algn="r"/>
                      <a:r>
                        <a:rPr lang="en-US" sz="2400" dirty="0"/>
                        <a:t>UNSAT</a:t>
                      </a:r>
                    </a:p>
                  </a:txBody>
                  <a:tcPr/>
                </a:tc>
                <a:tc>
                  <a:txBody>
                    <a:bodyPr/>
                    <a:lstStyle/>
                    <a:p>
                      <a:pPr algn="r"/>
                      <a:r>
                        <a:rPr lang="en-US" sz="2400" dirty="0"/>
                        <a:t>812</a:t>
                      </a:r>
                    </a:p>
                  </a:txBody>
                  <a:tcPr/>
                </a:tc>
                <a:tc>
                  <a:txBody>
                    <a:bodyPr/>
                    <a:lstStyle/>
                    <a:p>
                      <a:pPr algn="r"/>
                      <a:r>
                        <a:rPr lang="en-US" sz="2400" dirty="0"/>
                        <a:t>427</a:t>
                      </a:r>
                    </a:p>
                  </a:txBody>
                  <a:tcPr/>
                </a:tc>
                <a:extLst>
                  <a:ext uri="{0D108BD9-81ED-4DB2-BD59-A6C34878D82A}">
                    <a16:rowId xmlns:a16="http://schemas.microsoft.com/office/drawing/2014/main" val="10002"/>
                  </a:ext>
                </a:extLst>
              </a:tr>
              <a:tr h="370840">
                <a:tc>
                  <a:txBody>
                    <a:bodyPr/>
                    <a:lstStyle/>
                    <a:p>
                      <a:r>
                        <a:rPr lang="en-US" sz="2400" dirty="0"/>
                        <a:t>gss-25-s100.cnf</a:t>
                      </a:r>
                    </a:p>
                  </a:txBody>
                  <a:tcPr/>
                </a:tc>
                <a:tc>
                  <a:txBody>
                    <a:bodyPr/>
                    <a:lstStyle/>
                    <a:p>
                      <a:pPr algn="r"/>
                      <a:r>
                        <a:rPr lang="en-US" sz="2400" dirty="0"/>
                        <a:t>SAT</a:t>
                      </a:r>
                    </a:p>
                  </a:txBody>
                  <a:tcPr/>
                </a:tc>
                <a:tc>
                  <a:txBody>
                    <a:bodyPr/>
                    <a:lstStyle/>
                    <a:p>
                      <a:pPr algn="r"/>
                      <a:r>
                        <a:rPr lang="en-US" sz="2400" dirty="0"/>
                        <a:t>1780</a:t>
                      </a:r>
                    </a:p>
                  </a:txBody>
                  <a:tcPr/>
                </a:tc>
                <a:tc>
                  <a:txBody>
                    <a:bodyPr/>
                    <a:lstStyle/>
                    <a:p>
                      <a:pPr algn="r"/>
                      <a:r>
                        <a:rPr lang="en-US" sz="2400" dirty="0"/>
                        <a:t>349</a:t>
                      </a:r>
                    </a:p>
                  </a:txBody>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the Cloud</a:t>
            </a:r>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108</a:t>
            </a:fld>
            <a:endParaRPr lang="en-US" dirty="0"/>
          </a:p>
        </p:txBody>
      </p:sp>
      <p:sp>
        <p:nvSpPr>
          <p:cNvPr id="5" name="Content Placeholder 2"/>
          <p:cNvSpPr>
            <a:spLocks noGrp="1"/>
          </p:cNvSpPr>
          <p:nvPr>
            <p:ph idx="1"/>
          </p:nvPr>
        </p:nvSpPr>
        <p:spPr>
          <a:xfrm>
            <a:off x="457200" y="4411744"/>
            <a:ext cx="8229600" cy="1714419"/>
          </a:xfrm>
        </p:spPr>
        <p:txBody>
          <a:bodyPr>
            <a:normAutofit/>
          </a:bodyPr>
          <a:lstStyle/>
          <a:p>
            <a:r>
              <a:rPr lang="en-US" dirty="0"/>
              <a:t>7 timeouts (Dissolve[128])</a:t>
            </a:r>
          </a:p>
          <a:p>
            <a:endParaRPr lang="en-US" dirty="0"/>
          </a:p>
          <a:p>
            <a:endParaRPr lang="en-US" dirty="0"/>
          </a:p>
        </p:txBody>
      </p:sp>
    </p:spTree>
    <p:extLst>
      <p:ext uri="{BB962C8B-B14F-4D97-AF65-F5344CB8AC3E}">
        <p14:creationId xmlns:p14="http://schemas.microsoft.com/office/powerpoint/2010/main" val="3581830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15782" y="3469403"/>
            <a:ext cx="4436553" cy="990600"/>
          </a:xfrm>
          <a:prstGeom prst="plaqu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Abstraction</a:t>
            </a:r>
          </a:p>
        </p:txBody>
      </p:sp>
      <p:sp>
        <p:nvSpPr>
          <p:cNvPr id="5" name="Rounded Rectangle 4"/>
          <p:cNvSpPr/>
          <p:nvPr/>
        </p:nvSpPr>
        <p:spPr>
          <a:xfrm>
            <a:off x="1059091" y="5574061"/>
            <a:ext cx="6031523" cy="815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Analysis/Verification of Programs</a:t>
            </a:r>
          </a:p>
        </p:txBody>
      </p:sp>
      <p:sp>
        <p:nvSpPr>
          <p:cNvPr id="6" name="Rounded Rectangle 5"/>
          <p:cNvSpPr/>
          <p:nvPr/>
        </p:nvSpPr>
        <p:spPr>
          <a:xfrm>
            <a:off x="1254576" y="1498438"/>
            <a:ext cx="5518639" cy="918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Decision Procedures for Logics</a:t>
            </a:r>
          </a:p>
        </p:txBody>
      </p:sp>
      <p:sp>
        <p:nvSpPr>
          <p:cNvPr id="7" name="Up Arrow 6"/>
          <p:cNvSpPr/>
          <p:nvPr/>
        </p:nvSpPr>
        <p:spPr>
          <a:xfrm>
            <a:off x="3743375" y="2402603"/>
            <a:ext cx="541043" cy="10668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0800000">
            <a:off x="3804332" y="4460001"/>
            <a:ext cx="541043" cy="106680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61263" y="4722812"/>
            <a:ext cx="2970879" cy="461665"/>
          </a:xfrm>
          <a:prstGeom prst="rect">
            <a:avLst/>
          </a:prstGeom>
          <a:noFill/>
        </p:spPr>
        <p:txBody>
          <a:bodyPr wrap="square" rtlCol="0">
            <a:spAutoFit/>
          </a:bodyPr>
          <a:lstStyle/>
          <a:p>
            <a:r>
              <a:rPr lang="en-US" sz="2400" dirty="0"/>
              <a:t>Symbolic Abstraction</a:t>
            </a:r>
          </a:p>
        </p:txBody>
      </p:sp>
      <p:sp>
        <p:nvSpPr>
          <p:cNvPr id="10" name="TextBox 9"/>
          <p:cNvSpPr txBox="1"/>
          <p:nvPr/>
        </p:nvSpPr>
        <p:spPr>
          <a:xfrm>
            <a:off x="4361263" y="2718071"/>
            <a:ext cx="4495800" cy="461665"/>
          </a:xfrm>
          <a:prstGeom prst="rect">
            <a:avLst/>
          </a:prstGeom>
          <a:noFill/>
        </p:spPr>
        <p:txBody>
          <a:bodyPr wrap="square" rtlCol="0">
            <a:spAutoFit/>
          </a:bodyPr>
          <a:lstStyle/>
          <a:p>
            <a:r>
              <a:rPr lang="en-US" sz="2400" dirty="0" err="1"/>
              <a:t>Satisfiability</a:t>
            </a:r>
            <a:r>
              <a:rPr lang="en-US" sz="2400" dirty="0"/>
              <a:t> Modulo Abstraction</a:t>
            </a:r>
          </a:p>
        </p:txBody>
      </p:sp>
      <p:sp>
        <p:nvSpPr>
          <p:cNvPr id="11" name="Title 1"/>
          <p:cNvSpPr>
            <a:spLocks noGrp="1"/>
          </p:cNvSpPr>
          <p:nvPr>
            <p:ph type="title"/>
          </p:nvPr>
        </p:nvSpPr>
        <p:spPr>
          <a:xfrm>
            <a:off x="0" y="0"/>
            <a:ext cx="9144000" cy="1143000"/>
          </a:xfrm>
        </p:spPr>
        <p:txBody>
          <a:bodyPr/>
          <a:lstStyle/>
          <a:p>
            <a:r>
              <a:rPr lang="en-US" dirty="0"/>
              <a:t>What is Promising Here . . .</a:t>
            </a:r>
          </a:p>
        </p:txBody>
      </p:sp>
      <p:sp>
        <p:nvSpPr>
          <p:cNvPr id="13" name="Rounded Rectangular Callout 12"/>
          <p:cNvSpPr/>
          <p:nvPr/>
        </p:nvSpPr>
        <p:spPr>
          <a:xfrm>
            <a:off x="3753215" y="1224032"/>
            <a:ext cx="5183360" cy="950267"/>
          </a:xfrm>
          <a:prstGeom prst="wedgeRoundRectCallout">
            <a:avLst>
              <a:gd name="adj1" fmla="val 2489"/>
              <a:gd name="adj2" fmla="val 117675"/>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25425" indent="-225425">
              <a:buFont typeface="Arial" panose="020B0604020202020204" pitchFamily="34" charset="0"/>
              <a:buChar char="•"/>
            </a:pPr>
            <a:r>
              <a:rPr lang="en-US" sz="2000" dirty="0">
                <a:solidFill>
                  <a:schemeClr val="tx1"/>
                </a:solidFill>
              </a:rPr>
              <a:t>Create </a:t>
            </a:r>
            <a:r>
              <a:rPr lang="en-US" sz="2000" dirty="0">
                <a:solidFill>
                  <a:srgbClr val="FF0000"/>
                </a:solidFill>
              </a:rPr>
              <a:t>more powerful solvers </a:t>
            </a:r>
            <a:r>
              <a:rPr lang="en-US" sz="2000" dirty="0">
                <a:solidFill>
                  <a:schemeClr val="tx1"/>
                </a:solidFill>
              </a:rPr>
              <a:t>using concepts from abstract interpretation</a:t>
            </a:r>
          </a:p>
          <a:p>
            <a:pPr marL="225425" indent="-225425">
              <a:buFont typeface="Arial" panose="020B0604020202020204" pitchFamily="34" charset="0"/>
              <a:buChar char="•"/>
            </a:pPr>
            <a:r>
              <a:rPr lang="en-US" sz="2000" dirty="0">
                <a:solidFill>
                  <a:schemeClr val="tx1"/>
                </a:solidFill>
              </a:rPr>
              <a:t>Create solvers for new logic fragments</a:t>
            </a:r>
          </a:p>
        </p:txBody>
      </p:sp>
      <p:sp>
        <p:nvSpPr>
          <p:cNvPr id="3" name="Slide Number Placeholder 2"/>
          <p:cNvSpPr>
            <a:spLocks noGrp="1"/>
          </p:cNvSpPr>
          <p:nvPr>
            <p:ph type="sldNum" sz="quarter" idx="12"/>
          </p:nvPr>
        </p:nvSpPr>
        <p:spPr/>
        <p:txBody>
          <a:bodyPr/>
          <a:lstStyle/>
          <a:p>
            <a:fld id="{A65A0EED-6B89-664A-801E-D3FDD91C7C69}" type="slidenum">
              <a:rPr lang="en-US" smtClean="0"/>
              <a:pPr/>
              <a:t>109</a:t>
            </a:fld>
            <a:endParaRPr lang="en-US" dirty="0"/>
          </a:p>
        </p:txBody>
      </p:sp>
      <p:sp>
        <p:nvSpPr>
          <p:cNvPr id="12" name="Rounded Rectangular Callout 11"/>
          <p:cNvSpPr/>
          <p:nvPr/>
        </p:nvSpPr>
        <p:spPr>
          <a:xfrm>
            <a:off x="1974806" y="5601309"/>
            <a:ext cx="6622250" cy="1088208"/>
          </a:xfrm>
          <a:prstGeom prst="wedgeRoundRectCallout">
            <a:avLst>
              <a:gd name="adj1" fmla="val 2328"/>
              <a:gd name="adj2" fmla="val -93482"/>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28600" indent="-228600">
              <a:buFont typeface="Arial" panose="020B0604020202020204" pitchFamily="34" charset="0"/>
              <a:buChar char="•"/>
            </a:pPr>
            <a:r>
              <a:rPr lang="en-US" sz="2000" dirty="0">
                <a:solidFill>
                  <a:schemeClr val="tx1"/>
                </a:solidFill>
              </a:rPr>
              <a:t>Fundamental technique for working with abstractions</a:t>
            </a:r>
          </a:p>
          <a:p>
            <a:pPr marL="228600" indent="-228600">
              <a:buFont typeface="Arial" panose="020B0604020202020204" pitchFamily="34" charset="0"/>
              <a:buChar char="•"/>
            </a:pPr>
            <a:r>
              <a:rPr lang="en-US" sz="2000" dirty="0">
                <a:solidFill>
                  <a:schemeClr val="tx1"/>
                </a:solidFill>
              </a:rPr>
              <a:t>Provides the means for automating abstract interpretation</a:t>
            </a:r>
          </a:p>
          <a:p>
            <a:pPr marL="800100" lvl="1" indent="-342900">
              <a:buFont typeface="Symbol" panose="05050102010706020507" pitchFamily="18" charset="2"/>
              <a:buChar char=""/>
            </a:pPr>
            <a:r>
              <a:rPr lang="en-US" sz="2000" dirty="0">
                <a:solidFill>
                  <a:schemeClr val="tx1"/>
                </a:solidFill>
              </a:rPr>
              <a:t>Correct-by-construction analyzers</a:t>
            </a:r>
          </a:p>
        </p:txBody>
      </p:sp>
    </p:spTree>
    <p:extLst>
      <p:ext uri="{BB962C8B-B14F-4D97-AF65-F5344CB8AC3E}">
        <p14:creationId xmlns:p14="http://schemas.microsoft.com/office/powerpoint/2010/main" val="41589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ditya\AppData\Local\Microsoft\Windows\Temporary Internet Files\Content.IE5\ZNA7BZVE\MC9004344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057400"/>
            <a:ext cx="1362075" cy="19081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11</a:t>
            </a:fld>
            <a:endParaRPr lang="en-US" dirty="0"/>
          </a:p>
        </p:txBody>
      </p:sp>
    </p:spTree>
    <p:extLst>
      <p:ext uri="{BB962C8B-B14F-4D97-AF65-F5344CB8AC3E}">
        <p14:creationId xmlns:p14="http://schemas.microsoft.com/office/powerpoint/2010/main" val="3033357960"/>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Symbolic Abstraction: Dual-Use</a:t>
            </a:r>
          </a:p>
        </p:txBody>
      </p:sp>
      <p:sp>
        <p:nvSpPr>
          <p:cNvPr id="6" name="Slide Number Placeholder 5"/>
          <p:cNvSpPr>
            <a:spLocks noGrp="1"/>
          </p:cNvSpPr>
          <p:nvPr>
            <p:ph type="sldNum" sz="quarter" idx="12"/>
          </p:nvPr>
        </p:nvSpPr>
        <p:spPr/>
        <p:txBody>
          <a:bodyPr/>
          <a:lstStyle/>
          <a:p>
            <a:fld id="{A65A0EED-6B89-664A-801E-D3FDD91C7C69}" type="slidenum">
              <a:rPr lang="en-US" smtClean="0"/>
              <a:pPr/>
              <a:t>110</a:t>
            </a:fld>
            <a:endParaRPr lang="en-US"/>
          </a:p>
        </p:txBody>
      </p:sp>
      <p:grpSp>
        <p:nvGrpSpPr>
          <p:cNvPr id="7" name="Group 6"/>
          <p:cNvGrpSpPr/>
          <p:nvPr/>
        </p:nvGrpSpPr>
        <p:grpSpPr>
          <a:xfrm>
            <a:off x="2151110" y="2476137"/>
            <a:ext cx="4841781" cy="2030169"/>
            <a:chOff x="2151110" y="2476137"/>
            <a:chExt cx="4841781" cy="2030169"/>
          </a:xfrm>
        </p:grpSpPr>
        <p:sp>
          <p:nvSpPr>
            <p:cNvPr id="26" name="Oval 25"/>
            <p:cNvSpPr/>
            <p:nvPr/>
          </p:nvSpPr>
          <p:spPr>
            <a:xfrm>
              <a:off x="6018299" y="4167752"/>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27" name="Oval 26"/>
            <p:cNvSpPr/>
            <p:nvPr/>
          </p:nvSpPr>
          <p:spPr>
            <a:xfrm>
              <a:off x="4258655" y="4167752"/>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28" name="Rounded Rectangle 27"/>
            <p:cNvSpPr/>
            <p:nvPr/>
          </p:nvSpPr>
          <p:spPr>
            <a:xfrm>
              <a:off x="3812981" y="2476137"/>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26414" y="3272680"/>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0" name="TextBox 29"/>
            <p:cNvSpPr txBox="1"/>
            <p:nvPr/>
          </p:nvSpPr>
          <p:spPr>
            <a:xfrm>
              <a:off x="4351752" y="2962263"/>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sp>
          <p:nvSpPr>
            <p:cNvPr id="31" name="Diamond 30"/>
            <p:cNvSpPr/>
            <p:nvPr/>
          </p:nvSpPr>
          <p:spPr>
            <a:xfrm>
              <a:off x="5509871" y="2476137"/>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71281" y="4167752"/>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3" name="Rounded Rectangle 32"/>
            <p:cNvSpPr/>
            <p:nvPr/>
          </p:nvSpPr>
          <p:spPr>
            <a:xfrm>
              <a:off x="2151110" y="2476137"/>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484047" y="3286860"/>
              <a:ext cx="2075736" cy="1046679"/>
              <a:chOff x="4484047" y="5155392"/>
              <a:chExt cx="2075736" cy="1046679"/>
            </a:xfrm>
          </p:grpSpPr>
          <p:cxnSp>
            <p:nvCxnSpPr>
              <p:cNvPr id="35" name="Straight Arrow Connector 34"/>
              <p:cNvCxnSpPr>
                <a:stCxn id="36" idx="2"/>
                <a:endCxn id="29" idx="6"/>
              </p:cNvCxnSpPr>
              <p:nvPr/>
            </p:nvCxnSpPr>
            <p:spPr>
              <a:xfrm flipH="1" flipV="1">
                <a:off x="4484047" y="5155392"/>
                <a:ext cx="1739143" cy="88794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223190" y="6015908"/>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40" name="TextBox 39"/>
                  <p:cNvSpPr txBox="1"/>
                  <p:nvPr/>
                </p:nvSpPr>
                <p:spPr>
                  <a:xfrm>
                    <a:off x="5127660" y="5246527"/>
                    <a:ext cx="36478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m:oMathPara>
                    </a14:m>
                    <a:endParaRPr lang="en-US" baseline="-25000" dirty="0"/>
                  </a:p>
                </p:txBody>
              </p:sp>
            </mc:Choice>
            <mc:Fallback xmlns="">
              <p:sp>
                <p:nvSpPr>
                  <p:cNvPr id="40" name="TextBox 39"/>
                  <p:cNvSpPr txBox="1">
                    <a:spLocks noRot="1" noChangeAspect="1" noMove="1" noResize="1" noEditPoints="1" noAdjustHandles="1" noChangeArrowheads="1" noChangeShapeType="1" noTextEdit="1"/>
                  </p:cNvSpPr>
                  <p:nvPr/>
                </p:nvSpPr>
                <p:spPr>
                  <a:xfrm>
                    <a:off x="5127660" y="5246527"/>
                    <a:ext cx="364780" cy="362984"/>
                  </a:xfrm>
                  <a:prstGeom prst="rect">
                    <a:avLst/>
                  </a:prstGeom>
                  <a:blipFill rotWithShape="1">
                    <a:blip r:embed="rId10"/>
                    <a:stretch>
                      <a:fillRect t="-5000" r="-16667"/>
                    </a:stretch>
                  </a:blipFill>
                </p:spPr>
                <p:txBody>
                  <a:bodyPr/>
                  <a:lstStyle/>
                  <a:p>
                    <a:r>
                      <a:rPr lang="en-US">
                        <a:noFill/>
                      </a:rPr>
                      <a:t> </a:t>
                    </a:r>
                  </a:p>
                </p:txBody>
              </p:sp>
            </mc:Fallback>
          </mc:AlternateContent>
          <p:sp>
            <p:nvSpPr>
              <p:cNvPr id="38" name="TextBox 37"/>
              <p:cNvSpPr txBox="1"/>
              <p:nvPr/>
            </p:nvSpPr>
            <p:spPr>
              <a:xfrm>
                <a:off x="6255464" y="5832739"/>
                <a:ext cx="304319" cy="369332"/>
              </a:xfrm>
              <a:prstGeom prst="rect">
                <a:avLst/>
              </a:prstGeom>
              <a:noFill/>
            </p:spPr>
            <p:txBody>
              <a:bodyPr wrap="square" rtlCol="0">
                <a:spAutoFit/>
              </a:bodyPr>
              <a:lstStyle/>
              <a:p>
                <a:r>
                  <a:rPr lang="en-US" dirty="0">
                    <a:sym typeface="Symbol"/>
                  </a:rPr>
                  <a:t>⊥</a:t>
                </a:r>
                <a:endParaRPr lang="en-US" dirty="0"/>
              </a:p>
            </p:txBody>
          </p:sp>
        </p:grpSp>
        <p:grpSp>
          <p:nvGrpSpPr>
            <p:cNvPr id="41" name="Group 40"/>
            <p:cNvGrpSpPr/>
            <p:nvPr/>
          </p:nvGrpSpPr>
          <p:grpSpPr>
            <a:xfrm>
              <a:off x="3416584" y="2587259"/>
              <a:ext cx="2835424" cy="1738460"/>
              <a:chOff x="3416584" y="4455791"/>
              <a:chExt cx="2835424" cy="1738460"/>
            </a:xfrm>
          </p:grpSpPr>
          <p:sp>
            <p:nvSpPr>
              <p:cNvPr id="42" name="TextBox 41"/>
              <p:cNvSpPr txBox="1"/>
              <p:nvPr/>
            </p:nvSpPr>
            <p:spPr>
              <a:xfrm>
                <a:off x="5407938" y="4455791"/>
                <a:ext cx="279244" cy="369332"/>
              </a:xfrm>
              <a:prstGeom prst="rect">
                <a:avLst/>
              </a:prstGeom>
              <a:noFill/>
            </p:spPr>
            <p:txBody>
              <a:bodyPr wrap="none" rtlCol="0">
                <a:spAutoFit/>
              </a:bodyPr>
              <a:lstStyle/>
              <a:p>
                <a:r>
                  <a:rPr lang="en-US" dirty="0">
                    <a:sym typeface="Symbol"/>
                  </a:rPr>
                  <a:t></a:t>
                </a:r>
                <a:endParaRPr lang="en-US" baseline="-25000" dirty="0"/>
              </a:p>
            </p:txBody>
          </p:sp>
          <p:cxnSp>
            <p:nvCxnSpPr>
              <p:cNvPr id="43" name="Curved Connector 42"/>
              <p:cNvCxnSpPr>
                <a:stCxn id="36" idx="0"/>
                <a:endCxn id="44" idx="0"/>
              </p:cNvCxnSpPr>
              <p:nvPr/>
            </p:nvCxnSpPr>
            <p:spPr>
              <a:xfrm rot="16200000" flipV="1">
                <a:off x="4839284" y="4589932"/>
                <a:ext cx="177737" cy="2647711"/>
              </a:xfrm>
              <a:prstGeom prst="curvedConnector3">
                <a:avLst>
                  <a:gd name="adj1" fmla="val 728173"/>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16584" y="5824919"/>
                <a:ext cx="375424" cy="369332"/>
              </a:xfrm>
              <a:prstGeom prst="rect">
                <a:avLst/>
              </a:prstGeom>
              <a:noFill/>
            </p:spPr>
            <p:txBody>
              <a:bodyPr wrap="none" rtlCol="0">
                <a:spAutoFit/>
              </a:bodyPr>
              <a:lstStyle/>
              <a:p>
                <a:r>
                  <a:rPr lang="en-US" b="1" dirty="0">
                    <a:sym typeface="Symbol"/>
                  </a:rPr>
                  <a:t></a:t>
                </a:r>
                <a:endParaRPr lang="en-US" b="1" dirty="0"/>
              </a:p>
            </p:txBody>
          </p:sp>
        </p:grpSp>
      </p:grpSp>
      <p:sp>
        <p:nvSpPr>
          <p:cNvPr id="45" name="TextBox 44"/>
          <p:cNvSpPr txBox="1"/>
          <p:nvPr/>
        </p:nvSpPr>
        <p:spPr>
          <a:xfrm>
            <a:off x="609600" y="1657774"/>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46" name="Rectangle 45"/>
              <p:cNvSpPr/>
              <p:nvPr/>
            </p:nvSpPr>
            <p:spPr>
              <a:xfrm>
                <a:off x="1404979" y="1657774"/>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a:t>unsatisfiable</a:t>
                </a:r>
                <a:endParaRPr lang="en-US" sz="2800" dirty="0"/>
              </a:p>
            </p:txBody>
          </p:sp>
        </mc:Choice>
        <mc:Fallback xmlns="">
          <p:sp>
            <p:nvSpPr>
              <p:cNvPr id="46" name="Rectangle 45"/>
              <p:cNvSpPr>
                <a:spLocks noRot="1" noChangeAspect="1" noMove="1" noResize="1" noEditPoints="1" noAdjustHandles="1" noChangeArrowheads="1" noChangeShapeType="1" noTextEdit="1"/>
              </p:cNvSpPr>
              <p:nvPr/>
            </p:nvSpPr>
            <p:spPr>
              <a:xfrm>
                <a:off x="1404979" y="1657774"/>
                <a:ext cx="5410200" cy="523220"/>
              </a:xfrm>
              <a:prstGeom prst="rect">
                <a:avLst/>
              </a:prstGeom>
              <a:blipFill rotWithShape="1">
                <a:blip r:embed="rId11"/>
                <a:stretch>
                  <a:fillRect t="-10465" b="-32558"/>
                </a:stretch>
              </a:blipFill>
            </p:spPr>
            <p:txBody>
              <a:bodyPr/>
              <a:lstStyle/>
              <a:p>
                <a:r>
                  <a:rPr lang="en-US">
                    <a:noFill/>
                  </a:rPr>
                  <a:t> </a:t>
                </a:r>
              </a:p>
            </p:txBody>
          </p:sp>
        </mc:Fallback>
      </mc:AlternateContent>
      <p:grpSp>
        <p:nvGrpSpPr>
          <p:cNvPr id="47" name="Group 46"/>
          <p:cNvGrpSpPr/>
          <p:nvPr/>
        </p:nvGrpSpPr>
        <p:grpSpPr>
          <a:xfrm>
            <a:off x="7626068" y="1371600"/>
            <a:ext cx="664221" cy="1157121"/>
            <a:chOff x="7848600" y="4424832"/>
            <a:chExt cx="664221" cy="1157121"/>
          </a:xfrm>
        </p:grpSpPr>
        <p:sp>
          <p:nvSpPr>
            <p:cNvPr id="48" name="Oval 47"/>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TextBox 48"/>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pic>
        <p:nvPicPr>
          <p:cNvPr id="39" name="Picture 8" descr="C:\Users\reps\AppData\Local\Microsoft\Windows\Temporary Internet Files\Content.IE5\UWN4LK9M\Lightbulb_by_Trixyrogue[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676"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Box 49"/>
              <p:cNvSpPr txBox="1"/>
              <p:nvPr/>
            </p:nvSpPr>
            <p:spPr>
              <a:xfrm>
                <a:off x="323850" y="4634163"/>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panose="02040503050406030204" pitchFamily="18" charset="0"/>
                            <a:ea typeface="Cambria Math"/>
                          </a:rPr>
                        </m:ctrlPr>
                      </m:sSubPr>
                      <m:e>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panose="02040503050406030204" pitchFamily="18" charset="0"/>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panose="02040503050406030204" pitchFamily="18" charset="0"/>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applies the best abstract transformer </a:t>
                </a:r>
              </a:p>
            </p:txBody>
          </p:sp>
        </mc:Choice>
        <mc:Fallback xmlns="">
          <p:sp>
            <p:nvSpPr>
              <p:cNvPr id="50" name="TextBox 49"/>
              <p:cNvSpPr txBox="1">
                <a:spLocks noRot="1" noChangeAspect="1" noMove="1" noResize="1" noEditPoints="1" noAdjustHandles="1" noChangeArrowheads="1" noChangeShapeType="1" noTextEdit="1"/>
              </p:cNvSpPr>
              <p:nvPr/>
            </p:nvSpPr>
            <p:spPr>
              <a:xfrm>
                <a:off x="323850" y="4634163"/>
                <a:ext cx="7958178" cy="531043"/>
              </a:xfrm>
              <a:prstGeom prst="rect">
                <a:avLst/>
              </a:prstGeom>
              <a:blipFill rotWithShape="1">
                <a:blip r:embed="rId13"/>
                <a:stretch>
                  <a:fillRect t="-6522" b="-27174"/>
                </a:stretch>
              </a:blipFill>
              <a:ln w="28575">
                <a:solidFill>
                  <a:srgbClr val="FF0000"/>
                </a:solidFill>
              </a:ln>
            </p:spPr>
            <p:txBody>
              <a:bodyPr/>
              <a:lstStyle/>
              <a:p>
                <a:r>
                  <a:rPr lang="en-US">
                    <a:noFill/>
                  </a:rPr>
                  <a:t> </a:t>
                </a:r>
              </a:p>
            </p:txBody>
          </p:sp>
        </mc:Fallback>
      </mc:AlternateContent>
      <p:grpSp>
        <p:nvGrpSpPr>
          <p:cNvPr id="51" name="Group 50"/>
          <p:cNvGrpSpPr/>
          <p:nvPr/>
        </p:nvGrpSpPr>
        <p:grpSpPr>
          <a:xfrm>
            <a:off x="8003310" y="4343400"/>
            <a:ext cx="797790" cy="1142846"/>
            <a:chOff x="6977610" y="1371600"/>
            <a:chExt cx="797790" cy="1142846"/>
          </a:xfrm>
        </p:grpSpPr>
        <p:sp>
          <p:nvSpPr>
            <p:cNvPr id="52" name="Diamond 51"/>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53" name="Rectangle 52"/>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020467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Symbolic Abstraction: Dual-Use</a:t>
            </a:r>
          </a:p>
        </p:txBody>
      </p:sp>
      <p:sp>
        <p:nvSpPr>
          <p:cNvPr id="4" name="Footer Placeholder 3"/>
          <p:cNvSpPr>
            <a:spLocks noGrp="1"/>
          </p:cNvSpPr>
          <p:nvPr>
            <p:ph type="ftr" sz="quarter" idx="11"/>
          </p:nvPr>
        </p:nvSpPr>
        <p:spPr/>
        <p:txBody>
          <a:bodyPr/>
          <a:lstStyle/>
          <a:p>
            <a:r>
              <a:rPr lang="en-US"/>
              <a:t>Dagstuhl Seminar 14351</a:t>
            </a:r>
            <a:endParaRPr lang="en-US" dirty="0"/>
          </a:p>
        </p:txBody>
      </p:sp>
      <mc:AlternateContent xmlns:mc="http://schemas.openxmlformats.org/markup-compatibility/2006" xmlns:a14="http://schemas.microsoft.com/office/drawing/2010/main">
        <mc:Choice Requires="a14">
          <p:sp>
            <p:nvSpPr>
              <p:cNvPr id="5" name="Rounded Rectangular Callout 4"/>
              <p:cNvSpPr/>
              <p:nvPr/>
            </p:nvSpPr>
            <p:spPr>
              <a:xfrm>
                <a:off x="410818" y="5793360"/>
                <a:ext cx="8316416" cy="886202"/>
              </a:xfrm>
              <a:prstGeom prst="wedgeRoundRectCallout">
                <a:avLst>
                  <a:gd name="adj1" fmla="val 2565"/>
                  <a:gd name="adj2" fmla="val -120668"/>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solidFill>
                  </a:rPr>
                  <a:t>Don’t have to reach </a:t>
                </a:r>
                <a14:m>
                  <m:oMath xmlns:m="http://schemas.openxmlformats.org/officeDocument/2006/math">
                    <m:r>
                      <a:rPr lang="en-US" sz="2400" i="1">
                        <a:solidFill>
                          <a:schemeClr val="tx1"/>
                        </a:solidFill>
                        <a:latin typeface="Cambria Math"/>
                      </a:rPr>
                      <m:t>⊥</m:t>
                    </m:r>
                  </m:oMath>
                </a14:m>
                <a:r>
                  <a:rPr lang="en-US" sz="2400" dirty="0">
                    <a:solidFill>
                      <a:schemeClr val="tx1"/>
                    </a:solidFill>
                  </a:rPr>
                  <a:t> for the result to be interesting!</a:t>
                </a:r>
              </a:p>
              <a:p>
                <a:r>
                  <a:rPr lang="en-US" sz="2400" dirty="0">
                    <a:solidFill>
                      <a:schemeClr val="tx1"/>
                    </a:solidFill>
                  </a:rPr>
                  <a:t>By working from above, the </a:t>
                </a:r>
                <a:r>
                  <a:rPr lang="en-US" sz="2400" i="1" u="sng" dirty="0">
                    <a:solidFill>
                      <a:schemeClr val="tx1"/>
                    </a:solidFill>
                  </a:rPr>
                  <a:t>residual</a:t>
                </a:r>
                <a:r>
                  <a:rPr lang="en-US" sz="2400" dirty="0">
                    <a:solidFill>
                      <a:schemeClr val="tx1"/>
                    </a:solidFill>
                  </a:rPr>
                  <a:t> is useful in program analysis</a:t>
                </a:r>
                <a:endParaRPr lang="en-US" sz="2400" dirty="0">
                  <a:ln>
                    <a:solidFill>
                      <a:srgbClr val="FF0000"/>
                    </a:solidFill>
                  </a:ln>
                  <a:solidFill>
                    <a:schemeClr val="tx1"/>
                  </a:solidFill>
                </a:endParaRP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410818" y="5793360"/>
                <a:ext cx="8316416" cy="886202"/>
              </a:xfrm>
              <a:prstGeom prst="wedgeRoundRectCallout">
                <a:avLst>
                  <a:gd name="adj1" fmla="val 2565"/>
                  <a:gd name="adj2" fmla="val -120668"/>
                  <a:gd name="adj3" fmla="val 16667"/>
                </a:avLst>
              </a:prstGeom>
              <a:blipFill rotWithShape="1">
                <a:blip r:embed="rId3"/>
                <a:stretch>
                  <a:fillRect l="-438" b="-5882"/>
                </a:stretch>
              </a:blipFill>
              <a:ln w="28575">
                <a:solidFill>
                  <a:srgbClr val="FF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A65A0EED-6B89-664A-801E-D3FDD91C7C69}" type="slidenum">
              <a:rPr lang="en-US" smtClean="0"/>
              <a:pPr/>
              <a:t>111</a:t>
            </a:fld>
            <a:endParaRPr lang="en-US" dirty="0"/>
          </a:p>
        </p:txBody>
      </p:sp>
      <p:grpSp>
        <p:nvGrpSpPr>
          <p:cNvPr id="7" name="Group 6"/>
          <p:cNvGrpSpPr/>
          <p:nvPr/>
        </p:nvGrpSpPr>
        <p:grpSpPr>
          <a:xfrm>
            <a:off x="2151110" y="2478024"/>
            <a:ext cx="4841781" cy="2049675"/>
            <a:chOff x="2151110" y="2484187"/>
            <a:chExt cx="4841781" cy="2049675"/>
          </a:xfrm>
        </p:grpSpPr>
        <p:sp>
          <p:nvSpPr>
            <p:cNvPr id="45" name="Oval 44"/>
            <p:cNvSpPr/>
            <p:nvPr/>
          </p:nvSpPr>
          <p:spPr>
            <a:xfrm>
              <a:off x="5787900" y="4195308"/>
              <a:ext cx="922500"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 </a:t>
              </a:r>
              <a:r>
                <a:rPr lang="en-US" sz="1600">
                  <a:solidFill>
                    <a:sysClr val="windowText" lastClr="000000"/>
                  </a:solidFill>
                  <a:latin typeface="Lucida Calligraphy" panose="03010101010101010101" pitchFamily="66" charset="0"/>
                </a:rPr>
                <a:t>= L</a:t>
              </a:r>
              <a:r>
                <a:rPr lang="en-US" sz="1600">
                  <a:solidFill>
                    <a:sysClr val="windowText" lastClr="000000"/>
                  </a:solidFill>
                </a:rPr>
                <a:t>’</a:t>
              </a:r>
              <a:endParaRPr lang="en-US" sz="1600" baseline="-25000" dirty="0">
                <a:solidFill>
                  <a:sysClr val="windowText" lastClr="000000"/>
                </a:solidFill>
              </a:endParaRPr>
            </a:p>
          </p:txBody>
        </p:sp>
        <p:sp>
          <p:nvSpPr>
            <p:cNvPr id="46" name="Oval 45"/>
            <p:cNvSpPr/>
            <p:nvPr/>
          </p:nvSpPr>
          <p:spPr>
            <a:xfrm>
              <a:off x="4258655" y="4195308"/>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47" name="Rounded Rectangle 46"/>
            <p:cNvSpPr/>
            <p:nvPr/>
          </p:nvSpPr>
          <p:spPr>
            <a:xfrm>
              <a:off x="3812981" y="2503693"/>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26414" y="3300236"/>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9" name="TextBox 48"/>
            <p:cNvSpPr txBox="1"/>
            <p:nvPr/>
          </p:nvSpPr>
          <p:spPr>
            <a:xfrm>
              <a:off x="4351752" y="2989819"/>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grpSp>
          <p:nvGrpSpPr>
            <p:cNvPr id="50" name="Group 49"/>
            <p:cNvGrpSpPr/>
            <p:nvPr/>
          </p:nvGrpSpPr>
          <p:grpSpPr>
            <a:xfrm>
              <a:off x="4484047" y="3011087"/>
              <a:ext cx="2328574" cy="434339"/>
              <a:chOff x="4484047" y="2931063"/>
              <a:chExt cx="2328574" cy="434339"/>
            </a:xfrm>
          </p:grpSpPr>
          <mc:AlternateContent xmlns:mc="http://schemas.openxmlformats.org/markup-compatibility/2006" xmlns:a14="http://schemas.microsoft.com/office/drawing/2010/main">
            <mc:Choice Requires="a14">
              <p:sp>
                <p:nvSpPr>
                  <p:cNvPr id="51" name="TextBox 50"/>
                  <p:cNvSpPr txBox="1"/>
                  <p:nvPr/>
                </p:nvSpPr>
                <p:spPr>
                  <a:xfrm>
                    <a:off x="6203983" y="2996070"/>
                    <a:ext cx="608638" cy="369332"/>
                  </a:xfrm>
                  <a:prstGeom prst="rect">
                    <a:avLst/>
                  </a:prstGeom>
                  <a:noFill/>
                </p:spPr>
                <p:txBody>
                  <a:bodyPr wrap="squar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a14:m>
                    <a:r>
                      <a:rPr lang="en-US" dirty="0">
                        <a:sym typeface="Symbol"/>
                      </a:rPr>
                      <a:t>(</a:t>
                    </a:r>
                    <a:r>
                      <a:rPr lang="en-US" dirty="0">
                        <a:solidFill>
                          <a:sysClr val="windowText" lastClr="000000"/>
                        </a:solidFill>
                        <a:sym typeface="Symbol"/>
                      </a:rPr>
                      <a:t></a:t>
                    </a:r>
                    <a:r>
                      <a:rPr lang="en-US" dirty="0"/>
                      <a:t>)</a:t>
                    </a:r>
                  </a:p>
                </p:txBody>
              </p:sp>
            </mc:Choice>
            <mc:Fallback xmlns="">
              <p:sp>
                <p:nvSpPr>
                  <p:cNvPr id="51" name="TextBox 50"/>
                  <p:cNvSpPr txBox="1">
                    <a:spLocks noRot="1" noChangeAspect="1" noMove="1" noResize="1" noEditPoints="1" noAdjustHandles="1" noChangeArrowheads="1" noChangeShapeType="1" noTextEdit="1"/>
                  </p:cNvSpPr>
                  <p:nvPr/>
                </p:nvSpPr>
                <p:spPr>
                  <a:xfrm>
                    <a:off x="6203983" y="2996070"/>
                    <a:ext cx="608638" cy="369332"/>
                  </a:xfrm>
                  <a:prstGeom prst="rect">
                    <a:avLst/>
                  </a:prstGeom>
                  <a:blipFill rotWithShape="1">
                    <a:blip r:embed="rId11"/>
                    <a:stretch>
                      <a:fillRect t="-11667" r="-8000" b="-26667"/>
                    </a:stretch>
                  </a:blipFill>
                </p:spPr>
                <p:txBody>
                  <a:bodyPr/>
                  <a:lstStyle/>
                  <a:p>
                    <a:r>
                      <a:rPr lang="en-US">
                        <a:noFill/>
                      </a:rPr>
                      <a:t> </a:t>
                    </a:r>
                  </a:p>
                </p:txBody>
              </p:sp>
            </mc:Fallback>
          </mc:AlternateContent>
          <p:cxnSp>
            <p:nvCxnSpPr>
              <p:cNvPr id="52" name="Straight Arrow Connector 51"/>
              <p:cNvCxnSpPr>
                <a:stCxn id="53" idx="2"/>
                <a:endCxn id="48" idx="6"/>
              </p:cNvCxnSpPr>
              <p:nvPr/>
            </p:nvCxnSpPr>
            <p:spPr>
              <a:xfrm flipH="1">
                <a:off x="4484047" y="3192576"/>
                <a:ext cx="1708407" cy="68320"/>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5140912" y="2931063"/>
                    <a:ext cx="36478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m:oMathPara>
                    </a14:m>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140912" y="2931063"/>
                    <a:ext cx="364780" cy="362984"/>
                  </a:xfrm>
                  <a:prstGeom prst="rect">
                    <a:avLst/>
                  </a:prstGeom>
                  <a:blipFill rotWithShape="1">
                    <a:blip r:embed="rId12"/>
                    <a:stretch>
                      <a:fillRect t="-5085" r="-16667"/>
                    </a:stretch>
                  </a:blipFill>
                </p:spPr>
                <p:txBody>
                  <a:bodyPr/>
                  <a:lstStyle/>
                  <a:p>
                    <a:r>
                      <a:rPr lang="en-US">
                        <a:noFill/>
                      </a:rPr>
                      <a:t> </a:t>
                    </a:r>
                  </a:p>
                </p:txBody>
              </p:sp>
            </mc:Fallback>
          </mc:AlternateContent>
        </p:grpSp>
        <p:sp>
          <p:nvSpPr>
            <p:cNvPr id="58" name="Diamond 57"/>
            <p:cNvSpPr/>
            <p:nvPr/>
          </p:nvSpPr>
          <p:spPr>
            <a:xfrm>
              <a:off x="5509871" y="2503693"/>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371281" y="4195308"/>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60" name="Rounded Rectangle 59"/>
            <p:cNvSpPr/>
            <p:nvPr/>
          </p:nvSpPr>
          <p:spPr>
            <a:xfrm>
              <a:off x="2151110" y="2503693"/>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7411" y="2484187"/>
              <a:ext cx="3703861" cy="1232749"/>
              <a:chOff x="2517411" y="2404163"/>
              <a:chExt cx="3703861" cy="1232749"/>
            </a:xfrm>
          </p:grpSpPr>
          <p:sp>
            <p:nvSpPr>
              <p:cNvPr id="62" name="Regular Pentagon 61"/>
              <p:cNvSpPr>
                <a:spLocks noChangeAspect="1"/>
              </p:cNvSpPr>
              <p:nvPr/>
            </p:nvSpPr>
            <p:spPr>
              <a:xfrm rot="949945">
                <a:off x="2517411" y="2982643"/>
                <a:ext cx="594360" cy="654269"/>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407938" y="2404163"/>
                <a:ext cx="279244" cy="369332"/>
              </a:xfrm>
              <a:prstGeom prst="rect">
                <a:avLst/>
              </a:prstGeom>
              <a:noFill/>
            </p:spPr>
            <p:txBody>
              <a:bodyPr wrap="none" rtlCol="0">
                <a:spAutoFit/>
              </a:bodyPr>
              <a:lstStyle/>
              <a:p>
                <a:r>
                  <a:rPr lang="en-US" dirty="0">
                    <a:sym typeface="Symbol"/>
                  </a:rPr>
                  <a:t></a:t>
                </a:r>
                <a:endParaRPr lang="en-US" baseline="-25000" dirty="0"/>
              </a:p>
            </p:txBody>
          </p:sp>
          <p:cxnSp>
            <p:nvCxnSpPr>
              <p:cNvPr id="64" name="Curved Connector 63"/>
              <p:cNvCxnSpPr>
                <a:stCxn id="53" idx="0"/>
                <a:endCxn id="62" idx="0"/>
              </p:cNvCxnSpPr>
              <p:nvPr/>
            </p:nvCxnSpPr>
            <p:spPr>
              <a:xfrm rot="16200000" flipV="1">
                <a:off x="4470885" y="1428010"/>
                <a:ext cx="183343" cy="3317430"/>
              </a:xfrm>
              <a:prstGeom prst="curvedConnector3">
                <a:avLst>
                  <a:gd name="adj1" fmla="val 231453"/>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2668587" y="3091579"/>
              <a:ext cx="1757827" cy="629538"/>
              <a:chOff x="2668587" y="3011555"/>
              <a:chExt cx="1757827" cy="629538"/>
            </a:xfrm>
          </p:grpSpPr>
          <p:cxnSp>
            <p:nvCxnSpPr>
              <p:cNvPr id="66" name="Straight Arrow Connector 65"/>
              <p:cNvCxnSpPr>
                <a:stCxn id="48" idx="2"/>
                <a:endCxn id="67" idx="6"/>
              </p:cNvCxnSpPr>
              <p:nvPr/>
            </p:nvCxnSpPr>
            <p:spPr>
              <a:xfrm flipH="1">
                <a:off x="3022053" y="3260896"/>
                <a:ext cx="1404361" cy="76923"/>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435714" y="3011555"/>
                <a:ext cx="470003" cy="276999"/>
              </a:xfrm>
              <a:prstGeom prst="rect">
                <a:avLst/>
              </a:prstGeom>
              <a:noFill/>
            </p:spPr>
            <p:txBody>
              <a:bodyPr wrap="square" lIns="45720" tIns="0" rIns="45720" bIns="0" rtlCol="0">
                <a:spAutoFit/>
              </a:bodyPr>
              <a:lstStyle/>
              <a:p>
                <a:r>
                  <a:rPr lang="en-US" dirty="0">
                    <a:solidFill>
                      <a:sysClr val="windowText" lastClr="000000"/>
                    </a:solidFill>
                    <a:sym typeface="Math B"/>
                  </a:rPr>
                  <a:t></a:t>
                </a:r>
                <a:endParaRPr lang="en-US" b="1" dirty="0">
                  <a:solidFill>
                    <a:sysClr val="windowText" lastClr="000000"/>
                  </a:solidFill>
                </a:endParaRPr>
              </a:p>
            </p:txBody>
          </p:sp>
        </p:grpSp>
      </p:grpSp>
      <p:sp>
        <p:nvSpPr>
          <p:cNvPr id="41" name="TextBox 40"/>
          <p:cNvSpPr txBox="1"/>
          <p:nvPr/>
        </p:nvSpPr>
        <p:spPr>
          <a:xfrm>
            <a:off x="609600" y="1657774"/>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42" name="Rectangle 41"/>
              <p:cNvSpPr/>
              <p:nvPr/>
            </p:nvSpPr>
            <p:spPr>
              <a:xfrm>
                <a:off x="1404979" y="1657774"/>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a:t>unsatisfiable</a:t>
                </a:r>
                <a:endParaRPr lang="en-US" sz="2800" dirty="0"/>
              </a:p>
            </p:txBody>
          </p:sp>
        </mc:Choice>
        <mc:Fallback xmlns="">
          <p:sp>
            <p:nvSpPr>
              <p:cNvPr id="42" name="Rectangle 41"/>
              <p:cNvSpPr>
                <a:spLocks noRot="1" noChangeAspect="1" noMove="1" noResize="1" noEditPoints="1" noAdjustHandles="1" noChangeArrowheads="1" noChangeShapeType="1" noTextEdit="1"/>
              </p:cNvSpPr>
              <p:nvPr/>
            </p:nvSpPr>
            <p:spPr>
              <a:xfrm>
                <a:off x="1404979" y="1657774"/>
                <a:ext cx="5410200" cy="523220"/>
              </a:xfrm>
              <a:prstGeom prst="rect">
                <a:avLst/>
              </a:prstGeom>
              <a:blipFill rotWithShape="1">
                <a:blip r:embed="rId13"/>
                <a:stretch>
                  <a:fillRect t="-10465" b="-32558"/>
                </a:stretch>
              </a:blipFill>
            </p:spPr>
            <p:txBody>
              <a:bodyPr/>
              <a:lstStyle/>
              <a:p>
                <a:r>
                  <a:rPr lang="en-US">
                    <a:noFill/>
                  </a:rPr>
                  <a:t> </a:t>
                </a:r>
              </a:p>
            </p:txBody>
          </p:sp>
        </mc:Fallback>
      </mc:AlternateContent>
      <p:grpSp>
        <p:nvGrpSpPr>
          <p:cNvPr id="43" name="Group 42"/>
          <p:cNvGrpSpPr/>
          <p:nvPr/>
        </p:nvGrpSpPr>
        <p:grpSpPr>
          <a:xfrm>
            <a:off x="7626068" y="1371600"/>
            <a:ext cx="664221" cy="1157121"/>
            <a:chOff x="7848600" y="4424832"/>
            <a:chExt cx="664221" cy="1157121"/>
          </a:xfrm>
        </p:grpSpPr>
        <p:sp>
          <p:nvSpPr>
            <p:cNvPr id="44" name="Oval 43"/>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4" name="TextBox 73"/>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pic>
        <p:nvPicPr>
          <p:cNvPr id="39" name="Picture 8" descr="C:\Users\reps\AppData\Local\Microsoft\Windows\Temporary Internet Files\Content.IE5\UWN4LK9M\Lightbulb_by_Trixyrogue[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66676"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p:cNvSpPr txBox="1"/>
              <p:nvPr/>
            </p:nvSpPr>
            <p:spPr>
              <a:xfrm>
                <a:off x="323850" y="4634163"/>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panose="02040503050406030204" pitchFamily="18" charset="0"/>
                            <a:ea typeface="Cambria Math"/>
                          </a:rPr>
                        </m:ctrlPr>
                      </m:sSubPr>
                      <m:e>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panose="02040503050406030204" pitchFamily="18" charset="0"/>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panose="02040503050406030204" pitchFamily="18" charset="0"/>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applies the best abstract transformer </a:t>
                </a:r>
              </a:p>
            </p:txBody>
          </p:sp>
        </mc:Choice>
        <mc:Fallback xmlns="">
          <p:sp>
            <p:nvSpPr>
              <p:cNvPr id="40" name="TextBox 39"/>
              <p:cNvSpPr txBox="1">
                <a:spLocks noRot="1" noChangeAspect="1" noMove="1" noResize="1" noEditPoints="1" noAdjustHandles="1" noChangeArrowheads="1" noChangeShapeType="1" noTextEdit="1"/>
              </p:cNvSpPr>
              <p:nvPr/>
            </p:nvSpPr>
            <p:spPr>
              <a:xfrm>
                <a:off x="323850" y="4634163"/>
                <a:ext cx="7958178" cy="531043"/>
              </a:xfrm>
              <a:prstGeom prst="rect">
                <a:avLst/>
              </a:prstGeom>
              <a:blipFill rotWithShape="1">
                <a:blip r:embed="rId15"/>
                <a:stretch>
                  <a:fillRect t="-6522" b="-27174"/>
                </a:stretch>
              </a:blipFill>
              <a:ln w="28575">
                <a:solidFill>
                  <a:srgbClr val="FF0000"/>
                </a:solidFill>
              </a:ln>
            </p:spPr>
            <p:txBody>
              <a:bodyPr/>
              <a:lstStyle/>
              <a:p>
                <a:r>
                  <a:rPr lang="en-US">
                    <a:noFill/>
                  </a:rPr>
                  <a:t> </a:t>
                </a:r>
              </a:p>
            </p:txBody>
          </p:sp>
        </mc:Fallback>
      </mc:AlternateContent>
      <p:grpSp>
        <p:nvGrpSpPr>
          <p:cNvPr id="54" name="Group 53"/>
          <p:cNvGrpSpPr/>
          <p:nvPr/>
        </p:nvGrpSpPr>
        <p:grpSpPr>
          <a:xfrm>
            <a:off x="8003310" y="4343400"/>
            <a:ext cx="797790" cy="1142846"/>
            <a:chOff x="6977610" y="1371600"/>
            <a:chExt cx="797790" cy="1142846"/>
          </a:xfrm>
        </p:grpSpPr>
        <p:sp>
          <p:nvSpPr>
            <p:cNvPr id="55" name="Diamond 54"/>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56" name="Rectangle 55"/>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027631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solidFill>
                                <a:prstClr val="black"/>
                              </a:solidFill>
                              <a:latin typeface="Cambria Math" panose="02040503050406030204" pitchFamily="18" charset="0"/>
                              <a:sym typeface="Symbol"/>
                            </a:rPr>
                          </m:ctrlPr>
                        </m:accPr>
                        <m:e>
                          <m:r>
                            <m:rPr>
                              <m:nor/>
                            </m:rPr>
                            <a:rPr lang="en-US" dirty="0">
                              <a:solidFill>
                                <a:prstClr val="black"/>
                              </a:solidFill>
                              <a:sym typeface="Symbol"/>
                            </a:rPr>
                            <m:t></m:t>
                          </m:r>
                        </m:e>
                      </m:acc>
                    </m:oMath>
                  </a14:m>
                  <a:r>
                    <a:rPr lang="en-US" dirty="0">
                      <a:solidFill>
                        <a:prstClr val="black"/>
                      </a:solidFill>
                      <a:sym typeface="Symbol"/>
                    </a:rPr>
                    <a:t>(</a:t>
                  </a:r>
                  <a:r>
                    <a:rPr lang="en-US" dirty="0">
                      <a:solidFill>
                        <a:sysClr val="windowText" lastClr="000000"/>
                      </a:solidFill>
                      <a:sym typeface="Symbol"/>
                    </a:rPr>
                    <a:t></a:t>
                  </a:r>
                  <a:r>
                    <a:rPr lang="en-US" dirty="0">
                      <a:solidFill>
                        <a:prstClr val="black"/>
                      </a:solidFill>
                    </a:rPr>
                    <a:t>)</a:t>
                  </a:r>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prstClr val="black"/>
                                </a:solidFill>
                                <a:latin typeface="Cambria Math" panose="02040503050406030204" pitchFamily="18" charset="0"/>
                                <a:sym typeface="Symbol"/>
                              </a:rPr>
                            </m:ctrlPr>
                          </m:accPr>
                          <m:e>
                            <m:r>
                              <m:rPr>
                                <m:nor/>
                              </m:rPr>
                              <a:rPr lang="en-US" dirty="0">
                                <a:solidFill>
                                  <a:prstClr val="black"/>
                                </a:solidFill>
                                <a:sym typeface="Symbol"/>
                              </a:rPr>
                              <m:t></m:t>
                            </m:r>
                          </m:e>
                        </m:acc>
                      </m:oMath>
                    </m:oMathPara>
                  </a14:m>
                  <a:endParaRPr lang="en-US" baseline="-25000" dirty="0">
                    <a:solidFill>
                      <a:prstClr val="black"/>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a:solidFill>
                    <a:prstClr val="black"/>
                  </a:solidFill>
                  <a:sym typeface="Symbol"/>
                </a:rPr>
                <a:t></a:t>
              </a:r>
              <a:endParaRPr lang="en-US" baseline="-25000" dirty="0">
                <a:solidFill>
                  <a:prstClr val="black"/>
                </a:solidFill>
              </a:endParaRPr>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a:solidFill>
                    <a:sysClr val="windowText" lastClr="000000"/>
                  </a:solidFill>
                  <a:sym typeface="Math B"/>
                </a:rPr>
                <a:t></a:t>
              </a:r>
              <a:endParaRPr lang="en-US" b="1" dirty="0">
                <a:solidFill>
                  <a:sysClr val="windowText" lastClr="000000"/>
                </a:solidFill>
              </a:endParaRPr>
            </a:p>
          </p:txBody>
        </p:sp>
      </p:grpSp>
      <mc:AlternateContent xmlns:mc="http://schemas.openxmlformats.org/markup-compatibility/2006" xmlns:a14="http://schemas.microsoft.com/office/drawing/2010/main">
        <mc:Choice Requires="a14">
          <p:sp>
            <p:nvSpPr>
              <p:cNvPr id="2" name="TextBox 1"/>
              <p:cNvSpPr txBox="1"/>
              <p:nvPr/>
            </p:nvSpPr>
            <p:spPr>
              <a:xfrm>
                <a:off x="1582303" y="4728342"/>
                <a:ext cx="5978368" cy="646331"/>
              </a:xfrm>
              <a:prstGeom prst="rect">
                <a:avLst/>
              </a:prstGeom>
              <a:noFill/>
            </p:spPr>
            <p:txBody>
              <a:bodyPr wrap="none" rtlCol="0">
                <a:spAutoFit/>
              </a:bodyPr>
              <a:lstStyle/>
              <a:p>
                <a:r>
                  <a:rPr lang="en-US" dirty="0">
                    <a:solidFill>
                      <a:prstClr val="black"/>
                    </a:solidFill>
                  </a:rPr>
                  <a:t>Given a formula </a:t>
                </a:r>
                <a:r>
                  <a:rPr lang="en-US" dirty="0">
                    <a:solidFill>
                      <a:prstClr val="black"/>
                    </a:solidFill>
                    <a:sym typeface="Symbol"/>
                  </a:rPr>
                  <a:t>  </a:t>
                </a:r>
                <a:r>
                  <a:rPr lang="en-US" dirty="0">
                    <a:solidFill>
                      <a:sysClr val="windowText" lastClr="000000"/>
                    </a:solidFill>
                    <a:latin typeface="Lucida Calligraphy" panose="03010101010101010101" pitchFamily="66" charset="0"/>
                  </a:rPr>
                  <a:t>L</a:t>
                </a:r>
                <a:r>
                  <a:rPr lang="en-US" dirty="0">
                    <a:solidFill>
                      <a:prstClr val="black"/>
                    </a:solidFill>
                  </a:rPr>
                  <a:t>, the goal of a procedure for </a:t>
                </a:r>
                <a14:m>
                  <m:oMath xmlns:m="http://schemas.openxmlformats.org/officeDocument/2006/math">
                    <m:acc>
                      <m:accPr>
                        <m:chr m:val="̂"/>
                        <m:ctrlPr>
                          <a:rPr lang="en-US" i="1" smtClean="0">
                            <a:solidFill>
                              <a:prstClr val="black"/>
                            </a:solidFill>
                            <a:latin typeface="Cambria Math" panose="02040503050406030204" pitchFamily="18" charset="0"/>
                          </a:rPr>
                        </m:ctrlPr>
                      </m:accPr>
                      <m:e>
                        <m:r>
                          <a:rPr lang="en-US" i="1" smtClean="0">
                            <a:solidFill>
                              <a:prstClr val="black"/>
                            </a:solidFill>
                            <a:latin typeface="Cambria Math"/>
                            <a:ea typeface="Cambria Math"/>
                          </a:rPr>
                          <m:t>𝛼</m:t>
                        </m:r>
                      </m:e>
                    </m:acc>
                  </m:oMath>
                </a14:m>
                <a:r>
                  <a:rPr lang="en-US" dirty="0">
                    <a:solidFill>
                      <a:prstClr val="black"/>
                    </a:solidFill>
                  </a:rPr>
                  <a:t> is to find</a:t>
                </a:r>
              </a:p>
              <a:p>
                <a:r>
                  <a:rPr lang="en-US" dirty="0">
                    <a:solidFill>
                      <a:prstClr val="black"/>
                    </a:solidFill>
                  </a:rPr>
                  <a:t>the smallest element A </a:t>
                </a:r>
                <a:r>
                  <a:rPr lang="en-US" dirty="0">
                    <a:solidFill>
                      <a:prstClr val="black"/>
                    </a:solidFill>
                    <a:sym typeface="Symbol"/>
                  </a:rPr>
                  <a:t></a:t>
                </a:r>
                <a:r>
                  <a:rPr lang="en-US" dirty="0">
                    <a:solidFill>
                      <a:prstClr val="black"/>
                    </a:solidFill>
                  </a:rPr>
                  <a:t> </a:t>
                </a:r>
                <a:r>
                  <a:rPr lang="en-US" dirty="0">
                    <a:solidFill>
                      <a:sysClr val="windowText" lastClr="000000"/>
                    </a:solidFill>
                    <a:latin typeface="Lucida Calligraphy" panose="03010101010101010101" pitchFamily="66" charset="0"/>
                  </a:rPr>
                  <a:t>A</a:t>
                </a:r>
                <a:r>
                  <a:rPr lang="en-US" dirty="0">
                    <a:solidFill>
                      <a:prstClr val="black"/>
                    </a:solidFill>
                  </a:rPr>
                  <a:t> such that </a:t>
                </a:r>
                <a:r>
                  <a:rPr lang="en-US" dirty="0">
                    <a:solidFill>
                      <a:prstClr val="black"/>
                    </a:solidFill>
                    <a:sym typeface="Symbol"/>
                  </a:rPr>
                  <a:t></a:t>
                </a:r>
                <a:r>
                  <a:rPr lang="en-US" dirty="0">
                    <a:solidFill>
                      <a:prstClr val="black"/>
                    </a:solidFill>
                  </a:rPr>
                  <a:t>(A) </a:t>
                </a:r>
                <a:r>
                  <a:rPr lang="en-US" dirty="0">
                    <a:solidFill>
                      <a:prstClr val="black"/>
                    </a:solidFill>
                    <a:sym typeface="Symbol"/>
                  </a:rPr>
                  <a:t></a:t>
                </a:r>
                <a:r>
                  <a:rPr lang="en-US" dirty="0">
                    <a:solidFill>
                      <a:prstClr val="black"/>
                    </a:solidFill>
                  </a:rPr>
                  <a:t> </a:t>
                </a:r>
                <a:r>
                  <a:rPr lang="en-US" dirty="0">
                    <a:solidFill>
                      <a:prstClr val="black"/>
                    </a:solidFill>
                    <a:sym typeface="Math B"/>
                  </a:rPr>
                  <a:t></a:t>
                </a:r>
                <a:r>
                  <a:rPr lang="en-US" dirty="0">
                    <a:solidFill>
                      <a:prstClr val="black"/>
                    </a:solidFill>
                    <a:sym typeface="Symbol"/>
                  </a:rPr>
                  <a:t></a:t>
                </a:r>
                <a:r>
                  <a:rPr lang="en-US" dirty="0">
                    <a:solidFill>
                      <a:prstClr val="black"/>
                    </a:solidFill>
                    <a:sym typeface="Math B"/>
                  </a:rPr>
                  <a:t></a:t>
                </a:r>
                <a:r>
                  <a:rPr lang="en-US" dirty="0">
                    <a:solidFill>
                      <a:prstClr val="black"/>
                    </a:solidFil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46331"/>
              </a:xfrm>
              <a:prstGeom prst="rect">
                <a:avLst/>
              </a:prstGeom>
              <a:blipFill rotWithShape="1">
                <a:blip r:embed="rId5"/>
                <a:stretch>
                  <a:fillRect l="-918" t="-7547" r="-102" b="-15094"/>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solidFill>
                  <a:prstClr val="black"/>
                </a:solidFill>
              </a:rPr>
              <a:t>Typically, </a:t>
            </a:r>
            <a:r>
              <a:rPr lang="en-US" dirty="0">
                <a:solidFill>
                  <a:sysClr val="windowText" lastClr="000000"/>
                </a:solidFill>
                <a:latin typeface="Lucida Calligraphy" panose="03010101010101010101" pitchFamily="66" charset="0"/>
              </a:rPr>
              <a:t>L </a:t>
            </a:r>
            <a:r>
              <a:rPr lang="en-US" dirty="0">
                <a:solidFill>
                  <a:prstClr val="black"/>
                </a:solidFill>
              </a:rPr>
              <a:t>is a rich language and </a:t>
            </a:r>
            <a:r>
              <a:rPr lang="en-US" dirty="0">
                <a:solidFill>
                  <a:sysClr val="windowText" lastClr="000000"/>
                </a:solidFill>
                <a:latin typeface="Lucida Calligraphy" panose="03010101010101010101" pitchFamily="66" charset="0"/>
              </a:rPr>
              <a:t>A </a:t>
            </a:r>
            <a:r>
              <a:rPr lang="en-US" dirty="0">
                <a:solidFill>
                  <a:prstClr val="black"/>
                </a:solidFill>
              </a:rPr>
              <a:t>is an impoverished logic fragment</a:t>
            </a:r>
            <a:r>
              <a:rPr lang="en-US">
                <a:solidFill>
                  <a:prstClr val="black"/>
                </a:solidFill>
              </a:rPr>
              <a:t> </a:t>
            </a:r>
            <a:r>
              <a:rPr lang="en-US">
                <a:solidFill>
                  <a:sysClr val="windowText" lastClr="000000"/>
                </a:solidFill>
                <a:latin typeface="Lucida Calligraphy" panose="03010101010101010101" pitchFamily="66" charset="0"/>
              </a:rPr>
              <a:t>L</a:t>
            </a:r>
            <a:r>
              <a:rPr lang="en-US" i="1">
                <a:solidFill>
                  <a:prstClr val="black"/>
                </a:solidFill>
              </a:rPr>
              <a:t>'.</a:t>
            </a:r>
            <a:endParaRPr lang="en-US" i="1" dirty="0">
              <a:solidFill>
                <a:prstClr val="black"/>
              </a:solidFill>
            </a:endParaRPr>
          </a:p>
          <a:p>
            <a:r>
              <a:rPr lang="en-US" dirty="0">
                <a:solidFill>
                  <a:prstClr val="black"/>
                </a:solidFill>
              </a:rPr>
              <a:t>Symbolic abstraction addresses a fundamental approximation problem:</a:t>
            </a:r>
          </a:p>
          <a:p>
            <a:r>
              <a:rPr lang="en-US" dirty="0">
                <a:solidFill>
                  <a:prstClr val="black"/>
                </a:solidFill>
              </a:rPr>
              <a:t>Given </a:t>
            </a:r>
            <a:r>
              <a:rPr lang="en-US" dirty="0">
                <a:solidFill>
                  <a:prstClr val="black"/>
                </a:solidFill>
                <a:sym typeface="Symbol"/>
              </a:rPr>
              <a:t>  </a:t>
            </a:r>
            <a:r>
              <a:rPr lang="en-US" dirty="0">
                <a:solidFill>
                  <a:sysClr val="windowText" lastClr="000000"/>
                </a:solidFill>
                <a:latin typeface="Lucida Calligraphy" panose="03010101010101010101" pitchFamily="66" charset="0"/>
              </a:rPr>
              <a:t>L</a:t>
            </a:r>
            <a:r>
              <a:rPr lang="en-US" dirty="0">
                <a:solidFill>
                  <a:prstClr val="black"/>
                </a:solidFill>
              </a:rPr>
              <a:t>, find the </a:t>
            </a:r>
            <a:r>
              <a:rPr lang="en-US" i="1" dirty="0">
                <a:solidFill>
                  <a:prstClr val="black"/>
                </a:solidFill>
              </a:rPr>
              <a:t>strongest consequence</a:t>
            </a:r>
            <a:r>
              <a:rPr lang="en-US" dirty="0">
                <a:solidFill>
                  <a:prstClr val="black"/>
                </a:solidFill>
              </a:rPr>
              <a:t> of </a:t>
            </a:r>
            <a:r>
              <a:rPr lang="en-US" dirty="0">
                <a:solidFill>
                  <a:prstClr val="black"/>
                </a:solidFill>
                <a:sym typeface="Symbol"/>
              </a:rPr>
              <a:t></a:t>
            </a:r>
            <a:r>
              <a:rPr lang="en-US" dirty="0">
                <a:solidFill>
                  <a:prstClr val="black"/>
                </a:solidFill>
              </a:rPr>
              <a:t> that is expressible </a:t>
            </a:r>
            <a:r>
              <a:rPr lang="en-US">
                <a:solidFill>
                  <a:prstClr val="black"/>
                </a:solidFill>
              </a:rPr>
              <a:t>in </a:t>
            </a:r>
            <a:r>
              <a:rPr lang="en-US">
                <a:solidFill>
                  <a:sysClr val="windowText" lastClr="000000"/>
                </a:solidFill>
                <a:latin typeface="Lucida Calligraphy" panose="03010101010101010101" pitchFamily="66" charset="0"/>
              </a:rPr>
              <a:t>L</a:t>
            </a:r>
            <a:r>
              <a:rPr lang="en-US" i="1">
                <a:solidFill>
                  <a:prstClr val="black"/>
                </a:solidFill>
              </a:rPr>
              <a:t>'</a:t>
            </a:r>
            <a:r>
              <a:rPr lang="en-US">
                <a:solidFill>
                  <a:prstClr val="black"/>
                </a:solidFill>
              </a:rPr>
              <a:t>.</a:t>
            </a:r>
            <a:endParaRPr lang="en-US" dirty="0">
              <a:solidFill>
                <a:prstClr val="black"/>
              </a:solidFill>
            </a:endParaRPr>
          </a:p>
        </p:txBody>
      </p:sp>
      <p:sp>
        <p:nvSpPr>
          <p:cNvPr id="16" name="Slide Number Placeholder 15"/>
          <p:cNvSpPr>
            <a:spLocks noGrp="1"/>
          </p:cNvSpPr>
          <p:nvPr>
            <p:ph type="sldNum" sz="quarter" idx="12"/>
          </p:nvPr>
        </p:nvSpPr>
        <p:spPr/>
        <p:txBody>
          <a:bodyPr/>
          <a:lstStyle/>
          <a:p>
            <a:fld id="{A65A0EED-6B89-664A-801E-D3FDD91C7C69}" type="slidenum">
              <a:rPr lang="en-US" smtClean="0">
                <a:solidFill>
                  <a:prstClr val="black">
                    <a:tint val="75000"/>
                  </a:prstClr>
                </a:solidFill>
              </a:rPr>
              <a:pPr/>
              <a:t>112</a:t>
            </a:fld>
            <a:endParaRPr lang="en-US">
              <a:solidFill>
                <a:prstClr val="black">
                  <a:tint val="75000"/>
                </a:prstClr>
              </a:solidFill>
            </a:endParaRPr>
          </a:p>
        </p:txBody>
      </p:sp>
      <p:pic>
        <p:nvPicPr>
          <p:cNvPr id="28" name="Picture 8" descr="C:\Users\reps\AppData\Local\Microsoft\Windows\Temporary Internet Files\Content.IE5\UWN4LK9M\Lightbulb_by_Trixyrogu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p:nvPr>
        </p:nvSpPr>
        <p:spPr>
          <a:xfrm>
            <a:off x="0" y="0"/>
            <a:ext cx="9144000" cy="1143000"/>
          </a:xfrm>
        </p:spPr>
        <p:txBody>
          <a:bodyPr/>
          <a:lstStyle/>
          <a:p>
            <a:r>
              <a:rPr lang="en-US" dirty="0"/>
              <a:t>Connections, Connections, . . .</a:t>
            </a:r>
          </a:p>
        </p:txBody>
      </p:sp>
      <p:sp>
        <p:nvSpPr>
          <p:cNvPr id="10" name="Rectangle 9"/>
          <p:cNvSpPr/>
          <p:nvPr/>
        </p:nvSpPr>
        <p:spPr>
          <a:xfrm>
            <a:off x="1076449" y="5559132"/>
            <a:ext cx="7169697" cy="923330"/>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noFill/>
            </a:endParaRPr>
          </a:p>
        </p:txBody>
      </p:sp>
      <p:sp>
        <p:nvSpPr>
          <p:cNvPr id="14" name="Rounded Rectangular Callout 13"/>
          <p:cNvSpPr/>
          <p:nvPr/>
        </p:nvSpPr>
        <p:spPr>
          <a:xfrm>
            <a:off x="4787835" y="1072663"/>
            <a:ext cx="3916030" cy="3100549"/>
          </a:xfrm>
          <a:prstGeom prst="wedgeRoundRectCallout">
            <a:avLst>
              <a:gd name="adj1" fmla="val -48589"/>
              <a:gd name="adj2" fmla="val 114226"/>
              <a:gd name="adj3" fmla="val 16667"/>
            </a:avLst>
          </a:prstGeom>
          <a:solidFill>
            <a:srgbClr val="FFFFFF"/>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0988" indent="-280988">
              <a:buFont typeface="Arial" panose="020B0604020202020204" pitchFamily="34" charset="0"/>
              <a:buChar char="•"/>
            </a:pPr>
            <a:r>
              <a:rPr lang="en-US" sz="2400" dirty="0">
                <a:solidFill>
                  <a:sysClr val="windowText" lastClr="000000"/>
                </a:solidFill>
              </a:rPr>
              <a:t>Automated reasoning &amp;</a:t>
            </a:r>
          </a:p>
          <a:p>
            <a:r>
              <a:rPr lang="en-US" sz="2400" dirty="0">
                <a:solidFill>
                  <a:sysClr val="windowText" lastClr="000000"/>
                </a:solidFill>
              </a:rPr>
              <a:t>          decision procedures</a:t>
            </a:r>
          </a:p>
          <a:p>
            <a:pPr marL="280988" indent="-280988">
              <a:buFont typeface="Arial" panose="020B0604020202020204" pitchFamily="34" charset="0"/>
              <a:buChar char="•"/>
            </a:pPr>
            <a:r>
              <a:rPr lang="en-US" sz="2400" dirty="0">
                <a:solidFill>
                  <a:sysClr val="windowText" lastClr="000000"/>
                </a:solidFill>
              </a:rPr>
              <a:t>Machine learning</a:t>
            </a:r>
          </a:p>
          <a:p>
            <a:pPr marL="280988" indent="-280988">
              <a:buFont typeface="Arial" panose="020B0604020202020204" pitchFamily="34" charset="0"/>
              <a:buChar char="•"/>
            </a:pPr>
            <a:r>
              <a:rPr lang="en-US" sz="2400" dirty="0">
                <a:solidFill>
                  <a:sysClr val="windowText" lastClr="000000"/>
                </a:solidFill>
              </a:rPr>
              <a:t>Knowledge compilation</a:t>
            </a:r>
          </a:p>
          <a:p>
            <a:pPr marL="280988" indent="-280988">
              <a:buFont typeface="Arial" panose="020B0604020202020204" pitchFamily="34" charset="0"/>
              <a:buChar char="•"/>
            </a:pPr>
            <a:r>
              <a:rPr lang="en-US" sz="2400" dirty="0">
                <a:solidFill>
                  <a:sysClr val="windowText" lastClr="000000"/>
                </a:solidFill>
              </a:rPr>
              <a:t>Consequence finding</a:t>
            </a:r>
          </a:p>
          <a:p>
            <a:pPr marL="280988" indent="-280988">
              <a:buFont typeface="Arial" panose="020B0604020202020204" pitchFamily="34" charset="0"/>
              <a:buChar char="•"/>
            </a:pPr>
            <a:r>
              <a:rPr lang="en-US" sz="2400" dirty="0">
                <a:solidFill>
                  <a:sysClr val="windowText" lastClr="000000"/>
                </a:solidFill>
              </a:rPr>
              <a:t>Data integration</a:t>
            </a:r>
          </a:p>
          <a:p>
            <a:pPr marL="280988" indent="-280988">
              <a:buFont typeface="Arial" panose="020B0604020202020204" pitchFamily="34" charset="0"/>
              <a:buChar char="•"/>
            </a:pPr>
            <a:r>
              <a:rPr lang="en-US" sz="2400" dirty="0">
                <a:solidFill>
                  <a:sysClr val="windowText" lastClr="000000"/>
                </a:solidFill>
              </a:rPr>
              <a:t>Constraint programming</a:t>
            </a:r>
          </a:p>
        </p:txBody>
      </p:sp>
    </p:spTree>
    <p:extLst>
      <p:ext uri="{BB962C8B-B14F-4D97-AF65-F5344CB8AC3E}">
        <p14:creationId xmlns:p14="http://schemas.microsoft.com/office/powerpoint/2010/main" val="2852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Plug for . . .</a:t>
            </a:r>
          </a:p>
        </p:txBody>
      </p:sp>
      <p:sp>
        <p:nvSpPr>
          <p:cNvPr id="4" name="Slide Number Placeholder 3"/>
          <p:cNvSpPr>
            <a:spLocks noGrp="1"/>
          </p:cNvSpPr>
          <p:nvPr>
            <p:ph type="sldNum" sz="quarter" idx="12"/>
          </p:nvPr>
        </p:nvSpPr>
        <p:spPr/>
        <p:txBody>
          <a:bodyPr/>
          <a:lstStyle/>
          <a:p>
            <a:fld id="{A65A0EED-6B89-664A-801E-D3FDD91C7C69}" type="slidenum">
              <a:rPr lang="en-US" smtClean="0"/>
              <a:pPr/>
              <a:t>113</a:t>
            </a:fld>
            <a:endParaRPr lang="en-US"/>
          </a:p>
        </p:txBody>
      </p:sp>
      <p:sp>
        <p:nvSpPr>
          <p:cNvPr id="5" name="TextBox 4"/>
          <p:cNvSpPr txBox="1"/>
          <p:nvPr/>
        </p:nvSpPr>
        <p:spPr>
          <a:xfrm>
            <a:off x="397566" y="1840317"/>
            <a:ext cx="6768865" cy="1015663"/>
          </a:xfrm>
          <a:prstGeom prst="rect">
            <a:avLst/>
          </a:prstGeom>
          <a:noFill/>
        </p:spPr>
        <p:txBody>
          <a:bodyPr wrap="square" rtlCol="0">
            <a:spAutoFit/>
          </a:bodyPr>
          <a:lstStyle/>
          <a:p>
            <a:r>
              <a:rPr lang="en-US" sz="2000" dirty="0"/>
              <a:t>A.V. Thakur, </a:t>
            </a:r>
            <a:r>
              <a:rPr lang="en-US" sz="2000" b="1" dirty="0"/>
              <a:t>Symbolic abstraction: Algorithms and applications</a:t>
            </a:r>
            <a:r>
              <a:rPr lang="en-US" sz="2000" dirty="0"/>
              <a:t>, Ph.D. dissertation and Technical Report, Computer Sciences Dept., University of Wisconsin, Aug. 2014</a:t>
            </a:r>
          </a:p>
        </p:txBody>
      </p:sp>
      <p:grpSp>
        <p:nvGrpSpPr>
          <p:cNvPr id="6" name="Group 5"/>
          <p:cNvGrpSpPr/>
          <p:nvPr/>
        </p:nvGrpSpPr>
        <p:grpSpPr>
          <a:xfrm>
            <a:off x="7507047" y="1490104"/>
            <a:ext cx="1106487" cy="1716088"/>
            <a:chOff x="7693692" y="4866522"/>
            <a:chExt cx="1106487" cy="1716088"/>
          </a:xfrm>
        </p:grpSpPr>
        <p:pic>
          <p:nvPicPr>
            <p:cNvPr id="7" name="Picture 46" descr="adi-bear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3692" y="4866522"/>
              <a:ext cx="1106487" cy="1184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7869904" y="6098422"/>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Aditya</a:t>
              </a:r>
            </a:p>
            <a:p>
              <a:pPr algn="ctr">
                <a:lnSpc>
                  <a:spcPct val="70000"/>
                </a:lnSpc>
                <a:buFontTx/>
                <a:buNone/>
              </a:pPr>
              <a:r>
                <a:rPr lang="en-US" sz="1600" dirty="0">
                  <a:latin typeface="Calibri" pitchFamily="34" charset="0"/>
                </a:rPr>
                <a:t>Thakur</a:t>
              </a:r>
            </a:p>
          </p:txBody>
        </p:sp>
      </p:grpSp>
      <p:grpSp>
        <p:nvGrpSpPr>
          <p:cNvPr id="9" name="Group 8"/>
          <p:cNvGrpSpPr/>
          <p:nvPr/>
        </p:nvGrpSpPr>
        <p:grpSpPr>
          <a:xfrm>
            <a:off x="7572915" y="3415225"/>
            <a:ext cx="974750" cy="1670421"/>
            <a:chOff x="6676736" y="4157663"/>
            <a:chExt cx="974750" cy="1670421"/>
          </a:xfrm>
        </p:grpSpPr>
        <p:pic>
          <p:nvPicPr>
            <p:cNvPr id="10" name="Picture 3" descr="C:\Users\reps\Documents\Service\Meetings\Dagstuhl SMT-meets-AbsInt-2014\Talk\leo-ha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Leo</a:t>
              </a:r>
            </a:p>
            <a:p>
              <a:pPr algn="ctr">
                <a:lnSpc>
                  <a:spcPct val="70000"/>
                </a:lnSpc>
                <a:buFontTx/>
                <a:buNone/>
              </a:pPr>
              <a:r>
                <a:rPr lang="en-US" sz="1600" dirty="0">
                  <a:latin typeface="Calibri" pitchFamily="34" charset="0"/>
                </a:rPr>
                <a:t>Haller</a:t>
              </a:r>
            </a:p>
          </p:txBody>
        </p:sp>
      </p:grpSp>
      <p:sp>
        <p:nvSpPr>
          <p:cNvPr id="12" name="TextBox 11"/>
          <p:cNvSpPr txBox="1"/>
          <p:nvPr/>
        </p:nvSpPr>
        <p:spPr>
          <a:xfrm>
            <a:off x="397567" y="3896492"/>
            <a:ext cx="5976730" cy="707886"/>
          </a:xfrm>
          <a:prstGeom prst="rect">
            <a:avLst/>
          </a:prstGeom>
          <a:noFill/>
        </p:spPr>
        <p:txBody>
          <a:bodyPr wrap="square" rtlCol="0">
            <a:spAutoFit/>
          </a:bodyPr>
          <a:lstStyle/>
          <a:p>
            <a:r>
              <a:rPr lang="en-US" sz="2000" dirty="0"/>
              <a:t>L.C.R. Haller, </a:t>
            </a:r>
            <a:r>
              <a:rPr lang="en-US" sz="2000" b="1" dirty="0"/>
              <a:t>Abstract satisfaction</a:t>
            </a:r>
            <a:r>
              <a:rPr lang="en-US" sz="2000" dirty="0"/>
              <a:t>, Ph.D. dissertation, University of Oxford, 2013</a:t>
            </a:r>
          </a:p>
        </p:txBody>
      </p:sp>
      <p:sp>
        <p:nvSpPr>
          <p:cNvPr id="13" name="TextBox 12"/>
          <p:cNvSpPr txBox="1"/>
          <p:nvPr/>
        </p:nvSpPr>
        <p:spPr>
          <a:xfrm>
            <a:off x="399134" y="5330964"/>
            <a:ext cx="8214399" cy="1015663"/>
          </a:xfrm>
          <a:prstGeom prst="rect">
            <a:avLst/>
          </a:prstGeom>
          <a:noFill/>
        </p:spPr>
        <p:txBody>
          <a:bodyPr wrap="square" rtlCol="0">
            <a:spAutoFit/>
          </a:bodyPr>
          <a:lstStyle/>
          <a:p>
            <a:r>
              <a:rPr lang="en-US" sz="2000" dirty="0"/>
              <a:t>T. Reps and A. Thakur, Automating abstract interpretation.  To appear in Proc. VMCAI, Jan. 2016. research.cs.wisc.edu/</a:t>
            </a:r>
            <a:r>
              <a:rPr lang="en-US" sz="2000" dirty="0" err="1"/>
              <a:t>wpis</a:t>
            </a:r>
            <a:r>
              <a:rPr lang="en-US" sz="2000" dirty="0"/>
              <a:t>/papers/vmcai16-invited.pdf</a:t>
            </a:r>
          </a:p>
          <a:p>
            <a:endParaRPr lang="en-US" sz="2000" dirty="0"/>
          </a:p>
        </p:txBody>
      </p:sp>
      <p:sp>
        <p:nvSpPr>
          <p:cNvPr id="14" name="Rectangle 13"/>
          <p:cNvSpPr/>
          <p:nvPr/>
        </p:nvSpPr>
        <p:spPr>
          <a:xfrm>
            <a:off x="409161" y="5324061"/>
            <a:ext cx="8138504" cy="752889"/>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41866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49648"/>
            <a:ext cx="8839200" cy="1953090"/>
          </a:xfrm>
        </p:spPr>
        <p:txBody>
          <a:bodyPr lIns="0" tIns="0" rIns="274320" bIns="0">
            <a:noAutofit/>
          </a:bodyPr>
          <a:lstStyle/>
          <a:p>
            <a:pPr algn="ctr"/>
            <a:r>
              <a:rPr lang="en-US" sz="3600" dirty="0"/>
              <a:t>Automating Abstract Interpretation</a:t>
            </a:r>
            <a:br>
              <a:rPr lang="en-US" sz="3600" dirty="0"/>
            </a:br>
            <a:r>
              <a:rPr lang="en-US" sz="3600" dirty="0"/>
              <a:t>and Creating Improved Decision Procedures as a Bonus</a:t>
            </a:r>
            <a:endParaRPr lang="en-US" sz="1800" dirty="0"/>
          </a:p>
        </p:txBody>
      </p:sp>
      <p:sp>
        <p:nvSpPr>
          <p:cNvPr id="3" name="Subtitle 2"/>
          <p:cNvSpPr>
            <a:spLocks noGrp="1"/>
          </p:cNvSpPr>
          <p:nvPr>
            <p:ph type="subTitle" idx="1"/>
          </p:nvPr>
        </p:nvSpPr>
        <p:spPr>
          <a:xfrm>
            <a:off x="1028700" y="4030263"/>
            <a:ext cx="7086600" cy="1447800"/>
          </a:xfrm>
        </p:spPr>
        <p:txBody>
          <a:bodyPr>
            <a:normAutofit/>
          </a:bodyPr>
          <a:lstStyle/>
          <a:p>
            <a:pPr>
              <a:spcBef>
                <a:spcPts val="600"/>
              </a:spcBef>
            </a:pPr>
            <a:r>
              <a:rPr lang="en-US" sz="2800" dirty="0">
                <a:solidFill>
                  <a:schemeClr val="tx1"/>
                </a:solidFill>
              </a:rPr>
              <a:t>Thomas Reps</a:t>
            </a:r>
          </a:p>
          <a:p>
            <a:pPr>
              <a:spcBef>
                <a:spcPts val="600"/>
              </a:spcBef>
            </a:pPr>
            <a:r>
              <a:rPr lang="en-US" sz="2800" dirty="0">
                <a:solidFill>
                  <a:schemeClr val="tx1"/>
                </a:solidFill>
              </a:rPr>
              <a:t>University of Wisconsin and </a:t>
            </a:r>
            <a:r>
              <a:rPr lang="en-US" sz="2800" dirty="0" err="1">
                <a:solidFill>
                  <a:schemeClr val="tx1"/>
                </a:solidFill>
              </a:rPr>
              <a:t>GrammaTech</a:t>
            </a:r>
            <a:r>
              <a:rPr lang="en-US" sz="2800" dirty="0">
                <a:solidFill>
                  <a:schemeClr val="tx1"/>
                </a:solidFill>
              </a:rPr>
              <a:t>, Inc.</a:t>
            </a:r>
          </a:p>
        </p:txBody>
      </p:sp>
    </p:spTree>
    <p:extLst>
      <p:ext uri="{BB962C8B-B14F-4D97-AF65-F5344CB8AC3E}">
        <p14:creationId xmlns:p14="http://schemas.microsoft.com/office/powerpoint/2010/main" val="8680742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18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work\AlphaFromAboveStaalmarck\presentation\BangingHeadAgainstKeyboardStreetS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2209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12</a:t>
            </a:fld>
            <a:endParaRPr lang="en-US" dirty="0"/>
          </a:p>
        </p:txBody>
      </p:sp>
    </p:spTree>
    <p:extLst>
      <p:ext uri="{BB962C8B-B14F-4D97-AF65-F5344CB8AC3E}">
        <p14:creationId xmlns:p14="http://schemas.microsoft.com/office/powerpoint/2010/main" val="2386936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65379" name="Rectangle 3"/>
              <p:cNvSpPr>
                <a:spLocks noGrp="1" noChangeArrowheads="1"/>
              </p:cNvSpPr>
              <p:nvPr>
                <p:ph type="body" idx="4294967295"/>
              </p:nvPr>
            </p:nvSpPr>
            <p:spPr>
              <a:xfrm>
                <a:off x="0" y="1630363"/>
                <a:ext cx="9144000" cy="4324350"/>
              </a:xfrm>
            </p:spPr>
            <p:txBody>
              <a:bodyPr/>
              <a:lstStyle/>
              <a:p>
                <a:pPr>
                  <a:lnSpc>
                    <a:spcPct val="120000"/>
                  </a:lnSpc>
                </a:pPr>
                <a:r>
                  <a:rPr lang="en-US" altLang="en-US" sz="2800" dirty="0"/>
                  <a:t>Undecidable problems</a:t>
                </a:r>
              </a:p>
              <a:p>
                <a:pPr lvl="1">
                  <a:lnSpc>
                    <a:spcPct val="120000"/>
                  </a:lnSpc>
                </a:pPr>
                <a:r>
                  <a:rPr lang="en-US" altLang="en-US" sz="2400" dirty="0"/>
                  <a:t>Just before statement S of program P, does property </a:t>
                </a:r>
                <a14:m>
                  <m:oMath xmlns:m="http://schemas.openxmlformats.org/officeDocument/2006/math">
                    <m:r>
                      <m:rPr>
                        <m:sty m:val="p"/>
                      </m:rPr>
                      <a:rPr lang="en-US" altLang="en-US" sz="2400" b="0" i="1" smtClean="0">
                        <a:latin typeface="Cambria Math"/>
                      </a:rPr>
                      <m:t>φ</m:t>
                    </m:r>
                  </m:oMath>
                </a14:m>
                <a:r>
                  <a:rPr lang="en-US" altLang="en-US" sz="2400" b="0" dirty="0"/>
                  <a:t> hold?</a:t>
                </a:r>
              </a:p>
              <a:p>
                <a:pPr lvl="1">
                  <a:lnSpc>
                    <a:spcPct val="120000"/>
                  </a:lnSpc>
                </a:pPr>
                <a:r>
                  <a:rPr lang="en-US" altLang="en-US" sz="2400" dirty="0"/>
                  <a:t>Dodge this issue by using </a:t>
                </a:r>
                <a:r>
                  <a:rPr lang="en-US" altLang="en-US" sz="2400" dirty="0">
                    <a:solidFill>
                      <a:srgbClr val="FF0000"/>
                    </a:solidFill>
                  </a:rPr>
                  <a:t>one-sided algorithms</a:t>
                </a:r>
              </a:p>
            </p:txBody>
          </p:sp>
        </mc:Choice>
        <mc:Fallback xmlns="">
          <p:sp>
            <p:nvSpPr>
              <p:cNvPr id="1765379" name="Rectangle 3"/>
              <p:cNvSpPr>
                <a:spLocks noGrp="1" noRot="1" noChangeAspect="1" noMove="1" noResize="1" noEditPoints="1" noAdjustHandles="1" noChangeArrowheads="1" noChangeShapeType="1" noTextEdit="1"/>
              </p:cNvSpPr>
              <p:nvPr>
                <p:ph type="body" idx="4294967295"/>
              </p:nvPr>
            </p:nvSpPr>
            <p:spPr>
              <a:xfrm>
                <a:off x="0" y="1630363"/>
                <a:ext cx="9144000" cy="4324350"/>
              </a:xfrm>
              <a:blipFill rotWithShape="1">
                <a:blip r:embed="rId3"/>
                <a:stretch>
                  <a:fillRect l="-1133" t="-141"/>
                </a:stretch>
              </a:blipFill>
            </p:spPr>
            <p:txBody>
              <a:bodyPr/>
              <a:lstStyle/>
              <a:p>
                <a:r>
                  <a:rPr lang="en-US">
                    <a:noFill/>
                  </a:rPr>
                  <a:t> </a:t>
                </a:r>
              </a:p>
            </p:txBody>
          </p:sp>
        </mc:Fallback>
      </mc:AlternateContent>
      <p:sp>
        <p:nvSpPr>
          <p:cNvPr id="5" name="Rectangle 3"/>
          <p:cNvSpPr>
            <a:spLocks noGrp="1" noChangeArrowheads="1"/>
          </p:cNvSpPr>
          <p:nvPr>
            <p:ph type="title"/>
          </p:nvPr>
        </p:nvSpPr>
        <p:spPr>
          <a:xfrm>
            <a:off x="0" y="0"/>
            <a:ext cx="9144000" cy="1143000"/>
          </a:xfrm>
        </p:spPr>
        <p:txBody>
          <a:bodyPr/>
          <a:lstStyle/>
          <a:p>
            <a:r>
              <a:rPr lang="en-US" altLang="he-IL" dirty="0"/>
              <a:t>Why is Program Analysis Difficult?</a:t>
            </a:r>
          </a:p>
        </p:txBody>
      </p:sp>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13</a:t>
            </a:fld>
            <a:endParaRPr lang="en-US" dirty="0"/>
          </a:p>
        </p:txBody>
      </p:sp>
    </p:spTree>
    <p:extLst>
      <p:ext uri="{BB962C8B-B14F-4D97-AF65-F5344CB8AC3E}">
        <p14:creationId xmlns:p14="http://schemas.microsoft.com/office/powerpoint/2010/main" val="1096641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776366D9-0E2D-48A8-8052-7B8CDDD62645}" type="slidenum">
              <a:rPr lang="en-US" altLang="en-US"/>
              <a:pPr/>
              <a:t>14</a:t>
            </a:fld>
            <a:endParaRPr lang="en-US" altLang="en-US"/>
          </a:p>
        </p:txBody>
      </p:sp>
      <p:sp>
        <p:nvSpPr>
          <p:cNvPr id="801796" name="Rectangle 4"/>
          <p:cNvSpPr>
            <a:spLocks noChangeArrowheads="1"/>
          </p:cNvSpPr>
          <p:nvPr/>
        </p:nvSpPr>
        <p:spPr bwMode="auto">
          <a:xfrm>
            <a:off x="668338" y="1538288"/>
            <a:ext cx="7634287" cy="4484687"/>
          </a:xfrm>
          <a:prstGeom prst="rect">
            <a:avLst/>
          </a:prstGeom>
          <a:noFill/>
          <a:ln w="28575" algn="ctr">
            <a:solidFill>
              <a:schemeClr val="tx1"/>
            </a:solidFill>
            <a:miter lim="800000"/>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797" name="Text Box 5"/>
          <p:cNvSpPr txBox="1">
            <a:spLocks noChangeArrowheads="1"/>
          </p:cNvSpPr>
          <p:nvPr/>
        </p:nvSpPr>
        <p:spPr bwMode="auto">
          <a:xfrm>
            <a:off x="635000" y="6025713"/>
            <a:ext cx="28924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dirty="0"/>
              <a:t>Universe of States</a:t>
            </a:r>
          </a:p>
        </p:txBody>
      </p:sp>
      <p:sp>
        <p:nvSpPr>
          <p:cNvPr id="801798" name="Oval 6"/>
          <p:cNvSpPr>
            <a:spLocks noChangeArrowheads="1"/>
          </p:cNvSpPr>
          <p:nvPr/>
        </p:nvSpPr>
        <p:spPr bwMode="auto">
          <a:xfrm>
            <a:off x="2235200" y="3265488"/>
            <a:ext cx="3149600" cy="1727200"/>
          </a:xfrm>
          <a:prstGeom prst="ellipse">
            <a:avLst/>
          </a:prstGeom>
          <a:solidFill>
            <a:srgbClr val="FFFF00"/>
          </a:solidFill>
          <a:ln w="28575" algn="ctr">
            <a:solidFill>
              <a:schemeClr val="tx1"/>
            </a:solidFill>
            <a:prstDash val="dash"/>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Reachable States</a:t>
            </a:r>
          </a:p>
        </p:txBody>
      </p:sp>
      <p:sp>
        <p:nvSpPr>
          <p:cNvPr id="801799" name="Oval 7"/>
          <p:cNvSpPr>
            <a:spLocks noChangeArrowheads="1"/>
          </p:cNvSpPr>
          <p:nvPr/>
        </p:nvSpPr>
        <p:spPr bwMode="auto">
          <a:xfrm>
            <a:off x="6124575" y="3541713"/>
            <a:ext cx="1901825" cy="1089025"/>
          </a:xfrm>
          <a:prstGeom prst="ellipse">
            <a:avLst/>
          </a:prstGeom>
          <a:solidFill>
            <a:srgbClr val="FFFF00"/>
          </a:solidFill>
          <a:ln w="28575"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Bad States</a:t>
            </a:r>
          </a:p>
        </p:txBody>
      </p:sp>
      <p:sp>
        <p:nvSpPr>
          <p:cNvPr id="2" name="Title 1"/>
          <p:cNvSpPr>
            <a:spLocks noGrp="1"/>
          </p:cNvSpPr>
          <p:nvPr>
            <p:ph type="title"/>
          </p:nvPr>
        </p:nvSpPr>
        <p:spPr/>
        <p:txBody>
          <a:bodyPr/>
          <a:lstStyle/>
          <a:p>
            <a:r>
              <a:rPr lang="en-US" altLang="en-US" dirty="0"/>
              <a:t>Sidestepping </a:t>
            </a:r>
            <a:r>
              <a:rPr lang="en-US" altLang="en-US" dirty="0" err="1"/>
              <a:t>Undecidability</a:t>
            </a:r>
            <a:endParaRPr lang="en-US" dirty="0"/>
          </a:p>
        </p:txBody>
      </p:sp>
      <p:cxnSp>
        <p:nvCxnSpPr>
          <p:cNvPr id="4" name="Straight Connector 3"/>
          <p:cNvCxnSpPr/>
          <p:nvPr/>
        </p:nvCxnSpPr>
        <p:spPr>
          <a:xfrm>
            <a:off x="5181600" y="1538288"/>
            <a:ext cx="942975" cy="44846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093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776366D9-0E2D-48A8-8052-7B8CDDD62645}" type="slidenum">
              <a:rPr lang="en-US" altLang="en-US"/>
              <a:pPr/>
              <a:t>15</a:t>
            </a:fld>
            <a:endParaRPr lang="en-US" altLang="en-US" dirty="0"/>
          </a:p>
        </p:txBody>
      </p:sp>
      <p:sp>
        <p:nvSpPr>
          <p:cNvPr id="801796" name="Rectangle 4"/>
          <p:cNvSpPr>
            <a:spLocks noChangeArrowheads="1"/>
          </p:cNvSpPr>
          <p:nvPr/>
        </p:nvSpPr>
        <p:spPr bwMode="auto">
          <a:xfrm>
            <a:off x="668338" y="1538288"/>
            <a:ext cx="7634287" cy="4484687"/>
          </a:xfrm>
          <a:prstGeom prst="rect">
            <a:avLst/>
          </a:prstGeom>
          <a:noFill/>
          <a:ln w="28575" algn="ctr">
            <a:solidFill>
              <a:schemeClr val="tx1"/>
            </a:solidFill>
            <a:miter lim="800000"/>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797" name="Text Box 5"/>
          <p:cNvSpPr txBox="1">
            <a:spLocks noChangeArrowheads="1"/>
          </p:cNvSpPr>
          <p:nvPr/>
        </p:nvSpPr>
        <p:spPr bwMode="auto">
          <a:xfrm>
            <a:off x="635000" y="6025713"/>
            <a:ext cx="28924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dirty="0"/>
              <a:t>Universe of States</a:t>
            </a:r>
          </a:p>
        </p:txBody>
      </p:sp>
      <p:sp>
        <p:nvSpPr>
          <p:cNvPr id="801798" name="Oval 6"/>
          <p:cNvSpPr>
            <a:spLocks noChangeArrowheads="1"/>
          </p:cNvSpPr>
          <p:nvPr/>
        </p:nvSpPr>
        <p:spPr bwMode="auto">
          <a:xfrm>
            <a:off x="2235200" y="3265488"/>
            <a:ext cx="3149600" cy="1727200"/>
          </a:xfrm>
          <a:prstGeom prst="ellipse">
            <a:avLst/>
          </a:prstGeom>
          <a:solidFill>
            <a:srgbClr val="FFFF00"/>
          </a:solidFill>
          <a:ln w="28575" algn="ctr">
            <a:solidFill>
              <a:schemeClr val="tx1"/>
            </a:solidFill>
            <a:prstDash val="dash"/>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Reachable States</a:t>
            </a:r>
          </a:p>
        </p:txBody>
      </p:sp>
      <p:sp>
        <p:nvSpPr>
          <p:cNvPr id="801799" name="Oval 7"/>
          <p:cNvSpPr>
            <a:spLocks noChangeArrowheads="1"/>
          </p:cNvSpPr>
          <p:nvPr/>
        </p:nvSpPr>
        <p:spPr bwMode="auto">
          <a:xfrm>
            <a:off x="6124575" y="3541713"/>
            <a:ext cx="1901825" cy="1089025"/>
          </a:xfrm>
          <a:prstGeom prst="ellipse">
            <a:avLst/>
          </a:prstGeom>
          <a:solidFill>
            <a:srgbClr val="FFFF00"/>
          </a:solidFill>
          <a:ln w="28575"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Bad States</a:t>
            </a:r>
          </a:p>
        </p:txBody>
      </p:sp>
      <p:sp>
        <p:nvSpPr>
          <p:cNvPr id="801807" name="Oval 15"/>
          <p:cNvSpPr>
            <a:spLocks noChangeArrowheads="1"/>
          </p:cNvSpPr>
          <p:nvPr/>
        </p:nvSpPr>
        <p:spPr bwMode="auto">
          <a:xfrm>
            <a:off x="2019300" y="2773363"/>
            <a:ext cx="3833813" cy="250983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6" name="Oval 14"/>
          <p:cNvSpPr>
            <a:spLocks noChangeArrowheads="1"/>
          </p:cNvSpPr>
          <p:nvPr/>
        </p:nvSpPr>
        <p:spPr bwMode="auto">
          <a:xfrm>
            <a:off x="2414588" y="2995613"/>
            <a:ext cx="2541587" cy="17541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4" name="Oval 12"/>
          <p:cNvSpPr>
            <a:spLocks noChangeArrowheads="1"/>
          </p:cNvSpPr>
          <p:nvPr/>
        </p:nvSpPr>
        <p:spPr bwMode="auto">
          <a:xfrm>
            <a:off x="2820988" y="3243263"/>
            <a:ext cx="1509712" cy="11445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3" name="Oval 11"/>
          <p:cNvSpPr>
            <a:spLocks noChangeArrowheads="1"/>
          </p:cNvSpPr>
          <p:nvPr/>
        </p:nvSpPr>
        <p:spPr bwMode="auto">
          <a:xfrm>
            <a:off x="3048000" y="3498850"/>
            <a:ext cx="857250" cy="549275"/>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2" name="Oval 10"/>
          <p:cNvSpPr>
            <a:spLocks noChangeArrowheads="1"/>
          </p:cNvSpPr>
          <p:nvPr/>
        </p:nvSpPr>
        <p:spPr bwMode="auto">
          <a:xfrm>
            <a:off x="3178175" y="3614738"/>
            <a:ext cx="450850" cy="27463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8" name="Text Box 16"/>
          <p:cNvSpPr txBox="1">
            <a:spLocks noChangeArrowheads="1"/>
          </p:cNvSpPr>
          <p:nvPr/>
        </p:nvSpPr>
        <p:spPr bwMode="auto">
          <a:xfrm>
            <a:off x="1177925" y="1968500"/>
            <a:ext cx="6632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800" u="sng"/>
              <a:t>Overapproximate</a:t>
            </a:r>
            <a:r>
              <a:rPr lang="en-US" altLang="en-US" sz="2800"/>
              <a:t> the reachable states</a:t>
            </a:r>
          </a:p>
        </p:txBody>
      </p:sp>
      <p:sp>
        <p:nvSpPr>
          <p:cNvPr id="801810" name="Text Box 18"/>
          <p:cNvSpPr txBox="1">
            <a:spLocks noChangeArrowheads="1"/>
          </p:cNvSpPr>
          <p:nvPr/>
        </p:nvSpPr>
        <p:spPr bwMode="auto">
          <a:xfrm>
            <a:off x="4821238" y="5248275"/>
            <a:ext cx="25257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800"/>
              <a:t>False positive!</a:t>
            </a:r>
          </a:p>
        </p:txBody>
      </p:sp>
      <p:sp>
        <p:nvSpPr>
          <p:cNvPr id="2" name="Title 1"/>
          <p:cNvSpPr>
            <a:spLocks noGrp="1"/>
          </p:cNvSpPr>
          <p:nvPr>
            <p:ph type="title"/>
          </p:nvPr>
        </p:nvSpPr>
        <p:spPr/>
        <p:txBody>
          <a:bodyPr/>
          <a:lstStyle/>
          <a:p>
            <a:r>
              <a:rPr lang="en-US" altLang="en-US" dirty="0"/>
              <a:t>Sidestepping </a:t>
            </a:r>
            <a:r>
              <a:rPr lang="en-US" altLang="en-US" dirty="0" err="1"/>
              <a:t>Undecidability</a:t>
            </a:r>
            <a:endParaRPr lang="en-US" dirty="0"/>
          </a:p>
        </p:txBody>
      </p:sp>
      <p:cxnSp>
        <p:nvCxnSpPr>
          <p:cNvPr id="16" name="Straight Connector 15"/>
          <p:cNvCxnSpPr/>
          <p:nvPr/>
        </p:nvCxnSpPr>
        <p:spPr>
          <a:xfrm>
            <a:off x="5466080" y="1538288"/>
            <a:ext cx="942975" cy="44846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Oval 14"/>
          <p:cNvSpPr>
            <a:spLocks noChangeArrowheads="1"/>
          </p:cNvSpPr>
          <p:nvPr/>
        </p:nvSpPr>
        <p:spPr bwMode="auto">
          <a:xfrm>
            <a:off x="2120588" y="2903213"/>
            <a:ext cx="3419856" cy="22447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6759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1808"/>
                                        </p:tgtEl>
                                        <p:attrNameLst>
                                          <p:attrName>style.visibility</p:attrName>
                                        </p:attrNameLst>
                                      </p:cBhvr>
                                      <p:to>
                                        <p:strVal val="visible"/>
                                      </p:to>
                                    </p:set>
                                    <p:animEffect transition="in" filter="dissolve">
                                      <p:cBhvr>
                                        <p:cTn id="7" dur="500"/>
                                        <p:tgtEl>
                                          <p:spTgt spid="801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1802"/>
                                        </p:tgtEl>
                                        <p:attrNameLst>
                                          <p:attrName>style.visibility</p:attrName>
                                        </p:attrNameLst>
                                      </p:cBhvr>
                                      <p:to>
                                        <p:strVal val="visible"/>
                                      </p:to>
                                    </p:set>
                                    <p:animEffect transition="in" filter="dissolve">
                                      <p:cBhvr>
                                        <p:cTn id="12" dur="500"/>
                                        <p:tgtEl>
                                          <p:spTgt spid="8018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1803"/>
                                        </p:tgtEl>
                                        <p:attrNameLst>
                                          <p:attrName>style.visibility</p:attrName>
                                        </p:attrNameLst>
                                      </p:cBhvr>
                                      <p:to>
                                        <p:strVal val="visible"/>
                                      </p:to>
                                    </p:set>
                                    <p:animEffect transition="in" filter="dissolve">
                                      <p:cBhvr>
                                        <p:cTn id="17" dur="500"/>
                                        <p:tgtEl>
                                          <p:spTgt spid="8018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1804"/>
                                        </p:tgtEl>
                                        <p:attrNameLst>
                                          <p:attrName>style.visibility</p:attrName>
                                        </p:attrNameLst>
                                      </p:cBhvr>
                                      <p:to>
                                        <p:strVal val="visible"/>
                                      </p:to>
                                    </p:set>
                                    <p:animEffect transition="in" filter="dissolve">
                                      <p:cBhvr>
                                        <p:cTn id="22" dur="500"/>
                                        <p:tgtEl>
                                          <p:spTgt spid="8018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1806"/>
                                        </p:tgtEl>
                                        <p:attrNameLst>
                                          <p:attrName>style.visibility</p:attrName>
                                        </p:attrNameLst>
                                      </p:cBhvr>
                                      <p:to>
                                        <p:strVal val="visible"/>
                                      </p:to>
                                    </p:set>
                                    <p:animEffect transition="in" filter="dissolve">
                                      <p:cBhvr>
                                        <p:cTn id="27" dur="500"/>
                                        <p:tgtEl>
                                          <p:spTgt spid="8018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1807"/>
                                        </p:tgtEl>
                                        <p:attrNameLst>
                                          <p:attrName>style.visibility</p:attrName>
                                        </p:attrNameLst>
                                      </p:cBhvr>
                                      <p:to>
                                        <p:strVal val="visible"/>
                                      </p:to>
                                    </p:set>
                                    <p:animEffect transition="in" filter="dissolve">
                                      <p:cBhvr>
                                        <p:cTn id="37" dur="500"/>
                                        <p:tgtEl>
                                          <p:spTgt spid="80180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par>
                          <p:cTn id="48" fill="hold">
                            <p:stCondLst>
                              <p:cond delay="500"/>
                            </p:stCondLst>
                            <p:childTnLst>
                              <p:par>
                                <p:cTn id="49" presetID="35" presetClass="path" presetSubtype="0" accel="50000" decel="50000" fill="hold" grpId="0" nodeType="afterEffect">
                                  <p:stCondLst>
                                    <p:cond delay="0"/>
                                  </p:stCondLst>
                                  <p:childTnLst>
                                    <p:animMotion origin="layout" path="M 2.77778E-6 -4.50867E-6 L -0.05799 -0.00208 " pathEditMode="relative" rAng="0" ptsTypes="AA">
                                      <p:cBhvr>
                                        <p:cTn id="50" dur="2000" fill="hold"/>
                                        <p:tgtEl>
                                          <p:spTgt spid="801799"/>
                                        </p:tgtEl>
                                        <p:attrNameLst>
                                          <p:attrName>ppt_x</p:attrName>
                                          <p:attrName>ppt_y</p:attrName>
                                        </p:attrNameLst>
                                      </p:cBhvr>
                                      <p:rCtr x="-2899" y="-116"/>
                                    </p:animMotion>
                                  </p:childTnLst>
                                </p:cTn>
                              </p:par>
                            </p:childTnLst>
                          </p:cTn>
                        </p:par>
                        <p:par>
                          <p:cTn id="51" fill="hold">
                            <p:stCondLst>
                              <p:cond delay="2500"/>
                            </p:stCondLst>
                            <p:childTnLst>
                              <p:par>
                                <p:cTn id="52" presetID="9" presetClass="entr" presetSubtype="0" fill="hold" grpId="0" nodeType="afterEffect">
                                  <p:stCondLst>
                                    <p:cond delay="0"/>
                                  </p:stCondLst>
                                  <p:childTnLst>
                                    <p:set>
                                      <p:cBhvr>
                                        <p:cTn id="53" dur="1" fill="hold">
                                          <p:stCondLst>
                                            <p:cond delay="0"/>
                                          </p:stCondLst>
                                        </p:cTn>
                                        <p:tgtEl>
                                          <p:spTgt spid="801810"/>
                                        </p:tgtEl>
                                        <p:attrNameLst>
                                          <p:attrName>style.visibility</p:attrName>
                                        </p:attrNameLst>
                                      </p:cBhvr>
                                      <p:to>
                                        <p:strVal val="visible"/>
                                      </p:to>
                                    </p:set>
                                    <p:animEffect transition="in" filter="dissolve">
                                      <p:cBhvr>
                                        <p:cTn id="54" dur="500"/>
                                        <p:tgtEl>
                                          <p:spTgt spid="801810"/>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1" nodeType="clickEffect">
                                  <p:stCondLst>
                                    <p:cond delay="0"/>
                                  </p:stCondLst>
                                  <p:childTnLst>
                                    <p:animMotion origin="layout" path="M -0.05799 -0.00208 L -0.10816 0.00209 " pathEditMode="relative" rAng="0" ptsTypes="AA">
                                      <p:cBhvr>
                                        <p:cTn id="58" dur="2000" fill="hold"/>
                                        <p:tgtEl>
                                          <p:spTgt spid="801799"/>
                                        </p:tgtEl>
                                        <p:attrNameLst>
                                          <p:attrName>ppt_x</p:attrName>
                                          <p:attrName>ppt_y</p:attrName>
                                        </p:attrNameLst>
                                      </p:cBhvr>
                                      <p:rCtr x="-2517" y="208"/>
                                    </p:animMotion>
                                  </p:childTnLst>
                                </p:cTn>
                              </p:par>
                              <p:par>
                                <p:cTn id="59" presetID="9" presetClass="exit" presetSubtype="0" fill="hold" grpId="1" nodeType="withEffect">
                                  <p:stCondLst>
                                    <p:cond delay="0"/>
                                  </p:stCondLst>
                                  <p:childTnLst>
                                    <p:animEffect transition="out" filter="dissolve">
                                      <p:cBhvr>
                                        <p:cTn id="60" dur="500"/>
                                        <p:tgtEl>
                                          <p:spTgt spid="801810"/>
                                        </p:tgtEl>
                                      </p:cBhvr>
                                    </p:animEffect>
                                    <p:set>
                                      <p:cBhvr>
                                        <p:cTn id="61" dur="1" fill="hold">
                                          <p:stCondLst>
                                            <p:cond delay="499"/>
                                          </p:stCondLst>
                                        </p:cTn>
                                        <p:tgtEl>
                                          <p:spTgt spid="8018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9" grpId="0" animBg="1"/>
      <p:bldP spid="801799" grpId="1" animBg="1"/>
      <p:bldP spid="801807" grpId="0" animBg="1"/>
      <p:bldP spid="801806" grpId="0" animBg="1"/>
      <p:bldP spid="801804" grpId="0" animBg="1"/>
      <p:bldP spid="801803" grpId="0" animBg="1"/>
      <p:bldP spid="801802" grpId="0" animBg="1"/>
      <p:bldP spid="801808" grpId="0"/>
      <p:bldP spid="801810" grpId="0"/>
      <p:bldP spid="801810" grpId="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65379" name="Rectangle 3"/>
              <p:cNvSpPr>
                <a:spLocks noGrp="1" noChangeArrowheads="1"/>
              </p:cNvSpPr>
              <p:nvPr>
                <p:ph type="body" idx="4294967295"/>
              </p:nvPr>
            </p:nvSpPr>
            <p:spPr>
              <a:xfrm>
                <a:off x="0" y="1630363"/>
                <a:ext cx="9144000" cy="4324350"/>
              </a:xfrm>
            </p:spPr>
            <p:txBody>
              <a:bodyPr/>
              <a:lstStyle/>
              <a:p>
                <a:pPr>
                  <a:lnSpc>
                    <a:spcPct val="120000"/>
                  </a:lnSpc>
                </a:pPr>
                <a:r>
                  <a:rPr lang="en-US" altLang="en-US" sz="2800" dirty="0"/>
                  <a:t>Undecidable problems</a:t>
                </a:r>
              </a:p>
              <a:p>
                <a:pPr lvl="1">
                  <a:lnSpc>
                    <a:spcPct val="120000"/>
                  </a:lnSpc>
                </a:pPr>
                <a:r>
                  <a:rPr lang="en-US" altLang="en-US" sz="2400" dirty="0"/>
                  <a:t>Just before statement S of program P, does property </a:t>
                </a:r>
                <a14:m>
                  <m:oMath xmlns:m="http://schemas.openxmlformats.org/officeDocument/2006/math">
                    <m:r>
                      <m:rPr>
                        <m:sty m:val="p"/>
                      </m:rPr>
                      <a:rPr lang="en-US" altLang="en-US" sz="2400" b="0" i="1" smtClean="0">
                        <a:latin typeface="Cambria Math"/>
                      </a:rPr>
                      <m:t>φ</m:t>
                    </m:r>
                  </m:oMath>
                </a14:m>
                <a:r>
                  <a:rPr lang="en-US" altLang="en-US" sz="2400" b="0" dirty="0"/>
                  <a:t> hold?</a:t>
                </a:r>
              </a:p>
              <a:p>
                <a:pPr lvl="1">
                  <a:lnSpc>
                    <a:spcPct val="120000"/>
                  </a:lnSpc>
                </a:pPr>
                <a:r>
                  <a:rPr lang="en-US" altLang="en-US" sz="2400" dirty="0"/>
                  <a:t>Dodge this issue by using one-sided algorithms</a:t>
                </a:r>
              </a:p>
              <a:p>
                <a:pPr>
                  <a:lnSpc>
                    <a:spcPct val="120000"/>
                  </a:lnSpc>
                </a:pPr>
                <a:r>
                  <a:rPr lang="en-US" altLang="en-US" sz="2800" dirty="0"/>
                  <a:t>“Infinities”</a:t>
                </a:r>
              </a:p>
              <a:p>
                <a:pPr lvl="1">
                  <a:lnSpc>
                    <a:spcPct val="120000"/>
                  </a:lnSpc>
                </a:pPr>
                <a:r>
                  <a:rPr lang="en-US" altLang="en-US" sz="2400" dirty="0">
                    <a:solidFill>
                      <a:srgbClr val="FF0000"/>
                    </a:solidFill>
                  </a:rPr>
                  <a:t>Infinite, or very large, state spaces</a:t>
                </a:r>
              </a:p>
              <a:p>
                <a:pPr lvl="1">
                  <a:lnSpc>
                    <a:spcPct val="120000"/>
                  </a:lnSpc>
                </a:pPr>
                <a:r>
                  <a:rPr lang="en-US" altLang="en-US" sz="2400" dirty="0"/>
                  <a:t>Infinite, or very large, answer sets</a:t>
                </a:r>
              </a:p>
            </p:txBody>
          </p:sp>
        </mc:Choice>
        <mc:Fallback xmlns="">
          <p:sp>
            <p:nvSpPr>
              <p:cNvPr id="1765379" name="Rectangle 3"/>
              <p:cNvSpPr>
                <a:spLocks noGrp="1" noRot="1" noChangeAspect="1" noMove="1" noResize="1" noEditPoints="1" noAdjustHandles="1" noChangeArrowheads="1" noChangeShapeType="1" noTextEdit="1"/>
              </p:cNvSpPr>
              <p:nvPr>
                <p:ph type="body" idx="4294967295"/>
              </p:nvPr>
            </p:nvSpPr>
            <p:spPr>
              <a:xfrm>
                <a:off x="0" y="1630363"/>
                <a:ext cx="9144000" cy="4324350"/>
              </a:xfrm>
              <a:blipFill rotWithShape="1">
                <a:blip r:embed="rId3"/>
                <a:stretch>
                  <a:fillRect l="-1133" t="-141"/>
                </a:stretch>
              </a:blipFill>
            </p:spPr>
            <p:txBody>
              <a:bodyPr/>
              <a:lstStyle/>
              <a:p>
                <a:r>
                  <a:rPr lang="en-US">
                    <a:noFill/>
                  </a:rPr>
                  <a:t> </a:t>
                </a:r>
              </a:p>
            </p:txBody>
          </p:sp>
        </mc:Fallback>
      </mc:AlternateContent>
      <p:sp>
        <p:nvSpPr>
          <p:cNvPr id="5" name="Rectangle 3"/>
          <p:cNvSpPr>
            <a:spLocks noGrp="1" noChangeArrowheads="1"/>
          </p:cNvSpPr>
          <p:nvPr>
            <p:ph type="title"/>
          </p:nvPr>
        </p:nvSpPr>
        <p:spPr>
          <a:xfrm>
            <a:off x="0" y="0"/>
            <a:ext cx="9144000" cy="1143000"/>
          </a:xfrm>
        </p:spPr>
        <p:txBody>
          <a:bodyPr/>
          <a:lstStyle/>
          <a:p>
            <a:r>
              <a:rPr lang="en-US" altLang="he-IL" dirty="0"/>
              <a:t>Why is Program Analysis Difficult?</a:t>
            </a:r>
          </a:p>
        </p:txBody>
      </p:sp>
      <p:sp>
        <p:nvSpPr>
          <p:cNvPr id="4"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16</a:t>
            </a:fld>
            <a:endParaRPr lang="en-US" altLang="en-US" dirty="0"/>
          </a:p>
        </p:txBody>
      </p:sp>
    </p:spTree>
    <p:extLst>
      <p:ext uri="{BB962C8B-B14F-4D97-AF65-F5344CB8AC3E}">
        <p14:creationId xmlns:p14="http://schemas.microsoft.com/office/powerpoint/2010/main" val="34102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5379">
                                            <p:txEl>
                                              <p:pRg st="3" end="3"/>
                                            </p:txEl>
                                          </p:spTgt>
                                        </p:tgtEl>
                                        <p:attrNameLst>
                                          <p:attrName>style.visibility</p:attrName>
                                        </p:attrNameLst>
                                      </p:cBhvr>
                                      <p:to>
                                        <p:strVal val="visible"/>
                                      </p:to>
                                    </p:set>
                                    <p:animEffect transition="in" filter="dissolve">
                                      <p:cBhvr>
                                        <p:cTn id="7" dur="500"/>
                                        <p:tgtEl>
                                          <p:spTgt spid="1765379">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65379">
                                            <p:txEl>
                                              <p:pRg st="4" end="4"/>
                                            </p:txEl>
                                          </p:spTgt>
                                        </p:tgtEl>
                                        <p:attrNameLst>
                                          <p:attrName>style.visibility</p:attrName>
                                        </p:attrNameLst>
                                      </p:cBhvr>
                                      <p:to>
                                        <p:strVal val="visible"/>
                                      </p:to>
                                    </p:set>
                                    <p:animEffect transition="in" filter="dissolve">
                                      <p:cBhvr>
                                        <p:cTn id="10" dur="500"/>
                                        <p:tgtEl>
                                          <p:spTgt spid="1765379">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65379">
                                            <p:txEl>
                                              <p:pRg st="5" end="5"/>
                                            </p:txEl>
                                          </p:spTgt>
                                        </p:tgtEl>
                                        <p:attrNameLst>
                                          <p:attrName>style.visibility</p:attrName>
                                        </p:attrNameLst>
                                      </p:cBhvr>
                                      <p:to>
                                        <p:strVal val="visible"/>
                                      </p:to>
                                    </p:set>
                                    <p:animEffect transition="in" filter="dissolve">
                                      <p:cBhvr>
                                        <p:cTn id="13" dur="500"/>
                                        <p:tgtEl>
                                          <p:spTgt spid="1765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5379" name="Rectangle 3"/>
          <p:cNvSpPr>
            <a:spLocks noGrp="1" noChangeArrowheads="1"/>
          </p:cNvSpPr>
          <p:nvPr>
            <p:ph type="body" idx="4294967295"/>
          </p:nvPr>
        </p:nvSpPr>
        <p:spPr>
          <a:xfrm>
            <a:off x="0" y="2198418"/>
            <a:ext cx="9144000" cy="4324350"/>
          </a:xfrm>
        </p:spPr>
        <p:txBody>
          <a:bodyPr/>
          <a:lstStyle/>
          <a:p>
            <a:pPr>
              <a:lnSpc>
                <a:spcPct val="120000"/>
              </a:lnSpc>
            </a:pPr>
            <a:r>
              <a:rPr lang="en-US" altLang="en-US" sz="2800" dirty="0"/>
              <a:t>Large/unbounded base types: </a:t>
            </a:r>
            <a:r>
              <a:rPr lang="en-US" altLang="en-US" sz="2400" b="1" dirty="0" err="1">
                <a:latin typeface="Courier New" pitchFamily="49" charset="0"/>
              </a:rPr>
              <a:t>int</a:t>
            </a:r>
            <a:r>
              <a:rPr lang="en-US" altLang="en-US" sz="2800" dirty="0"/>
              <a:t>, </a:t>
            </a:r>
            <a:r>
              <a:rPr lang="en-US" altLang="en-US" sz="2400" b="1" dirty="0">
                <a:latin typeface="Courier New" pitchFamily="49" charset="0"/>
              </a:rPr>
              <a:t>float</a:t>
            </a:r>
            <a:r>
              <a:rPr lang="en-US" altLang="en-US" sz="2800" dirty="0"/>
              <a:t>, </a:t>
            </a:r>
            <a:r>
              <a:rPr lang="en-US" altLang="en-US" sz="2400" b="1" dirty="0">
                <a:latin typeface="Courier New" pitchFamily="49" charset="0"/>
              </a:rPr>
              <a:t>string</a:t>
            </a:r>
          </a:p>
          <a:p>
            <a:pPr>
              <a:lnSpc>
                <a:spcPct val="120000"/>
              </a:lnSpc>
            </a:pPr>
            <a:r>
              <a:rPr lang="en-US" altLang="en-US" sz="2800" dirty="0"/>
              <a:t>User-defined types/classes</a:t>
            </a:r>
          </a:p>
          <a:p>
            <a:pPr>
              <a:lnSpc>
                <a:spcPct val="120000"/>
              </a:lnSpc>
            </a:pPr>
            <a:r>
              <a:rPr lang="en-US" altLang="en-US" sz="2800" dirty="0"/>
              <a:t>Pointers/aliasing + unbounded #’s of heap-allocated cells</a:t>
            </a:r>
          </a:p>
          <a:p>
            <a:pPr>
              <a:lnSpc>
                <a:spcPct val="120000"/>
              </a:lnSpc>
            </a:pPr>
            <a:r>
              <a:rPr lang="en-US" altLang="en-US" sz="2800" dirty="0"/>
              <a:t>Procedure calls/recursion/calls through pointers/dynamic method lookup/overloading</a:t>
            </a:r>
          </a:p>
          <a:p>
            <a:pPr>
              <a:lnSpc>
                <a:spcPct val="120000"/>
              </a:lnSpc>
            </a:pPr>
            <a:r>
              <a:rPr lang="en-US" altLang="en-US" sz="2800" dirty="0"/>
              <a:t>Concurrency + unbounded #’s of threads</a:t>
            </a:r>
          </a:p>
        </p:txBody>
      </p:sp>
      <p:sp>
        <p:nvSpPr>
          <p:cNvPr id="1765382" name="Text Box 6"/>
          <p:cNvSpPr txBox="1">
            <a:spLocks noChangeArrowheads="1"/>
          </p:cNvSpPr>
          <p:nvPr/>
        </p:nvSpPr>
        <p:spPr bwMode="auto">
          <a:xfrm>
            <a:off x="4052311" y="1385455"/>
            <a:ext cx="874712" cy="766364"/>
          </a:xfrm>
          <a:prstGeom prst="rect">
            <a:avLst/>
          </a:prstGeom>
          <a:solidFill>
            <a:schemeClr val="bg1"/>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55448" tIns="54864" bIns="0">
            <a:spAutoFit/>
          </a:bodyPr>
          <a:lstStyle/>
          <a:p>
            <a:pPr>
              <a:lnSpc>
                <a:spcPct val="70000"/>
              </a:lnSpc>
            </a:pPr>
            <a:r>
              <a:rPr lang="en-US" altLang="en-US" sz="6600" dirty="0">
                <a:solidFill>
                  <a:srgbClr val="FF0066"/>
                </a:solidFill>
                <a:sym typeface="Symbol" pitchFamily="18" charset="2"/>
              </a:rPr>
              <a:t></a:t>
            </a:r>
          </a:p>
        </p:txBody>
      </p:sp>
      <p:sp>
        <p:nvSpPr>
          <p:cNvPr id="5" name="Rectangle 3"/>
          <p:cNvSpPr>
            <a:spLocks noGrp="1" noChangeArrowheads="1"/>
          </p:cNvSpPr>
          <p:nvPr>
            <p:ph type="title"/>
          </p:nvPr>
        </p:nvSpPr>
        <p:spPr>
          <a:xfrm>
            <a:off x="0" y="0"/>
            <a:ext cx="9144000" cy="1143000"/>
          </a:xfrm>
        </p:spPr>
        <p:txBody>
          <a:bodyPr/>
          <a:lstStyle/>
          <a:p>
            <a:r>
              <a:rPr lang="en-US" altLang="he-IL" dirty="0"/>
              <a:t>Why is Program Analysis Difficult?</a:t>
            </a:r>
          </a:p>
        </p:txBody>
      </p:sp>
      <p:sp>
        <p:nvSpPr>
          <p:cNvPr id="6"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17</a:t>
            </a:fld>
            <a:endParaRPr lang="en-US" altLang="en-US" dirty="0"/>
          </a:p>
        </p:txBody>
      </p:sp>
    </p:spTree>
    <p:extLst>
      <p:ext uri="{BB962C8B-B14F-4D97-AF65-F5344CB8AC3E}">
        <p14:creationId xmlns:p14="http://schemas.microsoft.com/office/powerpoint/2010/main" val="426998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body" idx="1"/>
          </p:nvPr>
        </p:nvSpPr>
        <p:spPr>
          <a:xfrm>
            <a:off x="276231" y="2195808"/>
            <a:ext cx="8632248" cy="4430712"/>
          </a:xfrm>
          <a:noFill/>
        </p:spPr>
        <p:txBody>
          <a:bodyPr>
            <a:normAutofit/>
          </a:bodyPr>
          <a:lstStyle/>
          <a:p>
            <a:pPr>
              <a:lnSpc>
                <a:spcPct val="90000"/>
              </a:lnSpc>
            </a:pPr>
            <a:r>
              <a:rPr lang="en-US" altLang="he-IL" sz="3200" dirty="0"/>
              <a:t>Data</a:t>
            </a:r>
          </a:p>
          <a:p>
            <a:pPr lvl="1">
              <a:lnSpc>
                <a:spcPct val="90000"/>
              </a:lnSpc>
            </a:pPr>
            <a:r>
              <a:rPr lang="en-US" altLang="he-IL" sz="2800" dirty="0"/>
              <a:t>unbounded counters, integer variables, lists, queues</a:t>
            </a:r>
          </a:p>
          <a:p>
            <a:pPr>
              <a:lnSpc>
                <a:spcPct val="90000"/>
              </a:lnSpc>
            </a:pPr>
            <a:r>
              <a:rPr lang="en-US" altLang="he-IL" sz="3200" dirty="0"/>
              <a:t>Control structures</a:t>
            </a:r>
          </a:p>
          <a:p>
            <a:pPr lvl="1">
              <a:lnSpc>
                <a:spcPct val="90000"/>
              </a:lnSpc>
            </a:pPr>
            <a:r>
              <a:rPr lang="en-US" altLang="he-IL" sz="2800" dirty="0"/>
              <a:t>procedures, process creation</a:t>
            </a:r>
          </a:p>
          <a:p>
            <a:pPr>
              <a:lnSpc>
                <a:spcPct val="90000"/>
              </a:lnSpc>
            </a:pPr>
            <a:r>
              <a:rPr lang="en-US" altLang="he-IL" sz="3200" dirty="0"/>
              <a:t>Configuration parameters</a:t>
            </a:r>
          </a:p>
          <a:p>
            <a:pPr lvl="1">
              <a:lnSpc>
                <a:spcPct val="90000"/>
              </a:lnSpc>
            </a:pPr>
            <a:r>
              <a:rPr lang="en-US" altLang="he-IL" sz="2800" dirty="0"/>
              <a:t>unbounded number of processes, principals</a:t>
            </a:r>
          </a:p>
          <a:p>
            <a:pPr>
              <a:lnSpc>
                <a:spcPct val="90000"/>
              </a:lnSpc>
            </a:pPr>
            <a:r>
              <a:rPr lang="en-US" altLang="he-IL" sz="3200" dirty="0"/>
              <a:t>Real-time</a:t>
            </a:r>
          </a:p>
          <a:p>
            <a:pPr lvl="1">
              <a:lnSpc>
                <a:spcPct val="90000"/>
              </a:lnSpc>
            </a:pPr>
            <a:r>
              <a:rPr lang="en-US" altLang="he-IL" sz="2800" dirty="0"/>
              <a:t>discrete or continuous time</a:t>
            </a:r>
          </a:p>
        </p:txBody>
      </p:sp>
      <p:sp>
        <p:nvSpPr>
          <p:cNvPr id="1773571" name="Rectangle 3"/>
          <p:cNvSpPr>
            <a:spLocks noGrp="1" noChangeArrowheads="1"/>
          </p:cNvSpPr>
          <p:nvPr>
            <p:ph type="title"/>
          </p:nvPr>
        </p:nvSpPr>
        <p:spPr>
          <a:xfrm>
            <a:off x="0" y="0"/>
            <a:ext cx="9144000" cy="1143000"/>
          </a:xfrm>
          <a:solidFill>
            <a:srgbClr val="690000"/>
          </a:solidFill>
        </p:spPr>
        <p:txBody>
          <a:bodyPr vert="horz" lIns="91440" tIns="45720" rIns="91440" bIns="45720" rtlCol="0" anchor="ctr">
            <a:normAutofit/>
          </a:bodyPr>
          <a:lstStyle/>
          <a:p>
            <a:r>
              <a:rPr lang="en-US" altLang="he-IL" dirty="0"/>
              <a:t>Sources of Infinity</a:t>
            </a:r>
          </a:p>
        </p:txBody>
      </p:sp>
      <p:sp>
        <p:nvSpPr>
          <p:cNvPr id="5"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18</a:t>
            </a:fld>
            <a:endParaRPr lang="en-US" altLang="en-US" dirty="0"/>
          </a:p>
        </p:txBody>
      </p:sp>
      <p:sp>
        <p:nvSpPr>
          <p:cNvPr id="6" name="Text Box 6"/>
          <p:cNvSpPr txBox="1">
            <a:spLocks noChangeArrowheads="1"/>
          </p:cNvSpPr>
          <p:nvPr/>
        </p:nvSpPr>
        <p:spPr bwMode="auto">
          <a:xfrm>
            <a:off x="4052311" y="1385455"/>
            <a:ext cx="874712" cy="766364"/>
          </a:xfrm>
          <a:prstGeom prst="rect">
            <a:avLst/>
          </a:prstGeom>
          <a:solidFill>
            <a:schemeClr val="bg1"/>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55448" tIns="54864" bIns="0">
            <a:spAutoFit/>
          </a:bodyPr>
          <a:lstStyle/>
          <a:p>
            <a:pPr>
              <a:lnSpc>
                <a:spcPct val="70000"/>
              </a:lnSpc>
            </a:pPr>
            <a:r>
              <a:rPr lang="en-US" altLang="en-US" sz="6600" dirty="0">
                <a:solidFill>
                  <a:srgbClr val="FF0066"/>
                </a:solidFill>
                <a:sym typeface="Symbol" pitchFamily="18" charset="2"/>
              </a:rPr>
              <a:t></a:t>
            </a:r>
          </a:p>
        </p:txBody>
      </p:sp>
    </p:spTree>
    <p:extLst>
      <p:ext uri="{BB962C8B-B14F-4D97-AF65-F5344CB8AC3E}">
        <p14:creationId xmlns:p14="http://schemas.microsoft.com/office/powerpoint/2010/main" val="8578125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Successes of the Field</a:t>
            </a:r>
          </a:p>
        </p:txBody>
      </p:sp>
      <p:sp>
        <p:nvSpPr>
          <p:cNvPr id="3" name="Content Placeholder 2"/>
          <p:cNvSpPr>
            <a:spLocks noGrp="1"/>
          </p:cNvSpPr>
          <p:nvPr>
            <p:ph idx="1"/>
          </p:nvPr>
        </p:nvSpPr>
        <p:spPr/>
        <p:txBody>
          <a:bodyPr/>
          <a:lstStyle/>
          <a:p>
            <a:r>
              <a:rPr lang="en-US" altLang="en-US" dirty="0"/>
              <a:t>Static Driver Verifier, a.k.a. SLAM (Microsoft)</a:t>
            </a:r>
          </a:p>
          <a:p>
            <a:pPr lvl="1"/>
            <a:r>
              <a:rPr lang="en-US" altLang="en-US" dirty="0"/>
              <a:t>Tool for finding possible bugs in Windows device drivers</a:t>
            </a:r>
          </a:p>
          <a:p>
            <a:pPr lvl="1"/>
            <a:r>
              <a:rPr lang="en-US" altLang="en-US" dirty="0"/>
              <a:t>Complicated back-out protocols in driver APIs when events cancelled or interrupted</a:t>
            </a:r>
          </a:p>
          <a:p>
            <a:pPr lvl="1"/>
            <a:endParaRPr lang="en-US" altLang="en-US" dirty="0"/>
          </a:p>
          <a:p>
            <a:r>
              <a:rPr lang="en-US" altLang="en-US" dirty="0" err="1"/>
              <a:t>Astrée</a:t>
            </a:r>
            <a:r>
              <a:rPr lang="en-US" altLang="en-US" dirty="0"/>
              <a:t> (ENS)</a:t>
            </a:r>
          </a:p>
          <a:p>
            <a:pPr lvl="1"/>
            <a:r>
              <a:rPr lang="en-US" altLang="en-US" dirty="0"/>
              <a:t>Established the absence of run-time errors in Airbus flight software</a:t>
            </a:r>
          </a:p>
          <a:p>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19</a:t>
            </a:fld>
            <a:endParaRPr lang="en-US"/>
          </a:p>
        </p:txBody>
      </p:sp>
    </p:spTree>
    <p:extLst>
      <p:ext uri="{BB962C8B-B14F-4D97-AF65-F5344CB8AC3E}">
        <p14:creationId xmlns:p14="http://schemas.microsoft.com/office/powerpoint/2010/main" val="125723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Unexpected Linkages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a:t>
            </a:fld>
            <a:endParaRPr lang="en-US"/>
          </a:p>
        </p:txBody>
      </p:sp>
      <p:sp>
        <p:nvSpPr>
          <p:cNvPr id="7" name="Oval 6"/>
          <p:cNvSpPr/>
          <p:nvPr/>
        </p:nvSpPr>
        <p:spPr>
          <a:xfrm>
            <a:off x="5135217" y="3107630"/>
            <a:ext cx="1577008"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Networking</a:t>
            </a:r>
          </a:p>
        </p:txBody>
      </p:sp>
      <p:sp>
        <p:nvSpPr>
          <p:cNvPr id="8" name="Oval 7"/>
          <p:cNvSpPr/>
          <p:nvPr/>
        </p:nvSpPr>
        <p:spPr>
          <a:xfrm>
            <a:off x="4393095" y="2756445"/>
            <a:ext cx="1577008"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Operating Systems</a:t>
            </a:r>
          </a:p>
        </p:txBody>
      </p:sp>
      <p:sp>
        <p:nvSpPr>
          <p:cNvPr id="9" name="Oval 8"/>
          <p:cNvSpPr/>
          <p:nvPr/>
        </p:nvSpPr>
        <p:spPr>
          <a:xfrm>
            <a:off x="5373755" y="2073962"/>
            <a:ext cx="1848678"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Programming Languages</a:t>
            </a:r>
          </a:p>
        </p:txBody>
      </p:sp>
      <p:sp>
        <p:nvSpPr>
          <p:cNvPr id="10" name="Oval 9"/>
          <p:cNvSpPr/>
          <p:nvPr/>
        </p:nvSpPr>
        <p:spPr>
          <a:xfrm>
            <a:off x="1537251" y="4240689"/>
            <a:ext cx="1716157"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Machine Learning</a:t>
            </a:r>
          </a:p>
        </p:txBody>
      </p:sp>
      <p:sp>
        <p:nvSpPr>
          <p:cNvPr id="12" name="Oval 11"/>
          <p:cNvSpPr/>
          <p:nvPr/>
        </p:nvSpPr>
        <p:spPr>
          <a:xfrm>
            <a:off x="3879577" y="1775785"/>
            <a:ext cx="1716157"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Computer Architecture</a:t>
            </a:r>
          </a:p>
        </p:txBody>
      </p:sp>
      <p:sp>
        <p:nvSpPr>
          <p:cNvPr id="13" name="Oval 12"/>
          <p:cNvSpPr/>
          <p:nvPr/>
        </p:nvSpPr>
        <p:spPr>
          <a:xfrm>
            <a:off x="2869094" y="3047991"/>
            <a:ext cx="1961322" cy="1557131"/>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 </a:t>
            </a:r>
          </a:p>
        </p:txBody>
      </p:sp>
      <p:sp>
        <p:nvSpPr>
          <p:cNvPr id="14" name="Oval 13"/>
          <p:cNvSpPr/>
          <p:nvPr/>
        </p:nvSpPr>
        <p:spPr>
          <a:xfrm rot="18622394">
            <a:off x="4243236" y="3446526"/>
            <a:ext cx="1164295" cy="1664174"/>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 </a:t>
            </a:r>
          </a:p>
        </p:txBody>
      </p:sp>
      <p:sp>
        <p:nvSpPr>
          <p:cNvPr id="16" name="Oval 15"/>
          <p:cNvSpPr/>
          <p:nvPr/>
        </p:nvSpPr>
        <p:spPr>
          <a:xfrm>
            <a:off x="2882345" y="4330132"/>
            <a:ext cx="2120351" cy="1394793"/>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 Automated</a:t>
            </a:r>
          </a:p>
          <a:p>
            <a:pPr algn="ctr"/>
            <a:r>
              <a:rPr lang="en-US" dirty="0">
                <a:solidFill>
                  <a:schemeClr val="tx1"/>
                </a:solidFill>
              </a:rPr>
              <a:t>Reasoning</a:t>
            </a:r>
          </a:p>
        </p:txBody>
      </p:sp>
      <p:sp>
        <p:nvSpPr>
          <p:cNvPr id="17" name="Oval 16"/>
          <p:cNvSpPr/>
          <p:nvPr/>
        </p:nvSpPr>
        <p:spPr>
          <a:xfrm>
            <a:off x="1875184" y="3293160"/>
            <a:ext cx="1577008" cy="1232452"/>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 </a:t>
            </a:r>
          </a:p>
        </p:txBody>
      </p:sp>
      <p:sp>
        <p:nvSpPr>
          <p:cNvPr id="18" name="Oval 17"/>
          <p:cNvSpPr/>
          <p:nvPr/>
        </p:nvSpPr>
        <p:spPr>
          <a:xfrm>
            <a:off x="6673296" y="2584166"/>
            <a:ext cx="1709530" cy="1404731"/>
          </a:xfrm>
          <a:prstGeom prst="ellipse">
            <a:avLst/>
          </a:prstGeom>
          <a:solidFill>
            <a:schemeClr val="bg1">
              <a:alpha val="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rPr>
              <a:t> Software Engineering</a:t>
            </a:r>
          </a:p>
        </p:txBody>
      </p:sp>
      <p:sp>
        <p:nvSpPr>
          <p:cNvPr id="20" name="Freeform 19"/>
          <p:cNvSpPr/>
          <p:nvPr/>
        </p:nvSpPr>
        <p:spPr>
          <a:xfrm>
            <a:off x="3034748" y="2926244"/>
            <a:ext cx="3941810" cy="3262797"/>
          </a:xfrm>
          <a:custGeom>
            <a:avLst/>
            <a:gdLst>
              <a:gd name="connsiteX0" fmla="*/ 4112818 w 4112818"/>
              <a:gd name="connsiteY0" fmla="*/ 28112 h 2029190"/>
              <a:gd name="connsiteX1" fmla="*/ 2800853 w 4112818"/>
              <a:gd name="connsiteY1" fmla="*/ 226895 h 2029190"/>
              <a:gd name="connsiteX2" fmla="*/ 309444 w 4112818"/>
              <a:gd name="connsiteY2" fmla="*/ 1697886 h 2029190"/>
              <a:gd name="connsiteX3" fmla="*/ 123914 w 4112818"/>
              <a:gd name="connsiteY3" fmla="*/ 2029190 h 2029190"/>
              <a:gd name="connsiteX0" fmla="*/ 3803374 w 3803374"/>
              <a:gd name="connsiteY0" fmla="*/ 28112 h 1697886"/>
              <a:gd name="connsiteX1" fmla="*/ 2491409 w 3803374"/>
              <a:gd name="connsiteY1" fmla="*/ 226895 h 1697886"/>
              <a:gd name="connsiteX2" fmla="*/ 0 w 3803374"/>
              <a:gd name="connsiteY2" fmla="*/ 1697886 h 1697886"/>
              <a:gd name="connsiteX0" fmla="*/ 3803374 w 3803374"/>
              <a:gd name="connsiteY0" fmla="*/ 426 h 3023298"/>
              <a:gd name="connsiteX1" fmla="*/ 3140766 w 3803374"/>
              <a:gd name="connsiteY1" fmla="*/ 2995417 h 3023298"/>
              <a:gd name="connsiteX2" fmla="*/ 0 w 3803374"/>
              <a:gd name="connsiteY2" fmla="*/ 1670200 h 3023298"/>
              <a:gd name="connsiteX0" fmla="*/ 3803374 w 3803374"/>
              <a:gd name="connsiteY0" fmla="*/ 426 h 3037950"/>
              <a:gd name="connsiteX1" fmla="*/ 3140766 w 3803374"/>
              <a:gd name="connsiteY1" fmla="*/ 2995417 h 3037950"/>
              <a:gd name="connsiteX2" fmla="*/ 0 w 3803374"/>
              <a:gd name="connsiteY2" fmla="*/ 1670200 h 3037950"/>
              <a:gd name="connsiteX0" fmla="*/ 3803374 w 3959742"/>
              <a:gd name="connsiteY0" fmla="*/ 0 h 3037524"/>
              <a:gd name="connsiteX1" fmla="*/ 3140766 w 3959742"/>
              <a:gd name="connsiteY1" fmla="*/ 2994991 h 3037524"/>
              <a:gd name="connsiteX2" fmla="*/ 0 w 3959742"/>
              <a:gd name="connsiteY2" fmla="*/ 1669774 h 3037524"/>
              <a:gd name="connsiteX0" fmla="*/ 3803374 w 3959742"/>
              <a:gd name="connsiteY0" fmla="*/ 0 h 3046402"/>
              <a:gd name="connsiteX1" fmla="*/ 3140766 w 3959742"/>
              <a:gd name="connsiteY1" fmla="*/ 2994991 h 3046402"/>
              <a:gd name="connsiteX2" fmla="*/ 0 w 3959742"/>
              <a:gd name="connsiteY2" fmla="*/ 1669774 h 3046402"/>
              <a:gd name="connsiteX0" fmla="*/ 3803374 w 3952937"/>
              <a:gd name="connsiteY0" fmla="*/ 0 h 2686620"/>
              <a:gd name="connsiteX1" fmla="*/ 3101010 w 3952937"/>
              <a:gd name="connsiteY1" fmla="*/ 2610678 h 2686620"/>
              <a:gd name="connsiteX2" fmla="*/ 0 w 3952937"/>
              <a:gd name="connsiteY2" fmla="*/ 1669774 h 2686620"/>
              <a:gd name="connsiteX0" fmla="*/ 3803374 w 3947237"/>
              <a:gd name="connsiteY0" fmla="*/ 0 h 2727215"/>
              <a:gd name="connsiteX1" fmla="*/ 3101010 w 3947237"/>
              <a:gd name="connsiteY1" fmla="*/ 2610678 h 2727215"/>
              <a:gd name="connsiteX2" fmla="*/ 0 w 3947237"/>
              <a:gd name="connsiteY2" fmla="*/ 1669774 h 2727215"/>
              <a:gd name="connsiteX0" fmla="*/ 3803374 w 3987952"/>
              <a:gd name="connsiteY0" fmla="*/ 0 h 2611723"/>
              <a:gd name="connsiteX1" fmla="*/ 3313045 w 3987952"/>
              <a:gd name="connsiteY1" fmla="*/ 2478156 h 2611723"/>
              <a:gd name="connsiteX2" fmla="*/ 0 w 3987952"/>
              <a:gd name="connsiteY2" fmla="*/ 1669774 h 2611723"/>
              <a:gd name="connsiteX0" fmla="*/ 3803374 w 3987952"/>
              <a:gd name="connsiteY0" fmla="*/ 0 h 2691038"/>
              <a:gd name="connsiteX1" fmla="*/ 3313045 w 3987952"/>
              <a:gd name="connsiteY1" fmla="*/ 2478156 h 2691038"/>
              <a:gd name="connsiteX2" fmla="*/ 0 w 3987952"/>
              <a:gd name="connsiteY2" fmla="*/ 1669774 h 2691038"/>
              <a:gd name="connsiteX0" fmla="*/ 3803374 w 4029107"/>
              <a:gd name="connsiteY0" fmla="*/ 0 h 2691038"/>
              <a:gd name="connsiteX1" fmla="*/ 3313045 w 4029107"/>
              <a:gd name="connsiteY1" fmla="*/ 2478156 h 2691038"/>
              <a:gd name="connsiteX2" fmla="*/ 0 w 4029107"/>
              <a:gd name="connsiteY2" fmla="*/ 1669774 h 2691038"/>
              <a:gd name="connsiteX0" fmla="*/ 3763618 w 3996355"/>
              <a:gd name="connsiteY0" fmla="*/ 0 h 2783446"/>
              <a:gd name="connsiteX1" fmla="*/ 3273289 w 3996355"/>
              <a:gd name="connsiteY1" fmla="*/ 2478156 h 2783446"/>
              <a:gd name="connsiteX2" fmla="*/ 0 w 3996355"/>
              <a:gd name="connsiteY2" fmla="*/ 1987826 h 2783446"/>
              <a:gd name="connsiteX0" fmla="*/ 3763618 w 3996355"/>
              <a:gd name="connsiteY0" fmla="*/ 0 h 2743071"/>
              <a:gd name="connsiteX1" fmla="*/ 3273289 w 3996355"/>
              <a:gd name="connsiteY1" fmla="*/ 2478156 h 2743071"/>
              <a:gd name="connsiteX2" fmla="*/ 0 w 3996355"/>
              <a:gd name="connsiteY2" fmla="*/ 1987826 h 2743071"/>
              <a:gd name="connsiteX0" fmla="*/ 4155504 w 4324625"/>
              <a:gd name="connsiteY0" fmla="*/ 0 h 2743071"/>
              <a:gd name="connsiteX1" fmla="*/ 3273289 w 4324625"/>
              <a:gd name="connsiteY1" fmla="*/ 2478156 h 2743071"/>
              <a:gd name="connsiteX2" fmla="*/ 0 w 4324625"/>
              <a:gd name="connsiteY2" fmla="*/ 1987826 h 2743071"/>
              <a:gd name="connsiteX0" fmla="*/ 4155504 w 4245470"/>
              <a:gd name="connsiteY0" fmla="*/ 0 h 2743071"/>
              <a:gd name="connsiteX1" fmla="*/ 3273289 w 4245470"/>
              <a:gd name="connsiteY1" fmla="*/ 2478156 h 2743071"/>
              <a:gd name="connsiteX2" fmla="*/ 0 w 4245470"/>
              <a:gd name="connsiteY2" fmla="*/ 1987826 h 2743071"/>
              <a:gd name="connsiteX0" fmla="*/ 4498404 w 4564505"/>
              <a:gd name="connsiteY0" fmla="*/ 0 h 2844891"/>
              <a:gd name="connsiteX1" fmla="*/ 3273289 w 4564505"/>
              <a:gd name="connsiteY1" fmla="*/ 2573406 h 2844891"/>
              <a:gd name="connsiteX2" fmla="*/ 0 w 4564505"/>
              <a:gd name="connsiteY2" fmla="*/ 2083076 h 2844891"/>
              <a:gd name="connsiteX0" fmla="*/ 4498404 w 4499939"/>
              <a:gd name="connsiteY0" fmla="*/ 0 h 2844891"/>
              <a:gd name="connsiteX1" fmla="*/ 3273289 w 4499939"/>
              <a:gd name="connsiteY1" fmla="*/ 2573406 h 2844891"/>
              <a:gd name="connsiteX2" fmla="*/ 0 w 4499939"/>
              <a:gd name="connsiteY2" fmla="*/ 2083076 h 2844891"/>
              <a:gd name="connsiteX0" fmla="*/ 3809290 w 3810825"/>
              <a:gd name="connsiteY0" fmla="*/ 0 h 2779035"/>
              <a:gd name="connsiteX1" fmla="*/ 2584175 w 3810825"/>
              <a:gd name="connsiteY1" fmla="*/ 2573406 h 2779035"/>
              <a:gd name="connsiteX2" fmla="*/ 0 w 3810825"/>
              <a:gd name="connsiteY2" fmla="*/ 1897546 h 2779035"/>
              <a:gd name="connsiteX0" fmla="*/ 3849046 w 3850477"/>
              <a:gd name="connsiteY0" fmla="*/ 0 h 2964566"/>
              <a:gd name="connsiteX1" fmla="*/ 2584175 w 3850477"/>
              <a:gd name="connsiteY1" fmla="*/ 2758937 h 2964566"/>
              <a:gd name="connsiteX2" fmla="*/ 0 w 3850477"/>
              <a:gd name="connsiteY2" fmla="*/ 2083077 h 2964566"/>
              <a:gd name="connsiteX0" fmla="*/ 3849046 w 3850477"/>
              <a:gd name="connsiteY0" fmla="*/ 0 h 2938785"/>
              <a:gd name="connsiteX1" fmla="*/ 2584175 w 3850477"/>
              <a:gd name="connsiteY1" fmla="*/ 2758937 h 2938785"/>
              <a:gd name="connsiteX2" fmla="*/ 0 w 3850477"/>
              <a:gd name="connsiteY2" fmla="*/ 1990311 h 2938785"/>
              <a:gd name="connsiteX0" fmla="*/ 3849046 w 3850477"/>
              <a:gd name="connsiteY0" fmla="*/ 0 h 3123949"/>
              <a:gd name="connsiteX1" fmla="*/ 2584175 w 3850477"/>
              <a:gd name="connsiteY1" fmla="*/ 2758937 h 3123949"/>
              <a:gd name="connsiteX2" fmla="*/ 278296 w 3850477"/>
              <a:gd name="connsiteY2" fmla="*/ 3037234 h 3123949"/>
              <a:gd name="connsiteX3" fmla="*/ 0 w 3850477"/>
              <a:gd name="connsiteY3" fmla="*/ 1990311 h 3123949"/>
              <a:gd name="connsiteX0" fmla="*/ 3920199 w 3921630"/>
              <a:gd name="connsiteY0" fmla="*/ 0 h 3123949"/>
              <a:gd name="connsiteX1" fmla="*/ 2655328 w 3921630"/>
              <a:gd name="connsiteY1" fmla="*/ 2758937 h 3123949"/>
              <a:gd name="connsiteX2" fmla="*/ 349449 w 3921630"/>
              <a:gd name="connsiteY2" fmla="*/ 3037234 h 3123949"/>
              <a:gd name="connsiteX3" fmla="*/ 71153 w 3921630"/>
              <a:gd name="connsiteY3" fmla="*/ 1990311 h 3123949"/>
              <a:gd name="connsiteX0" fmla="*/ 3866491 w 3867922"/>
              <a:gd name="connsiteY0" fmla="*/ 0 h 3180916"/>
              <a:gd name="connsiteX1" fmla="*/ 2601620 w 3867922"/>
              <a:gd name="connsiteY1" fmla="*/ 2758937 h 3180916"/>
              <a:gd name="connsiteX2" fmla="*/ 719810 w 3867922"/>
              <a:gd name="connsiteY2" fmla="*/ 3116747 h 3180916"/>
              <a:gd name="connsiteX3" fmla="*/ 17445 w 3867922"/>
              <a:gd name="connsiteY3" fmla="*/ 1990311 h 3180916"/>
              <a:gd name="connsiteX0" fmla="*/ 3917769 w 3919200"/>
              <a:gd name="connsiteY0" fmla="*/ 0 h 3180916"/>
              <a:gd name="connsiteX1" fmla="*/ 2652898 w 3919200"/>
              <a:gd name="connsiteY1" fmla="*/ 2758937 h 3180916"/>
              <a:gd name="connsiteX2" fmla="*/ 771088 w 3919200"/>
              <a:gd name="connsiteY2" fmla="*/ 3116747 h 3180916"/>
              <a:gd name="connsiteX3" fmla="*/ 15714 w 3919200"/>
              <a:gd name="connsiteY3" fmla="*/ 2109581 h 3180916"/>
              <a:gd name="connsiteX0" fmla="*/ 3902320 w 3903751"/>
              <a:gd name="connsiteY0" fmla="*/ 0 h 3180916"/>
              <a:gd name="connsiteX1" fmla="*/ 2637449 w 3903751"/>
              <a:gd name="connsiteY1" fmla="*/ 2758937 h 3180916"/>
              <a:gd name="connsiteX2" fmla="*/ 755639 w 3903751"/>
              <a:gd name="connsiteY2" fmla="*/ 3116747 h 3180916"/>
              <a:gd name="connsiteX3" fmla="*/ 265 w 3903751"/>
              <a:gd name="connsiteY3" fmla="*/ 2109581 h 3180916"/>
              <a:gd name="connsiteX0" fmla="*/ 3902540 w 3903971"/>
              <a:gd name="connsiteY0" fmla="*/ 0 h 3201610"/>
              <a:gd name="connsiteX1" fmla="*/ 2637669 w 3903971"/>
              <a:gd name="connsiteY1" fmla="*/ 2758937 h 3201610"/>
              <a:gd name="connsiteX2" fmla="*/ 596833 w 3903971"/>
              <a:gd name="connsiteY2" fmla="*/ 3143252 h 3201610"/>
              <a:gd name="connsiteX3" fmla="*/ 485 w 3903971"/>
              <a:gd name="connsiteY3" fmla="*/ 2109581 h 3201610"/>
              <a:gd name="connsiteX0" fmla="*/ 3902540 w 3906109"/>
              <a:gd name="connsiteY0" fmla="*/ 0 h 3177935"/>
              <a:gd name="connsiteX1" fmla="*/ 2995478 w 3906109"/>
              <a:gd name="connsiteY1" fmla="*/ 2586659 h 3177935"/>
              <a:gd name="connsiteX2" fmla="*/ 596833 w 3906109"/>
              <a:gd name="connsiteY2" fmla="*/ 3143252 h 3177935"/>
              <a:gd name="connsiteX3" fmla="*/ 485 w 3906109"/>
              <a:gd name="connsiteY3" fmla="*/ 2109581 h 3177935"/>
              <a:gd name="connsiteX0" fmla="*/ 3902540 w 3905626"/>
              <a:gd name="connsiteY0" fmla="*/ 0 h 3177935"/>
              <a:gd name="connsiteX1" fmla="*/ 2995478 w 3905626"/>
              <a:gd name="connsiteY1" fmla="*/ 2586659 h 3177935"/>
              <a:gd name="connsiteX2" fmla="*/ 596833 w 3905626"/>
              <a:gd name="connsiteY2" fmla="*/ 3143252 h 3177935"/>
              <a:gd name="connsiteX3" fmla="*/ 485 w 3905626"/>
              <a:gd name="connsiteY3" fmla="*/ 2109581 h 3177935"/>
              <a:gd name="connsiteX0" fmla="*/ 3902540 w 3904076"/>
              <a:gd name="connsiteY0" fmla="*/ 0 h 3186423"/>
              <a:gd name="connsiteX1" fmla="*/ 2717182 w 3904076"/>
              <a:gd name="connsiteY1" fmla="*/ 2666172 h 3186423"/>
              <a:gd name="connsiteX2" fmla="*/ 596833 w 3904076"/>
              <a:gd name="connsiteY2" fmla="*/ 3143252 h 3186423"/>
              <a:gd name="connsiteX3" fmla="*/ 485 w 3904076"/>
              <a:gd name="connsiteY3" fmla="*/ 2109581 h 3186423"/>
              <a:gd name="connsiteX0" fmla="*/ 3902483 w 3904019"/>
              <a:gd name="connsiteY0" fmla="*/ 0 h 3186423"/>
              <a:gd name="connsiteX1" fmla="*/ 2717125 w 3904019"/>
              <a:gd name="connsiteY1" fmla="*/ 2666172 h 3186423"/>
              <a:gd name="connsiteX2" fmla="*/ 596776 w 3904019"/>
              <a:gd name="connsiteY2" fmla="*/ 3143252 h 3186423"/>
              <a:gd name="connsiteX3" fmla="*/ 428 w 3904019"/>
              <a:gd name="connsiteY3" fmla="*/ 2109581 h 3186423"/>
              <a:gd name="connsiteX0" fmla="*/ 3769961 w 3771986"/>
              <a:gd name="connsiteY0" fmla="*/ 0 h 3093658"/>
              <a:gd name="connsiteX1" fmla="*/ 2717125 w 3771986"/>
              <a:gd name="connsiteY1" fmla="*/ 2573407 h 3093658"/>
              <a:gd name="connsiteX2" fmla="*/ 596776 w 3771986"/>
              <a:gd name="connsiteY2" fmla="*/ 3050487 h 3093658"/>
              <a:gd name="connsiteX3" fmla="*/ 428 w 3771986"/>
              <a:gd name="connsiteY3" fmla="*/ 2016816 h 3093658"/>
              <a:gd name="connsiteX0" fmla="*/ 3769961 w 3769961"/>
              <a:gd name="connsiteY0" fmla="*/ 0 h 3093658"/>
              <a:gd name="connsiteX1" fmla="*/ 2717125 w 3769961"/>
              <a:gd name="connsiteY1" fmla="*/ 2573407 h 3093658"/>
              <a:gd name="connsiteX2" fmla="*/ 596776 w 3769961"/>
              <a:gd name="connsiteY2" fmla="*/ 3050487 h 3093658"/>
              <a:gd name="connsiteX3" fmla="*/ 428 w 3769961"/>
              <a:gd name="connsiteY3" fmla="*/ 2016816 h 3093658"/>
              <a:gd name="connsiteX0" fmla="*/ 3769961 w 3769961"/>
              <a:gd name="connsiteY0" fmla="*/ 0 h 3093658"/>
              <a:gd name="connsiteX1" fmla="*/ 2717125 w 3769961"/>
              <a:gd name="connsiteY1" fmla="*/ 2573407 h 3093658"/>
              <a:gd name="connsiteX2" fmla="*/ 596776 w 3769961"/>
              <a:gd name="connsiteY2" fmla="*/ 3050487 h 3093658"/>
              <a:gd name="connsiteX3" fmla="*/ 428 w 3769961"/>
              <a:gd name="connsiteY3" fmla="*/ 2016816 h 3093658"/>
              <a:gd name="connsiteX0" fmla="*/ 3769961 w 3769961"/>
              <a:gd name="connsiteY0" fmla="*/ 0 h 3076249"/>
              <a:gd name="connsiteX1" fmla="*/ 2862899 w 3769961"/>
              <a:gd name="connsiteY1" fmla="*/ 2361372 h 3076249"/>
              <a:gd name="connsiteX2" fmla="*/ 596776 w 3769961"/>
              <a:gd name="connsiteY2" fmla="*/ 3050487 h 3076249"/>
              <a:gd name="connsiteX3" fmla="*/ 428 w 3769961"/>
              <a:gd name="connsiteY3" fmla="*/ 2016816 h 3076249"/>
              <a:gd name="connsiteX0" fmla="*/ 3769961 w 3769961"/>
              <a:gd name="connsiteY0" fmla="*/ 0 h 3092917"/>
              <a:gd name="connsiteX1" fmla="*/ 2862899 w 3769961"/>
              <a:gd name="connsiteY1" fmla="*/ 2361372 h 3092917"/>
              <a:gd name="connsiteX2" fmla="*/ 596776 w 3769961"/>
              <a:gd name="connsiteY2" fmla="*/ 3050487 h 3092917"/>
              <a:gd name="connsiteX3" fmla="*/ 428 w 3769961"/>
              <a:gd name="connsiteY3" fmla="*/ 2016816 h 3092917"/>
              <a:gd name="connsiteX0" fmla="*/ 3769961 w 3769961"/>
              <a:gd name="connsiteY0" fmla="*/ 0 h 3147556"/>
              <a:gd name="connsiteX1" fmla="*/ 2862899 w 3769961"/>
              <a:gd name="connsiteY1" fmla="*/ 2361372 h 3147556"/>
              <a:gd name="connsiteX2" fmla="*/ 596776 w 3769961"/>
              <a:gd name="connsiteY2" fmla="*/ 3050487 h 3147556"/>
              <a:gd name="connsiteX3" fmla="*/ 428 w 3769961"/>
              <a:gd name="connsiteY3" fmla="*/ 2016816 h 3147556"/>
              <a:gd name="connsiteX0" fmla="*/ 3771130 w 3771130"/>
              <a:gd name="connsiteY0" fmla="*/ 0 h 3147556"/>
              <a:gd name="connsiteX1" fmla="*/ 2864068 w 3771130"/>
              <a:gd name="connsiteY1" fmla="*/ 2361372 h 3147556"/>
              <a:gd name="connsiteX2" fmla="*/ 597945 w 3771130"/>
              <a:gd name="connsiteY2" fmla="*/ 3050487 h 3147556"/>
              <a:gd name="connsiteX3" fmla="*/ 1597 w 3771130"/>
              <a:gd name="connsiteY3" fmla="*/ 2016816 h 3147556"/>
              <a:gd name="connsiteX0" fmla="*/ 3837390 w 3837390"/>
              <a:gd name="connsiteY0" fmla="*/ 0 h 3227069"/>
              <a:gd name="connsiteX1" fmla="*/ 2864068 w 3837390"/>
              <a:gd name="connsiteY1" fmla="*/ 2440885 h 3227069"/>
              <a:gd name="connsiteX2" fmla="*/ 597945 w 3837390"/>
              <a:gd name="connsiteY2" fmla="*/ 3130000 h 3227069"/>
              <a:gd name="connsiteX3" fmla="*/ 1597 w 3837390"/>
              <a:gd name="connsiteY3" fmla="*/ 2096329 h 3227069"/>
              <a:gd name="connsiteX0" fmla="*/ 3916903 w 3916903"/>
              <a:gd name="connsiteY0" fmla="*/ 0 h 3240321"/>
              <a:gd name="connsiteX1" fmla="*/ 2864068 w 3916903"/>
              <a:gd name="connsiteY1" fmla="*/ 2454137 h 3240321"/>
              <a:gd name="connsiteX2" fmla="*/ 597945 w 3916903"/>
              <a:gd name="connsiteY2" fmla="*/ 3143252 h 3240321"/>
              <a:gd name="connsiteX3" fmla="*/ 1597 w 3916903"/>
              <a:gd name="connsiteY3" fmla="*/ 2109581 h 3240321"/>
              <a:gd name="connsiteX0" fmla="*/ 3916903 w 3916903"/>
              <a:gd name="connsiteY0" fmla="*/ 0 h 3240321"/>
              <a:gd name="connsiteX1" fmla="*/ 2864068 w 3916903"/>
              <a:gd name="connsiteY1" fmla="*/ 2454137 h 3240321"/>
              <a:gd name="connsiteX2" fmla="*/ 597945 w 3916903"/>
              <a:gd name="connsiteY2" fmla="*/ 3143252 h 3240321"/>
              <a:gd name="connsiteX3" fmla="*/ 1597 w 3916903"/>
              <a:gd name="connsiteY3" fmla="*/ 2109581 h 3240321"/>
              <a:gd name="connsiteX0" fmla="*/ 3915306 w 3915306"/>
              <a:gd name="connsiteY0" fmla="*/ 0 h 3240321"/>
              <a:gd name="connsiteX1" fmla="*/ 2862471 w 3915306"/>
              <a:gd name="connsiteY1" fmla="*/ 2454137 h 3240321"/>
              <a:gd name="connsiteX2" fmla="*/ 596348 w 3915306"/>
              <a:gd name="connsiteY2" fmla="*/ 3143252 h 3240321"/>
              <a:gd name="connsiteX3" fmla="*/ 0 w 3915306"/>
              <a:gd name="connsiteY3" fmla="*/ 2109581 h 3240321"/>
              <a:gd name="connsiteX0" fmla="*/ 3915306 w 3915306"/>
              <a:gd name="connsiteY0" fmla="*/ 0 h 3262797"/>
              <a:gd name="connsiteX1" fmla="*/ 2862471 w 3915306"/>
              <a:gd name="connsiteY1" fmla="*/ 2454137 h 3262797"/>
              <a:gd name="connsiteX2" fmla="*/ 675861 w 3915306"/>
              <a:gd name="connsiteY2" fmla="*/ 3169757 h 3262797"/>
              <a:gd name="connsiteX3" fmla="*/ 0 w 3915306"/>
              <a:gd name="connsiteY3" fmla="*/ 2109581 h 3262797"/>
              <a:gd name="connsiteX0" fmla="*/ 3941810 w 3941810"/>
              <a:gd name="connsiteY0" fmla="*/ 0 h 3262797"/>
              <a:gd name="connsiteX1" fmla="*/ 2888975 w 3941810"/>
              <a:gd name="connsiteY1" fmla="*/ 2454137 h 3262797"/>
              <a:gd name="connsiteX2" fmla="*/ 702365 w 3941810"/>
              <a:gd name="connsiteY2" fmla="*/ 3169757 h 3262797"/>
              <a:gd name="connsiteX3" fmla="*/ 0 w 3941810"/>
              <a:gd name="connsiteY3" fmla="*/ 2056572 h 3262797"/>
            </a:gdLst>
            <a:ahLst/>
            <a:cxnLst>
              <a:cxn ang="0">
                <a:pos x="connsiteX0" y="connsiteY0"/>
              </a:cxn>
              <a:cxn ang="0">
                <a:pos x="connsiteX1" y="connsiteY1"/>
              </a:cxn>
              <a:cxn ang="0">
                <a:pos x="connsiteX2" y="connsiteY2"/>
              </a:cxn>
              <a:cxn ang="0">
                <a:pos x="connsiteX3" y="connsiteY3"/>
              </a:cxn>
            </a:cxnLst>
            <a:rect l="l" t="t" r="r" b="b"/>
            <a:pathLst>
              <a:path w="3941810" h="3262797">
                <a:moveTo>
                  <a:pt x="3941810" y="0"/>
                </a:moveTo>
                <a:cubicBezTo>
                  <a:pt x="3802740" y="982435"/>
                  <a:pt x="3612206" y="1682889"/>
                  <a:pt x="2888975" y="2454137"/>
                </a:cubicBezTo>
                <a:cubicBezTo>
                  <a:pt x="2236424" y="3128203"/>
                  <a:pt x="1530626" y="3430383"/>
                  <a:pt x="702365" y="3169757"/>
                </a:cubicBezTo>
                <a:cubicBezTo>
                  <a:pt x="125895" y="2922383"/>
                  <a:pt x="41965" y="2478433"/>
                  <a:pt x="0" y="2056572"/>
                </a:cubicBezTo>
              </a:path>
            </a:pathLst>
          </a:custGeom>
          <a:noFill/>
          <a:ln w="571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2061" y="1154396"/>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727790"/>
            <a:ext cx="8229600" cy="4525963"/>
          </a:xfrm>
        </p:spPr>
        <p:txBody>
          <a:bodyPr/>
          <a:lstStyle/>
          <a:p>
            <a:r>
              <a:rPr lang="en-US" dirty="0">
                <a:solidFill>
                  <a:srgbClr val="C00000"/>
                </a:solidFill>
              </a:rPr>
              <a:t>Gentle introduction to abstract interpretation</a:t>
            </a:r>
            <a:endParaRPr lang="en-US" dirty="0">
              <a:solidFill>
                <a:srgbClr val="C00000"/>
              </a:solidFill>
              <a:latin typeface="Webdings" panose="05030102010509060703" pitchFamily="18" charset="2"/>
              <a:sym typeface="Wingdings"/>
            </a:endParaRPr>
          </a:p>
          <a:p>
            <a:r>
              <a:rPr lang="en-US" dirty="0"/>
              <a:t>First glimmer of insight</a:t>
            </a:r>
          </a:p>
          <a:p>
            <a:r>
              <a:rPr lang="en-US" dirty="0"/>
              <a:t>Second insight</a:t>
            </a:r>
          </a:p>
          <a:p>
            <a:r>
              <a:rPr lang="en-US" dirty="0"/>
              <a:t>Third insight</a:t>
            </a:r>
          </a:p>
          <a:p>
            <a:r>
              <a:rPr lang="en-US" dirty="0" err="1"/>
              <a:t>DiSSolve</a:t>
            </a:r>
            <a:r>
              <a:rPr lang="en-US" dirty="0"/>
              <a:t>: A parallel SAT solver</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20</a:t>
            </a:fld>
            <a:endParaRPr lang="en-US"/>
          </a:p>
        </p:txBody>
      </p:sp>
    </p:spTree>
    <p:extLst>
      <p:ext uri="{BB962C8B-B14F-4D97-AF65-F5344CB8AC3E}">
        <p14:creationId xmlns:p14="http://schemas.microsoft.com/office/powerpoint/2010/main" val="3734322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a:xfrm>
            <a:off x="0" y="0"/>
            <a:ext cx="9144000" cy="1143000"/>
          </a:xfrm>
        </p:spPr>
        <p:txBody>
          <a:bodyPr/>
          <a:lstStyle/>
          <a:p>
            <a:r>
              <a:rPr lang="en-US" altLang="he-IL" dirty="0"/>
              <a:t>Example: Parity Analysis</a:t>
            </a:r>
            <a:endParaRPr lang="en-US" altLang="he-IL" sz="4000" dirty="0"/>
          </a:p>
        </p:txBody>
      </p:sp>
      <p:grpSp>
        <p:nvGrpSpPr>
          <p:cNvPr id="1800198" name="Group 6"/>
          <p:cNvGrpSpPr>
            <a:grpSpLocks/>
          </p:cNvGrpSpPr>
          <p:nvPr/>
        </p:nvGrpSpPr>
        <p:grpSpPr bwMode="auto">
          <a:xfrm>
            <a:off x="1795463" y="1149350"/>
            <a:ext cx="5653087" cy="2697163"/>
            <a:chOff x="1131" y="724"/>
            <a:chExt cx="3561" cy="1699"/>
          </a:xfrm>
        </p:grpSpPr>
        <p:sp>
          <p:nvSpPr>
            <p:cNvPr id="1800199" name="Text Box 7"/>
            <p:cNvSpPr txBox="1">
              <a:spLocks noChangeArrowheads="1"/>
            </p:cNvSpPr>
            <p:nvPr/>
          </p:nvSpPr>
          <p:spPr bwMode="auto">
            <a:xfrm>
              <a:off x="1131" y="724"/>
              <a:ext cx="3561" cy="3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3200" i="1" dirty="0">
                  <a:cs typeface="Times New Roman" pitchFamily="18" charset="0"/>
                </a:rPr>
                <a:t>f </a:t>
              </a:r>
              <a:r>
                <a:rPr lang="en-US" altLang="he-IL" sz="3200" dirty="0">
                  <a:cs typeface="Times New Roman" pitchFamily="18" charset="0"/>
                </a:rPr>
                <a:t>(</a:t>
              </a:r>
              <a:r>
                <a:rPr lang="en-US" altLang="he-IL" sz="3200" i="1" dirty="0" err="1">
                  <a:cs typeface="Times New Roman" pitchFamily="18" charset="0"/>
                </a:rPr>
                <a:t>a</a:t>
              </a:r>
              <a:r>
                <a:rPr lang="en-US" altLang="he-IL" sz="3200" dirty="0" err="1">
                  <a:cs typeface="Times New Roman" pitchFamily="18" charset="0"/>
                </a:rPr>
                <a:t>,</a:t>
              </a:r>
              <a:r>
                <a:rPr lang="en-US" altLang="he-IL" sz="3200" i="1" dirty="0" err="1">
                  <a:cs typeface="Times New Roman" pitchFamily="18" charset="0"/>
                </a:rPr>
                <a:t>b</a:t>
              </a:r>
              <a:r>
                <a:rPr lang="en-US" altLang="he-IL" sz="3200" dirty="0">
                  <a:cs typeface="Times New Roman" pitchFamily="18" charset="0"/>
                </a:rPr>
                <a:t>) = (16 * </a:t>
              </a:r>
              <a:r>
                <a:rPr lang="en-US" altLang="he-IL" sz="3200" i="1" dirty="0">
                  <a:cs typeface="Times New Roman" pitchFamily="18" charset="0"/>
                </a:rPr>
                <a:t>b</a:t>
              </a:r>
              <a:r>
                <a:rPr lang="en-US" altLang="he-IL" sz="3200" dirty="0">
                  <a:cs typeface="Times New Roman" pitchFamily="18" charset="0"/>
                </a:rPr>
                <a:t> + 3) * (2 * </a:t>
              </a:r>
              <a:r>
                <a:rPr lang="en-US" altLang="he-IL" sz="3200" i="1" dirty="0">
                  <a:cs typeface="Times New Roman" pitchFamily="18" charset="0"/>
                </a:rPr>
                <a:t>a</a:t>
              </a:r>
              <a:r>
                <a:rPr lang="en-US" altLang="he-IL" sz="3200" dirty="0">
                  <a:cs typeface="Times New Roman" pitchFamily="18" charset="0"/>
                </a:rPr>
                <a:t> + 1)</a:t>
              </a:r>
            </a:p>
          </p:txBody>
        </p:sp>
        <p:grpSp>
          <p:nvGrpSpPr>
            <p:cNvPr id="1800200" name="Group 8"/>
            <p:cNvGrpSpPr>
              <a:grpSpLocks/>
            </p:cNvGrpSpPr>
            <p:nvPr/>
          </p:nvGrpSpPr>
          <p:grpSpPr bwMode="auto">
            <a:xfrm>
              <a:off x="2006" y="1010"/>
              <a:ext cx="1834" cy="1413"/>
              <a:chOff x="2006" y="914"/>
              <a:chExt cx="1834" cy="1413"/>
            </a:xfrm>
          </p:grpSpPr>
          <p:sp>
            <p:nvSpPr>
              <p:cNvPr id="1800201" name="Text Box 9"/>
              <p:cNvSpPr txBox="1">
                <a:spLocks noChangeArrowheads="1"/>
              </p:cNvSpPr>
              <p:nvPr/>
            </p:nvSpPr>
            <p:spPr bwMode="auto">
              <a:xfrm>
                <a:off x="2930" y="914"/>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2" name="Text Box 10"/>
              <p:cNvSpPr txBox="1">
                <a:spLocks noChangeArrowheads="1"/>
              </p:cNvSpPr>
              <p:nvPr/>
            </p:nvSpPr>
            <p:spPr bwMode="auto">
              <a:xfrm>
                <a:off x="3326" y="1202"/>
                <a:ext cx="213"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3" name="Text Box 11"/>
              <p:cNvSpPr txBox="1">
                <a:spLocks noChangeArrowheads="1"/>
              </p:cNvSpPr>
              <p:nvPr/>
            </p:nvSpPr>
            <p:spPr bwMode="auto">
              <a:xfrm>
                <a:off x="2438" y="2036"/>
                <a:ext cx="216"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b</a:t>
                </a:r>
                <a:endParaRPr lang="en-US" altLang="he-IL" sz="2400">
                  <a:cs typeface="Times New Roman" pitchFamily="18" charset="0"/>
                </a:endParaRPr>
              </a:p>
            </p:txBody>
          </p:sp>
          <p:sp>
            <p:nvSpPr>
              <p:cNvPr id="1800204" name="Text Box 12"/>
              <p:cNvSpPr txBox="1">
                <a:spLocks noChangeArrowheads="1"/>
              </p:cNvSpPr>
              <p:nvPr/>
            </p:nvSpPr>
            <p:spPr bwMode="auto">
              <a:xfrm>
                <a:off x="2234" y="1592"/>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5" name="Text Box 13"/>
              <p:cNvSpPr txBox="1">
                <a:spLocks noChangeArrowheads="1"/>
              </p:cNvSpPr>
              <p:nvPr/>
            </p:nvSpPr>
            <p:spPr bwMode="auto">
              <a:xfrm>
                <a:off x="2522" y="1190"/>
                <a:ext cx="213"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6" name="Text Box 14"/>
              <p:cNvSpPr txBox="1">
                <a:spLocks noChangeArrowheads="1"/>
              </p:cNvSpPr>
              <p:nvPr/>
            </p:nvSpPr>
            <p:spPr bwMode="auto">
              <a:xfrm>
                <a:off x="3626" y="1592"/>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a:t>
                </a:r>
              </a:p>
            </p:txBody>
          </p:sp>
          <p:sp>
            <p:nvSpPr>
              <p:cNvPr id="1800207" name="Text Box 15"/>
              <p:cNvSpPr txBox="1">
                <a:spLocks noChangeArrowheads="1"/>
              </p:cNvSpPr>
              <p:nvPr/>
            </p:nvSpPr>
            <p:spPr bwMode="auto">
              <a:xfrm>
                <a:off x="2930" y="2036"/>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2</a:t>
                </a:r>
              </a:p>
            </p:txBody>
          </p:sp>
          <p:sp>
            <p:nvSpPr>
              <p:cNvPr id="1800208" name="Text Box 16"/>
              <p:cNvSpPr txBox="1">
                <a:spLocks noChangeArrowheads="1"/>
              </p:cNvSpPr>
              <p:nvPr/>
            </p:nvSpPr>
            <p:spPr bwMode="auto">
              <a:xfrm>
                <a:off x="3278" y="2036"/>
                <a:ext cx="216"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a</a:t>
                </a:r>
                <a:endParaRPr lang="en-US" altLang="he-IL" sz="2400">
                  <a:cs typeface="Times New Roman" pitchFamily="18" charset="0"/>
                </a:endParaRPr>
              </a:p>
            </p:txBody>
          </p:sp>
          <p:sp>
            <p:nvSpPr>
              <p:cNvPr id="1800209" name="Text Box 17"/>
              <p:cNvSpPr txBox="1">
                <a:spLocks noChangeArrowheads="1"/>
              </p:cNvSpPr>
              <p:nvPr/>
            </p:nvSpPr>
            <p:spPr bwMode="auto">
              <a:xfrm>
                <a:off x="3098" y="1592"/>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10" name="Text Box 18"/>
              <p:cNvSpPr txBox="1">
                <a:spLocks noChangeArrowheads="1"/>
              </p:cNvSpPr>
              <p:nvPr/>
            </p:nvSpPr>
            <p:spPr bwMode="auto">
              <a:xfrm>
                <a:off x="2726" y="1592"/>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3</a:t>
                </a:r>
              </a:p>
            </p:txBody>
          </p:sp>
          <p:sp>
            <p:nvSpPr>
              <p:cNvPr id="1800211" name="Text Box 19"/>
              <p:cNvSpPr txBox="1">
                <a:spLocks noChangeArrowheads="1"/>
              </p:cNvSpPr>
              <p:nvPr/>
            </p:nvSpPr>
            <p:spPr bwMode="auto">
              <a:xfrm>
                <a:off x="2006" y="2036"/>
                <a:ext cx="312"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16</a:t>
                </a:r>
              </a:p>
            </p:txBody>
          </p:sp>
          <p:sp>
            <p:nvSpPr>
              <p:cNvPr id="1800212" name="Line 20"/>
              <p:cNvSpPr>
                <a:spLocks noChangeShapeType="1"/>
              </p:cNvSpPr>
              <p:nvPr/>
            </p:nvSpPr>
            <p:spPr bwMode="auto">
              <a:xfrm flipH="1">
                <a:off x="2376" y="1398"/>
                <a:ext cx="204" cy="23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3" name="Line 21"/>
              <p:cNvSpPr>
                <a:spLocks noChangeShapeType="1"/>
              </p:cNvSpPr>
              <p:nvPr/>
            </p:nvSpPr>
            <p:spPr bwMode="auto">
              <a:xfrm flipH="1">
                <a:off x="2208" y="1800"/>
                <a:ext cx="9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4" name="Line 22"/>
              <p:cNvSpPr>
                <a:spLocks noChangeShapeType="1"/>
              </p:cNvSpPr>
              <p:nvPr/>
            </p:nvSpPr>
            <p:spPr bwMode="auto">
              <a:xfrm>
                <a:off x="2382" y="1800"/>
                <a:ext cx="108" cy="2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5" name="Line 23"/>
              <p:cNvSpPr>
                <a:spLocks noChangeShapeType="1"/>
              </p:cNvSpPr>
              <p:nvPr/>
            </p:nvSpPr>
            <p:spPr bwMode="auto">
              <a:xfrm>
                <a:off x="2652" y="1392"/>
                <a:ext cx="132" cy="2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6" name="Line 24"/>
              <p:cNvSpPr>
                <a:spLocks noChangeShapeType="1"/>
              </p:cNvSpPr>
              <p:nvPr/>
            </p:nvSpPr>
            <p:spPr bwMode="auto">
              <a:xfrm flipH="1">
                <a:off x="2712" y="1086"/>
                <a:ext cx="258" cy="21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7" name="Line 25"/>
              <p:cNvSpPr>
                <a:spLocks noChangeShapeType="1"/>
              </p:cNvSpPr>
              <p:nvPr/>
            </p:nvSpPr>
            <p:spPr bwMode="auto">
              <a:xfrm>
                <a:off x="3108" y="1080"/>
                <a:ext cx="24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8" name="Line 26"/>
              <p:cNvSpPr>
                <a:spLocks noChangeShapeType="1"/>
              </p:cNvSpPr>
              <p:nvPr/>
            </p:nvSpPr>
            <p:spPr bwMode="auto">
              <a:xfrm flipH="1">
                <a:off x="3234" y="1434"/>
                <a:ext cx="144" cy="2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9" name="Line 27"/>
              <p:cNvSpPr>
                <a:spLocks noChangeShapeType="1"/>
              </p:cNvSpPr>
              <p:nvPr/>
            </p:nvSpPr>
            <p:spPr bwMode="auto">
              <a:xfrm flipH="1">
                <a:off x="3066" y="1788"/>
                <a:ext cx="9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20" name="Line 28"/>
              <p:cNvSpPr>
                <a:spLocks noChangeShapeType="1"/>
              </p:cNvSpPr>
              <p:nvPr/>
            </p:nvSpPr>
            <p:spPr bwMode="auto">
              <a:xfrm>
                <a:off x="3492" y="1434"/>
                <a:ext cx="192" cy="2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21" name="Line 29"/>
              <p:cNvSpPr>
                <a:spLocks noChangeShapeType="1"/>
              </p:cNvSpPr>
              <p:nvPr/>
            </p:nvSpPr>
            <p:spPr bwMode="auto">
              <a:xfrm>
                <a:off x="3228" y="1788"/>
                <a:ext cx="114" cy="31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0"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68209342"/>
              </p:ext>
            </p:extLst>
          </p:nvPr>
        </p:nvGraphicFramePr>
        <p:xfrm>
          <a:off x="1327423" y="4160773"/>
          <a:ext cx="2822574" cy="2225040"/>
        </p:xfrm>
        <a:graphic>
          <a:graphicData uri="http://schemas.openxmlformats.org/drawingml/2006/table">
            <a:tbl>
              <a:tblPr firstRow="1" firstCol="1">
                <a:tableStyleId>{073A0DAA-6AF3-43AB-8588-CEC1D06C72B9}</a:tableStyleId>
              </a:tblPr>
              <a:tblGrid>
                <a:gridCol w="470429">
                  <a:extLst>
                    <a:ext uri="{9D8B030D-6E8A-4147-A177-3AD203B41FA5}">
                      <a16:colId xmlns:a16="http://schemas.microsoft.com/office/drawing/2014/main" val="20000"/>
                    </a:ext>
                  </a:extLst>
                </a:gridCol>
                <a:gridCol w="470429">
                  <a:extLst>
                    <a:ext uri="{9D8B030D-6E8A-4147-A177-3AD203B41FA5}">
                      <a16:colId xmlns:a16="http://schemas.microsoft.com/office/drawing/2014/main" val="20001"/>
                    </a:ext>
                  </a:extLst>
                </a:gridCol>
                <a:gridCol w="470429">
                  <a:extLst>
                    <a:ext uri="{9D8B030D-6E8A-4147-A177-3AD203B41FA5}">
                      <a16:colId xmlns:a16="http://schemas.microsoft.com/office/drawing/2014/main" val="20002"/>
                    </a:ext>
                  </a:extLst>
                </a:gridCol>
                <a:gridCol w="470429">
                  <a:extLst>
                    <a:ext uri="{9D8B030D-6E8A-4147-A177-3AD203B41FA5}">
                      <a16:colId xmlns:a16="http://schemas.microsoft.com/office/drawing/2014/main" val="20003"/>
                    </a:ext>
                  </a:extLst>
                </a:gridCol>
                <a:gridCol w="470429">
                  <a:extLst>
                    <a:ext uri="{9D8B030D-6E8A-4147-A177-3AD203B41FA5}">
                      <a16:colId xmlns:a16="http://schemas.microsoft.com/office/drawing/2014/main" val="20004"/>
                    </a:ext>
                  </a:extLst>
                </a:gridCol>
                <a:gridCol w="470429">
                  <a:extLst>
                    <a:ext uri="{9D8B030D-6E8A-4147-A177-3AD203B41FA5}">
                      <a16:colId xmlns:a16="http://schemas.microsoft.com/office/drawing/2014/main" val="20005"/>
                    </a:ext>
                  </a:extLst>
                </a:gridCol>
              </a:tblGrid>
              <a:tr h="370840">
                <a:tc>
                  <a:txBody>
                    <a:bodyPr/>
                    <a:lstStyle/>
                    <a:p>
                      <a:pPr algn="ctr"/>
                      <a:r>
                        <a:rPr lang="en-US" b="0" dirty="0"/>
                        <a:t>+</a:t>
                      </a:r>
                    </a:p>
                  </a:txBody>
                  <a:tcPr/>
                </a:tc>
                <a:tc>
                  <a:txBody>
                    <a:bodyPr/>
                    <a:lstStyle/>
                    <a:p>
                      <a:pPr algn="ctr"/>
                      <a:r>
                        <a:rPr lang="en-US" b="0" dirty="0"/>
                        <a:t>0</a:t>
                      </a:r>
                    </a:p>
                  </a:txBody>
                  <a:tcPr/>
                </a:tc>
                <a:tc>
                  <a:txBody>
                    <a:bodyPr/>
                    <a:lstStyle/>
                    <a:p>
                      <a:pPr algn="ctr"/>
                      <a:r>
                        <a:rPr lang="en-US" b="0" dirty="0"/>
                        <a:t>1</a:t>
                      </a:r>
                    </a:p>
                  </a:txBody>
                  <a:tcPr/>
                </a:tc>
                <a:tc>
                  <a:txBody>
                    <a:bodyPr/>
                    <a:lstStyle/>
                    <a:p>
                      <a:pPr algn="ctr"/>
                      <a:r>
                        <a:rPr lang="en-US" b="0" dirty="0"/>
                        <a:t>2</a:t>
                      </a:r>
                    </a:p>
                  </a:txBody>
                  <a:tcPr/>
                </a:tc>
                <a:tc>
                  <a:txBody>
                    <a:bodyPr/>
                    <a:lstStyle/>
                    <a:p>
                      <a:pPr algn="ctr"/>
                      <a:r>
                        <a:rPr lang="en-US" b="0" dirty="0"/>
                        <a:t>3</a:t>
                      </a:r>
                    </a:p>
                  </a:txBody>
                  <a:tcPr/>
                </a:tc>
                <a:tc>
                  <a:txBody>
                    <a:bodyPr/>
                    <a:lstStyle/>
                    <a:p>
                      <a:pPr algn="ctr"/>
                      <a:r>
                        <a:rPr lang="en-US" b="0" dirty="0"/>
                        <a:t>.</a:t>
                      </a:r>
                      <a:r>
                        <a:rPr lang="en-US" b="0" baseline="0" dirty="0"/>
                        <a:t> . .</a:t>
                      </a:r>
                      <a:endParaRPr lang="en-US" b="0" dirty="0"/>
                    </a:p>
                  </a:txBody>
                  <a:tcPr/>
                </a:tc>
                <a:extLst>
                  <a:ext uri="{0D108BD9-81ED-4DB2-BD59-A6C34878D82A}">
                    <a16:rowId xmlns:a16="http://schemas.microsoft.com/office/drawing/2014/main" val="10000"/>
                  </a:ext>
                </a:extLst>
              </a:tr>
              <a:tr h="370840">
                <a:tc>
                  <a:txBody>
                    <a:bodyPr/>
                    <a:lstStyle/>
                    <a:p>
                      <a:pPr algn="ctr"/>
                      <a:r>
                        <a:rPr lang="en-US" b="0" dirty="0"/>
                        <a:t>0</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 . .</a:t>
                      </a:r>
                    </a:p>
                  </a:txBody>
                  <a:tcPr/>
                </a:tc>
                <a:extLst>
                  <a:ext uri="{0D108BD9-81ED-4DB2-BD59-A6C34878D82A}">
                    <a16:rowId xmlns:a16="http://schemas.microsoft.com/office/drawing/2014/main" val="10001"/>
                  </a:ext>
                </a:extLst>
              </a:tr>
              <a:tr h="370840">
                <a:tc>
                  <a:txBody>
                    <a:bodyPr/>
                    <a:lstStyle/>
                    <a:p>
                      <a:pPr algn="ctr"/>
                      <a:r>
                        <a:rPr lang="en-US" b="0" dirty="0"/>
                        <a:t>1</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 . .</a:t>
                      </a:r>
                    </a:p>
                  </a:txBody>
                  <a:tcPr/>
                </a:tc>
                <a:extLst>
                  <a:ext uri="{0D108BD9-81ED-4DB2-BD59-A6C34878D82A}">
                    <a16:rowId xmlns:a16="http://schemas.microsoft.com/office/drawing/2014/main" val="10002"/>
                  </a:ext>
                </a:extLst>
              </a:tr>
              <a:tr h="370840">
                <a:tc>
                  <a:txBody>
                    <a:bodyPr/>
                    <a:lstStyle/>
                    <a:p>
                      <a:pPr algn="ctr"/>
                      <a:r>
                        <a:rPr lang="en-US" b="0" dirty="0"/>
                        <a:t>2</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 . .</a:t>
                      </a:r>
                    </a:p>
                  </a:txBody>
                  <a:tcPr/>
                </a:tc>
                <a:extLst>
                  <a:ext uri="{0D108BD9-81ED-4DB2-BD59-A6C34878D82A}">
                    <a16:rowId xmlns:a16="http://schemas.microsoft.com/office/drawing/2014/main" val="10003"/>
                  </a:ext>
                </a:extLst>
              </a:tr>
              <a:tr h="370840">
                <a:tc>
                  <a:txBody>
                    <a:bodyPr/>
                    <a:lstStyle/>
                    <a:p>
                      <a:pPr algn="ctr"/>
                      <a:r>
                        <a:rPr lang="en-US" b="0" dirty="0"/>
                        <a:t>3</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 . .</a:t>
                      </a:r>
                    </a:p>
                  </a:txBody>
                  <a:tcPr/>
                </a:tc>
                <a:extLst>
                  <a:ext uri="{0D108BD9-81ED-4DB2-BD59-A6C34878D82A}">
                    <a16:rowId xmlns:a16="http://schemas.microsoft.com/office/drawing/2014/main" val="10004"/>
                  </a:ext>
                </a:extLst>
              </a:tr>
              <a:tr h="370840">
                <a:tc>
                  <a:txBody>
                    <a:bodyPr/>
                    <a:lstStyle/>
                    <a:p>
                      <a:pPr algn="ctr"/>
                      <a:r>
                        <a:rPr lang="en-US" dirty="0">
                          <a:latin typeface="Cambria Math"/>
                          <a:ea typeface="Cambria Math"/>
                        </a:rPr>
                        <a:t>⋮</a:t>
                      </a:r>
                      <a:endParaRPr lang="en-US" dirty="0"/>
                    </a:p>
                  </a:txBody>
                  <a:tcPr/>
                </a:tc>
                <a:tc>
                  <a:txBody>
                    <a:bodyPr/>
                    <a:lstStyle/>
                    <a:p>
                      <a:pPr algn="ct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algn="ctr"/>
                      <a:r>
                        <a:rPr lang="en-US" dirty="0">
                          <a:latin typeface="Cambria Math"/>
                          <a:ea typeface="Cambria Math"/>
                        </a:rPr>
                        <a:t>⋱</a:t>
                      </a:r>
                      <a:endParaRPr lang="en-US" dirty="0"/>
                    </a:p>
                  </a:txBody>
                  <a:tcPr/>
                </a:tc>
                <a:extLst>
                  <a:ext uri="{0D108BD9-81ED-4DB2-BD59-A6C34878D82A}">
                    <a16:rowId xmlns:a16="http://schemas.microsoft.com/office/drawing/2014/main" val="10005"/>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970398226"/>
              </p:ext>
            </p:extLst>
          </p:nvPr>
        </p:nvGraphicFramePr>
        <p:xfrm>
          <a:off x="5122105" y="4160773"/>
          <a:ext cx="2822574" cy="2225040"/>
        </p:xfrm>
        <a:graphic>
          <a:graphicData uri="http://schemas.openxmlformats.org/drawingml/2006/table">
            <a:tbl>
              <a:tblPr firstRow="1" firstCol="1">
                <a:tableStyleId>{073A0DAA-6AF3-43AB-8588-CEC1D06C72B9}</a:tableStyleId>
              </a:tblPr>
              <a:tblGrid>
                <a:gridCol w="470429">
                  <a:extLst>
                    <a:ext uri="{9D8B030D-6E8A-4147-A177-3AD203B41FA5}">
                      <a16:colId xmlns:a16="http://schemas.microsoft.com/office/drawing/2014/main" val="20000"/>
                    </a:ext>
                  </a:extLst>
                </a:gridCol>
                <a:gridCol w="470429">
                  <a:extLst>
                    <a:ext uri="{9D8B030D-6E8A-4147-A177-3AD203B41FA5}">
                      <a16:colId xmlns:a16="http://schemas.microsoft.com/office/drawing/2014/main" val="20001"/>
                    </a:ext>
                  </a:extLst>
                </a:gridCol>
                <a:gridCol w="470429">
                  <a:extLst>
                    <a:ext uri="{9D8B030D-6E8A-4147-A177-3AD203B41FA5}">
                      <a16:colId xmlns:a16="http://schemas.microsoft.com/office/drawing/2014/main" val="20002"/>
                    </a:ext>
                  </a:extLst>
                </a:gridCol>
                <a:gridCol w="470429">
                  <a:extLst>
                    <a:ext uri="{9D8B030D-6E8A-4147-A177-3AD203B41FA5}">
                      <a16:colId xmlns:a16="http://schemas.microsoft.com/office/drawing/2014/main" val="20003"/>
                    </a:ext>
                  </a:extLst>
                </a:gridCol>
                <a:gridCol w="470429">
                  <a:extLst>
                    <a:ext uri="{9D8B030D-6E8A-4147-A177-3AD203B41FA5}">
                      <a16:colId xmlns:a16="http://schemas.microsoft.com/office/drawing/2014/main" val="20004"/>
                    </a:ext>
                  </a:extLst>
                </a:gridCol>
                <a:gridCol w="470429">
                  <a:extLst>
                    <a:ext uri="{9D8B030D-6E8A-4147-A177-3AD203B41FA5}">
                      <a16:colId xmlns:a16="http://schemas.microsoft.com/office/drawing/2014/main" val="20005"/>
                    </a:ext>
                  </a:extLst>
                </a:gridCol>
              </a:tblGrid>
              <a:tr h="370840">
                <a:tc>
                  <a:txBody>
                    <a:bodyPr/>
                    <a:lstStyle/>
                    <a:p>
                      <a:pPr algn="ctr"/>
                      <a:r>
                        <a:rPr lang="en-US" b="0" dirty="0"/>
                        <a:t>*</a:t>
                      </a:r>
                    </a:p>
                  </a:txBody>
                  <a:tcPr/>
                </a:tc>
                <a:tc>
                  <a:txBody>
                    <a:bodyPr/>
                    <a:lstStyle/>
                    <a:p>
                      <a:pPr algn="ctr"/>
                      <a:r>
                        <a:rPr lang="en-US" b="0" dirty="0"/>
                        <a:t>0</a:t>
                      </a:r>
                    </a:p>
                  </a:txBody>
                  <a:tcPr/>
                </a:tc>
                <a:tc>
                  <a:txBody>
                    <a:bodyPr/>
                    <a:lstStyle/>
                    <a:p>
                      <a:pPr algn="ctr"/>
                      <a:r>
                        <a:rPr lang="en-US" b="0" dirty="0"/>
                        <a:t>1</a:t>
                      </a:r>
                    </a:p>
                  </a:txBody>
                  <a:tcPr/>
                </a:tc>
                <a:tc>
                  <a:txBody>
                    <a:bodyPr/>
                    <a:lstStyle/>
                    <a:p>
                      <a:pPr algn="ctr"/>
                      <a:r>
                        <a:rPr lang="en-US" b="0" dirty="0"/>
                        <a:t>2</a:t>
                      </a:r>
                    </a:p>
                  </a:txBody>
                  <a:tcPr/>
                </a:tc>
                <a:tc>
                  <a:txBody>
                    <a:bodyPr/>
                    <a:lstStyle/>
                    <a:p>
                      <a:pPr algn="ctr"/>
                      <a:r>
                        <a:rPr lang="en-US" b="0" dirty="0"/>
                        <a:t>3</a:t>
                      </a:r>
                    </a:p>
                  </a:txBody>
                  <a:tcPr/>
                </a:tc>
                <a:tc>
                  <a:txBody>
                    <a:bodyPr/>
                    <a:lstStyle/>
                    <a:p>
                      <a:pPr algn="ctr"/>
                      <a:r>
                        <a:rPr lang="en-US" b="0" dirty="0"/>
                        <a:t>.</a:t>
                      </a:r>
                      <a:r>
                        <a:rPr lang="en-US" b="0" baseline="0" dirty="0"/>
                        <a:t> . .</a:t>
                      </a:r>
                      <a:endParaRPr lang="en-US" b="0" dirty="0"/>
                    </a:p>
                  </a:txBody>
                  <a:tcPr/>
                </a:tc>
                <a:extLst>
                  <a:ext uri="{0D108BD9-81ED-4DB2-BD59-A6C34878D82A}">
                    <a16:rowId xmlns:a16="http://schemas.microsoft.com/office/drawing/2014/main" val="10000"/>
                  </a:ext>
                </a:extLst>
              </a:tr>
              <a:tr h="370840">
                <a:tc>
                  <a:txBody>
                    <a:bodyPr/>
                    <a:lstStyle/>
                    <a:p>
                      <a:pPr algn="ctr"/>
                      <a:r>
                        <a:rPr lang="en-US" b="0"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 . .</a:t>
                      </a:r>
                    </a:p>
                  </a:txBody>
                  <a:tcPr/>
                </a:tc>
                <a:extLst>
                  <a:ext uri="{0D108BD9-81ED-4DB2-BD59-A6C34878D82A}">
                    <a16:rowId xmlns:a16="http://schemas.microsoft.com/office/drawing/2014/main" val="10001"/>
                  </a:ext>
                </a:extLst>
              </a:tr>
              <a:tr h="370840">
                <a:tc>
                  <a:txBody>
                    <a:bodyPr/>
                    <a:lstStyle/>
                    <a:p>
                      <a:pPr algn="ctr"/>
                      <a:r>
                        <a:rPr lang="en-US" b="0"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 . .</a:t>
                      </a:r>
                    </a:p>
                  </a:txBody>
                  <a:tcPr/>
                </a:tc>
                <a:extLst>
                  <a:ext uri="{0D108BD9-81ED-4DB2-BD59-A6C34878D82A}">
                    <a16:rowId xmlns:a16="http://schemas.microsoft.com/office/drawing/2014/main" val="10002"/>
                  </a:ext>
                </a:extLst>
              </a:tr>
              <a:tr h="370840">
                <a:tc>
                  <a:txBody>
                    <a:bodyPr/>
                    <a:lstStyle/>
                    <a:p>
                      <a:pPr algn="ctr"/>
                      <a:r>
                        <a:rPr lang="en-US" b="0" dirty="0"/>
                        <a:t>2</a:t>
                      </a:r>
                    </a:p>
                  </a:txBody>
                  <a:tcPr/>
                </a:tc>
                <a:tc>
                  <a:txBody>
                    <a:bodyPr/>
                    <a:lstStyle/>
                    <a:p>
                      <a:pPr algn="ctr"/>
                      <a:r>
                        <a:rPr lang="en-US" dirty="0"/>
                        <a:t>0</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 . .</a:t>
                      </a:r>
                    </a:p>
                  </a:txBody>
                  <a:tcPr/>
                </a:tc>
                <a:extLst>
                  <a:ext uri="{0D108BD9-81ED-4DB2-BD59-A6C34878D82A}">
                    <a16:rowId xmlns:a16="http://schemas.microsoft.com/office/drawing/2014/main" val="10003"/>
                  </a:ext>
                </a:extLst>
              </a:tr>
              <a:tr h="370840">
                <a:tc>
                  <a:txBody>
                    <a:bodyPr/>
                    <a:lstStyle/>
                    <a:p>
                      <a:pPr algn="ctr"/>
                      <a:r>
                        <a:rPr lang="en-US" b="0" dirty="0"/>
                        <a:t>3</a:t>
                      </a:r>
                    </a:p>
                  </a:txBody>
                  <a:tcPr/>
                </a:tc>
                <a:tc>
                  <a:txBody>
                    <a:bodyPr/>
                    <a:lstStyle/>
                    <a:p>
                      <a:pPr algn="ctr"/>
                      <a:r>
                        <a:rPr lang="en-US" dirty="0"/>
                        <a:t>0</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 . .</a:t>
                      </a:r>
                    </a:p>
                  </a:txBody>
                  <a:tcPr/>
                </a:tc>
                <a:extLst>
                  <a:ext uri="{0D108BD9-81ED-4DB2-BD59-A6C34878D82A}">
                    <a16:rowId xmlns:a16="http://schemas.microsoft.com/office/drawing/2014/main" val="10004"/>
                  </a:ext>
                </a:extLst>
              </a:tr>
              <a:tr h="370840">
                <a:tc>
                  <a:txBody>
                    <a:bodyPr/>
                    <a:lstStyle/>
                    <a:p>
                      <a:pPr algn="ctr"/>
                      <a:r>
                        <a:rPr lang="en-US" dirty="0">
                          <a:latin typeface="Cambria Math"/>
                          <a:ea typeface="Cambria Math"/>
                        </a:rPr>
                        <a:t>⋮</a:t>
                      </a:r>
                      <a:endParaRPr lang="en-US" dirty="0"/>
                    </a:p>
                  </a:txBody>
                  <a:tcPr/>
                </a:tc>
                <a:tc>
                  <a:txBody>
                    <a:bodyPr/>
                    <a:lstStyle/>
                    <a:p>
                      <a:pPr algn="ct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Cambria Math"/>
                          <a:ea typeface="Cambria Math"/>
                        </a:rPr>
                        <a:t>⋮</a:t>
                      </a:r>
                      <a:endParaRPr lang="en-US" dirty="0"/>
                    </a:p>
                  </a:txBody>
                  <a:tcPr/>
                </a:tc>
                <a:tc>
                  <a:txBody>
                    <a:bodyPr/>
                    <a:lstStyle/>
                    <a:p>
                      <a:pPr algn="ctr"/>
                      <a:r>
                        <a:rPr lang="en-US" dirty="0">
                          <a:latin typeface="Cambria Math"/>
                          <a:ea typeface="Cambria Math"/>
                        </a:rPr>
                        <a:t>⋱</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65712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01219" name="Text Box 3"/>
              <p:cNvSpPr txBox="1">
                <a:spLocks noChangeArrowheads="1"/>
              </p:cNvSpPr>
              <p:nvPr/>
            </p:nvSpPr>
            <p:spPr bwMode="auto">
              <a:xfrm>
                <a:off x="1795463" y="1141256"/>
                <a:ext cx="6924460" cy="593752"/>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𝑓</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a:t>
                </a:r>
                <a:r>
                  <a:rPr lang="en-US" altLang="he-IL" sz="3200" i="1" dirty="0" err="1">
                    <a:cs typeface="Times New Roman" pitchFamily="18" charset="0"/>
                  </a:rPr>
                  <a:t>a</a:t>
                </a:r>
                <a:r>
                  <a:rPr lang="en-US" altLang="he-IL" sz="3200" dirty="0" err="1">
                    <a:cs typeface="Times New Roman" pitchFamily="18" charset="0"/>
                  </a:rPr>
                  <a:t>,</a:t>
                </a:r>
                <a:r>
                  <a:rPr lang="en-US" altLang="he-IL" sz="3200" i="1" dirty="0" err="1">
                    <a:cs typeface="Times New Roman" pitchFamily="18" charset="0"/>
                  </a:rPr>
                  <a:t>b</a:t>
                </a:r>
                <a:r>
                  <a:rPr lang="en-US" altLang="he-IL" sz="3200" dirty="0">
                    <a:cs typeface="Times New Roman" pitchFamily="18" charset="0"/>
                  </a:rPr>
                  <a:t>) = (16 </a:t>
                </a:r>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a:t>
                </a:r>
                <a:r>
                  <a:rPr lang="en-US" altLang="he-IL" sz="3200" i="1" dirty="0">
                    <a:cs typeface="Times New Roman" pitchFamily="18" charset="0"/>
                  </a:rPr>
                  <a:t>b</a:t>
                </a:r>
                <a:r>
                  <a:rPr lang="en-US" altLang="he-IL" sz="3200" dirty="0">
                    <a:cs typeface="Times New Roman" pitchFamily="18" charset="0"/>
                  </a:rPr>
                  <a:t> </a:t>
                </a:r>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3) </a:t>
                </a:r>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(2 </a:t>
                </a:r>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a:t>
                </a:r>
                <a:r>
                  <a:rPr lang="en-US" altLang="he-IL" sz="3200" i="1" dirty="0">
                    <a:cs typeface="Times New Roman" pitchFamily="18" charset="0"/>
                  </a:rPr>
                  <a:t>a</a:t>
                </a:r>
                <a:r>
                  <a:rPr lang="en-US" altLang="he-IL" sz="3200" dirty="0">
                    <a:cs typeface="Times New Roman" pitchFamily="18" charset="0"/>
                  </a:rPr>
                  <a:t> </a:t>
                </a:r>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1)</a:t>
                </a:r>
              </a:p>
            </p:txBody>
          </p:sp>
        </mc:Choice>
        <mc:Fallback xmlns="">
          <p:sp>
            <p:nvSpPr>
              <p:cNvPr id="1801219" name="Text Box 3"/>
              <p:cNvSpPr txBox="1">
                <a:spLocks noRot="1" noChangeAspect="1" noMove="1" noResize="1" noEditPoints="1" noAdjustHandles="1" noChangeArrowheads="1" noChangeShapeType="1" noTextEdit="1"/>
              </p:cNvSpPr>
              <p:nvPr/>
            </p:nvSpPr>
            <p:spPr bwMode="auto">
              <a:xfrm>
                <a:off x="1795463" y="1141256"/>
                <a:ext cx="6924460" cy="593752"/>
              </a:xfrm>
              <a:prstGeom prst="rect">
                <a:avLst/>
              </a:prstGeom>
              <a:blipFill rotWithShape="1">
                <a:blip r:embed="rId3"/>
                <a:stretch>
                  <a:fillRect t="-11224" r="-1322" b="-32653"/>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801223" name="Text Box 7"/>
          <p:cNvSpPr txBox="1">
            <a:spLocks noChangeArrowheads="1"/>
          </p:cNvSpPr>
          <p:nvPr/>
        </p:nvSpPr>
        <p:spPr bwMode="auto">
          <a:xfrm>
            <a:off x="3870325" y="3552998"/>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b</a:t>
            </a:r>
            <a:endParaRPr lang="en-US" altLang="he-IL" sz="2400">
              <a:cs typeface="Times New Roman" pitchFamily="18" charset="0"/>
            </a:endParaRPr>
          </a:p>
        </p:txBody>
      </p:sp>
      <mc:AlternateContent xmlns:mc="http://schemas.openxmlformats.org/markup-compatibility/2006" xmlns:a14="http://schemas.microsoft.com/office/drawing/2010/main">
        <mc:Choice Requires="a14">
          <p:sp>
            <p:nvSpPr>
              <p:cNvPr id="1801224" name="Text Box 8"/>
              <p:cNvSpPr txBox="1">
                <a:spLocks noChangeArrowheads="1"/>
              </p:cNvSpPr>
              <p:nvPr/>
            </p:nvSpPr>
            <p:spPr bwMode="auto">
              <a:xfrm>
                <a:off x="4879125" y="2825928"/>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panose="02040503050406030204" pitchFamily="18" charset="0"/>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a:cs typeface="Times New Roman" pitchFamily="18" charset="0"/>
                </a:endParaRPr>
              </a:p>
            </p:txBody>
          </p:sp>
        </mc:Choice>
        <mc:Fallback xmlns="">
          <p:sp>
            <p:nvSpPr>
              <p:cNvPr id="1801224" name="Text Box 8"/>
              <p:cNvSpPr txBox="1">
                <a:spLocks noRot="1" noChangeAspect="1" noMove="1" noResize="1" noEditPoints="1" noAdjustHandles="1" noChangeArrowheads="1" noChangeShapeType="1" noTextEdit="1"/>
              </p:cNvSpPr>
              <p:nvPr/>
            </p:nvSpPr>
            <p:spPr bwMode="auto">
              <a:xfrm>
                <a:off x="4879125" y="2825928"/>
                <a:ext cx="554895" cy="468333"/>
              </a:xfrm>
              <a:prstGeom prst="rect">
                <a:avLst/>
              </a:prstGeom>
              <a:blipFill rotWithShape="1">
                <a:blip r:embed="rId4"/>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801226" name="Text Box 10"/>
          <p:cNvSpPr txBox="1">
            <a:spLocks noChangeArrowheads="1"/>
          </p:cNvSpPr>
          <p:nvPr/>
        </p:nvSpPr>
        <p:spPr bwMode="auto">
          <a:xfrm>
            <a:off x="5756275" y="2848148"/>
            <a:ext cx="34015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a:t>
            </a:r>
          </a:p>
        </p:txBody>
      </p:sp>
      <p:sp>
        <p:nvSpPr>
          <p:cNvPr id="1801227" name="Text Box 11"/>
          <p:cNvSpPr txBox="1">
            <a:spLocks noChangeArrowheads="1"/>
          </p:cNvSpPr>
          <p:nvPr/>
        </p:nvSpPr>
        <p:spPr bwMode="auto">
          <a:xfrm>
            <a:off x="4651375" y="3552998"/>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2</a:t>
            </a:r>
          </a:p>
        </p:txBody>
      </p:sp>
      <p:sp>
        <p:nvSpPr>
          <p:cNvPr id="1801228" name="Text Box 12"/>
          <p:cNvSpPr txBox="1">
            <a:spLocks noChangeArrowheads="1"/>
          </p:cNvSpPr>
          <p:nvPr/>
        </p:nvSpPr>
        <p:spPr bwMode="auto">
          <a:xfrm>
            <a:off x="5203825" y="3552998"/>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a</a:t>
            </a:r>
            <a:endParaRPr lang="en-US" altLang="he-IL" sz="2400">
              <a:cs typeface="Times New Roman" pitchFamily="18" charset="0"/>
            </a:endParaRPr>
          </a:p>
        </p:txBody>
      </p:sp>
      <p:sp>
        <p:nvSpPr>
          <p:cNvPr id="1801230" name="Text Box 14"/>
          <p:cNvSpPr txBox="1">
            <a:spLocks noChangeArrowheads="1"/>
          </p:cNvSpPr>
          <p:nvPr/>
        </p:nvSpPr>
        <p:spPr bwMode="auto">
          <a:xfrm>
            <a:off x="4327525" y="2848148"/>
            <a:ext cx="34015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3</a:t>
            </a:r>
          </a:p>
        </p:txBody>
      </p:sp>
      <p:sp>
        <p:nvSpPr>
          <p:cNvPr id="1801231" name="Text Box 15"/>
          <p:cNvSpPr txBox="1">
            <a:spLocks noChangeArrowheads="1"/>
          </p:cNvSpPr>
          <p:nvPr/>
        </p:nvSpPr>
        <p:spPr bwMode="auto">
          <a:xfrm>
            <a:off x="3184525" y="3552998"/>
            <a:ext cx="4956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16</a:t>
            </a:r>
          </a:p>
        </p:txBody>
      </p:sp>
      <p:sp>
        <p:nvSpPr>
          <p:cNvPr id="1801232" name="Line 16"/>
          <p:cNvSpPr>
            <a:spLocks noChangeShapeType="1"/>
          </p:cNvSpPr>
          <p:nvPr/>
        </p:nvSpPr>
        <p:spPr bwMode="auto">
          <a:xfrm flipH="1">
            <a:off x="3771900" y="2540173"/>
            <a:ext cx="3238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3" name="Line 17"/>
          <p:cNvSpPr>
            <a:spLocks noChangeShapeType="1"/>
          </p:cNvSpPr>
          <p:nvPr/>
        </p:nvSpPr>
        <p:spPr bwMode="auto">
          <a:xfrm flipH="1">
            <a:off x="3505200" y="3178348"/>
            <a:ext cx="1524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4" name="Line 18"/>
          <p:cNvSpPr>
            <a:spLocks noChangeShapeType="1"/>
          </p:cNvSpPr>
          <p:nvPr/>
        </p:nvSpPr>
        <p:spPr bwMode="auto">
          <a:xfrm>
            <a:off x="3781425" y="3178348"/>
            <a:ext cx="171450" cy="4381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5" name="Line 19"/>
          <p:cNvSpPr>
            <a:spLocks noChangeShapeType="1"/>
          </p:cNvSpPr>
          <p:nvPr/>
        </p:nvSpPr>
        <p:spPr bwMode="auto">
          <a:xfrm>
            <a:off x="4210050" y="2530648"/>
            <a:ext cx="209550" cy="400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6" name="Line 20"/>
          <p:cNvSpPr>
            <a:spLocks noChangeShapeType="1"/>
          </p:cNvSpPr>
          <p:nvPr/>
        </p:nvSpPr>
        <p:spPr bwMode="auto">
          <a:xfrm flipH="1">
            <a:off x="4419598" y="1970261"/>
            <a:ext cx="331926" cy="30046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7" name="Line 21"/>
          <p:cNvSpPr>
            <a:spLocks noChangeShapeType="1"/>
          </p:cNvSpPr>
          <p:nvPr/>
        </p:nvSpPr>
        <p:spPr bwMode="auto">
          <a:xfrm>
            <a:off x="4922974" y="1977404"/>
            <a:ext cx="411025" cy="4214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8" name="Line 22"/>
          <p:cNvSpPr>
            <a:spLocks noChangeShapeType="1"/>
          </p:cNvSpPr>
          <p:nvPr/>
        </p:nvSpPr>
        <p:spPr bwMode="auto">
          <a:xfrm flipH="1">
            <a:off x="5133975" y="2597323"/>
            <a:ext cx="228600" cy="352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9" name="Line 23"/>
          <p:cNvSpPr>
            <a:spLocks noChangeShapeType="1"/>
          </p:cNvSpPr>
          <p:nvPr/>
        </p:nvSpPr>
        <p:spPr bwMode="auto">
          <a:xfrm flipH="1">
            <a:off x="4867275" y="3159298"/>
            <a:ext cx="142875"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0" name="Line 24"/>
          <p:cNvSpPr>
            <a:spLocks noChangeShapeType="1"/>
          </p:cNvSpPr>
          <p:nvPr/>
        </p:nvSpPr>
        <p:spPr bwMode="auto">
          <a:xfrm>
            <a:off x="5543550" y="2597323"/>
            <a:ext cx="304800" cy="352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1" name="Line 25"/>
          <p:cNvSpPr>
            <a:spLocks noChangeShapeType="1"/>
          </p:cNvSpPr>
          <p:nvPr/>
        </p:nvSpPr>
        <p:spPr bwMode="auto">
          <a:xfrm>
            <a:off x="5124450" y="3159298"/>
            <a:ext cx="180975"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5" name="Text Box 29"/>
          <p:cNvSpPr txBox="1">
            <a:spLocks noChangeArrowheads="1"/>
          </p:cNvSpPr>
          <p:nvPr/>
        </p:nvSpPr>
        <p:spPr bwMode="auto">
          <a:xfrm>
            <a:off x="4337050" y="157338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46" name="Text Box 30"/>
          <p:cNvSpPr txBox="1">
            <a:spLocks noChangeArrowheads="1"/>
          </p:cNvSpPr>
          <p:nvPr/>
        </p:nvSpPr>
        <p:spPr bwMode="auto">
          <a:xfrm>
            <a:off x="4041775" y="3278361"/>
            <a:ext cx="303288"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cs typeface="Times New Roman" pitchFamily="18" charset="0"/>
              </a:rPr>
              <a:t>?</a:t>
            </a:r>
          </a:p>
        </p:txBody>
      </p:sp>
      <p:sp>
        <p:nvSpPr>
          <p:cNvPr id="1801247" name="Text Box 31"/>
          <p:cNvSpPr txBox="1">
            <a:spLocks noChangeArrowheads="1"/>
          </p:cNvSpPr>
          <p:nvPr/>
        </p:nvSpPr>
        <p:spPr bwMode="auto">
          <a:xfrm>
            <a:off x="5422900" y="3287886"/>
            <a:ext cx="303288"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cs typeface="Times New Roman" pitchFamily="18" charset="0"/>
              </a:rPr>
              <a:t>?</a:t>
            </a:r>
          </a:p>
        </p:txBody>
      </p:sp>
      <p:sp>
        <p:nvSpPr>
          <p:cNvPr id="1801248" name="Text Box 32"/>
          <p:cNvSpPr txBox="1">
            <a:spLocks noChangeArrowheads="1"/>
          </p:cNvSpPr>
          <p:nvPr/>
        </p:nvSpPr>
        <p:spPr bwMode="auto">
          <a:xfrm>
            <a:off x="4851400" y="2478261"/>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E</a:t>
            </a:r>
          </a:p>
        </p:txBody>
      </p:sp>
      <p:sp>
        <p:nvSpPr>
          <p:cNvPr id="1801249" name="Text Box 33"/>
          <p:cNvSpPr txBox="1">
            <a:spLocks noChangeArrowheads="1"/>
          </p:cNvSpPr>
          <p:nvPr/>
        </p:nvSpPr>
        <p:spPr bwMode="auto">
          <a:xfrm>
            <a:off x="4441825" y="3278361"/>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E</a:t>
            </a:r>
          </a:p>
        </p:txBody>
      </p:sp>
      <p:sp>
        <p:nvSpPr>
          <p:cNvPr id="1801250" name="Text Box 34"/>
          <p:cNvSpPr txBox="1">
            <a:spLocks noChangeArrowheads="1"/>
          </p:cNvSpPr>
          <p:nvPr/>
        </p:nvSpPr>
        <p:spPr bwMode="auto">
          <a:xfrm>
            <a:off x="3279775" y="2583036"/>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dirty="0">
                <a:cs typeface="Times New Roman" pitchFamily="18" charset="0"/>
              </a:rPr>
              <a:t>E</a:t>
            </a:r>
          </a:p>
        </p:txBody>
      </p:sp>
      <p:sp>
        <p:nvSpPr>
          <p:cNvPr id="1801251" name="Text Box 35"/>
          <p:cNvSpPr txBox="1">
            <a:spLocks noChangeArrowheads="1"/>
          </p:cNvSpPr>
          <p:nvPr/>
        </p:nvSpPr>
        <p:spPr bwMode="auto">
          <a:xfrm>
            <a:off x="2955925" y="3268836"/>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dirty="0">
                <a:cs typeface="Times New Roman" pitchFamily="18" charset="0"/>
              </a:rPr>
              <a:t>E</a:t>
            </a:r>
          </a:p>
        </p:txBody>
      </p:sp>
      <p:sp>
        <p:nvSpPr>
          <p:cNvPr id="1801252" name="Text Box 36"/>
          <p:cNvSpPr txBox="1">
            <a:spLocks noChangeArrowheads="1"/>
          </p:cNvSpPr>
          <p:nvPr/>
        </p:nvSpPr>
        <p:spPr bwMode="auto">
          <a:xfrm>
            <a:off x="3698875" y="2002011"/>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3" name="Text Box 37"/>
          <p:cNvSpPr txBox="1">
            <a:spLocks noChangeArrowheads="1"/>
          </p:cNvSpPr>
          <p:nvPr/>
        </p:nvSpPr>
        <p:spPr bwMode="auto">
          <a:xfrm>
            <a:off x="5508625" y="1963911"/>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4" name="Text Box 38"/>
          <p:cNvSpPr txBox="1">
            <a:spLocks noChangeArrowheads="1"/>
          </p:cNvSpPr>
          <p:nvPr/>
        </p:nvSpPr>
        <p:spPr bwMode="auto">
          <a:xfrm>
            <a:off x="4441825" y="246873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5" name="Text Box 39"/>
          <p:cNvSpPr txBox="1">
            <a:spLocks noChangeArrowheads="1"/>
          </p:cNvSpPr>
          <p:nvPr/>
        </p:nvSpPr>
        <p:spPr bwMode="auto">
          <a:xfrm>
            <a:off x="5984875" y="256398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mc:AlternateContent xmlns:mc="http://schemas.openxmlformats.org/markup-compatibility/2006" xmlns:a14="http://schemas.microsoft.com/office/drawing/2010/main">
        <mc:Choice Requires="a14">
          <p:sp>
            <p:nvSpPr>
              <p:cNvPr id="1801256" name="Text Box 40"/>
              <p:cNvSpPr txBox="1">
                <a:spLocks noChangeArrowheads="1"/>
              </p:cNvSpPr>
              <p:nvPr/>
            </p:nvSpPr>
            <p:spPr bwMode="auto">
              <a:xfrm>
                <a:off x="3441700" y="6216650"/>
                <a:ext cx="2528706" cy="593752"/>
              </a:xfrm>
              <a:prstGeom prst="rect">
                <a:avLst/>
              </a:prstGeom>
              <a:solidFill>
                <a:srgbClr val="F0F0F0"/>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p>
                      <m:sSupPr>
                        <m:ctrlPr>
                          <a:rPr lang="en-US" altLang="he-IL" sz="3200" b="0" i="1" dirty="0" smtClean="0">
                            <a:latin typeface="Cambria Math" panose="02040503050406030204" pitchFamily="18" charset="0"/>
                            <a:cs typeface="Times New Roman" pitchFamily="18" charset="0"/>
                          </a:rPr>
                        </m:ctrlPr>
                      </m:sSupPr>
                      <m:e>
                        <m:r>
                          <a:rPr lang="en-US" altLang="he-IL" sz="3200" b="0" i="1" dirty="0" smtClean="0">
                            <a:latin typeface="Cambria Math"/>
                            <a:cs typeface="Times New Roman" pitchFamily="18" charset="0"/>
                          </a:rPr>
                          <m:t>𝑓</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a:t>
                </a:r>
                <a:r>
                  <a:rPr lang="en-US" altLang="he-IL" sz="3200" b="1" dirty="0">
                    <a:cs typeface="Times New Roman" pitchFamily="18" charset="0"/>
                  </a:rPr>
                  <a:t>_</a:t>
                </a:r>
                <a:r>
                  <a:rPr lang="en-US" altLang="he-IL" sz="3200" dirty="0">
                    <a:cs typeface="Times New Roman" pitchFamily="18" charset="0"/>
                  </a:rPr>
                  <a:t> </a:t>
                </a:r>
                <a:r>
                  <a:rPr lang="en-US" altLang="he-IL" sz="3200" b="1" dirty="0">
                    <a:cs typeface="Times New Roman" pitchFamily="18" charset="0"/>
                    <a:sym typeface="Math B" pitchFamily="2" charset="2"/>
                  </a:rPr>
                  <a:t></a:t>
                </a:r>
                <a:r>
                  <a:rPr lang="en-US" altLang="he-IL" sz="3200" dirty="0">
                    <a:cs typeface="Times New Roman" pitchFamily="18" charset="0"/>
                    <a:sym typeface="Math B" pitchFamily="2" charset="2"/>
                  </a:rPr>
                  <a:t> </a:t>
                </a:r>
                <a:r>
                  <a:rPr lang="en-US" altLang="he-IL" sz="3200" b="1" dirty="0">
                    <a:cs typeface="Times New Roman" pitchFamily="18" charset="0"/>
                  </a:rPr>
                  <a:t>_</a:t>
                </a:r>
                <a:r>
                  <a:rPr lang="en-US" altLang="he-IL" sz="3200" dirty="0">
                    <a:cs typeface="Times New Roman" pitchFamily="18" charset="0"/>
                  </a:rPr>
                  <a:t> </a:t>
                </a:r>
                <a:r>
                  <a:rPr lang="en-US" altLang="he-IL" sz="3200" dirty="0">
                    <a:cs typeface="Times New Roman" pitchFamily="18" charset="0"/>
                    <a:sym typeface="Symbol" pitchFamily="18" charset="2"/>
                  </a:rPr>
                  <a:t> O</a:t>
                </a:r>
                <a:endParaRPr lang="en-US" altLang="he-IL" sz="2000" dirty="0">
                  <a:cs typeface="Times New Roman" pitchFamily="18" charset="0"/>
                </a:endParaRPr>
              </a:p>
            </p:txBody>
          </p:sp>
        </mc:Choice>
        <mc:Fallback xmlns="">
          <p:sp>
            <p:nvSpPr>
              <p:cNvPr id="1801256" name="Text Box 40"/>
              <p:cNvSpPr txBox="1">
                <a:spLocks noRot="1" noChangeAspect="1" noMove="1" noResize="1" noEditPoints="1" noAdjustHandles="1" noChangeArrowheads="1" noChangeShapeType="1" noTextEdit="1"/>
              </p:cNvSpPr>
              <p:nvPr/>
            </p:nvSpPr>
            <p:spPr bwMode="auto">
              <a:xfrm>
                <a:off x="3441700" y="6216650"/>
                <a:ext cx="2528706" cy="593752"/>
              </a:xfrm>
              <a:prstGeom prst="rect">
                <a:avLst/>
              </a:prstGeom>
              <a:blipFill rotWithShape="1">
                <a:blip r:embed="rId5"/>
                <a:stretch>
                  <a:fillRect t="-15464" r="-5314" b="-3402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Example: Parity Analysis</a:t>
            </a:r>
          </a:p>
        </p:txBody>
      </p:sp>
      <p:sp>
        <p:nvSpPr>
          <p:cNvPr id="39"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22</a:t>
            </a:fld>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074834153"/>
                  </p:ext>
                </p:extLst>
              </p:nvPr>
            </p:nvGraphicFramePr>
            <p:xfrm>
              <a:off x="591737" y="4014663"/>
              <a:ext cx="2364188" cy="2325370"/>
            </p:xfrm>
            <a:graphic>
              <a:graphicData uri="http://schemas.openxmlformats.org/drawingml/2006/table">
                <a:tbl>
                  <a:tblPr firstRow="1" firstCol="1">
                    <a:tableStyleId>{073A0DAA-6AF3-43AB-8588-CEC1D06C72B9}</a:tableStyleId>
                  </a:tblPr>
                  <a:tblGrid>
                    <a:gridCol w="571820">
                      <a:extLst>
                        <a:ext uri="{9D8B030D-6E8A-4147-A177-3AD203B41FA5}">
                          <a16:colId xmlns:a16="http://schemas.microsoft.com/office/drawing/2014/main" val="20000"/>
                        </a:ext>
                      </a:extLst>
                    </a:gridCol>
                    <a:gridCol w="667306">
                      <a:extLst>
                        <a:ext uri="{9D8B030D-6E8A-4147-A177-3AD203B41FA5}">
                          <a16:colId xmlns:a16="http://schemas.microsoft.com/office/drawing/2014/main" val="20001"/>
                        </a:ext>
                      </a:extLst>
                    </a:gridCol>
                    <a:gridCol w="562531">
                      <a:extLst>
                        <a:ext uri="{9D8B030D-6E8A-4147-A177-3AD203B41FA5}">
                          <a16:colId xmlns:a16="http://schemas.microsoft.com/office/drawing/2014/main" val="20002"/>
                        </a:ext>
                      </a:extLst>
                    </a:gridCol>
                    <a:gridCol w="562531">
                      <a:extLst>
                        <a:ext uri="{9D8B030D-6E8A-4147-A177-3AD203B41FA5}">
                          <a16:colId xmlns:a16="http://schemas.microsoft.com/office/drawing/2014/main" val="20003"/>
                        </a:ext>
                      </a:extLst>
                    </a:gridCol>
                  </a:tblGrid>
                  <a:tr h="588010">
                    <a:tc>
                      <a:txBody>
                        <a:bodyPr/>
                        <a:lstStyle/>
                        <a:p>
                          <a:pPr algn="ctr"/>
                          <a14:m>
                            <m:oMathPara xmlns:m="http://schemas.openxmlformats.org/officeDocument/2006/math">
                              <m:oMathParaPr>
                                <m:jc m:val="centerGroup"/>
                              </m:oMathParaPr>
                              <m:oMath xmlns:m="http://schemas.openxmlformats.org/officeDocument/2006/math">
                                <m:sSup>
                                  <m:sSupPr>
                                    <m:ctrlPr>
                                      <a:rPr lang="en-US" sz="3200" b="0" i="1" smtClean="0">
                                        <a:latin typeface="Cambria Math" panose="02040503050406030204" pitchFamily="18" charset="0"/>
                                      </a:rPr>
                                    </m:ctrlPr>
                                  </m:sSupPr>
                                  <m:e>
                                    <m:r>
                                      <a:rPr lang="en-US" sz="3200" b="0" smtClean="0">
                                        <a:latin typeface="Cambria Math"/>
                                      </a:rPr>
                                      <m:t>+</m:t>
                                    </m:r>
                                  </m:e>
                                  <m:sup>
                                    <m:r>
                                      <a:rPr lang="en-US" sz="3200" b="0" smtClean="0">
                                        <a:latin typeface="Cambria Math"/>
                                      </a:rPr>
                                      <m:t>#</m:t>
                                    </m:r>
                                  </m:sup>
                                </m:sSup>
                              </m:oMath>
                            </m:oMathPara>
                          </a14:m>
                          <a:endParaRPr lang="en-US" sz="3200" b="0" dirty="0">
                            <a:solidFill>
                              <a:sysClr val="windowText" lastClr="000000"/>
                            </a:solidFill>
                          </a:endParaRPr>
                        </a:p>
                      </a:txBody>
                      <a:tcPr/>
                    </a:tc>
                    <a:tc>
                      <a:txBody>
                        <a:bodyPr/>
                        <a:lstStyle/>
                        <a:p>
                          <a:pPr algn="ctr"/>
                          <a:r>
                            <a:rPr lang="en-US" sz="3200" b="0" dirty="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9120">
                    <a:tc>
                      <a:txBody>
                        <a:bodyPr/>
                        <a:lstStyle/>
                        <a:p>
                          <a:pPr algn="ctr"/>
                          <a:r>
                            <a:rPr lang="en-US" sz="3200" b="0" dirty="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120">
                    <a:tc>
                      <a:txBody>
                        <a:bodyPr/>
                        <a:lstStyle/>
                        <a:p>
                          <a:pPr algn="ctr"/>
                          <a:r>
                            <a:rPr lang="en-US" sz="3200" b="0" dirty="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lang="en-US" sz="3200" b="0" dirty="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074834153"/>
                  </p:ext>
                </p:extLst>
              </p:nvPr>
            </p:nvGraphicFramePr>
            <p:xfrm>
              <a:off x="591737" y="4014663"/>
              <a:ext cx="2364188" cy="2328926"/>
            </p:xfrm>
            <a:graphic>
              <a:graphicData uri="http://schemas.openxmlformats.org/drawingml/2006/table">
                <a:tbl>
                  <a:tblPr firstRow="1" firstCol="1">
                    <a:tableStyleId>{073A0DAA-6AF3-43AB-8588-CEC1D06C72B9}</a:tableStyleId>
                  </a:tblPr>
                  <a:tblGrid>
                    <a:gridCol w="571820"/>
                    <a:gridCol w="667306"/>
                    <a:gridCol w="562531"/>
                    <a:gridCol w="562531"/>
                  </a:tblGrid>
                  <a:tr h="591566">
                    <a:tc>
                      <a:txBody>
                        <a:bodyPr/>
                        <a:lstStyle/>
                        <a:p>
                          <a:endParaRPr lang="en-US"/>
                        </a:p>
                      </a:txBody>
                      <a:tcPr>
                        <a:blipFill rotWithShape="1">
                          <a:blip r:embed="rId6"/>
                          <a:stretch>
                            <a:fillRect t="-13402" r="-312766" b="-327835"/>
                          </a:stretch>
                        </a:blipFill>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p:cNvGraphicFramePr>
                <a:graphicFrameLocks noGrp="1"/>
              </p:cNvGraphicFramePr>
              <p:nvPr>
                <p:extLst>
                  <p:ext uri="{D42A27DB-BD31-4B8C-83A1-F6EECF244321}">
                    <p14:modId xmlns:p14="http://schemas.microsoft.com/office/powerpoint/2010/main" val="3086315146"/>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extLst>
                        <a:ext uri="{9D8B030D-6E8A-4147-A177-3AD203B41FA5}">
                          <a16:colId xmlns:a16="http://schemas.microsoft.com/office/drawing/2014/main" val="20000"/>
                        </a:ext>
                      </a:extLst>
                    </a:gridCol>
                    <a:gridCol w="667306">
                      <a:extLst>
                        <a:ext uri="{9D8B030D-6E8A-4147-A177-3AD203B41FA5}">
                          <a16:colId xmlns:a16="http://schemas.microsoft.com/office/drawing/2014/main" val="20001"/>
                        </a:ext>
                      </a:extLst>
                    </a:gridCol>
                    <a:gridCol w="562531">
                      <a:extLst>
                        <a:ext uri="{9D8B030D-6E8A-4147-A177-3AD203B41FA5}">
                          <a16:colId xmlns:a16="http://schemas.microsoft.com/office/drawing/2014/main" val="20002"/>
                        </a:ext>
                      </a:extLst>
                    </a:gridCol>
                    <a:gridCol w="562531">
                      <a:extLst>
                        <a:ext uri="{9D8B030D-6E8A-4147-A177-3AD203B41FA5}">
                          <a16:colId xmlns:a16="http://schemas.microsoft.com/office/drawing/2014/main" val="20003"/>
                        </a:ext>
                      </a:extLst>
                    </a:gridCol>
                  </a:tblGrid>
                  <a:tr h="588010">
                    <a:tc>
                      <a:txBody>
                        <a:bodyPr/>
                        <a:lstStyle/>
                        <a:p>
                          <a:pPr algn="ctr"/>
                          <a14:m>
                            <m:oMathPara xmlns:m="http://schemas.openxmlformats.org/officeDocument/2006/math">
                              <m:oMathParaPr>
                                <m:jc m:val="centerGroup"/>
                              </m:oMathParaPr>
                              <m:oMath xmlns:m="http://schemas.openxmlformats.org/officeDocument/2006/math">
                                <m:sSup>
                                  <m:sSupPr>
                                    <m:ctrlPr>
                                      <a:rPr lang="en-US" sz="3200" b="0" i="1" smtClean="0">
                                        <a:latin typeface="Cambria Math" panose="02040503050406030204" pitchFamily="18" charset="0"/>
                                      </a:rPr>
                                    </m:ctrlPr>
                                  </m:sSupPr>
                                  <m:e>
                                    <m:r>
                                      <a:rPr lang="en-US" sz="3200" b="0" i="0" smtClean="0">
                                        <a:latin typeface="Cambria Math"/>
                                      </a:rPr>
                                      <m:t>∗</m:t>
                                    </m:r>
                                  </m:e>
                                  <m:sup>
                                    <m:r>
                                      <a:rPr lang="en-US" sz="3200" b="0" smtClean="0">
                                        <a:latin typeface="Cambria Math"/>
                                      </a:rPr>
                                      <m:t>#</m:t>
                                    </m:r>
                                  </m:sup>
                                </m:sSup>
                              </m:oMath>
                            </m:oMathPara>
                          </a14:m>
                          <a:endParaRPr lang="en-US" sz="3200" b="0" dirty="0">
                            <a:solidFill>
                              <a:sysClr val="windowText" lastClr="000000"/>
                            </a:solidFill>
                          </a:endParaRPr>
                        </a:p>
                      </a:txBody>
                      <a:tcPr/>
                    </a:tc>
                    <a:tc>
                      <a:txBody>
                        <a:bodyPr/>
                        <a:lstStyle/>
                        <a:p>
                          <a:pPr algn="ctr"/>
                          <a:r>
                            <a:rPr lang="en-US" sz="3200" b="0" dirty="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9120">
                    <a:tc>
                      <a:txBody>
                        <a:bodyPr/>
                        <a:lstStyle/>
                        <a:p>
                          <a:pPr algn="ctr"/>
                          <a:r>
                            <a:rPr lang="en-US" sz="3200" b="0" dirty="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120">
                    <a:tc>
                      <a:txBody>
                        <a:bodyPr/>
                        <a:lstStyle/>
                        <a:p>
                          <a:pPr algn="ctr"/>
                          <a:r>
                            <a:rPr lang="en-US" sz="3200" b="0" dirty="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lang="en-US" sz="3200" b="0" dirty="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42" name="Table 41"/>
              <p:cNvGraphicFramePr>
                <a:graphicFrameLocks noGrp="1"/>
              </p:cNvGraphicFramePr>
              <p:nvPr>
                <p:extLst>
                  <p:ext uri="{D42A27DB-BD31-4B8C-83A1-F6EECF244321}">
                    <p14:modId xmlns:p14="http://schemas.microsoft.com/office/powerpoint/2010/main" val="3086315146"/>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88010">
                    <a:tc>
                      <a:txBody>
                        <a:bodyPr/>
                        <a:lstStyle/>
                        <a:p>
                          <a:endParaRPr lang="en-US"/>
                        </a:p>
                      </a:txBody>
                      <a:tcPr>
                        <a:blipFill rotWithShape="1">
                          <a:blip r:embed="rId7"/>
                          <a:stretch>
                            <a:fillRect l="-1064" t="-13542" r="-312766" b="-331250"/>
                          </a:stretch>
                        </a:blipFill>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43" name="Text Box 8"/>
              <p:cNvSpPr txBox="1">
                <a:spLocks noChangeArrowheads="1"/>
              </p:cNvSpPr>
              <p:nvPr/>
            </p:nvSpPr>
            <p:spPr bwMode="auto">
              <a:xfrm>
                <a:off x="3522671" y="2822924"/>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panose="02040503050406030204" pitchFamily="18" charset="0"/>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a:cs typeface="Times New Roman" pitchFamily="18" charset="0"/>
                </a:endParaRPr>
              </a:p>
            </p:txBody>
          </p:sp>
        </mc:Choice>
        <mc:Fallback xmlns="">
          <p:sp>
            <p:nvSpPr>
              <p:cNvPr id="43" name="Text Box 8"/>
              <p:cNvSpPr txBox="1">
                <a:spLocks noRot="1" noChangeAspect="1" noMove="1" noResize="1" noEditPoints="1" noAdjustHandles="1" noChangeArrowheads="1" noChangeShapeType="1" noTextEdit="1"/>
              </p:cNvSpPr>
              <p:nvPr/>
            </p:nvSpPr>
            <p:spPr bwMode="auto">
              <a:xfrm>
                <a:off x="3522671" y="2822924"/>
                <a:ext cx="554895" cy="468333"/>
              </a:xfrm>
              <a:prstGeom prst="rect">
                <a:avLst/>
              </a:prstGeom>
              <a:blipFill rotWithShape="1">
                <a:blip r:embed="rId8"/>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 Box 8"/>
              <p:cNvSpPr txBox="1">
                <a:spLocks noChangeArrowheads="1"/>
              </p:cNvSpPr>
              <p:nvPr/>
            </p:nvSpPr>
            <p:spPr bwMode="auto">
              <a:xfrm>
                <a:off x="4625895" y="1645770"/>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panose="02040503050406030204" pitchFamily="18" charset="0"/>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a:cs typeface="Times New Roman" pitchFamily="18" charset="0"/>
                </a:endParaRPr>
              </a:p>
            </p:txBody>
          </p:sp>
        </mc:Choice>
        <mc:Fallback xmlns="">
          <p:sp>
            <p:nvSpPr>
              <p:cNvPr id="44" name="Text Box 8"/>
              <p:cNvSpPr txBox="1">
                <a:spLocks noRot="1" noChangeAspect="1" noMove="1" noResize="1" noEditPoints="1" noAdjustHandles="1" noChangeArrowheads="1" noChangeShapeType="1" noTextEdit="1"/>
              </p:cNvSpPr>
              <p:nvPr/>
            </p:nvSpPr>
            <p:spPr bwMode="auto">
              <a:xfrm>
                <a:off x="4625895" y="1645770"/>
                <a:ext cx="554895" cy="468333"/>
              </a:xfrm>
              <a:prstGeom prst="rect">
                <a:avLst/>
              </a:prstGeom>
              <a:blipFill rotWithShape="1">
                <a:blip r:embed="rId9"/>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8"/>
              <p:cNvSpPr txBox="1">
                <a:spLocks noChangeArrowheads="1"/>
              </p:cNvSpPr>
              <p:nvPr/>
            </p:nvSpPr>
            <p:spPr bwMode="auto">
              <a:xfrm>
                <a:off x="3906906" y="2175963"/>
                <a:ext cx="635046"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panose="02040503050406030204" pitchFamily="18" charset="0"/>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a:cs typeface="Times New Roman" pitchFamily="18" charset="0"/>
                </a:endParaRPr>
              </a:p>
            </p:txBody>
          </p:sp>
        </mc:Choice>
        <mc:Fallback xmlns="">
          <p:sp>
            <p:nvSpPr>
              <p:cNvPr id="46" name="Text Box 8"/>
              <p:cNvSpPr txBox="1">
                <a:spLocks noRot="1" noChangeAspect="1" noMove="1" noResize="1" noEditPoints="1" noAdjustHandles="1" noChangeArrowheads="1" noChangeShapeType="1" noTextEdit="1"/>
              </p:cNvSpPr>
              <p:nvPr/>
            </p:nvSpPr>
            <p:spPr bwMode="auto">
              <a:xfrm>
                <a:off x="3906906" y="2175963"/>
                <a:ext cx="635046" cy="468333"/>
              </a:xfrm>
              <a:prstGeom prst="rect">
                <a:avLst/>
              </a:prstGeom>
              <a:blipFill rotWithShape="1">
                <a:blip r:embed="rId10"/>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 Box 8"/>
              <p:cNvSpPr txBox="1">
                <a:spLocks noChangeArrowheads="1"/>
              </p:cNvSpPr>
              <p:nvPr/>
            </p:nvSpPr>
            <p:spPr bwMode="auto">
              <a:xfrm>
                <a:off x="5213487" y="2270726"/>
                <a:ext cx="635046"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panose="02040503050406030204" pitchFamily="18" charset="0"/>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a:cs typeface="Times New Roman" pitchFamily="18" charset="0"/>
                </a:endParaRPr>
              </a:p>
            </p:txBody>
          </p:sp>
        </mc:Choice>
        <mc:Fallback xmlns="">
          <p:sp>
            <p:nvSpPr>
              <p:cNvPr id="47" name="Text Box 8"/>
              <p:cNvSpPr txBox="1">
                <a:spLocks noRot="1" noChangeAspect="1" noMove="1" noResize="1" noEditPoints="1" noAdjustHandles="1" noChangeArrowheads="1" noChangeShapeType="1" noTextEdit="1"/>
              </p:cNvSpPr>
              <p:nvPr/>
            </p:nvSpPr>
            <p:spPr bwMode="auto">
              <a:xfrm>
                <a:off x="5213487" y="2270726"/>
                <a:ext cx="635046" cy="468333"/>
              </a:xfrm>
              <a:prstGeom prst="rect">
                <a:avLst/>
              </a:prstGeom>
              <a:blipFill rotWithShape="1">
                <a:blip r:embed="rId11"/>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322785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1251"/>
                                        </p:tgtEl>
                                        <p:attrNameLst>
                                          <p:attrName>style.visibility</p:attrName>
                                        </p:attrNameLst>
                                      </p:cBhvr>
                                      <p:to>
                                        <p:strVal val="visible"/>
                                      </p:to>
                                    </p:set>
                                    <p:animEffect transition="in" filter="dissolve">
                                      <p:cBhvr>
                                        <p:cTn id="7" dur="500"/>
                                        <p:tgtEl>
                                          <p:spTgt spid="1801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01246"/>
                                        </p:tgtEl>
                                        <p:attrNameLst>
                                          <p:attrName>style.visibility</p:attrName>
                                        </p:attrNameLst>
                                      </p:cBhvr>
                                      <p:to>
                                        <p:strVal val="visible"/>
                                      </p:to>
                                    </p:set>
                                    <p:animEffect transition="in" filter="dissolve">
                                      <p:cBhvr>
                                        <p:cTn id="12" dur="500"/>
                                        <p:tgtEl>
                                          <p:spTgt spid="1801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01250"/>
                                        </p:tgtEl>
                                        <p:attrNameLst>
                                          <p:attrName>style.visibility</p:attrName>
                                        </p:attrNameLst>
                                      </p:cBhvr>
                                      <p:to>
                                        <p:strVal val="visible"/>
                                      </p:to>
                                    </p:set>
                                    <p:animEffect transition="in" filter="dissolve">
                                      <p:cBhvr>
                                        <p:cTn id="17" dur="500"/>
                                        <p:tgtEl>
                                          <p:spTgt spid="18012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01254"/>
                                        </p:tgtEl>
                                        <p:attrNameLst>
                                          <p:attrName>style.visibility</p:attrName>
                                        </p:attrNameLst>
                                      </p:cBhvr>
                                      <p:to>
                                        <p:strVal val="visible"/>
                                      </p:to>
                                    </p:set>
                                    <p:animEffect transition="in" filter="dissolve">
                                      <p:cBhvr>
                                        <p:cTn id="22" dur="500"/>
                                        <p:tgtEl>
                                          <p:spTgt spid="18012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01252"/>
                                        </p:tgtEl>
                                        <p:attrNameLst>
                                          <p:attrName>style.visibility</p:attrName>
                                        </p:attrNameLst>
                                      </p:cBhvr>
                                      <p:to>
                                        <p:strVal val="visible"/>
                                      </p:to>
                                    </p:set>
                                    <p:animEffect transition="in" filter="dissolve">
                                      <p:cBhvr>
                                        <p:cTn id="27" dur="500"/>
                                        <p:tgtEl>
                                          <p:spTgt spid="1801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01249"/>
                                        </p:tgtEl>
                                        <p:attrNameLst>
                                          <p:attrName>style.visibility</p:attrName>
                                        </p:attrNameLst>
                                      </p:cBhvr>
                                      <p:to>
                                        <p:strVal val="visible"/>
                                      </p:to>
                                    </p:set>
                                    <p:animEffect transition="in" filter="dissolve">
                                      <p:cBhvr>
                                        <p:cTn id="32" dur="500"/>
                                        <p:tgtEl>
                                          <p:spTgt spid="18012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01247"/>
                                        </p:tgtEl>
                                        <p:attrNameLst>
                                          <p:attrName>style.visibility</p:attrName>
                                        </p:attrNameLst>
                                      </p:cBhvr>
                                      <p:to>
                                        <p:strVal val="visible"/>
                                      </p:to>
                                    </p:set>
                                    <p:animEffect transition="in" filter="dissolve">
                                      <p:cBhvr>
                                        <p:cTn id="37" dur="500"/>
                                        <p:tgtEl>
                                          <p:spTgt spid="18012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01248"/>
                                        </p:tgtEl>
                                        <p:attrNameLst>
                                          <p:attrName>style.visibility</p:attrName>
                                        </p:attrNameLst>
                                      </p:cBhvr>
                                      <p:to>
                                        <p:strVal val="visible"/>
                                      </p:to>
                                    </p:set>
                                    <p:animEffect transition="in" filter="dissolve">
                                      <p:cBhvr>
                                        <p:cTn id="42" dur="500"/>
                                        <p:tgtEl>
                                          <p:spTgt spid="18012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01255"/>
                                        </p:tgtEl>
                                        <p:attrNameLst>
                                          <p:attrName>style.visibility</p:attrName>
                                        </p:attrNameLst>
                                      </p:cBhvr>
                                      <p:to>
                                        <p:strVal val="visible"/>
                                      </p:to>
                                    </p:set>
                                    <p:animEffect transition="in" filter="dissolve">
                                      <p:cBhvr>
                                        <p:cTn id="47" dur="500"/>
                                        <p:tgtEl>
                                          <p:spTgt spid="180125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01253"/>
                                        </p:tgtEl>
                                        <p:attrNameLst>
                                          <p:attrName>style.visibility</p:attrName>
                                        </p:attrNameLst>
                                      </p:cBhvr>
                                      <p:to>
                                        <p:strVal val="visible"/>
                                      </p:to>
                                    </p:set>
                                    <p:animEffect transition="in" filter="dissolve">
                                      <p:cBhvr>
                                        <p:cTn id="52" dur="500"/>
                                        <p:tgtEl>
                                          <p:spTgt spid="180125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801245"/>
                                        </p:tgtEl>
                                        <p:attrNameLst>
                                          <p:attrName>style.visibility</p:attrName>
                                        </p:attrNameLst>
                                      </p:cBhvr>
                                      <p:to>
                                        <p:strVal val="visible"/>
                                      </p:to>
                                    </p:set>
                                    <p:animEffect transition="in" filter="dissolve">
                                      <p:cBhvr>
                                        <p:cTn id="57" dur="500"/>
                                        <p:tgtEl>
                                          <p:spTgt spid="18012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01256"/>
                                        </p:tgtEl>
                                        <p:attrNameLst>
                                          <p:attrName>style.visibility</p:attrName>
                                        </p:attrNameLst>
                                      </p:cBhvr>
                                      <p:to>
                                        <p:strVal val="visible"/>
                                      </p:to>
                                    </p:set>
                                    <p:animEffect transition="in" filter="dissolve">
                                      <p:cBhvr>
                                        <p:cTn id="62" dur="500"/>
                                        <p:tgtEl>
                                          <p:spTgt spid="1801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245" grpId="0" animBg="1" autoUpdateAnimBg="0"/>
      <p:bldP spid="1801246" grpId="0" animBg="1" autoUpdateAnimBg="0"/>
      <p:bldP spid="1801247" grpId="0" animBg="1" autoUpdateAnimBg="0"/>
      <p:bldP spid="1801248" grpId="0" animBg="1" autoUpdateAnimBg="0"/>
      <p:bldP spid="1801249" grpId="0" animBg="1" autoUpdateAnimBg="0"/>
      <p:bldP spid="1801250" grpId="0" animBg="1" autoUpdateAnimBg="0"/>
      <p:bldP spid="1801251" grpId="0" animBg="1" autoUpdateAnimBg="0"/>
      <p:bldP spid="1801252" grpId="0" animBg="1" autoUpdateAnimBg="0"/>
      <p:bldP spid="1801253" grpId="0" animBg="1" autoUpdateAnimBg="0"/>
      <p:bldP spid="1801254" grpId="0" animBg="1" autoUpdateAnimBg="0"/>
      <p:bldP spid="1801255" grpId="0" animBg="1" autoUpdateAnimBg="0"/>
      <p:bldP spid="180125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42" name="Rectangle 2"/>
          <p:cNvSpPr>
            <a:spLocks noGrp="1" noChangeArrowheads="1"/>
          </p:cNvSpPr>
          <p:nvPr>
            <p:ph type="title"/>
          </p:nvPr>
        </p:nvSpPr>
        <p:spPr>
          <a:xfrm>
            <a:off x="0" y="0"/>
            <a:ext cx="9144000" cy="1614488"/>
          </a:xfrm>
        </p:spPr>
        <p:txBody>
          <a:bodyPr/>
          <a:lstStyle/>
          <a:p>
            <a:r>
              <a:rPr lang="en-US" altLang="he-IL" sz="2800" dirty="0">
                <a:solidFill>
                  <a:srgbClr val="FFFF00"/>
                </a:solidFill>
              </a:rPr>
              <a:t>Abstract</a:t>
            </a:r>
            <a:r>
              <a:rPr lang="en-US" altLang="he-IL" sz="2800" dirty="0"/>
              <a:t> values, such as O, E, and ?, represent potentially infinite collections of </a:t>
            </a:r>
            <a:r>
              <a:rPr lang="en-US" altLang="he-IL" sz="2800" dirty="0">
                <a:solidFill>
                  <a:srgbClr val="FFFF00"/>
                </a:solidFill>
              </a:rPr>
              <a:t>concrete</a:t>
            </a:r>
            <a:r>
              <a:rPr lang="en-US" altLang="he-IL" sz="2800" dirty="0"/>
              <a:t> values</a:t>
            </a:r>
          </a:p>
        </p:txBody>
      </p:sp>
      <mc:AlternateContent xmlns:mc="http://schemas.openxmlformats.org/markup-compatibility/2006" xmlns:a14="http://schemas.microsoft.com/office/drawing/2010/main">
        <mc:Choice Requires="a14">
          <p:sp>
            <p:nvSpPr>
              <p:cNvPr id="1802282" name="Text Box 42"/>
              <p:cNvSpPr txBox="1">
                <a:spLocks noChangeArrowheads="1"/>
              </p:cNvSpPr>
              <p:nvPr/>
            </p:nvSpPr>
            <p:spPr bwMode="auto">
              <a:xfrm>
                <a:off x="573141" y="1827213"/>
                <a:ext cx="7999306" cy="1823704"/>
              </a:xfrm>
              <a:prstGeom prst="rect">
                <a:avLst/>
              </a:prstGeom>
              <a:noFill/>
              <a:ln>
                <a:noFill/>
              </a:ln>
              <a:effectLst/>
              <a:extLst>
                <a:ext uri="{909E8E84-426E-40DD-AFC4-6F175D3DCCD1}">
                  <a14:hiddenFill>
                    <a:solidFill>
                      <a:schemeClr val="accent1"/>
                    </a:solidFill>
                  </a14:hiddenFill>
                </a:ext>
                <a:ext uri="{91240B29-F687-4F45-9708-019B960494DF}">
                  <a14:hiddenLine w="28575">
                    <a:solidFill>
                      <a:srgbClr val="F000DF"/>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lgn="ctr"/>
                <a:r>
                  <a:rPr lang="en-US" altLang="en-US" sz="2800" dirty="0"/>
                  <a:t>     O: {…, -3, -1, 1, 3, …}</a:t>
                </a:r>
              </a:p>
              <a:p>
                <a:pPr algn="ctr"/>
                <a:r>
                  <a:rPr lang="en-US" altLang="en-US" sz="2800" dirty="0"/>
                  <a:t>E: {…, -2, 0, 2, …}</a:t>
                </a:r>
              </a:p>
              <a:p>
                <a:pPr algn="ctr"/>
                <a:r>
                  <a:rPr lang="en-US" altLang="en-US" sz="2800" dirty="0"/>
                  <a:t>{…, -3, -1, 1, 3, …} + {…, -2, 0, 2, …} = {…, -3, -1, 1, 3, …}</a:t>
                </a:r>
              </a:p>
              <a:p>
                <a:pPr algn="ctr"/>
                <a:r>
                  <a:rPr lang="en-US" altLang="en-US" sz="2800" dirty="0"/>
                  <a:t>     O              </a:t>
                </a:r>
                <a14:m>
                  <m:oMath xmlns:m="http://schemas.openxmlformats.org/officeDocument/2006/math">
                    <m:sSup>
                      <m:sSupPr>
                        <m:ctrlPr>
                          <a:rPr lang="en-US" altLang="en-US" sz="2800" b="0" i="1" dirty="0" smtClean="0">
                            <a:latin typeface="Cambria Math" panose="02040503050406030204" pitchFamily="18" charset="0"/>
                          </a:rPr>
                        </m:ctrlPr>
                      </m:sSupPr>
                      <m:e>
                        <m:r>
                          <a:rPr lang="en-US" altLang="en-US" sz="2800" b="0" i="1" dirty="0" smtClean="0">
                            <a:latin typeface="Cambria Math"/>
                          </a:rPr>
                          <m:t>+</m:t>
                        </m:r>
                      </m:e>
                      <m:sup>
                        <m:r>
                          <a:rPr lang="en-US" altLang="en-US" sz="2800" b="0" i="1" dirty="0" smtClean="0">
                            <a:latin typeface="Cambria Math"/>
                          </a:rPr>
                          <m:t>#</m:t>
                        </m:r>
                      </m:sup>
                    </m:sSup>
                  </m:oMath>
                </a14:m>
                <a:r>
                  <a:rPr lang="en-US" altLang="en-US" sz="2800" dirty="0"/>
                  <a:t>             E             =                  O </a:t>
                </a:r>
              </a:p>
            </p:txBody>
          </p:sp>
        </mc:Choice>
        <mc:Fallback xmlns="">
          <p:sp>
            <p:nvSpPr>
              <p:cNvPr id="1802282" name="Text Box 42"/>
              <p:cNvSpPr txBox="1">
                <a:spLocks noRot="1" noChangeAspect="1" noMove="1" noResize="1" noEditPoints="1" noAdjustHandles="1" noChangeArrowheads="1" noChangeShapeType="1" noTextEdit="1"/>
              </p:cNvSpPr>
              <p:nvPr/>
            </p:nvSpPr>
            <p:spPr bwMode="auto">
              <a:xfrm>
                <a:off x="573141" y="1827213"/>
                <a:ext cx="7999306" cy="1823704"/>
              </a:xfrm>
              <a:prstGeom prst="rect">
                <a:avLst/>
              </a:prstGeom>
              <a:blipFill rotWithShape="1">
                <a:blip r:embed="rId3"/>
                <a:stretch>
                  <a:fillRect l="-1067" t="-3010" r="-1067" b="-8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23</a:t>
            </a:fld>
            <a:endParaRPr lang="en-US" dirty="0"/>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524568962"/>
                  </p:ext>
                </p:extLst>
              </p:nvPr>
            </p:nvGraphicFramePr>
            <p:xfrm>
              <a:off x="591737" y="4014663"/>
              <a:ext cx="2364188" cy="2325370"/>
            </p:xfrm>
            <a:graphic>
              <a:graphicData uri="http://schemas.openxmlformats.org/drawingml/2006/table">
                <a:tbl>
                  <a:tblPr firstRow="1" firstCol="1">
                    <a:tableStyleId>{073A0DAA-6AF3-43AB-8588-CEC1D06C72B9}</a:tableStyleId>
                  </a:tblPr>
                  <a:tblGrid>
                    <a:gridCol w="571820">
                      <a:extLst>
                        <a:ext uri="{9D8B030D-6E8A-4147-A177-3AD203B41FA5}">
                          <a16:colId xmlns:a16="http://schemas.microsoft.com/office/drawing/2014/main" val="20000"/>
                        </a:ext>
                      </a:extLst>
                    </a:gridCol>
                    <a:gridCol w="667306">
                      <a:extLst>
                        <a:ext uri="{9D8B030D-6E8A-4147-A177-3AD203B41FA5}">
                          <a16:colId xmlns:a16="http://schemas.microsoft.com/office/drawing/2014/main" val="20001"/>
                        </a:ext>
                      </a:extLst>
                    </a:gridCol>
                    <a:gridCol w="562531">
                      <a:extLst>
                        <a:ext uri="{9D8B030D-6E8A-4147-A177-3AD203B41FA5}">
                          <a16:colId xmlns:a16="http://schemas.microsoft.com/office/drawing/2014/main" val="20002"/>
                        </a:ext>
                      </a:extLst>
                    </a:gridCol>
                    <a:gridCol w="562531">
                      <a:extLst>
                        <a:ext uri="{9D8B030D-6E8A-4147-A177-3AD203B41FA5}">
                          <a16:colId xmlns:a16="http://schemas.microsoft.com/office/drawing/2014/main" val="20003"/>
                        </a:ext>
                      </a:extLst>
                    </a:gridCol>
                  </a:tblGrid>
                  <a:tr h="588010">
                    <a:tc>
                      <a:txBody>
                        <a:bodyPr/>
                        <a:lstStyle/>
                        <a:p>
                          <a:pPr algn="ct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smtClean="0">
                                        <a:latin typeface="Cambria Math"/>
                                      </a:rPr>
                                      <m:t>+</m:t>
                                    </m:r>
                                  </m:e>
                                  <m:sup>
                                    <m:r>
                                      <a:rPr lang="en-US" sz="3200" smtClean="0">
                                        <a:latin typeface="Cambria Math"/>
                                      </a:rPr>
                                      <m:t>#</m:t>
                                    </m:r>
                                  </m:sup>
                                </m:sSup>
                              </m:oMath>
                            </m:oMathPara>
                          </a14:m>
                          <a:endParaRPr lang="en-US" sz="3200" dirty="0">
                            <a:solidFill>
                              <a:sysClr val="windowText" lastClr="000000"/>
                            </a:solidFill>
                          </a:endParaRPr>
                        </a:p>
                      </a:txBody>
                      <a:tcPr/>
                    </a:tc>
                    <a:tc>
                      <a:txBody>
                        <a:bodyPr/>
                        <a:lstStyle/>
                        <a:p>
                          <a:pPr algn="ctr"/>
                          <a:r>
                            <a:rPr lang="en-US" sz="3200" dirty="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9120">
                    <a:tc>
                      <a:txBody>
                        <a:bodyPr/>
                        <a:lstStyle/>
                        <a:p>
                          <a:pPr algn="ctr"/>
                          <a:r>
                            <a:rPr lang="en-US" sz="3200" dirty="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120">
                    <a:tc>
                      <a:txBody>
                        <a:bodyPr/>
                        <a:lstStyle/>
                        <a:p>
                          <a:pPr algn="ctr"/>
                          <a:r>
                            <a:rPr lang="en-US" sz="3200" dirty="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lang="en-US" sz="3200" dirty="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524568962"/>
                  </p:ext>
                </p:extLst>
              </p:nvPr>
            </p:nvGraphicFramePr>
            <p:xfrm>
              <a:off x="591737" y="4014663"/>
              <a:ext cx="2364188" cy="2328926"/>
            </p:xfrm>
            <a:graphic>
              <a:graphicData uri="http://schemas.openxmlformats.org/drawingml/2006/table">
                <a:tbl>
                  <a:tblPr firstRow="1" firstCol="1">
                    <a:tableStyleId>{073A0DAA-6AF3-43AB-8588-CEC1D06C72B9}</a:tableStyleId>
                  </a:tblPr>
                  <a:tblGrid>
                    <a:gridCol w="571820"/>
                    <a:gridCol w="667306"/>
                    <a:gridCol w="562531"/>
                    <a:gridCol w="562531"/>
                  </a:tblGrid>
                  <a:tr h="591566">
                    <a:tc>
                      <a:txBody>
                        <a:bodyPr/>
                        <a:lstStyle/>
                        <a:p>
                          <a:endParaRPr lang="en-US"/>
                        </a:p>
                      </a:txBody>
                      <a:tcPr>
                        <a:blipFill rotWithShape="1">
                          <a:blip r:embed="rId4"/>
                          <a:stretch>
                            <a:fillRect t="-13402" r="-312766" b="-327835"/>
                          </a:stretch>
                        </a:blipFill>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3625217820"/>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extLst>
                        <a:ext uri="{9D8B030D-6E8A-4147-A177-3AD203B41FA5}">
                          <a16:colId xmlns:a16="http://schemas.microsoft.com/office/drawing/2014/main" val="20000"/>
                        </a:ext>
                      </a:extLst>
                    </a:gridCol>
                    <a:gridCol w="667306">
                      <a:extLst>
                        <a:ext uri="{9D8B030D-6E8A-4147-A177-3AD203B41FA5}">
                          <a16:colId xmlns:a16="http://schemas.microsoft.com/office/drawing/2014/main" val="20001"/>
                        </a:ext>
                      </a:extLst>
                    </a:gridCol>
                    <a:gridCol w="562531">
                      <a:extLst>
                        <a:ext uri="{9D8B030D-6E8A-4147-A177-3AD203B41FA5}">
                          <a16:colId xmlns:a16="http://schemas.microsoft.com/office/drawing/2014/main" val="20002"/>
                        </a:ext>
                      </a:extLst>
                    </a:gridCol>
                    <a:gridCol w="562531">
                      <a:extLst>
                        <a:ext uri="{9D8B030D-6E8A-4147-A177-3AD203B41FA5}">
                          <a16:colId xmlns:a16="http://schemas.microsoft.com/office/drawing/2014/main" val="20003"/>
                        </a:ext>
                      </a:extLst>
                    </a:gridCol>
                  </a:tblGrid>
                  <a:tr h="588010">
                    <a:tc>
                      <a:txBody>
                        <a:bodyPr/>
                        <a:lstStyle/>
                        <a:p>
                          <a:pPr algn="ct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a:rPr>
                                      <m:t>∗</m:t>
                                    </m:r>
                                  </m:e>
                                  <m:sup>
                                    <m:r>
                                      <a:rPr lang="en-US" sz="3200" smtClean="0">
                                        <a:latin typeface="Cambria Math"/>
                                      </a:rPr>
                                      <m:t>#</m:t>
                                    </m:r>
                                  </m:sup>
                                </m:sSup>
                              </m:oMath>
                            </m:oMathPara>
                          </a14:m>
                          <a:endParaRPr lang="en-US" sz="3200" dirty="0">
                            <a:solidFill>
                              <a:sysClr val="windowText" lastClr="000000"/>
                            </a:solidFill>
                          </a:endParaRPr>
                        </a:p>
                      </a:txBody>
                      <a:tcPr/>
                    </a:tc>
                    <a:tc>
                      <a:txBody>
                        <a:bodyPr/>
                        <a:lstStyle/>
                        <a:p>
                          <a:pPr algn="ctr"/>
                          <a:r>
                            <a:rPr lang="en-US" sz="3200" dirty="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9120">
                    <a:tc>
                      <a:txBody>
                        <a:bodyPr/>
                        <a:lstStyle/>
                        <a:p>
                          <a:pPr algn="ctr"/>
                          <a:r>
                            <a:rPr lang="en-US" sz="3200" dirty="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120">
                    <a:tc>
                      <a:txBody>
                        <a:bodyPr/>
                        <a:lstStyle/>
                        <a:p>
                          <a:pPr algn="ctr"/>
                          <a:r>
                            <a:rPr lang="en-US" sz="3200" dirty="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lang="en-US" sz="3200" dirty="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3625217820"/>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88010">
                    <a:tc>
                      <a:txBody>
                        <a:bodyPr/>
                        <a:lstStyle/>
                        <a:p>
                          <a:endParaRPr lang="en-US"/>
                        </a:p>
                      </a:txBody>
                      <a:tcPr>
                        <a:blipFill rotWithShape="1">
                          <a:blip r:embed="rId5"/>
                          <a:stretch>
                            <a:fillRect l="-1064" t="-13542" r="-312766" b="-331250"/>
                          </a:stretch>
                        </a:blipFill>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p:sp>
        <p:nvSpPr>
          <p:cNvPr id="1802283" name="Rectangle 43"/>
          <p:cNvSpPr>
            <a:spLocks noChangeArrowheads="1"/>
          </p:cNvSpPr>
          <p:nvPr/>
        </p:nvSpPr>
        <p:spPr bwMode="auto">
          <a:xfrm>
            <a:off x="2466230" y="5217142"/>
            <a:ext cx="404812" cy="534987"/>
          </a:xfrm>
          <a:prstGeom prst="rect">
            <a:avLst/>
          </a:prstGeom>
          <a:noFill/>
          <a:ln w="38100">
            <a:solidFill>
              <a:srgbClr val="F000D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916207990"/>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Rectangle 2"/>
          <p:cNvSpPr>
            <a:spLocks noGrp="1" noChangeArrowheads="1"/>
          </p:cNvSpPr>
          <p:nvPr>
            <p:ph type="title"/>
          </p:nvPr>
        </p:nvSpPr>
        <p:spPr>
          <a:xfrm>
            <a:off x="0" y="0"/>
            <a:ext cx="9143999" cy="1056450"/>
          </a:xfrm>
        </p:spPr>
        <p:txBody>
          <a:bodyPr/>
          <a:lstStyle/>
          <a:p>
            <a:r>
              <a:rPr lang="en-US" altLang="en-US" sz="4000" dirty="0"/>
              <a:t>Constant Propagation</a:t>
            </a:r>
          </a:p>
        </p:txBody>
      </p:sp>
      <p:sp>
        <p:nvSpPr>
          <p:cNvPr id="1827887" name="Text Box 47"/>
          <p:cNvSpPr txBox="1">
            <a:spLocks noChangeArrowheads="1"/>
          </p:cNvSpPr>
          <p:nvPr/>
        </p:nvSpPr>
        <p:spPr bwMode="auto">
          <a:xfrm>
            <a:off x="3873500" y="3748850"/>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7889" name="Text Box 49"/>
          <p:cNvSpPr txBox="1">
            <a:spLocks noChangeArrowheads="1"/>
          </p:cNvSpPr>
          <p:nvPr/>
        </p:nvSpPr>
        <p:spPr bwMode="auto">
          <a:xfrm>
            <a:off x="3089275" y="1700975"/>
            <a:ext cx="1417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0]</a:t>
            </a:r>
          </a:p>
        </p:txBody>
      </p:sp>
      <p:grpSp>
        <p:nvGrpSpPr>
          <p:cNvPr id="1827903" name="Group 63"/>
          <p:cNvGrpSpPr>
            <a:grpSpLocks/>
          </p:cNvGrpSpPr>
          <p:nvPr/>
        </p:nvGrpSpPr>
        <p:grpSpPr bwMode="auto">
          <a:xfrm>
            <a:off x="4048125" y="1181863"/>
            <a:ext cx="1047750" cy="482600"/>
            <a:chOff x="2634" y="555"/>
            <a:chExt cx="660" cy="304"/>
          </a:xfrm>
        </p:grpSpPr>
        <p:sp>
          <p:nvSpPr>
            <p:cNvPr id="1827844" name="Oval 4"/>
            <p:cNvSpPr>
              <a:spLocks noChangeArrowheads="1"/>
            </p:cNvSpPr>
            <p:nvPr/>
          </p:nvSpPr>
          <p:spPr bwMode="auto">
            <a:xfrm>
              <a:off x="2634" y="55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45" name="Text Box 5"/>
            <p:cNvSpPr txBox="1">
              <a:spLocks noChangeArrowheads="1"/>
            </p:cNvSpPr>
            <p:nvPr/>
          </p:nvSpPr>
          <p:spPr bwMode="auto">
            <a:xfrm>
              <a:off x="2740" y="555"/>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0</a:t>
              </a:r>
            </a:p>
          </p:txBody>
        </p:sp>
      </p:grpSp>
      <p:grpSp>
        <p:nvGrpSpPr>
          <p:cNvPr id="1827902" name="Group 62"/>
          <p:cNvGrpSpPr>
            <a:grpSpLocks/>
          </p:cNvGrpSpPr>
          <p:nvPr/>
        </p:nvGrpSpPr>
        <p:grpSpPr bwMode="auto">
          <a:xfrm>
            <a:off x="4048125" y="2112138"/>
            <a:ext cx="1047750" cy="500062"/>
            <a:chOff x="2634" y="1104"/>
            <a:chExt cx="660" cy="315"/>
          </a:xfrm>
        </p:grpSpPr>
        <p:sp>
          <p:nvSpPr>
            <p:cNvPr id="1827847" name="Oval 7"/>
            <p:cNvSpPr>
              <a:spLocks noChangeArrowheads="1"/>
            </p:cNvSpPr>
            <p:nvPr/>
          </p:nvSpPr>
          <p:spPr bwMode="auto">
            <a:xfrm>
              <a:off x="2634" y="111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48" name="Text Box 8"/>
            <p:cNvSpPr txBox="1">
              <a:spLocks noChangeArrowheads="1"/>
            </p:cNvSpPr>
            <p:nvPr/>
          </p:nvSpPr>
          <p:spPr bwMode="auto">
            <a:xfrm>
              <a:off x="2740" y="1104"/>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0</a:t>
              </a:r>
            </a:p>
          </p:txBody>
        </p:sp>
      </p:grpSp>
      <p:grpSp>
        <p:nvGrpSpPr>
          <p:cNvPr id="1827898" name="Group 58"/>
          <p:cNvGrpSpPr>
            <a:grpSpLocks/>
          </p:cNvGrpSpPr>
          <p:nvPr/>
        </p:nvGrpSpPr>
        <p:grpSpPr bwMode="auto">
          <a:xfrm>
            <a:off x="3665538" y="4175888"/>
            <a:ext cx="1812925" cy="593725"/>
            <a:chOff x="2435" y="2376"/>
            <a:chExt cx="1142" cy="374"/>
          </a:xfrm>
        </p:grpSpPr>
        <p:sp>
          <p:nvSpPr>
            <p:cNvPr id="1827853" name="Oval 13"/>
            <p:cNvSpPr>
              <a:spLocks noChangeArrowheads="1"/>
            </p:cNvSpPr>
            <p:nvPr/>
          </p:nvSpPr>
          <p:spPr bwMode="auto">
            <a:xfrm>
              <a:off x="2435" y="2376"/>
              <a:ext cx="1142" cy="374"/>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54" name="Text Box 14"/>
            <p:cNvSpPr txBox="1">
              <a:spLocks noChangeArrowheads="1"/>
            </p:cNvSpPr>
            <p:nvPr/>
          </p:nvSpPr>
          <p:spPr bwMode="auto">
            <a:xfrm>
              <a:off x="2562" y="238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(j+1)/4</a:t>
              </a:r>
            </a:p>
          </p:txBody>
        </p:sp>
      </p:grpSp>
      <p:grpSp>
        <p:nvGrpSpPr>
          <p:cNvPr id="1827899" name="Group 59"/>
          <p:cNvGrpSpPr>
            <a:grpSpLocks/>
          </p:cNvGrpSpPr>
          <p:nvPr/>
        </p:nvGrpSpPr>
        <p:grpSpPr bwMode="auto">
          <a:xfrm>
            <a:off x="4043363" y="5218875"/>
            <a:ext cx="1055687" cy="484188"/>
            <a:chOff x="2633" y="3047"/>
            <a:chExt cx="665" cy="305"/>
          </a:xfrm>
        </p:grpSpPr>
        <p:sp>
          <p:nvSpPr>
            <p:cNvPr id="1827859" name="Oval 19"/>
            <p:cNvSpPr>
              <a:spLocks noChangeArrowheads="1"/>
            </p:cNvSpPr>
            <p:nvPr/>
          </p:nvSpPr>
          <p:spPr bwMode="auto">
            <a:xfrm>
              <a:off x="2633" y="3052"/>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60" name="Text Box 20"/>
            <p:cNvSpPr txBox="1">
              <a:spLocks noChangeArrowheads="1"/>
            </p:cNvSpPr>
            <p:nvPr/>
          </p:nvSpPr>
          <p:spPr bwMode="auto">
            <a:xfrm>
              <a:off x="2668" y="3047"/>
              <a:ext cx="6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i</a:t>
              </a:r>
              <a:r>
                <a:rPr lang="en-US" altLang="en-US" sz="2400" dirty="0"/>
                <a:t> = i+1</a:t>
              </a:r>
            </a:p>
          </p:txBody>
        </p:sp>
      </p:grpSp>
      <p:sp>
        <p:nvSpPr>
          <p:cNvPr id="1827862" name="Oval 22"/>
          <p:cNvSpPr>
            <a:spLocks noChangeArrowheads="1"/>
          </p:cNvSpPr>
          <p:nvPr/>
        </p:nvSpPr>
        <p:spPr bwMode="auto">
          <a:xfrm>
            <a:off x="3890963" y="6111050"/>
            <a:ext cx="1314450" cy="66675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63" name="Text Box 23"/>
          <p:cNvSpPr txBox="1">
            <a:spLocks noChangeArrowheads="1"/>
          </p:cNvSpPr>
          <p:nvPr/>
        </p:nvSpPr>
        <p:spPr bwMode="auto">
          <a:xfrm>
            <a:off x="3884613" y="6152325"/>
            <a:ext cx="137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printf(i,j)</a:t>
            </a:r>
          </a:p>
        </p:txBody>
      </p:sp>
      <p:cxnSp>
        <p:nvCxnSpPr>
          <p:cNvPr id="1827864" name="AutoShape 24"/>
          <p:cNvCxnSpPr>
            <a:cxnSpLocks noChangeShapeType="1"/>
            <a:stCxn id="1827844" idx="4"/>
            <a:endCxn id="1827847" idx="0"/>
          </p:cNvCxnSpPr>
          <p:nvPr/>
        </p:nvCxnSpPr>
        <p:spPr bwMode="auto">
          <a:xfrm>
            <a:off x="4572000" y="1664463"/>
            <a:ext cx="0" cy="4714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27901" name="Group 61"/>
          <p:cNvGrpSpPr>
            <a:grpSpLocks/>
          </p:cNvGrpSpPr>
          <p:nvPr/>
        </p:nvGrpSpPr>
        <p:grpSpPr bwMode="auto">
          <a:xfrm>
            <a:off x="3789363" y="3061463"/>
            <a:ext cx="1563687" cy="666750"/>
            <a:chOff x="2472" y="1715"/>
            <a:chExt cx="985" cy="420"/>
          </a:xfrm>
        </p:grpSpPr>
        <p:sp>
          <p:nvSpPr>
            <p:cNvPr id="1827850" name="Oval 10"/>
            <p:cNvSpPr>
              <a:spLocks noChangeArrowheads="1"/>
            </p:cNvSpPr>
            <p:nvPr/>
          </p:nvSpPr>
          <p:spPr bwMode="auto">
            <a:xfrm>
              <a:off x="2472" y="1715"/>
              <a:ext cx="985" cy="42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51" name="Text Box 11"/>
            <p:cNvSpPr txBox="1">
              <a:spLocks noChangeArrowheads="1"/>
            </p:cNvSpPr>
            <p:nvPr/>
          </p:nvSpPr>
          <p:spPr bwMode="auto">
            <a:xfrm>
              <a:off x="2495" y="1761"/>
              <a:ext cx="9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while i </a:t>
              </a:r>
              <a:r>
                <a:rPr lang="en-US" altLang="en-US" sz="2400">
                  <a:sym typeface="Symbol" pitchFamily="18" charset="2"/>
                </a:rPr>
                <a:t> 2</a:t>
              </a:r>
            </a:p>
          </p:txBody>
        </p:sp>
      </p:grpSp>
      <p:cxnSp>
        <p:nvCxnSpPr>
          <p:cNvPr id="1827865" name="AutoShape 25"/>
          <p:cNvCxnSpPr>
            <a:cxnSpLocks noChangeShapeType="1"/>
            <a:stCxn id="1827847" idx="4"/>
            <a:endCxn id="1827850" idx="0"/>
          </p:cNvCxnSpPr>
          <p:nvPr/>
        </p:nvCxnSpPr>
        <p:spPr bwMode="auto">
          <a:xfrm>
            <a:off x="4572000" y="2612200"/>
            <a:ext cx="0" cy="4492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66" name="AutoShape 26"/>
          <p:cNvCxnSpPr>
            <a:cxnSpLocks noChangeShapeType="1"/>
            <a:stCxn id="1827850" idx="4"/>
            <a:endCxn id="1827853" idx="0"/>
          </p:cNvCxnSpPr>
          <p:nvPr/>
        </p:nvCxnSpPr>
        <p:spPr bwMode="auto">
          <a:xfrm>
            <a:off x="4572000" y="3728213"/>
            <a:ext cx="0" cy="447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68" name="AutoShape 28"/>
          <p:cNvCxnSpPr>
            <a:cxnSpLocks noChangeShapeType="1"/>
            <a:stCxn id="1827853" idx="4"/>
            <a:endCxn id="1827859" idx="0"/>
          </p:cNvCxnSpPr>
          <p:nvPr/>
        </p:nvCxnSpPr>
        <p:spPr bwMode="auto">
          <a:xfrm flipH="1">
            <a:off x="4567238" y="4769613"/>
            <a:ext cx="4762"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91" name="AutoShape 51"/>
          <p:cNvCxnSpPr>
            <a:cxnSpLocks noChangeShapeType="1"/>
            <a:stCxn id="1827859" idx="6"/>
            <a:endCxn id="1827850" idx="6"/>
          </p:cNvCxnSpPr>
          <p:nvPr/>
        </p:nvCxnSpPr>
        <p:spPr bwMode="auto">
          <a:xfrm flipV="1">
            <a:off x="5091113" y="3394838"/>
            <a:ext cx="261937" cy="2070100"/>
          </a:xfrm>
          <a:prstGeom prst="curvedConnector3">
            <a:avLst>
              <a:gd name="adj1" fmla="val 680602"/>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92" name="AutoShape 52"/>
          <p:cNvCxnSpPr>
            <a:cxnSpLocks noChangeShapeType="1"/>
            <a:stCxn id="1827850" idx="2"/>
            <a:endCxn id="1827862" idx="2"/>
          </p:cNvCxnSpPr>
          <p:nvPr/>
        </p:nvCxnSpPr>
        <p:spPr bwMode="auto">
          <a:xfrm rot="10800000" flipH="1" flipV="1">
            <a:off x="3789363" y="3394838"/>
            <a:ext cx="101600" cy="3049587"/>
          </a:xfrm>
          <a:prstGeom prst="curvedConnector3">
            <a:avLst>
              <a:gd name="adj1" fmla="val -206094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27905" name="Text Box 65"/>
          <p:cNvSpPr txBox="1">
            <a:spLocks noChangeArrowheads="1"/>
          </p:cNvSpPr>
          <p:nvPr/>
        </p:nvSpPr>
        <p:spPr bwMode="auto">
          <a:xfrm>
            <a:off x="5045075" y="1056450"/>
            <a:ext cx="162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7906" name="Text Box 66"/>
          <p:cNvSpPr txBox="1">
            <a:spLocks noChangeArrowheads="1"/>
          </p:cNvSpPr>
          <p:nvPr/>
        </p:nvSpPr>
        <p:spPr bwMode="auto">
          <a:xfrm>
            <a:off x="3046413" y="2616963"/>
            <a:ext cx="144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0]</a:t>
            </a:r>
          </a:p>
        </p:txBody>
      </p:sp>
      <p:sp>
        <p:nvSpPr>
          <p:cNvPr id="1827907" name="Text Box 67"/>
          <p:cNvSpPr txBox="1">
            <a:spLocks noChangeArrowheads="1"/>
          </p:cNvSpPr>
          <p:nvPr/>
        </p:nvSpPr>
        <p:spPr bwMode="auto">
          <a:xfrm>
            <a:off x="1930400" y="3371025"/>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7908" name="Text Box 68"/>
          <p:cNvSpPr txBox="1">
            <a:spLocks noChangeArrowheads="1"/>
          </p:cNvSpPr>
          <p:nvPr/>
        </p:nvSpPr>
        <p:spPr bwMode="auto">
          <a:xfrm>
            <a:off x="4997450" y="18914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7909" name="Text Box 69"/>
          <p:cNvSpPr txBox="1">
            <a:spLocks noChangeArrowheads="1"/>
          </p:cNvSpPr>
          <p:nvPr/>
        </p:nvSpPr>
        <p:spPr bwMode="auto">
          <a:xfrm>
            <a:off x="4997450" y="27550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7910" name="Text Box 70"/>
          <p:cNvSpPr txBox="1">
            <a:spLocks noChangeArrowheads="1"/>
          </p:cNvSpPr>
          <p:nvPr/>
        </p:nvSpPr>
        <p:spPr bwMode="auto">
          <a:xfrm>
            <a:off x="6257925" y="5223638"/>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e(i) + 1]</a:t>
            </a:r>
          </a:p>
        </p:txBody>
      </p:sp>
      <p:sp>
        <p:nvSpPr>
          <p:cNvPr id="1827911" name="Text Box 71"/>
          <p:cNvSpPr txBox="1">
            <a:spLocks noChangeArrowheads="1"/>
          </p:cNvSpPr>
          <p:nvPr/>
        </p:nvSpPr>
        <p:spPr bwMode="auto">
          <a:xfrm>
            <a:off x="2163763" y="4782313"/>
            <a:ext cx="2433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(e(j)+1)/4]</a:t>
            </a:r>
          </a:p>
        </p:txBody>
      </p:sp>
      <p:sp>
        <p:nvSpPr>
          <p:cNvPr id="1827912" name="Text Box 72"/>
          <p:cNvSpPr txBox="1">
            <a:spLocks noChangeArrowheads="1"/>
          </p:cNvSpPr>
          <p:nvPr/>
        </p:nvSpPr>
        <p:spPr bwMode="auto">
          <a:xfrm>
            <a:off x="4891088" y="3850450"/>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7914" name="Text Box 74"/>
          <p:cNvSpPr txBox="1">
            <a:spLocks noChangeArrowheads="1"/>
          </p:cNvSpPr>
          <p:nvPr/>
        </p:nvSpPr>
        <p:spPr bwMode="auto">
          <a:xfrm>
            <a:off x="6565900" y="2761425"/>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Math B" pitchFamily="2" charset="2"/>
              </a:rPr>
              <a:t> </a:t>
            </a:r>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1</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7916" name="Text Box 76"/>
          <p:cNvSpPr txBox="1">
            <a:spLocks noChangeArrowheads="1"/>
          </p:cNvSpPr>
          <p:nvPr/>
        </p:nvSpPr>
        <p:spPr bwMode="auto">
          <a:xfrm>
            <a:off x="4703763" y="4906138"/>
            <a:ext cx="1522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0</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7917" name="Text Box 77"/>
          <p:cNvSpPr txBox="1">
            <a:spLocks noChangeArrowheads="1"/>
          </p:cNvSpPr>
          <p:nvPr/>
        </p:nvSpPr>
        <p:spPr bwMode="auto">
          <a:xfrm>
            <a:off x="5086350" y="59173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39"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24</a:t>
            </a:fld>
            <a:endParaRPr lang="en-US" dirty="0"/>
          </a:p>
        </p:txBody>
      </p:sp>
    </p:spTree>
    <p:extLst>
      <p:ext uri="{BB962C8B-B14F-4D97-AF65-F5344CB8AC3E}">
        <p14:creationId xmlns:p14="http://schemas.microsoft.com/office/powerpoint/2010/main" val="1300722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7905"/>
                                        </p:tgtEl>
                                        <p:attrNameLst>
                                          <p:attrName>style.visibility</p:attrName>
                                        </p:attrNameLst>
                                      </p:cBhvr>
                                      <p:to>
                                        <p:strVal val="visible"/>
                                      </p:to>
                                    </p:set>
                                    <p:animEffect transition="in" filter="dissolve">
                                      <p:cBhvr>
                                        <p:cTn id="7" dur="500"/>
                                        <p:tgtEl>
                                          <p:spTgt spid="1827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7908"/>
                                        </p:tgtEl>
                                        <p:attrNameLst>
                                          <p:attrName>style.visibility</p:attrName>
                                        </p:attrNameLst>
                                      </p:cBhvr>
                                      <p:to>
                                        <p:strVal val="visible"/>
                                      </p:to>
                                    </p:set>
                                    <p:animEffect transition="in" filter="dissolve">
                                      <p:cBhvr>
                                        <p:cTn id="12" dur="500"/>
                                        <p:tgtEl>
                                          <p:spTgt spid="1827908"/>
                                        </p:tgtEl>
                                      </p:cBhvr>
                                    </p:animEffect>
                                  </p:childTnLst>
                                </p:cTn>
                              </p:par>
                              <p:par>
                                <p:cTn id="13" presetID="7" presetClass="emph" presetSubtype="2" fill="hold" nodeType="withEffect">
                                  <p:stCondLst>
                                    <p:cond delay="0"/>
                                  </p:stCondLst>
                                  <p:childTnLst>
                                    <p:animClr clrSpc="rgb" dir="cw">
                                      <p:cBhvr>
                                        <p:cTn id="14" dur="500" fill="hold"/>
                                        <p:tgtEl>
                                          <p:spTgt spid="1827864"/>
                                        </p:tgtEl>
                                        <p:attrNameLst>
                                          <p:attrName>stroke.color</p:attrName>
                                        </p:attrNameLst>
                                      </p:cBhvr>
                                      <p:to>
                                        <a:srgbClr val="FF3399"/>
                                      </p:to>
                                    </p:animClr>
                                    <p:set>
                                      <p:cBhvr>
                                        <p:cTn id="15" dur="500" fill="hold"/>
                                        <p:tgtEl>
                                          <p:spTgt spid="1827864"/>
                                        </p:tgtEl>
                                        <p:attrNameLst>
                                          <p:attrName>stroke.on</p:attrName>
                                        </p:attrNameLst>
                                      </p:cBhvr>
                                      <p:to>
                                        <p:strVal val="tru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27909"/>
                                        </p:tgtEl>
                                        <p:attrNameLst>
                                          <p:attrName>style.visibility</p:attrName>
                                        </p:attrNameLst>
                                      </p:cBhvr>
                                      <p:to>
                                        <p:strVal val="visible"/>
                                      </p:to>
                                    </p:set>
                                    <p:animEffect transition="in" filter="dissolve">
                                      <p:cBhvr>
                                        <p:cTn id="20" dur="500"/>
                                        <p:tgtEl>
                                          <p:spTgt spid="1827909"/>
                                        </p:tgtEl>
                                      </p:cBhvr>
                                    </p:animEffect>
                                  </p:childTnLst>
                                </p:cTn>
                              </p:par>
                              <p:par>
                                <p:cTn id="21" presetID="7" presetClass="emph" presetSubtype="1" nodeType="withEffect">
                                  <p:stCondLst>
                                    <p:cond delay="0"/>
                                  </p:stCondLst>
                                  <p:childTnLst>
                                    <p:set>
                                      <p:cBhvr>
                                        <p:cTn id="22" dur="indefinite"/>
                                        <p:tgtEl>
                                          <p:spTgt spid="1827864"/>
                                        </p:tgtEl>
                                        <p:attrNameLst>
                                          <p:attrName>stroke.color</p:attrName>
                                        </p:attrNameLst>
                                      </p:cBhvr>
                                      <p:to>
                                        <p:clrVal>
                                          <a:schemeClr val="tx1"/>
                                        </p:clrVal>
                                      </p:to>
                                    </p:set>
                                    <p:set>
                                      <p:cBhvr>
                                        <p:cTn id="23" dur="indefinite"/>
                                        <p:tgtEl>
                                          <p:spTgt spid="1827864"/>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500" fill="hold"/>
                                        <p:tgtEl>
                                          <p:spTgt spid="1827865"/>
                                        </p:tgtEl>
                                        <p:attrNameLst>
                                          <p:attrName>stroke.color</p:attrName>
                                        </p:attrNameLst>
                                      </p:cBhvr>
                                      <p:to>
                                        <a:srgbClr val="FF3399"/>
                                      </p:to>
                                    </p:animClr>
                                    <p:set>
                                      <p:cBhvr>
                                        <p:cTn id="26" dur="500" fill="hold"/>
                                        <p:tgtEl>
                                          <p:spTgt spid="1827865"/>
                                        </p:tgtEl>
                                        <p:attrNameLst>
                                          <p:attrName>stroke.on</p:attrName>
                                        </p:attrNameLst>
                                      </p:cBhvr>
                                      <p:to>
                                        <p:strVal val="tru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27917"/>
                                        </p:tgtEl>
                                        <p:attrNameLst>
                                          <p:attrName>style.visibility</p:attrName>
                                        </p:attrNameLst>
                                      </p:cBhvr>
                                      <p:to>
                                        <p:strVal val="visible"/>
                                      </p:to>
                                    </p:set>
                                    <p:animEffect transition="in" filter="dissolve">
                                      <p:cBhvr>
                                        <p:cTn id="31" dur="500"/>
                                        <p:tgtEl>
                                          <p:spTgt spid="1827917"/>
                                        </p:tgtEl>
                                      </p:cBhvr>
                                    </p:animEffect>
                                  </p:childTnLst>
                                </p:cTn>
                              </p:par>
                              <p:par>
                                <p:cTn id="32" presetID="7" presetClass="emph" presetSubtype="1" nodeType="withEffect">
                                  <p:stCondLst>
                                    <p:cond delay="0"/>
                                  </p:stCondLst>
                                  <p:childTnLst>
                                    <p:set>
                                      <p:cBhvr>
                                        <p:cTn id="33" dur="indefinite"/>
                                        <p:tgtEl>
                                          <p:spTgt spid="1827865"/>
                                        </p:tgtEl>
                                        <p:attrNameLst>
                                          <p:attrName>stroke.color</p:attrName>
                                        </p:attrNameLst>
                                      </p:cBhvr>
                                      <p:to>
                                        <p:clrVal>
                                          <a:schemeClr val="tx1"/>
                                        </p:clrVal>
                                      </p:to>
                                    </p:set>
                                    <p:set>
                                      <p:cBhvr>
                                        <p:cTn id="34" dur="indefinite"/>
                                        <p:tgtEl>
                                          <p:spTgt spid="1827865"/>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827892"/>
                                        </p:tgtEl>
                                        <p:attrNameLst>
                                          <p:attrName>stroke.color</p:attrName>
                                        </p:attrNameLst>
                                      </p:cBhvr>
                                      <p:to>
                                        <a:srgbClr val="FF3399"/>
                                      </p:to>
                                    </p:animClr>
                                    <p:set>
                                      <p:cBhvr>
                                        <p:cTn id="37" dur="1000" fill="hold"/>
                                        <p:tgtEl>
                                          <p:spTgt spid="1827892"/>
                                        </p:tgtEl>
                                        <p:attrNameLst>
                                          <p:attrName>stroke.on</p:attrName>
                                        </p:attrNameLst>
                                      </p:cBhvr>
                                      <p:to>
                                        <p:strVal val="tru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7912"/>
                                        </p:tgtEl>
                                        <p:attrNameLst>
                                          <p:attrName>style.visibility</p:attrName>
                                        </p:attrNameLst>
                                      </p:cBhvr>
                                      <p:to>
                                        <p:strVal val="visible"/>
                                      </p:to>
                                    </p:set>
                                    <p:animEffect transition="in" filter="dissolve">
                                      <p:cBhvr>
                                        <p:cTn id="42" dur="500"/>
                                        <p:tgtEl>
                                          <p:spTgt spid="1827912"/>
                                        </p:tgtEl>
                                      </p:cBhvr>
                                    </p:animEffect>
                                  </p:childTnLst>
                                </p:cTn>
                              </p:par>
                              <p:par>
                                <p:cTn id="43" presetID="7" presetClass="emph" presetSubtype="1" nodeType="withEffect">
                                  <p:stCondLst>
                                    <p:cond delay="0"/>
                                  </p:stCondLst>
                                  <p:childTnLst>
                                    <p:set>
                                      <p:cBhvr>
                                        <p:cTn id="44" dur="indefinite"/>
                                        <p:tgtEl>
                                          <p:spTgt spid="1827892"/>
                                        </p:tgtEl>
                                        <p:attrNameLst>
                                          <p:attrName>stroke.color</p:attrName>
                                        </p:attrNameLst>
                                      </p:cBhvr>
                                      <p:to>
                                        <p:clrVal>
                                          <a:schemeClr val="tx1"/>
                                        </p:clrVal>
                                      </p:to>
                                    </p:set>
                                    <p:set>
                                      <p:cBhvr>
                                        <p:cTn id="45" dur="indefinite"/>
                                        <p:tgtEl>
                                          <p:spTgt spid="1827892"/>
                                        </p:tgtEl>
                                        <p:attrNameLst>
                                          <p:attrName>stroke.on</p:attrName>
                                        </p:attrNameLst>
                                      </p:cBhvr>
                                      <p:to>
                                        <p:strVal val="true"/>
                                      </p:to>
                                    </p:set>
                                  </p:childTnLst>
                                </p:cTn>
                              </p:par>
                              <p:par>
                                <p:cTn id="46" presetID="7" presetClass="emph" presetSubtype="2" fill="hold" nodeType="withEffect">
                                  <p:stCondLst>
                                    <p:cond delay="0"/>
                                  </p:stCondLst>
                                  <p:childTnLst>
                                    <p:animClr clrSpc="rgb" dir="cw">
                                      <p:cBhvr>
                                        <p:cTn id="47" dur="500" fill="hold"/>
                                        <p:tgtEl>
                                          <p:spTgt spid="1827866"/>
                                        </p:tgtEl>
                                        <p:attrNameLst>
                                          <p:attrName>stroke.color</p:attrName>
                                        </p:attrNameLst>
                                      </p:cBhvr>
                                      <p:to>
                                        <a:srgbClr val="FF3399"/>
                                      </p:to>
                                    </p:animClr>
                                    <p:set>
                                      <p:cBhvr>
                                        <p:cTn id="48" dur="500" fill="hold"/>
                                        <p:tgtEl>
                                          <p:spTgt spid="1827866"/>
                                        </p:tgtEl>
                                        <p:attrNameLst>
                                          <p:attrName>stroke.on</p:attrName>
                                        </p:attrNameLst>
                                      </p:cBhvr>
                                      <p:to>
                                        <p:strVal val="tru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827916"/>
                                        </p:tgtEl>
                                        <p:attrNameLst>
                                          <p:attrName>style.visibility</p:attrName>
                                        </p:attrNameLst>
                                      </p:cBhvr>
                                      <p:to>
                                        <p:strVal val="visible"/>
                                      </p:to>
                                    </p:set>
                                    <p:animEffect transition="in" filter="dissolve">
                                      <p:cBhvr>
                                        <p:cTn id="53" dur="500"/>
                                        <p:tgtEl>
                                          <p:spTgt spid="1827916"/>
                                        </p:tgtEl>
                                      </p:cBhvr>
                                    </p:animEffect>
                                  </p:childTnLst>
                                </p:cTn>
                              </p:par>
                              <p:par>
                                <p:cTn id="54" presetID="7" presetClass="emph" presetSubtype="1" nodeType="withEffect">
                                  <p:stCondLst>
                                    <p:cond delay="0"/>
                                  </p:stCondLst>
                                  <p:childTnLst>
                                    <p:set>
                                      <p:cBhvr>
                                        <p:cTn id="55" dur="indefinite"/>
                                        <p:tgtEl>
                                          <p:spTgt spid="1827866"/>
                                        </p:tgtEl>
                                        <p:attrNameLst>
                                          <p:attrName>stroke.color</p:attrName>
                                        </p:attrNameLst>
                                      </p:cBhvr>
                                      <p:to>
                                        <p:clrVal>
                                          <a:schemeClr val="tx1"/>
                                        </p:clrVal>
                                      </p:to>
                                    </p:set>
                                    <p:set>
                                      <p:cBhvr>
                                        <p:cTn id="56" dur="indefinite"/>
                                        <p:tgtEl>
                                          <p:spTgt spid="1827866"/>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500" fill="hold"/>
                                        <p:tgtEl>
                                          <p:spTgt spid="1827868"/>
                                        </p:tgtEl>
                                        <p:attrNameLst>
                                          <p:attrName>stroke.color</p:attrName>
                                        </p:attrNameLst>
                                      </p:cBhvr>
                                      <p:to>
                                        <a:srgbClr val="FF3399"/>
                                      </p:to>
                                    </p:animClr>
                                    <p:set>
                                      <p:cBhvr>
                                        <p:cTn id="59" dur="500" fill="hold"/>
                                        <p:tgtEl>
                                          <p:spTgt spid="1827868"/>
                                        </p:tgtEl>
                                        <p:attrNameLst>
                                          <p:attrName>stroke.on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827914"/>
                                        </p:tgtEl>
                                        <p:attrNameLst>
                                          <p:attrName>style.visibility</p:attrName>
                                        </p:attrNameLst>
                                      </p:cBhvr>
                                      <p:to>
                                        <p:strVal val="visible"/>
                                      </p:to>
                                    </p:set>
                                    <p:animEffect transition="in" filter="dissolve">
                                      <p:cBhvr>
                                        <p:cTn id="64" dur="500"/>
                                        <p:tgtEl>
                                          <p:spTgt spid="1827914"/>
                                        </p:tgtEl>
                                      </p:cBhvr>
                                    </p:animEffect>
                                  </p:childTnLst>
                                </p:cTn>
                              </p:par>
                              <p:par>
                                <p:cTn id="65" presetID="7" presetClass="emph" presetSubtype="1" nodeType="withEffect">
                                  <p:stCondLst>
                                    <p:cond delay="0"/>
                                  </p:stCondLst>
                                  <p:childTnLst>
                                    <p:set>
                                      <p:cBhvr>
                                        <p:cTn id="66" dur="indefinite"/>
                                        <p:tgtEl>
                                          <p:spTgt spid="1827868"/>
                                        </p:tgtEl>
                                        <p:attrNameLst>
                                          <p:attrName>stroke.color</p:attrName>
                                        </p:attrNameLst>
                                      </p:cBhvr>
                                      <p:to>
                                        <p:clrVal>
                                          <a:schemeClr val="tx1"/>
                                        </p:clrVal>
                                      </p:to>
                                    </p:set>
                                    <p:set>
                                      <p:cBhvr>
                                        <p:cTn id="67" dur="indefinite"/>
                                        <p:tgtEl>
                                          <p:spTgt spid="1827868"/>
                                        </p:tgtEl>
                                        <p:attrNameLst>
                                          <p:attrName>stroke.on</p:attrName>
                                        </p:attrNameLst>
                                      </p:cBhvr>
                                      <p:to>
                                        <p:strVal val="true"/>
                                      </p:to>
                                    </p:set>
                                  </p:childTnLst>
                                </p:cTn>
                              </p:par>
                              <p:par>
                                <p:cTn id="68" presetID="7" presetClass="emph" presetSubtype="2" fill="hold" nodeType="withEffect">
                                  <p:stCondLst>
                                    <p:cond delay="0"/>
                                  </p:stCondLst>
                                  <p:childTnLst>
                                    <p:animClr clrSpc="rgb" dir="cw">
                                      <p:cBhvr>
                                        <p:cTn id="69" dur="500" fill="hold"/>
                                        <p:tgtEl>
                                          <p:spTgt spid="1827891"/>
                                        </p:tgtEl>
                                        <p:attrNameLst>
                                          <p:attrName>stroke.color</p:attrName>
                                        </p:attrNameLst>
                                      </p:cBhvr>
                                      <p:to>
                                        <a:srgbClr val="FF3399"/>
                                      </p:to>
                                    </p:animClr>
                                    <p:set>
                                      <p:cBhvr>
                                        <p:cTn id="70" dur="500" fill="hold"/>
                                        <p:tgtEl>
                                          <p:spTgt spid="182789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7905" grpId="0"/>
      <p:bldP spid="1827908" grpId="0"/>
      <p:bldP spid="1827909" grpId="0"/>
      <p:bldP spid="1827912" grpId="0"/>
      <p:bldP spid="1827914" grpId="0"/>
      <p:bldP spid="1827916" grpId="0"/>
      <p:bldP spid="18279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7" name="Text Box 3"/>
          <p:cNvSpPr txBox="1">
            <a:spLocks noChangeArrowheads="1"/>
          </p:cNvSpPr>
          <p:nvPr/>
        </p:nvSpPr>
        <p:spPr bwMode="auto">
          <a:xfrm>
            <a:off x="3873500" y="3748850"/>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8868" name="Text Box 4"/>
          <p:cNvSpPr txBox="1">
            <a:spLocks noChangeArrowheads="1"/>
          </p:cNvSpPr>
          <p:nvPr/>
        </p:nvSpPr>
        <p:spPr bwMode="auto">
          <a:xfrm>
            <a:off x="3089275" y="1700975"/>
            <a:ext cx="1417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0]</a:t>
            </a:r>
          </a:p>
        </p:txBody>
      </p:sp>
      <p:grpSp>
        <p:nvGrpSpPr>
          <p:cNvPr id="1828869" name="Group 5"/>
          <p:cNvGrpSpPr>
            <a:grpSpLocks/>
          </p:cNvGrpSpPr>
          <p:nvPr/>
        </p:nvGrpSpPr>
        <p:grpSpPr bwMode="auto">
          <a:xfrm>
            <a:off x="4048125" y="1181863"/>
            <a:ext cx="1047750" cy="482600"/>
            <a:chOff x="2634" y="555"/>
            <a:chExt cx="660" cy="304"/>
          </a:xfrm>
        </p:grpSpPr>
        <p:sp>
          <p:nvSpPr>
            <p:cNvPr id="1828870" name="Oval 6"/>
            <p:cNvSpPr>
              <a:spLocks noChangeArrowheads="1"/>
            </p:cNvSpPr>
            <p:nvPr/>
          </p:nvSpPr>
          <p:spPr bwMode="auto">
            <a:xfrm>
              <a:off x="2634" y="55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1" name="Text Box 7"/>
            <p:cNvSpPr txBox="1">
              <a:spLocks noChangeArrowheads="1"/>
            </p:cNvSpPr>
            <p:nvPr/>
          </p:nvSpPr>
          <p:spPr bwMode="auto">
            <a:xfrm>
              <a:off x="2740" y="555"/>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0</a:t>
              </a:r>
            </a:p>
          </p:txBody>
        </p:sp>
      </p:grpSp>
      <p:grpSp>
        <p:nvGrpSpPr>
          <p:cNvPr id="1828872" name="Group 8"/>
          <p:cNvGrpSpPr>
            <a:grpSpLocks/>
          </p:cNvGrpSpPr>
          <p:nvPr/>
        </p:nvGrpSpPr>
        <p:grpSpPr bwMode="auto">
          <a:xfrm>
            <a:off x="4048125" y="2112138"/>
            <a:ext cx="1047750" cy="500062"/>
            <a:chOff x="2634" y="1104"/>
            <a:chExt cx="660" cy="315"/>
          </a:xfrm>
        </p:grpSpPr>
        <p:sp>
          <p:nvSpPr>
            <p:cNvPr id="1828873" name="Oval 9"/>
            <p:cNvSpPr>
              <a:spLocks noChangeArrowheads="1"/>
            </p:cNvSpPr>
            <p:nvPr/>
          </p:nvSpPr>
          <p:spPr bwMode="auto">
            <a:xfrm>
              <a:off x="2634" y="111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4" name="Text Box 10"/>
            <p:cNvSpPr txBox="1">
              <a:spLocks noChangeArrowheads="1"/>
            </p:cNvSpPr>
            <p:nvPr/>
          </p:nvSpPr>
          <p:spPr bwMode="auto">
            <a:xfrm>
              <a:off x="2740" y="1104"/>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0</a:t>
              </a:r>
            </a:p>
          </p:txBody>
        </p:sp>
      </p:grpSp>
      <p:grpSp>
        <p:nvGrpSpPr>
          <p:cNvPr id="1828875" name="Group 11"/>
          <p:cNvGrpSpPr>
            <a:grpSpLocks/>
          </p:cNvGrpSpPr>
          <p:nvPr/>
        </p:nvGrpSpPr>
        <p:grpSpPr bwMode="auto">
          <a:xfrm>
            <a:off x="3665538" y="4175888"/>
            <a:ext cx="1812925" cy="593725"/>
            <a:chOff x="2435" y="2376"/>
            <a:chExt cx="1142" cy="374"/>
          </a:xfrm>
        </p:grpSpPr>
        <p:sp>
          <p:nvSpPr>
            <p:cNvPr id="1828876" name="Oval 12"/>
            <p:cNvSpPr>
              <a:spLocks noChangeArrowheads="1"/>
            </p:cNvSpPr>
            <p:nvPr/>
          </p:nvSpPr>
          <p:spPr bwMode="auto">
            <a:xfrm>
              <a:off x="2435" y="2376"/>
              <a:ext cx="1142" cy="374"/>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7" name="Text Box 13"/>
            <p:cNvSpPr txBox="1">
              <a:spLocks noChangeArrowheads="1"/>
            </p:cNvSpPr>
            <p:nvPr/>
          </p:nvSpPr>
          <p:spPr bwMode="auto">
            <a:xfrm>
              <a:off x="2562" y="238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(j+1)/4</a:t>
              </a:r>
            </a:p>
          </p:txBody>
        </p:sp>
      </p:grpSp>
      <p:grpSp>
        <p:nvGrpSpPr>
          <p:cNvPr id="1828878" name="Group 14"/>
          <p:cNvGrpSpPr>
            <a:grpSpLocks/>
          </p:cNvGrpSpPr>
          <p:nvPr/>
        </p:nvGrpSpPr>
        <p:grpSpPr bwMode="auto">
          <a:xfrm>
            <a:off x="4043363" y="5218875"/>
            <a:ext cx="1055687" cy="484188"/>
            <a:chOff x="2633" y="3047"/>
            <a:chExt cx="665" cy="305"/>
          </a:xfrm>
        </p:grpSpPr>
        <p:sp>
          <p:nvSpPr>
            <p:cNvPr id="1828879" name="Oval 15"/>
            <p:cNvSpPr>
              <a:spLocks noChangeArrowheads="1"/>
            </p:cNvSpPr>
            <p:nvPr/>
          </p:nvSpPr>
          <p:spPr bwMode="auto">
            <a:xfrm>
              <a:off x="2633" y="3052"/>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0" name="Text Box 16"/>
            <p:cNvSpPr txBox="1">
              <a:spLocks noChangeArrowheads="1"/>
            </p:cNvSpPr>
            <p:nvPr/>
          </p:nvSpPr>
          <p:spPr bwMode="auto">
            <a:xfrm>
              <a:off x="2668" y="3047"/>
              <a:ext cx="6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i+1</a:t>
              </a:r>
            </a:p>
          </p:txBody>
        </p:sp>
      </p:grpSp>
      <p:sp>
        <p:nvSpPr>
          <p:cNvPr id="1828881" name="Oval 17"/>
          <p:cNvSpPr>
            <a:spLocks noChangeArrowheads="1"/>
          </p:cNvSpPr>
          <p:nvPr/>
        </p:nvSpPr>
        <p:spPr bwMode="auto">
          <a:xfrm>
            <a:off x="3890963" y="6111050"/>
            <a:ext cx="1314450" cy="66675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2" name="Text Box 18"/>
          <p:cNvSpPr txBox="1">
            <a:spLocks noChangeArrowheads="1"/>
          </p:cNvSpPr>
          <p:nvPr/>
        </p:nvSpPr>
        <p:spPr bwMode="auto">
          <a:xfrm>
            <a:off x="3884613" y="6152325"/>
            <a:ext cx="137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printf(i,j)</a:t>
            </a:r>
          </a:p>
        </p:txBody>
      </p:sp>
      <p:cxnSp>
        <p:nvCxnSpPr>
          <p:cNvPr id="1828883" name="AutoShape 19"/>
          <p:cNvCxnSpPr>
            <a:cxnSpLocks noChangeShapeType="1"/>
            <a:stCxn id="1828870" idx="4"/>
            <a:endCxn id="1828873" idx="0"/>
          </p:cNvCxnSpPr>
          <p:nvPr/>
        </p:nvCxnSpPr>
        <p:spPr bwMode="auto">
          <a:xfrm>
            <a:off x="4572000" y="1664463"/>
            <a:ext cx="0" cy="4714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28884" name="Group 20"/>
          <p:cNvGrpSpPr>
            <a:grpSpLocks/>
          </p:cNvGrpSpPr>
          <p:nvPr/>
        </p:nvGrpSpPr>
        <p:grpSpPr bwMode="auto">
          <a:xfrm>
            <a:off x="3789363" y="3061463"/>
            <a:ext cx="1563687" cy="666750"/>
            <a:chOff x="2472" y="1715"/>
            <a:chExt cx="985" cy="420"/>
          </a:xfrm>
        </p:grpSpPr>
        <p:sp>
          <p:nvSpPr>
            <p:cNvPr id="1828885" name="Oval 21"/>
            <p:cNvSpPr>
              <a:spLocks noChangeArrowheads="1"/>
            </p:cNvSpPr>
            <p:nvPr/>
          </p:nvSpPr>
          <p:spPr bwMode="auto">
            <a:xfrm>
              <a:off x="2472" y="1715"/>
              <a:ext cx="985" cy="42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6" name="Text Box 22"/>
            <p:cNvSpPr txBox="1">
              <a:spLocks noChangeArrowheads="1"/>
            </p:cNvSpPr>
            <p:nvPr/>
          </p:nvSpPr>
          <p:spPr bwMode="auto">
            <a:xfrm>
              <a:off x="2495" y="1761"/>
              <a:ext cx="9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while (…)</a:t>
              </a:r>
              <a:endParaRPr lang="en-US" altLang="en-US" sz="2400">
                <a:sym typeface="Symbol" pitchFamily="18" charset="2"/>
              </a:endParaRPr>
            </a:p>
          </p:txBody>
        </p:sp>
      </p:grpSp>
      <p:cxnSp>
        <p:nvCxnSpPr>
          <p:cNvPr id="1828887" name="AutoShape 23"/>
          <p:cNvCxnSpPr>
            <a:cxnSpLocks noChangeShapeType="1"/>
            <a:stCxn id="1828873" idx="4"/>
            <a:endCxn id="1828885" idx="0"/>
          </p:cNvCxnSpPr>
          <p:nvPr/>
        </p:nvCxnSpPr>
        <p:spPr bwMode="auto">
          <a:xfrm>
            <a:off x="4572000" y="2612200"/>
            <a:ext cx="0" cy="4492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88" name="AutoShape 24"/>
          <p:cNvCxnSpPr>
            <a:cxnSpLocks noChangeShapeType="1"/>
            <a:stCxn id="1828885" idx="4"/>
            <a:endCxn id="1828876" idx="0"/>
          </p:cNvCxnSpPr>
          <p:nvPr/>
        </p:nvCxnSpPr>
        <p:spPr bwMode="auto">
          <a:xfrm>
            <a:off x="4572000" y="3728213"/>
            <a:ext cx="0" cy="447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89" name="AutoShape 25"/>
          <p:cNvCxnSpPr>
            <a:cxnSpLocks noChangeShapeType="1"/>
            <a:stCxn id="1828876" idx="4"/>
            <a:endCxn id="1828879" idx="0"/>
          </p:cNvCxnSpPr>
          <p:nvPr/>
        </p:nvCxnSpPr>
        <p:spPr bwMode="auto">
          <a:xfrm flipH="1">
            <a:off x="4567238" y="4769613"/>
            <a:ext cx="4762"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90" name="AutoShape 26"/>
          <p:cNvCxnSpPr>
            <a:cxnSpLocks noChangeShapeType="1"/>
            <a:stCxn id="1828879" idx="6"/>
            <a:endCxn id="1828885" idx="6"/>
          </p:cNvCxnSpPr>
          <p:nvPr/>
        </p:nvCxnSpPr>
        <p:spPr bwMode="auto">
          <a:xfrm flipV="1">
            <a:off x="5091113" y="3394838"/>
            <a:ext cx="261937" cy="2070100"/>
          </a:xfrm>
          <a:prstGeom prst="curvedConnector3">
            <a:avLst>
              <a:gd name="adj1" fmla="val 680602"/>
            </a:avLst>
          </a:prstGeom>
          <a:noFill/>
          <a:ln w="28575">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91" name="AutoShape 27"/>
          <p:cNvCxnSpPr>
            <a:cxnSpLocks noChangeShapeType="1"/>
            <a:stCxn id="1828885" idx="2"/>
            <a:endCxn id="1828881" idx="2"/>
          </p:cNvCxnSpPr>
          <p:nvPr/>
        </p:nvCxnSpPr>
        <p:spPr bwMode="auto">
          <a:xfrm rot="10800000" flipH="1" flipV="1">
            <a:off x="3789363" y="3394838"/>
            <a:ext cx="101600" cy="3049587"/>
          </a:xfrm>
          <a:prstGeom prst="curvedConnector3">
            <a:avLst>
              <a:gd name="adj1" fmla="val -206094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28892" name="Text Box 28"/>
          <p:cNvSpPr txBox="1">
            <a:spLocks noChangeArrowheads="1"/>
          </p:cNvSpPr>
          <p:nvPr/>
        </p:nvSpPr>
        <p:spPr bwMode="auto">
          <a:xfrm>
            <a:off x="5045075" y="1056450"/>
            <a:ext cx="162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8893" name="Text Box 29"/>
          <p:cNvSpPr txBox="1">
            <a:spLocks noChangeArrowheads="1"/>
          </p:cNvSpPr>
          <p:nvPr/>
        </p:nvSpPr>
        <p:spPr bwMode="auto">
          <a:xfrm>
            <a:off x="3046413" y="2616963"/>
            <a:ext cx="144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0]</a:t>
            </a:r>
          </a:p>
        </p:txBody>
      </p:sp>
      <p:sp>
        <p:nvSpPr>
          <p:cNvPr id="1828894" name="Text Box 30"/>
          <p:cNvSpPr txBox="1">
            <a:spLocks noChangeArrowheads="1"/>
          </p:cNvSpPr>
          <p:nvPr/>
        </p:nvSpPr>
        <p:spPr bwMode="auto">
          <a:xfrm>
            <a:off x="1930400" y="3371025"/>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8895" name="Text Box 31"/>
          <p:cNvSpPr txBox="1">
            <a:spLocks noChangeArrowheads="1"/>
          </p:cNvSpPr>
          <p:nvPr/>
        </p:nvSpPr>
        <p:spPr bwMode="auto">
          <a:xfrm>
            <a:off x="4997450" y="18914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8896" name="Text Box 32"/>
          <p:cNvSpPr txBox="1">
            <a:spLocks noChangeArrowheads="1"/>
          </p:cNvSpPr>
          <p:nvPr/>
        </p:nvSpPr>
        <p:spPr bwMode="auto">
          <a:xfrm>
            <a:off x="4997450" y="27550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8897" name="Text Box 33"/>
          <p:cNvSpPr txBox="1">
            <a:spLocks noChangeArrowheads="1"/>
          </p:cNvSpPr>
          <p:nvPr/>
        </p:nvSpPr>
        <p:spPr bwMode="auto">
          <a:xfrm>
            <a:off x="6257925" y="5223638"/>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e(i) + 1]</a:t>
            </a:r>
          </a:p>
        </p:txBody>
      </p:sp>
      <p:sp>
        <p:nvSpPr>
          <p:cNvPr id="1828898" name="Text Box 34"/>
          <p:cNvSpPr txBox="1">
            <a:spLocks noChangeArrowheads="1"/>
          </p:cNvSpPr>
          <p:nvPr/>
        </p:nvSpPr>
        <p:spPr bwMode="auto">
          <a:xfrm>
            <a:off x="2163763" y="4782313"/>
            <a:ext cx="2433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(e(j)+1)/4]</a:t>
            </a:r>
          </a:p>
        </p:txBody>
      </p:sp>
      <p:sp>
        <p:nvSpPr>
          <p:cNvPr id="1828899" name="Text Box 35"/>
          <p:cNvSpPr txBox="1">
            <a:spLocks noChangeArrowheads="1"/>
          </p:cNvSpPr>
          <p:nvPr/>
        </p:nvSpPr>
        <p:spPr bwMode="auto">
          <a:xfrm>
            <a:off x="4891088" y="3850450"/>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0" name="Text Box 36"/>
          <p:cNvSpPr txBox="1">
            <a:spLocks noChangeArrowheads="1"/>
          </p:cNvSpPr>
          <p:nvPr/>
        </p:nvSpPr>
        <p:spPr bwMode="auto">
          <a:xfrm>
            <a:off x="4703763" y="4906138"/>
            <a:ext cx="1522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0</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8902" name="Text Box 38"/>
          <p:cNvSpPr txBox="1">
            <a:spLocks noChangeArrowheads="1"/>
          </p:cNvSpPr>
          <p:nvPr/>
        </p:nvSpPr>
        <p:spPr bwMode="auto">
          <a:xfrm>
            <a:off x="5086350" y="59173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3" name="Text Box 39"/>
          <p:cNvSpPr txBox="1">
            <a:spLocks noChangeArrowheads="1"/>
          </p:cNvSpPr>
          <p:nvPr/>
        </p:nvSpPr>
        <p:spPr bwMode="auto">
          <a:xfrm>
            <a:off x="4919663" y="3856800"/>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5" name="Text Box 41"/>
          <p:cNvSpPr txBox="1">
            <a:spLocks noChangeArrowheads="1"/>
          </p:cNvSpPr>
          <p:nvPr/>
        </p:nvSpPr>
        <p:spPr bwMode="auto">
          <a:xfrm>
            <a:off x="5097463" y="592372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8906" name="Text Box 42"/>
          <p:cNvSpPr txBox="1">
            <a:spLocks noChangeArrowheads="1"/>
          </p:cNvSpPr>
          <p:nvPr/>
        </p:nvSpPr>
        <p:spPr bwMode="auto">
          <a:xfrm>
            <a:off x="4716463" y="490931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8907" name="Text Box 43"/>
          <p:cNvSpPr txBox="1">
            <a:spLocks noChangeArrowheads="1"/>
          </p:cNvSpPr>
          <p:nvPr/>
        </p:nvSpPr>
        <p:spPr bwMode="auto">
          <a:xfrm>
            <a:off x="6565900" y="2761425"/>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Math B" pitchFamily="2" charset="2"/>
              </a:rPr>
              <a:t> </a:t>
            </a:r>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8" name="AutoShape 44"/>
          <p:cNvSpPr>
            <a:spLocks noChangeArrowheads="1"/>
          </p:cNvSpPr>
          <p:nvPr/>
        </p:nvSpPr>
        <p:spPr bwMode="auto">
          <a:xfrm>
            <a:off x="5588000" y="4474338"/>
            <a:ext cx="3219116" cy="1063625"/>
          </a:xfrm>
          <a:prstGeom prst="wedgeRectCallout">
            <a:avLst>
              <a:gd name="adj1" fmla="val -40310"/>
              <a:gd name="adj2" fmla="val 88954"/>
            </a:avLst>
          </a:prstGeom>
          <a:solidFill>
            <a:srgbClr val="D0D8E8"/>
          </a:solidFill>
          <a:ln w="28575">
            <a:solidFill>
              <a:schemeClr val="tx1"/>
            </a:solidFill>
            <a:miter lim="800000"/>
            <a:headEnd/>
            <a:tailEnd/>
          </a:ln>
          <a:effectLst/>
        </p:spPr>
        <p:txBody>
          <a:bodyPr/>
          <a:lstStyle/>
          <a:p>
            <a:r>
              <a:rPr lang="en-US" altLang="en-US" sz="2800"/>
              <a:t>i </a:t>
            </a:r>
            <a:r>
              <a:rPr lang="en-US" altLang="en-US" sz="2800">
                <a:sym typeface="Symbol" pitchFamily="18" charset="2"/>
              </a:rPr>
              <a:t> </a:t>
            </a:r>
            <a:r>
              <a:rPr lang="en-US" altLang="en-US" sz="2800"/>
              <a:t>{…,-2,-1,0,1,2, …}</a:t>
            </a:r>
          </a:p>
          <a:p>
            <a:r>
              <a:rPr lang="en-US" altLang="en-US" sz="2800"/>
              <a:t>j </a:t>
            </a:r>
            <a:r>
              <a:rPr lang="en-US" altLang="en-US" sz="2800">
                <a:sym typeface="Symbol" pitchFamily="18" charset="2"/>
              </a:rPr>
              <a:t> {0}</a:t>
            </a:r>
            <a:r>
              <a:rPr lang="en-US" altLang="en-US" sz="2800"/>
              <a:t> </a:t>
            </a:r>
          </a:p>
        </p:txBody>
      </p:sp>
      <p:sp>
        <p:nvSpPr>
          <p:cNvPr id="44" name="Rectangle 2"/>
          <p:cNvSpPr>
            <a:spLocks noGrp="1" noChangeArrowheads="1"/>
          </p:cNvSpPr>
          <p:nvPr>
            <p:ph type="title"/>
          </p:nvPr>
        </p:nvSpPr>
        <p:spPr>
          <a:xfrm>
            <a:off x="0" y="0"/>
            <a:ext cx="9143999" cy="1056450"/>
          </a:xfrm>
        </p:spPr>
        <p:txBody>
          <a:bodyPr/>
          <a:lstStyle/>
          <a:p>
            <a:r>
              <a:rPr lang="en-US" altLang="en-US" sz="4000" dirty="0"/>
              <a:t>Constant Propagation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68" y="2203592"/>
            <a:ext cx="4391620" cy="3293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25</a:t>
            </a:fld>
            <a:endParaRPr lang="en-US" dirty="0"/>
          </a:p>
        </p:txBody>
      </p:sp>
    </p:spTree>
    <p:extLst>
      <p:ext uri="{BB962C8B-B14F-4D97-AF65-F5344CB8AC3E}">
        <p14:creationId xmlns:p14="http://schemas.microsoft.com/office/powerpoint/2010/main" val="9616672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828899"/>
                                        </p:tgtEl>
                                      </p:cBhvr>
                                    </p:animEffect>
                                    <p:set>
                                      <p:cBhvr>
                                        <p:cTn id="7" dur="1" fill="hold">
                                          <p:stCondLst>
                                            <p:cond delay="499"/>
                                          </p:stCondLst>
                                        </p:cTn>
                                        <p:tgtEl>
                                          <p:spTgt spid="1828899"/>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828903"/>
                                        </p:tgtEl>
                                        <p:attrNameLst>
                                          <p:attrName>style.visibility</p:attrName>
                                        </p:attrNameLst>
                                      </p:cBhvr>
                                      <p:to>
                                        <p:strVal val="visible"/>
                                      </p:to>
                                    </p:set>
                                    <p:animEffect transition="in" filter="dissolve">
                                      <p:cBhvr>
                                        <p:cTn id="10" dur="500"/>
                                        <p:tgtEl>
                                          <p:spTgt spid="1828903"/>
                                        </p:tgtEl>
                                      </p:cBhvr>
                                    </p:animEffect>
                                  </p:childTnLst>
                                </p:cTn>
                              </p:par>
                              <p:par>
                                <p:cTn id="11" presetID="7" presetClass="emph" presetSubtype="2" fill="hold" nodeType="withEffect">
                                  <p:stCondLst>
                                    <p:cond delay="0"/>
                                  </p:stCondLst>
                                  <p:childTnLst>
                                    <p:animClr clrSpc="rgb" dir="cw">
                                      <p:cBhvr>
                                        <p:cTn id="12" dur="500" fill="hold"/>
                                        <p:tgtEl>
                                          <p:spTgt spid="1828890"/>
                                        </p:tgtEl>
                                        <p:attrNameLst>
                                          <p:attrName>stroke.color</p:attrName>
                                        </p:attrNameLst>
                                      </p:cBhvr>
                                      <p:to>
                                        <a:schemeClr val="tx1"/>
                                      </p:to>
                                    </p:animClr>
                                    <p:set>
                                      <p:cBhvr>
                                        <p:cTn id="13" dur="500" fill="hold"/>
                                        <p:tgtEl>
                                          <p:spTgt spid="1828890"/>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1828888"/>
                                        </p:tgtEl>
                                        <p:attrNameLst>
                                          <p:attrName>stroke.color</p:attrName>
                                        </p:attrNameLst>
                                      </p:cBhvr>
                                      <p:to>
                                        <a:srgbClr val="FF3399"/>
                                      </p:to>
                                    </p:animClr>
                                    <p:set>
                                      <p:cBhvr>
                                        <p:cTn id="16" dur="500" fill="hold"/>
                                        <p:tgtEl>
                                          <p:spTgt spid="1828888"/>
                                        </p:tgtEl>
                                        <p:attrNameLst>
                                          <p:attrName>stroke.on</p:attrName>
                                        </p:attrNameLst>
                                      </p:cBhvr>
                                      <p:to>
                                        <p:strVal val="tru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presetSubtype="0" fill="hold" grpId="0" nodeType="clickEffect">
                                  <p:stCondLst>
                                    <p:cond delay="0"/>
                                  </p:stCondLst>
                                  <p:childTnLst>
                                    <p:animEffect transition="out" filter="dissolve">
                                      <p:cBhvr>
                                        <p:cTn id="20" dur="500"/>
                                        <p:tgtEl>
                                          <p:spTgt spid="1828900"/>
                                        </p:tgtEl>
                                      </p:cBhvr>
                                    </p:animEffect>
                                    <p:set>
                                      <p:cBhvr>
                                        <p:cTn id="21" dur="1" fill="hold">
                                          <p:stCondLst>
                                            <p:cond delay="499"/>
                                          </p:stCondLst>
                                        </p:cTn>
                                        <p:tgtEl>
                                          <p:spTgt spid="1828900"/>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828906"/>
                                        </p:tgtEl>
                                        <p:attrNameLst>
                                          <p:attrName>style.visibility</p:attrName>
                                        </p:attrNameLst>
                                      </p:cBhvr>
                                      <p:to>
                                        <p:strVal val="visible"/>
                                      </p:to>
                                    </p:set>
                                    <p:animEffect transition="in" filter="dissolve">
                                      <p:cBhvr>
                                        <p:cTn id="24" dur="500"/>
                                        <p:tgtEl>
                                          <p:spTgt spid="1828906"/>
                                        </p:tgtEl>
                                      </p:cBhvr>
                                    </p:animEffect>
                                  </p:childTnLst>
                                </p:cTn>
                              </p:par>
                              <p:par>
                                <p:cTn id="25" presetID="7" presetClass="emph" presetSubtype="2" fill="hold" nodeType="withEffect">
                                  <p:stCondLst>
                                    <p:cond delay="0"/>
                                  </p:stCondLst>
                                  <p:childTnLst>
                                    <p:animClr clrSpc="rgb" dir="cw">
                                      <p:cBhvr>
                                        <p:cTn id="26" dur="500" fill="hold"/>
                                        <p:tgtEl>
                                          <p:spTgt spid="1828888"/>
                                        </p:tgtEl>
                                        <p:attrNameLst>
                                          <p:attrName>stroke.color</p:attrName>
                                        </p:attrNameLst>
                                      </p:cBhvr>
                                      <p:to>
                                        <a:schemeClr val="tx1"/>
                                      </p:to>
                                    </p:animClr>
                                    <p:set>
                                      <p:cBhvr>
                                        <p:cTn id="27" dur="500" fill="hold"/>
                                        <p:tgtEl>
                                          <p:spTgt spid="1828888"/>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500" fill="hold"/>
                                        <p:tgtEl>
                                          <p:spTgt spid="1828889"/>
                                        </p:tgtEl>
                                        <p:attrNameLst>
                                          <p:attrName>stroke.color</p:attrName>
                                        </p:attrNameLst>
                                      </p:cBhvr>
                                      <p:to>
                                        <a:srgbClr val="FF3399"/>
                                      </p:to>
                                    </p:animClr>
                                    <p:set>
                                      <p:cBhvr>
                                        <p:cTn id="30" dur="500" fill="hold"/>
                                        <p:tgtEl>
                                          <p:spTgt spid="1828889"/>
                                        </p:tgtEl>
                                        <p:attrNameLst>
                                          <p:attrName>stroke.on</p:attrName>
                                        </p:attrNameLst>
                                      </p:cBhvr>
                                      <p:to>
                                        <p:strVal val="tru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28907"/>
                                        </p:tgtEl>
                                        <p:attrNameLst>
                                          <p:attrName>style.visibility</p:attrName>
                                        </p:attrNameLst>
                                      </p:cBhvr>
                                      <p:to>
                                        <p:strVal val="visible"/>
                                      </p:to>
                                    </p:set>
                                    <p:animEffect transition="in" filter="dissolve">
                                      <p:cBhvr>
                                        <p:cTn id="35" dur="500"/>
                                        <p:tgtEl>
                                          <p:spTgt spid="1828907"/>
                                        </p:tgtEl>
                                      </p:cBhvr>
                                    </p:animEffect>
                                  </p:childTnLst>
                                </p:cTn>
                              </p:par>
                              <p:par>
                                <p:cTn id="36" presetID="7" presetClass="emph" presetSubtype="2" fill="hold" nodeType="withEffect">
                                  <p:stCondLst>
                                    <p:cond delay="0"/>
                                  </p:stCondLst>
                                  <p:childTnLst>
                                    <p:animClr clrSpc="rgb" dir="cw">
                                      <p:cBhvr>
                                        <p:cTn id="37" dur="500" fill="hold"/>
                                        <p:tgtEl>
                                          <p:spTgt spid="1828889"/>
                                        </p:tgtEl>
                                        <p:attrNameLst>
                                          <p:attrName>stroke.color</p:attrName>
                                        </p:attrNameLst>
                                      </p:cBhvr>
                                      <p:to>
                                        <a:schemeClr val="tx1"/>
                                      </p:to>
                                    </p:animClr>
                                    <p:set>
                                      <p:cBhvr>
                                        <p:cTn id="38" dur="500" fill="hold"/>
                                        <p:tgtEl>
                                          <p:spTgt spid="1828889"/>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500" fill="hold"/>
                                        <p:tgtEl>
                                          <p:spTgt spid="1828890"/>
                                        </p:tgtEl>
                                        <p:attrNameLst>
                                          <p:attrName>stroke.color</p:attrName>
                                        </p:attrNameLst>
                                      </p:cBhvr>
                                      <p:to>
                                        <a:srgbClr val="FF3399"/>
                                      </p:to>
                                    </p:animClr>
                                    <p:set>
                                      <p:cBhvr>
                                        <p:cTn id="41" dur="500" fill="hold"/>
                                        <p:tgtEl>
                                          <p:spTgt spid="1828890"/>
                                        </p:tgtEl>
                                        <p:attrNameLst>
                                          <p:attrName>stroke.on</p:attrName>
                                        </p:attrNameLst>
                                      </p:cBhvr>
                                      <p:to>
                                        <p:strVal val="tru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xit" presetSubtype="0" fill="hold" grpId="1" nodeType="clickEffect">
                                  <p:stCondLst>
                                    <p:cond delay="0"/>
                                  </p:stCondLst>
                                  <p:childTnLst>
                                    <p:animEffect transition="out" filter="dissolve">
                                      <p:cBhvr>
                                        <p:cTn id="45" dur="500"/>
                                        <p:tgtEl>
                                          <p:spTgt spid="1828907"/>
                                        </p:tgtEl>
                                      </p:cBhvr>
                                    </p:animEffect>
                                    <p:set>
                                      <p:cBhvr>
                                        <p:cTn id="46" dur="1" fill="hold">
                                          <p:stCondLst>
                                            <p:cond delay="499"/>
                                          </p:stCondLst>
                                        </p:cTn>
                                        <p:tgtEl>
                                          <p:spTgt spid="18289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0" nodeType="clickEffect">
                                  <p:stCondLst>
                                    <p:cond delay="0"/>
                                  </p:stCondLst>
                                  <p:childTnLst>
                                    <p:animEffect transition="out" filter="dissolve">
                                      <p:cBhvr>
                                        <p:cTn id="50" dur="500"/>
                                        <p:tgtEl>
                                          <p:spTgt spid="1828902"/>
                                        </p:tgtEl>
                                      </p:cBhvr>
                                    </p:animEffect>
                                    <p:set>
                                      <p:cBhvr>
                                        <p:cTn id="51" dur="1" fill="hold">
                                          <p:stCondLst>
                                            <p:cond delay="499"/>
                                          </p:stCondLst>
                                        </p:cTn>
                                        <p:tgtEl>
                                          <p:spTgt spid="1828902"/>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1828905"/>
                                        </p:tgtEl>
                                        <p:attrNameLst>
                                          <p:attrName>style.visibility</p:attrName>
                                        </p:attrNameLst>
                                      </p:cBhvr>
                                      <p:to>
                                        <p:strVal val="visible"/>
                                      </p:to>
                                    </p:set>
                                    <p:animEffect transition="in" filter="dissolve">
                                      <p:cBhvr>
                                        <p:cTn id="54" dur="500"/>
                                        <p:tgtEl>
                                          <p:spTgt spid="1828905"/>
                                        </p:tgtEl>
                                      </p:cBhvr>
                                    </p:animEffect>
                                  </p:childTnLst>
                                </p:cTn>
                              </p:par>
                              <p:par>
                                <p:cTn id="55" presetID="7" presetClass="emph" presetSubtype="2" fill="hold" nodeType="withEffect">
                                  <p:stCondLst>
                                    <p:cond delay="0"/>
                                  </p:stCondLst>
                                  <p:childTnLst>
                                    <p:animClr clrSpc="rgb" dir="cw">
                                      <p:cBhvr>
                                        <p:cTn id="56" dur="500" fill="hold"/>
                                        <p:tgtEl>
                                          <p:spTgt spid="1828890"/>
                                        </p:tgtEl>
                                        <p:attrNameLst>
                                          <p:attrName>stroke.color</p:attrName>
                                        </p:attrNameLst>
                                      </p:cBhvr>
                                      <p:to>
                                        <a:schemeClr val="tx1"/>
                                      </p:to>
                                    </p:animClr>
                                    <p:set>
                                      <p:cBhvr>
                                        <p:cTn id="57" dur="500" fill="hold"/>
                                        <p:tgtEl>
                                          <p:spTgt spid="1828890"/>
                                        </p:tgtEl>
                                        <p:attrNameLst>
                                          <p:attrName>stroke.on</p:attrName>
                                        </p:attrNameLst>
                                      </p:cBhvr>
                                      <p:to>
                                        <p:strVal val="true"/>
                                      </p:to>
                                    </p:set>
                                  </p:childTnLst>
                                </p:cTn>
                              </p:par>
                              <p:par>
                                <p:cTn id="58" presetID="7" presetClass="emph" presetSubtype="2" fill="hold" nodeType="withEffect">
                                  <p:stCondLst>
                                    <p:cond delay="0"/>
                                  </p:stCondLst>
                                  <p:childTnLst>
                                    <p:animClr clrSpc="rgb" dir="cw">
                                      <p:cBhvr>
                                        <p:cTn id="59" dur="500" fill="hold"/>
                                        <p:tgtEl>
                                          <p:spTgt spid="1828891"/>
                                        </p:tgtEl>
                                        <p:attrNameLst>
                                          <p:attrName>stroke.color</p:attrName>
                                        </p:attrNameLst>
                                      </p:cBhvr>
                                      <p:to>
                                        <a:srgbClr val="FF3399"/>
                                      </p:to>
                                    </p:animClr>
                                    <p:set>
                                      <p:cBhvr>
                                        <p:cTn id="60" dur="500" fill="hold"/>
                                        <p:tgtEl>
                                          <p:spTgt spid="1828891"/>
                                        </p:tgtEl>
                                        <p:attrNameLst>
                                          <p:attrName>stroke.on</p:attrName>
                                        </p:attrNameLst>
                                      </p:cBhvr>
                                      <p:to>
                                        <p:strVal val="tru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828908"/>
                                        </p:tgtEl>
                                        <p:attrNameLst>
                                          <p:attrName>style.visibility</p:attrName>
                                        </p:attrNameLst>
                                      </p:cBhvr>
                                      <p:to>
                                        <p:strVal val="visible"/>
                                      </p:to>
                                    </p:set>
                                    <p:animEffect transition="in" filter="dissolve">
                                      <p:cBhvr>
                                        <p:cTn id="65" dur="500"/>
                                        <p:tgtEl>
                                          <p:spTgt spid="1828908"/>
                                        </p:tgtEl>
                                      </p:cBhvr>
                                    </p:animEffect>
                                  </p:childTnLst>
                                </p:cTn>
                              </p:par>
                              <p:par>
                                <p:cTn id="66" presetID="7" presetClass="emph" presetSubtype="2" fill="hold" nodeType="withEffect">
                                  <p:stCondLst>
                                    <p:cond delay="0"/>
                                  </p:stCondLst>
                                  <p:childTnLst>
                                    <p:animClr clrSpc="rgb" dir="cw">
                                      <p:cBhvr>
                                        <p:cTn id="67" dur="500" fill="hold"/>
                                        <p:tgtEl>
                                          <p:spTgt spid="1828891"/>
                                        </p:tgtEl>
                                        <p:attrNameLst>
                                          <p:attrName>stroke.color</p:attrName>
                                        </p:attrNameLst>
                                      </p:cBhvr>
                                      <p:to>
                                        <a:schemeClr val="tx1"/>
                                      </p:to>
                                    </p:animClr>
                                    <p:set>
                                      <p:cBhvr>
                                        <p:cTn id="68" dur="500" fill="hold"/>
                                        <p:tgtEl>
                                          <p:spTgt spid="1828891"/>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5122"/>
                                        </p:tgtEl>
                                        <p:attrNameLst>
                                          <p:attrName>style.visibility</p:attrName>
                                        </p:attrNameLst>
                                      </p:cBhvr>
                                      <p:to>
                                        <p:strVal val="visible"/>
                                      </p:to>
                                    </p:set>
                                    <p:animEffect transition="in" filter="dissolve">
                                      <p:cBhvr>
                                        <p:cTn id="7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99" grpId="0"/>
      <p:bldP spid="1828900" grpId="0"/>
      <p:bldP spid="1828902" grpId="0"/>
      <p:bldP spid="1828903" grpId="0"/>
      <p:bldP spid="1828905" grpId="0"/>
      <p:bldP spid="1828906" grpId="0"/>
      <p:bldP spid="1828907" grpId="0"/>
      <p:bldP spid="1828907" grpId="1"/>
      <p:bldP spid="18289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What Does It Mean to Automate</a:t>
            </a:r>
            <a:br>
              <a:rPr lang="en-US" sz="3600" dirty="0"/>
            </a:br>
            <a:r>
              <a:rPr lang="en-US" sz="3600" dirty="0"/>
              <a:t>Abstract Interpretation?</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26</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062720" cy="4947699"/>
              </a:xfrm>
            </p:spPr>
            <p:txBody>
              <a:bodyPr>
                <a:normAutofit fontScale="92500" lnSpcReduction="20000"/>
              </a:bodyPr>
              <a:lstStyle/>
              <a:p>
                <a:r>
                  <a:rPr lang="en-US" dirty="0"/>
                  <a:t>An abstract interpreter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a:t>,</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𝑎</m:t>
                        </m:r>
                      </m:e>
                      <m:sup>
                        <m:r>
                          <m:rPr>
                            <m:lit/>
                          </m:rPr>
                          <a:rPr lang="en-US" b="0" i="1" smtClean="0">
                            <a:latin typeface="Cambria Math"/>
                          </a:rPr>
                          <m:t>#</m:t>
                        </m:r>
                      </m:sup>
                    </m:sSup>
                  </m:oMath>
                </a14:m>
                <a:r>
                  <a:rPr lang="en-US" dirty="0"/>
                  <a:t>) has three inputs</a:t>
                </a:r>
              </a:p>
              <a:p>
                <a:pPr lvl="1"/>
                <a:r>
                  <a:rPr lang="en-US" dirty="0" err="1"/>
                  <a:t>M</a:t>
                </a:r>
                <a:r>
                  <a:rPr lang="en-US" baseline="-25000" dirty="0" err="1"/>
                  <a:t>s</a:t>
                </a:r>
                <a:r>
                  <a:rPr lang="en-US" dirty="0"/>
                  <a:t> = the meaning function for a programming-language statement s</a:t>
                </a:r>
              </a:p>
              <a:p>
                <a:pPr lvl="1"/>
                <a:r>
                  <a:rPr lang="en-US" dirty="0">
                    <a:latin typeface="Lucida Calligraphy"/>
                  </a:rPr>
                  <a:t>A </a:t>
                </a:r>
                <a:r>
                  <a:rPr lang="en-US" dirty="0"/>
                  <a:t>= an abstract domain</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𝑎</m:t>
                        </m:r>
                      </m:e>
                      <m:sup>
                        <m:r>
                          <a:rPr lang="en-US" b="0" i="1" smtClean="0">
                            <a:latin typeface="Cambria Math"/>
                          </a:rPr>
                          <m:t>#</m:t>
                        </m:r>
                      </m:sup>
                    </m:sSup>
                  </m:oMath>
                </a14:m>
                <a:r>
                  <a:rPr lang="en-US" dirty="0"/>
                  <a:t>= an abstract-domain value (represents a set of pre-states)</a:t>
                </a:r>
              </a:p>
              <a:p>
                <a:pPr marL="457200" lvl="1" indent="0">
                  <a:buNone/>
                </a:pP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a:rPr>
                          <m:t>𝑎</m:t>
                        </m:r>
                      </m:e>
                      <m:sup>
                        <m:r>
                          <a:rPr lang="en-US" b="0" i="1" dirty="0" smtClean="0">
                            <a:latin typeface="Cambria Math"/>
                          </a:rPr>
                          <m:t>#</m:t>
                        </m:r>
                      </m:sup>
                    </m:sSup>
                  </m:oMath>
                </a14:m>
                <a:r>
                  <a:rPr lang="en-US" dirty="0"/>
                  <a:t> changes more frequently than </a:t>
                </a:r>
                <a:r>
                  <a:rPr lang="en-US" dirty="0" err="1"/>
                  <a:t>M</a:t>
                </a:r>
                <a:r>
                  <a:rPr lang="en-US" baseline="-25000" dirty="0" err="1"/>
                  <a:t>s</a:t>
                </a:r>
                <a:r>
                  <a:rPr lang="en-US" dirty="0"/>
                  <a:t> and </a:t>
                </a:r>
                <a:r>
                  <a:rPr lang="en-US" dirty="0">
                    <a:latin typeface="Lucida Calligraphy"/>
                  </a:rPr>
                  <a:t>A</a:t>
                </a:r>
                <a:endParaRPr lang="en-US" baseline="-25000" dirty="0"/>
              </a:p>
              <a:p>
                <a:r>
                  <a:rPr lang="en-US" dirty="0"/>
                  <a:t>Goal</a:t>
                </a:r>
              </a:p>
              <a:p>
                <a:pPr lvl="1"/>
                <a:r>
                  <a:rPr lang="en-US" dirty="0"/>
                  <a:t>Inputs:</a:t>
                </a:r>
              </a:p>
              <a:p>
                <a:pPr marL="457200" lvl="1" indent="0">
                  <a:buNone/>
                </a:pPr>
                <a:r>
                  <a:rPr lang="en-US" dirty="0"/>
                  <a:t>    (</a:t>
                </a:r>
                <a:r>
                  <a:rPr lang="en-US" dirty="0" err="1"/>
                  <a:t>i</a:t>
                </a:r>
                <a:r>
                  <a:rPr lang="en-US" dirty="0"/>
                  <a:t>)  a specification of the semantics of a programming language’s</a:t>
                </a:r>
              </a:p>
              <a:p>
                <a:pPr marL="457200" lvl="1" indent="0">
                  <a:buNone/>
                </a:pPr>
                <a:r>
                  <a:rPr lang="en-US" dirty="0"/>
                  <a:t>          statements</a:t>
                </a:r>
              </a:p>
              <a:p>
                <a:pPr marL="457200" lvl="1" indent="0">
                  <a:buNone/>
                </a:pPr>
                <a:r>
                  <a:rPr lang="en-US" dirty="0"/>
                  <a:t>    (ii) a specification of abstract domain </a:t>
                </a:r>
                <a:r>
                  <a:rPr lang="en-US" dirty="0">
                    <a:latin typeface="Lucida Calligraphy"/>
                  </a:rPr>
                  <a:t>A</a:t>
                </a:r>
                <a:endParaRPr lang="en-US" dirty="0"/>
              </a:p>
              <a:p>
                <a:pPr lvl="1"/>
                <a:r>
                  <a:rPr lang="en-US" dirty="0"/>
                  <a:t>Output: a function </a:t>
                </a:r>
                <a:r>
                  <a:rPr lang="en-US" dirty="0" err="1"/>
                  <a:t>I</a:t>
                </a:r>
                <a:r>
                  <a:rPr lang="en-US" baseline="-25000" dirty="0" err="1"/>
                  <a:t>s,</a:t>
                </a:r>
                <a:r>
                  <a:rPr lang="en-US" baseline="-25000" dirty="0" err="1">
                    <a:latin typeface="Lucida Calligraphy"/>
                  </a:rPr>
                  <a:t>A</a:t>
                </a:r>
                <a:r>
                  <a:rPr lang="en-US" dirty="0"/>
                  <a:t>(</a:t>
                </a:r>
                <a:r>
                  <a:rPr lang="en-US" dirty="0">
                    <a:latin typeface="Lucida Calligraphy"/>
                  </a:rPr>
                  <a:t>•</a:t>
                </a:r>
                <a:r>
                  <a:rPr lang="en-US" dirty="0"/>
                  <a:t>) such that </a:t>
                </a:r>
                <a:r>
                  <a:rPr lang="en-US" dirty="0" err="1"/>
                  <a:t>I</a:t>
                </a:r>
                <a:r>
                  <a:rPr lang="en-US" baseline="-25000" dirty="0" err="1"/>
                  <a:t>s,</a:t>
                </a:r>
                <a:r>
                  <a:rPr lang="en-US" baseline="-25000" dirty="0" err="1">
                    <a:latin typeface="Lucida Calligraphy"/>
                  </a:rPr>
                  <a:t>A</a:t>
                </a:r>
                <a:r>
                  <a:rPr lang="en-US" dirty="0"/>
                  <a:t>(</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computes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a:rPr>
                          <m:t>𝑎</m:t>
                        </m:r>
                      </m:e>
                      <m:sup>
                        <m:r>
                          <a:rPr lang="en-US" i="1">
                            <a:latin typeface="Cambria Math"/>
                          </a:rPr>
                          <m:t>#</m:t>
                        </m:r>
                      </m:sup>
                    </m:sSup>
                  </m:oMath>
                </a14:m>
                <a:r>
                  <a:rPr lang="en-US" dirty="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a:solidFill>
                      <a:srgbClr val="C00000"/>
                    </a:solidFill>
                  </a:rPr>
                  <a:t>?</a:t>
                </a:r>
                <a:r>
                  <a:rPr lang="en-US" dirty="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062720" cy="4947699"/>
              </a:xfrm>
              <a:blipFill rotWithShape="1">
                <a:blip r:embed="rId3"/>
                <a:stretch>
                  <a:fillRect l="-1009" t="-2343" r="-403"/>
                </a:stretch>
              </a:blipFill>
            </p:spPr>
            <p:txBody>
              <a:bodyPr/>
              <a:lstStyle/>
              <a:p>
                <a:r>
                  <a:rPr lang="en-US">
                    <a:noFill/>
                  </a:rPr>
                  <a:t> </a:t>
                </a:r>
              </a:p>
            </p:txBody>
          </p:sp>
        </mc:Fallback>
      </mc:AlternateContent>
    </p:spTree>
    <p:extLst>
      <p:ext uri="{BB962C8B-B14F-4D97-AF65-F5344CB8AC3E}">
        <p14:creationId xmlns:p14="http://schemas.microsoft.com/office/powerpoint/2010/main" val="3010262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Abstract Interpretation </a:t>
            </a:r>
            <a:r>
              <a:rPr lang="en-US" sz="3600" dirty="0"/>
              <a:t>[CC77]</a:t>
            </a:r>
            <a:endParaRPr lang="en-US" dirty="0"/>
          </a:p>
        </p:txBody>
      </p:sp>
      <p:sp>
        <p:nvSpPr>
          <p:cNvPr id="146" name="Diamond 145"/>
          <p:cNvSpPr/>
          <p:nvPr/>
        </p:nvSpPr>
        <p:spPr>
          <a:xfrm>
            <a:off x="5084825" y="2754618"/>
            <a:ext cx="2355850" cy="3268662"/>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US" sz="1800">
              <a:solidFill>
                <a:srgbClr val="ED1C24"/>
              </a:solidFill>
            </a:endParaRPr>
          </a:p>
        </p:txBody>
      </p:sp>
      <p:sp>
        <p:nvSpPr>
          <p:cNvPr id="4" name="Rectangle 3"/>
          <p:cNvSpPr>
            <a:spLocks noRot="1" noChangeAspect="1" noMove="1" noResize="1" noEditPoints="1" noAdjustHandles="1" noChangeArrowheads="1" noChangeShapeType="1" noTextEdit="1"/>
          </p:cNvSpPr>
          <p:nvPr/>
        </p:nvSpPr>
        <p:spPr>
          <a:xfrm>
            <a:off x="5968016" y="1518684"/>
            <a:ext cx="777008" cy="707886"/>
          </a:xfrm>
          <a:prstGeom prst="rect">
            <a:avLst/>
          </a:prstGeom>
          <a:blipFill rotWithShape="1">
            <a:blip r:embed="rId3"/>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12" name="Rectangle 11"/>
          <p:cNvSpPr>
            <a:spLocks noRot="1" noChangeAspect="1" noMove="1" noResize="1" noEditPoints="1" noAdjustHandles="1" noChangeArrowheads="1" noChangeShapeType="1" noTextEdit="1"/>
          </p:cNvSpPr>
          <p:nvPr/>
        </p:nvSpPr>
        <p:spPr>
          <a:xfrm>
            <a:off x="1680500" y="1575401"/>
            <a:ext cx="625748" cy="707886"/>
          </a:xfrm>
          <a:prstGeom prst="rect">
            <a:avLst/>
          </a:prstGeom>
          <a:blipFill rotWithShape="1">
            <a:blip r:embed="rId4"/>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5" name="Rectangle 4"/>
          <p:cNvSpPr/>
          <p:nvPr/>
        </p:nvSpPr>
        <p:spPr bwMode="auto">
          <a:xfrm>
            <a:off x="893460" y="2813002"/>
            <a:ext cx="2589636" cy="3148048"/>
          </a:xfrm>
          <a:prstGeom prst="rect">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7" name="Oval 6"/>
          <p:cNvSpPr/>
          <p:nvPr/>
        </p:nvSpPr>
        <p:spPr bwMode="auto">
          <a:xfrm>
            <a:off x="1680500" y="4089400"/>
            <a:ext cx="834100" cy="588680"/>
          </a:xfrm>
          <a:prstGeom prst="ellipse">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13" name="Oval 12"/>
          <p:cNvSpPr/>
          <p:nvPr/>
        </p:nvSpPr>
        <p:spPr bwMode="auto">
          <a:xfrm>
            <a:off x="1465832" y="3721977"/>
            <a:ext cx="1235487" cy="1073392"/>
          </a:xfrm>
          <a:prstGeom prst="ellipse">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16" name="Oval 15"/>
          <p:cNvSpPr/>
          <p:nvPr/>
        </p:nvSpPr>
        <p:spPr bwMode="auto">
          <a:xfrm>
            <a:off x="6477000" y="4439770"/>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grpSp>
        <p:nvGrpSpPr>
          <p:cNvPr id="23" name="Group 22"/>
          <p:cNvGrpSpPr/>
          <p:nvPr/>
        </p:nvGrpSpPr>
        <p:grpSpPr>
          <a:xfrm>
            <a:off x="2514600" y="4269873"/>
            <a:ext cx="3962400" cy="535531"/>
            <a:chOff x="2514600" y="4269873"/>
            <a:chExt cx="3962400" cy="535531"/>
          </a:xfrm>
        </p:grpSpPr>
        <p:cxnSp>
          <p:nvCxnSpPr>
            <p:cNvPr id="125" name="Straight Connector 124"/>
            <p:cNvCxnSpPr>
              <a:stCxn id="7" idx="6"/>
              <a:endCxn id="16" idx="2"/>
            </p:cNvCxnSpPr>
            <p:nvPr/>
          </p:nvCxnSpPr>
          <p:spPr>
            <a:xfrm>
              <a:off x="2514600" y="4383740"/>
              <a:ext cx="3962400" cy="84046"/>
            </a:xfrm>
            <a:prstGeom prst="line">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88092" y="4269873"/>
              <a:ext cx="417102" cy="535531"/>
            </a:xfrm>
            <a:prstGeom prst="rect">
              <a:avLst/>
            </a:prstGeom>
            <a:noFill/>
          </p:spPr>
          <p:txBody>
            <a:bodyPr wrap="none" rtlCol="0">
              <a:spAutoFit/>
            </a:bodyPr>
            <a:lstStyle/>
            <a:p>
              <a:pPr>
                <a:buNone/>
              </a:pPr>
              <a:r>
                <a:rPr lang="el-GR" sz="3200" dirty="0">
                  <a:solidFill>
                    <a:srgbClr val="FF0000"/>
                  </a:solidFill>
                </a:rPr>
                <a:t>α</a:t>
              </a:r>
              <a:endParaRPr lang="en-US" sz="3200" dirty="0">
                <a:solidFill>
                  <a:srgbClr val="FF0000"/>
                </a:solidFill>
              </a:endParaRPr>
            </a:p>
          </p:txBody>
        </p:sp>
      </p:grpSp>
      <p:sp>
        <p:nvSpPr>
          <p:cNvPr id="26" name="Text Box 5"/>
          <p:cNvSpPr txBox="1">
            <a:spLocks noChangeArrowheads="1"/>
          </p:cNvSpPr>
          <p:nvPr/>
        </p:nvSpPr>
        <p:spPr bwMode="auto">
          <a:xfrm>
            <a:off x="799312" y="5978519"/>
            <a:ext cx="223971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800" dirty="0">
                <a:solidFill>
                  <a:srgbClr val="0070C0"/>
                </a:solidFill>
                <a:latin typeface="Comic Sans MS" pitchFamily="66" charset="0"/>
              </a:rPr>
              <a:t>Universe of States</a:t>
            </a:r>
          </a:p>
        </p:txBody>
      </p:sp>
      <p:sp>
        <p:nvSpPr>
          <p:cNvPr id="20" name="Rounded Rectangular Callout 19"/>
          <p:cNvSpPr/>
          <p:nvPr/>
        </p:nvSpPr>
        <p:spPr bwMode="auto">
          <a:xfrm>
            <a:off x="7303390" y="2850387"/>
            <a:ext cx="1297686" cy="761019"/>
          </a:xfrm>
          <a:prstGeom prst="wedgeRoundRectCallout">
            <a:avLst>
              <a:gd name="adj1" fmla="val -107911"/>
              <a:gd name="adj2" fmla="val 156371"/>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None/>
              <a:tabLst/>
            </a:pPr>
            <a:r>
              <a:rPr lang="en-US" sz="1800" dirty="0">
                <a:solidFill>
                  <a:schemeClr val="accent1"/>
                </a:solidFill>
                <a:latin typeface="Comic Sans MS" pitchFamily="66" charset="0"/>
              </a:rPr>
              <a:t>x </a:t>
            </a:r>
            <a:r>
              <a:rPr lang="en-US" sz="1800" dirty="0">
                <a:solidFill>
                  <a:schemeClr val="accent1"/>
                </a:solidFill>
                <a:latin typeface="Comic Sans MS" pitchFamily="66" charset="0"/>
                <a:sym typeface="Symbol"/>
              </a:rPr>
              <a:t> [2,5]</a:t>
            </a:r>
          </a:p>
          <a:p>
            <a:pPr>
              <a:buNone/>
            </a:pPr>
            <a:r>
              <a:rPr kumimoji="0" lang="en-US" sz="1800" b="0" i="0" u="none" strike="noStrike" cap="none" normalizeH="0" baseline="0" dirty="0">
                <a:ln>
                  <a:noFill/>
                </a:ln>
                <a:solidFill>
                  <a:schemeClr val="accent1"/>
                </a:solidFill>
                <a:effectLst/>
                <a:latin typeface="Comic Sans MS" pitchFamily="66" charset="0"/>
                <a:sym typeface="Symbol"/>
              </a:rPr>
              <a:t>y </a:t>
            </a:r>
            <a:r>
              <a:rPr lang="en-US" sz="1800" dirty="0">
                <a:solidFill>
                  <a:schemeClr val="accent1"/>
                </a:solidFill>
                <a:latin typeface="Comic Sans MS" pitchFamily="66" charset="0"/>
                <a:sym typeface="Symbol"/>
              </a:rPr>
              <a:t> [1,3]</a:t>
            </a:r>
            <a:endParaRPr kumimoji="0" lang="en-US" sz="1800" b="0" i="0" u="none" strike="noStrike" cap="none" normalizeH="0" baseline="0" dirty="0">
              <a:ln>
                <a:noFill/>
              </a:ln>
              <a:solidFill>
                <a:schemeClr val="accent1"/>
              </a:solidFill>
              <a:effectLst/>
              <a:latin typeface="Comic Sans MS" pitchFamily="66" charset="0"/>
            </a:endParaRPr>
          </a:p>
        </p:txBody>
      </p:sp>
      <p:sp>
        <p:nvSpPr>
          <p:cNvPr id="28" name="Rounded Rectangular Callout 27"/>
          <p:cNvSpPr/>
          <p:nvPr/>
        </p:nvSpPr>
        <p:spPr bwMode="auto">
          <a:xfrm>
            <a:off x="89672" y="2671763"/>
            <a:ext cx="1703410" cy="699137"/>
          </a:xfrm>
          <a:prstGeom prst="wedgeRoundRectCallout">
            <a:avLst>
              <a:gd name="adj1" fmla="val 49211"/>
              <a:gd name="adj2" fmla="val 162228"/>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a:buNone/>
            </a:pPr>
            <a:r>
              <a:rPr lang="en-US" sz="1800" dirty="0">
                <a:solidFill>
                  <a:schemeClr val="accent1"/>
                </a:solidFill>
                <a:latin typeface="Comic Sans MS" pitchFamily="66" charset="0"/>
              </a:rPr>
              <a:t>{(x</a:t>
            </a:r>
            <a:r>
              <a:rPr lang="en-US" sz="1800" dirty="0">
                <a:solidFill>
                  <a:schemeClr val="accent1"/>
                </a:solidFill>
                <a:latin typeface="Comic Sans MS" pitchFamily="66" charset="0"/>
                <a:sym typeface="Symbol"/>
              </a:rPr>
              <a:t>2, y1),   </a:t>
            </a:r>
          </a:p>
          <a:p>
            <a:pPr>
              <a:buNone/>
            </a:pPr>
            <a:r>
              <a:rPr lang="en-US" sz="1800" dirty="0">
                <a:solidFill>
                  <a:schemeClr val="accent1"/>
                </a:solidFill>
                <a:latin typeface="Comic Sans MS" pitchFamily="66" charset="0"/>
                <a:sym typeface="Symbol"/>
              </a:rPr>
              <a:t> </a:t>
            </a:r>
            <a:r>
              <a:rPr lang="en-US" sz="1800" dirty="0">
                <a:solidFill>
                  <a:schemeClr val="accent1"/>
                </a:solidFill>
                <a:latin typeface="Comic Sans MS" pitchFamily="66" charset="0"/>
              </a:rPr>
              <a:t>(x</a:t>
            </a:r>
            <a:r>
              <a:rPr lang="en-US" sz="1800" dirty="0">
                <a:solidFill>
                  <a:schemeClr val="accent1"/>
                </a:solidFill>
                <a:latin typeface="Comic Sans MS" pitchFamily="66" charset="0"/>
                <a:sym typeface="Symbol"/>
              </a:rPr>
              <a:t>5, y3)}</a:t>
            </a:r>
            <a:endParaRPr lang="en-US" sz="1800" dirty="0">
              <a:solidFill>
                <a:schemeClr val="accent1"/>
              </a:solidFill>
              <a:latin typeface="Comic Sans MS" pitchFamily="66" charset="0"/>
            </a:endParaRPr>
          </a:p>
        </p:txBody>
      </p:sp>
      <p:sp>
        <p:nvSpPr>
          <p:cNvPr id="29" name="Rounded Rectangular Callout 28"/>
          <p:cNvSpPr/>
          <p:nvPr/>
        </p:nvSpPr>
        <p:spPr bwMode="auto">
          <a:xfrm>
            <a:off x="2775695" y="1518684"/>
            <a:ext cx="2132061" cy="1331703"/>
          </a:xfrm>
          <a:prstGeom prst="wedgeRoundRectCallout">
            <a:avLst>
              <a:gd name="adj1" fmla="val -70773"/>
              <a:gd name="adj2" fmla="val 117832"/>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0" tIns="45720" rIns="0" bIns="45720" numCol="1" rtlCol="0" anchor="t" anchorCtr="0" compatLnSpc="1">
            <a:prstTxWarp prst="textNoShape">
              <a:avLst/>
            </a:prstTxWarp>
          </a:bodyPr>
          <a:lstStyle/>
          <a:p>
            <a:pPr>
              <a:buNone/>
            </a:pPr>
            <a:r>
              <a:rPr lang="en-US" sz="1800" dirty="0">
                <a:solidFill>
                  <a:schemeClr val="accent1"/>
                </a:solidFill>
                <a:latin typeface="Comic Sans MS" pitchFamily="66" charset="0"/>
              </a:rPr>
              <a:t>{(2,1), (2,2), (2,3),</a:t>
            </a:r>
          </a:p>
          <a:p>
            <a:pPr>
              <a:buNone/>
            </a:pPr>
            <a:r>
              <a:rPr lang="en-US" sz="1800" dirty="0">
                <a:solidFill>
                  <a:schemeClr val="accent1"/>
                </a:solidFill>
                <a:latin typeface="Comic Sans MS" pitchFamily="66" charset="0"/>
              </a:rPr>
              <a:t> (3,1), (3,2), (3,3),</a:t>
            </a:r>
          </a:p>
          <a:p>
            <a:pPr>
              <a:buNone/>
            </a:pPr>
            <a:r>
              <a:rPr lang="en-US" sz="1800" dirty="0">
                <a:solidFill>
                  <a:schemeClr val="accent1"/>
                </a:solidFill>
                <a:latin typeface="Comic Sans MS" pitchFamily="66" charset="0"/>
              </a:rPr>
              <a:t> (4,1), (4,2), (4,3),</a:t>
            </a:r>
          </a:p>
          <a:p>
            <a:pPr>
              <a:buNone/>
            </a:pPr>
            <a:r>
              <a:rPr lang="en-US" sz="1800" dirty="0">
                <a:solidFill>
                  <a:schemeClr val="accent1"/>
                </a:solidFill>
                <a:latin typeface="Comic Sans MS" pitchFamily="66" charset="0"/>
              </a:rPr>
              <a:t> (5,1), (5,2), (5,3)}</a:t>
            </a:r>
          </a:p>
        </p:txBody>
      </p:sp>
      <p:grpSp>
        <p:nvGrpSpPr>
          <p:cNvPr id="27" name="Group 26"/>
          <p:cNvGrpSpPr/>
          <p:nvPr/>
        </p:nvGrpSpPr>
        <p:grpSpPr>
          <a:xfrm>
            <a:off x="2466976" y="3040383"/>
            <a:ext cx="4029075" cy="1393507"/>
            <a:chOff x="2457450" y="3021331"/>
            <a:chExt cx="4029075" cy="1393507"/>
          </a:xfrm>
        </p:grpSpPr>
        <p:sp>
          <p:nvSpPr>
            <p:cNvPr id="25" name="TextBox 24"/>
            <p:cNvSpPr txBox="1"/>
            <p:nvPr/>
          </p:nvSpPr>
          <p:spPr>
            <a:xfrm>
              <a:off x="4276100" y="3021331"/>
              <a:ext cx="367408" cy="535531"/>
            </a:xfrm>
            <a:prstGeom prst="rect">
              <a:avLst/>
            </a:prstGeom>
            <a:noFill/>
          </p:spPr>
          <p:txBody>
            <a:bodyPr wrap="none" rtlCol="0">
              <a:spAutoFit/>
            </a:bodyPr>
            <a:lstStyle/>
            <a:p>
              <a:pPr>
                <a:buNone/>
              </a:pPr>
              <a:r>
                <a:rPr lang="el-GR" sz="3200" dirty="0">
                  <a:solidFill>
                    <a:srgbClr val="0070C0"/>
                  </a:solidFill>
                </a:rPr>
                <a:t>γ</a:t>
              </a:r>
              <a:endParaRPr lang="en-US" sz="3200" dirty="0">
                <a:solidFill>
                  <a:srgbClr val="0070C0"/>
                </a:solidFill>
              </a:endParaRPr>
            </a:p>
          </p:txBody>
        </p:sp>
        <p:sp>
          <p:nvSpPr>
            <p:cNvPr id="22" name="Freeform 21"/>
            <p:cNvSpPr/>
            <p:nvPr/>
          </p:nvSpPr>
          <p:spPr bwMode="auto">
            <a:xfrm>
              <a:off x="2457450" y="3533085"/>
              <a:ext cx="4029075" cy="881753"/>
            </a:xfrm>
            <a:custGeom>
              <a:avLst/>
              <a:gdLst>
                <a:gd name="connsiteX0" fmla="*/ 0 w 4029075"/>
                <a:gd name="connsiteY0" fmla="*/ 288821 h 881753"/>
                <a:gd name="connsiteX1" fmla="*/ 778669 w 4029075"/>
                <a:gd name="connsiteY1" fmla="*/ 95940 h 881753"/>
                <a:gd name="connsiteX2" fmla="*/ 2050256 w 4029075"/>
                <a:gd name="connsiteY2" fmla="*/ 10215 h 881753"/>
                <a:gd name="connsiteX3" fmla="*/ 3300413 w 4029075"/>
                <a:gd name="connsiteY3" fmla="*/ 324540 h 881753"/>
                <a:gd name="connsiteX4" fmla="*/ 4029075 w 4029075"/>
                <a:gd name="connsiteY4" fmla="*/ 881753 h 88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075" h="881753">
                  <a:moveTo>
                    <a:pt x="0" y="288821"/>
                  </a:moveTo>
                  <a:cubicBezTo>
                    <a:pt x="218480" y="215597"/>
                    <a:pt x="436960" y="142374"/>
                    <a:pt x="778669" y="95940"/>
                  </a:cubicBezTo>
                  <a:cubicBezTo>
                    <a:pt x="1120378" y="49506"/>
                    <a:pt x="1629965" y="-27885"/>
                    <a:pt x="2050256" y="10215"/>
                  </a:cubicBezTo>
                  <a:cubicBezTo>
                    <a:pt x="2470547" y="48315"/>
                    <a:pt x="2970610" y="179284"/>
                    <a:pt x="3300413" y="324540"/>
                  </a:cubicBezTo>
                  <a:cubicBezTo>
                    <a:pt x="3630216" y="469796"/>
                    <a:pt x="3829645" y="675774"/>
                    <a:pt x="4029075" y="881753"/>
                  </a:cubicBezTo>
                </a:path>
              </a:pathLst>
            </a:custGeom>
            <a:noFill/>
            <a:ln w="22225" cap="flat" cmpd="sng" algn="ctr">
              <a:solidFill>
                <a:schemeClr val="tx1"/>
              </a:solidFill>
              <a:prstDash val="solid"/>
              <a:round/>
              <a:headEnd type="stealth" w="med" len="lg"/>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grpSp>
      <p:grpSp>
        <p:nvGrpSpPr>
          <p:cNvPr id="24" name="Group 23"/>
          <p:cNvGrpSpPr/>
          <p:nvPr/>
        </p:nvGrpSpPr>
        <p:grpSpPr>
          <a:xfrm>
            <a:off x="2520386" y="3689801"/>
            <a:ext cx="3956614" cy="777985"/>
            <a:chOff x="2520386" y="3689801"/>
            <a:chExt cx="3956614" cy="777985"/>
          </a:xfrm>
        </p:grpSpPr>
        <p:cxnSp>
          <p:nvCxnSpPr>
            <p:cNvPr id="121" name="Straight Arrow Connector 120"/>
            <p:cNvCxnSpPr>
              <a:stCxn id="16" idx="2"/>
              <a:endCxn id="13" idx="7"/>
            </p:cNvCxnSpPr>
            <p:nvPr/>
          </p:nvCxnSpPr>
          <p:spPr>
            <a:xfrm flipH="1" flipV="1">
              <a:off x="2520386" y="3879172"/>
              <a:ext cx="3956614" cy="588614"/>
            </a:xfrm>
            <a:prstGeom prst="straightConnector1">
              <a:avLst/>
            </a:prstGeom>
            <a:ln w="24000">
              <a:solidFill>
                <a:srgbClr val="000000"/>
              </a:solidFill>
              <a:headEnd type="stealth"/>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253118" y="3689801"/>
              <a:ext cx="417102" cy="535531"/>
            </a:xfrm>
            <a:prstGeom prst="rect">
              <a:avLst/>
            </a:prstGeom>
            <a:noFill/>
          </p:spPr>
          <p:txBody>
            <a:bodyPr wrap="none" rtlCol="0">
              <a:spAutoFit/>
            </a:bodyPr>
            <a:lstStyle/>
            <a:p>
              <a:pPr>
                <a:buNone/>
              </a:pPr>
              <a:r>
                <a:rPr lang="el-GR" sz="3200" dirty="0">
                  <a:solidFill>
                    <a:srgbClr val="FF0000"/>
                  </a:solidFill>
                </a:rPr>
                <a:t>α</a:t>
              </a:r>
              <a:endParaRPr lang="en-US" sz="3200" dirty="0">
                <a:solidFill>
                  <a:srgbClr val="FF0000"/>
                </a:solidFill>
              </a:endParaRPr>
            </a:p>
          </p:txBody>
        </p:sp>
      </p:grpSp>
      <p:grpSp>
        <p:nvGrpSpPr>
          <p:cNvPr id="30" name="Group 29"/>
          <p:cNvGrpSpPr/>
          <p:nvPr/>
        </p:nvGrpSpPr>
        <p:grpSpPr>
          <a:xfrm>
            <a:off x="8076775" y="5137675"/>
            <a:ext cx="986490" cy="1656420"/>
            <a:chOff x="4721575" y="3546475"/>
            <a:chExt cx="986490" cy="1656420"/>
          </a:xfrm>
        </p:grpSpPr>
        <p:pic>
          <p:nvPicPr>
            <p:cNvPr id="31" name="Picture 4" descr="C:\Users\reps\Documents\Service\Meetings\Dagstuhl SMT-meets-AbsInt-2014\Talk\RadhiaCous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34" name="Group 33"/>
          <p:cNvGrpSpPr/>
          <p:nvPr/>
        </p:nvGrpSpPr>
        <p:grpSpPr>
          <a:xfrm>
            <a:off x="6952438" y="5101675"/>
            <a:ext cx="1019662" cy="1692420"/>
            <a:chOff x="3532438" y="3510475"/>
            <a:chExt cx="1019662" cy="1692420"/>
          </a:xfrm>
        </p:grpSpPr>
        <p:pic>
          <p:nvPicPr>
            <p:cNvPr id="35" name="Picture 2" descr="C:\Users\reps\Documents\Service\Meetings\Dagstuhl SMT-meets-AbsInt-2014\Talk\PatrickCous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spTree>
    <p:extLst>
      <p:ext uri="{BB962C8B-B14F-4D97-AF65-F5344CB8AC3E}">
        <p14:creationId xmlns:p14="http://schemas.microsoft.com/office/powerpoint/2010/main" val="564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P spid="20"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6"/>
          <p:cNvSpPr/>
          <p:nvPr/>
        </p:nvSpPr>
        <p:spPr bwMode="auto">
          <a:xfrm>
            <a:off x="1803983" y="3314700"/>
            <a:ext cx="1387445" cy="1893794"/>
          </a:xfrm>
          <a:custGeom>
            <a:avLst/>
            <a:gdLst>
              <a:gd name="connsiteX0" fmla="*/ 486476 w 1329765"/>
              <a:gd name="connsiteY0" fmla="*/ 22751 h 1629684"/>
              <a:gd name="connsiteX1" fmla="*/ 172369 w 1329765"/>
              <a:gd name="connsiteY1" fmla="*/ 364778 h 1629684"/>
              <a:gd name="connsiteX2" fmla="*/ 11825 w 1329765"/>
              <a:gd name="connsiteY2" fmla="*/ 1132595 h 1629684"/>
              <a:gd name="connsiteX3" fmla="*/ 486476 w 1329765"/>
              <a:gd name="connsiteY3" fmla="*/ 1621206 h 1629684"/>
              <a:gd name="connsiteX4" fmla="*/ 1240332 w 1329765"/>
              <a:gd name="connsiteY4" fmla="*/ 1383881 h 1629684"/>
              <a:gd name="connsiteX5" fmla="*/ 1275233 w 1329765"/>
              <a:gd name="connsiteY5" fmla="*/ 657945 h 1629684"/>
              <a:gd name="connsiteX6" fmla="*/ 877364 w 1329765"/>
              <a:gd name="connsiteY6" fmla="*/ 99533 h 1629684"/>
              <a:gd name="connsiteX7" fmla="*/ 486476 w 1329765"/>
              <a:gd name="connsiteY7" fmla="*/ 22751 h 162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765" h="1629684">
                <a:moveTo>
                  <a:pt x="486476" y="22751"/>
                </a:moveTo>
                <a:cubicBezTo>
                  <a:pt x="368977" y="66958"/>
                  <a:pt x="251477" y="179804"/>
                  <a:pt x="172369" y="364778"/>
                </a:cubicBezTo>
                <a:cubicBezTo>
                  <a:pt x="93261" y="549752"/>
                  <a:pt x="-40526" y="923190"/>
                  <a:pt x="11825" y="1132595"/>
                </a:cubicBezTo>
                <a:cubicBezTo>
                  <a:pt x="64176" y="1342000"/>
                  <a:pt x="281725" y="1579325"/>
                  <a:pt x="486476" y="1621206"/>
                </a:cubicBezTo>
                <a:cubicBezTo>
                  <a:pt x="691227" y="1663087"/>
                  <a:pt x="1108873" y="1544424"/>
                  <a:pt x="1240332" y="1383881"/>
                </a:cubicBezTo>
                <a:cubicBezTo>
                  <a:pt x="1371791" y="1223338"/>
                  <a:pt x="1335728" y="872003"/>
                  <a:pt x="1275233" y="657945"/>
                </a:cubicBezTo>
                <a:cubicBezTo>
                  <a:pt x="1214738" y="443887"/>
                  <a:pt x="1007660" y="203072"/>
                  <a:pt x="877364" y="99533"/>
                </a:cubicBezTo>
                <a:cubicBezTo>
                  <a:pt x="747068" y="-4006"/>
                  <a:pt x="603975" y="-21456"/>
                  <a:pt x="486476" y="22751"/>
                </a:cubicBezTo>
                <a:close/>
              </a:path>
            </a:pathLst>
          </a:custGeom>
          <a:solidFill>
            <a:srgbClr val="189249"/>
          </a:solidFill>
          <a:ln w="28575" cap="flat" cmpd="sng" algn="ctr">
            <a:solidFill>
              <a:schemeClr val="tx1"/>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7" name="Freeform 6"/>
          <p:cNvSpPr/>
          <p:nvPr/>
        </p:nvSpPr>
        <p:spPr bwMode="auto">
          <a:xfrm>
            <a:off x="1993374" y="3608654"/>
            <a:ext cx="1045654" cy="1447440"/>
          </a:xfrm>
          <a:custGeom>
            <a:avLst/>
            <a:gdLst>
              <a:gd name="connsiteX0" fmla="*/ 486476 w 1329765"/>
              <a:gd name="connsiteY0" fmla="*/ 22751 h 1629684"/>
              <a:gd name="connsiteX1" fmla="*/ 172369 w 1329765"/>
              <a:gd name="connsiteY1" fmla="*/ 364778 h 1629684"/>
              <a:gd name="connsiteX2" fmla="*/ 11825 w 1329765"/>
              <a:gd name="connsiteY2" fmla="*/ 1132595 h 1629684"/>
              <a:gd name="connsiteX3" fmla="*/ 486476 w 1329765"/>
              <a:gd name="connsiteY3" fmla="*/ 1621206 h 1629684"/>
              <a:gd name="connsiteX4" fmla="*/ 1240332 w 1329765"/>
              <a:gd name="connsiteY4" fmla="*/ 1383881 h 1629684"/>
              <a:gd name="connsiteX5" fmla="*/ 1275233 w 1329765"/>
              <a:gd name="connsiteY5" fmla="*/ 657945 h 1629684"/>
              <a:gd name="connsiteX6" fmla="*/ 877364 w 1329765"/>
              <a:gd name="connsiteY6" fmla="*/ 99533 h 1629684"/>
              <a:gd name="connsiteX7" fmla="*/ 486476 w 1329765"/>
              <a:gd name="connsiteY7" fmla="*/ 22751 h 162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765" h="1629684">
                <a:moveTo>
                  <a:pt x="486476" y="22751"/>
                </a:moveTo>
                <a:cubicBezTo>
                  <a:pt x="368977" y="66958"/>
                  <a:pt x="251477" y="179804"/>
                  <a:pt x="172369" y="364778"/>
                </a:cubicBezTo>
                <a:cubicBezTo>
                  <a:pt x="93261" y="549752"/>
                  <a:pt x="-40526" y="923190"/>
                  <a:pt x="11825" y="1132595"/>
                </a:cubicBezTo>
                <a:cubicBezTo>
                  <a:pt x="64176" y="1342000"/>
                  <a:pt x="281725" y="1579325"/>
                  <a:pt x="486476" y="1621206"/>
                </a:cubicBezTo>
                <a:cubicBezTo>
                  <a:pt x="691227" y="1663087"/>
                  <a:pt x="1108873" y="1544424"/>
                  <a:pt x="1240332" y="1383881"/>
                </a:cubicBezTo>
                <a:cubicBezTo>
                  <a:pt x="1371791" y="1223338"/>
                  <a:pt x="1335728" y="872003"/>
                  <a:pt x="1275233" y="657945"/>
                </a:cubicBezTo>
                <a:cubicBezTo>
                  <a:pt x="1214738" y="443887"/>
                  <a:pt x="1007660" y="203072"/>
                  <a:pt x="877364" y="99533"/>
                </a:cubicBezTo>
                <a:cubicBezTo>
                  <a:pt x="747068" y="-4006"/>
                  <a:pt x="603975" y="-21456"/>
                  <a:pt x="486476" y="22751"/>
                </a:cubicBezTo>
                <a:close/>
              </a:path>
            </a:pathLst>
          </a:custGeom>
          <a:solidFill>
            <a:schemeClr val="bg1"/>
          </a:solidFill>
          <a:ln w="28575" cap="flat" cmpd="sng" algn="ctr">
            <a:solidFill>
              <a:schemeClr val="tx1"/>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2" name="Title 1"/>
          <p:cNvSpPr>
            <a:spLocks noGrp="1"/>
          </p:cNvSpPr>
          <p:nvPr>
            <p:ph type="title"/>
          </p:nvPr>
        </p:nvSpPr>
        <p:spPr/>
        <p:txBody>
          <a:bodyPr>
            <a:normAutofit/>
          </a:bodyPr>
          <a:lstStyle/>
          <a:p>
            <a:r>
              <a:rPr lang="en-US" dirty="0"/>
              <a:t>Best Transformer </a:t>
            </a:r>
            <a:r>
              <a:rPr lang="en-US" sz="2700" dirty="0"/>
              <a:t>[CC79]</a:t>
            </a:r>
            <a:endParaRPr lang="en-US" dirty="0"/>
          </a:p>
        </p:txBody>
      </p:sp>
      <p:cxnSp>
        <p:nvCxnSpPr>
          <p:cNvPr id="20" name="Straight Connector 19"/>
          <p:cNvCxnSpPr>
            <a:stCxn id="23" idx="1"/>
            <a:endCxn id="24" idx="5"/>
          </p:cNvCxnSpPr>
          <p:nvPr/>
        </p:nvCxnSpPr>
        <p:spPr>
          <a:xfrm flipH="1" flipV="1">
            <a:off x="6135191" y="4446796"/>
            <a:ext cx="532276" cy="478100"/>
          </a:xfrm>
          <a:prstGeom prst="line">
            <a:avLst/>
          </a:prstGeom>
          <a:ln w="24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V="1">
            <a:off x="2114986" y="39231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bwMode="auto">
          <a:xfrm>
            <a:off x="1396800" y="4108016"/>
            <a:ext cx="830645" cy="1182921"/>
          </a:xfrm>
          <a:custGeom>
            <a:avLst/>
            <a:gdLst>
              <a:gd name="connsiteX0" fmla="*/ 195475 w 646972"/>
              <a:gd name="connsiteY0" fmla="*/ 24420 h 728191"/>
              <a:gd name="connsiteX1" fmla="*/ 31 w 646972"/>
              <a:gd name="connsiteY1" fmla="*/ 324566 h 728191"/>
              <a:gd name="connsiteX2" fmla="*/ 209435 w 646972"/>
              <a:gd name="connsiteY2" fmla="*/ 722435 h 728191"/>
              <a:gd name="connsiteX3" fmla="*/ 642205 w 646972"/>
              <a:gd name="connsiteY3" fmla="*/ 526991 h 728191"/>
              <a:gd name="connsiteX4" fmla="*/ 425820 w 646972"/>
              <a:gd name="connsiteY4" fmla="*/ 73281 h 728191"/>
              <a:gd name="connsiteX5" fmla="*/ 195475 w 646972"/>
              <a:gd name="connsiteY5" fmla="*/ 24420 h 728191"/>
              <a:gd name="connsiteX0" fmla="*/ 195475 w 642935"/>
              <a:gd name="connsiteY0" fmla="*/ 24420 h 761915"/>
              <a:gd name="connsiteX1" fmla="*/ 31 w 642935"/>
              <a:gd name="connsiteY1" fmla="*/ 324566 h 761915"/>
              <a:gd name="connsiteX2" fmla="*/ 209435 w 642935"/>
              <a:gd name="connsiteY2" fmla="*/ 722435 h 761915"/>
              <a:gd name="connsiteX3" fmla="*/ 541451 w 642935"/>
              <a:gd name="connsiteY3" fmla="*/ 725415 h 761915"/>
              <a:gd name="connsiteX4" fmla="*/ 642205 w 642935"/>
              <a:gd name="connsiteY4" fmla="*/ 526991 h 761915"/>
              <a:gd name="connsiteX5" fmla="*/ 425820 w 642935"/>
              <a:gd name="connsiteY5" fmla="*/ 73281 h 761915"/>
              <a:gd name="connsiteX6" fmla="*/ 195475 w 642935"/>
              <a:gd name="connsiteY6" fmla="*/ 24420 h 761915"/>
              <a:gd name="connsiteX0" fmla="*/ 195475 w 649308"/>
              <a:gd name="connsiteY0" fmla="*/ 20932 h 758427"/>
              <a:gd name="connsiteX1" fmla="*/ 31 w 649308"/>
              <a:gd name="connsiteY1" fmla="*/ 321078 h 758427"/>
              <a:gd name="connsiteX2" fmla="*/ 209435 w 649308"/>
              <a:gd name="connsiteY2" fmla="*/ 718947 h 758427"/>
              <a:gd name="connsiteX3" fmla="*/ 541451 w 649308"/>
              <a:gd name="connsiteY3" fmla="*/ 721927 h 758427"/>
              <a:gd name="connsiteX4" fmla="*/ 648673 w 649308"/>
              <a:gd name="connsiteY4" fmla="*/ 425349 h 758427"/>
              <a:gd name="connsiteX5" fmla="*/ 425820 w 649308"/>
              <a:gd name="connsiteY5" fmla="*/ 69793 h 758427"/>
              <a:gd name="connsiteX6" fmla="*/ 195475 w 649308"/>
              <a:gd name="connsiteY6" fmla="*/ 20932 h 75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308" h="758427">
                <a:moveTo>
                  <a:pt x="195475" y="20932"/>
                </a:moveTo>
                <a:cubicBezTo>
                  <a:pt x="124510" y="62813"/>
                  <a:pt x="-2296" y="204742"/>
                  <a:pt x="31" y="321078"/>
                </a:cubicBezTo>
                <a:cubicBezTo>
                  <a:pt x="2358" y="437414"/>
                  <a:pt x="119198" y="652139"/>
                  <a:pt x="209435" y="718947"/>
                </a:cubicBezTo>
                <a:cubicBezTo>
                  <a:pt x="299672" y="785755"/>
                  <a:pt x="469323" y="754501"/>
                  <a:pt x="541451" y="721927"/>
                </a:cubicBezTo>
                <a:cubicBezTo>
                  <a:pt x="613579" y="689353"/>
                  <a:pt x="655008" y="524753"/>
                  <a:pt x="648673" y="425349"/>
                </a:cubicBezTo>
                <a:cubicBezTo>
                  <a:pt x="642338" y="325945"/>
                  <a:pt x="501353" y="137196"/>
                  <a:pt x="425820" y="69793"/>
                </a:cubicBezTo>
                <a:cubicBezTo>
                  <a:pt x="350287" y="2390"/>
                  <a:pt x="266440" y="-20949"/>
                  <a:pt x="195475" y="20932"/>
                </a:cubicBezTo>
                <a:close/>
              </a:path>
            </a:pathLst>
          </a:custGeom>
          <a:noFill/>
          <a:ln w="28575" cap="flat" cmpd="sng" algn="ctr">
            <a:solidFill>
              <a:schemeClr val="tx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27" name="TextBox 26"/>
          <p:cNvSpPr txBox="1"/>
          <p:nvPr/>
        </p:nvSpPr>
        <p:spPr>
          <a:xfrm>
            <a:off x="5933649" y="4502631"/>
            <a:ext cx="405880" cy="424732"/>
          </a:xfrm>
          <a:prstGeom prst="rect">
            <a:avLst/>
          </a:prstGeom>
          <a:noFill/>
        </p:spPr>
        <p:txBody>
          <a:bodyPr wrap="none" rtlCol="0">
            <a:spAutoFit/>
          </a:bodyPr>
          <a:lstStyle/>
          <a:p>
            <a:pPr>
              <a:buNone/>
            </a:pPr>
            <a:r>
              <a:rPr lang="el-GR" sz="2400" dirty="0">
                <a:solidFill>
                  <a:srgbClr val="FF0000"/>
                </a:solidFill>
              </a:rPr>
              <a:t>τ</a:t>
            </a:r>
            <a:r>
              <a:rPr lang="en-US" sz="2400" baseline="30000" dirty="0">
                <a:solidFill>
                  <a:srgbClr val="FF0000"/>
                </a:solidFill>
              </a:rPr>
              <a:t>#</a:t>
            </a:r>
          </a:p>
        </p:txBody>
      </p:sp>
      <p:sp>
        <p:nvSpPr>
          <p:cNvPr id="36" name="TextBox 35"/>
          <p:cNvSpPr txBox="1"/>
          <p:nvPr/>
        </p:nvSpPr>
        <p:spPr>
          <a:xfrm>
            <a:off x="2274924" y="3829311"/>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sp>
        <p:nvSpPr>
          <p:cNvPr id="29" name="TextBox 28"/>
          <p:cNvSpPr txBox="1"/>
          <p:nvPr/>
        </p:nvSpPr>
        <p:spPr>
          <a:xfrm>
            <a:off x="4095612" y="3666422"/>
            <a:ext cx="388248" cy="480131"/>
          </a:xfrm>
          <a:prstGeom prst="rect">
            <a:avLst/>
          </a:prstGeom>
          <a:noFill/>
        </p:spPr>
        <p:txBody>
          <a:bodyPr wrap="none" rtlCol="0">
            <a:spAutoFit/>
          </a:bodyPr>
          <a:lstStyle/>
          <a:p>
            <a:pPr>
              <a:buNone/>
            </a:pPr>
            <a:r>
              <a:rPr lang="el-GR" sz="2800" dirty="0">
                <a:solidFill>
                  <a:srgbClr val="FF0000"/>
                </a:solidFill>
              </a:rPr>
              <a:t>α</a:t>
            </a:r>
            <a:endParaRPr lang="en-US" sz="2800" dirty="0">
              <a:solidFill>
                <a:srgbClr val="FF0000"/>
              </a:solidFill>
            </a:endParaRPr>
          </a:p>
        </p:txBody>
      </p:sp>
      <p:sp>
        <p:nvSpPr>
          <p:cNvPr id="38" name="TextBox 37"/>
          <p:cNvSpPr txBox="1"/>
          <p:nvPr/>
        </p:nvSpPr>
        <p:spPr>
          <a:xfrm>
            <a:off x="4210517" y="4587469"/>
            <a:ext cx="344966" cy="480131"/>
          </a:xfrm>
          <a:prstGeom prst="rect">
            <a:avLst/>
          </a:prstGeom>
          <a:noFill/>
        </p:spPr>
        <p:txBody>
          <a:bodyPr wrap="none" rtlCol="0">
            <a:spAutoFit/>
          </a:bodyPr>
          <a:lstStyle/>
          <a:p>
            <a:pPr>
              <a:buNone/>
            </a:pPr>
            <a:r>
              <a:rPr lang="el-GR" sz="2800" dirty="0">
                <a:solidFill>
                  <a:srgbClr val="0070C0"/>
                </a:solidFill>
              </a:rPr>
              <a:t>γ</a:t>
            </a:r>
            <a:endParaRPr lang="en-US" sz="2800" dirty="0">
              <a:solidFill>
                <a:srgbClr val="0070C0"/>
              </a:solidFill>
            </a:endParaRPr>
          </a:p>
        </p:txBody>
      </p:sp>
      <p:sp>
        <p:nvSpPr>
          <p:cNvPr id="18" name="Rectangle 17"/>
          <p:cNvSpPr/>
          <p:nvPr/>
        </p:nvSpPr>
        <p:spPr bwMode="auto">
          <a:xfrm>
            <a:off x="893460" y="2813002"/>
            <a:ext cx="2589636" cy="3148048"/>
          </a:xfrm>
          <a:prstGeom prst="rect">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sp>
        <p:nvSpPr>
          <p:cNvPr id="19" name="Text Box 5"/>
          <p:cNvSpPr txBox="1">
            <a:spLocks noChangeArrowheads="1"/>
          </p:cNvSpPr>
          <p:nvPr/>
        </p:nvSpPr>
        <p:spPr bwMode="auto">
          <a:xfrm>
            <a:off x="799312" y="5978519"/>
            <a:ext cx="223971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800" dirty="0">
                <a:solidFill>
                  <a:srgbClr val="0070C0"/>
                </a:solidFill>
                <a:latin typeface="Comic Sans MS" pitchFamily="66" charset="0"/>
              </a:rPr>
              <a:t>Universe of States</a:t>
            </a:r>
          </a:p>
        </p:txBody>
      </p:sp>
      <p:sp>
        <p:nvSpPr>
          <p:cNvPr id="24" name="Oval 23"/>
          <p:cNvSpPr/>
          <p:nvPr/>
        </p:nvSpPr>
        <p:spPr bwMode="auto">
          <a:xfrm>
            <a:off x="6088362" y="4398971"/>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cxnSp>
        <p:nvCxnSpPr>
          <p:cNvPr id="125" name="Straight Connector 124"/>
          <p:cNvCxnSpPr>
            <a:endCxn id="24" idx="2"/>
          </p:cNvCxnSpPr>
          <p:nvPr/>
        </p:nvCxnSpPr>
        <p:spPr bwMode="auto">
          <a:xfrm>
            <a:off x="2865600" y="3923101"/>
            <a:ext cx="3222762" cy="503886"/>
          </a:xfrm>
          <a:prstGeom prst="line">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23" idx="2"/>
            <a:endCxn id="6" idx="3"/>
          </p:cNvCxnSpPr>
          <p:nvPr/>
        </p:nvCxnSpPr>
        <p:spPr bwMode="auto">
          <a:xfrm flipH="1">
            <a:off x="2089466" y="4944706"/>
            <a:ext cx="4569966" cy="289302"/>
          </a:xfrm>
          <a:prstGeom prst="straightConnector1">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auto">
          <a:xfrm>
            <a:off x="6091578" y="3809771"/>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p:grpSp>
        <p:nvGrpSpPr>
          <p:cNvPr id="34" name="Group 33"/>
          <p:cNvGrpSpPr/>
          <p:nvPr/>
        </p:nvGrpSpPr>
        <p:grpSpPr>
          <a:xfrm>
            <a:off x="6138407" y="3857596"/>
            <a:ext cx="1105830" cy="1059094"/>
            <a:chOff x="6138407" y="3857596"/>
            <a:chExt cx="1105830" cy="1059094"/>
          </a:xfrm>
        </p:grpSpPr>
        <p:cxnSp>
          <p:nvCxnSpPr>
            <p:cNvPr id="25" name="Straight Connector 24"/>
            <p:cNvCxnSpPr>
              <a:stCxn id="23" idx="0"/>
              <a:endCxn id="26" idx="5"/>
            </p:cNvCxnSpPr>
            <p:nvPr/>
          </p:nvCxnSpPr>
          <p:spPr>
            <a:xfrm flipH="1" flipV="1">
              <a:off x="6138407" y="3857596"/>
              <a:ext cx="548457" cy="1059094"/>
            </a:xfrm>
            <a:prstGeom prst="line">
              <a:avLst/>
            </a:prstGeom>
            <a:ln w="24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62750" y="3992887"/>
              <a:ext cx="981487" cy="387798"/>
            </a:xfrm>
            <a:prstGeom prst="rect">
              <a:avLst/>
            </a:prstGeom>
            <a:noFill/>
          </p:spPr>
          <p:txBody>
            <a:bodyPr wrap="none" rtlCol="0">
              <a:spAutoFit/>
            </a:bodyPr>
            <a:lstStyle/>
            <a:p>
              <a:pPr algn="ctr">
                <a:lnSpc>
                  <a:spcPct val="80000"/>
                </a:lnSpc>
                <a:buNone/>
              </a:pPr>
              <a:r>
                <a:rPr lang="en-US" sz="2400" dirty="0">
                  <a:solidFill>
                    <a:srgbClr val="FF0000"/>
                  </a:solidFill>
                </a:rPr>
                <a:t>safe </a:t>
              </a:r>
              <a:r>
                <a:rPr lang="el-GR" sz="2400" dirty="0">
                  <a:solidFill>
                    <a:srgbClr val="FF0000"/>
                  </a:solidFill>
                </a:rPr>
                <a:t>τ</a:t>
              </a:r>
              <a:r>
                <a:rPr lang="en-US" sz="2400" baseline="30000" dirty="0">
                  <a:solidFill>
                    <a:srgbClr val="FF0000"/>
                  </a:solidFill>
                </a:rPr>
                <a:t>#</a:t>
              </a:r>
            </a:p>
          </p:txBody>
        </p:sp>
      </p:grpSp>
      <p:cxnSp>
        <p:nvCxnSpPr>
          <p:cNvPr id="33" name="Straight Connector 32"/>
          <p:cNvCxnSpPr>
            <a:stCxn id="24" idx="0"/>
            <a:endCxn id="26" idx="4"/>
          </p:cNvCxnSpPr>
          <p:nvPr/>
        </p:nvCxnSpPr>
        <p:spPr>
          <a:xfrm flipV="1">
            <a:off x="6115794" y="3865802"/>
            <a:ext cx="3216" cy="533169"/>
          </a:xfrm>
          <a:prstGeom prst="line">
            <a:avLst/>
          </a:prstGeom>
          <a:ln w="57150">
            <a:solidFill>
              <a:srgbClr val="00B050"/>
            </a:solidFill>
            <a:tailEnd type="non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659432" y="4714997"/>
            <a:ext cx="518454" cy="405752"/>
            <a:chOff x="6659432" y="4714997"/>
            <a:chExt cx="518454" cy="405752"/>
          </a:xfrm>
        </p:grpSpPr>
        <p:sp>
          <p:nvSpPr>
            <p:cNvPr id="23" name="Oval 22"/>
            <p:cNvSpPr/>
            <p:nvPr/>
          </p:nvSpPr>
          <p:spPr bwMode="auto">
            <a:xfrm>
              <a:off x="6659432" y="4916690"/>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a:ln>
                  <a:noFill/>
                </a:ln>
                <a:solidFill>
                  <a:schemeClr val="bg1"/>
                </a:solidFill>
                <a:effectLst/>
                <a:latin typeface="Comic Sans MS" pitchFamily="66" charset="0"/>
              </a:endParaRPr>
            </a:p>
          </p:txBody>
        </p:sp>
        <mc:AlternateContent xmlns:mc="http://schemas.openxmlformats.org/markup-compatibility/2006" xmlns:a14="http://schemas.microsoft.com/office/drawing/2010/main">
          <mc:Choice Requires="a14">
            <p:sp>
              <p:nvSpPr>
                <p:cNvPr id="40" name="TextBox 39"/>
                <p:cNvSpPr txBox="1"/>
                <p:nvPr/>
              </p:nvSpPr>
              <p:spPr>
                <a:xfrm>
                  <a:off x="6660500" y="4714997"/>
                  <a:ext cx="517386" cy="405752"/>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p>
                          <m:sSupPr>
                            <m:ctrlPr>
                              <a:rPr lang="en-US" sz="2000" b="0" i="1" dirty="0" smtClean="0">
                                <a:solidFill>
                                  <a:srgbClr val="FF0000"/>
                                </a:solidFill>
                                <a:latin typeface="Cambria Math" panose="02040503050406030204" pitchFamily="18" charset="0"/>
                              </a:rPr>
                            </m:ctrlPr>
                          </m:sSupPr>
                          <m:e>
                            <m:r>
                              <a:rPr lang="en-US" sz="2000" b="0" i="1" dirty="0" smtClean="0">
                                <a:solidFill>
                                  <a:srgbClr val="FF0000"/>
                                </a:solidFill>
                                <a:latin typeface="Cambria Math"/>
                              </a:rPr>
                              <m:t>𝑎</m:t>
                            </m:r>
                          </m:e>
                          <m:sup>
                            <m:r>
                              <a:rPr lang="en-US" sz="2000" b="0" i="1" dirty="0" smtClean="0">
                                <a:solidFill>
                                  <a:srgbClr val="FF0000"/>
                                </a:solidFill>
                                <a:latin typeface="Cambria Math"/>
                              </a:rPr>
                              <m:t>#</m:t>
                            </m:r>
                          </m:sup>
                        </m:sSup>
                      </m:oMath>
                    </m:oMathPara>
                  </a14:m>
                  <a:endParaRPr lang="en-US" sz="2000" b="0"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660500" y="4714997"/>
                  <a:ext cx="517386" cy="405752"/>
                </a:xfrm>
                <a:prstGeom prst="rect">
                  <a:avLst/>
                </a:prstGeom>
                <a:blipFill rotWithShape="1">
                  <a:blip r:embed="rId3"/>
                  <a:stretch>
                    <a:fillRect/>
                  </a:stretch>
                </a:blipFill>
              </p:spPr>
              <p:txBody>
                <a:bodyPr/>
                <a:lstStyle/>
                <a:p>
                  <a:r>
                    <a:rPr lang="en-US">
                      <a:noFill/>
                    </a:rPr>
                    <a:t> </a:t>
                  </a:r>
                </a:p>
              </p:txBody>
            </p:sp>
          </mc:Fallback>
        </mc:AlternateContent>
      </p:grpSp>
      <p:grpSp>
        <p:nvGrpSpPr>
          <p:cNvPr id="39" name="Group 38"/>
          <p:cNvGrpSpPr/>
          <p:nvPr/>
        </p:nvGrpSpPr>
        <p:grpSpPr>
          <a:xfrm>
            <a:off x="1492401" y="4062257"/>
            <a:ext cx="750614" cy="625691"/>
            <a:chOff x="2267386" y="3981711"/>
            <a:chExt cx="750614" cy="625691"/>
          </a:xfrm>
        </p:grpSpPr>
        <p:cxnSp>
          <p:nvCxnSpPr>
            <p:cNvPr id="45" name="Straight Connector 44"/>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27324" y="3981711"/>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48" name="Group 47"/>
          <p:cNvGrpSpPr/>
          <p:nvPr/>
        </p:nvGrpSpPr>
        <p:grpSpPr>
          <a:xfrm>
            <a:off x="1644801" y="4214657"/>
            <a:ext cx="750614" cy="625691"/>
            <a:chOff x="2267386" y="3981711"/>
            <a:chExt cx="750614" cy="625691"/>
          </a:xfrm>
        </p:grpSpPr>
        <p:cxnSp>
          <p:nvCxnSpPr>
            <p:cNvPr id="49" name="Straight Connector 48"/>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427324" y="3981711"/>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51" name="Group 50"/>
          <p:cNvGrpSpPr/>
          <p:nvPr/>
        </p:nvGrpSpPr>
        <p:grpSpPr>
          <a:xfrm>
            <a:off x="1980857" y="4274623"/>
            <a:ext cx="750614" cy="625691"/>
            <a:chOff x="2267386" y="3981711"/>
            <a:chExt cx="750614" cy="625691"/>
          </a:xfrm>
        </p:grpSpPr>
        <p:cxnSp>
          <p:nvCxnSpPr>
            <p:cNvPr id="52" name="Straight Connector 51"/>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27324" y="3981711"/>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44" name="Group 43"/>
          <p:cNvGrpSpPr/>
          <p:nvPr/>
        </p:nvGrpSpPr>
        <p:grpSpPr>
          <a:xfrm>
            <a:off x="1544711" y="4101083"/>
            <a:ext cx="849010" cy="625692"/>
            <a:chOff x="772321" y="1929344"/>
            <a:chExt cx="849010" cy="625692"/>
          </a:xfrm>
        </p:grpSpPr>
        <p:cxnSp>
          <p:nvCxnSpPr>
            <p:cNvPr id="55" name="Straight Connector 54"/>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009099" y="1929344"/>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59" name="Group 58"/>
          <p:cNvGrpSpPr/>
          <p:nvPr/>
        </p:nvGrpSpPr>
        <p:grpSpPr>
          <a:xfrm>
            <a:off x="1837048" y="4184021"/>
            <a:ext cx="849010" cy="625692"/>
            <a:chOff x="772321" y="1929344"/>
            <a:chExt cx="849010" cy="625692"/>
          </a:xfrm>
        </p:grpSpPr>
        <p:cxnSp>
          <p:nvCxnSpPr>
            <p:cNvPr id="60" name="Straight Connector 59"/>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009099" y="1929344"/>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62" name="Group 61"/>
          <p:cNvGrpSpPr/>
          <p:nvPr/>
        </p:nvGrpSpPr>
        <p:grpSpPr>
          <a:xfrm>
            <a:off x="2080615" y="3961777"/>
            <a:ext cx="849010" cy="625692"/>
            <a:chOff x="772321" y="1929344"/>
            <a:chExt cx="849010" cy="625692"/>
          </a:xfrm>
        </p:grpSpPr>
        <p:cxnSp>
          <p:nvCxnSpPr>
            <p:cNvPr id="63" name="Straight Connector 62"/>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09099" y="1929344"/>
              <a:ext cx="303288" cy="424732"/>
            </a:xfrm>
            <a:prstGeom prst="rect">
              <a:avLst/>
            </a:prstGeom>
            <a:noFill/>
          </p:spPr>
          <p:txBody>
            <a:bodyPr wrap="none" rtlCol="0">
              <a:spAutoFit/>
            </a:bodyPr>
            <a:lstStyle/>
            <a:p>
              <a:pPr>
                <a:buNone/>
              </a:pPr>
              <a:r>
                <a:rPr lang="el-GR" sz="2400" dirty="0">
                  <a:solidFill>
                    <a:srgbClr val="0070C0"/>
                  </a:solidFill>
                </a:rPr>
                <a:t>τ</a:t>
              </a:r>
              <a:endParaRPr lang="en-US" sz="2400" baseline="30000" dirty="0">
                <a:solidFill>
                  <a:srgbClr val="0070C0"/>
                </a:solidFill>
              </a:endParaRPr>
            </a:p>
          </p:txBody>
        </p:sp>
      </p:grpSp>
      <p:grpSp>
        <p:nvGrpSpPr>
          <p:cNvPr id="68" name="Group 67"/>
          <p:cNvGrpSpPr/>
          <p:nvPr/>
        </p:nvGrpSpPr>
        <p:grpSpPr>
          <a:xfrm>
            <a:off x="8076775" y="5137675"/>
            <a:ext cx="986490" cy="1656420"/>
            <a:chOff x="4721575" y="3546475"/>
            <a:chExt cx="986490" cy="1656420"/>
          </a:xfrm>
        </p:grpSpPr>
        <p:pic>
          <p:nvPicPr>
            <p:cNvPr id="69" name="Picture 4" descr="C:\Users\reps\Documents\Service\Meetings\Dagstuhl SMT-meets-AbsInt-2014\Talk\RadhiaCou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0"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71" name="Group 70"/>
          <p:cNvGrpSpPr/>
          <p:nvPr/>
        </p:nvGrpSpPr>
        <p:grpSpPr>
          <a:xfrm>
            <a:off x="6952438" y="5101675"/>
            <a:ext cx="1019662" cy="1692420"/>
            <a:chOff x="3532438" y="3510475"/>
            <a:chExt cx="1019662" cy="1692420"/>
          </a:xfrm>
        </p:grpSpPr>
        <p:pic>
          <p:nvPicPr>
            <p:cNvPr id="72" name="Picture 2" descr="C:\Users\reps\Documents\Service\Meetings\Dagstuhl SMT-meets-AbsInt-2014\Talk\PatrickCous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73"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sp>
        <p:nvSpPr>
          <p:cNvPr id="74" name="Diamond 73"/>
          <p:cNvSpPr/>
          <p:nvPr/>
        </p:nvSpPr>
        <p:spPr>
          <a:xfrm>
            <a:off x="5084825" y="2754618"/>
            <a:ext cx="2355850" cy="3268662"/>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US" sz="1800">
              <a:solidFill>
                <a:srgbClr val="ED1C24"/>
              </a:solidFill>
            </a:endParaRPr>
          </a:p>
        </p:txBody>
      </p:sp>
      <p:sp>
        <p:nvSpPr>
          <p:cNvPr id="75" name="Rectangle 74"/>
          <p:cNvSpPr>
            <a:spLocks noRot="1" noChangeAspect="1" noMove="1" noResize="1" noEditPoints="1" noAdjustHandles="1" noChangeArrowheads="1" noChangeShapeType="1" noTextEdit="1"/>
          </p:cNvSpPr>
          <p:nvPr/>
        </p:nvSpPr>
        <p:spPr>
          <a:xfrm>
            <a:off x="5968016" y="1518684"/>
            <a:ext cx="777008" cy="707886"/>
          </a:xfrm>
          <a:prstGeom prst="rect">
            <a:avLst/>
          </a:prstGeom>
          <a:blipFill rotWithShape="1">
            <a:blip r:embed="rId6"/>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76" name="Rectangle 75"/>
          <p:cNvSpPr>
            <a:spLocks noRot="1" noChangeAspect="1" noMove="1" noResize="1" noEditPoints="1" noAdjustHandles="1" noChangeArrowheads="1" noChangeShapeType="1" noTextEdit="1"/>
          </p:cNvSpPr>
          <p:nvPr/>
        </p:nvSpPr>
        <p:spPr>
          <a:xfrm>
            <a:off x="1680500" y="1575401"/>
            <a:ext cx="625748" cy="707886"/>
          </a:xfrm>
          <a:prstGeom prst="rect">
            <a:avLst/>
          </a:prstGeom>
          <a:blipFill rotWithShape="1">
            <a:blip r:embed="rId7"/>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mc:AlternateContent xmlns:mc="http://schemas.openxmlformats.org/markup-compatibility/2006" xmlns:a14="http://schemas.microsoft.com/office/drawing/2010/main">
        <mc:Choice Requires="a14">
          <p:sp>
            <p:nvSpPr>
              <p:cNvPr id="35" name="Rounded Rectangular Callout 34"/>
              <p:cNvSpPr/>
              <p:nvPr/>
            </p:nvSpPr>
            <p:spPr>
              <a:xfrm>
                <a:off x="3668625" y="1872627"/>
                <a:ext cx="2175581" cy="996083"/>
              </a:xfrm>
              <a:prstGeom prst="wedgeRoundRectCallout">
                <a:avLst>
                  <a:gd name="adj1" fmla="val 61136"/>
                  <a:gd name="adj2" fmla="val 205551"/>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a:solidFill>
                      <a:srgbClr val="FF0000"/>
                    </a:solidFill>
                  </a:rPr>
                  <a:t>Best</a:t>
                </a:r>
              </a:p>
              <a:p>
                <a:pPr>
                  <a:buNone/>
                </a:pPr>
                <a:r>
                  <a:rPr lang="en-US" dirty="0">
                    <a:solidFill>
                      <a:srgbClr val="FF0000"/>
                    </a:solidFill>
                  </a:rPr>
                  <a:t>over-approximation</a:t>
                </a:r>
              </a:p>
              <a:p>
                <a:pPr>
                  <a:buNone/>
                </a:pPr>
                <a:r>
                  <a:rPr lang="en-US" dirty="0">
                    <a:solidFill>
                      <a:srgbClr val="FF0000"/>
                    </a:solidFill>
                  </a:rPr>
                  <a:t>of </a:t>
                </a:r>
                <a:r>
                  <a:rPr lang="el-GR" dirty="0">
                    <a:solidFill>
                      <a:srgbClr val="FF0000"/>
                    </a:solidFill>
                  </a:rPr>
                  <a:t>τ</a:t>
                </a:r>
                <a:r>
                  <a:rPr lang="en-US" dirty="0">
                    <a:solidFill>
                      <a:srgbClr val="FF0000"/>
                    </a:solidFill>
                  </a:rPr>
                  <a:t>(</a:t>
                </a:r>
                <a:r>
                  <a:rPr lang="el-GR" dirty="0">
                    <a:solidFill>
                      <a:srgbClr val="FF0000"/>
                    </a:solidFill>
                    <a:latin typeface="Cambria Math"/>
                    <a:ea typeface="Cambria Math"/>
                  </a:rPr>
                  <a:t>γ</a:t>
                </a:r>
                <a:r>
                  <a:rPr lang="en-US" dirty="0">
                    <a:solidFill>
                      <a:srgbClr val="FF0000"/>
                    </a:solidFill>
                    <a:latin typeface="Cambria Math"/>
                    <a:ea typeface="Cambria Math"/>
                  </a:rPr>
                  <a:t>(</a:t>
                </a:r>
                <a14:m>
                  <m:oMath xmlns:m="http://schemas.openxmlformats.org/officeDocument/2006/math">
                    <m:sSup>
                      <m:sSupPr>
                        <m:ctrlPr>
                          <a:rPr lang="en-US" b="0" i="1" dirty="0" smtClean="0">
                            <a:solidFill>
                              <a:srgbClr val="FF0000"/>
                            </a:solidFill>
                            <a:latin typeface="Cambria Math" panose="02040503050406030204" pitchFamily="18" charset="0"/>
                          </a:rPr>
                        </m:ctrlPr>
                      </m:sSupPr>
                      <m:e>
                        <m:r>
                          <a:rPr lang="en-US" b="0" i="1" dirty="0" smtClean="0">
                            <a:solidFill>
                              <a:srgbClr val="FF0000"/>
                            </a:solidFill>
                            <a:latin typeface="Cambria Math"/>
                          </a:rPr>
                          <m:t>𝑎</m:t>
                        </m:r>
                      </m:e>
                      <m:sup>
                        <m:r>
                          <a:rPr lang="en-US" b="0" i="1" dirty="0" smtClean="0">
                            <a:solidFill>
                              <a:srgbClr val="FF0000"/>
                            </a:solidFill>
                            <a:latin typeface="Cambria Math"/>
                          </a:rPr>
                          <m:t>#</m:t>
                        </m:r>
                      </m:sup>
                    </m:sSup>
                  </m:oMath>
                </a14:m>
                <a:r>
                  <a:rPr lang="en-US" dirty="0">
                    <a:solidFill>
                      <a:srgbClr val="FF0000"/>
                    </a:solidFill>
                  </a:rPr>
                  <a:t>)) in </a:t>
                </a:r>
                <a:r>
                  <a:rPr lang="en-US" dirty="0">
                    <a:solidFill>
                      <a:srgbClr val="FF0000"/>
                    </a:solidFill>
                    <a:latin typeface="Lucida Calligraphy"/>
                  </a:rPr>
                  <a:t>A</a:t>
                </a:r>
                <a:endParaRPr lang="en-US" dirty="0">
                  <a:solidFill>
                    <a:srgbClr val="FF0000"/>
                  </a:solidFill>
                </a:endParaRPr>
              </a:p>
            </p:txBody>
          </p:sp>
        </mc:Choice>
        <mc:Fallback xmlns="">
          <p:sp>
            <p:nvSpPr>
              <p:cNvPr id="35" name="Rounded Rectangular Callout 34"/>
              <p:cNvSpPr>
                <a:spLocks noRot="1" noChangeAspect="1" noMove="1" noResize="1" noEditPoints="1" noAdjustHandles="1" noChangeArrowheads="1" noChangeShapeType="1" noTextEdit="1"/>
              </p:cNvSpPr>
              <p:nvPr/>
            </p:nvSpPr>
            <p:spPr>
              <a:xfrm>
                <a:off x="3668625" y="1872627"/>
                <a:ext cx="2175581" cy="996083"/>
              </a:xfrm>
              <a:prstGeom prst="wedgeRoundRectCallout">
                <a:avLst>
                  <a:gd name="adj1" fmla="val 61136"/>
                  <a:gd name="adj2" fmla="val 205551"/>
                  <a:gd name="adj3" fmla="val 16667"/>
                </a:avLst>
              </a:prstGeom>
              <a:blipFill rotWithShape="1">
                <a:blip r:embed="rId8"/>
                <a:stretch>
                  <a:fillRect/>
                </a:stretch>
              </a:blipFill>
              <a:ln w="19050">
                <a:solidFill>
                  <a:srgbClr val="FF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3" name="Rounded Rectangular Callout 42"/>
          <p:cNvSpPr/>
          <p:nvPr/>
        </p:nvSpPr>
        <p:spPr>
          <a:xfrm>
            <a:off x="6745024" y="2283287"/>
            <a:ext cx="1861094" cy="441324"/>
          </a:xfrm>
          <a:prstGeom prst="wedgeRoundRectCallout">
            <a:avLst>
              <a:gd name="adj1" fmla="val -82898"/>
              <a:gd name="adj2" fmla="val 365221"/>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a:solidFill>
                  <a:srgbClr val="FF0000"/>
                </a:solidFill>
              </a:rPr>
              <a:t>Loss of precision</a:t>
            </a:r>
          </a:p>
        </p:txBody>
      </p:sp>
      <p:sp>
        <p:nvSpPr>
          <p:cNvPr id="77" name="Rounded Rectangular Callout 76"/>
          <p:cNvSpPr/>
          <p:nvPr/>
        </p:nvSpPr>
        <p:spPr>
          <a:xfrm>
            <a:off x="5565173" y="244800"/>
            <a:ext cx="3462091" cy="1015199"/>
          </a:xfrm>
          <a:prstGeom prst="wedgeRoundRectCallout">
            <a:avLst>
              <a:gd name="adj1" fmla="val -84354"/>
              <a:gd name="adj2" fmla="val 132597"/>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a:solidFill>
                  <a:srgbClr val="FF0000"/>
                </a:solidFill>
              </a:rPr>
              <a:t>However, no </a:t>
            </a:r>
            <a:r>
              <a:rPr lang="en-US" u="sng" dirty="0">
                <a:solidFill>
                  <a:srgbClr val="FF0000"/>
                </a:solidFill>
              </a:rPr>
              <a:t>algorithms</a:t>
            </a:r>
            <a:r>
              <a:rPr lang="en-US" dirty="0">
                <a:solidFill>
                  <a:srgbClr val="FF0000"/>
                </a:solidFill>
              </a:rPr>
              <a:t> to</a:t>
            </a:r>
          </a:p>
          <a:p>
            <a:pPr marL="173038" indent="-173038">
              <a:buFont typeface="Arial" panose="020B0604020202020204" pitchFamily="34" charset="0"/>
              <a:buChar char="•"/>
            </a:pPr>
            <a:r>
              <a:rPr lang="en-US" dirty="0">
                <a:solidFill>
                  <a:srgbClr val="FF0000"/>
                </a:solidFill>
              </a:rPr>
              <a:t>apply the best transformer </a:t>
            </a:r>
            <a:r>
              <a:rPr lang="en-US" dirty="0">
                <a:solidFill>
                  <a:srgbClr val="FF0000"/>
                </a:solidFill>
                <a:sym typeface="Wingdings"/>
              </a:rPr>
              <a:t></a:t>
            </a:r>
            <a:endParaRPr lang="en-US" dirty="0">
              <a:solidFill>
                <a:srgbClr val="FF0000"/>
              </a:solidFill>
            </a:endParaRPr>
          </a:p>
          <a:p>
            <a:pPr marL="173038" indent="-173038">
              <a:buFont typeface="Arial" panose="020B0604020202020204" pitchFamily="34" charset="0"/>
              <a:buChar char="•"/>
            </a:pPr>
            <a:r>
              <a:rPr lang="en-US" dirty="0">
                <a:solidFill>
                  <a:srgbClr val="FF0000"/>
                </a:solidFill>
              </a:rPr>
              <a:t>create the best transformer </a:t>
            </a:r>
            <a:r>
              <a:rPr lang="en-US" dirty="0">
                <a:solidFill>
                  <a:srgbClr val="FF0000"/>
                </a:solidFill>
                <a:sym typeface="Wingdings"/>
              </a:rPr>
              <a:t></a:t>
            </a:r>
            <a:endParaRPr lang="en-US" dirty="0">
              <a:solidFill>
                <a:srgbClr val="FF0000"/>
              </a:solidFill>
            </a:endParaRPr>
          </a:p>
        </p:txBody>
      </p:sp>
      <p:sp>
        <p:nvSpPr>
          <p:cNvPr id="58" name="TextBox 57"/>
          <p:cNvSpPr txBox="1"/>
          <p:nvPr/>
        </p:nvSpPr>
        <p:spPr>
          <a:xfrm>
            <a:off x="4245232" y="3141311"/>
            <a:ext cx="344966" cy="480131"/>
          </a:xfrm>
          <a:prstGeom prst="rect">
            <a:avLst/>
          </a:prstGeom>
          <a:noFill/>
        </p:spPr>
        <p:txBody>
          <a:bodyPr wrap="none" rtlCol="0">
            <a:spAutoFit/>
          </a:bodyPr>
          <a:lstStyle/>
          <a:p>
            <a:pPr>
              <a:buNone/>
            </a:pPr>
            <a:r>
              <a:rPr lang="el-GR" sz="2800" dirty="0">
                <a:solidFill>
                  <a:srgbClr val="0070C0"/>
                </a:solidFill>
              </a:rPr>
              <a:t>γ</a:t>
            </a:r>
            <a:endParaRPr lang="en-US" sz="2800" dirty="0">
              <a:solidFill>
                <a:srgbClr val="0070C0"/>
              </a:solidFill>
            </a:endParaRPr>
          </a:p>
        </p:txBody>
      </p:sp>
      <p:cxnSp>
        <p:nvCxnSpPr>
          <p:cNvPr id="65" name="Straight Arrow Connector 64"/>
          <p:cNvCxnSpPr>
            <a:stCxn id="26" idx="2"/>
            <a:endCxn id="57" idx="6"/>
          </p:cNvCxnSpPr>
          <p:nvPr/>
        </p:nvCxnSpPr>
        <p:spPr bwMode="auto">
          <a:xfrm flipH="1" flipV="1">
            <a:off x="2719404" y="3430364"/>
            <a:ext cx="3372174" cy="407423"/>
          </a:xfrm>
          <a:prstGeom prst="straightConnector1">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right)">
                                      <p:cBhvr>
                                        <p:cTn id="7" dur="500"/>
                                        <p:tgtEl>
                                          <p:spTgt spid="1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childTnLst>
                          </p:cTn>
                        </p:par>
                        <p:par>
                          <p:cTn id="48" fill="hold">
                            <p:stCondLst>
                              <p:cond delay="2500"/>
                            </p:stCondLst>
                            <p:childTnLst>
                              <p:par>
                                <p:cTn id="49" presetID="22" presetClass="entr" presetSubtype="4"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5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wipe(left)">
                                      <p:cBhvr>
                                        <p:cTn id="56" dur="500"/>
                                        <p:tgtEl>
                                          <p:spTgt spid="12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ssolv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dissolve">
                                      <p:cBhvr>
                                        <p:cTn id="71" dur="500"/>
                                        <p:tgtEl>
                                          <p:spTgt spid="27"/>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dissolv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down)">
                                      <p:cBhvr>
                                        <p:cTn id="80" dur="500"/>
                                        <p:tgtEl>
                                          <p:spTgt spid="34"/>
                                        </p:tgtEl>
                                      </p:cBhvr>
                                    </p:animEffect>
                                  </p:childTnLst>
                                </p:cTn>
                              </p:par>
                            </p:childTnLst>
                          </p:cTn>
                        </p:par>
                        <p:par>
                          <p:cTn id="81" fill="hold">
                            <p:stCondLst>
                              <p:cond delay="500"/>
                            </p:stCondLst>
                            <p:childTnLst>
                              <p:par>
                                <p:cTn id="82" presetID="9"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dissolv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par>
                          <p:cTn id="90" fill="hold">
                            <p:stCondLst>
                              <p:cond delay="500"/>
                            </p:stCondLst>
                            <p:childTnLst>
                              <p:par>
                                <p:cTn id="91" presetID="9" presetClass="entr" presetSubtype="0"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dissolv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wipe(right)">
                                      <p:cBhvr>
                                        <p:cTn id="98" dur="500"/>
                                        <p:tgtEl>
                                          <p:spTgt spid="65"/>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dissolve">
                                      <p:cBhvr>
                                        <p:cTn id="101" dur="500"/>
                                        <p:tgtEl>
                                          <p:spTgt spid="58"/>
                                        </p:tgtEl>
                                      </p:cBhvr>
                                    </p:animEffect>
                                  </p:childTnLst>
                                </p:cTn>
                              </p:par>
                            </p:childTnLst>
                          </p:cTn>
                        </p:par>
                        <p:par>
                          <p:cTn id="102" fill="hold">
                            <p:stCondLst>
                              <p:cond delay="500"/>
                            </p:stCondLst>
                            <p:childTnLst>
                              <p:par>
                                <p:cTn id="103" presetID="9" presetClass="entr" presetSubtype="0" fill="hold" grpId="0" nodeType="after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dissolve">
                                      <p:cBhvr>
                                        <p:cTn id="105" dur="500"/>
                                        <p:tgtEl>
                                          <p:spTgt spid="57"/>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77"/>
                                        </p:tgtEl>
                                        <p:attrNameLst>
                                          <p:attrName>style.visibility</p:attrName>
                                        </p:attrNameLst>
                                      </p:cBhvr>
                                      <p:to>
                                        <p:strVal val="visible"/>
                                      </p:to>
                                    </p:set>
                                    <p:animEffect transition="in" filter="dissolve">
                                      <p:cBhvr>
                                        <p:cTn id="1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 grpId="0" animBg="1"/>
      <p:bldP spid="6" grpId="0" animBg="1"/>
      <p:bldP spid="27" grpId="0"/>
      <p:bldP spid="36" grpId="0"/>
      <p:bldP spid="29" grpId="0"/>
      <p:bldP spid="38" grpId="0"/>
      <p:bldP spid="24" grpId="0" animBg="1"/>
      <p:bldP spid="26" grpId="0" animBg="1"/>
      <p:bldP spid="35" grpId="0" animBg="1"/>
      <p:bldP spid="43" grpId="0" animBg="1"/>
      <p:bldP spid="77" grpId="0" animBg="1"/>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 Abstract Interpretation is Inherently Non-Compositional</a:t>
            </a:r>
          </a:p>
        </p:txBody>
      </p:sp>
      <p:sp>
        <p:nvSpPr>
          <p:cNvPr id="3" name="Content Placeholder 2"/>
          <p:cNvSpPr>
            <a:spLocks noGrp="1"/>
          </p:cNvSpPr>
          <p:nvPr>
            <p:ph idx="1"/>
          </p:nvPr>
        </p:nvSpPr>
        <p:spPr>
          <a:xfrm>
            <a:off x="457200" y="1600200"/>
            <a:ext cx="8445398" cy="5257800"/>
          </a:xfrm>
        </p:spPr>
        <p:txBody>
          <a:bodyPr>
            <a:normAutofit fontScale="92500"/>
          </a:bodyPr>
          <a:lstStyle/>
          <a:p>
            <a:r>
              <a:rPr lang="en-US" dirty="0"/>
              <a:t>In computer science, we rely on compositionality</a:t>
            </a:r>
          </a:p>
          <a:p>
            <a:pPr lvl="1"/>
            <a:r>
              <a:rPr lang="en-US" dirty="0"/>
              <a:t>languages are expressed using context-free grammars</a:t>
            </a:r>
          </a:p>
          <a:p>
            <a:pPr lvl="1"/>
            <a:r>
              <a:rPr lang="en-US" dirty="0"/>
              <a:t>many concepts and properties defined using inductive definitions</a:t>
            </a:r>
          </a:p>
          <a:p>
            <a:pPr lvl="1"/>
            <a:r>
              <a:rPr lang="en-US" dirty="0"/>
              <a:t>recursive tree traversals are a basic workhorse</a:t>
            </a:r>
          </a:p>
          <a:p>
            <a:pPr lvl="1"/>
            <a:r>
              <a:rPr lang="en-US" dirty="0"/>
              <a:t>software organized into layers</a:t>
            </a:r>
          </a:p>
          <a:p>
            <a:r>
              <a:rPr lang="en-US" dirty="0"/>
              <a:t>Example: (x + (–x)), evaluated in (x ↦ [5,10], y ↦ [10,20])</a:t>
            </a:r>
          </a:p>
          <a:p>
            <a:pPr lvl="1"/>
            <a:r>
              <a:rPr lang="en-US" dirty="0"/>
              <a:t>[-5, 5] versus [0,0]</a:t>
            </a:r>
          </a:p>
          <a:p>
            <a:r>
              <a:rPr lang="en-US" dirty="0"/>
              <a:t>In general</a:t>
            </a:r>
          </a:p>
          <a:p>
            <a:pPr lvl="1"/>
            <a:r>
              <a:rPr lang="en-US" dirty="0"/>
              <a:t>Suppose that you have in hand a collection of ``best” abstract-interpretation operators</a:t>
            </a:r>
          </a:p>
          <a:p>
            <a:pPr lvl="1"/>
            <a:r>
              <a:rPr lang="en-US" dirty="0"/>
              <a:t>Their composition may not provide the best (abstract) answer for the composition of the corresponding concrete operations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29</a:t>
            </a:fld>
            <a:endParaRPr lang="en-US"/>
          </a:p>
        </p:txBody>
      </p:sp>
      <p:pic>
        <p:nvPicPr>
          <p:cNvPr id="14"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994625" y="147136"/>
            <a:ext cx="3852411" cy="2900657"/>
            <a:chOff x="2994625" y="147136"/>
            <a:chExt cx="3852411" cy="2900657"/>
          </a:xfrm>
        </p:grpSpPr>
        <p:sp>
          <p:nvSpPr>
            <p:cNvPr id="4" name="Rounded Rectangular Callout 3"/>
            <p:cNvSpPr/>
            <p:nvPr/>
          </p:nvSpPr>
          <p:spPr>
            <a:xfrm>
              <a:off x="3264632" y="147136"/>
              <a:ext cx="3282472" cy="2900657"/>
            </a:xfrm>
            <a:prstGeom prst="wedgeRoundRectCallout">
              <a:avLst>
                <a:gd name="adj1" fmla="val -42741"/>
                <a:gd name="adj2" fmla="val 7476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6" name="Oval 5"/>
                <p:cNvSpPr/>
                <p:nvPr/>
              </p:nvSpPr>
              <p:spPr>
                <a:xfrm>
                  <a:off x="4545129" y="621327"/>
                  <a:ext cx="781878" cy="402534"/>
                </a:xfrm>
                <a:prstGeom prst="ellipse">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5448" tIns="45720" rIns="91440" bIns="73152"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a:rPr>
                          <m:t>+</m:t>
                        </m:r>
                      </m:oMath>
                    </m:oMathPara>
                  </a14:m>
                  <a:endParaRPr lang="en-US" sz="1200" dirty="0">
                    <a:solidFill>
                      <a:schemeClr val="tx1"/>
                    </a:solidFill>
                  </a:endParaRPr>
                </a:p>
              </p:txBody>
            </p:sp>
          </mc:Choice>
          <mc:Fallback xmlns="">
            <p:sp>
              <p:nvSpPr>
                <p:cNvPr id="6" name="Oval 5"/>
                <p:cNvSpPr>
                  <a:spLocks noRot="1" noChangeAspect="1" noMove="1" noResize="1" noEditPoints="1" noAdjustHandles="1" noChangeArrowheads="1" noChangeShapeType="1" noTextEdit="1"/>
                </p:cNvSpPr>
                <p:nvPr/>
              </p:nvSpPr>
              <p:spPr>
                <a:xfrm>
                  <a:off x="4545129" y="621327"/>
                  <a:ext cx="781878" cy="402534"/>
                </a:xfrm>
                <a:prstGeom prst="ellipse">
                  <a:avLst/>
                </a:prstGeom>
                <a:blipFill rotWithShape="1">
                  <a:blip r:embed="rId4"/>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0" name="Oval 9"/>
            <p:cNvSpPr/>
            <p:nvPr/>
          </p:nvSpPr>
          <p:spPr>
            <a:xfrm>
              <a:off x="3776504" y="1594446"/>
              <a:ext cx="503579" cy="402534"/>
            </a:xfrm>
            <a:prstGeom prst="ellipse">
              <a:avLst/>
            </a:prstGeom>
            <a:solidFill>
              <a:schemeClr val="bg1"/>
            </a:solid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tx1"/>
                  </a:solidFill>
                </a:rPr>
                <a:t>x</a:t>
              </a:r>
            </a:p>
          </p:txBody>
        </p:sp>
        <p:sp>
          <p:nvSpPr>
            <p:cNvPr id="11" name="Oval 10"/>
            <p:cNvSpPr/>
            <p:nvPr/>
          </p:nvSpPr>
          <p:spPr>
            <a:xfrm>
              <a:off x="5658048" y="2567341"/>
              <a:ext cx="390939" cy="402534"/>
            </a:xfrm>
            <a:prstGeom prst="ellipse">
              <a:avLst/>
            </a:prstGeom>
            <a:solidFill>
              <a:schemeClr val="bg1"/>
            </a:solid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tx1"/>
                  </a:solidFill>
                </a:rPr>
                <a:t>x</a:t>
              </a:r>
            </a:p>
          </p:txBody>
        </p:sp>
        <p:cxnSp>
          <p:nvCxnSpPr>
            <p:cNvPr id="13" name="Straight Connector 12"/>
            <p:cNvCxnSpPr>
              <a:stCxn id="6" idx="4"/>
              <a:endCxn id="10" idx="7"/>
            </p:cNvCxnSpPr>
            <p:nvPr/>
          </p:nvCxnSpPr>
          <p:spPr>
            <a:xfrm flipH="1">
              <a:off x="4206336" y="1023861"/>
              <a:ext cx="729732" cy="629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6" idx="4"/>
              <a:endCxn id="16" idx="1"/>
            </p:cNvCxnSpPr>
            <p:nvPr/>
          </p:nvCxnSpPr>
          <p:spPr>
            <a:xfrm>
              <a:off x="4936068" y="1023861"/>
              <a:ext cx="633698" cy="6122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994625" y="1271114"/>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rgbClr val="FF0000"/>
                  </a:solidFill>
                </a:rPr>
                <a:t>[5,10]</a:t>
              </a:r>
            </a:p>
          </p:txBody>
        </p:sp>
        <p:sp>
          <p:nvSpPr>
            <p:cNvPr id="22" name="Oval 21"/>
            <p:cNvSpPr/>
            <p:nvPr/>
          </p:nvSpPr>
          <p:spPr>
            <a:xfrm>
              <a:off x="4600620" y="2459378"/>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rgbClr val="FF0000"/>
                  </a:solidFill>
                </a:rPr>
                <a:t>[5,10]</a:t>
              </a:r>
            </a:p>
          </p:txBody>
        </p:sp>
        <p:sp>
          <p:nvSpPr>
            <p:cNvPr id="24" name="Oval 23"/>
            <p:cNvSpPr/>
            <p:nvPr/>
          </p:nvSpPr>
          <p:spPr>
            <a:xfrm>
              <a:off x="4179832" y="168791"/>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rgbClr val="FF0000"/>
                  </a:solidFill>
                </a:rPr>
                <a:t>[-5,5]</a:t>
              </a:r>
            </a:p>
          </p:txBody>
        </p:sp>
        <mc:AlternateContent xmlns:mc="http://schemas.openxmlformats.org/markup-compatibility/2006" xmlns:a14="http://schemas.microsoft.com/office/drawing/2010/main">
          <mc:Choice Requires="a14">
            <p:sp>
              <p:nvSpPr>
                <p:cNvPr id="16" name="Oval 15"/>
                <p:cNvSpPr/>
                <p:nvPr/>
              </p:nvSpPr>
              <p:spPr>
                <a:xfrm>
                  <a:off x="5455263" y="1577188"/>
                  <a:ext cx="781878" cy="402534"/>
                </a:xfrm>
                <a:prstGeom prst="ellipse">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5448" tIns="45720" rIns="91440" bIns="73152"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sz="2800" i="1" dirty="0" smtClean="0">
                            <a:solidFill>
                              <a:schemeClr val="tx1"/>
                            </a:solidFill>
                            <a:latin typeface="Cambria Math"/>
                          </a:rPr>
                          <m:t>−</m:t>
                        </m:r>
                      </m:oMath>
                    </m:oMathPara>
                  </a14:m>
                  <a:endParaRPr lang="en-US" sz="1200" dirty="0">
                    <a:solidFill>
                      <a:schemeClr val="tx1"/>
                    </a:solidFill>
                  </a:endParaRPr>
                </a:p>
              </p:txBody>
            </p:sp>
          </mc:Choice>
          <mc:Fallback xmlns="">
            <p:sp>
              <p:nvSpPr>
                <p:cNvPr id="16" name="Oval 15"/>
                <p:cNvSpPr>
                  <a:spLocks noRot="1" noChangeAspect="1" noMove="1" noResize="1" noEditPoints="1" noAdjustHandles="1" noChangeArrowheads="1" noChangeShapeType="1" noTextEdit="1"/>
                </p:cNvSpPr>
                <p:nvPr/>
              </p:nvSpPr>
              <p:spPr>
                <a:xfrm>
                  <a:off x="5455263" y="1577188"/>
                  <a:ext cx="781878" cy="402534"/>
                </a:xfrm>
                <a:prstGeom prst="ellipse">
                  <a:avLst/>
                </a:prstGeom>
                <a:blipFill rotWithShape="1">
                  <a:blip r:embed="rId5"/>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cxnSp>
          <p:nvCxnSpPr>
            <p:cNvPr id="17" name="Straight Connector 16"/>
            <p:cNvCxnSpPr>
              <a:stCxn id="16" idx="4"/>
              <a:endCxn id="11" idx="0"/>
            </p:cNvCxnSpPr>
            <p:nvPr/>
          </p:nvCxnSpPr>
          <p:spPr>
            <a:xfrm>
              <a:off x="5846202" y="1979722"/>
              <a:ext cx="7316" cy="5876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4995494" y="1135682"/>
              <a:ext cx="185154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rgbClr val="FF0000"/>
                  </a:solidFill>
                </a:rPr>
                <a:t>[-10,-5]</a:t>
              </a:r>
            </a:p>
          </p:txBody>
        </p:sp>
      </p:grpSp>
      <p:sp>
        <p:nvSpPr>
          <p:cNvPr id="7" name="Freeform 6"/>
          <p:cNvSpPr/>
          <p:nvPr/>
        </p:nvSpPr>
        <p:spPr>
          <a:xfrm>
            <a:off x="3399966" y="219075"/>
            <a:ext cx="3029409" cy="1445048"/>
          </a:xfrm>
          <a:custGeom>
            <a:avLst/>
            <a:gdLst>
              <a:gd name="connsiteX0" fmla="*/ 1223962 w 3057525"/>
              <a:gd name="connsiteY0" fmla="*/ 0 h 1504950"/>
              <a:gd name="connsiteX1" fmla="*/ 0 w 3057525"/>
              <a:gd name="connsiteY1" fmla="*/ 1109663 h 1504950"/>
              <a:gd name="connsiteX2" fmla="*/ 4762 w 3057525"/>
              <a:gd name="connsiteY2" fmla="*/ 1504950 h 1504950"/>
              <a:gd name="connsiteX3" fmla="*/ 3057525 w 3057525"/>
              <a:gd name="connsiteY3" fmla="*/ 1333500 h 1504950"/>
              <a:gd name="connsiteX4" fmla="*/ 3043237 w 3057525"/>
              <a:gd name="connsiteY4" fmla="*/ 923925 h 1504950"/>
              <a:gd name="connsiteX5" fmla="*/ 1943100 w 3057525"/>
              <a:gd name="connsiteY5" fmla="*/ 0 h 1504950"/>
              <a:gd name="connsiteX6" fmla="*/ 1223962 w 3057525"/>
              <a:gd name="connsiteY6" fmla="*/ 0 h 1504950"/>
              <a:gd name="connsiteX0" fmla="*/ 1223962 w 3062287"/>
              <a:gd name="connsiteY0" fmla="*/ 0 h 1504950"/>
              <a:gd name="connsiteX1" fmla="*/ 0 w 3062287"/>
              <a:gd name="connsiteY1" fmla="*/ 1109663 h 1504950"/>
              <a:gd name="connsiteX2" fmla="*/ 4762 w 3062287"/>
              <a:gd name="connsiteY2" fmla="*/ 1504950 h 1504950"/>
              <a:gd name="connsiteX3" fmla="*/ 3062287 w 3062287"/>
              <a:gd name="connsiteY3" fmla="*/ 1358137 h 1504950"/>
              <a:gd name="connsiteX4" fmla="*/ 3043237 w 3062287"/>
              <a:gd name="connsiteY4" fmla="*/ 923925 h 1504950"/>
              <a:gd name="connsiteX5" fmla="*/ 1943100 w 3062287"/>
              <a:gd name="connsiteY5" fmla="*/ 0 h 1504950"/>
              <a:gd name="connsiteX6" fmla="*/ 1223962 w 3062287"/>
              <a:gd name="connsiteY6" fmla="*/ 0 h 1504950"/>
              <a:gd name="connsiteX0" fmla="*/ 1223962 w 3062287"/>
              <a:gd name="connsiteY0" fmla="*/ 0 h 1495095"/>
              <a:gd name="connsiteX1" fmla="*/ 0 w 3062287"/>
              <a:gd name="connsiteY1" fmla="*/ 1109663 h 1495095"/>
              <a:gd name="connsiteX2" fmla="*/ 33337 w 3062287"/>
              <a:gd name="connsiteY2" fmla="*/ 1495095 h 1495095"/>
              <a:gd name="connsiteX3" fmla="*/ 3062287 w 3062287"/>
              <a:gd name="connsiteY3" fmla="*/ 1358137 h 1495095"/>
              <a:gd name="connsiteX4" fmla="*/ 3043237 w 3062287"/>
              <a:gd name="connsiteY4" fmla="*/ 923925 h 1495095"/>
              <a:gd name="connsiteX5" fmla="*/ 1943100 w 3062287"/>
              <a:gd name="connsiteY5" fmla="*/ 0 h 1495095"/>
              <a:gd name="connsiteX6" fmla="*/ 1223962 w 3062287"/>
              <a:gd name="connsiteY6" fmla="*/ 0 h 1495095"/>
              <a:gd name="connsiteX0" fmla="*/ 1191084 w 3029409"/>
              <a:gd name="connsiteY0" fmla="*/ 0 h 1495095"/>
              <a:gd name="connsiteX1" fmla="*/ 459 w 3029409"/>
              <a:gd name="connsiteY1" fmla="*/ 1104736 h 1495095"/>
              <a:gd name="connsiteX2" fmla="*/ 459 w 3029409"/>
              <a:gd name="connsiteY2" fmla="*/ 1495095 h 1495095"/>
              <a:gd name="connsiteX3" fmla="*/ 3029409 w 3029409"/>
              <a:gd name="connsiteY3" fmla="*/ 1358137 h 1495095"/>
              <a:gd name="connsiteX4" fmla="*/ 3010359 w 3029409"/>
              <a:gd name="connsiteY4" fmla="*/ 923925 h 1495095"/>
              <a:gd name="connsiteX5" fmla="*/ 1910222 w 3029409"/>
              <a:gd name="connsiteY5" fmla="*/ 0 h 1495095"/>
              <a:gd name="connsiteX6" fmla="*/ 1191084 w 3029409"/>
              <a:gd name="connsiteY6" fmla="*/ 0 h 149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409" h="1495095">
                <a:moveTo>
                  <a:pt x="1191084" y="0"/>
                </a:moveTo>
                <a:lnTo>
                  <a:pt x="459" y="1104736"/>
                </a:lnTo>
                <a:cubicBezTo>
                  <a:pt x="2046" y="1236498"/>
                  <a:pt x="-1128" y="1363333"/>
                  <a:pt x="459" y="1495095"/>
                </a:cubicBezTo>
                <a:lnTo>
                  <a:pt x="3029409" y="1358137"/>
                </a:lnTo>
                <a:lnTo>
                  <a:pt x="3010359" y="923925"/>
                </a:lnTo>
                <a:lnTo>
                  <a:pt x="1910222" y="0"/>
                </a:lnTo>
                <a:lnTo>
                  <a:pt x="1191084" y="0"/>
                </a:lnTo>
                <a:close/>
              </a:path>
            </a:pathLst>
          </a:cu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26373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dissolve">
                                      <p:cBhvr>
                                        <p:cTn id="26" dur="500"/>
                                        <p:tgtEl>
                                          <p:spTgt spid="3">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dissolv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body" sz="half" idx="1"/>
          </p:nvPr>
        </p:nvSpPr>
        <p:spPr>
          <a:xfrm>
            <a:off x="412750" y="3095625"/>
            <a:ext cx="8239125" cy="3308350"/>
          </a:xfrm>
          <a:noFill/>
        </p:spPr>
        <p:txBody>
          <a:bodyPr/>
          <a:lstStyle/>
          <a:p>
            <a:pPr>
              <a:lnSpc>
                <a:spcPct val="110000"/>
              </a:lnSpc>
            </a:pPr>
            <a:r>
              <a:rPr lang="en-US" altLang="he-IL" sz="2400" dirty="0"/>
              <a:t>The administrator of the U.S.S. Yorktown’s Standard Monitoring Control System entered 0 into a data field for the Remote Data Base Manager program.  That caused the database to overflow and crash all LAN consoles and miniature remote terminal units</a:t>
            </a:r>
          </a:p>
          <a:p>
            <a:pPr>
              <a:lnSpc>
                <a:spcPct val="110000"/>
              </a:lnSpc>
            </a:pPr>
            <a:r>
              <a:rPr lang="en-US" altLang="he-IL" sz="2400" dirty="0"/>
              <a:t>The Yorktown was dead in the water for about two hours and 45 minutes</a:t>
            </a:r>
          </a:p>
        </p:txBody>
      </p:sp>
      <p:pic>
        <p:nvPicPr>
          <p:cNvPr id="1115141" name="Picture 5" descr="yor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90813" y="1157288"/>
            <a:ext cx="3762375" cy="1314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3</a:t>
            </a:fld>
            <a:endParaRPr lang="en-US" dirty="0"/>
          </a:p>
        </p:txBody>
      </p:sp>
    </p:spTree>
    <p:extLst>
      <p:ext uri="{BB962C8B-B14F-4D97-AF65-F5344CB8AC3E}">
        <p14:creationId xmlns:p14="http://schemas.microsoft.com/office/powerpoint/2010/main" val="9695196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Automating Abstraction Interpretation</a:t>
            </a:r>
          </a:p>
        </p:txBody>
      </p:sp>
      <p:sp>
        <p:nvSpPr>
          <p:cNvPr id="3" name="Content Placeholder 2"/>
          <p:cNvSpPr>
            <a:spLocks noGrp="1"/>
          </p:cNvSpPr>
          <p:nvPr>
            <p:ph idx="1"/>
          </p:nvPr>
        </p:nvSpPr>
        <p:spPr>
          <a:xfrm>
            <a:off x="457200" y="1335160"/>
            <a:ext cx="8342986" cy="5357188"/>
          </a:xfrm>
        </p:spPr>
        <p:txBody>
          <a:bodyPr>
            <a:normAutofit lnSpcReduction="10000"/>
          </a:bodyPr>
          <a:lstStyle/>
          <a:p>
            <a:r>
              <a:rPr lang="en-US" dirty="0"/>
              <a:t>Abstract interpretation</a:t>
            </a:r>
          </a:p>
          <a:p>
            <a:pPr lvl="1"/>
            <a:r>
              <a:rPr lang="en-US" dirty="0"/>
              <a:t>A “black art” </a:t>
            </a:r>
            <a:r>
              <a:rPr lang="en-US" dirty="0">
                <a:sym typeface="Symbol"/>
              </a:rPr>
              <a:t></a:t>
            </a:r>
            <a:r>
              <a:rPr lang="en-US" dirty="0"/>
              <a:t> hard to work with</a:t>
            </a:r>
          </a:p>
          <a:p>
            <a:r>
              <a:rPr lang="en-US" dirty="0"/>
              <a:t>20-year quest to raise the level of automation in abstract interpretation</a:t>
            </a:r>
          </a:p>
          <a:p>
            <a:pPr lvl="1"/>
            <a:r>
              <a:rPr lang="en-US" dirty="0"/>
              <a:t>3-valued logic analysis (TVLA)</a:t>
            </a:r>
          </a:p>
          <a:p>
            <a:pPr lvl="2"/>
            <a:r>
              <a:rPr lang="en-US" dirty="0"/>
              <a:t>with M. </a:t>
            </a:r>
            <a:r>
              <a:rPr lang="en-US" dirty="0" err="1"/>
              <a:t>Sagiv</a:t>
            </a:r>
            <a:r>
              <a:rPr lang="en-US" dirty="0"/>
              <a:t>, R. Wilhelm, T. Lev-Ami, A. </a:t>
            </a:r>
            <a:r>
              <a:rPr lang="en-US" dirty="0" err="1"/>
              <a:t>Loginov</a:t>
            </a:r>
            <a:r>
              <a:rPr lang="en-US" dirty="0"/>
              <a:t>, &amp; many others</a:t>
            </a:r>
          </a:p>
          <a:p>
            <a:pPr lvl="1"/>
            <a:r>
              <a:rPr lang="en-US" dirty="0"/>
              <a:t>machine-code analysis (TSL)</a:t>
            </a:r>
          </a:p>
          <a:p>
            <a:pPr lvl="2"/>
            <a:r>
              <a:rPr lang="en-US" dirty="0"/>
              <a:t>with J. Lim</a:t>
            </a:r>
          </a:p>
          <a:p>
            <a:pPr lvl="1"/>
            <a:r>
              <a:rPr lang="en-US" dirty="0"/>
              <a:t>symbolic-abstraction algorithms</a:t>
            </a:r>
          </a:p>
          <a:p>
            <a:pPr lvl="2"/>
            <a:r>
              <a:rPr lang="en-US" dirty="0"/>
              <a:t>with M. </a:t>
            </a:r>
            <a:r>
              <a:rPr lang="en-US" dirty="0" err="1"/>
              <a:t>Sagiv</a:t>
            </a:r>
            <a:r>
              <a:rPr lang="en-US" dirty="0"/>
              <a:t>, G. </a:t>
            </a:r>
            <a:r>
              <a:rPr lang="en-US" dirty="0" err="1"/>
              <a:t>Yorsh</a:t>
            </a:r>
            <a:r>
              <a:rPr lang="en-US" dirty="0"/>
              <a:t>, A. Thakur</a:t>
            </a:r>
          </a:p>
          <a:p>
            <a:pPr marL="0" indent="0">
              <a:buNone/>
            </a:pPr>
            <a:r>
              <a:rPr lang="en-US" sz="2400" dirty="0"/>
              <a:t>Reps, T. and Thakur, A., “Automating abstract</a:t>
            </a:r>
          </a:p>
          <a:p>
            <a:pPr marL="0" indent="0">
              <a:buNone/>
            </a:pPr>
            <a:r>
              <a:rPr lang="en-US" sz="2400" dirty="0"/>
              <a:t>interpretation,” VMCAI, 2016.</a:t>
            </a:r>
          </a:p>
          <a:p>
            <a:pPr marL="0" indent="0">
              <a:buNone/>
            </a:pPr>
            <a:r>
              <a:rPr lang="en-US" sz="2200" dirty="0"/>
              <a:t>research.cs.wisc.edu/</a:t>
            </a:r>
            <a:r>
              <a:rPr lang="en-US" sz="2200" dirty="0" err="1"/>
              <a:t>wpis</a:t>
            </a:r>
            <a:r>
              <a:rPr lang="en-US" sz="2200" dirty="0"/>
              <a:t>/papers/vmcai16-invited.pdf</a:t>
            </a:r>
          </a:p>
          <a:p>
            <a:pPr lvl="1"/>
            <a:endParaRPr lang="en-US" sz="1900" dirty="0"/>
          </a:p>
          <a:p>
            <a:endParaRPr lang="en-US" sz="2200" dirty="0"/>
          </a:p>
        </p:txBody>
      </p:sp>
      <p:grpSp>
        <p:nvGrpSpPr>
          <p:cNvPr id="6" name="Group 5"/>
          <p:cNvGrpSpPr/>
          <p:nvPr/>
        </p:nvGrpSpPr>
        <p:grpSpPr>
          <a:xfrm>
            <a:off x="8076775" y="5137675"/>
            <a:ext cx="986490" cy="1656420"/>
            <a:chOff x="4721575" y="3546475"/>
            <a:chExt cx="986490" cy="1656420"/>
          </a:xfrm>
        </p:grpSpPr>
        <p:pic>
          <p:nvPicPr>
            <p:cNvPr id="7" name="Picture 4" descr="C:\Users\reps\Documents\Service\Meetings\Dagstuhl SMT-meets-AbsInt-2014\Talk\RadhiaCous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9" name="Group 8"/>
          <p:cNvGrpSpPr/>
          <p:nvPr/>
        </p:nvGrpSpPr>
        <p:grpSpPr>
          <a:xfrm>
            <a:off x="6952438" y="5101675"/>
            <a:ext cx="1019662" cy="1692420"/>
            <a:chOff x="3532438" y="3510475"/>
            <a:chExt cx="1019662" cy="1692420"/>
          </a:xfrm>
        </p:grpSpPr>
        <p:pic>
          <p:nvPicPr>
            <p:cNvPr id="10" name="Picture 2" descr="C:\Users\reps\Documents\Service\Meetings\Dagstuhl SMT-meets-AbsInt-2014\Talk\PatrickCou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sp>
        <p:nvSpPr>
          <p:cNvPr id="5" name="Rectangle 4"/>
          <p:cNvSpPr/>
          <p:nvPr/>
        </p:nvSpPr>
        <p:spPr>
          <a:xfrm>
            <a:off x="466311" y="5247861"/>
            <a:ext cx="6414052" cy="1232452"/>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4" name="Rounded Rectangular Callout 3"/>
          <p:cNvSpPr/>
          <p:nvPr/>
        </p:nvSpPr>
        <p:spPr>
          <a:xfrm>
            <a:off x="1442942" y="888440"/>
            <a:ext cx="7459578" cy="2928729"/>
          </a:xfrm>
          <a:prstGeom prst="wedgeRoundRectCallout">
            <a:avLst>
              <a:gd name="adj1" fmla="val -39482"/>
              <a:gd name="adj2" fmla="val 9893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r>
              <a:rPr lang="en-US" sz="2400" dirty="0">
                <a:solidFill>
                  <a:srgbClr val="C00000"/>
                </a:solidFill>
              </a:rPr>
              <a:t>Q1. What formalism is used to specify </a:t>
            </a:r>
            <a:r>
              <a:rPr lang="en-US" sz="2400" dirty="0" err="1">
                <a:solidFill>
                  <a:srgbClr val="C00000"/>
                </a:solidFill>
              </a:rPr>
              <a:t>M</a:t>
            </a:r>
            <a:r>
              <a:rPr lang="en-US" sz="2400" baseline="-25000" dirty="0" err="1">
                <a:solidFill>
                  <a:srgbClr val="C00000"/>
                </a:solidFill>
              </a:rPr>
              <a:t>s</a:t>
            </a:r>
            <a:r>
              <a:rPr lang="en-US" sz="2400" dirty="0">
                <a:solidFill>
                  <a:srgbClr val="C00000"/>
                </a:solidFill>
              </a:rPr>
              <a:t>?</a:t>
            </a:r>
          </a:p>
          <a:p>
            <a:r>
              <a:rPr lang="en-US" sz="2400" dirty="0">
                <a:solidFill>
                  <a:srgbClr val="C00000"/>
                </a:solidFill>
              </a:rPr>
              <a:t>Q2. What formalism is used to specify A?</a:t>
            </a:r>
          </a:p>
          <a:p>
            <a:r>
              <a:rPr lang="en-US" sz="2400" dirty="0">
                <a:solidFill>
                  <a:srgbClr val="C00000"/>
                </a:solidFill>
              </a:rPr>
              <a:t>Q3. What is the engine at work that applies/constructs abstract transformers?</a:t>
            </a:r>
          </a:p>
          <a:p>
            <a:pPr lvl="1"/>
            <a:r>
              <a:rPr lang="en-US" sz="2400" dirty="0">
                <a:solidFill>
                  <a:srgbClr val="C00000"/>
                </a:solidFill>
              </a:rPr>
              <a:t>(a) What method is used to create </a:t>
            </a:r>
            <a:r>
              <a:rPr lang="en-US" sz="2400" dirty="0" err="1">
                <a:solidFill>
                  <a:srgbClr val="C00000"/>
                </a:solidFill>
              </a:rPr>
              <a:t>I</a:t>
            </a:r>
            <a:r>
              <a:rPr lang="en-US" sz="2400" baseline="-25000" dirty="0" err="1">
                <a:solidFill>
                  <a:srgbClr val="C00000"/>
                </a:solidFill>
              </a:rPr>
              <a:t>s,A</a:t>
            </a:r>
            <a:r>
              <a:rPr lang="en-US" sz="2400" dirty="0">
                <a:solidFill>
                  <a:srgbClr val="C00000"/>
                </a:solidFill>
              </a:rPr>
              <a:t>(·)?</a:t>
            </a:r>
          </a:p>
          <a:p>
            <a:pPr lvl="1"/>
            <a:r>
              <a:rPr lang="en-US" sz="2400" dirty="0">
                <a:solidFill>
                  <a:srgbClr val="C00000"/>
                </a:solidFill>
              </a:rPr>
              <a:t>(b) Can it be used to create a representation of </a:t>
            </a:r>
            <a:r>
              <a:rPr lang="en-US" sz="2400" dirty="0" err="1">
                <a:solidFill>
                  <a:srgbClr val="C00000"/>
                </a:solidFill>
              </a:rPr>
              <a:t>I</a:t>
            </a:r>
            <a:r>
              <a:rPr lang="en-US" sz="2400" baseline="-25000" dirty="0" err="1">
                <a:solidFill>
                  <a:srgbClr val="C00000"/>
                </a:solidFill>
              </a:rPr>
              <a:t>s,A</a:t>
            </a:r>
            <a:r>
              <a:rPr lang="en-US" sz="2400" dirty="0">
                <a:solidFill>
                  <a:srgbClr val="C00000"/>
                </a:solidFill>
              </a:rPr>
              <a:t>(·)?</a:t>
            </a:r>
          </a:p>
          <a:p>
            <a:r>
              <a:rPr lang="en-US" sz="2400" dirty="0">
                <a:solidFill>
                  <a:srgbClr val="C00000"/>
                </a:solidFill>
              </a:rPr>
              <a:t>Q4. How is the non-compositionality issue addressed?</a:t>
            </a:r>
          </a:p>
        </p:txBody>
      </p:sp>
    </p:spTree>
    <p:extLst>
      <p:ext uri="{BB962C8B-B14F-4D97-AF65-F5344CB8AC3E}">
        <p14:creationId xmlns:p14="http://schemas.microsoft.com/office/powerpoint/2010/main" val="360490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727790"/>
            <a:ext cx="8229600" cy="4525963"/>
          </a:xfrm>
        </p:spPr>
        <p:txBody>
          <a:bodyPr/>
          <a:lstStyle/>
          <a:p>
            <a:r>
              <a:rPr lang="en-US" dirty="0"/>
              <a:t>Gentle introduction to abstract interpretation</a:t>
            </a:r>
            <a:endParaRPr lang="en-US" dirty="0">
              <a:latin typeface="Webdings" panose="05030102010509060703" pitchFamily="18" charset="2"/>
              <a:sym typeface="Wingdings"/>
            </a:endParaRPr>
          </a:p>
          <a:p>
            <a:r>
              <a:rPr lang="en-US" dirty="0">
                <a:solidFill>
                  <a:srgbClr val="C00000"/>
                </a:solidFill>
              </a:rPr>
              <a:t>First glimmer of insight</a:t>
            </a:r>
          </a:p>
          <a:p>
            <a:r>
              <a:rPr lang="en-US" dirty="0"/>
              <a:t>Second insight</a:t>
            </a:r>
          </a:p>
          <a:p>
            <a:r>
              <a:rPr lang="en-US" dirty="0"/>
              <a:t>Third insight</a:t>
            </a:r>
          </a:p>
          <a:p>
            <a:r>
              <a:rPr lang="en-US" dirty="0" err="1"/>
              <a:t>DiSSolve</a:t>
            </a:r>
            <a:r>
              <a:rPr lang="en-US" dirty="0"/>
              <a:t>: A parallel SAT solver</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31</a:t>
            </a:fld>
            <a:endParaRPr lang="en-US"/>
          </a:p>
        </p:txBody>
      </p:sp>
    </p:spTree>
    <p:extLst>
      <p:ext uri="{BB962C8B-B14F-4D97-AF65-F5344CB8AC3E}">
        <p14:creationId xmlns:p14="http://schemas.microsoft.com/office/powerpoint/2010/main" val="643490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First Glimmer</a:t>
            </a:r>
          </a:p>
        </p:txBody>
      </p:sp>
      <p:pic>
        <p:nvPicPr>
          <p:cNvPr id="5122" name="Picture 2" descr="C:\Users\reps\Documents\Service\Meetings\Dagstuhl SMT-meets-AbsInt-2014\Talk\MitchellBook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5222" y="1933517"/>
            <a:ext cx="3621320" cy="24586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27288" y="2463050"/>
            <a:ext cx="1651912" cy="2008150"/>
            <a:chOff x="227288" y="2463050"/>
            <a:chExt cx="1651912" cy="2008150"/>
          </a:xfrm>
        </p:grpSpPr>
        <p:pic>
          <p:nvPicPr>
            <p:cNvPr id="5123" name="Picture 3" descr="C:\Users\reps\Documents\Service\Meetings\Dagstuhl SMT-meets-AbsInt-2014\Talk\shavlik-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88" y="2463050"/>
              <a:ext cx="1651912" cy="1651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768" y="4101868"/>
              <a:ext cx="1318951" cy="369332"/>
            </a:xfrm>
            <a:prstGeom prst="rect">
              <a:avLst/>
            </a:prstGeom>
            <a:noFill/>
          </p:spPr>
          <p:txBody>
            <a:bodyPr wrap="none" rtlCol="0">
              <a:spAutoFit/>
            </a:bodyPr>
            <a:lstStyle/>
            <a:p>
              <a:r>
                <a:rPr lang="en-US" dirty="0"/>
                <a:t>Jude </a:t>
              </a:r>
              <a:r>
                <a:rPr lang="en-US" dirty="0" err="1"/>
                <a:t>Shavlik</a:t>
              </a:r>
              <a:endParaRPr lang="en-US" dirty="0"/>
            </a:p>
          </p:txBody>
        </p:sp>
      </p:grpSp>
      <p:sp>
        <p:nvSpPr>
          <p:cNvPr id="5" name="Rounded Rectangular Callout 4"/>
          <p:cNvSpPr/>
          <p:nvPr/>
        </p:nvSpPr>
        <p:spPr>
          <a:xfrm>
            <a:off x="2376000" y="1352174"/>
            <a:ext cx="2448000" cy="1655001"/>
          </a:xfrm>
          <a:prstGeom prst="wedgeRoundRectCallout">
            <a:avLst>
              <a:gd name="adj1" fmla="val -94616"/>
              <a:gd name="adj2" fmla="val 852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40% of the people in the Wisconsin CS department are doing machine learning, </a:t>
            </a:r>
            <a:r>
              <a:rPr lang="en-US">
                <a:solidFill>
                  <a:schemeClr val="tx1"/>
                </a:solidFill>
              </a:rPr>
              <a:t>but don’t </a:t>
            </a:r>
            <a:r>
              <a:rPr lang="en-US" dirty="0">
                <a:solidFill>
                  <a:schemeClr val="tx1"/>
                </a:solidFill>
              </a:rPr>
              <a:t>know it</a:t>
            </a:r>
          </a:p>
        </p:txBody>
      </p:sp>
      <p:grpSp>
        <p:nvGrpSpPr>
          <p:cNvPr id="10" name="Group 9"/>
          <p:cNvGrpSpPr/>
          <p:nvPr/>
        </p:nvGrpSpPr>
        <p:grpSpPr>
          <a:xfrm>
            <a:off x="7982663" y="5160309"/>
            <a:ext cx="1082944" cy="1646987"/>
            <a:chOff x="7444883" y="4606763"/>
            <a:chExt cx="1082944" cy="1646987"/>
          </a:xfrm>
        </p:grpSpPr>
        <p:pic>
          <p:nvPicPr>
            <p:cNvPr id="11" name="Picture 3" descr="C:\Users\reps\Documents\Service\Meetings\Dagstuhl SMT-meets-AbsInt-2014\Talk\gre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4883" y="4606763"/>
              <a:ext cx="1082944" cy="11887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7"/>
            <p:cNvSpPr txBox="1">
              <a:spLocks noChangeArrowheads="1"/>
            </p:cNvSpPr>
            <p:nvPr/>
          </p:nvSpPr>
          <p:spPr bwMode="auto">
            <a:xfrm>
              <a:off x="7661523" y="5816707"/>
              <a:ext cx="64966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Greta</a:t>
              </a:r>
            </a:p>
            <a:p>
              <a:pPr algn="ctr">
                <a:lnSpc>
                  <a:spcPct val="70000"/>
                </a:lnSpc>
                <a:buFontTx/>
                <a:buNone/>
              </a:pPr>
              <a:r>
                <a:rPr lang="en-US" sz="1600" dirty="0" err="1">
                  <a:latin typeface="Calibri" pitchFamily="34" charset="0"/>
                </a:rPr>
                <a:t>Yorsh</a:t>
              </a:r>
              <a:endParaRPr lang="en-US" sz="1600" dirty="0">
                <a:latin typeface="Calibri" pitchFamily="34" charset="0"/>
              </a:endParaRPr>
            </a:p>
          </p:txBody>
        </p:sp>
      </p:grpSp>
      <p:grpSp>
        <p:nvGrpSpPr>
          <p:cNvPr id="13" name="Group 12"/>
          <p:cNvGrpSpPr/>
          <p:nvPr/>
        </p:nvGrpSpPr>
        <p:grpSpPr>
          <a:xfrm>
            <a:off x="6914788" y="5160309"/>
            <a:ext cx="869624" cy="1658015"/>
            <a:chOff x="5935560" y="4606763"/>
            <a:chExt cx="869624" cy="1658015"/>
          </a:xfrm>
        </p:grpSpPr>
        <p:pic>
          <p:nvPicPr>
            <p:cNvPr id="14" name="Picture 2" descr="C:\Users\reps\Documents\Service\Meetings\Dagstuhl SMT-meets-AbsInt-2014\Talk\Mooly Sagiv\1-20140225_1916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560" y="4606763"/>
              <a:ext cx="869624" cy="11887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7"/>
            <p:cNvSpPr txBox="1">
              <a:spLocks noChangeArrowheads="1"/>
            </p:cNvSpPr>
            <p:nvPr/>
          </p:nvSpPr>
          <p:spPr bwMode="auto">
            <a:xfrm>
              <a:off x="6011941" y="5816707"/>
              <a:ext cx="716863"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Mooly</a:t>
              </a:r>
              <a:endParaRPr lang="en-US" sz="1600" dirty="0">
                <a:latin typeface="Calibri" pitchFamily="34" charset="0"/>
              </a:endParaRPr>
            </a:p>
            <a:p>
              <a:pPr algn="ctr">
                <a:lnSpc>
                  <a:spcPct val="70000"/>
                </a:lnSpc>
                <a:buFontTx/>
                <a:buNone/>
              </a:pPr>
              <a:r>
                <a:rPr lang="en-US" sz="1600" dirty="0" err="1">
                  <a:latin typeface="Calibri" pitchFamily="34" charset="0"/>
                </a:rPr>
                <a:t>Sagiv</a:t>
              </a:r>
              <a:endParaRPr lang="en-US" sz="1600" dirty="0">
                <a:latin typeface="Calibri" pitchFamily="34" charset="0"/>
              </a:endParaRPr>
            </a:p>
          </p:txBody>
        </p:sp>
      </p:grpSp>
      <p:sp>
        <p:nvSpPr>
          <p:cNvPr id="8" name="TextBox 7"/>
          <p:cNvSpPr txBox="1"/>
          <p:nvPr/>
        </p:nvSpPr>
        <p:spPr>
          <a:xfrm>
            <a:off x="2260800" y="5431502"/>
            <a:ext cx="4330416" cy="646331"/>
          </a:xfrm>
          <a:prstGeom prst="rect">
            <a:avLst/>
          </a:prstGeom>
          <a:noFill/>
        </p:spPr>
        <p:txBody>
          <a:bodyPr wrap="none" rtlCol="0">
            <a:spAutoFit/>
          </a:bodyPr>
          <a:lstStyle/>
          <a:p>
            <a:r>
              <a:rPr lang="en-US" dirty="0"/>
              <a:t>R., </a:t>
            </a:r>
            <a:r>
              <a:rPr lang="en-US" dirty="0" err="1"/>
              <a:t>Sagiv</a:t>
            </a:r>
            <a:r>
              <a:rPr lang="en-US" dirty="0"/>
              <a:t>, &amp; </a:t>
            </a:r>
            <a:r>
              <a:rPr lang="en-US" dirty="0" err="1"/>
              <a:t>Yorsh</a:t>
            </a:r>
            <a:r>
              <a:rPr lang="en-US" dirty="0"/>
              <a:t>: </a:t>
            </a:r>
            <a:r>
              <a:rPr lang="en-US" b="1" dirty="0"/>
              <a:t>Symbolic implementation</a:t>
            </a:r>
          </a:p>
          <a:p>
            <a:r>
              <a:rPr lang="en-US" b="1" dirty="0"/>
              <a:t>of the best transformer</a:t>
            </a:r>
            <a:r>
              <a:rPr lang="en-US" dirty="0"/>
              <a:t>, VMCAI 2004</a:t>
            </a:r>
          </a:p>
        </p:txBody>
      </p:sp>
    </p:spTree>
    <p:extLst>
      <p:ext uri="{BB962C8B-B14F-4D97-AF65-F5344CB8AC3E}">
        <p14:creationId xmlns:p14="http://schemas.microsoft.com/office/powerpoint/2010/main" val="1179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5502306" y="1184986"/>
            <a:ext cx="3509850" cy="1181853"/>
          </a:xfrm>
          <a:prstGeom prst="wedgeRoundRectCallout">
            <a:avLst>
              <a:gd name="adj1" fmla="val 19008"/>
              <a:gd name="adj2" fmla="val 321098"/>
              <a:gd name="adj3" fmla="val 16667"/>
            </a:avLst>
          </a:prstGeom>
          <a:solidFill>
            <a:srgbClr val="FFFFFF"/>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(x </a:t>
            </a:r>
            <a:r>
              <a:rPr lang="en-US" dirty="0">
                <a:solidFill>
                  <a:srgbClr val="C00000"/>
                </a:solidFill>
                <a:latin typeface="Cambria Math" panose="02040503050406030204" pitchFamily="18" charset="0"/>
                <a:ea typeface="Cambria Math" panose="02040503050406030204" pitchFamily="18" charset="0"/>
              </a:rPr>
              <a:t>↦ [5, 10])  </a:t>
            </a:r>
            <a:r>
              <a:rPr lang="en-US" dirty="0">
                <a:solidFill>
                  <a:srgbClr val="C00000"/>
                </a:solidFill>
                <a:latin typeface="Cambria Math"/>
                <a:ea typeface="Cambria Math"/>
              </a:rPr>
              <a:t>⇝  5 ≤ </a:t>
            </a:r>
            <a:r>
              <a:rPr lang="en-US" dirty="0">
                <a:solidFill>
                  <a:srgbClr val="C00000"/>
                </a:solidFill>
              </a:rPr>
              <a:t>x</a:t>
            </a:r>
            <a:r>
              <a:rPr lang="en-US" dirty="0">
                <a:solidFill>
                  <a:srgbClr val="C00000"/>
                </a:solidFill>
                <a:latin typeface="Cambria Math"/>
                <a:ea typeface="Cambria Math"/>
              </a:rPr>
              <a:t> ˄</a:t>
            </a:r>
            <a:r>
              <a:rPr lang="en-US" dirty="0">
                <a:solidFill>
                  <a:srgbClr val="C00000"/>
                </a:solidFill>
              </a:rPr>
              <a:t> x </a:t>
            </a:r>
            <a:r>
              <a:rPr lang="en-US" dirty="0">
                <a:solidFill>
                  <a:srgbClr val="C00000"/>
                </a:solidFill>
                <a:latin typeface="Cambria Math"/>
                <a:ea typeface="Cambria Math"/>
              </a:rPr>
              <a:t>≤ 1</a:t>
            </a:r>
            <a:r>
              <a:rPr lang="en-US" dirty="0">
                <a:solidFill>
                  <a:srgbClr val="C00000"/>
                </a:solidFill>
                <a:latin typeface="Cambria Math" panose="02040503050406030204" pitchFamily="18" charset="0"/>
                <a:ea typeface="Cambria Math" panose="02040503050406030204" pitchFamily="18" charset="0"/>
              </a:rPr>
              <a:t>0</a:t>
            </a:r>
          </a:p>
          <a:p>
            <a:r>
              <a:rPr lang="en-US" dirty="0">
                <a:solidFill>
                  <a:srgbClr val="C00000"/>
                </a:solidFill>
                <a:latin typeface="Cambria Math" panose="02040503050406030204" pitchFamily="18" charset="0"/>
                <a:ea typeface="Cambria Math" panose="02040503050406030204" pitchFamily="18" charset="0"/>
              </a:rPr>
              <a:t>Interval</a:t>
            </a:r>
            <a:r>
              <a:rPr lang="en-US" dirty="0">
                <a:solidFill>
                  <a:srgbClr val="C00000"/>
                </a:solidFill>
                <a:latin typeface="Cambria Math"/>
                <a:ea typeface="Cambria Math"/>
              </a:rPr>
              <a:t>          ⇝   conjunction of</a:t>
            </a:r>
          </a:p>
          <a:p>
            <a:r>
              <a:rPr lang="en-US" dirty="0">
                <a:solidFill>
                  <a:srgbClr val="C00000"/>
                </a:solidFill>
                <a:latin typeface="Cambria Math"/>
                <a:ea typeface="Cambria Math"/>
              </a:rPr>
              <a:t>environment        single-variable</a:t>
            </a:r>
          </a:p>
          <a:p>
            <a:r>
              <a:rPr lang="en-US" dirty="0">
                <a:solidFill>
                  <a:srgbClr val="C00000"/>
                </a:solidFill>
                <a:latin typeface="Cambria Math"/>
                <a:ea typeface="Cambria Math"/>
              </a:rPr>
              <a:t>                                 inequalities</a:t>
            </a:r>
            <a:endParaRPr lang="en-US" dirty="0">
              <a:solidFill>
                <a:srgbClr val="C00000"/>
              </a:solidFill>
            </a:endParaRPr>
          </a:p>
        </p:txBody>
      </p:sp>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m:rPr>
                              <m:nor/>
                            </m:rPr>
                            <a:rPr lang="en-US" dirty="0">
                              <a:sym typeface="Symbol"/>
                            </a:rPr>
                            <m:t></m:t>
                          </m:r>
                        </m:e>
                      </m:acc>
                    </m:oMath>
                  </a14:m>
                  <a:r>
                    <a:rPr lang="en-US" dirty="0">
                      <a:sym typeface="Symbol"/>
                    </a:rPr>
                    <a:t>(</a:t>
                  </a:r>
                  <a:r>
                    <a:rPr lang="en-US" dirty="0">
                      <a:solidFill>
                        <a:sysClr val="windowText" lastClr="000000"/>
                      </a:solidFill>
                      <a:sym typeface="Symbol"/>
                    </a:rPr>
                    <a:t></a:t>
                  </a:r>
                  <a:r>
                    <a:rPr lang="en-US" dirty="0"/>
                    <a:t>)</a:t>
                  </a:r>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sym typeface="Symbol"/>
                              </a:rPr>
                            </m:ctrlPr>
                          </m:accPr>
                          <m:e>
                            <m:r>
                              <m:rPr>
                                <m:nor/>
                              </m:rPr>
                              <a:rPr lang="en-US" dirty="0">
                                <a:sym typeface="Symbol"/>
                              </a:rPr>
                              <m:t></m:t>
                            </m:r>
                          </m:e>
                        </m:acc>
                      </m:oMath>
                    </m:oMathPara>
                  </a14:m>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a:sym typeface="Symbol"/>
                </a:rPr>
                <a:t></a:t>
              </a:r>
              <a:endParaRPr lang="en-US" baseline="-25000" dirty="0"/>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a:solidFill>
                    <a:sysClr val="windowText" lastClr="000000"/>
                  </a:solidFill>
                  <a:sym typeface="Math B"/>
                </a:rPr>
                <a:t></a:t>
              </a:r>
              <a:endParaRPr lang="en-US" b="1" dirty="0">
                <a:solidFill>
                  <a:sysClr val="windowText" lastClr="000000"/>
                </a:solidFill>
              </a:endParaRPr>
            </a:p>
          </p:txBody>
        </p:sp>
      </p:grpSp>
      <p:sp>
        <p:nvSpPr>
          <p:cNvPr id="8" name="Title 7"/>
          <p:cNvSpPr>
            <a:spLocks noGrp="1"/>
          </p:cNvSpPr>
          <p:nvPr>
            <p:ph type="title"/>
          </p:nvPr>
        </p:nvSpPr>
        <p:spPr/>
        <p:txBody>
          <a:bodyPr/>
          <a:lstStyle/>
          <a:p>
            <a:r>
              <a:rPr lang="en-US" dirty="0"/>
              <a:t>Symbolic Abstraction</a:t>
            </a:r>
          </a:p>
        </p:txBody>
      </p:sp>
      <mc:AlternateContent xmlns:mc="http://schemas.openxmlformats.org/markup-compatibility/2006" xmlns:a14="http://schemas.microsoft.com/office/drawing/2010/main">
        <mc:Choice Requires="a14">
          <p:sp>
            <p:nvSpPr>
              <p:cNvPr id="2" name="TextBox 1"/>
              <p:cNvSpPr txBox="1"/>
              <p:nvPr/>
            </p:nvSpPr>
            <p:spPr>
              <a:xfrm>
                <a:off x="1582303" y="4728342"/>
                <a:ext cx="5978368" cy="651332"/>
              </a:xfrm>
              <a:prstGeom prst="rect">
                <a:avLst/>
              </a:prstGeom>
              <a:noFill/>
            </p:spPr>
            <p:txBody>
              <a:bodyPr wrap="none" rtlCol="0">
                <a:spAutoFit/>
              </a:bodyPr>
              <a:lstStyle/>
              <a:p>
                <a:r>
                  <a:rPr lang="en-US" dirty="0"/>
                  <a:t>Given a formula </a:t>
                </a:r>
                <a:r>
                  <a:rPr lang="en-US" dirty="0">
                    <a:sym typeface="Symbol"/>
                  </a:rPr>
                  <a:t>  </a:t>
                </a:r>
                <a:r>
                  <a:rPr lang="en-US" dirty="0">
                    <a:solidFill>
                      <a:sysClr val="windowText" lastClr="000000"/>
                    </a:solidFill>
                    <a:latin typeface="Lucida Calligraphy" panose="03010101010101010101" pitchFamily="66" charset="0"/>
                  </a:rPr>
                  <a:t>L</a:t>
                </a:r>
                <a:r>
                  <a:rPr lang="en-US" dirty="0"/>
                  <a:t>, the goal of a procedure for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a:ea typeface="Cambria Math"/>
                          </a:rPr>
                          <m:t>𝛼</m:t>
                        </m:r>
                      </m:e>
                    </m:acc>
                  </m:oMath>
                </a14:m>
                <a:r>
                  <a:rPr lang="en-US" dirty="0"/>
                  <a:t> is to find</a:t>
                </a:r>
              </a:p>
              <a:p>
                <a:r>
                  <a:rPr lang="en-US" dirty="0"/>
                  <a:t>the smallest element </a:t>
                </a: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a:rPr>
                          <m:t>𝑎</m:t>
                        </m:r>
                      </m:e>
                      <m:sup>
                        <m:r>
                          <a:rPr lang="en-US" b="0" i="1" dirty="0" smtClean="0">
                            <a:latin typeface="Cambria Math"/>
                          </a:rPr>
                          <m:t>#</m:t>
                        </m:r>
                      </m:sup>
                    </m:sSup>
                  </m:oMath>
                </a14:m>
                <a:r>
                  <a:rPr lang="en-US" dirty="0"/>
                  <a:t> </a:t>
                </a:r>
                <a:r>
                  <a:rPr lang="en-US" dirty="0">
                    <a:sym typeface="Symbol"/>
                  </a:rPr>
                  <a:t></a:t>
                </a:r>
                <a:r>
                  <a:rPr lang="en-US" dirty="0"/>
                  <a:t> </a:t>
                </a:r>
                <a:r>
                  <a:rPr lang="en-US" dirty="0">
                    <a:solidFill>
                      <a:sysClr val="windowText" lastClr="000000"/>
                    </a:solidFill>
                    <a:latin typeface="Lucida Calligraphy" panose="03010101010101010101" pitchFamily="66" charset="0"/>
                  </a:rPr>
                  <a:t>A</a:t>
                </a:r>
                <a:r>
                  <a:rPr lang="en-US" dirty="0"/>
                  <a:t> such that </a:t>
                </a:r>
                <a:r>
                  <a:rPr lang="en-US" dirty="0">
                    <a:sym typeface="Symbol"/>
                  </a:rPr>
                  <a:t></a:t>
                </a:r>
                <a:r>
                  <a:rPr lang="en-US" dirty="0"/>
                  <a:t>(</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a:t>
                </a:r>
                <a:r>
                  <a:rPr lang="en-US" dirty="0">
                    <a:sym typeface="Symbol"/>
                  </a:rPr>
                  <a:t></a:t>
                </a:r>
                <a:r>
                  <a:rPr lang="en-US" dirty="0"/>
                  <a:t> </a:t>
                </a:r>
                <a:r>
                  <a:rPr lang="en-US" dirty="0">
                    <a:sym typeface="Math B"/>
                  </a:rPr>
                  <a:t></a:t>
                </a:r>
                <a:r>
                  <a:rPr lang="en-US" dirty="0">
                    <a:sym typeface="Symbol"/>
                  </a:rPr>
                  <a:t></a:t>
                </a:r>
                <a:r>
                  <a:rPr lang="en-US" dirty="0">
                    <a:sym typeface="Math B"/>
                  </a:rPr>
                  <a:t></a:t>
                </a:r>
                <a:r>
                  <a:rPr lang="en-US" dirty="0"/>
                  <a:t>.</a:t>
                </a:r>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51332"/>
              </a:xfrm>
              <a:prstGeom prst="rect">
                <a:avLst/>
              </a:prstGeom>
              <a:blipFill rotWithShape="1">
                <a:blip r:embed="rId5"/>
                <a:stretch>
                  <a:fillRect l="-918" t="-7547" r="-102" b="-16038"/>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t>Typically, </a:t>
            </a:r>
            <a:r>
              <a:rPr lang="en-US" dirty="0">
                <a:solidFill>
                  <a:sysClr val="windowText" lastClr="000000"/>
                </a:solidFill>
                <a:latin typeface="Lucida Calligraphy" panose="03010101010101010101" pitchFamily="66" charset="0"/>
              </a:rPr>
              <a:t>L </a:t>
            </a:r>
            <a:r>
              <a:rPr lang="en-US" dirty="0"/>
              <a:t>is a rich language and </a:t>
            </a:r>
            <a:r>
              <a:rPr lang="en-US" dirty="0">
                <a:solidFill>
                  <a:sysClr val="windowText" lastClr="000000"/>
                </a:solidFill>
                <a:latin typeface="Lucida Calligraphy" panose="03010101010101010101" pitchFamily="66" charset="0"/>
              </a:rPr>
              <a:t>A </a:t>
            </a:r>
            <a:r>
              <a:rPr lang="en-US" dirty="0"/>
              <a:t>is an impoverished logic fragment </a:t>
            </a:r>
            <a:r>
              <a:rPr lang="en-US" dirty="0">
                <a:solidFill>
                  <a:sysClr val="windowText" lastClr="000000"/>
                </a:solidFill>
                <a:latin typeface="Lucida Calligraphy" panose="03010101010101010101" pitchFamily="66" charset="0"/>
              </a:rPr>
              <a:t>L</a:t>
            </a:r>
            <a:r>
              <a:rPr lang="en-US" i="1" dirty="0"/>
              <a:t>'.</a:t>
            </a:r>
          </a:p>
          <a:p>
            <a:r>
              <a:rPr lang="en-US" dirty="0">
                <a:solidFill>
                  <a:srgbClr val="C00000"/>
                </a:solidFill>
              </a:rPr>
              <a:t>Symbolic abstraction addresses a fundamental approximation problem:</a:t>
            </a:r>
          </a:p>
          <a:p>
            <a:r>
              <a:rPr lang="en-US" dirty="0">
                <a:solidFill>
                  <a:srgbClr val="C00000"/>
                </a:solidFill>
              </a:rPr>
              <a:t>Given </a:t>
            </a:r>
            <a:r>
              <a:rPr lang="en-US" dirty="0">
                <a:solidFill>
                  <a:srgbClr val="C00000"/>
                </a:solidFill>
                <a:sym typeface="Symbol"/>
              </a:rPr>
              <a:t>  </a:t>
            </a:r>
            <a:r>
              <a:rPr lang="en-US" dirty="0">
                <a:solidFill>
                  <a:srgbClr val="C00000"/>
                </a:solidFill>
                <a:latin typeface="Lucida Calligraphy" panose="03010101010101010101" pitchFamily="66" charset="0"/>
              </a:rPr>
              <a:t>L</a:t>
            </a:r>
            <a:r>
              <a:rPr lang="en-US" dirty="0">
                <a:solidFill>
                  <a:srgbClr val="C00000"/>
                </a:solidFill>
              </a:rPr>
              <a:t>, find the </a:t>
            </a:r>
            <a:r>
              <a:rPr lang="en-US" i="1" dirty="0">
                <a:solidFill>
                  <a:srgbClr val="C00000"/>
                </a:solidFill>
              </a:rPr>
              <a:t>strongest consequence</a:t>
            </a:r>
            <a:r>
              <a:rPr lang="en-US" dirty="0">
                <a:solidFill>
                  <a:srgbClr val="C00000"/>
                </a:solidFill>
              </a:rPr>
              <a:t> of </a:t>
            </a:r>
            <a:r>
              <a:rPr lang="en-US" dirty="0">
                <a:solidFill>
                  <a:srgbClr val="C00000"/>
                </a:solidFill>
                <a:sym typeface="Symbol"/>
              </a:rPr>
              <a:t></a:t>
            </a:r>
            <a:r>
              <a:rPr lang="en-US" dirty="0">
                <a:solidFill>
                  <a:srgbClr val="C00000"/>
                </a:solidFill>
              </a:rPr>
              <a:t> that is expressible in </a:t>
            </a:r>
            <a:r>
              <a:rPr lang="en-US" dirty="0">
                <a:solidFill>
                  <a:srgbClr val="C00000"/>
                </a:solidFill>
                <a:latin typeface="Lucida Calligraphy" panose="03010101010101010101" pitchFamily="66" charset="0"/>
              </a:rPr>
              <a:t>L</a:t>
            </a:r>
            <a:r>
              <a:rPr lang="en-US" i="1" dirty="0">
                <a:solidFill>
                  <a:srgbClr val="C00000"/>
                </a:solidFill>
              </a:rPr>
              <a:t>'</a:t>
            </a:r>
            <a:r>
              <a:rPr lang="en-US" dirty="0">
                <a:solidFill>
                  <a:srgbClr val="C00000"/>
                </a:solidFill>
              </a:rPr>
              <a:t>.</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33</a:t>
            </a:fld>
            <a:endParaRPr lang="en-US"/>
          </a:p>
        </p:txBody>
      </p:sp>
    </p:spTree>
    <p:extLst>
      <p:ext uri="{BB962C8B-B14F-4D97-AF65-F5344CB8AC3E}">
        <p14:creationId xmlns:p14="http://schemas.microsoft.com/office/powerpoint/2010/main" val="23555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par>
                                <p:cTn id="28" presetID="9" presetClass="entr" presetSubtype="0" fill="hold" nodeType="with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dissolve">
                                      <p:cBhvr>
                                        <p:cTn id="30" dur="500"/>
                                        <p:tgtEl>
                                          <p:spTgt spid="3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animEffect transition="in" filter="dissolve">
                                      <p:cBhvr>
                                        <p:cTn id="35" dur="500"/>
                                        <p:tgtEl>
                                          <p:spTgt spid="34">
                                            <p:txEl>
                                              <p:pRg st="1" end="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4">
                                            <p:txEl>
                                              <p:pRg st="2" end="2"/>
                                            </p:txEl>
                                          </p:spTgt>
                                        </p:tgtEl>
                                        <p:attrNameLst>
                                          <p:attrName>style.visibility</p:attrName>
                                        </p:attrNameLst>
                                      </p:cBhvr>
                                      <p:to>
                                        <p:strVal val="visible"/>
                                      </p:to>
                                    </p:set>
                                    <p:animEffect transition="in" filter="dissolve">
                                      <p:cBhvr>
                                        <p:cTn id="38" dur="500"/>
                                        <p:tgtEl>
                                          <p:spTgt spid="34">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4">
                                            <p:txEl>
                                              <p:pRg st="3" end="3"/>
                                            </p:txEl>
                                          </p:spTgt>
                                        </p:tgtEl>
                                        <p:attrNameLst>
                                          <p:attrName>style.visibility</p:attrName>
                                        </p:attrNameLst>
                                      </p:cBhvr>
                                      <p:to>
                                        <p:strVal val="visible"/>
                                      </p:to>
                                    </p:set>
                                    <p:animEffect transition="in" filter="dissolve">
                                      <p:cBhvr>
                                        <p:cTn id="41" dur="500"/>
                                        <p:tgtEl>
                                          <p:spTgt spid="3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dissolve">
                                      <p:cBhvr>
                                        <p:cTn id="46" dur="500"/>
                                        <p:tgtEl>
                                          <p:spTgt spid="6">
                                            <p:txEl>
                                              <p:pRg st="1" end="1"/>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prstClr val="white"/>
                </a:solidFill>
              </a:rPr>
              <a:t>Example</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34</a:t>
            </a:fld>
            <a:endParaRPr lang="en-US"/>
          </a:p>
        </p:txBody>
      </p:sp>
      <p:sp>
        <p:nvSpPr>
          <p:cNvPr id="7" name="TextBox 6"/>
          <p:cNvSpPr txBox="1"/>
          <p:nvPr/>
        </p:nvSpPr>
        <p:spPr>
          <a:xfrm>
            <a:off x="1608208" y="2244935"/>
            <a:ext cx="5199629" cy="646331"/>
          </a:xfrm>
          <a:prstGeom prst="rect">
            <a:avLst/>
          </a:prstGeom>
          <a:noFill/>
        </p:spPr>
        <p:txBody>
          <a:bodyPr wrap="none" rtlCol="0">
            <a:spAutoFit/>
          </a:bodyPr>
          <a:lstStyle/>
          <a:p>
            <a:r>
              <a:rPr lang="en-US" dirty="0"/>
              <a:t>Adds </a:t>
            </a:r>
            <a:r>
              <a:rPr lang="en-US" b="1" dirty="0">
                <a:latin typeface="MS Mincho" pitchFamily="49" charset="-128"/>
                <a:ea typeface="MS Mincho" pitchFamily="49" charset="-128"/>
              </a:rPr>
              <a:t>al</a:t>
            </a:r>
            <a:r>
              <a:rPr lang="en-US" dirty="0"/>
              <a:t>, the low-order byte of 32-bit register </a:t>
            </a:r>
            <a:r>
              <a:rPr lang="en-US" b="1" dirty="0" err="1">
                <a:latin typeface="MS Mincho" pitchFamily="49" charset="-128"/>
                <a:ea typeface="MS Mincho" pitchFamily="49" charset="-128"/>
              </a:rPr>
              <a:t>eax,</a:t>
            </a:r>
            <a:r>
              <a:rPr lang="en-US" dirty="0" err="1"/>
              <a:t>to</a:t>
            </a:r>
            <a:r>
              <a:rPr lang="en-US" dirty="0"/>
              <a:t> </a:t>
            </a:r>
            <a:br>
              <a:rPr lang="en-US" dirty="0"/>
            </a:br>
            <a:r>
              <a:rPr lang="en-US" b="1" dirty="0" err="1">
                <a:latin typeface="MS Mincho" pitchFamily="49" charset="-128"/>
                <a:ea typeface="MS Mincho" pitchFamily="49" charset="-128"/>
              </a:rPr>
              <a:t>bh</a:t>
            </a:r>
            <a:r>
              <a:rPr lang="en-US" dirty="0"/>
              <a:t>, the second-to-lowest byte of 32-bit register </a:t>
            </a:r>
            <a:r>
              <a:rPr lang="en-US" b="1" dirty="0" err="1">
                <a:latin typeface="MS Mincho" pitchFamily="49" charset="-128"/>
                <a:ea typeface="MS Mincho" pitchFamily="49" charset="-128"/>
              </a:rPr>
              <a:t>ebx</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062770565"/>
              </p:ext>
            </p:extLst>
          </p:nvPr>
        </p:nvGraphicFramePr>
        <p:xfrm>
          <a:off x="2569723" y="3400898"/>
          <a:ext cx="3524656" cy="422071"/>
        </p:xfrm>
        <a:graphic>
          <a:graphicData uri="http://schemas.openxmlformats.org/drawingml/2006/table">
            <a:tbl>
              <a:tblPr bandRow="1">
                <a:tableStyleId>{5C22544A-7EE6-4342-B048-85BDC9FD1C3A}</a:tableStyleId>
              </a:tblPr>
              <a:tblGrid>
                <a:gridCol w="881164">
                  <a:extLst>
                    <a:ext uri="{9D8B030D-6E8A-4147-A177-3AD203B41FA5}">
                      <a16:colId xmlns:a16="http://schemas.microsoft.com/office/drawing/2014/main" val="20000"/>
                    </a:ext>
                  </a:extLst>
                </a:gridCol>
                <a:gridCol w="881164">
                  <a:extLst>
                    <a:ext uri="{9D8B030D-6E8A-4147-A177-3AD203B41FA5}">
                      <a16:colId xmlns:a16="http://schemas.microsoft.com/office/drawing/2014/main" val="20001"/>
                    </a:ext>
                  </a:extLst>
                </a:gridCol>
                <a:gridCol w="881164">
                  <a:extLst>
                    <a:ext uri="{9D8B030D-6E8A-4147-A177-3AD203B41FA5}">
                      <a16:colId xmlns:a16="http://schemas.microsoft.com/office/drawing/2014/main" val="20002"/>
                    </a:ext>
                  </a:extLst>
                </a:gridCol>
                <a:gridCol w="881164">
                  <a:extLst>
                    <a:ext uri="{9D8B030D-6E8A-4147-A177-3AD203B41FA5}">
                      <a16:colId xmlns:a16="http://schemas.microsoft.com/office/drawing/2014/main" val="20003"/>
                    </a:ext>
                  </a:extLst>
                </a:gridCol>
              </a:tblGrid>
              <a:tr h="422071">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solidFill>
                      <a:srgbClr val="0070C0"/>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06812307"/>
              </p:ext>
            </p:extLst>
          </p:nvPr>
        </p:nvGraphicFramePr>
        <p:xfrm>
          <a:off x="2445695" y="5308878"/>
          <a:ext cx="3524656" cy="391530"/>
        </p:xfrm>
        <a:graphic>
          <a:graphicData uri="http://schemas.openxmlformats.org/drawingml/2006/table">
            <a:tbl>
              <a:tblPr bandRow="1">
                <a:tableStyleId>{5C22544A-7EE6-4342-B048-85BDC9FD1C3A}</a:tableStyleId>
              </a:tblPr>
              <a:tblGrid>
                <a:gridCol w="881164">
                  <a:extLst>
                    <a:ext uri="{9D8B030D-6E8A-4147-A177-3AD203B41FA5}">
                      <a16:colId xmlns:a16="http://schemas.microsoft.com/office/drawing/2014/main" val="20000"/>
                    </a:ext>
                  </a:extLst>
                </a:gridCol>
                <a:gridCol w="881164">
                  <a:extLst>
                    <a:ext uri="{9D8B030D-6E8A-4147-A177-3AD203B41FA5}">
                      <a16:colId xmlns:a16="http://schemas.microsoft.com/office/drawing/2014/main" val="20001"/>
                    </a:ext>
                  </a:extLst>
                </a:gridCol>
                <a:gridCol w="881164">
                  <a:extLst>
                    <a:ext uri="{9D8B030D-6E8A-4147-A177-3AD203B41FA5}">
                      <a16:colId xmlns:a16="http://schemas.microsoft.com/office/drawing/2014/main" val="20002"/>
                    </a:ext>
                  </a:extLst>
                </a:gridCol>
                <a:gridCol w="881164">
                  <a:extLst>
                    <a:ext uri="{9D8B030D-6E8A-4147-A177-3AD203B41FA5}">
                      <a16:colId xmlns:a16="http://schemas.microsoft.com/office/drawing/2014/main" val="20003"/>
                    </a:ext>
                  </a:extLst>
                </a:gridCol>
              </a:tblGrid>
              <a:tr h="391530">
                <a:tc>
                  <a:txBody>
                    <a:bodyPr/>
                    <a:lstStyle/>
                    <a:p>
                      <a:endParaRPr lang="en-US" dirty="0"/>
                    </a:p>
                  </a:txBody>
                  <a:tcPr/>
                </a:tc>
                <a:tc>
                  <a:txBody>
                    <a:bodyPr/>
                    <a:lstStyle/>
                    <a:p>
                      <a:endParaRPr lang="en-US" dirty="0"/>
                    </a:p>
                  </a:txBody>
                  <a:tcPr/>
                </a:tc>
                <a:tc>
                  <a:txBody>
                    <a:bodyPr/>
                    <a:lstStyle/>
                    <a:p>
                      <a:endParaRPr lang="en-US" dirty="0"/>
                    </a:p>
                  </a:txBody>
                  <a:tcPr>
                    <a:solidFill>
                      <a:srgbClr val="0070C0"/>
                    </a:solidFill>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52986" y="3443751"/>
            <a:ext cx="705642" cy="369332"/>
          </a:xfrm>
          <a:prstGeom prst="rect">
            <a:avLst/>
          </a:prstGeom>
          <a:noFill/>
        </p:spPr>
        <p:txBody>
          <a:bodyPr wrap="none" rtlCol="0">
            <a:spAutoFit/>
          </a:bodyPr>
          <a:lstStyle/>
          <a:p>
            <a:r>
              <a:rPr lang="en-US" dirty="0"/>
              <a:t> </a:t>
            </a:r>
            <a:r>
              <a:rPr lang="en-US" b="1" dirty="0" err="1">
                <a:latin typeface="MS Mincho" pitchFamily="49" charset="-128"/>
                <a:ea typeface="MS Mincho" pitchFamily="49" charset="-128"/>
              </a:rPr>
              <a:t>eax</a:t>
            </a:r>
            <a:r>
              <a:rPr lang="en-US" b="1" dirty="0">
                <a:latin typeface="MS Mincho" pitchFamily="49" charset="-128"/>
                <a:ea typeface="MS Mincho" pitchFamily="49" charset="-128"/>
              </a:rPr>
              <a:t> </a:t>
            </a:r>
            <a:endParaRPr lang="en-US" dirty="0"/>
          </a:p>
        </p:txBody>
      </p:sp>
      <p:sp>
        <p:nvSpPr>
          <p:cNvPr id="12" name="TextBox 11"/>
          <p:cNvSpPr txBox="1"/>
          <p:nvPr/>
        </p:nvSpPr>
        <p:spPr>
          <a:xfrm>
            <a:off x="1500685" y="5317946"/>
            <a:ext cx="705642" cy="369332"/>
          </a:xfrm>
          <a:prstGeom prst="rect">
            <a:avLst/>
          </a:prstGeom>
          <a:noFill/>
        </p:spPr>
        <p:txBody>
          <a:bodyPr wrap="none" rtlCol="0">
            <a:spAutoFit/>
          </a:bodyPr>
          <a:lstStyle/>
          <a:p>
            <a:r>
              <a:rPr lang="en-US" dirty="0"/>
              <a:t> </a:t>
            </a:r>
            <a:r>
              <a:rPr lang="en-US" b="1" dirty="0" err="1">
                <a:latin typeface="MS Mincho" pitchFamily="49" charset="-128"/>
                <a:ea typeface="MS Mincho" pitchFamily="49" charset="-128"/>
              </a:rPr>
              <a:t>ebx</a:t>
            </a:r>
            <a:r>
              <a:rPr lang="en-US" b="1" dirty="0">
                <a:latin typeface="MS Mincho" pitchFamily="49" charset="-128"/>
                <a:ea typeface="MS Mincho" pitchFamily="49" charset="-128"/>
              </a:rPr>
              <a:t> </a:t>
            </a:r>
            <a:endParaRPr lang="en-US" dirty="0"/>
          </a:p>
        </p:txBody>
      </p:sp>
      <p:cxnSp>
        <p:nvCxnSpPr>
          <p:cNvPr id="16" name="Straight Arrow Connector 15"/>
          <p:cNvCxnSpPr/>
          <p:nvPr/>
        </p:nvCxnSpPr>
        <p:spPr>
          <a:xfrm flipV="1">
            <a:off x="4922196" y="4630371"/>
            <a:ext cx="0" cy="668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922196" y="3813083"/>
            <a:ext cx="714982" cy="583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0800000" flipV="1">
            <a:off x="4445540" y="4513638"/>
            <a:ext cx="355060" cy="8043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4680784" y="4282805"/>
                <a:ext cx="48282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4680784" y="4282805"/>
                <a:ext cx="482824"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569723" y="1330008"/>
                <a:ext cx="3276600" cy="646331"/>
              </a:xfrm>
              <a:prstGeom prst="rect">
                <a:avLst/>
              </a:prstGeom>
              <a:noFill/>
            </p:spPr>
            <p:txBody>
              <a:bodyPr wrap="square" rtlCol="0">
                <a:spAutoFit/>
              </a:bodyPr>
              <a:lstStyle/>
              <a:p>
                <a14:m>
                  <m:oMath xmlns:m="http://schemas.openxmlformats.org/officeDocument/2006/math">
                    <m:r>
                      <a:rPr lang="en-US" sz="3600" b="1" i="1" dirty="0" smtClean="0">
                        <a:solidFill>
                          <a:srgbClr val="00B050"/>
                        </a:solidFill>
                        <a:latin typeface="Cambria Math"/>
                        <a:ea typeface="MS Mincho" pitchFamily="49" charset="-128"/>
                      </a:rPr>
                      <m:t>𝝉</m:t>
                    </m:r>
                    <m:r>
                      <a:rPr lang="en-US" sz="3600" b="1" i="1" dirty="0" smtClean="0">
                        <a:solidFill>
                          <a:srgbClr val="00B050"/>
                        </a:solidFill>
                        <a:latin typeface="Cambria Math"/>
                        <a:ea typeface="MS Mincho" pitchFamily="49" charset="-128"/>
                      </a:rPr>
                      <m:t>: </m:t>
                    </m:r>
                  </m:oMath>
                </a14:m>
                <a:r>
                  <a:rPr lang="en-US" sz="3600" dirty="0">
                    <a:latin typeface="MS Mincho" pitchFamily="49" charset="-128"/>
                    <a:ea typeface="MS Mincho" pitchFamily="49" charset="-128"/>
                  </a:rPr>
                  <a:t>add </a:t>
                </a:r>
                <a:r>
                  <a:rPr lang="en-US" sz="3600" dirty="0" err="1">
                    <a:latin typeface="MS Mincho" pitchFamily="49" charset="-128"/>
                    <a:ea typeface="MS Mincho" pitchFamily="49" charset="-128"/>
                  </a:rPr>
                  <a:t>bh,al</a:t>
                </a:r>
                <a:endParaRPr lang="en-US" sz="3600" dirty="0">
                  <a:latin typeface="MS Mincho" pitchFamily="49" charset="-128"/>
                  <a:ea typeface="MS Mincho" pitchFamily="49" charset="-128"/>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569723" y="1330008"/>
                <a:ext cx="3276600" cy="646331"/>
              </a:xfrm>
              <a:prstGeom prst="rect">
                <a:avLst/>
              </a:prstGeom>
              <a:blipFill rotWithShape="1">
                <a:blip r:embed="rId5"/>
                <a:stretch>
                  <a:fillRect t="-16981" b="-32075"/>
                </a:stretch>
              </a:blipFill>
            </p:spPr>
            <p:txBody>
              <a:bodyPr/>
              <a:lstStyle/>
              <a:p>
                <a:r>
                  <a:rPr lang="en-US">
                    <a:noFill/>
                  </a:rPr>
                  <a:t> </a:t>
                </a:r>
              </a:p>
            </p:txBody>
          </p:sp>
        </mc:Fallback>
      </mc:AlternateContent>
    </p:spTree>
    <p:extLst>
      <p:ext uri="{BB962C8B-B14F-4D97-AF65-F5344CB8AC3E}">
        <p14:creationId xmlns:p14="http://schemas.microsoft.com/office/powerpoint/2010/main" val="30374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p:cNvSpPr txBox="1"/>
              <p:nvPr/>
            </p:nvSpPr>
            <p:spPr>
              <a:xfrm>
                <a:off x="2569723" y="1330008"/>
                <a:ext cx="3276600" cy="646331"/>
              </a:xfrm>
              <a:prstGeom prst="rect">
                <a:avLst/>
              </a:prstGeom>
              <a:noFill/>
            </p:spPr>
            <p:txBody>
              <a:bodyPr wrap="square" rtlCol="0">
                <a:spAutoFit/>
              </a:bodyPr>
              <a:lstStyle/>
              <a:p>
                <a14:m>
                  <m:oMath xmlns:m="http://schemas.openxmlformats.org/officeDocument/2006/math">
                    <m:r>
                      <a:rPr lang="en-US" sz="3600" b="1" i="1" dirty="0" smtClean="0">
                        <a:solidFill>
                          <a:srgbClr val="00B050"/>
                        </a:solidFill>
                        <a:latin typeface="Cambria Math"/>
                        <a:ea typeface="MS Mincho" pitchFamily="49" charset="-128"/>
                      </a:rPr>
                      <m:t>𝝉</m:t>
                    </m:r>
                    <m:r>
                      <a:rPr lang="en-US" sz="3600" b="1" i="1" dirty="0" smtClean="0">
                        <a:solidFill>
                          <a:srgbClr val="00B050"/>
                        </a:solidFill>
                        <a:latin typeface="Cambria Math"/>
                        <a:ea typeface="MS Mincho" pitchFamily="49" charset="-128"/>
                      </a:rPr>
                      <m:t>: </m:t>
                    </m:r>
                  </m:oMath>
                </a14:m>
                <a:r>
                  <a:rPr lang="en-US" sz="3600" dirty="0">
                    <a:latin typeface="MS Mincho" pitchFamily="49" charset="-128"/>
                    <a:ea typeface="MS Mincho" pitchFamily="49" charset="-128"/>
                  </a:rPr>
                  <a:t>add </a:t>
                </a:r>
                <a:r>
                  <a:rPr lang="en-US" sz="3600" dirty="0" err="1">
                    <a:latin typeface="MS Mincho" pitchFamily="49" charset="-128"/>
                    <a:ea typeface="MS Mincho" pitchFamily="49" charset="-128"/>
                  </a:rPr>
                  <a:t>bh,al</a:t>
                </a:r>
                <a:endParaRPr lang="en-US" sz="3600" dirty="0">
                  <a:latin typeface="MS Mincho" pitchFamily="49" charset="-128"/>
                  <a:ea typeface="MS Mincho" pitchFamily="49" charset="-128"/>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569723" y="1330008"/>
                <a:ext cx="3276600" cy="646331"/>
              </a:xfrm>
              <a:prstGeom prst="rect">
                <a:avLst/>
              </a:prstGeom>
              <a:blipFill rotWithShape="1">
                <a:blip r:embed="rId3"/>
                <a:stretch>
                  <a:fillRect t="-16981" b="-32075"/>
                </a:stretch>
              </a:blipFill>
            </p:spPr>
            <p:txBody>
              <a:bodyPr/>
              <a:lstStyle/>
              <a:p>
                <a:r>
                  <a:rPr lang="en-US">
                    <a:noFill/>
                  </a:rPr>
                  <a:t> </a:t>
                </a:r>
              </a:p>
            </p:txBody>
          </p:sp>
        </mc:Fallback>
      </mc:AlternateContent>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753" y="2808919"/>
            <a:ext cx="6919621" cy="107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5876997" y="5029200"/>
            <a:ext cx="2995820" cy="584775"/>
          </a:xfrm>
          <a:prstGeom prst="rect">
            <a:avLst/>
          </a:prstGeom>
          <a:noFill/>
        </p:spPr>
        <p:txBody>
          <a:bodyPr wrap="none" rtlCol="0">
            <a:spAutoFit/>
          </a:bodyPr>
          <a:lstStyle/>
          <a:p>
            <a:r>
              <a:rPr lang="en-US" sz="1600" dirty="0"/>
              <a:t>Primed variables represent values</a:t>
            </a:r>
          </a:p>
          <a:p>
            <a:r>
              <a:rPr lang="en-US" sz="1600" dirty="0"/>
              <a:t>in the post-state</a:t>
            </a:r>
          </a:p>
        </p:txBody>
      </p:sp>
      <p:sp>
        <p:nvSpPr>
          <p:cNvPr id="2" name="Rectangle 1"/>
          <p:cNvSpPr/>
          <p:nvPr/>
        </p:nvSpPr>
        <p:spPr>
          <a:xfrm>
            <a:off x="2693849" y="2930839"/>
            <a:ext cx="1722876"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008244" y="3392015"/>
            <a:ext cx="618406"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67409" y="2865392"/>
            <a:ext cx="5612296" cy="9904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14866" y="2969232"/>
            <a:ext cx="1239805" cy="8002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US" dirty="0"/>
              <a:t>From concrete semantics to formulas</a:t>
            </a:r>
          </a:p>
        </p:txBody>
      </p:sp>
      <p:sp>
        <p:nvSpPr>
          <p:cNvPr id="10" name="Rectangle 9"/>
          <p:cNvSpPr/>
          <p:nvPr/>
        </p:nvSpPr>
        <p:spPr>
          <a:xfrm>
            <a:off x="2037456" y="3417936"/>
            <a:ext cx="153653"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1951388" y="4597677"/>
            <a:ext cx="2514324" cy="1247954"/>
          </a:xfrm>
          <a:prstGeom prst="wedgeRoundRectCallout">
            <a:avLst>
              <a:gd name="adj1" fmla="val -39668"/>
              <a:gd name="adj2" fmla="val -128419"/>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690000"/>
                </a:solidFill>
              </a:rPr>
              <a:t>Bitvector</a:t>
            </a:r>
            <a:r>
              <a:rPr lang="en-US" dirty="0">
                <a:solidFill>
                  <a:srgbClr val="690000"/>
                </a:solidFill>
              </a:rPr>
              <a:t>-or may not be an operator in the impoverished logic of the abstract domain</a:t>
            </a:r>
          </a:p>
        </p:txBody>
      </p:sp>
      <p:sp>
        <p:nvSpPr>
          <p:cNvPr id="12" name="Rounded Rectangular Callout 11"/>
          <p:cNvSpPr/>
          <p:nvPr/>
        </p:nvSpPr>
        <p:spPr>
          <a:xfrm>
            <a:off x="5225143" y="1188992"/>
            <a:ext cx="3918857" cy="928361"/>
          </a:xfrm>
          <a:prstGeom prst="wedgeRoundRectCallout">
            <a:avLst>
              <a:gd name="adj1" fmla="val -70741"/>
              <a:gd name="adj2" fmla="val 15458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690000"/>
                </a:solidFill>
              </a:rPr>
              <a:t>Bitvector</a:t>
            </a:r>
            <a:r>
              <a:rPr lang="en-US" dirty="0">
                <a:solidFill>
                  <a:srgbClr val="690000"/>
                </a:solidFill>
              </a:rPr>
              <a:t>-and [with constant] may not be an operator in the impoverished logic of the abstract domain</a:t>
            </a:r>
          </a:p>
        </p:txBody>
      </p:sp>
      <p:sp>
        <p:nvSpPr>
          <p:cNvPr id="13" name="Rounded Rectangular Callout 12"/>
          <p:cNvSpPr/>
          <p:nvPr/>
        </p:nvSpPr>
        <p:spPr>
          <a:xfrm>
            <a:off x="4820102" y="4532366"/>
            <a:ext cx="2952295" cy="1313265"/>
          </a:xfrm>
          <a:prstGeom prst="wedgeRoundRectCallout">
            <a:avLst>
              <a:gd name="adj1" fmla="val -89480"/>
              <a:gd name="adj2" fmla="val -12404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90000"/>
                </a:solidFill>
              </a:rPr>
              <a:t>Multiplication [by constant] may not be an operator in the impoverished logic of the abstract domain</a:t>
            </a:r>
          </a:p>
        </p:txBody>
      </p:sp>
      <p:sp>
        <p:nvSpPr>
          <p:cNvPr id="1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35</a:t>
            </a:fld>
            <a:endParaRPr lang="en-US" dirty="0"/>
          </a:p>
        </p:txBody>
      </p:sp>
    </p:spTree>
    <p:extLst>
      <p:ext uri="{BB962C8B-B14F-4D97-AF65-F5344CB8AC3E}">
        <p14:creationId xmlns:p14="http://schemas.microsoft.com/office/powerpoint/2010/main" val="260476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5" grpId="0" animBg="1"/>
      <p:bldP spid="8" grpId="0" animBg="1"/>
      <p:bldP spid="8" grpId="1" animBg="1"/>
      <p:bldP spid="9" grpId="0" animBg="1"/>
      <p:bldP spid="9" grpId="1" animBg="1"/>
      <p:bldP spid="10" grpId="0" animBg="1"/>
      <p:bldP spid="3"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1143000"/>
          </a:xfrm>
        </p:spPr>
        <p:txBody>
          <a:bodyPr>
            <a:normAutofit fontScale="90000"/>
          </a:bodyPr>
          <a:lstStyle/>
          <a:p>
            <a:r>
              <a:rPr lang="en-US" sz="3600" dirty="0"/>
              <a:t>Abstract Transformer via Quantifier Elimination?</a:t>
            </a:r>
          </a:p>
        </p:txBody>
      </p:sp>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79" y="3096919"/>
            <a:ext cx="6919621" cy="107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5" name="TextBox 14"/>
              <p:cNvSpPr txBox="1"/>
              <p:nvPr/>
            </p:nvSpPr>
            <p:spPr>
              <a:xfrm>
                <a:off x="3033205" y="2357068"/>
                <a:ext cx="1122423" cy="369332"/>
              </a:xfrm>
              <a:prstGeom prst="rect">
                <a:avLst/>
              </a:prstGeom>
              <a:noFill/>
            </p:spPr>
            <p:txBody>
              <a:bodyPr wrap="none" rtlCol="0">
                <a:spAutoFit/>
              </a:bodyPr>
              <a:lstStyle/>
              <a:p>
                <a:r>
                  <a:rPr lang="en-US" dirty="0" err="1">
                    <a:solidFill>
                      <a:srgbClr val="FF0000"/>
                    </a:solidFill>
                  </a:rPr>
                  <a:t>ebx</a:t>
                </a:r>
                <a:r>
                  <a:rPr lang="en-US" dirty="0">
                    <a:solidFill>
                      <a:srgbClr val="FF0000"/>
                    </a:solidFill>
                  </a:rPr>
                  <a:t> </a:t>
                </a:r>
                <a14:m>
                  <m:oMath xmlns:m="http://schemas.openxmlformats.org/officeDocument/2006/math">
                    <m:r>
                      <a:rPr lang="en-US" dirty="0">
                        <a:solidFill>
                          <a:srgbClr val="FF0000"/>
                        </a:solidFill>
                        <a:latin typeface="Cambria Math"/>
                      </a:rPr>
                      <m:t>=</m:t>
                    </m:r>
                  </m:oMath>
                </a14:m>
                <a:r>
                  <a:rPr lang="en-US" dirty="0">
                    <a:solidFill>
                      <a:srgbClr val="FF0000"/>
                    </a:solidFill>
                  </a:rPr>
                  <a:t> ecx</a:t>
                </a:r>
              </a:p>
            </p:txBody>
          </p:sp>
        </mc:Choice>
        <mc:Fallback xmlns="">
          <p:sp>
            <p:nvSpPr>
              <p:cNvPr id="15" name="TextBox 14"/>
              <p:cNvSpPr txBox="1">
                <a:spLocks noRot="1" noChangeAspect="1" noMove="1" noResize="1" noEditPoints="1" noAdjustHandles="1" noChangeArrowheads="1" noChangeShapeType="1" noTextEdit="1"/>
              </p:cNvSpPr>
              <p:nvPr/>
            </p:nvSpPr>
            <p:spPr>
              <a:xfrm>
                <a:off x="3033205" y="2357068"/>
                <a:ext cx="1122423" cy="369332"/>
              </a:xfrm>
              <a:prstGeom prst="rect">
                <a:avLst/>
              </a:prstGeom>
              <a:blipFill rotWithShape="1">
                <a:blip r:embed="rId4"/>
                <a:stretch>
                  <a:fillRect l="-4891" t="-8333" r="-2174" b="-26667"/>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2323" y="5066787"/>
            <a:ext cx="5503175" cy="108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Rectangle 1"/>
              <p:cNvSpPr/>
              <p:nvPr/>
            </p:nvSpPr>
            <p:spPr>
              <a:xfrm>
                <a:off x="3398364" y="2726400"/>
                <a:ext cx="43473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chemeClr val="tx1"/>
                          </a:solidFill>
                          <a:latin typeface="Cambria Math"/>
                        </a:rPr>
                        <m:t>∧</m:t>
                      </m:r>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3398364" y="2726400"/>
                <a:ext cx="434734" cy="461665"/>
              </a:xfrm>
              <a:prstGeom prst="rect">
                <a:avLst/>
              </a:prstGeom>
              <a:blipFill rotWithShape="1">
                <a:blip r:embed="rId6"/>
                <a:stretch>
                  <a:fillRect/>
                </a:stretch>
              </a:blipFill>
            </p:spPr>
            <p:txBody>
              <a:bodyPr/>
              <a:lstStyle/>
              <a:p>
                <a:r>
                  <a:rPr lang="en-US">
                    <a:noFill/>
                  </a:rPr>
                  <a:t> </a:t>
                </a:r>
              </a:p>
            </p:txBody>
          </p:sp>
        </mc:Fallback>
      </mc:AlternateContent>
      <p:sp>
        <p:nvSpPr>
          <p:cNvPr id="3" name="Rectangle 2"/>
          <p:cNvSpPr/>
          <p:nvPr/>
        </p:nvSpPr>
        <p:spPr>
          <a:xfrm>
            <a:off x="838200" y="2269200"/>
            <a:ext cx="7315200" cy="205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990600" y="2362692"/>
                <a:ext cx="16594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 </m:t>
                      </m:r>
                      <m:r>
                        <m:rPr>
                          <m:sty m:val="p"/>
                        </m:rPr>
                        <a:rPr lang="en-US" b="0" i="0" smtClean="0">
                          <a:latin typeface="Cambria Math"/>
                        </a:rPr>
                        <m:t>eax</m:t>
                      </m:r>
                      <m:r>
                        <a:rPr lang="en-US" b="0" i="0" smtClean="0">
                          <a:latin typeface="Cambria Math"/>
                        </a:rPr>
                        <m:t>,</m:t>
                      </m:r>
                      <m:r>
                        <m:rPr>
                          <m:sty m:val="p"/>
                        </m:rPr>
                        <a:rPr lang="en-US" b="0" i="0" smtClean="0">
                          <a:latin typeface="Cambria Math"/>
                        </a:rPr>
                        <m:t>ebx</m:t>
                      </m:r>
                      <m:r>
                        <a:rPr lang="en-US" b="0" i="0" smtClean="0">
                          <a:latin typeface="Cambria Math"/>
                        </a:rPr>
                        <m:t>, </m:t>
                      </m:r>
                      <m:r>
                        <m:rPr>
                          <m:sty m:val="p"/>
                        </m:rPr>
                        <a:rPr lang="en-US" b="0" i="0" smtClean="0">
                          <a:latin typeface="Cambria Math"/>
                        </a:rPr>
                        <m:t>ecx</m:t>
                      </m:r>
                      <m:r>
                        <a:rPr lang="en-US" b="0" i="0" smtClean="0">
                          <a:latin typeface="Cambria Math"/>
                        </a:rPr>
                        <m:t>.</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990600" y="2362692"/>
                <a:ext cx="1659429" cy="369332"/>
              </a:xfrm>
              <a:prstGeom prst="rect">
                <a:avLst/>
              </a:prstGeom>
              <a:blipFill rotWithShape="1">
                <a:blip r:embed="rId7"/>
                <a:stretch>
                  <a:fillRect/>
                </a:stretch>
              </a:blipFill>
            </p:spPr>
            <p:txBody>
              <a:bodyPr/>
              <a:lstStyle/>
              <a:p>
                <a:r>
                  <a:rPr lang="en-US">
                    <a:noFill/>
                  </a:rPr>
                  <a:t> </a:t>
                </a:r>
              </a:p>
            </p:txBody>
          </p:sp>
        </mc:Fallback>
      </mc:AlternateContent>
      <p:sp>
        <p:nvSpPr>
          <p:cNvPr id="10" name="Down Arrow 9"/>
          <p:cNvSpPr/>
          <p:nvPr/>
        </p:nvSpPr>
        <p:spPr>
          <a:xfrm>
            <a:off x="3761066" y="4366069"/>
            <a:ext cx="381000" cy="6463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67200" y="4504568"/>
            <a:ext cx="2883482" cy="369332"/>
          </a:xfrm>
          <a:prstGeom prst="rect">
            <a:avLst/>
          </a:prstGeom>
          <a:noFill/>
        </p:spPr>
        <p:txBody>
          <a:bodyPr wrap="none" rtlCol="0">
            <a:spAutoFit/>
          </a:bodyPr>
          <a:lstStyle/>
          <a:p>
            <a:r>
              <a:rPr lang="en-US" dirty="0"/>
              <a:t>Eliminate unprimed registers</a:t>
            </a:r>
          </a:p>
        </p:txBody>
      </p:sp>
      <mc:AlternateContent xmlns:mc="http://schemas.openxmlformats.org/markup-compatibility/2006" xmlns:a14="http://schemas.microsoft.com/office/drawing/2010/main">
        <mc:Choice Requires="a14">
          <p:sp>
            <p:nvSpPr>
              <p:cNvPr id="13" name="TextBox 12"/>
              <p:cNvSpPr txBox="1"/>
              <p:nvPr/>
            </p:nvSpPr>
            <p:spPr>
              <a:xfrm>
                <a:off x="2700325" y="6236716"/>
                <a:ext cx="3402278" cy="369332"/>
              </a:xfrm>
              <a:prstGeom prst="rect">
                <a:avLst/>
              </a:prstGeom>
              <a:noFill/>
              <a:ln w="19050">
                <a:solidFill>
                  <a:srgbClr val="FF0000"/>
                </a:solidFill>
              </a:ln>
            </p:spPr>
            <p:txBody>
              <a:bodyPr wrap="none" rtlCol="0">
                <a:spAutoFit/>
              </a:bodyPr>
              <a:lstStyle/>
              <a:p>
                <a:r>
                  <a:rPr lang="en-US" dirty="0"/>
                  <a:t>This is not an abstract value in </a:t>
                </a:r>
                <a14:m>
                  <m:oMath xmlns:m="http://schemas.openxmlformats.org/officeDocument/2006/math">
                    <m:r>
                      <a:rPr lang="en-US" i="1" smtClean="0">
                        <a:solidFill>
                          <a:srgbClr val="FF0000"/>
                        </a:solidFill>
                        <a:latin typeface="Cambria Math"/>
                        <a:ea typeface="Cambria Math"/>
                      </a:rPr>
                      <m:t>𝒜</m:t>
                    </m:r>
                  </m:oMath>
                </a14:m>
                <a:r>
                  <a:rPr lang="en-US" dirty="0"/>
                  <a:t>!</a:t>
                </a:r>
              </a:p>
            </p:txBody>
          </p:sp>
        </mc:Choice>
        <mc:Fallback xmlns="">
          <p:sp>
            <p:nvSpPr>
              <p:cNvPr id="13" name="TextBox 12"/>
              <p:cNvSpPr txBox="1">
                <a:spLocks noRot="1" noChangeAspect="1" noMove="1" noResize="1" noEditPoints="1" noAdjustHandles="1" noChangeArrowheads="1" noChangeShapeType="1" noTextEdit="1"/>
              </p:cNvSpPr>
              <p:nvPr/>
            </p:nvSpPr>
            <p:spPr>
              <a:xfrm>
                <a:off x="2700325" y="6236716"/>
                <a:ext cx="3402278" cy="369332"/>
              </a:xfrm>
              <a:prstGeom prst="rect">
                <a:avLst/>
              </a:prstGeom>
              <a:blipFill rotWithShape="1">
                <a:blip r:embed="rId8"/>
                <a:stretch>
                  <a:fillRect l="-1426" t="-6250" b="-20313"/>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5800" y="1431000"/>
                <a:ext cx="6912533" cy="400110"/>
              </a:xfrm>
              <a:prstGeom prst="rect">
                <a:avLst/>
              </a:prstGeom>
              <a:noFill/>
            </p:spPr>
            <p:txBody>
              <a:bodyPr wrap="none" rtlCol="0">
                <a:spAutoFit/>
              </a:bodyPr>
              <a:lstStyle/>
              <a:p>
                <a14:m>
                  <m:oMath xmlns:m="http://schemas.openxmlformats.org/officeDocument/2006/math">
                    <m:r>
                      <a:rPr lang="en-US" sz="2000" i="1">
                        <a:solidFill>
                          <a:srgbClr val="FF0000"/>
                        </a:solidFill>
                        <a:latin typeface="Cambria Math"/>
                        <a:ea typeface="Cambria Math"/>
                      </a:rPr>
                      <m:t>𝒜</m:t>
                    </m:r>
                  </m:oMath>
                </a14:m>
                <a:r>
                  <a:rPr lang="en-US" sz="2000" dirty="0">
                    <a:solidFill>
                      <a:srgbClr val="FF0000"/>
                    </a:solidFill>
                  </a:rPr>
                  <a:t>: Conjunctions of bit-vector affine equalities between registers</a:t>
                </a:r>
              </a:p>
            </p:txBody>
          </p:sp>
        </mc:Choice>
        <mc:Fallback xmlns="">
          <p:sp>
            <p:nvSpPr>
              <p:cNvPr id="14" name="TextBox 13"/>
              <p:cNvSpPr txBox="1">
                <a:spLocks noRot="1" noChangeAspect="1" noMove="1" noResize="1" noEditPoints="1" noAdjustHandles="1" noChangeArrowheads="1" noChangeShapeType="1" noTextEdit="1"/>
              </p:cNvSpPr>
              <p:nvPr/>
            </p:nvSpPr>
            <p:spPr>
              <a:xfrm>
                <a:off x="685800" y="1431000"/>
                <a:ext cx="6912533" cy="400110"/>
              </a:xfrm>
              <a:prstGeom prst="rect">
                <a:avLst/>
              </a:prstGeom>
              <a:blipFill rotWithShape="1">
                <a:blip r:embed="rId9"/>
                <a:stretch>
                  <a:fillRect t="-7692" r="-88"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ular Callout 5"/>
              <p:cNvSpPr/>
              <p:nvPr/>
            </p:nvSpPr>
            <p:spPr>
              <a:xfrm>
                <a:off x="2294226" y="521663"/>
                <a:ext cx="2643009" cy="663169"/>
              </a:xfrm>
              <a:prstGeom prst="wedgeRectCallout">
                <a:avLst>
                  <a:gd name="adj1" fmla="val -654"/>
                  <a:gd name="adj2" fmla="val 1003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Logic fragment </a:t>
                </a:r>
                <a14:m>
                  <m:oMath xmlns:m="http://schemas.openxmlformats.org/officeDocument/2006/math">
                    <m:r>
                      <a:rPr lang="en-US" sz="2000" i="1">
                        <a:solidFill>
                          <a:schemeClr val="tx2">
                            <a:lumMod val="60000"/>
                            <a:lumOff val="40000"/>
                          </a:schemeClr>
                        </a:solidFill>
                        <a:latin typeface="Cambria Math"/>
                        <a:ea typeface="Cambria Math"/>
                      </a:rPr>
                      <m:t>ℒ</m:t>
                    </m:r>
                    <m:r>
                      <a:rPr lang="en-US" sz="2000" i="1">
                        <a:solidFill>
                          <a:schemeClr val="tx2">
                            <a:lumMod val="60000"/>
                            <a:lumOff val="40000"/>
                          </a:schemeClr>
                        </a:solidFill>
                        <a:latin typeface="Cambria Math"/>
                        <a:ea typeface="Cambria Math"/>
                      </a:rPr>
                      <m:t>′</m:t>
                    </m:r>
                  </m:oMath>
                </a14:m>
                <a:endParaRPr lang="en-US" sz="2000" dirty="0"/>
              </a:p>
            </p:txBody>
          </p:sp>
        </mc:Choice>
        <mc:Fallback xmlns="">
          <p:sp>
            <p:nvSpPr>
              <p:cNvPr id="6" name="Rectangular Callout 5"/>
              <p:cNvSpPr>
                <a:spLocks noRot="1" noChangeAspect="1" noMove="1" noResize="1" noEditPoints="1" noAdjustHandles="1" noChangeArrowheads="1" noChangeShapeType="1" noTextEdit="1"/>
              </p:cNvSpPr>
              <p:nvPr/>
            </p:nvSpPr>
            <p:spPr>
              <a:xfrm>
                <a:off x="2294226" y="521663"/>
                <a:ext cx="2643009" cy="663169"/>
              </a:xfrm>
              <a:prstGeom prst="wedgeRectCallout">
                <a:avLst>
                  <a:gd name="adj1" fmla="val -654"/>
                  <a:gd name="adj2" fmla="val 100389"/>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ular Callout 15"/>
              <p:cNvSpPr/>
              <p:nvPr/>
            </p:nvSpPr>
            <p:spPr>
              <a:xfrm>
                <a:off x="6276828" y="1964400"/>
                <a:ext cx="2643009" cy="608270"/>
              </a:xfrm>
              <a:prstGeom prst="wedgeRectCallout">
                <a:avLst>
                  <a:gd name="adj1" fmla="val -54976"/>
                  <a:gd name="adj2" fmla="val 1061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Formula in logic </a:t>
                </a:r>
                <a14:m>
                  <m:oMath xmlns:m="http://schemas.openxmlformats.org/officeDocument/2006/math">
                    <m:r>
                      <a:rPr lang="en-US" sz="2000" i="1">
                        <a:solidFill>
                          <a:schemeClr val="tx2">
                            <a:lumMod val="60000"/>
                            <a:lumOff val="40000"/>
                          </a:schemeClr>
                        </a:solidFill>
                        <a:latin typeface="Cambria Math"/>
                        <a:ea typeface="Cambria Math"/>
                      </a:rPr>
                      <m:t>ℒ</m:t>
                    </m:r>
                  </m:oMath>
                </a14:m>
                <a:endParaRPr lang="en-US" sz="2000" dirty="0"/>
              </a:p>
            </p:txBody>
          </p:sp>
        </mc:Choice>
        <mc:Fallback xmlns="">
          <p:sp>
            <p:nvSpPr>
              <p:cNvPr id="16" name="Rectangular Callout 15"/>
              <p:cNvSpPr>
                <a:spLocks noRot="1" noChangeAspect="1" noMove="1" noResize="1" noEditPoints="1" noAdjustHandles="1" noChangeArrowheads="1" noChangeShapeType="1" noTextEdit="1"/>
              </p:cNvSpPr>
              <p:nvPr/>
            </p:nvSpPr>
            <p:spPr>
              <a:xfrm>
                <a:off x="6276828" y="1964400"/>
                <a:ext cx="2643009" cy="608270"/>
              </a:xfrm>
              <a:prstGeom prst="wedgeRectCallout">
                <a:avLst>
                  <a:gd name="adj1" fmla="val -54976"/>
                  <a:gd name="adj2" fmla="val 106114"/>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ular Callout 16"/>
              <p:cNvSpPr/>
              <p:nvPr/>
            </p:nvSpPr>
            <p:spPr>
              <a:xfrm>
                <a:off x="5612217" y="4466545"/>
                <a:ext cx="3368565" cy="741560"/>
              </a:xfrm>
              <a:prstGeom prst="wedgeRectCallout">
                <a:avLst>
                  <a:gd name="adj1" fmla="val -49251"/>
                  <a:gd name="adj2" fmla="val 1181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Should be a formula </a:t>
                </a:r>
                <a:br>
                  <a:rPr lang="en-US" sz="2000" dirty="0">
                    <a:solidFill>
                      <a:schemeClr val="tx1"/>
                    </a:solidFill>
                  </a:rPr>
                </a:br>
                <a:r>
                  <a:rPr lang="en-US" sz="2000" dirty="0">
                    <a:solidFill>
                      <a:schemeClr val="tx1"/>
                    </a:solidFill>
                  </a:rPr>
                  <a:t>in logic fragment </a:t>
                </a:r>
                <a14:m>
                  <m:oMath xmlns:m="http://schemas.openxmlformats.org/officeDocument/2006/math">
                    <m:r>
                      <a:rPr lang="en-US" sz="2000" i="1">
                        <a:solidFill>
                          <a:schemeClr val="tx2">
                            <a:lumMod val="60000"/>
                            <a:lumOff val="40000"/>
                          </a:schemeClr>
                        </a:solidFill>
                        <a:latin typeface="Cambria Math"/>
                        <a:ea typeface="Cambria Math"/>
                      </a:rPr>
                      <m:t>ℒ</m:t>
                    </m:r>
                    <m:r>
                      <a:rPr lang="en-US" sz="2000" i="1">
                        <a:solidFill>
                          <a:schemeClr val="tx2">
                            <a:lumMod val="60000"/>
                            <a:lumOff val="40000"/>
                          </a:schemeClr>
                        </a:solidFill>
                        <a:latin typeface="Cambria Math"/>
                        <a:ea typeface="Cambria Math"/>
                      </a:rPr>
                      <m:t>′</m:t>
                    </m:r>
                  </m:oMath>
                </a14:m>
                <a:endParaRPr lang="en-US" sz="2000" dirty="0"/>
              </a:p>
            </p:txBody>
          </p:sp>
        </mc:Choice>
        <mc:Fallback xmlns="">
          <p:sp>
            <p:nvSpPr>
              <p:cNvPr id="17" name="Rectangular Callout 16"/>
              <p:cNvSpPr>
                <a:spLocks noRot="1" noChangeAspect="1" noMove="1" noResize="1" noEditPoints="1" noAdjustHandles="1" noChangeArrowheads="1" noChangeShapeType="1" noTextEdit="1"/>
              </p:cNvSpPr>
              <p:nvPr/>
            </p:nvSpPr>
            <p:spPr>
              <a:xfrm>
                <a:off x="5612217" y="4466545"/>
                <a:ext cx="3368565" cy="741560"/>
              </a:xfrm>
              <a:prstGeom prst="wedgeRectCallout">
                <a:avLst>
                  <a:gd name="adj1" fmla="val -49251"/>
                  <a:gd name="adj2" fmla="val 118156"/>
                </a:avLst>
              </a:prstGeom>
              <a:blipFill rotWithShape="1">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31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xit" presetSubtype="0" fill="hold" grpId="1"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10" grpId="0" animBg="1"/>
      <p:bldP spid="5" grpId="0"/>
      <p:bldP spid="5" grpId="1"/>
      <p:bldP spid="13" grpId="0" animBg="1"/>
      <p:bldP spid="13" grpId="1" animBg="1"/>
      <p:bldP spid="6"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79" y="3249319"/>
            <a:ext cx="6919621" cy="107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3033205" y="2509468"/>
                <a:ext cx="1122423" cy="369332"/>
              </a:xfrm>
              <a:prstGeom prst="rect">
                <a:avLst/>
              </a:prstGeom>
              <a:noFill/>
            </p:spPr>
            <p:txBody>
              <a:bodyPr wrap="none" rtlCol="0">
                <a:spAutoFit/>
              </a:bodyPr>
              <a:lstStyle/>
              <a:p>
                <a:r>
                  <a:rPr lang="en-US" dirty="0" err="1">
                    <a:solidFill>
                      <a:srgbClr val="FF0000"/>
                    </a:solidFill>
                  </a:rPr>
                  <a:t>ebx</a:t>
                </a:r>
                <a:r>
                  <a:rPr lang="en-US" dirty="0">
                    <a:solidFill>
                      <a:srgbClr val="FF0000"/>
                    </a:solidFill>
                  </a:rPr>
                  <a:t> </a:t>
                </a:r>
                <a14:m>
                  <m:oMath xmlns:m="http://schemas.openxmlformats.org/officeDocument/2006/math">
                    <m:r>
                      <a:rPr lang="en-US" dirty="0">
                        <a:solidFill>
                          <a:srgbClr val="FF0000"/>
                        </a:solidFill>
                        <a:latin typeface="Cambria Math"/>
                      </a:rPr>
                      <m:t>=</m:t>
                    </m:r>
                  </m:oMath>
                </a14:m>
                <a:r>
                  <a:rPr lang="en-US" dirty="0">
                    <a:solidFill>
                      <a:srgbClr val="FF0000"/>
                    </a:solidFill>
                  </a:rPr>
                  <a:t> ecx</a:t>
                </a:r>
              </a:p>
            </p:txBody>
          </p:sp>
        </mc:Choice>
        <mc:Fallback xmlns="">
          <p:sp>
            <p:nvSpPr>
              <p:cNvPr id="5" name="TextBox 4"/>
              <p:cNvSpPr txBox="1">
                <a:spLocks noRot="1" noChangeAspect="1" noMove="1" noResize="1" noEditPoints="1" noAdjustHandles="1" noChangeArrowheads="1" noChangeShapeType="1" noTextEdit="1"/>
              </p:cNvSpPr>
              <p:nvPr/>
            </p:nvSpPr>
            <p:spPr>
              <a:xfrm>
                <a:off x="3033205" y="2509468"/>
                <a:ext cx="1122423" cy="369332"/>
              </a:xfrm>
              <a:prstGeom prst="rect">
                <a:avLst/>
              </a:prstGeom>
              <a:blipFill rotWithShape="1">
                <a:blip r:embed="rId4"/>
                <a:stretch>
                  <a:fillRect l="-4891" t="-8333" r="-217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98364" y="2878800"/>
                <a:ext cx="43473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chemeClr val="tx1"/>
                          </a:solidFill>
                          <a:latin typeface="Cambria Math"/>
                        </a:rPr>
                        <m:t>∧</m:t>
                      </m:r>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3398364" y="2878800"/>
                <a:ext cx="434734" cy="461665"/>
              </a:xfrm>
              <a:prstGeom prst="rect">
                <a:avLst/>
              </a:prstGeom>
              <a:blipFill rotWithShape="1">
                <a:blip r:embed="rId5"/>
                <a:stretch>
                  <a:fillRect/>
                </a:stretch>
              </a:blipFill>
            </p:spPr>
            <p:txBody>
              <a:bodyPr/>
              <a:lstStyle/>
              <a:p>
                <a:r>
                  <a:rPr lang="en-US">
                    <a:noFill/>
                  </a:rPr>
                  <a:t> </a:t>
                </a:r>
              </a:p>
            </p:txBody>
          </p:sp>
        </mc:Fallback>
      </mc:AlternateContent>
      <p:sp>
        <p:nvSpPr>
          <p:cNvPr id="7" name="Rectangle 6"/>
          <p:cNvSpPr/>
          <p:nvPr/>
        </p:nvSpPr>
        <p:spPr>
          <a:xfrm>
            <a:off x="838200" y="2421600"/>
            <a:ext cx="7315200" cy="205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2445938" y="6090868"/>
                <a:ext cx="3230884" cy="369332"/>
              </a:xfrm>
              <a:prstGeom prst="rect">
                <a:avLst/>
              </a:prstGeom>
              <a:noFill/>
            </p:spPr>
            <p:txBody>
              <a:bodyPr wrap="none" rtlCol="0">
                <a:spAutoFit/>
              </a:bodyPr>
              <a:lstStyle/>
              <a:p>
                <a14:m>
                  <m:oMath xmlns:m="http://schemas.openxmlformats.org/officeDocument/2006/math">
                    <m:r>
                      <a:rPr lang="en-US" dirty="0" smtClean="0">
                        <a:solidFill>
                          <a:srgbClr val="FF0000"/>
                        </a:solidFill>
                        <a:latin typeface="Cambria Math"/>
                      </a:rPr>
                      <m:t>∧</m:t>
                    </m:r>
                    <m:sSup>
                      <m:sSupPr>
                        <m:ctrlPr>
                          <a:rPr lang="en-US" i="1" dirty="0">
                            <a:solidFill>
                              <a:srgbClr val="FF0000"/>
                            </a:solidFill>
                            <a:latin typeface="Cambria Math" panose="02040503050406030204" pitchFamily="18" charset="0"/>
                          </a:rPr>
                        </m:ctrlPr>
                      </m:sSupPr>
                      <m:e>
                        <m:r>
                          <a:rPr lang="en-US" dirty="0">
                            <a:solidFill>
                              <a:srgbClr val="FF0000"/>
                            </a:solidFill>
                            <a:latin typeface="Cambria Math"/>
                          </a:rPr>
                          <m:t>2</m:t>
                        </m:r>
                      </m:e>
                      <m:sup>
                        <m:r>
                          <a:rPr lang="en-US" dirty="0">
                            <a:solidFill>
                              <a:srgbClr val="FF0000"/>
                            </a:solidFill>
                            <a:latin typeface="Cambria Math"/>
                          </a:rPr>
                          <m:t>16</m:t>
                        </m:r>
                      </m:sup>
                    </m:sSup>
                    <m:r>
                      <a:rPr lang="en-US" dirty="0">
                        <a:solidFill>
                          <a:srgbClr val="FF0000"/>
                        </a:solidFill>
                        <a:latin typeface="Cambria Math"/>
                      </a:rPr>
                      <m:t> </m:t>
                    </m:r>
                  </m:oMath>
                </a14:m>
                <a:r>
                  <a:rPr lang="en-US" dirty="0">
                    <a:solidFill>
                      <a:srgbClr val="FF0000"/>
                    </a:solidFill>
                  </a:rPr>
                  <a:t>ebx’ </a:t>
                </a:r>
                <a14:m>
                  <m:oMath xmlns:m="http://schemas.openxmlformats.org/officeDocument/2006/math">
                    <m:r>
                      <a:rPr lang="en-US" dirty="0">
                        <a:solidFill>
                          <a:srgbClr val="FF0000"/>
                        </a:solidFill>
                        <a:latin typeface="Cambria Math"/>
                      </a:rPr>
                      <m:t>=</m:t>
                    </m:r>
                  </m:oMath>
                </a14:m>
                <a:r>
                  <a:rPr lang="en-US" dirty="0">
                    <a:solidFill>
                      <a:srgbClr val="FF0000"/>
                    </a:solidFill>
                  </a:rPr>
                  <a:t> </a:t>
                </a:r>
                <a14:m>
                  <m:oMath xmlns:m="http://schemas.openxmlformats.org/officeDocument/2006/math">
                    <m:sSup>
                      <m:sSupPr>
                        <m:ctrlPr>
                          <a:rPr lang="en-US" i="1" dirty="0">
                            <a:solidFill>
                              <a:srgbClr val="FF0000"/>
                            </a:solidFill>
                            <a:latin typeface="Cambria Math" panose="02040503050406030204" pitchFamily="18" charset="0"/>
                          </a:rPr>
                        </m:ctrlPr>
                      </m:sSupPr>
                      <m:e>
                        <m:r>
                          <a:rPr lang="en-US" dirty="0">
                            <a:solidFill>
                              <a:srgbClr val="FF0000"/>
                            </a:solidFill>
                            <a:latin typeface="Cambria Math"/>
                          </a:rPr>
                          <m:t>2</m:t>
                        </m:r>
                      </m:e>
                      <m:sup>
                        <m:r>
                          <a:rPr lang="en-US" dirty="0">
                            <a:solidFill>
                              <a:srgbClr val="FF0000"/>
                            </a:solidFill>
                            <a:latin typeface="Cambria Math"/>
                          </a:rPr>
                          <m:t>16</m:t>
                        </m:r>
                      </m:sup>
                    </m:sSup>
                    <m:r>
                      <a:rPr lang="en-US" dirty="0">
                        <a:solidFill>
                          <a:srgbClr val="FF0000"/>
                        </a:solidFill>
                        <a:latin typeface="Cambria Math"/>
                      </a:rPr>
                      <m:t> </m:t>
                    </m:r>
                  </m:oMath>
                </a14:m>
                <a:r>
                  <a:rPr lang="en-US" dirty="0">
                    <a:solidFill>
                      <a:srgbClr val="FF0000"/>
                    </a:solidFill>
                  </a:rPr>
                  <a:t>ecx’ </a:t>
                </a:r>
                <a14:m>
                  <m:oMath xmlns:m="http://schemas.openxmlformats.org/officeDocument/2006/math">
                    <m:r>
                      <a:rPr lang="en-US" dirty="0">
                        <a:solidFill>
                          <a:srgbClr val="FF0000"/>
                        </a:solidFill>
                        <a:latin typeface="Cambria Math"/>
                      </a:rPr>
                      <m:t>+</m:t>
                    </m:r>
                    <m:r>
                      <a:rPr lang="en-US" b="0" i="0" dirty="0" smtClean="0">
                        <a:solidFill>
                          <a:srgbClr val="FF0000"/>
                        </a:solidFill>
                        <a:latin typeface="Cambria Math"/>
                      </a:rPr>
                      <m:t> </m:t>
                    </m:r>
                    <m:sSup>
                      <m:sSupPr>
                        <m:ctrlPr>
                          <a:rPr lang="en-US" i="1" dirty="0">
                            <a:solidFill>
                              <a:srgbClr val="FF0000"/>
                            </a:solidFill>
                            <a:latin typeface="Cambria Math" panose="02040503050406030204" pitchFamily="18" charset="0"/>
                          </a:rPr>
                        </m:ctrlPr>
                      </m:sSupPr>
                      <m:e>
                        <m:r>
                          <a:rPr lang="en-US" dirty="0">
                            <a:solidFill>
                              <a:srgbClr val="FF0000"/>
                            </a:solidFill>
                            <a:latin typeface="Cambria Math"/>
                          </a:rPr>
                          <m:t>2</m:t>
                        </m:r>
                      </m:e>
                      <m:sup>
                        <m:r>
                          <a:rPr lang="en-US" dirty="0">
                            <a:solidFill>
                              <a:srgbClr val="FF0000"/>
                            </a:solidFill>
                            <a:latin typeface="Cambria Math"/>
                          </a:rPr>
                          <m:t>24</m:t>
                        </m:r>
                      </m:sup>
                    </m:sSup>
                    <m:r>
                      <a:rPr lang="en-US" dirty="0">
                        <a:solidFill>
                          <a:srgbClr val="FF0000"/>
                        </a:solidFill>
                        <a:latin typeface="Cambria Math"/>
                      </a:rPr>
                      <m:t> </m:t>
                    </m:r>
                  </m:oMath>
                </a14:m>
                <a:r>
                  <a:rPr lang="en-US" dirty="0">
                    <a:solidFill>
                      <a:srgbClr val="FF0000"/>
                    </a:solidFill>
                  </a:rPr>
                  <a:t>eax’</a:t>
                </a:r>
              </a:p>
            </p:txBody>
          </p:sp>
        </mc:Choice>
        <mc:Fallback xmlns="">
          <p:sp>
            <p:nvSpPr>
              <p:cNvPr id="8" name="TextBox 7"/>
              <p:cNvSpPr txBox="1">
                <a:spLocks noRot="1" noChangeAspect="1" noMove="1" noResize="1" noEditPoints="1" noAdjustHandles="1" noChangeArrowheads="1" noChangeShapeType="1" noTextEdit="1"/>
              </p:cNvSpPr>
              <p:nvPr/>
            </p:nvSpPr>
            <p:spPr>
              <a:xfrm>
                <a:off x="2445938" y="6090868"/>
                <a:ext cx="3230884" cy="369332"/>
              </a:xfrm>
              <a:prstGeom prst="rect">
                <a:avLst/>
              </a:prstGeom>
              <a:blipFill rotWithShape="1">
                <a:blip r:embed="rId6"/>
                <a:stretch>
                  <a:fillRect t="-8197" r="-75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635246" y="5698200"/>
                <a:ext cx="1985223" cy="394852"/>
              </a:xfrm>
              <a:prstGeom prst="rect">
                <a:avLst/>
              </a:prstGeom>
              <a:noFill/>
            </p:spPr>
            <p:txBody>
              <a:bodyPr wrap="none" rtlCol="0">
                <a:spAutoFit/>
              </a:bodyPr>
              <a:lstStyle/>
              <a:p>
                <a14:m>
                  <m:oMath xmlns:m="http://schemas.openxmlformats.org/officeDocument/2006/math">
                    <m:sSup>
                      <m:sSupPr>
                        <m:ctrlPr>
                          <a:rPr lang="en-US" i="1" dirty="0">
                            <a:solidFill>
                              <a:srgbClr val="FF0000"/>
                            </a:solidFill>
                            <a:latin typeface="Cambria Math" panose="02040503050406030204" pitchFamily="18" charset="0"/>
                          </a:rPr>
                        </m:ctrlPr>
                      </m:sSupPr>
                      <m:e>
                        <m:r>
                          <a:rPr lang="en-US" dirty="0">
                            <a:solidFill>
                              <a:srgbClr val="FF0000"/>
                            </a:solidFill>
                            <a:latin typeface="Cambria Math"/>
                          </a:rPr>
                          <m:t>2</m:t>
                        </m:r>
                      </m:e>
                      <m:sup>
                        <m:r>
                          <a:rPr lang="en-US" dirty="0">
                            <a:solidFill>
                              <a:srgbClr val="FF0000"/>
                            </a:solidFill>
                            <a:latin typeface="Cambria Math"/>
                          </a:rPr>
                          <m:t>24</m:t>
                        </m:r>
                      </m:sup>
                    </m:sSup>
                    <m:r>
                      <a:rPr lang="en-US" dirty="0">
                        <a:solidFill>
                          <a:srgbClr val="FF0000"/>
                        </a:solidFill>
                        <a:latin typeface="Cambria Math"/>
                      </a:rPr>
                      <m:t> </m:t>
                    </m:r>
                  </m:oMath>
                </a14:m>
                <a:r>
                  <a:rPr lang="en-US" dirty="0">
                    <a:solidFill>
                      <a:srgbClr val="FF0000"/>
                    </a:solidFill>
                  </a:rPr>
                  <a:t>ebx’ </a:t>
                </a:r>
                <a14:m>
                  <m:oMath xmlns:m="http://schemas.openxmlformats.org/officeDocument/2006/math">
                    <m:r>
                      <a:rPr lang="en-US" dirty="0">
                        <a:solidFill>
                          <a:srgbClr val="FF0000"/>
                        </a:solidFill>
                        <a:latin typeface="Cambria Math"/>
                      </a:rPr>
                      <m:t>=</m:t>
                    </m:r>
                  </m:oMath>
                </a14:m>
                <a:r>
                  <a:rPr lang="en-US" dirty="0">
                    <a:solidFill>
                      <a:srgbClr val="FF0000"/>
                    </a:solidFill>
                  </a:rPr>
                  <a:t> </a:t>
                </a:r>
                <a14:m>
                  <m:oMath xmlns:m="http://schemas.openxmlformats.org/officeDocument/2006/math">
                    <m:sSup>
                      <m:sSupPr>
                        <m:ctrlPr>
                          <a:rPr lang="en-US" i="1" dirty="0">
                            <a:solidFill>
                              <a:srgbClr val="FF0000"/>
                            </a:solidFill>
                            <a:latin typeface="Cambria Math" panose="02040503050406030204" pitchFamily="18" charset="0"/>
                          </a:rPr>
                        </m:ctrlPr>
                      </m:sSupPr>
                      <m:e>
                        <m:r>
                          <a:rPr lang="en-US" dirty="0">
                            <a:solidFill>
                              <a:srgbClr val="FF0000"/>
                            </a:solidFill>
                            <a:latin typeface="Cambria Math"/>
                          </a:rPr>
                          <m:t>2</m:t>
                        </m:r>
                      </m:e>
                      <m:sup>
                        <m:r>
                          <a:rPr lang="en-US" dirty="0">
                            <a:solidFill>
                              <a:srgbClr val="FF0000"/>
                            </a:solidFill>
                            <a:latin typeface="Cambria Math"/>
                          </a:rPr>
                          <m:t>24</m:t>
                        </m:r>
                      </m:sup>
                    </m:sSup>
                    <m:r>
                      <a:rPr lang="en-US" dirty="0">
                        <a:solidFill>
                          <a:srgbClr val="FF0000"/>
                        </a:solidFill>
                        <a:latin typeface="Cambria Math"/>
                      </a:rPr>
                      <m:t> </m:t>
                    </m:r>
                  </m:oMath>
                </a14:m>
                <a:r>
                  <a:rPr lang="en-US" dirty="0">
                    <a:solidFill>
                      <a:srgbClr val="FF0000"/>
                    </a:solidFill>
                  </a:rPr>
                  <a:t>ecx’</a:t>
                </a:r>
              </a:p>
            </p:txBody>
          </p:sp>
        </mc:Choice>
        <mc:Fallback xmlns="">
          <p:sp>
            <p:nvSpPr>
              <p:cNvPr id="9" name="TextBox 8"/>
              <p:cNvSpPr txBox="1">
                <a:spLocks noRot="1" noChangeAspect="1" noMove="1" noResize="1" noEditPoints="1" noAdjustHandles="1" noChangeArrowheads="1" noChangeShapeType="1" noTextEdit="1"/>
              </p:cNvSpPr>
              <p:nvPr/>
            </p:nvSpPr>
            <p:spPr>
              <a:xfrm>
                <a:off x="2635246" y="5698200"/>
                <a:ext cx="1985223" cy="394852"/>
              </a:xfrm>
              <a:prstGeom prst="rect">
                <a:avLst/>
              </a:prstGeom>
              <a:blipFill rotWithShape="1">
                <a:blip r:embed="rId7"/>
                <a:stretch>
                  <a:fillRect r="-1534" b="-24615"/>
                </a:stretch>
              </a:blipFill>
            </p:spPr>
            <p:txBody>
              <a:bodyPr/>
              <a:lstStyle/>
              <a:p>
                <a:r>
                  <a:rPr lang="en-US">
                    <a:noFill/>
                  </a:rPr>
                  <a:t> </a:t>
                </a:r>
              </a:p>
            </p:txBody>
          </p:sp>
        </mc:Fallback>
      </mc:AlternateContent>
      <p:sp>
        <p:nvSpPr>
          <p:cNvPr id="10" name="Down Arrow 9"/>
          <p:cNvSpPr/>
          <p:nvPr/>
        </p:nvSpPr>
        <p:spPr>
          <a:xfrm>
            <a:off x="3585200" y="4631400"/>
            <a:ext cx="381000" cy="87515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4038600" y="4783800"/>
                <a:ext cx="53694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ea typeface="Cambria Math"/>
                            </a:rPr>
                          </m:ctrlPr>
                        </m:accPr>
                        <m:e>
                          <m:r>
                            <a:rPr lang="en-US" sz="3200" i="1">
                              <a:latin typeface="Cambria Math"/>
                              <a:ea typeface="Cambria Math"/>
                            </a:rPr>
                            <m:t>𝛼</m:t>
                          </m:r>
                        </m:e>
                      </m:acc>
                    </m:oMath>
                  </m:oMathPara>
                </a14:m>
                <a:endParaRPr lang="en-US" sz="3200" dirty="0"/>
              </a:p>
            </p:txBody>
          </p:sp>
        </mc:Choice>
        <mc:Fallback xmlns="">
          <p:sp>
            <p:nvSpPr>
              <p:cNvPr id="11" name="Rectangle 10"/>
              <p:cNvSpPr>
                <a:spLocks noRot="1" noChangeAspect="1" noMove="1" noResize="1" noEditPoints="1" noAdjustHandles="1" noChangeArrowheads="1" noChangeShapeType="1" noTextEdit="1"/>
              </p:cNvSpPr>
              <p:nvPr/>
            </p:nvSpPr>
            <p:spPr>
              <a:xfrm>
                <a:off x="4038600" y="4783800"/>
                <a:ext cx="536942" cy="58477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5800" y="1431000"/>
                <a:ext cx="6912533" cy="400110"/>
              </a:xfrm>
              <a:prstGeom prst="rect">
                <a:avLst/>
              </a:prstGeom>
              <a:noFill/>
            </p:spPr>
            <p:txBody>
              <a:bodyPr wrap="none" rtlCol="0">
                <a:spAutoFit/>
              </a:bodyPr>
              <a:lstStyle/>
              <a:p>
                <a14:m>
                  <m:oMath xmlns:m="http://schemas.openxmlformats.org/officeDocument/2006/math">
                    <m:r>
                      <a:rPr lang="en-US" sz="2000" i="1">
                        <a:solidFill>
                          <a:srgbClr val="FF0000"/>
                        </a:solidFill>
                        <a:latin typeface="Cambria Math"/>
                        <a:ea typeface="Cambria Math"/>
                      </a:rPr>
                      <m:t>𝒜</m:t>
                    </m:r>
                  </m:oMath>
                </a14:m>
                <a:r>
                  <a:rPr lang="en-US" sz="2000" dirty="0">
                    <a:solidFill>
                      <a:srgbClr val="FF0000"/>
                    </a:solidFill>
                  </a:rPr>
                  <a:t>: Conjunctions of bit-vector affine equalities between registers</a:t>
                </a:r>
              </a:p>
            </p:txBody>
          </p:sp>
        </mc:Choice>
        <mc:Fallback xmlns="">
          <p:sp>
            <p:nvSpPr>
              <p:cNvPr id="14" name="TextBox 13"/>
              <p:cNvSpPr txBox="1">
                <a:spLocks noRot="1" noChangeAspect="1" noMove="1" noResize="1" noEditPoints="1" noAdjustHandles="1" noChangeArrowheads="1" noChangeShapeType="1" noTextEdit="1"/>
              </p:cNvSpPr>
              <p:nvPr/>
            </p:nvSpPr>
            <p:spPr>
              <a:xfrm>
                <a:off x="685800" y="1431000"/>
                <a:ext cx="6912533" cy="400110"/>
              </a:xfrm>
              <a:prstGeom prst="rect">
                <a:avLst/>
              </a:prstGeom>
              <a:blipFill rotWithShape="1">
                <a:blip r:embed="rId9"/>
                <a:stretch>
                  <a:fillRect t="-7692" r="-88" b="-27692"/>
                </a:stretch>
              </a:blipFill>
            </p:spPr>
            <p:txBody>
              <a:bodyPr/>
              <a:lstStyle/>
              <a:p>
                <a:r>
                  <a:rPr lang="en-US">
                    <a:noFill/>
                  </a:rPr>
                  <a:t> </a:t>
                </a:r>
              </a:p>
            </p:txBody>
          </p:sp>
        </mc:Fallback>
      </mc:AlternateContent>
      <p:sp>
        <p:nvSpPr>
          <p:cNvPr id="13" name="Left Arrow 12"/>
          <p:cNvSpPr/>
          <p:nvPr/>
        </p:nvSpPr>
        <p:spPr>
          <a:xfrm>
            <a:off x="5645404" y="602115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t>Best Transformer via Symbolic Abstraction </a:t>
            </a:r>
          </a:p>
        </p:txBody>
      </p:sp>
    </p:spTree>
    <p:extLst>
      <p:ext uri="{BB962C8B-B14F-4D97-AF65-F5344CB8AC3E}">
        <p14:creationId xmlns:p14="http://schemas.microsoft.com/office/powerpoint/2010/main" val="140988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What Does It Mean to Automate</a:t>
            </a:r>
            <a:br>
              <a:rPr lang="en-US" sz="3600" dirty="0"/>
            </a:br>
            <a:r>
              <a:rPr lang="en-US" sz="3600" dirty="0"/>
              <a:t>Abstract Interpretation?</a:t>
            </a:r>
          </a:p>
        </p:txBody>
      </p:sp>
      <p:sp>
        <p:nvSpPr>
          <p:cNvPr id="5" name="Slide Number Placeholder 4"/>
          <p:cNvSpPr>
            <a:spLocks noGrp="1"/>
          </p:cNvSpPr>
          <p:nvPr>
            <p:ph type="sldNum" sz="quarter" idx="12"/>
          </p:nvPr>
        </p:nvSpPr>
        <p:spPr/>
        <p:txBody>
          <a:bodyPr/>
          <a:lstStyle/>
          <a:p>
            <a:fld id="{A65A0EED-6B89-664A-801E-D3FDD91C7C69}" type="slidenum">
              <a:rPr lang="en-US" smtClean="0"/>
              <a:pPr/>
              <a:t>38</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128980" cy="4947699"/>
              </a:xfrm>
            </p:spPr>
            <p:txBody>
              <a:bodyPr>
                <a:normAutofit fontScale="92500" lnSpcReduction="20000"/>
              </a:bodyPr>
              <a:lstStyle/>
              <a:p>
                <a:r>
                  <a:rPr lang="en-US" dirty="0"/>
                  <a:t>An abstract interpreter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err="1"/>
                  <a:t>,</a:t>
                </a:r>
                <a:r>
                  <a:rPr lang="en-US" dirty="0"/>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has three inputs</a:t>
                </a:r>
              </a:p>
              <a:p>
                <a:pPr lvl="1"/>
                <a:r>
                  <a:rPr lang="en-US" dirty="0" err="1"/>
                  <a:t>M</a:t>
                </a:r>
                <a:r>
                  <a:rPr lang="en-US" baseline="-25000" dirty="0" err="1"/>
                  <a:t>s</a:t>
                </a:r>
                <a:r>
                  <a:rPr lang="en-US" dirty="0"/>
                  <a:t> = the meaning function for a programming language statement s</a:t>
                </a:r>
              </a:p>
              <a:p>
                <a:pPr lvl="1"/>
                <a:r>
                  <a:rPr lang="en-US" dirty="0">
                    <a:latin typeface="Lucida Calligraphy"/>
                  </a:rPr>
                  <a:t>A </a:t>
                </a:r>
                <a:r>
                  <a:rPr lang="en-US" dirty="0"/>
                  <a:t>= an abstract domain</a:t>
                </a:r>
              </a:p>
              <a:p>
                <a:pPr lvl="1"/>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 an abstract-domain value (represents a set of states)</a:t>
                </a:r>
              </a:p>
              <a:p>
                <a:pPr marL="457200" lvl="1" indent="0">
                  <a:buNone/>
                </a:pPr>
                <a:r>
                  <a:rPr lang="en-US" dirty="0"/>
                  <a:t>A changes more frequently than </a:t>
                </a:r>
                <a:r>
                  <a:rPr lang="en-US" dirty="0" err="1"/>
                  <a:t>M</a:t>
                </a:r>
                <a:r>
                  <a:rPr lang="en-US" baseline="-25000" dirty="0" err="1"/>
                  <a:t>s</a:t>
                </a:r>
                <a:r>
                  <a:rPr lang="en-US" dirty="0"/>
                  <a:t> and </a:t>
                </a:r>
                <a:r>
                  <a:rPr lang="en-US" dirty="0">
                    <a:latin typeface="Lucida Calligraphy"/>
                  </a:rPr>
                  <a:t>A</a:t>
                </a:r>
                <a:endParaRPr lang="en-US" baseline="-25000" dirty="0"/>
              </a:p>
              <a:p>
                <a:r>
                  <a:rPr lang="en-US" dirty="0"/>
                  <a:t>Goal</a:t>
                </a:r>
              </a:p>
              <a:p>
                <a:pPr lvl="1"/>
                <a:r>
                  <a:rPr lang="en-US" dirty="0"/>
                  <a:t>Inputs:</a:t>
                </a:r>
              </a:p>
              <a:p>
                <a:pPr marL="457200" lvl="1" indent="0">
                  <a:buNone/>
                </a:pPr>
                <a:r>
                  <a:rPr lang="en-US" dirty="0"/>
                  <a:t>    (</a:t>
                </a:r>
                <a:r>
                  <a:rPr lang="en-US" dirty="0" err="1"/>
                  <a:t>i</a:t>
                </a:r>
                <a:r>
                  <a:rPr lang="en-US" dirty="0"/>
                  <a:t>)  a specification of the semantics of a programming language’s</a:t>
                </a:r>
              </a:p>
              <a:p>
                <a:pPr marL="457200" lvl="1" indent="0">
                  <a:buNone/>
                </a:pPr>
                <a:r>
                  <a:rPr lang="en-US" dirty="0"/>
                  <a:t>          statements</a:t>
                </a:r>
              </a:p>
              <a:p>
                <a:pPr marL="457200" lvl="1" indent="0">
                  <a:buNone/>
                </a:pPr>
                <a:r>
                  <a:rPr lang="en-US" dirty="0"/>
                  <a:t>    (ii) a specification of abstract domain </a:t>
                </a:r>
                <a:r>
                  <a:rPr lang="en-US" dirty="0">
                    <a:latin typeface="Lucida Calligraphy"/>
                  </a:rPr>
                  <a:t>A</a:t>
                </a:r>
                <a:endParaRPr lang="en-US" dirty="0"/>
              </a:p>
              <a:p>
                <a:pPr lvl="1"/>
                <a:r>
                  <a:rPr lang="en-US" dirty="0"/>
                  <a:t>Output: a function </a:t>
                </a:r>
                <a:r>
                  <a:rPr lang="en-US" dirty="0" err="1"/>
                  <a:t>I</a:t>
                </a:r>
                <a:r>
                  <a:rPr lang="en-US" baseline="-25000" dirty="0" err="1"/>
                  <a:t>s,</a:t>
                </a:r>
                <a:r>
                  <a:rPr lang="en-US" baseline="-25000" dirty="0" err="1">
                    <a:latin typeface="Lucida Calligraphy"/>
                  </a:rPr>
                  <a:t>A</a:t>
                </a:r>
                <a:r>
                  <a:rPr lang="en-US" dirty="0"/>
                  <a:t>(</a:t>
                </a:r>
                <a:r>
                  <a:rPr lang="en-US" dirty="0">
                    <a:latin typeface="Lucida Calligraphy"/>
                  </a:rPr>
                  <a:t>•</a:t>
                </a:r>
                <a:r>
                  <a:rPr lang="en-US" dirty="0"/>
                  <a:t>) such that </a:t>
                </a:r>
                <a:r>
                  <a:rPr lang="en-US" dirty="0" err="1"/>
                  <a:t>I</a:t>
                </a:r>
                <a:r>
                  <a:rPr lang="en-US" baseline="-25000" dirty="0" err="1"/>
                  <a:t>s,</a:t>
                </a:r>
                <a:r>
                  <a:rPr lang="en-US" baseline="-25000" dirty="0" err="1">
                    <a:latin typeface="Lucida Calligraphy"/>
                  </a:rPr>
                  <a:t>A</a:t>
                </a:r>
                <a:r>
                  <a:rPr lang="en-US" dirty="0"/>
                  <a:t>(</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computes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err="1"/>
                  <a:t>,</a:t>
                </a:r>
                <a:r>
                  <a:rPr lang="en-US" dirty="0"/>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a:solidFill>
                      <a:srgbClr val="C00000"/>
                    </a:solidFill>
                  </a:rPr>
                  <a:t>?</a:t>
                </a:r>
                <a:r>
                  <a:rPr lang="en-US" dirty="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128980" cy="4947699"/>
              </a:xfrm>
              <a:blipFill rotWithShape="1">
                <a:blip r:embed="rId2"/>
                <a:stretch>
                  <a:fillRect l="-1001" t="-2343" r="-334"/>
                </a:stretch>
              </a:blipFill>
            </p:spPr>
            <p:txBody>
              <a:bodyPr/>
              <a:lstStyle/>
              <a:p>
                <a:r>
                  <a:rPr lang="en-US">
                    <a:noFill/>
                  </a:rPr>
                  <a:t> </a:t>
                </a:r>
              </a:p>
            </p:txBody>
          </p:sp>
        </mc:Fallback>
      </mc:AlternateContent>
      <p:sp>
        <p:nvSpPr>
          <p:cNvPr id="3" name="Rounded Rectangular Callout 2"/>
          <p:cNvSpPr/>
          <p:nvPr/>
        </p:nvSpPr>
        <p:spPr>
          <a:xfrm>
            <a:off x="6049111" y="2690448"/>
            <a:ext cx="2934847" cy="1872374"/>
          </a:xfrm>
          <a:prstGeom prst="wedgeRoundRectCallout">
            <a:avLst>
              <a:gd name="adj1" fmla="val -39610"/>
              <a:gd name="adj2" fmla="val 10133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dirty="0">
                <a:solidFill>
                  <a:srgbClr val="C00000"/>
                </a:solidFill>
              </a:rPr>
              <a:t>Use logic, such as quantifier-free bit-vector arithmetic (QF_ABV)</a:t>
            </a:r>
          </a:p>
        </p:txBody>
      </p:sp>
    </p:spTree>
    <p:extLst>
      <p:ext uri="{BB962C8B-B14F-4D97-AF65-F5344CB8AC3E}">
        <p14:creationId xmlns:p14="http://schemas.microsoft.com/office/powerpoint/2010/main" val="414734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9954"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49954"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49955"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1149957"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49958"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1149960"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1149961"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sp>
        <p:nvSpPr>
          <p:cNvPr id="1149967"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49968"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p:nvGrpSpPr>
          <p:cNvPr id="1149974" name="Group 22"/>
          <p:cNvGrpSpPr>
            <a:grpSpLocks/>
          </p:cNvGrpSpPr>
          <p:nvPr/>
        </p:nvGrpSpPr>
        <p:grpSpPr bwMode="auto">
          <a:xfrm>
            <a:off x="222250" y="3324225"/>
            <a:ext cx="2355850" cy="1974850"/>
            <a:chOff x="140" y="2094"/>
            <a:chExt cx="1484" cy="1244"/>
          </a:xfrm>
        </p:grpSpPr>
        <p:sp>
          <p:nvSpPr>
            <p:cNvPr id="1149975"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49976"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FF"/>
                  </a:solidFill>
                  <a:sym typeface="Math B" pitchFamily="2" charset="2"/>
                </a:rPr>
                <a:t></a:t>
              </a:r>
              <a:r>
                <a:rPr lang="en-US" altLang="en-US" sz="2400">
                  <a:solidFill>
                    <a:srgbClr val="FFFFFF"/>
                  </a:solidFill>
                  <a:sym typeface="Symbol" pitchFamily="18" charset="2"/>
                </a:rPr>
                <a:t></a:t>
              </a:r>
              <a:r>
                <a:rPr lang="en-US" altLang="en-US" sz="2400">
                  <a:solidFill>
                    <a:srgbClr val="FFFFFF"/>
                  </a:solidFill>
                  <a:sym typeface="Math B" pitchFamily="2" charset="2"/>
                </a:rPr>
                <a:t></a:t>
              </a:r>
            </a:p>
          </p:txBody>
        </p:sp>
      </p:grpSp>
      <p:grpSp>
        <p:nvGrpSpPr>
          <p:cNvPr id="1150001" name="Group 49"/>
          <p:cNvGrpSpPr>
            <a:grpSpLocks/>
          </p:cNvGrpSpPr>
          <p:nvPr/>
        </p:nvGrpSpPr>
        <p:grpSpPr bwMode="auto">
          <a:xfrm>
            <a:off x="7593017" y="2063750"/>
            <a:ext cx="1554163" cy="2855913"/>
            <a:chOff x="4783" y="1300"/>
            <a:chExt cx="979" cy="1799"/>
          </a:xfrm>
        </p:grpSpPr>
        <p:sp>
          <p:nvSpPr>
            <p:cNvPr id="1149992" name="Line 40"/>
            <p:cNvSpPr>
              <a:spLocks noChangeShapeType="1"/>
            </p:cNvSpPr>
            <p:nvPr/>
          </p:nvSpPr>
          <p:spPr bwMode="auto">
            <a:xfrm flipH="1" flipV="1">
              <a:off x="4826" y="1361"/>
              <a:ext cx="575" cy="1474"/>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49993" name="Text Box 41"/>
                <p:cNvSpPr txBox="1">
                  <a:spLocks noChangeArrowheads="1"/>
                </p:cNvSpPr>
                <p:nvPr/>
              </p:nvSpPr>
              <p:spPr bwMode="auto">
                <a:xfrm>
                  <a:off x="5302" y="2725"/>
                  <a:ext cx="460" cy="374"/>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b="0" i="1" dirty="0" smtClean="0">
                                <a:solidFill>
                                  <a:srgbClr val="FFFFFF"/>
                                </a:solidFill>
                                <a:latin typeface="Cambria Math" panose="02040503050406030204" pitchFamily="18" charset="0"/>
                              </a:rPr>
                            </m:ctrlPr>
                          </m:sSupPr>
                          <m:e>
                            <m:r>
                              <a:rPr lang="en-US" altLang="en-US" sz="3200" b="0" i="1" dirty="0" smtClean="0">
                                <a:solidFill>
                                  <a:srgbClr val="FFFFFF"/>
                                </a:solidFill>
                                <a:latin typeface="Cambria Math"/>
                              </a:rPr>
                              <m:t>𝑎</m:t>
                            </m:r>
                          </m:e>
                          <m:sup>
                            <m:r>
                              <a:rPr lang="en-US" altLang="en-US" sz="3200" b="0" i="1" dirty="0" smtClean="0">
                                <a:solidFill>
                                  <a:srgbClr val="FFFFFF"/>
                                </a:solidFill>
                                <a:latin typeface="Cambria Math"/>
                              </a:rPr>
                              <m:t>#</m:t>
                            </m:r>
                          </m:sup>
                        </m:sSup>
                      </m:oMath>
                    </m:oMathPara>
                  </a14:m>
                  <a:endParaRPr lang="en-US" altLang="en-US" sz="3200" b="0" dirty="0">
                    <a:solidFill>
                      <a:srgbClr val="FFFFFF"/>
                    </a:solidFill>
                  </a:endParaRPr>
                </a:p>
              </p:txBody>
            </p:sp>
          </mc:Choice>
          <mc:Fallback xmlns="">
            <p:sp>
              <p:nvSpPr>
                <p:cNvPr id="1149993" name="Text Box 41"/>
                <p:cNvSpPr txBox="1">
                  <a:spLocks noRot="1" noChangeAspect="1" noMove="1" noResize="1" noEditPoints="1" noAdjustHandles="1" noChangeArrowheads="1" noChangeShapeType="1" noTextEdit="1"/>
                </p:cNvSpPr>
                <p:nvPr/>
              </p:nvSpPr>
              <p:spPr bwMode="auto">
                <a:xfrm>
                  <a:off x="5302" y="2725"/>
                  <a:ext cx="460" cy="374"/>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49994" name="Oval 42"/>
            <p:cNvSpPr>
              <a:spLocks noChangeArrowheads="1"/>
            </p:cNvSpPr>
            <p:nvPr/>
          </p:nvSpPr>
          <p:spPr bwMode="auto">
            <a:xfrm>
              <a:off x="4783" y="1300"/>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grpSp>
        <p:nvGrpSpPr>
          <p:cNvPr id="1150000" name="Group 48"/>
          <p:cNvGrpSpPr>
            <a:grpSpLocks/>
          </p:cNvGrpSpPr>
          <p:nvPr/>
        </p:nvGrpSpPr>
        <p:grpSpPr bwMode="auto">
          <a:xfrm>
            <a:off x="688975" y="2149475"/>
            <a:ext cx="6911975" cy="3586163"/>
            <a:chOff x="434" y="1354"/>
            <a:chExt cx="4354" cy="2259"/>
          </a:xfrm>
        </p:grpSpPr>
        <p:sp>
          <p:nvSpPr>
            <p:cNvPr id="1149995" name="Freeform 43"/>
            <p:cNvSpPr>
              <a:spLocks/>
            </p:cNvSpPr>
            <p:nvPr/>
          </p:nvSpPr>
          <p:spPr bwMode="auto">
            <a:xfrm>
              <a:off x="434" y="2059"/>
              <a:ext cx="1217" cy="1330"/>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49997" name="Text Box 45"/>
            <p:cNvSpPr txBox="1">
              <a:spLocks noChangeArrowheads="1"/>
            </p:cNvSpPr>
            <p:nvPr/>
          </p:nvSpPr>
          <p:spPr bwMode="auto">
            <a:xfrm>
              <a:off x="2419" y="3168"/>
              <a:ext cx="22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endParaRPr lang="en-US" altLang="en-US" sz="3600">
                <a:solidFill>
                  <a:srgbClr val="000000"/>
                </a:solidFill>
              </a:endParaRPr>
            </a:p>
          </p:txBody>
        </p:sp>
        <p:sp>
          <p:nvSpPr>
            <p:cNvPr id="1149998" name="Freeform 46"/>
            <p:cNvSpPr>
              <a:spLocks/>
            </p:cNvSpPr>
            <p:nvPr/>
          </p:nvSpPr>
          <p:spPr bwMode="auto">
            <a:xfrm>
              <a:off x="1204" y="1354"/>
              <a:ext cx="3584" cy="2259"/>
            </a:xfrm>
            <a:custGeom>
              <a:avLst/>
              <a:gdLst>
                <a:gd name="T0" fmla="*/ 3584 w 3584"/>
                <a:gd name="T1" fmla="*/ 0 h 2259"/>
                <a:gd name="T2" fmla="*/ 3419 w 3584"/>
                <a:gd name="T3" fmla="*/ 651 h 2259"/>
                <a:gd name="T4" fmla="*/ 2993 w 3584"/>
                <a:gd name="T5" fmla="*/ 1728 h 2259"/>
                <a:gd name="T6" fmla="*/ 2230 w 3584"/>
                <a:gd name="T7" fmla="*/ 2154 h 2259"/>
                <a:gd name="T8" fmla="*/ 1085 w 3584"/>
                <a:gd name="T9" fmla="*/ 2162 h 2259"/>
                <a:gd name="T10" fmla="*/ 0 w 3584"/>
                <a:gd name="T11" fmla="*/ 1571 h 2259"/>
              </a:gdLst>
              <a:ahLst/>
              <a:cxnLst>
                <a:cxn ang="0">
                  <a:pos x="T0" y="T1"/>
                </a:cxn>
                <a:cxn ang="0">
                  <a:pos x="T2" y="T3"/>
                </a:cxn>
                <a:cxn ang="0">
                  <a:pos x="T4" y="T5"/>
                </a:cxn>
                <a:cxn ang="0">
                  <a:pos x="T6" y="T7"/>
                </a:cxn>
                <a:cxn ang="0">
                  <a:pos x="T8" y="T9"/>
                </a:cxn>
                <a:cxn ang="0">
                  <a:pos x="T10" y="T11"/>
                </a:cxn>
              </a:cxnLst>
              <a:rect l="0" t="0" r="r" b="b"/>
              <a:pathLst>
                <a:path w="3584" h="2259">
                  <a:moveTo>
                    <a:pt x="3584" y="0"/>
                  </a:moveTo>
                  <a:cubicBezTo>
                    <a:pt x="3550" y="181"/>
                    <a:pt x="3517" y="363"/>
                    <a:pt x="3419" y="651"/>
                  </a:cubicBezTo>
                  <a:cubicBezTo>
                    <a:pt x="3321" y="939"/>
                    <a:pt x="3191" y="1478"/>
                    <a:pt x="2993" y="1728"/>
                  </a:cubicBezTo>
                  <a:cubicBezTo>
                    <a:pt x="2795" y="1978"/>
                    <a:pt x="2548" y="2082"/>
                    <a:pt x="2230" y="2154"/>
                  </a:cubicBezTo>
                  <a:cubicBezTo>
                    <a:pt x="1912" y="2226"/>
                    <a:pt x="1457" y="2259"/>
                    <a:pt x="1085" y="2162"/>
                  </a:cubicBezTo>
                  <a:cubicBezTo>
                    <a:pt x="713" y="2065"/>
                    <a:pt x="356" y="1818"/>
                    <a:pt x="0" y="1571"/>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sp>
        <p:nvSpPr>
          <p:cNvPr id="23" name="Rounded Rectangle 22"/>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24" name="Rounded Rectangle 23"/>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79714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9974"/>
                                        </p:tgtEl>
                                        <p:attrNameLst>
                                          <p:attrName>style.visibility</p:attrName>
                                        </p:attrNameLst>
                                      </p:cBhvr>
                                      <p:to>
                                        <p:strVal val="visible"/>
                                      </p:to>
                                    </p:set>
                                    <p:animEffect transition="in" filter="dissolve">
                                      <p:cBhvr>
                                        <p:cTn id="7" dur="500"/>
                                        <p:tgtEl>
                                          <p:spTgt spid="11499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0001"/>
                                        </p:tgtEl>
                                        <p:attrNameLst>
                                          <p:attrName>style.visibility</p:attrName>
                                        </p:attrNameLst>
                                      </p:cBhvr>
                                      <p:to>
                                        <p:strVal val="visible"/>
                                      </p:to>
                                    </p:set>
                                    <p:animEffect transition="in" filter="dissolve">
                                      <p:cBhvr>
                                        <p:cTn id="12" dur="500"/>
                                        <p:tgtEl>
                                          <p:spTgt spid="11500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150000"/>
                                        </p:tgtEl>
                                        <p:attrNameLst>
                                          <p:attrName>style.visibility</p:attrName>
                                        </p:attrNameLst>
                                      </p:cBhvr>
                                      <p:to>
                                        <p:strVal val="visible"/>
                                      </p:to>
                                    </p:set>
                                    <p:animEffect transition="in" filter="wipe(right)">
                                      <p:cBhvr>
                                        <p:cTn id="17" dur="500"/>
                                        <p:tgtEl>
                                          <p:spTgt spid="1150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body" sz="half" idx="1"/>
          </p:nvPr>
        </p:nvSpPr>
        <p:spPr>
          <a:xfrm>
            <a:off x="412750" y="3495675"/>
            <a:ext cx="8239125" cy="2620963"/>
          </a:xfrm>
          <a:noFill/>
        </p:spPr>
        <p:txBody>
          <a:bodyPr>
            <a:normAutofit lnSpcReduction="10000"/>
          </a:bodyPr>
          <a:lstStyle/>
          <a:p>
            <a:pPr>
              <a:lnSpc>
                <a:spcPct val="110000"/>
              </a:lnSpc>
            </a:pPr>
            <a:r>
              <a:rPr lang="en-US" altLang="he-IL" sz="2400" dirty="0"/>
              <a:t>A sailor on the U.S.S. Yorktown entered a 0 into a data field in a</a:t>
            </a:r>
            <a:r>
              <a:rPr lang="en-US" altLang="he-IL" sz="2400" dirty="0">
                <a:solidFill>
                  <a:srgbClr val="FFFF00"/>
                </a:solidFill>
              </a:rPr>
              <a:t> </a:t>
            </a:r>
            <a:r>
              <a:rPr lang="en-US" altLang="he-IL" sz="2400" dirty="0">
                <a:solidFill>
                  <a:srgbClr val="C00000"/>
                </a:solidFill>
              </a:rPr>
              <a:t>kitchen-inventory program</a:t>
            </a:r>
          </a:p>
          <a:p>
            <a:pPr>
              <a:lnSpc>
                <a:spcPct val="110000"/>
              </a:lnSpc>
            </a:pPr>
            <a:r>
              <a:rPr lang="en-US" altLang="he-IL" sz="2400" dirty="0"/>
              <a:t>That caused an overflow, which crashed all LAN consoles and miniature remote terminal units</a:t>
            </a:r>
          </a:p>
          <a:p>
            <a:pPr>
              <a:lnSpc>
                <a:spcPct val="110000"/>
              </a:lnSpc>
            </a:pPr>
            <a:r>
              <a:rPr lang="en-US" altLang="he-IL" sz="2400" dirty="0"/>
              <a:t>The Yorktown was dead in the water for about two hours and 45 minutes</a:t>
            </a:r>
          </a:p>
        </p:txBody>
      </p:sp>
      <p:pic>
        <p:nvPicPr>
          <p:cNvPr id="1774595" name="Picture 3" descr="yor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90813" y="1157288"/>
            <a:ext cx="3762375" cy="1314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4596" name="Rectangle 4"/>
          <p:cNvSpPr>
            <a:spLocks noChangeArrowheads="1"/>
          </p:cNvSpPr>
          <p:nvPr/>
        </p:nvSpPr>
        <p:spPr bwMode="auto">
          <a:xfrm>
            <a:off x="5908677" y="3511551"/>
            <a:ext cx="209550" cy="461963"/>
          </a:xfrm>
          <a:prstGeom prst="rect">
            <a:avLst/>
          </a:prstGeom>
          <a:noFill/>
          <a:ln w="28575">
            <a:solidFill>
              <a:srgbClr val="F000D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74597" name="Text Box 5"/>
          <p:cNvSpPr txBox="1">
            <a:spLocks noChangeArrowheads="1"/>
          </p:cNvSpPr>
          <p:nvPr/>
        </p:nvSpPr>
        <p:spPr bwMode="auto">
          <a:xfrm>
            <a:off x="6681788" y="1398588"/>
            <a:ext cx="2244725" cy="1411287"/>
          </a:xfrm>
          <a:prstGeom prst="rect">
            <a:avLst/>
          </a:prstGeom>
          <a:solidFill>
            <a:schemeClr val="bg1"/>
          </a:solidFill>
          <a:ln w="38100">
            <a:solidFill>
              <a:srgbClr val="F000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F000DF"/>
                </a:solidFill>
              </a:rPr>
              <a:t>Analysis must</a:t>
            </a:r>
          </a:p>
          <a:p>
            <a:pPr algn="ctr"/>
            <a:r>
              <a:rPr lang="en-US" altLang="en-US" sz="2800">
                <a:solidFill>
                  <a:srgbClr val="F000DF"/>
                </a:solidFill>
              </a:rPr>
              <a:t>track numeric</a:t>
            </a:r>
          </a:p>
          <a:p>
            <a:pPr algn="ctr"/>
            <a:r>
              <a:rPr lang="en-US" altLang="en-US" sz="2800">
                <a:solidFill>
                  <a:srgbClr val="F000DF"/>
                </a:solidFill>
              </a:rPr>
              <a:t>information</a:t>
            </a:r>
          </a:p>
        </p:txBody>
      </p:sp>
      <p:cxnSp>
        <p:nvCxnSpPr>
          <p:cNvPr id="1774598" name="AutoShape 6"/>
          <p:cNvCxnSpPr>
            <a:cxnSpLocks noChangeShapeType="1"/>
            <a:stCxn id="1774597" idx="2"/>
            <a:endCxn id="1774596" idx="0"/>
          </p:cNvCxnSpPr>
          <p:nvPr/>
        </p:nvCxnSpPr>
        <p:spPr bwMode="auto">
          <a:xfrm flipH="1">
            <a:off x="6013452" y="2809875"/>
            <a:ext cx="1790699" cy="701676"/>
          </a:xfrm>
          <a:prstGeom prst="straightConnector1">
            <a:avLst/>
          </a:prstGeom>
          <a:noFill/>
          <a:ln w="28575">
            <a:solidFill>
              <a:srgbClr val="F000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4</a:t>
            </a:fld>
            <a:endParaRPr lang="en-US" dirty="0"/>
          </a:p>
        </p:txBody>
      </p:sp>
    </p:spTree>
    <p:extLst>
      <p:ext uri="{BB962C8B-B14F-4D97-AF65-F5344CB8AC3E}">
        <p14:creationId xmlns:p14="http://schemas.microsoft.com/office/powerpoint/2010/main" val="33095214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4597"/>
                                        </p:tgtEl>
                                        <p:attrNameLst>
                                          <p:attrName>style.visibility</p:attrName>
                                        </p:attrNameLst>
                                      </p:cBhvr>
                                      <p:to>
                                        <p:strVal val="visible"/>
                                      </p:to>
                                    </p:set>
                                    <p:animEffect transition="in" filter="dissolve">
                                      <p:cBhvr>
                                        <p:cTn id="7" dur="500"/>
                                        <p:tgtEl>
                                          <p:spTgt spid="1774597"/>
                                        </p:tgtEl>
                                      </p:cBhvr>
                                    </p:animEffect>
                                  </p:childTnLst>
                                </p:cTn>
                              </p:par>
                              <p:par>
                                <p:cTn id="8" presetID="9" presetClass="entr" presetSubtype="0" fill="hold" nodeType="withEffect">
                                  <p:stCondLst>
                                    <p:cond delay="0"/>
                                  </p:stCondLst>
                                  <p:childTnLst>
                                    <p:set>
                                      <p:cBhvr>
                                        <p:cTn id="9" dur="1" fill="hold">
                                          <p:stCondLst>
                                            <p:cond delay="0"/>
                                          </p:stCondLst>
                                        </p:cTn>
                                        <p:tgtEl>
                                          <p:spTgt spid="1774598"/>
                                        </p:tgtEl>
                                        <p:attrNameLst>
                                          <p:attrName>style.visibility</p:attrName>
                                        </p:attrNameLst>
                                      </p:cBhvr>
                                      <p:to>
                                        <p:strVal val="visible"/>
                                      </p:to>
                                    </p:set>
                                    <p:animEffect transition="in" filter="dissolve">
                                      <p:cBhvr>
                                        <p:cTn id="10" dur="500"/>
                                        <p:tgtEl>
                                          <p:spTgt spid="177459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74596"/>
                                        </p:tgtEl>
                                        <p:attrNameLst>
                                          <p:attrName>style.visibility</p:attrName>
                                        </p:attrNameLst>
                                      </p:cBhvr>
                                      <p:to>
                                        <p:strVal val="visible"/>
                                      </p:to>
                                    </p:set>
                                    <p:animEffect transition="in" filter="dissolve">
                                      <p:cBhvr>
                                        <p:cTn id="13" dur="500"/>
                                        <p:tgtEl>
                                          <p:spTgt spid="177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596" grpId="0" animBg="1"/>
      <p:bldP spid="177459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1218"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6121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61219"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116122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1161226" name="Group 10"/>
          <p:cNvGrpSpPr>
            <a:grpSpLocks/>
          </p:cNvGrpSpPr>
          <p:nvPr/>
        </p:nvGrpSpPr>
        <p:grpSpPr bwMode="auto">
          <a:xfrm>
            <a:off x="1793875" y="3167063"/>
            <a:ext cx="2901950" cy="1666875"/>
            <a:chOff x="1130" y="1995"/>
            <a:chExt cx="1828" cy="1050"/>
          </a:xfrm>
        </p:grpSpPr>
        <p:sp>
          <p:nvSpPr>
            <p:cNvPr id="1161227" name="Text Box 11"/>
            <p:cNvSpPr txBox="1">
              <a:spLocks noChangeArrowheads="1"/>
            </p:cNvSpPr>
            <p:nvPr/>
          </p:nvSpPr>
          <p:spPr bwMode="auto">
            <a:xfrm>
              <a:off x="1789" y="1995"/>
              <a:ext cx="65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rPr>
                <a:t>S</a:t>
              </a:r>
              <a:r>
                <a:rPr lang="en-US" altLang="en-US" sz="900" i="1">
                  <a:solidFill>
                    <a:srgbClr val="FFFFFF"/>
                  </a:solidFill>
                  <a:latin typeface="Courier New" pitchFamily="49" charset="0"/>
                </a:rPr>
                <a:t> </a:t>
              </a:r>
              <a:r>
                <a:rPr lang="en-US" altLang="en-US" sz="3200">
                  <a:solidFill>
                    <a:srgbClr val="FFFFFF"/>
                  </a:solidFill>
                  <a:latin typeface="Courier New" pitchFamily="49" charset="0"/>
                  <a:sym typeface="Math B" pitchFamily="2" charset="2"/>
                </a:rPr>
                <a:t></a:t>
              </a:r>
              <a:r>
                <a:rPr lang="en-US" altLang="en-US" sz="900">
                  <a:solidFill>
                    <a:srgbClr val="FFFFFF"/>
                  </a:solidFill>
                  <a:latin typeface="Courier New" pitchFamily="49" charset="0"/>
                </a:rPr>
                <a:t> </a:t>
              </a:r>
              <a:r>
                <a:rPr lang="en-US" altLang="en-US" sz="3200">
                  <a:solidFill>
                    <a:srgbClr val="FFFFFF"/>
                  </a:solidFill>
                  <a:sym typeface="Symbol" pitchFamily="18" charset="2"/>
                </a:rPr>
                <a:t></a:t>
              </a:r>
            </a:p>
          </p:txBody>
        </p:sp>
        <p:cxnSp>
          <p:nvCxnSpPr>
            <p:cNvPr id="1161228" name="AutoShape 12"/>
            <p:cNvCxnSpPr>
              <a:cxnSpLocks noChangeShapeType="1"/>
              <a:stCxn id="1161221" idx="3"/>
              <a:endCxn id="116122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122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6123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a:solidFill>
                    <a:srgbClr val="FFFFFF"/>
                  </a:solidFill>
                  <a:latin typeface="Courier New" pitchFamily="49" charset="0"/>
                </a:rPr>
                <a:t>S</a:t>
              </a:r>
            </a:p>
          </p:txBody>
        </p:sp>
      </p:grpSp>
      <p:sp>
        <p:nvSpPr>
          <p:cNvPr id="116123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6123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p:nvGrpSpPr>
          <p:cNvPr id="1161233" name="Group 17"/>
          <p:cNvGrpSpPr>
            <a:grpSpLocks/>
          </p:cNvGrpSpPr>
          <p:nvPr/>
        </p:nvGrpSpPr>
        <p:grpSpPr bwMode="auto">
          <a:xfrm>
            <a:off x="2219325" y="3548063"/>
            <a:ext cx="6107113" cy="2101850"/>
            <a:chOff x="1398" y="2235"/>
            <a:chExt cx="3847" cy="1324"/>
          </a:xfrm>
        </p:grpSpPr>
        <p:sp>
          <p:nvSpPr>
            <p:cNvPr id="116123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sym typeface="Symbol" pitchFamily="18" charset="2"/>
                </a:rPr>
                <a:t></a:t>
              </a:r>
              <a:endParaRPr lang="en-US" altLang="en-US" sz="3200">
                <a:solidFill>
                  <a:srgbClr val="FFFFFF"/>
                </a:solidFill>
                <a:latin typeface="Courier New" pitchFamily="49" charset="0"/>
              </a:endParaRPr>
            </a:p>
          </p:txBody>
        </p:sp>
        <p:cxnSp>
          <p:nvCxnSpPr>
            <p:cNvPr id="1161235" name="AutoShape 19"/>
            <p:cNvCxnSpPr>
              <a:cxnSpLocks noChangeShapeType="1"/>
              <a:stCxn id="1161229" idx="4"/>
              <a:endCxn id="116123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123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61237" name="Text Box 21"/>
            <p:cNvSpPr txBox="1">
              <a:spLocks noChangeArrowheads="1"/>
            </p:cNvSpPr>
            <p:nvPr/>
          </p:nvSpPr>
          <p:spPr bwMode="auto">
            <a:xfrm>
              <a:off x="4679" y="2235"/>
              <a:ext cx="5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a:solidFill>
                    <a:srgbClr val="FFFFFF"/>
                  </a:solidFill>
                  <a:latin typeface="Courier New" pitchFamily="49" charset="0"/>
                  <a:sym typeface="Symbol" pitchFamily="18" charset="2"/>
                </a:rPr>
                <a:t></a:t>
              </a:r>
              <a:r>
                <a:rPr lang="en-US" altLang="en-US" sz="2400">
                  <a:solidFill>
                    <a:srgbClr val="FFFFFF"/>
                  </a:solidFill>
                  <a:latin typeface="Courier New" pitchFamily="49" charset="0"/>
                </a:rPr>
                <a:t>(</a:t>
              </a:r>
              <a:r>
                <a:rPr lang="en-US" altLang="en-US" sz="2400" i="1">
                  <a:solidFill>
                    <a:srgbClr val="FFFFFF"/>
                  </a:solidFill>
                  <a:latin typeface="Courier New" pitchFamily="49" charset="0"/>
                </a:rPr>
                <a:t>S</a:t>
              </a:r>
              <a:r>
                <a:rPr lang="en-US" altLang="en-US" sz="2400">
                  <a:solidFill>
                    <a:srgbClr val="FFFFFF"/>
                  </a:solidFill>
                  <a:latin typeface="Courier New" pitchFamily="49" charset="0"/>
                </a:rPr>
                <a:t>)</a:t>
              </a:r>
            </a:p>
          </p:txBody>
        </p:sp>
      </p:grpSp>
      <p:grpSp>
        <p:nvGrpSpPr>
          <p:cNvPr id="1161238" name="Group 22"/>
          <p:cNvGrpSpPr>
            <a:grpSpLocks/>
          </p:cNvGrpSpPr>
          <p:nvPr/>
        </p:nvGrpSpPr>
        <p:grpSpPr bwMode="auto">
          <a:xfrm>
            <a:off x="222250" y="3324225"/>
            <a:ext cx="2355850" cy="1974850"/>
            <a:chOff x="140" y="2094"/>
            <a:chExt cx="1484" cy="1244"/>
          </a:xfrm>
        </p:grpSpPr>
        <p:sp>
          <p:nvSpPr>
            <p:cNvPr id="116123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61240"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FF"/>
                  </a:solidFill>
                  <a:sym typeface="Math B" pitchFamily="2" charset="2"/>
                </a:rPr>
                <a:t></a:t>
              </a:r>
              <a:r>
                <a:rPr lang="en-US" altLang="en-US" sz="2400">
                  <a:solidFill>
                    <a:srgbClr val="FFFFFF"/>
                  </a:solidFill>
                  <a:sym typeface="Symbol" pitchFamily="18" charset="2"/>
                </a:rPr>
                <a:t></a:t>
              </a:r>
              <a:r>
                <a:rPr lang="en-US" altLang="en-US" sz="2400">
                  <a:solidFill>
                    <a:srgbClr val="FFFFFF"/>
                  </a:solidFill>
                  <a:sym typeface="Math B" pitchFamily="2" charset="2"/>
                </a:rPr>
                <a:t></a:t>
              </a:r>
            </a:p>
          </p:txBody>
        </p:sp>
      </p:grpSp>
      <p:sp>
        <p:nvSpPr>
          <p:cNvPr id="1161241" name="Line 25"/>
          <p:cNvSpPr>
            <a:spLocks noChangeShapeType="1"/>
          </p:cNvSpPr>
          <p:nvPr/>
        </p:nvSpPr>
        <p:spPr bwMode="auto">
          <a:xfrm flipH="1">
            <a:off x="7791450" y="4762500"/>
            <a:ext cx="652463" cy="4508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61242"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61242"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7" name="Rounded Rectangle 26"/>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28" name="Rounded Rectangle 27"/>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29"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30"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31"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spTree>
    <p:extLst>
      <p:ext uri="{BB962C8B-B14F-4D97-AF65-F5344CB8AC3E}">
        <p14:creationId xmlns:p14="http://schemas.microsoft.com/office/powerpoint/2010/main" val="9754570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1241"/>
                                        </p:tgtEl>
                                        <p:attrNameLst>
                                          <p:attrName>style.visibility</p:attrName>
                                        </p:attrNameLst>
                                      </p:cBhvr>
                                      <p:to>
                                        <p:strVal val="visible"/>
                                      </p:to>
                                    </p:set>
                                    <p:animEffect transition="in" filter="dissolve">
                                      <p:cBhvr>
                                        <p:cTn id="7" dur="500"/>
                                        <p:tgtEl>
                                          <p:spTgt spid="11612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1242"/>
                                        </p:tgtEl>
                                        <p:attrNameLst>
                                          <p:attrName>style.visibility</p:attrName>
                                        </p:attrNameLst>
                                      </p:cBhvr>
                                      <p:to>
                                        <p:strVal val="visible"/>
                                      </p:to>
                                    </p:set>
                                    <p:animEffect transition="in" filter="dissolve">
                                      <p:cBhvr>
                                        <p:cTn id="10" dur="500"/>
                                        <p:tgtEl>
                                          <p:spTgt spid="1161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161226"/>
                                        </p:tgtEl>
                                        <p:attrNameLst>
                                          <p:attrName>style.visibility</p:attrName>
                                        </p:attrNameLst>
                                      </p:cBhvr>
                                      <p:to>
                                        <p:strVal val="visible"/>
                                      </p:to>
                                    </p:set>
                                    <p:animEffect transition="in" filter="wipe(right)">
                                      <p:cBhvr>
                                        <p:cTn id="15" dur="500"/>
                                        <p:tgtEl>
                                          <p:spTgt spid="11612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61233"/>
                                        </p:tgtEl>
                                        <p:attrNameLst>
                                          <p:attrName>style.visibility</p:attrName>
                                        </p:attrNameLst>
                                      </p:cBhvr>
                                      <p:to>
                                        <p:strVal val="visible"/>
                                      </p:to>
                                    </p:set>
                                    <p:animEffect transition="in" filter="wipe(left)">
                                      <p:cBhvr>
                                        <p:cTn id="20" dur="500"/>
                                        <p:tgtEl>
                                          <p:spTgt spid="1161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41" grpId="0" animBg="1"/>
      <p:bldP spid="11612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5074"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5074"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5075"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1155077"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1155082" name="Group 10"/>
          <p:cNvGrpSpPr>
            <a:grpSpLocks/>
          </p:cNvGrpSpPr>
          <p:nvPr/>
        </p:nvGrpSpPr>
        <p:grpSpPr bwMode="auto">
          <a:xfrm>
            <a:off x="1793875" y="3167063"/>
            <a:ext cx="2901950" cy="1666875"/>
            <a:chOff x="1130" y="1995"/>
            <a:chExt cx="1828" cy="1050"/>
          </a:xfrm>
        </p:grpSpPr>
        <p:sp>
          <p:nvSpPr>
            <p:cNvPr id="1155083" name="Text Box 11"/>
            <p:cNvSpPr txBox="1">
              <a:spLocks noChangeArrowheads="1"/>
            </p:cNvSpPr>
            <p:nvPr/>
          </p:nvSpPr>
          <p:spPr bwMode="auto">
            <a:xfrm>
              <a:off x="1789" y="1995"/>
              <a:ext cx="65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rPr>
                <a:t>S</a:t>
              </a:r>
              <a:r>
                <a:rPr lang="en-US" altLang="en-US" sz="900" i="1">
                  <a:solidFill>
                    <a:srgbClr val="FFFFFF"/>
                  </a:solidFill>
                  <a:latin typeface="Courier New" pitchFamily="49" charset="0"/>
                </a:rPr>
                <a:t> </a:t>
              </a:r>
              <a:r>
                <a:rPr lang="en-US" altLang="en-US" sz="3200">
                  <a:solidFill>
                    <a:srgbClr val="FFFFFF"/>
                  </a:solidFill>
                  <a:latin typeface="Courier New" pitchFamily="49" charset="0"/>
                  <a:sym typeface="Math B" pitchFamily="2" charset="2"/>
                </a:rPr>
                <a:t></a:t>
              </a:r>
              <a:r>
                <a:rPr lang="en-US" altLang="en-US" sz="900">
                  <a:solidFill>
                    <a:srgbClr val="FFFFFF"/>
                  </a:solidFill>
                  <a:latin typeface="Courier New" pitchFamily="49" charset="0"/>
                </a:rPr>
                <a:t> </a:t>
              </a:r>
              <a:r>
                <a:rPr lang="en-US" altLang="en-US" sz="3200">
                  <a:solidFill>
                    <a:srgbClr val="FFFFFF"/>
                  </a:solidFill>
                  <a:sym typeface="Symbol" pitchFamily="18" charset="2"/>
                </a:rPr>
                <a:t></a:t>
              </a:r>
            </a:p>
          </p:txBody>
        </p:sp>
        <p:cxnSp>
          <p:nvCxnSpPr>
            <p:cNvPr id="1155084" name="AutoShape 12"/>
            <p:cNvCxnSpPr>
              <a:cxnSpLocks noChangeShapeType="1"/>
              <a:stCxn id="1155077" idx="3"/>
              <a:endCxn id="1155085"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5085"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5086"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a:solidFill>
                    <a:srgbClr val="FFFFFF"/>
                  </a:solidFill>
                  <a:latin typeface="Courier New" pitchFamily="49" charset="0"/>
                </a:rPr>
                <a:t>S</a:t>
              </a:r>
            </a:p>
          </p:txBody>
        </p:sp>
      </p:grpSp>
      <p:sp>
        <p:nvSpPr>
          <p:cNvPr id="1155087"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5088"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p:nvGrpSpPr>
          <p:cNvPr id="1155089" name="Group 17"/>
          <p:cNvGrpSpPr>
            <a:grpSpLocks/>
          </p:cNvGrpSpPr>
          <p:nvPr/>
        </p:nvGrpSpPr>
        <p:grpSpPr bwMode="auto">
          <a:xfrm>
            <a:off x="2219325" y="3548063"/>
            <a:ext cx="6107113" cy="2101850"/>
            <a:chOff x="1398" y="2235"/>
            <a:chExt cx="3847" cy="1324"/>
          </a:xfrm>
        </p:grpSpPr>
        <p:sp>
          <p:nvSpPr>
            <p:cNvPr id="1155090"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sym typeface="Symbol" pitchFamily="18" charset="2"/>
                </a:rPr>
                <a:t></a:t>
              </a:r>
              <a:endParaRPr lang="en-US" altLang="en-US" sz="3200">
                <a:solidFill>
                  <a:srgbClr val="FFFFFF"/>
                </a:solidFill>
                <a:latin typeface="Courier New" pitchFamily="49" charset="0"/>
              </a:endParaRPr>
            </a:p>
          </p:txBody>
        </p:sp>
        <p:cxnSp>
          <p:nvCxnSpPr>
            <p:cNvPr id="1155091" name="AutoShape 19"/>
            <p:cNvCxnSpPr>
              <a:cxnSpLocks noChangeShapeType="1"/>
              <a:stCxn id="1155085" idx="4"/>
              <a:endCxn id="1155092"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5092"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5093" name="Text Box 21"/>
            <p:cNvSpPr txBox="1">
              <a:spLocks noChangeArrowheads="1"/>
            </p:cNvSpPr>
            <p:nvPr/>
          </p:nvSpPr>
          <p:spPr bwMode="auto">
            <a:xfrm>
              <a:off x="4679" y="2235"/>
              <a:ext cx="5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a:solidFill>
                    <a:srgbClr val="FFFFFF"/>
                  </a:solidFill>
                  <a:latin typeface="Courier New" pitchFamily="49" charset="0"/>
                  <a:sym typeface="Symbol" pitchFamily="18" charset="2"/>
                </a:rPr>
                <a:t></a:t>
              </a:r>
              <a:r>
                <a:rPr lang="en-US" altLang="en-US" sz="2400">
                  <a:solidFill>
                    <a:srgbClr val="FFFFFF"/>
                  </a:solidFill>
                  <a:latin typeface="Courier New" pitchFamily="49" charset="0"/>
                </a:rPr>
                <a:t>(</a:t>
              </a:r>
              <a:r>
                <a:rPr lang="en-US" altLang="en-US" sz="2400" i="1">
                  <a:solidFill>
                    <a:srgbClr val="FFFFFF"/>
                  </a:solidFill>
                  <a:latin typeface="Courier New" pitchFamily="49" charset="0"/>
                </a:rPr>
                <a:t>S</a:t>
              </a:r>
              <a:r>
                <a:rPr lang="en-US" altLang="en-US" sz="2400">
                  <a:solidFill>
                    <a:srgbClr val="FFFFFF"/>
                  </a:solidFill>
                  <a:latin typeface="Courier New" pitchFamily="49" charset="0"/>
                </a:rPr>
                <a:t>)</a:t>
              </a:r>
            </a:p>
          </p:txBody>
        </p:sp>
      </p:grpSp>
      <p:grpSp>
        <p:nvGrpSpPr>
          <p:cNvPr id="1155094" name="Group 22"/>
          <p:cNvGrpSpPr>
            <a:grpSpLocks/>
          </p:cNvGrpSpPr>
          <p:nvPr/>
        </p:nvGrpSpPr>
        <p:grpSpPr bwMode="auto">
          <a:xfrm>
            <a:off x="222250" y="3324225"/>
            <a:ext cx="2355850" cy="1974850"/>
            <a:chOff x="140" y="2094"/>
            <a:chExt cx="1484" cy="1244"/>
          </a:xfrm>
        </p:grpSpPr>
        <p:sp>
          <p:nvSpPr>
            <p:cNvPr id="1155095"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5096"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FF"/>
                  </a:solidFill>
                  <a:sym typeface="Math B" pitchFamily="2" charset="2"/>
                </a:rPr>
                <a:t></a:t>
              </a:r>
              <a:r>
                <a:rPr lang="en-US" altLang="en-US" sz="2400">
                  <a:solidFill>
                    <a:srgbClr val="FFFFFF"/>
                  </a:solidFill>
                  <a:sym typeface="Symbol" pitchFamily="18" charset="2"/>
                </a:rPr>
                <a:t></a:t>
              </a:r>
              <a:r>
                <a:rPr lang="en-US" altLang="en-US" sz="2400">
                  <a:solidFill>
                    <a:srgbClr val="FFFFFF"/>
                  </a:solidFill>
                  <a:sym typeface="Math B" pitchFamily="2" charset="2"/>
                </a:rPr>
                <a:t></a:t>
              </a:r>
            </a:p>
          </p:txBody>
        </p:sp>
      </p:grpSp>
      <p:grpSp>
        <p:nvGrpSpPr>
          <p:cNvPr id="1155097" name="Group 25"/>
          <p:cNvGrpSpPr>
            <a:grpSpLocks/>
          </p:cNvGrpSpPr>
          <p:nvPr/>
        </p:nvGrpSpPr>
        <p:grpSpPr bwMode="auto">
          <a:xfrm>
            <a:off x="4800600" y="3478214"/>
            <a:ext cx="2965450" cy="1122363"/>
            <a:chOff x="3024" y="2191"/>
            <a:chExt cx="1868" cy="707"/>
          </a:xfrm>
        </p:grpSpPr>
        <p:sp>
          <p:nvSpPr>
            <p:cNvPr id="1155098" name="Oval 26"/>
            <p:cNvSpPr>
              <a:spLocks noChangeArrowheads="1"/>
            </p:cNvSpPr>
            <p:nvPr/>
          </p:nvSpPr>
          <p:spPr bwMode="auto">
            <a:xfrm>
              <a:off x="3406" y="2572"/>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5099" name="Freeform 27"/>
            <p:cNvSpPr>
              <a:spLocks/>
            </p:cNvSpPr>
            <p:nvPr/>
          </p:nvSpPr>
          <p:spPr bwMode="auto">
            <a:xfrm>
              <a:off x="3463" y="2487"/>
              <a:ext cx="1429" cy="86"/>
            </a:xfrm>
            <a:custGeom>
              <a:avLst/>
              <a:gdLst>
                <a:gd name="T0" fmla="*/ 1429 w 1429"/>
                <a:gd name="T1" fmla="*/ 71 h 86"/>
                <a:gd name="T2" fmla="*/ 906 w 1429"/>
                <a:gd name="T3" fmla="*/ 19 h 86"/>
                <a:gd name="T4" fmla="*/ 412 w 1429"/>
                <a:gd name="T5" fmla="*/ 11 h 86"/>
                <a:gd name="T6" fmla="*/ 0 w 1429"/>
                <a:gd name="T7" fmla="*/ 86 h 86"/>
              </a:gdLst>
              <a:ahLst/>
              <a:cxnLst>
                <a:cxn ang="0">
                  <a:pos x="T0" y="T1"/>
                </a:cxn>
                <a:cxn ang="0">
                  <a:pos x="T2" y="T3"/>
                </a:cxn>
                <a:cxn ang="0">
                  <a:pos x="T4" y="T5"/>
                </a:cxn>
                <a:cxn ang="0">
                  <a:pos x="T6" y="T7"/>
                </a:cxn>
              </a:cxnLst>
              <a:rect l="0" t="0" r="r" b="b"/>
              <a:pathLst>
                <a:path w="1429" h="86">
                  <a:moveTo>
                    <a:pt x="1429" y="71"/>
                  </a:moveTo>
                  <a:cubicBezTo>
                    <a:pt x="1252" y="50"/>
                    <a:pt x="1075" y="29"/>
                    <a:pt x="906" y="19"/>
                  </a:cubicBezTo>
                  <a:cubicBezTo>
                    <a:pt x="737" y="9"/>
                    <a:pt x="563" y="0"/>
                    <a:pt x="412" y="11"/>
                  </a:cubicBezTo>
                  <a:cubicBezTo>
                    <a:pt x="261" y="22"/>
                    <a:pt x="130" y="54"/>
                    <a:pt x="0" y="86"/>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5100" name="Text Box 28"/>
                <p:cNvSpPr txBox="1">
                  <a:spLocks noChangeArrowheads="1"/>
                </p:cNvSpPr>
                <p:nvPr/>
              </p:nvSpPr>
              <p:spPr bwMode="auto">
                <a:xfrm>
                  <a:off x="3024" y="2607"/>
                  <a:ext cx="519"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r>
                          <m:rPr>
                            <m:sty m:val="p"/>
                          </m:rPr>
                          <a:rPr lang="en-US" sz="2400" i="1" kern="0" smtClean="0">
                            <a:solidFill>
                              <a:srgbClr val="FFFFFF"/>
                            </a:solidFill>
                            <a:latin typeface="Cambria Math"/>
                            <a:ea typeface="Cambria Math"/>
                          </a:rPr>
                          <m:t>a</m:t>
                        </m:r>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1155100" name="Text Box 28"/>
                <p:cNvSpPr txBox="1">
                  <a:spLocks noRot="1" noChangeAspect="1" noMove="1" noResize="1" noEditPoints="1" noAdjustHandles="1" noChangeArrowheads="1" noChangeShapeType="1" noTextEdit="1"/>
                </p:cNvSpPr>
                <p:nvPr/>
              </p:nvSpPr>
              <p:spPr bwMode="auto">
                <a:xfrm>
                  <a:off x="3024" y="2607"/>
                  <a:ext cx="519" cy="291"/>
                </a:xfrm>
                <a:prstGeom prst="rect">
                  <a:avLst/>
                </a:prstGeom>
                <a:blipFill rotWithShape="1">
                  <a:blip r:embed="rId4"/>
                  <a:stretch>
                    <a:fillRect t="-2632" r="-741"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5101" name="Text Box 29"/>
                <p:cNvSpPr txBox="1">
                  <a:spLocks noChangeArrowheads="1"/>
                </p:cNvSpPr>
                <p:nvPr/>
              </p:nvSpPr>
              <p:spPr bwMode="auto">
                <a:xfrm>
                  <a:off x="3989" y="2191"/>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a:solidFill>
                      <a:srgbClr val="FFFFFF"/>
                    </a:solidFill>
                    <a:sym typeface="Symbol" pitchFamily="18" charset="2"/>
                  </a:endParaRPr>
                </a:p>
              </p:txBody>
            </p:sp>
          </mc:Choice>
          <mc:Fallback xmlns="">
            <p:sp>
              <p:nvSpPr>
                <p:cNvPr id="1155101" name="Text Box 29"/>
                <p:cNvSpPr txBox="1">
                  <a:spLocks noRot="1" noChangeAspect="1" noMove="1" noResize="1" noEditPoints="1" noAdjustHandles="1" noChangeArrowheads="1" noChangeShapeType="1" noTextEdit="1"/>
                </p:cNvSpPr>
                <p:nvPr/>
              </p:nvSpPr>
              <p:spPr bwMode="auto">
                <a:xfrm>
                  <a:off x="3989" y="2191"/>
                  <a:ext cx="263" cy="291"/>
                </a:xfrm>
                <a:prstGeom prst="rect">
                  <a:avLst/>
                </a:prstGeom>
                <a:blipFill rotWithShape="1">
                  <a:blip r:embed="rId5"/>
                  <a:stretch>
                    <a:fillRect t="-2667" r="-17647"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1155102" name="Group 30"/>
          <p:cNvGrpSpPr>
            <a:grpSpLocks/>
          </p:cNvGrpSpPr>
          <p:nvPr/>
        </p:nvGrpSpPr>
        <p:grpSpPr bwMode="auto">
          <a:xfrm>
            <a:off x="322262" y="2765425"/>
            <a:ext cx="2147887" cy="1200150"/>
            <a:chOff x="203" y="1742"/>
            <a:chExt cx="1262" cy="756"/>
          </a:xfrm>
        </p:grpSpPr>
        <mc:AlternateContent xmlns:mc="http://schemas.openxmlformats.org/markup-compatibility/2006" xmlns:a14="http://schemas.microsoft.com/office/drawing/2010/main">
          <mc:Choice Requires="a14">
            <p:sp>
              <p:nvSpPr>
                <p:cNvPr id="1155103" name="Text Box 31"/>
                <p:cNvSpPr txBox="1">
                  <a:spLocks noChangeArrowheads="1"/>
                </p:cNvSpPr>
                <p:nvPr/>
              </p:nvSpPr>
              <p:spPr bwMode="auto">
                <a:xfrm>
                  <a:off x="203" y="1742"/>
                  <a:ext cx="1262"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400" dirty="0">
                      <a:solidFill>
                        <a:srgbClr val="FFFFFF"/>
                      </a:solidFill>
                      <a:sym typeface="Math B" pitchFamily="2" charset="2"/>
                    </a:rPr>
                    <a:t></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a:t>
                  </a:r>
                </a:p>
              </p:txBody>
            </p:sp>
          </mc:Choice>
          <mc:Fallback xmlns="">
            <p:sp>
              <p:nvSpPr>
                <p:cNvPr id="1155103" name="Text Box 31"/>
                <p:cNvSpPr txBox="1">
                  <a:spLocks noRot="1" noChangeAspect="1" noMove="1" noResize="1" noEditPoints="1" noAdjustHandles="1" noChangeArrowheads="1" noChangeShapeType="1" noTextEdit="1"/>
                </p:cNvSpPr>
                <p:nvPr/>
              </p:nvSpPr>
              <p:spPr bwMode="auto">
                <a:xfrm>
                  <a:off x="203" y="1742"/>
                  <a:ext cx="1262" cy="295"/>
                </a:xfrm>
                <a:prstGeom prst="rect">
                  <a:avLst/>
                </a:prstGeom>
                <a:blipFill rotWithShape="1">
                  <a:blip r:embed="rId6"/>
                  <a:stretch>
                    <a:fillRect l="-4545"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04" name="Line 32"/>
            <p:cNvSpPr>
              <a:spLocks noChangeShapeType="1"/>
            </p:cNvSpPr>
            <p:nvPr/>
          </p:nvSpPr>
          <p:spPr bwMode="auto">
            <a:xfrm>
              <a:off x="561" y="2020"/>
              <a:ext cx="344" cy="478"/>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grpSp>
        <p:nvGrpSpPr>
          <p:cNvPr id="1155105" name="Group 33"/>
          <p:cNvGrpSpPr>
            <a:grpSpLocks/>
          </p:cNvGrpSpPr>
          <p:nvPr/>
        </p:nvGrpSpPr>
        <p:grpSpPr bwMode="auto">
          <a:xfrm>
            <a:off x="1296988" y="4038601"/>
            <a:ext cx="1870075" cy="1860551"/>
            <a:chOff x="817" y="2544"/>
            <a:chExt cx="1178" cy="1172"/>
          </a:xfrm>
        </p:grpSpPr>
        <p:sp>
          <p:nvSpPr>
            <p:cNvPr id="1155106" name="Freeform 34"/>
            <p:cNvSpPr>
              <a:spLocks/>
            </p:cNvSpPr>
            <p:nvPr/>
          </p:nvSpPr>
          <p:spPr bwMode="auto">
            <a:xfrm>
              <a:off x="817" y="2544"/>
              <a:ext cx="855" cy="853"/>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5107" name="Text Box 35"/>
                <p:cNvSpPr txBox="1">
                  <a:spLocks noChangeArrowheads="1"/>
                </p:cNvSpPr>
                <p:nvPr/>
              </p:nvSpPr>
              <p:spPr bwMode="auto">
                <a:xfrm>
                  <a:off x="1355" y="3425"/>
                  <a:ext cx="640"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r>
                        <m:rPr>
                          <m:sty m:val="p"/>
                        </m:rPr>
                        <a:rPr lang="en-US" sz="2400" i="1" kern="0" smtClean="0">
                          <a:solidFill>
                            <a:srgbClr val="FFFFFF"/>
                          </a:solidFill>
                          <a:latin typeface="Cambria Math"/>
                          <a:ea typeface="Cambria Math"/>
                        </a:rPr>
                        <m:t>a</m:t>
                      </m:r>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a:t>
                  </a:r>
                </a:p>
              </p:txBody>
            </p:sp>
          </mc:Choice>
          <mc:Fallback xmlns="">
            <p:sp>
              <p:nvSpPr>
                <p:cNvPr id="1155107" name="Text Box 35"/>
                <p:cNvSpPr txBox="1">
                  <a:spLocks noRot="1" noChangeAspect="1" noMove="1" noResize="1" noEditPoints="1" noAdjustHandles="1" noChangeArrowheads="1" noChangeShapeType="1" noTextEdit="1"/>
                </p:cNvSpPr>
                <p:nvPr/>
              </p:nvSpPr>
              <p:spPr bwMode="auto">
                <a:xfrm>
                  <a:off x="1355" y="3425"/>
                  <a:ext cx="640" cy="291"/>
                </a:xfrm>
                <a:prstGeom prst="rect">
                  <a:avLst/>
                </a:prstGeom>
                <a:blipFill rotWithShape="1">
                  <a:blip r:embed="rId7"/>
                  <a:stretch>
                    <a:fillRect l="-9581" t="-11842" r="-7784" b="-276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08" name="Line 36"/>
            <p:cNvSpPr>
              <a:spLocks noChangeShapeType="1"/>
            </p:cNvSpPr>
            <p:nvPr/>
          </p:nvSpPr>
          <p:spPr bwMode="auto">
            <a:xfrm flipH="1" flipV="1">
              <a:off x="1189" y="3082"/>
              <a:ext cx="367" cy="374"/>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mc:AlternateContent xmlns:mc="http://schemas.openxmlformats.org/markup-compatibility/2006" xmlns:a14="http://schemas.microsoft.com/office/drawing/2010/main">
        <mc:Choice Requires="a14">
          <p:sp>
            <p:nvSpPr>
              <p:cNvPr id="1155109" name="Text Box 37"/>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5109" name="Text Box 37"/>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10" name="Line 38"/>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5111" name="Line 39"/>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40" name="Rounded Rectangle 39"/>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2" name="Rounded Rectangle 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42"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43"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44"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spTree>
    <p:extLst>
      <p:ext uri="{BB962C8B-B14F-4D97-AF65-F5344CB8AC3E}">
        <p14:creationId xmlns:p14="http://schemas.microsoft.com/office/powerpoint/2010/main" val="8862009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55097"/>
                                        </p:tgtEl>
                                        <p:attrNameLst>
                                          <p:attrName>style.visibility</p:attrName>
                                        </p:attrNameLst>
                                      </p:cBhvr>
                                      <p:to>
                                        <p:strVal val="visible"/>
                                      </p:to>
                                    </p:set>
                                    <p:animEffect transition="in" filter="wipe(right)">
                                      <p:cBhvr>
                                        <p:cTn id="7" dur="500"/>
                                        <p:tgtEl>
                                          <p:spTgt spid="1155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5105"/>
                                        </p:tgtEl>
                                        <p:attrNameLst>
                                          <p:attrName>style.visibility</p:attrName>
                                        </p:attrNameLst>
                                      </p:cBhvr>
                                      <p:to>
                                        <p:strVal val="visible"/>
                                      </p:to>
                                    </p:set>
                                    <p:animEffect transition="in" filter="dissolve">
                                      <p:cBhvr>
                                        <p:cTn id="12" dur="500"/>
                                        <p:tgtEl>
                                          <p:spTgt spid="1155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55102"/>
                                        </p:tgtEl>
                                        <p:attrNameLst>
                                          <p:attrName>style.visibility</p:attrName>
                                        </p:attrNameLst>
                                      </p:cBhvr>
                                      <p:to>
                                        <p:strVal val="visible"/>
                                      </p:to>
                                    </p:set>
                                    <p:animEffect transition="in" filter="dissolve">
                                      <p:cBhvr>
                                        <p:cTn id="17" dur="500"/>
                                        <p:tgtEl>
                                          <p:spTgt spid="115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58" name="Freeform 34"/>
          <p:cNvSpPr>
            <a:spLocks/>
          </p:cNvSpPr>
          <p:nvPr/>
        </p:nvSpPr>
        <p:spPr bwMode="auto">
          <a:xfrm>
            <a:off x="1296988" y="4038600"/>
            <a:ext cx="1357312"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3026"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3026"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3039"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3040"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3047" name="Freeform 23"/>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3048" name="Text Box 24"/>
          <p:cNvSpPr txBox="1">
            <a:spLocks noChangeArrowheads="1"/>
          </p:cNvSpPr>
          <p:nvPr/>
        </p:nvSpPr>
        <p:spPr bwMode="auto">
          <a:xfrm>
            <a:off x="155575" y="4206875"/>
            <a:ext cx="639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r>
              <a:rPr lang="en-US" altLang="en-US" sz="2400" dirty="0">
                <a:solidFill>
                  <a:srgbClr val="FFFFFF"/>
                </a:solidFill>
                <a:sym typeface="Symbol" pitchFamily="18" charset="2"/>
              </a:rPr>
              <a:t></a:t>
            </a:r>
            <a:r>
              <a:rPr lang="en-US" altLang="en-US" sz="2400" dirty="0">
                <a:solidFill>
                  <a:srgbClr val="FFFFFF"/>
                </a:solidFill>
                <a:sym typeface="Math B" pitchFamily="2" charset="2"/>
              </a:rPr>
              <a:t></a:t>
            </a:r>
          </a:p>
        </p:txBody>
      </p:sp>
      <p:grpSp>
        <p:nvGrpSpPr>
          <p:cNvPr id="9" name="Group 8"/>
          <p:cNvGrpSpPr/>
          <p:nvPr/>
        </p:nvGrpSpPr>
        <p:grpSpPr>
          <a:xfrm>
            <a:off x="1671638" y="3743325"/>
            <a:ext cx="463550" cy="457200"/>
            <a:chOff x="1671638" y="3743325"/>
            <a:chExt cx="463550" cy="457200"/>
          </a:xfrm>
        </p:grpSpPr>
        <p:sp>
          <p:nvSpPr>
            <p:cNvPr id="1153038" name="Text Box 14"/>
            <p:cNvSpPr txBox="1">
              <a:spLocks noChangeArrowheads="1"/>
            </p:cNvSpPr>
            <p:nvPr/>
          </p:nvSpPr>
          <p:spPr bwMode="auto">
            <a:xfrm>
              <a:off x="1671638" y="3743325"/>
              <a:ext cx="366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dirty="0">
                  <a:solidFill>
                    <a:srgbClr val="FFFFFF"/>
                  </a:solidFill>
                  <a:latin typeface="Courier New" pitchFamily="49" charset="0"/>
                </a:rPr>
                <a:t>S</a:t>
              </a:r>
            </a:p>
          </p:txBody>
        </p:sp>
        <p:sp>
          <p:nvSpPr>
            <p:cNvPr id="1153037" name="Oval 13"/>
            <p:cNvSpPr>
              <a:spLocks noChangeArrowheads="1"/>
            </p:cNvSpPr>
            <p:nvPr/>
          </p:nvSpPr>
          <p:spPr bwMode="auto">
            <a:xfrm>
              <a:off x="2058988" y="39497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grpSp>
        <p:nvGrpSpPr>
          <p:cNvPr id="1153071" name="Group 47"/>
          <p:cNvGrpSpPr>
            <a:grpSpLocks/>
          </p:cNvGrpSpPr>
          <p:nvPr/>
        </p:nvGrpSpPr>
        <p:grpSpPr bwMode="auto">
          <a:xfrm>
            <a:off x="2097088" y="3548063"/>
            <a:ext cx="5834062" cy="2101850"/>
            <a:chOff x="1321" y="2235"/>
            <a:chExt cx="3675" cy="1324"/>
          </a:xfrm>
        </p:grpSpPr>
        <p:sp>
          <p:nvSpPr>
            <p:cNvPr id="1153042"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sym typeface="Symbol" pitchFamily="18" charset="2"/>
                </a:rPr>
                <a:t></a:t>
              </a:r>
              <a:endParaRPr lang="en-US" altLang="en-US" sz="3200">
                <a:solidFill>
                  <a:srgbClr val="FFFFFF"/>
                </a:solidFill>
                <a:latin typeface="Courier New" pitchFamily="49" charset="0"/>
              </a:endParaRPr>
            </a:p>
          </p:txBody>
        </p:sp>
        <p:sp>
          <p:nvSpPr>
            <p:cNvPr id="1153044" name="Oval 20"/>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3045" name="Text Box 21"/>
            <p:cNvSpPr txBox="1">
              <a:spLocks noChangeArrowheads="1"/>
            </p:cNvSpPr>
            <p:nvPr/>
          </p:nvSpPr>
          <p:spPr bwMode="auto">
            <a:xfrm>
              <a:off x="4532" y="2235"/>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a:solidFill>
                    <a:srgbClr val="FFFFFF"/>
                  </a:solidFill>
                  <a:latin typeface="Courier New" pitchFamily="49" charset="0"/>
                  <a:sym typeface="Symbol" pitchFamily="18" charset="2"/>
                </a:rPr>
                <a:t></a:t>
              </a:r>
              <a:r>
                <a:rPr lang="en-US" altLang="en-US" sz="2400">
                  <a:solidFill>
                    <a:srgbClr val="FFFFFF"/>
                  </a:solidFill>
                  <a:latin typeface="Microsoft Sans Serif" pitchFamily="34" charset="0"/>
                </a:rPr>
                <a:t>(</a:t>
              </a:r>
              <a:r>
                <a:rPr lang="en-US" altLang="en-US" sz="2400" i="1">
                  <a:solidFill>
                    <a:srgbClr val="FFFFFF"/>
                  </a:solidFill>
                  <a:latin typeface="Courier New" pitchFamily="49" charset="0"/>
                </a:rPr>
                <a:t>S</a:t>
              </a:r>
              <a:r>
                <a:rPr lang="en-US" altLang="en-US" sz="2400">
                  <a:solidFill>
                    <a:srgbClr val="FFFFFF"/>
                  </a:solidFill>
                  <a:latin typeface="Microsoft Sans Serif" pitchFamily="34" charset="0"/>
                </a:rPr>
                <a:t>)</a:t>
              </a:r>
            </a:p>
          </p:txBody>
        </p:sp>
        <p:cxnSp>
          <p:nvCxnSpPr>
            <p:cNvPr id="1153062" name="AutoShape 38"/>
            <p:cNvCxnSpPr>
              <a:cxnSpLocks noChangeShapeType="1"/>
              <a:stCxn id="1153037" idx="4"/>
              <a:endCxn id="1153044"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153068" name="Text Box 44"/>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3068" name="Text Box 44"/>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3069" name="Line 45"/>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3070" name="Oval 46"/>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3073" name="Line 49"/>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30" name="Rounded Rectangle 29"/>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1" name="Rounded Rectangle 30"/>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2"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33"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34"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sp>
        <p:nvSpPr>
          <p:cNvPr id="37"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38"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8" name="Group 7"/>
          <p:cNvGrpSpPr/>
          <p:nvPr/>
        </p:nvGrpSpPr>
        <p:grpSpPr>
          <a:xfrm>
            <a:off x="2124029" y="3190882"/>
            <a:ext cx="2571843" cy="769977"/>
            <a:chOff x="2124029" y="3190882"/>
            <a:chExt cx="2571843" cy="769977"/>
          </a:xfrm>
        </p:grpSpPr>
        <p:cxnSp>
          <p:nvCxnSpPr>
            <p:cNvPr id="1153036" name="AutoShape 12"/>
            <p:cNvCxnSpPr>
              <a:cxnSpLocks noChangeShapeType="1"/>
              <a:stCxn id="38" idx="3"/>
              <a:endCxn id="1153037" idx="7"/>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53061" name="Text Box 37"/>
                <p:cNvSpPr txBox="1">
                  <a:spLocks noChangeArrowheads="1"/>
                </p:cNvSpPr>
                <p:nvPr/>
              </p:nvSpPr>
              <p:spPr bwMode="auto">
                <a:xfrm rot="20761062">
                  <a:off x="2597548" y="3190882"/>
                  <a:ext cx="1732141" cy="400110"/>
                </a:xfrm>
                <a:prstGeom prst="rect">
                  <a:avLst/>
                </a:prstGeom>
                <a:solidFill>
                  <a:schemeClr val="accent6"/>
                </a:solidFill>
                <a:ln>
                  <a:noFill/>
                </a:ln>
                <a:effectLst/>
                <a:extLst/>
              </p:spPr>
              <p:txBody>
                <a:bodyPr wrap="none">
                  <a:spAutoFit/>
                </a:bodyPr>
                <a:lstStyle/>
                <a:p>
                  <a:pPr eaLnBrk="0" fontAlgn="base" hangingPunct="0">
                    <a:spcBef>
                      <a:spcPct val="0"/>
                    </a:spcBef>
                    <a:spcAft>
                      <a:spcPct val="0"/>
                    </a:spcAft>
                  </a:pPr>
                  <a:r>
                    <a:rPr lang="en-US" altLang="en-US" sz="2000" i="1" dirty="0">
                      <a:solidFill>
                        <a:srgbClr val="FFFFFF"/>
                      </a:solidFill>
                      <a:latin typeface="Courier New" pitchFamily="49" charset="0"/>
                    </a:rPr>
                    <a:t>S</a:t>
                  </a:r>
                  <a:r>
                    <a:rPr lang="en-US" altLang="en-US" sz="600" i="1" dirty="0">
                      <a:solidFill>
                        <a:srgbClr val="FFFFFF"/>
                      </a:solidFill>
                      <a:latin typeface="Courier New" pitchFamily="49" charset="0"/>
                    </a:rPr>
                    <a:t> </a:t>
                  </a:r>
                  <a:r>
                    <a:rPr lang="en-US" altLang="en-US" sz="2000" dirty="0">
                      <a:solidFill>
                        <a:srgbClr val="FFFFFF"/>
                      </a:solidFill>
                      <a:latin typeface="Courier New" pitchFamily="49" charset="0"/>
                      <a:sym typeface="Math B" pitchFamily="2" charset="2"/>
                    </a:rPr>
                    <a:t></a:t>
                  </a:r>
                  <a:r>
                    <a:rPr lang="en-US" altLang="en-US" sz="600" dirty="0">
                      <a:solidFill>
                        <a:srgbClr val="FFFFFF"/>
                      </a:solidFill>
                      <a:latin typeface="Courier New" pitchFamily="49" charset="0"/>
                    </a:rPr>
                    <a:t> </a:t>
                  </a:r>
                  <a:r>
                    <a:rPr lang="en-US" altLang="en-US" sz="2000" dirty="0">
                      <a:solidFill>
                        <a:srgbClr val="FFFFFF"/>
                      </a:solidFill>
                      <a:sym typeface="Symbol" pitchFamily="18" charset="2"/>
                    </a:rPr>
                    <a:t> </a:t>
                  </a:r>
                  <a:r>
                    <a:rPr lang="en-US" altLang="en-US" sz="2000" dirty="0">
                      <a:solidFill>
                        <a:srgbClr val="FFFFFF"/>
                      </a:solidFill>
                    </a:rPr>
                    <a:t> </a:t>
                  </a:r>
                  <a:r>
                    <a:rPr lang="en-US" altLang="en-US" sz="2000" dirty="0">
                      <a:solidFill>
                        <a:srgbClr val="FFFFFF"/>
                      </a:solidFill>
                      <a:sym typeface="Symbol" pitchFamily="18" charset="2"/>
                    </a:rPr>
                    <a:t></a:t>
                  </a:r>
                  <a14:m>
                    <m:oMath xmlns:m="http://schemas.openxmlformats.org/officeDocument/2006/math">
                      <m:acc>
                        <m:accPr>
                          <m:chr m:val="̂"/>
                          <m:ctrlPr>
                            <a:rPr lang="en-US" sz="1400" i="1" kern="0">
                              <a:solidFill>
                                <a:srgbClr val="FFFFFF"/>
                              </a:solidFill>
                              <a:latin typeface="Cambria Math" panose="02040503050406030204" pitchFamily="18" charset="0"/>
                              <a:ea typeface="Cambria Math"/>
                            </a:rPr>
                          </m:ctrlPr>
                        </m:accPr>
                        <m:e>
                          <m:r>
                            <m:rPr>
                              <m:sty m:val="p"/>
                            </m:rPr>
                            <a:rPr lang="el-GR" sz="1400" i="1" kern="0">
                              <a:solidFill>
                                <a:srgbClr val="FFFFFF"/>
                              </a:solidFill>
                              <a:latin typeface="Cambria Math"/>
                              <a:ea typeface="Cambria Math"/>
                            </a:rPr>
                            <m:t>γ</m:t>
                          </m:r>
                        </m:e>
                      </m:acc>
                      <m:r>
                        <a:rPr lang="en-US" sz="1400" i="1" kern="0">
                          <a:solidFill>
                            <a:srgbClr val="FFFFFF"/>
                          </a:solidFill>
                          <a:latin typeface="Cambria Math"/>
                          <a:ea typeface="Cambria Math"/>
                        </a:rPr>
                        <m:t>(</m:t>
                      </m:r>
                      <m:sSup>
                        <m:sSupPr>
                          <m:ctrlPr>
                            <a:rPr lang="en-US" altLang="en-US" sz="2000" i="1" dirty="0">
                              <a:solidFill>
                                <a:srgbClr val="FFFFFF"/>
                              </a:solidFill>
                              <a:latin typeface="Cambria Math" panose="02040503050406030204" pitchFamily="18" charset="0"/>
                            </a:rPr>
                          </m:ctrlPr>
                        </m:sSupPr>
                        <m:e>
                          <m:r>
                            <a:rPr lang="en-US" altLang="en-US" sz="2000" i="1" dirty="0">
                              <a:solidFill>
                                <a:srgbClr val="FFFFFF"/>
                              </a:solidFill>
                              <a:latin typeface="Cambria Math"/>
                            </a:rPr>
                            <m:t>𝑎</m:t>
                          </m:r>
                        </m:e>
                        <m:sup>
                          <m:r>
                            <a:rPr lang="en-US" altLang="en-US" sz="2000" i="1" dirty="0">
                              <a:solidFill>
                                <a:srgbClr val="FFFFFF"/>
                              </a:solidFill>
                              <a:latin typeface="Cambria Math"/>
                            </a:rPr>
                            <m:t>#</m:t>
                          </m:r>
                        </m:sup>
                      </m:sSup>
                      <m:r>
                        <a:rPr lang="en-US" sz="2000" i="1" kern="0">
                          <a:solidFill>
                            <a:srgbClr val="FFFFFF"/>
                          </a:solidFill>
                          <a:latin typeface="Cambria Math"/>
                          <a:ea typeface="Cambria Math"/>
                        </a:rPr>
                        <m:t>)</m:t>
                      </m:r>
                    </m:oMath>
                  </a14:m>
                  <a:endParaRPr lang="en-US" altLang="en-US" sz="2000" dirty="0">
                    <a:solidFill>
                      <a:srgbClr val="FFFFFF"/>
                    </a:solidFill>
                    <a:sym typeface="Symbol" pitchFamily="18" charset="2"/>
                  </a:endParaRPr>
                </a:p>
              </p:txBody>
            </p:sp>
          </mc:Choice>
          <mc:Fallback xmlns="">
            <p:sp>
              <p:nvSpPr>
                <p:cNvPr id="1153061" name="Text Box 37"/>
                <p:cNvSpPr txBox="1">
                  <a:spLocks noRot="1" noChangeAspect="1" noMove="1" noResize="1" noEditPoints="1" noAdjustHandles="1" noChangeArrowheads="1" noChangeShapeType="1" noTextEdit="1"/>
                </p:cNvSpPr>
                <p:nvPr/>
              </p:nvSpPr>
              <p:spPr bwMode="auto">
                <a:xfrm rot="20761062">
                  <a:off x="2597548" y="3190882"/>
                  <a:ext cx="1732141" cy="400110"/>
                </a:xfrm>
                <a:prstGeom prst="rect">
                  <a:avLst/>
                </a:prstGeom>
                <a:blipFill rotWithShape="1">
                  <a:blip r:embed="rId5"/>
                  <a:stretch>
                    <a:fillRect l="-3425" r="-1712" b="-15789"/>
                  </a:stretch>
                </a:blipFill>
                <a:ln>
                  <a:noFill/>
                </a:ln>
                <a:effectLst/>
                <a:extLst/>
              </p:spPr>
              <p:txBody>
                <a:bodyPr/>
                <a:lstStyle/>
                <a:p>
                  <a:r>
                    <a:rPr lang="en-US">
                      <a:noFill/>
                    </a:rPr>
                    <a:t> </a:t>
                  </a:r>
                </a:p>
              </p:txBody>
            </p:sp>
          </mc:Fallback>
        </mc:AlternateContent>
      </p:grpSp>
      <p:grpSp>
        <p:nvGrpSpPr>
          <p:cNvPr id="36" name="Group 25"/>
          <p:cNvGrpSpPr>
            <a:grpSpLocks/>
          </p:cNvGrpSpPr>
          <p:nvPr/>
        </p:nvGrpSpPr>
        <p:grpSpPr bwMode="auto">
          <a:xfrm>
            <a:off x="4800600" y="3478214"/>
            <a:ext cx="2965450" cy="1128713"/>
            <a:chOff x="3024" y="2191"/>
            <a:chExt cx="1868" cy="711"/>
          </a:xfrm>
        </p:grpSpPr>
        <p:sp>
          <p:nvSpPr>
            <p:cNvPr id="39" name="Oval 26"/>
            <p:cNvSpPr>
              <a:spLocks noChangeArrowheads="1"/>
            </p:cNvSpPr>
            <p:nvPr/>
          </p:nvSpPr>
          <p:spPr bwMode="auto">
            <a:xfrm>
              <a:off x="3406" y="2572"/>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40" name="Freeform 27"/>
            <p:cNvSpPr>
              <a:spLocks/>
            </p:cNvSpPr>
            <p:nvPr/>
          </p:nvSpPr>
          <p:spPr bwMode="auto">
            <a:xfrm>
              <a:off x="3463" y="2487"/>
              <a:ext cx="1429" cy="86"/>
            </a:xfrm>
            <a:custGeom>
              <a:avLst/>
              <a:gdLst>
                <a:gd name="T0" fmla="*/ 1429 w 1429"/>
                <a:gd name="T1" fmla="*/ 71 h 86"/>
                <a:gd name="T2" fmla="*/ 906 w 1429"/>
                <a:gd name="T3" fmla="*/ 19 h 86"/>
                <a:gd name="T4" fmla="*/ 412 w 1429"/>
                <a:gd name="T5" fmla="*/ 11 h 86"/>
                <a:gd name="T6" fmla="*/ 0 w 1429"/>
                <a:gd name="T7" fmla="*/ 86 h 86"/>
              </a:gdLst>
              <a:ahLst/>
              <a:cxnLst>
                <a:cxn ang="0">
                  <a:pos x="T0" y="T1"/>
                </a:cxn>
                <a:cxn ang="0">
                  <a:pos x="T2" y="T3"/>
                </a:cxn>
                <a:cxn ang="0">
                  <a:pos x="T4" y="T5"/>
                </a:cxn>
                <a:cxn ang="0">
                  <a:pos x="T6" y="T7"/>
                </a:cxn>
              </a:cxnLst>
              <a:rect l="0" t="0" r="r" b="b"/>
              <a:pathLst>
                <a:path w="1429" h="86">
                  <a:moveTo>
                    <a:pt x="1429" y="71"/>
                  </a:moveTo>
                  <a:cubicBezTo>
                    <a:pt x="1252" y="50"/>
                    <a:pt x="1075" y="29"/>
                    <a:pt x="906" y="19"/>
                  </a:cubicBezTo>
                  <a:cubicBezTo>
                    <a:pt x="737" y="9"/>
                    <a:pt x="563" y="0"/>
                    <a:pt x="412" y="11"/>
                  </a:cubicBezTo>
                  <a:cubicBezTo>
                    <a:pt x="261" y="22"/>
                    <a:pt x="130" y="54"/>
                    <a:pt x="0" y="86"/>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41" name="Text Box 28"/>
                <p:cNvSpPr txBox="1">
                  <a:spLocks noChangeArrowheads="1"/>
                </p:cNvSpPr>
                <p:nvPr/>
              </p:nvSpPr>
              <p:spPr bwMode="auto">
                <a:xfrm>
                  <a:off x="3024" y="2607"/>
                  <a:ext cx="633"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41" name="Text Box 28"/>
                <p:cNvSpPr txBox="1">
                  <a:spLocks noRot="1" noChangeAspect="1" noMove="1" noResize="1" noEditPoints="1" noAdjustHandles="1" noChangeArrowheads="1" noChangeShapeType="1" noTextEdit="1"/>
                </p:cNvSpPr>
                <p:nvPr/>
              </p:nvSpPr>
              <p:spPr bwMode="auto">
                <a:xfrm>
                  <a:off x="3024" y="2607"/>
                  <a:ext cx="633" cy="295"/>
                </a:xfrm>
                <a:prstGeom prst="rect">
                  <a:avLst/>
                </a:prstGeom>
                <a:blipFill rotWithShape="1">
                  <a:blip r:embed="rId6"/>
                  <a:stretch>
                    <a:fillRect t="-1299" r="-1220" b="-181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Box 29"/>
                <p:cNvSpPr txBox="1">
                  <a:spLocks noChangeArrowheads="1"/>
                </p:cNvSpPr>
                <p:nvPr/>
              </p:nvSpPr>
              <p:spPr bwMode="auto">
                <a:xfrm>
                  <a:off x="3989" y="2191"/>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a:solidFill>
                      <a:srgbClr val="FFFFFF"/>
                    </a:solidFill>
                    <a:sym typeface="Symbol" pitchFamily="18" charset="2"/>
                  </a:endParaRPr>
                </a:p>
              </p:txBody>
            </p:sp>
          </mc:Choice>
          <mc:Fallback xmlns="">
            <p:sp>
              <p:nvSpPr>
                <p:cNvPr id="1155101" name="Text Box 29"/>
                <p:cNvSpPr txBox="1">
                  <a:spLocks noRot="1" noChangeAspect="1" noMove="1" noResize="1" noEditPoints="1" noAdjustHandles="1" noChangeArrowheads="1" noChangeShapeType="1" noTextEdit="1"/>
                </p:cNvSpPr>
                <p:nvPr/>
              </p:nvSpPr>
              <p:spPr bwMode="auto">
                <a:xfrm>
                  <a:off x="3989" y="2191"/>
                  <a:ext cx="263" cy="291"/>
                </a:xfrm>
                <a:prstGeom prst="rect">
                  <a:avLst/>
                </a:prstGeom>
                <a:blipFill rotWithShape="1">
                  <a:blip r:embed="rId7"/>
                  <a:stretch>
                    <a:fillRect t="-2667" r="-17647"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43" name="Group 30"/>
          <p:cNvGrpSpPr>
            <a:grpSpLocks/>
          </p:cNvGrpSpPr>
          <p:nvPr/>
        </p:nvGrpSpPr>
        <p:grpSpPr bwMode="auto">
          <a:xfrm>
            <a:off x="322262" y="2765425"/>
            <a:ext cx="2147887" cy="1200150"/>
            <a:chOff x="203" y="1742"/>
            <a:chExt cx="1262" cy="756"/>
          </a:xfrm>
        </p:grpSpPr>
        <mc:AlternateContent xmlns:mc="http://schemas.openxmlformats.org/markup-compatibility/2006" xmlns:a14="http://schemas.microsoft.com/office/drawing/2010/main">
          <mc:Choice Requires="a14">
            <p:sp>
              <p:nvSpPr>
                <p:cNvPr id="44" name="Text Box 31"/>
                <p:cNvSpPr txBox="1">
                  <a:spLocks noChangeArrowheads="1"/>
                </p:cNvSpPr>
                <p:nvPr/>
              </p:nvSpPr>
              <p:spPr bwMode="auto">
                <a:xfrm>
                  <a:off x="203" y="1742"/>
                  <a:ext cx="1262"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400" dirty="0">
                      <a:solidFill>
                        <a:srgbClr val="FFFFFF"/>
                      </a:solidFill>
                      <a:sym typeface="Math B" pitchFamily="2" charset="2"/>
                    </a:rPr>
                    <a:t></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a:t>
                  </a:r>
                </a:p>
              </p:txBody>
            </p:sp>
          </mc:Choice>
          <mc:Fallback xmlns="">
            <p:sp>
              <p:nvSpPr>
                <p:cNvPr id="44" name="Text Box 31"/>
                <p:cNvSpPr txBox="1">
                  <a:spLocks noRot="1" noChangeAspect="1" noMove="1" noResize="1" noEditPoints="1" noAdjustHandles="1" noChangeArrowheads="1" noChangeShapeType="1" noTextEdit="1"/>
                </p:cNvSpPr>
                <p:nvPr/>
              </p:nvSpPr>
              <p:spPr bwMode="auto">
                <a:xfrm>
                  <a:off x="203" y="1742"/>
                  <a:ext cx="1262" cy="295"/>
                </a:xfrm>
                <a:prstGeom prst="rect">
                  <a:avLst/>
                </a:prstGeom>
                <a:blipFill rotWithShape="1">
                  <a:blip r:embed="rId8"/>
                  <a:stretch>
                    <a:fillRect l="-4545"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5" name="Line 32"/>
            <p:cNvSpPr>
              <a:spLocks noChangeShapeType="1"/>
            </p:cNvSpPr>
            <p:nvPr/>
          </p:nvSpPr>
          <p:spPr bwMode="auto">
            <a:xfrm>
              <a:off x="561" y="2020"/>
              <a:ext cx="344" cy="478"/>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spTree>
    <p:extLst>
      <p:ext uri="{BB962C8B-B14F-4D97-AF65-F5344CB8AC3E}">
        <p14:creationId xmlns:p14="http://schemas.microsoft.com/office/powerpoint/2010/main" val="2366488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53071"/>
                                        </p:tgtEl>
                                        <p:attrNameLst>
                                          <p:attrName>style.visibility</p:attrName>
                                        </p:attrNameLst>
                                      </p:cBhvr>
                                      <p:to>
                                        <p:strVal val="visible"/>
                                      </p:to>
                                    </p:set>
                                    <p:animEffect transition="in" filter="wipe(left)">
                                      <p:cBhvr>
                                        <p:cTn id="15" dur="500"/>
                                        <p:tgtEl>
                                          <p:spTgt spid="1153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3" name="Freeform 3"/>
          <p:cNvSpPr>
            <a:spLocks/>
          </p:cNvSpPr>
          <p:nvPr/>
        </p:nvSpPr>
        <p:spPr bwMode="auto">
          <a:xfrm>
            <a:off x="1296988" y="4038600"/>
            <a:ext cx="1357312"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p:nvGrpSpPr>
          <p:cNvPr id="1157165" name="Group 45"/>
          <p:cNvGrpSpPr>
            <a:grpSpLocks/>
          </p:cNvGrpSpPr>
          <p:nvPr/>
        </p:nvGrpSpPr>
        <p:grpSpPr bwMode="auto">
          <a:xfrm>
            <a:off x="1277938" y="3371852"/>
            <a:ext cx="2070101" cy="2533651"/>
            <a:chOff x="805" y="2124"/>
            <a:chExt cx="1304" cy="1596"/>
          </a:xfrm>
        </p:grpSpPr>
        <p:sp>
          <p:nvSpPr>
            <p:cNvPr id="1157122" name="Freeform 2"/>
            <p:cNvSpPr>
              <a:spLocks/>
            </p:cNvSpPr>
            <p:nvPr/>
          </p:nvSpPr>
          <p:spPr bwMode="auto">
            <a:xfrm>
              <a:off x="805" y="2124"/>
              <a:ext cx="848" cy="1274"/>
            </a:xfrm>
            <a:custGeom>
              <a:avLst/>
              <a:gdLst>
                <a:gd name="T0" fmla="*/ 719 w 848"/>
                <a:gd name="T1" fmla="*/ 120 h 1274"/>
                <a:gd name="T2" fmla="*/ 451 w 848"/>
                <a:gd name="T3" fmla="*/ 1 h 1274"/>
                <a:gd name="T4" fmla="*/ 323 w 848"/>
                <a:gd name="T5" fmla="*/ 128 h 1274"/>
                <a:gd name="T6" fmla="*/ 263 w 848"/>
                <a:gd name="T7" fmla="*/ 304 h 1274"/>
                <a:gd name="T8" fmla="*/ 175 w 848"/>
                <a:gd name="T9" fmla="*/ 464 h 1274"/>
                <a:gd name="T10" fmla="*/ 151 w 848"/>
                <a:gd name="T11" fmla="*/ 828 h 1274"/>
                <a:gd name="T12" fmla="*/ 39 w 848"/>
                <a:gd name="T13" fmla="*/ 1188 h 1274"/>
                <a:gd name="T14" fmla="*/ 387 w 848"/>
                <a:gd name="T15" fmla="*/ 1256 h 1274"/>
                <a:gd name="T16" fmla="*/ 639 w 848"/>
                <a:gd name="T17" fmla="*/ 1080 h 1274"/>
                <a:gd name="T18" fmla="*/ 803 w 848"/>
                <a:gd name="T19" fmla="*/ 884 h 1274"/>
                <a:gd name="T20" fmla="*/ 847 w 848"/>
                <a:gd name="T21" fmla="*/ 652 h 1274"/>
                <a:gd name="T22" fmla="*/ 807 w 848"/>
                <a:gd name="T23" fmla="*/ 484 h 1274"/>
                <a:gd name="T24" fmla="*/ 755 w 848"/>
                <a:gd name="T25" fmla="*/ 324 h 1274"/>
                <a:gd name="T26" fmla="*/ 719 w 848"/>
                <a:gd name="T27" fmla="*/ 12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8" h="1274">
                  <a:moveTo>
                    <a:pt x="719" y="120"/>
                  </a:moveTo>
                  <a:cubicBezTo>
                    <a:pt x="668" y="66"/>
                    <a:pt x="517" y="0"/>
                    <a:pt x="451" y="1"/>
                  </a:cubicBezTo>
                  <a:cubicBezTo>
                    <a:pt x="385" y="2"/>
                    <a:pt x="354" y="78"/>
                    <a:pt x="323" y="128"/>
                  </a:cubicBezTo>
                  <a:cubicBezTo>
                    <a:pt x="292" y="178"/>
                    <a:pt x="288" y="248"/>
                    <a:pt x="263" y="304"/>
                  </a:cubicBezTo>
                  <a:cubicBezTo>
                    <a:pt x="238" y="360"/>
                    <a:pt x="194" y="377"/>
                    <a:pt x="175" y="464"/>
                  </a:cubicBezTo>
                  <a:cubicBezTo>
                    <a:pt x="156" y="551"/>
                    <a:pt x="174" y="707"/>
                    <a:pt x="151" y="828"/>
                  </a:cubicBezTo>
                  <a:cubicBezTo>
                    <a:pt x="128" y="949"/>
                    <a:pt x="0" y="1117"/>
                    <a:pt x="39" y="1188"/>
                  </a:cubicBezTo>
                  <a:cubicBezTo>
                    <a:pt x="78" y="1259"/>
                    <a:pt x="287" y="1274"/>
                    <a:pt x="387" y="1256"/>
                  </a:cubicBezTo>
                  <a:cubicBezTo>
                    <a:pt x="487" y="1238"/>
                    <a:pt x="570" y="1142"/>
                    <a:pt x="639" y="1080"/>
                  </a:cubicBezTo>
                  <a:cubicBezTo>
                    <a:pt x="708" y="1018"/>
                    <a:pt x="768" y="955"/>
                    <a:pt x="803" y="884"/>
                  </a:cubicBezTo>
                  <a:cubicBezTo>
                    <a:pt x="838" y="813"/>
                    <a:pt x="846" y="719"/>
                    <a:pt x="847" y="652"/>
                  </a:cubicBezTo>
                  <a:cubicBezTo>
                    <a:pt x="848" y="585"/>
                    <a:pt x="822" y="538"/>
                    <a:pt x="807" y="484"/>
                  </a:cubicBezTo>
                  <a:cubicBezTo>
                    <a:pt x="792" y="430"/>
                    <a:pt x="770" y="385"/>
                    <a:pt x="755" y="324"/>
                  </a:cubicBezTo>
                  <a:cubicBezTo>
                    <a:pt x="740" y="263"/>
                    <a:pt x="770" y="174"/>
                    <a:pt x="719" y="120"/>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7124" name="Text Box 4"/>
                <p:cNvSpPr txBox="1">
                  <a:spLocks noChangeArrowheads="1"/>
                </p:cNvSpPr>
                <p:nvPr/>
              </p:nvSpPr>
              <p:spPr bwMode="auto">
                <a:xfrm>
                  <a:off x="1355" y="3425"/>
                  <a:ext cx="754"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a:t>
                  </a:r>
                </a:p>
              </p:txBody>
            </p:sp>
          </mc:Choice>
          <mc:Fallback xmlns="">
            <p:sp>
              <p:nvSpPr>
                <p:cNvPr id="1157124" name="Text Box 4"/>
                <p:cNvSpPr txBox="1">
                  <a:spLocks noRot="1" noChangeAspect="1" noMove="1" noResize="1" noEditPoints="1" noAdjustHandles="1" noChangeArrowheads="1" noChangeShapeType="1" noTextEdit="1"/>
                </p:cNvSpPr>
                <p:nvPr/>
              </p:nvSpPr>
              <p:spPr bwMode="auto">
                <a:xfrm>
                  <a:off x="1355" y="3425"/>
                  <a:ext cx="754" cy="295"/>
                </a:xfrm>
                <a:prstGeom prst="rect">
                  <a:avLst/>
                </a:prstGeom>
                <a:blipFill rotWithShape="1">
                  <a:blip r:embed="rId3"/>
                  <a:stretch>
                    <a:fillRect l="-8163" t="-10390" r="-7143" b="-272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25" name="Line 5"/>
            <p:cNvSpPr>
              <a:spLocks noChangeShapeType="1"/>
            </p:cNvSpPr>
            <p:nvPr/>
          </p:nvSpPr>
          <p:spPr bwMode="auto">
            <a:xfrm flipH="1" flipV="1">
              <a:off x="1070" y="2656"/>
              <a:ext cx="486" cy="8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mc:AlternateContent xmlns:mc="http://schemas.openxmlformats.org/markup-compatibility/2006" xmlns:a14="http://schemas.microsoft.com/office/drawing/2010/main">
        <mc:Choice Requires="a14">
          <p:sp>
            <p:nvSpPr>
              <p:cNvPr id="1157127" name="Rectangle 7"/>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7127" name="Rectangle 7"/>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4"/>
                <a:stretch>
                  <a:fillRect t="-17213" b="-40984"/>
                </a:stretch>
              </a:blipFill>
            </p:spPr>
            <p:txBody>
              <a:bodyPr/>
              <a:lstStyle/>
              <a:p>
                <a:r>
                  <a:rPr lang="en-US">
                    <a:noFill/>
                  </a:rPr>
                  <a:t> </a:t>
                </a:r>
              </a:p>
            </p:txBody>
          </p:sp>
        </mc:Fallback>
      </mc:AlternateContent>
      <p:sp>
        <p:nvSpPr>
          <p:cNvPr id="1157135"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7136"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7137" name="Freeform 17"/>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7138" name="Text Box 18"/>
          <p:cNvSpPr txBox="1">
            <a:spLocks noChangeArrowheads="1"/>
          </p:cNvSpPr>
          <p:nvPr/>
        </p:nvSpPr>
        <p:spPr bwMode="auto">
          <a:xfrm>
            <a:off x="155575" y="4206875"/>
            <a:ext cx="639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r>
              <a:rPr lang="en-US" altLang="en-US" sz="2400" dirty="0">
                <a:solidFill>
                  <a:srgbClr val="FFFFFF"/>
                </a:solidFill>
                <a:sym typeface="Symbol" pitchFamily="18" charset="2"/>
              </a:rPr>
              <a:t></a:t>
            </a:r>
            <a:r>
              <a:rPr lang="en-US" altLang="en-US" sz="2400" dirty="0">
                <a:solidFill>
                  <a:srgbClr val="FFFFFF"/>
                </a:solidFill>
                <a:sym typeface="Math B" pitchFamily="2" charset="2"/>
              </a:rPr>
              <a:t></a:t>
            </a:r>
          </a:p>
        </p:txBody>
      </p:sp>
      <p:grpSp>
        <p:nvGrpSpPr>
          <p:cNvPr id="1157162" name="Group 42"/>
          <p:cNvGrpSpPr>
            <a:grpSpLocks/>
          </p:cNvGrpSpPr>
          <p:nvPr/>
        </p:nvGrpSpPr>
        <p:grpSpPr bwMode="auto">
          <a:xfrm>
            <a:off x="322263" y="2765425"/>
            <a:ext cx="1943100" cy="903288"/>
            <a:chOff x="203" y="1742"/>
            <a:chExt cx="1224" cy="569"/>
          </a:xfrm>
        </p:grpSpPr>
        <mc:AlternateContent xmlns:mc="http://schemas.openxmlformats.org/markup-compatibility/2006" xmlns:a14="http://schemas.microsoft.com/office/drawing/2010/main">
          <mc:Choice Requires="a14">
            <p:sp>
              <p:nvSpPr>
                <p:cNvPr id="1157139" name="Text Box 19"/>
                <p:cNvSpPr txBox="1">
                  <a:spLocks noChangeArrowheads="1"/>
                </p:cNvSpPr>
                <p:nvPr/>
              </p:nvSpPr>
              <p:spPr bwMode="auto">
                <a:xfrm>
                  <a:off x="203" y="1742"/>
                  <a:ext cx="1224"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r>
                    <a:rPr lang="en-US" altLang="en-US" sz="2400" dirty="0">
                      <a:solidFill>
                        <a:srgbClr val="FFFFFF"/>
                      </a:solidFill>
                    </a:rPr>
                    <a:t> </a:t>
                  </a:r>
                  <a:r>
                    <a:rPr lang="en-US" altLang="en-US" sz="2400" dirty="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a:t>
                  </a:r>
                </a:p>
              </p:txBody>
            </p:sp>
          </mc:Choice>
          <mc:Fallback xmlns="">
            <p:sp>
              <p:nvSpPr>
                <p:cNvPr id="1157139" name="Text Box 19"/>
                <p:cNvSpPr txBox="1">
                  <a:spLocks noRot="1" noChangeAspect="1" noMove="1" noResize="1" noEditPoints="1" noAdjustHandles="1" noChangeArrowheads="1" noChangeShapeType="1" noTextEdit="1"/>
                </p:cNvSpPr>
                <p:nvPr/>
              </p:nvSpPr>
              <p:spPr bwMode="auto">
                <a:xfrm>
                  <a:off x="203" y="1742"/>
                  <a:ext cx="1224" cy="295"/>
                </a:xfrm>
                <a:prstGeom prst="rect">
                  <a:avLst/>
                </a:prstGeom>
                <a:blipFill rotWithShape="1">
                  <a:blip r:embed="rId5"/>
                  <a:stretch>
                    <a:fillRect l="-5016" t="-10526" r="-3762"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40" name="Line 20"/>
            <p:cNvSpPr>
              <a:spLocks noChangeShapeType="1"/>
            </p:cNvSpPr>
            <p:nvPr/>
          </p:nvSpPr>
          <p:spPr bwMode="auto">
            <a:xfrm>
              <a:off x="725" y="1975"/>
              <a:ext cx="157" cy="33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grpSp>
      <p:cxnSp>
        <p:nvCxnSpPr>
          <p:cNvPr id="1157142" name="AutoShape 22"/>
          <p:cNvCxnSpPr>
            <a:cxnSpLocks noChangeShapeType="1"/>
            <a:stCxn id="51" idx="3"/>
            <a:endCxn id="1157144" idx="7"/>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143" name="Text Box 23"/>
          <p:cNvSpPr txBox="1">
            <a:spLocks noChangeArrowheads="1"/>
          </p:cNvSpPr>
          <p:nvPr/>
        </p:nvSpPr>
        <p:spPr bwMode="auto">
          <a:xfrm>
            <a:off x="1671638" y="3743325"/>
            <a:ext cx="366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a:solidFill>
                  <a:srgbClr val="FFFFFF"/>
                </a:solidFill>
                <a:latin typeface="Courier New" pitchFamily="49" charset="0"/>
              </a:rPr>
              <a:t>S</a:t>
            </a:r>
          </a:p>
        </p:txBody>
      </p:sp>
      <p:sp>
        <p:nvSpPr>
          <p:cNvPr id="1157144" name="Oval 24"/>
          <p:cNvSpPr>
            <a:spLocks noChangeArrowheads="1"/>
          </p:cNvSpPr>
          <p:nvPr/>
        </p:nvSpPr>
        <p:spPr bwMode="auto">
          <a:xfrm>
            <a:off x="2058988" y="39497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7145" name="Text Box 25"/>
          <p:cNvSpPr txBox="1">
            <a:spLocks noChangeArrowheads="1"/>
          </p:cNvSpPr>
          <p:nvPr/>
        </p:nvSpPr>
        <p:spPr bwMode="auto">
          <a:xfrm>
            <a:off x="6575425" y="5070475"/>
            <a:ext cx="4079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a:solidFill>
                  <a:srgbClr val="FFFFFF"/>
                </a:solidFill>
                <a:latin typeface="Courier New" pitchFamily="49" charset="0"/>
                <a:sym typeface="Symbol" pitchFamily="18" charset="2"/>
              </a:rPr>
              <a:t></a:t>
            </a:r>
            <a:endParaRPr lang="en-US" altLang="en-US" sz="3200">
              <a:solidFill>
                <a:srgbClr val="FFFFFF"/>
              </a:solidFill>
              <a:latin typeface="Courier New" pitchFamily="49" charset="0"/>
            </a:endParaRPr>
          </a:p>
        </p:txBody>
      </p:sp>
      <p:sp>
        <p:nvSpPr>
          <p:cNvPr id="1157146" name="Oval 26"/>
          <p:cNvSpPr>
            <a:spLocks noChangeArrowheads="1"/>
          </p:cNvSpPr>
          <p:nvPr/>
        </p:nvSpPr>
        <p:spPr bwMode="auto">
          <a:xfrm>
            <a:off x="7475538"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7147" name="Text Box 27"/>
          <p:cNvSpPr txBox="1">
            <a:spLocks noChangeArrowheads="1"/>
          </p:cNvSpPr>
          <p:nvPr/>
        </p:nvSpPr>
        <p:spPr bwMode="auto">
          <a:xfrm>
            <a:off x="7194550" y="3548063"/>
            <a:ext cx="73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a:solidFill>
                  <a:srgbClr val="FFFFFF"/>
                </a:solidFill>
                <a:latin typeface="Courier New" pitchFamily="49" charset="0"/>
                <a:sym typeface="Symbol" pitchFamily="18" charset="2"/>
              </a:rPr>
              <a:t></a:t>
            </a:r>
            <a:r>
              <a:rPr lang="en-US" altLang="en-US" sz="2400">
                <a:solidFill>
                  <a:srgbClr val="FFFFFF"/>
                </a:solidFill>
                <a:latin typeface="Microsoft Sans Serif" pitchFamily="34" charset="0"/>
              </a:rPr>
              <a:t>(</a:t>
            </a:r>
            <a:r>
              <a:rPr lang="en-US" altLang="en-US" sz="2400" i="1">
                <a:solidFill>
                  <a:srgbClr val="FFFFFF"/>
                </a:solidFill>
                <a:latin typeface="Courier New" pitchFamily="49" charset="0"/>
              </a:rPr>
              <a:t>S</a:t>
            </a:r>
            <a:r>
              <a:rPr lang="en-US" altLang="en-US" sz="2400">
                <a:solidFill>
                  <a:srgbClr val="FFFFFF"/>
                </a:solidFill>
                <a:latin typeface="Microsoft Sans Serif" pitchFamily="34" charset="0"/>
              </a:rPr>
              <a:t>)</a:t>
            </a:r>
          </a:p>
        </p:txBody>
      </p:sp>
      <p:cxnSp>
        <p:nvCxnSpPr>
          <p:cNvPr id="1157148" name="AutoShape 28"/>
          <p:cNvCxnSpPr>
            <a:cxnSpLocks noChangeShapeType="1"/>
            <a:stCxn id="1157144" idx="4"/>
            <a:endCxn id="1157146" idx="4"/>
          </p:cNvCxnSpPr>
          <p:nvPr/>
        </p:nvCxnSpPr>
        <p:spPr bwMode="auto">
          <a:xfrm rot="16200000" flipH="1">
            <a:off x="4756944" y="1366044"/>
            <a:ext cx="96838" cy="5416550"/>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57149" name="Text Box 29"/>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7149" name="Text Box 29"/>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51" name="Oval 31"/>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7157" name="Oval 37"/>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7158" name="Line 38"/>
          <p:cNvSpPr>
            <a:spLocks noChangeShapeType="1"/>
          </p:cNvSpPr>
          <p:nvPr/>
        </p:nvSpPr>
        <p:spPr bwMode="auto">
          <a:xfrm flipV="1">
            <a:off x="7529513" y="3371850"/>
            <a:ext cx="165100" cy="6778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1157159" name="Line 39"/>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cxnSp>
        <p:nvCxnSpPr>
          <p:cNvPr id="1157160" name="AutoShape 40"/>
          <p:cNvCxnSpPr>
            <a:cxnSpLocks noChangeShapeType="1"/>
            <a:stCxn id="1157149" idx="1"/>
            <a:endCxn id="1157159" idx="1"/>
          </p:cNvCxnSpPr>
          <p:nvPr/>
        </p:nvCxnSpPr>
        <p:spPr bwMode="auto">
          <a:xfrm rot="10800000">
            <a:off x="7707313" y="3349626"/>
            <a:ext cx="709612" cy="1273189"/>
          </a:xfrm>
          <a:prstGeom prst="curvedConnector2">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166" name="Line 46"/>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43" name="Rounded Rectangle 42"/>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44" name="Rounded Rectangle 43"/>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45"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46"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47"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grpSp>
        <p:nvGrpSpPr>
          <p:cNvPr id="4" name="Group 3"/>
          <p:cNvGrpSpPr/>
          <p:nvPr/>
        </p:nvGrpSpPr>
        <p:grpSpPr>
          <a:xfrm>
            <a:off x="5497516" y="3360738"/>
            <a:ext cx="2173288" cy="579439"/>
            <a:chOff x="5497516" y="3360738"/>
            <a:chExt cx="2173288" cy="579439"/>
          </a:xfrm>
        </p:grpSpPr>
        <p:sp>
          <p:nvSpPr>
            <p:cNvPr id="1157154" name="Freeform 34"/>
            <p:cNvSpPr>
              <a:spLocks/>
            </p:cNvSpPr>
            <p:nvPr/>
          </p:nvSpPr>
          <p:spPr bwMode="auto">
            <a:xfrm>
              <a:off x="5497516" y="3360738"/>
              <a:ext cx="2173288" cy="473075"/>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48" name="Text Box 29"/>
                <p:cNvSpPr txBox="1">
                  <a:spLocks noChangeArrowheads="1"/>
                </p:cNvSpPr>
                <p:nvPr/>
              </p:nvSpPr>
              <p:spPr bwMode="auto">
                <a:xfrm>
                  <a:off x="6420318" y="3478214"/>
                  <a:ext cx="417513" cy="46196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a:solidFill>
                      <a:srgbClr val="FFFFFF"/>
                    </a:solidFill>
                    <a:sym typeface="Symbol" pitchFamily="18" charset="2"/>
                  </a:endParaRPr>
                </a:p>
              </p:txBody>
            </p:sp>
          </mc:Choice>
          <mc:Fallback xmlns="">
            <p:sp>
              <p:nvSpPr>
                <p:cNvPr id="48" name="Text Box 29"/>
                <p:cNvSpPr txBox="1">
                  <a:spLocks noRot="1" noChangeAspect="1" noMove="1" noResize="1" noEditPoints="1" noAdjustHandles="1" noChangeArrowheads="1" noChangeShapeType="1" noTextEdit="1"/>
                </p:cNvSpPr>
                <p:nvPr/>
              </p:nvSpPr>
              <p:spPr bwMode="auto">
                <a:xfrm>
                  <a:off x="6420318" y="3478214"/>
                  <a:ext cx="417513" cy="461963"/>
                </a:xfrm>
                <a:prstGeom prst="rect">
                  <a:avLst/>
                </a:prstGeom>
                <a:blipFill rotWithShape="1">
                  <a:blip r:embed="rId7"/>
                  <a:stretch>
                    <a:fillRect t="-2667" r="-17391"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5" name="Group 4"/>
          <p:cNvGrpSpPr/>
          <p:nvPr/>
        </p:nvGrpSpPr>
        <p:grpSpPr>
          <a:xfrm>
            <a:off x="4800600" y="3827463"/>
            <a:ext cx="1004827" cy="489215"/>
            <a:chOff x="4800600" y="3827463"/>
            <a:chExt cx="1004827" cy="489215"/>
          </a:xfrm>
        </p:grpSpPr>
        <p:sp>
          <p:nvSpPr>
            <p:cNvPr id="1157153" name="Oval 33"/>
            <p:cNvSpPr>
              <a:spLocks noChangeArrowheads="1"/>
            </p:cNvSpPr>
            <p:nvPr/>
          </p:nvSpPr>
          <p:spPr bwMode="auto">
            <a:xfrm>
              <a:off x="5407028" y="382746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49" name="Text Box 28"/>
                <p:cNvSpPr txBox="1">
                  <a:spLocks noChangeArrowheads="1"/>
                </p:cNvSpPr>
                <p:nvPr/>
              </p:nvSpPr>
              <p:spPr bwMode="auto">
                <a:xfrm>
                  <a:off x="4800600" y="3848345"/>
                  <a:ext cx="1004827"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49" name="Text Box 28"/>
                <p:cNvSpPr txBox="1">
                  <a:spLocks noRot="1" noChangeAspect="1" noMove="1" noResize="1" noEditPoints="1" noAdjustHandles="1" noChangeArrowheads="1" noChangeShapeType="1" noTextEdit="1"/>
                </p:cNvSpPr>
                <p:nvPr/>
              </p:nvSpPr>
              <p:spPr bwMode="auto">
                <a:xfrm>
                  <a:off x="4800600" y="3848345"/>
                  <a:ext cx="1004827" cy="468333"/>
                </a:xfrm>
                <a:prstGeom prst="rect">
                  <a:avLst/>
                </a:prstGeom>
                <a:blipFill rotWithShape="1">
                  <a:blip r:embed="rId8"/>
                  <a:stretch>
                    <a:fillRect t="-1299" r="-1220" b="-181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50"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5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Tree>
    <p:extLst>
      <p:ext uri="{BB962C8B-B14F-4D97-AF65-F5344CB8AC3E}">
        <p14:creationId xmlns:p14="http://schemas.microsoft.com/office/powerpoint/2010/main" val="9495837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57165"/>
                                        </p:tgtEl>
                                        <p:attrNameLst>
                                          <p:attrName>style.visibility</p:attrName>
                                        </p:attrNameLst>
                                      </p:cBhvr>
                                      <p:to>
                                        <p:strVal val="visible"/>
                                      </p:to>
                                    </p:set>
                                    <p:animEffect transition="in" filter="dissolve">
                                      <p:cBhvr>
                                        <p:cTn id="15" dur="500"/>
                                        <p:tgtEl>
                                          <p:spTgt spid="115716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57162"/>
                                        </p:tgtEl>
                                        <p:attrNameLst>
                                          <p:attrName>style.visibility</p:attrName>
                                        </p:attrNameLst>
                                      </p:cBhvr>
                                      <p:to>
                                        <p:strVal val="visible"/>
                                      </p:to>
                                    </p:set>
                                    <p:animEffect transition="in" filter="dissolve">
                                      <p:cBhvr>
                                        <p:cTn id="20" dur="500"/>
                                        <p:tgtEl>
                                          <p:spTgt spid="1157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8152" name="Rectangle 8"/>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d>
                      <m:dPr>
                        <m:ctrlPr>
                          <a:rPr lang="en-US" i="1">
                            <a:latin typeface="Cambria Math" panose="02040503050406030204" pitchFamily="18" charset="0"/>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8152" name="Rectangle 8"/>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8160" name="Line 16"/>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8161" name="Line 17"/>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8162" name="Freeform 18"/>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8175" name="Text Box 31"/>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8175" name="Text Box 31"/>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8176" name="Oval 32"/>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8182" name="Oval 38"/>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8184" name="Line 40"/>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cxnSp>
        <p:nvCxnSpPr>
          <p:cNvPr id="1158185" name="AutoShape 41"/>
          <p:cNvCxnSpPr>
            <a:cxnSpLocks noChangeShapeType="1"/>
            <a:stCxn id="1158175" idx="1"/>
            <a:endCxn id="1158188" idx="7"/>
          </p:cNvCxnSpPr>
          <p:nvPr/>
        </p:nvCxnSpPr>
        <p:spPr bwMode="auto">
          <a:xfrm rot="10800000">
            <a:off x="7565979" y="2084434"/>
            <a:ext cx="850946" cy="2538380"/>
          </a:xfrm>
          <a:prstGeom prst="curvedConnector4">
            <a:avLst>
              <a:gd name="adj1" fmla="val 49344"/>
              <a:gd name="adj2" fmla="val 109006"/>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8186" name="Line 42"/>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1158187" name="Oval 43"/>
          <p:cNvSpPr>
            <a:spLocks noChangeArrowheads="1"/>
          </p:cNvSpPr>
          <p:nvPr/>
        </p:nvSpPr>
        <p:spPr bwMode="auto">
          <a:xfrm>
            <a:off x="7572375" y="277336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8188" name="Oval 44"/>
          <p:cNvSpPr>
            <a:spLocks noChangeArrowheads="1"/>
          </p:cNvSpPr>
          <p:nvPr/>
        </p:nvSpPr>
        <p:spPr bwMode="auto">
          <a:xfrm>
            <a:off x="7500938" y="20732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sp>
        <p:nvSpPr>
          <p:cNvPr id="1158189" name="Line 45"/>
          <p:cNvSpPr>
            <a:spLocks noChangeShapeType="1"/>
          </p:cNvSpPr>
          <p:nvPr/>
        </p:nvSpPr>
        <p:spPr bwMode="auto">
          <a:xfrm flipH="1" flipV="1">
            <a:off x="7612063" y="2838450"/>
            <a:ext cx="106362" cy="474663"/>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sp>
        <p:nvSpPr>
          <p:cNvPr id="1158190" name="Line 46"/>
          <p:cNvSpPr>
            <a:spLocks noChangeShapeType="1"/>
          </p:cNvSpPr>
          <p:nvPr/>
        </p:nvSpPr>
        <p:spPr bwMode="auto">
          <a:xfrm flipH="1" flipV="1">
            <a:off x="7553325" y="2136775"/>
            <a:ext cx="58738" cy="641350"/>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nvGrpSpPr>
          <p:cNvPr id="7" name="Group 6"/>
          <p:cNvGrpSpPr/>
          <p:nvPr/>
        </p:nvGrpSpPr>
        <p:grpSpPr>
          <a:xfrm>
            <a:off x="368300" y="2730500"/>
            <a:ext cx="2286001" cy="2663825"/>
            <a:chOff x="368300" y="2730500"/>
            <a:chExt cx="2286001" cy="2663825"/>
          </a:xfrm>
        </p:grpSpPr>
        <p:sp>
          <p:nvSpPr>
            <p:cNvPr id="1158196" name="Freeform 52"/>
            <p:cNvSpPr>
              <a:spLocks/>
            </p:cNvSpPr>
            <p:nvPr/>
          </p:nvSpPr>
          <p:spPr bwMode="auto">
            <a:xfrm>
              <a:off x="688975" y="3268663"/>
              <a:ext cx="1931988" cy="2111375"/>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8148" name="Freeform 4"/>
            <p:cNvSpPr>
              <a:spLocks/>
            </p:cNvSpPr>
            <p:nvPr/>
          </p:nvSpPr>
          <p:spPr bwMode="auto">
            <a:xfrm>
              <a:off x="1277938" y="3371850"/>
              <a:ext cx="1346200" cy="2022475"/>
            </a:xfrm>
            <a:custGeom>
              <a:avLst/>
              <a:gdLst>
                <a:gd name="T0" fmla="*/ 719 w 848"/>
                <a:gd name="T1" fmla="*/ 120 h 1274"/>
                <a:gd name="T2" fmla="*/ 451 w 848"/>
                <a:gd name="T3" fmla="*/ 1 h 1274"/>
                <a:gd name="T4" fmla="*/ 323 w 848"/>
                <a:gd name="T5" fmla="*/ 128 h 1274"/>
                <a:gd name="T6" fmla="*/ 263 w 848"/>
                <a:gd name="T7" fmla="*/ 304 h 1274"/>
                <a:gd name="T8" fmla="*/ 175 w 848"/>
                <a:gd name="T9" fmla="*/ 464 h 1274"/>
                <a:gd name="T10" fmla="*/ 151 w 848"/>
                <a:gd name="T11" fmla="*/ 828 h 1274"/>
                <a:gd name="T12" fmla="*/ 39 w 848"/>
                <a:gd name="T13" fmla="*/ 1188 h 1274"/>
                <a:gd name="T14" fmla="*/ 387 w 848"/>
                <a:gd name="T15" fmla="*/ 1256 h 1274"/>
                <a:gd name="T16" fmla="*/ 639 w 848"/>
                <a:gd name="T17" fmla="*/ 1080 h 1274"/>
                <a:gd name="T18" fmla="*/ 803 w 848"/>
                <a:gd name="T19" fmla="*/ 884 h 1274"/>
                <a:gd name="T20" fmla="*/ 847 w 848"/>
                <a:gd name="T21" fmla="*/ 652 h 1274"/>
                <a:gd name="T22" fmla="*/ 807 w 848"/>
                <a:gd name="T23" fmla="*/ 484 h 1274"/>
                <a:gd name="T24" fmla="*/ 755 w 848"/>
                <a:gd name="T25" fmla="*/ 324 h 1274"/>
                <a:gd name="T26" fmla="*/ 719 w 848"/>
                <a:gd name="T27" fmla="*/ 12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8" h="1274">
                  <a:moveTo>
                    <a:pt x="719" y="120"/>
                  </a:moveTo>
                  <a:cubicBezTo>
                    <a:pt x="668" y="66"/>
                    <a:pt x="517" y="0"/>
                    <a:pt x="451" y="1"/>
                  </a:cubicBezTo>
                  <a:cubicBezTo>
                    <a:pt x="385" y="2"/>
                    <a:pt x="354" y="78"/>
                    <a:pt x="323" y="128"/>
                  </a:cubicBezTo>
                  <a:cubicBezTo>
                    <a:pt x="292" y="178"/>
                    <a:pt x="288" y="248"/>
                    <a:pt x="263" y="304"/>
                  </a:cubicBezTo>
                  <a:cubicBezTo>
                    <a:pt x="238" y="360"/>
                    <a:pt x="194" y="377"/>
                    <a:pt x="175" y="464"/>
                  </a:cubicBezTo>
                  <a:cubicBezTo>
                    <a:pt x="156" y="551"/>
                    <a:pt x="174" y="707"/>
                    <a:pt x="151" y="828"/>
                  </a:cubicBezTo>
                  <a:cubicBezTo>
                    <a:pt x="128" y="949"/>
                    <a:pt x="0" y="1117"/>
                    <a:pt x="39" y="1188"/>
                  </a:cubicBezTo>
                  <a:cubicBezTo>
                    <a:pt x="78" y="1259"/>
                    <a:pt x="287" y="1274"/>
                    <a:pt x="387" y="1256"/>
                  </a:cubicBezTo>
                  <a:cubicBezTo>
                    <a:pt x="487" y="1238"/>
                    <a:pt x="570" y="1142"/>
                    <a:pt x="639" y="1080"/>
                  </a:cubicBezTo>
                  <a:cubicBezTo>
                    <a:pt x="708" y="1018"/>
                    <a:pt x="768" y="955"/>
                    <a:pt x="803" y="884"/>
                  </a:cubicBezTo>
                  <a:cubicBezTo>
                    <a:pt x="838" y="813"/>
                    <a:pt x="846" y="719"/>
                    <a:pt x="847" y="652"/>
                  </a:cubicBezTo>
                  <a:cubicBezTo>
                    <a:pt x="848" y="585"/>
                    <a:pt x="822" y="538"/>
                    <a:pt x="807" y="484"/>
                  </a:cubicBezTo>
                  <a:cubicBezTo>
                    <a:pt x="792" y="430"/>
                    <a:pt x="770" y="385"/>
                    <a:pt x="755" y="324"/>
                  </a:cubicBezTo>
                  <a:cubicBezTo>
                    <a:pt x="740" y="263"/>
                    <a:pt x="770" y="174"/>
                    <a:pt x="719" y="120"/>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p:sp>
          <p:nvSpPr>
            <p:cNvPr id="1158146" name="Freeform 2"/>
            <p:cNvSpPr>
              <a:spLocks/>
            </p:cNvSpPr>
            <p:nvPr/>
          </p:nvSpPr>
          <p:spPr bwMode="auto">
            <a:xfrm>
              <a:off x="1296988" y="4038600"/>
              <a:ext cx="1357313"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1158149" name="Text Box 5"/>
                <p:cNvSpPr txBox="1">
                  <a:spLocks noChangeArrowheads="1"/>
                </p:cNvSpPr>
                <p:nvPr/>
              </p:nvSpPr>
              <p:spPr bwMode="auto">
                <a:xfrm>
                  <a:off x="368300" y="2730500"/>
                  <a:ext cx="2014141"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a:solidFill>
                        <a:srgbClr val="FFFFFF"/>
                      </a:solidFill>
                      <a:sym typeface="Math B" pitchFamily="2" charset="2"/>
                    </a:rPr>
                    <a:t>, </a:t>
                  </a:r>
                  <a:r>
                    <a:rPr lang="en-US" altLang="en-US" sz="2400" dirty="0">
                      <a:solidFill>
                        <a:srgbClr val="FFFFFF"/>
                      </a:solidFill>
                      <a:sym typeface="Symbol" pitchFamily="18" charset="2"/>
                    </a:rPr>
                    <a:t></a:t>
                  </a:r>
                  <a:r>
                    <a:rPr lang="en-US" altLang="en-US" sz="2400" dirty="0">
                      <a:solidFill>
                        <a:srgbClr val="FFFFFF"/>
                      </a:solidFill>
                      <a:latin typeface="Microsoft Sans Serif" pitchFamily="34" charset="0"/>
                    </a:rPr>
                    <a:t>(</a:t>
                  </a:r>
                  <a14:m>
                    <m:oMath xmlns:m="http://schemas.openxmlformats.org/officeDocument/2006/math">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oMath>
                  </a14:m>
                  <a:r>
                    <a:rPr lang="en-US" altLang="en-US" sz="2400" dirty="0">
                      <a:solidFill>
                        <a:srgbClr val="FFFFFF"/>
                      </a:solidFill>
                      <a:latin typeface="Microsoft Sans Serif" pitchFamily="34" charset="0"/>
                    </a:rPr>
                    <a:t>)</a:t>
                  </a:r>
                </a:p>
              </p:txBody>
            </p:sp>
          </mc:Choice>
          <mc:Fallback xmlns="">
            <p:sp>
              <p:nvSpPr>
                <p:cNvPr id="1158149" name="Text Box 5"/>
                <p:cNvSpPr txBox="1">
                  <a:spLocks noRot="1" noChangeAspect="1" noMove="1" noResize="1" noEditPoints="1" noAdjustHandles="1" noChangeArrowheads="1" noChangeShapeType="1" noTextEdit="1"/>
                </p:cNvSpPr>
                <p:nvPr/>
              </p:nvSpPr>
              <p:spPr bwMode="auto">
                <a:xfrm>
                  <a:off x="368300" y="2730500"/>
                  <a:ext cx="2014141" cy="468333"/>
                </a:xfrm>
                <a:prstGeom prst="rect">
                  <a:avLst/>
                </a:prstGeom>
                <a:blipFill rotWithShape="1">
                  <a:blip r:embed="rId5"/>
                  <a:stretch>
                    <a:fillRect l="-4532" t="-10390" r="-4230" b="-285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5" name="Group 4"/>
          <p:cNvGrpSpPr/>
          <p:nvPr/>
        </p:nvGrpSpPr>
        <p:grpSpPr>
          <a:xfrm>
            <a:off x="4953000" y="3305175"/>
            <a:ext cx="1009635" cy="503258"/>
            <a:chOff x="4953000" y="3305175"/>
            <a:chExt cx="1009635" cy="503258"/>
          </a:xfrm>
        </p:grpSpPr>
        <mc:AlternateContent xmlns:mc="http://schemas.openxmlformats.org/markup-compatibility/2006" xmlns:a14="http://schemas.microsoft.com/office/drawing/2010/main">
          <mc:Choice Requires="a14">
            <p:sp>
              <p:nvSpPr>
                <p:cNvPr id="1158180" name="Text Box 36"/>
                <p:cNvSpPr txBox="1">
                  <a:spLocks noChangeArrowheads="1"/>
                </p:cNvSpPr>
                <p:nvPr/>
              </p:nvSpPr>
              <p:spPr bwMode="auto">
                <a:xfrm>
                  <a:off x="4953000" y="3340100"/>
                  <a:ext cx="1009635"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panose="02040503050406030204" pitchFamily="18" charset="0"/>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2400" dirty="0">
                    <a:solidFill>
                      <a:srgbClr val="FFFFFF"/>
                    </a:solidFill>
                    <a:latin typeface="Microsoft Sans Serif" pitchFamily="34" charset="0"/>
                  </a:endParaRPr>
                </a:p>
              </p:txBody>
            </p:sp>
          </mc:Choice>
          <mc:Fallback xmlns="">
            <p:sp>
              <p:nvSpPr>
                <p:cNvPr id="1158180" name="Text Box 36"/>
                <p:cNvSpPr txBox="1">
                  <a:spLocks noRot="1" noChangeAspect="1" noMove="1" noResize="1" noEditPoints="1" noAdjustHandles="1" noChangeArrowheads="1" noChangeShapeType="1" noTextEdit="1"/>
                </p:cNvSpPr>
                <p:nvPr/>
              </p:nvSpPr>
              <p:spPr bwMode="auto">
                <a:xfrm>
                  <a:off x="4953000" y="3340100"/>
                  <a:ext cx="1009635" cy="468333"/>
                </a:xfrm>
                <a:prstGeom prst="rect">
                  <a:avLst/>
                </a:prstGeom>
                <a:blipFill rotWithShape="1">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8178" name="Oval 34"/>
            <p:cNvSpPr>
              <a:spLocks noChangeArrowheads="1"/>
            </p:cNvSpPr>
            <p:nvPr/>
          </p:nvSpPr>
          <p:spPr bwMode="auto">
            <a:xfrm>
              <a:off x="5407025" y="33051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grpSp>
        <p:nvGrpSpPr>
          <p:cNvPr id="6" name="Group 5"/>
          <p:cNvGrpSpPr/>
          <p:nvPr/>
        </p:nvGrpSpPr>
        <p:grpSpPr>
          <a:xfrm>
            <a:off x="2469441" y="1174750"/>
            <a:ext cx="5052135" cy="2468995"/>
            <a:chOff x="2469441" y="1174750"/>
            <a:chExt cx="5052135" cy="2468995"/>
          </a:xfrm>
        </p:grpSpPr>
        <p:sp>
          <p:nvSpPr>
            <p:cNvPr id="1158200" name="Text Box 56"/>
            <p:cNvSpPr txBox="1">
              <a:spLocks noChangeArrowheads="1"/>
            </p:cNvSpPr>
            <p:nvPr/>
          </p:nvSpPr>
          <p:spPr bwMode="auto">
            <a:xfrm>
              <a:off x="3092450" y="1590675"/>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sym typeface="Symbol" pitchFamily="18" charset="2"/>
                </a:rPr>
                <a:t></a:t>
              </a:r>
              <a:endParaRPr lang="en-US" altLang="en-US" sz="3600" dirty="0">
                <a:solidFill>
                  <a:srgbClr val="000000"/>
                </a:solidFill>
              </a:endParaRPr>
            </a:p>
          </p:txBody>
        </p:sp>
        <p:sp>
          <p:nvSpPr>
            <p:cNvPr id="1158201" name="Freeform 57"/>
            <p:cNvSpPr>
              <a:spLocks/>
            </p:cNvSpPr>
            <p:nvPr/>
          </p:nvSpPr>
          <p:spPr bwMode="auto">
            <a:xfrm>
              <a:off x="2469441" y="1174750"/>
              <a:ext cx="5052135" cy="2468995"/>
            </a:xfrm>
            <a:custGeom>
              <a:avLst/>
              <a:gdLst>
                <a:gd name="T0" fmla="*/ 3584 w 3584"/>
                <a:gd name="T1" fmla="*/ 0 h 2109"/>
                <a:gd name="T2" fmla="*/ 3419 w 3584"/>
                <a:gd name="T3" fmla="*/ 651 h 2109"/>
                <a:gd name="T4" fmla="*/ 2993 w 3584"/>
                <a:gd name="T5" fmla="*/ 1728 h 2109"/>
                <a:gd name="T6" fmla="*/ 2162 w 3584"/>
                <a:gd name="T7" fmla="*/ 2071 h 2109"/>
                <a:gd name="T8" fmla="*/ 1257 w 3584"/>
                <a:gd name="T9" fmla="*/ 1959 h 2109"/>
                <a:gd name="T10" fmla="*/ 0 w 3584"/>
                <a:gd name="T11" fmla="*/ 1571 h 2109"/>
                <a:gd name="connsiteX0" fmla="*/ 10000 w 10000"/>
                <a:gd name="connsiteY0" fmla="*/ 2978 h 13650"/>
                <a:gd name="connsiteX1" fmla="*/ 9540 w 10000"/>
                <a:gd name="connsiteY1" fmla="*/ 6065 h 13650"/>
                <a:gd name="connsiteX2" fmla="*/ 6977 w 10000"/>
                <a:gd name="connsiteY2" fmla="*/ 128 h 13650"/>
                <a:gd name="connsiteX3" fmla="*/ 6032 w 10000"/>
                <a:gd name="connsiteY3" fmla="*/ 12798 h 13650"/>
                <a:gd name="connsiteX4" fmla="*/ 3507 w 10000"/>
                <a:gd name="connsiteY4" fmla="*/ 12267 h 13650"/>
                <a:gd name="connsiteX5" fmla="*/ 0 w 10000"/>
                <a:gd name="connsiteY5" fmla="*/ 10427 h 13650"/>
                <a:gd name="connsiteX0" fmla="*/ 10000 w 10000"/>
                <a:gd name="connsiteY0" fmla="*/ 3511 h 14183"/>
                <a:gd name="connsiteX1" fmla="*/ 9004 w 10000"/>
                <a:gd name="connsiteY1" fmla="*/ 1967 h 14183"/>
                <a:gd name="connsiteX2" fmla="*/ 6977 w 10000"/>
                <a:gd name="connsiteY2" fmla="*/ 661 h 14183"/>
                <a:gd name="connsiteX3" fmla="*/ 6032 w 10000"/>
                <a:gd name="connsiteY3" fmla="*/ 13331 h 14183"/>
                <a:gd name="connsiteX4" fmla="*/ 3507 w 10000"/>
                <a:gd name="connsiteY4" fmla="*/ 12800 h 14183"/>
                <a:gd name="connsiteX5" fmla="*/ 0 w 10000"/>
                <a:gd name="connsiteY5" fmla="*/ 10960 h 14183"/>
                <a:gd name="connsiteX0" fmla="*/ 10000 w 10000"/>
                <a:gd name="connsiteY0" fmla="*/ 3511 h 14183"/>
                <a:gd name="connsiteX1" fmla="*/ 9004 w 10000"/>
                <a:gd name="connsiteY1" fmla="*/ 1967 h 14183"/>
                <a:gd name="connsiteX2" fmla="*/ 6977 w 10000"/>
                <a:gd name="connsiteY2" fmla="*/ 661 h 14183"/>
                <a:gd name="connsiteX3" fmla="*/ 6032 w 10000"/>
                <a:gd name="connsiteY3" fmla="*/ 13331 h 14183"/>
                <a:gd name="connsiteX4" fmla="*/ 3507 w 10000"/>
                <a:gd name="connsiteY4" fmla="*/ 12800 h 14183"/>
                <a:gd name="connsiteX5" fmla="*/ 0 w 10000"/>
                <a:gd name="connsiteY5" fmla="*/ 10960 h 14183"/>
                <a:gd name="connsiteX0" fmla="*/ 10000 w 10000"/>
                <a:gd name="connsiteY0" fmla="*/ 3553 h 14225"/>
                <a:gd name="connsiteX1" fmla="*/ 9004 w 10000"/>
                <a:gd name="connsiteY1" fmla="*/ 2009 h 14225"/>
                <a:gd name="connsiteX2" fmla="*/ 6977 w 10000"/>
                <a:gd name="connsiteY2" fmla="*/ 703 h 14225"/>
                <a:gd name="connsiteX3" fmla="*/ 6032 w 10000"/>
                <a:gd name="connsiteY3" fmla="*/ 13373 h 14225"/>
                <a:gd name="connsiteX4" fmla="*/ 3507 w 10000"/>
                <a:gd name="connsiteY4" fmla="*/ 12842 h 14225"/>
                <a:gd name="connsiteX5" fmla="*/ 0 w 10000"/>
                <a:gd name="connsiteY5" fmla="*/ 11002 h 14225"/>
                <a:gd name="connsiteX0" fmla="*/ 10000 w 10000"/>
                <a:gd name="connsiteY0" fmla="*/ 3650 h 12949"/>
                <a:gd name="connsiteX1" fmla="*/ 9004 w 10000"/>
                <a:gd name="connsiteY1" fmla="*/ 2106 h 12949"/>
                <a:gd name="connsiteX2" fmla="*/ 6977 w 10000"/>
                <a:gd name="connsiteY2" fmla="*/ 800 h 12949"/>
                <a:gd name="connsiteX3" fmla="*/ 4588 w 10000"/>
                <a:gd name="connsiteY3" fmla="*/ 1001 h 12949"/>
                <a:gd name="connsiteX4" fmla="*/ 3507 w 10000"/>
                <a:gd name="connsiteY4" fmla="*/ 12939 h 12949"/>
                <a:gd name="connsiteX5" fmla="*/ 0 w 10000"/>
                <a:gd name="connsiteY5" fmla="*/ 11099 h 12949"/>
                <a:gd name="connsiteX0" fmla="*/ 10000 w 10000"/>
                <a:gd name="connsiteY0" fmla="*/ 3005 h 10467"/>
                <a:gd name="connsiteX1" fmla="*/ 9004 w 10000"/>
                <a:gd name="connsiteY1" fmla="*/ 1461 h 10467"/>
                <a:gd name="connsiteX2" fmla="*/ 6977 w 10000"/>
                <a:gd name="connsiteY2" fmla="*/ 155 h 10467"/>
                <a:gd name="connsiteX3" fmla="*/ 4588 w 10000"/>
                <a:gd name="connsiteY3" fmla="*/ 356 h 10467"/>
                <a:gd name="connsiteX4" fmla="*/ 2692 w 10000"/>
                <a:gd name="connsiteY4" fmla="*/ 3111 h 10467"/>
                <a:gd name="connsiteX5" fmla="*/ 0 w 10000"/>
                <a:gd name="connsiteY5" fmla="*/ 10454 h 10467"/>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9985 w 9985"/>
                <a:gd name="connsiteY0" fmla="*/ 2799 h 10454"/>
                <a:gd name="connsiteX1" fmla="*/ 9004 w 9985"/>
                <a:gd name="connsiteY1" fmla="*/ 1461 h 10454"/>
                <a:gd name="connsiteX2" fmla="*/ 6977 w 9985"/>
                <a:gd name="connsiteY2" fmla="*/ 155 h 10454"/>
                <a:gd name="connsiteX3" fmla="*/ 4588 w 9985"/>
                <a:gd name="connsiteY3" fmla="*/ 356 h 10454"/>
                <a:gd name="connsiteX4" fmla="*/ 2692 w 9985"/>
                <a:gd name="connsiteY4" fmla="*/ 3111 h 10454"/>
                <a:gd name="connsiteX5" fmla="*/ 0 w 9985"/>
                <a:gd name="connsiteY5" fmla="*/ 10454 h 10454"/>
                <a:gd name="connsiteX0" fmla="*/ 10000 w 10000"/>
                <a:gd name="connsiteY0" fmla="*/ 2677 h 10000"/>
                <a:gd name="connsiteX1" fmla="*/ 9018 w 10000"/>
                <a:gd name="connsiteY1" fmla="*/ 1398 h 10000"/>
                <a:gd name="connsiteX2" fmla="*/ 6987 w 10000"/>
                <a:gd name="connsiteY2" fmla="*/ 148 h 10000"/>
                <a:gd name="connsiteX3" fmla="*/ 4595 w 10000"/>
                <a:gd name="connsiteY3" fmla="*/ 341 h 10000"/>
                <a:gd name="connsiteX4" fmla="*/ 2696 w 10000"/>
                <a:gd name="connsiteY4" fmla="*/ 2976 h 10000"/>
                <a:gd name="connsiteX5" fmla="*/ 0 w 10000"/>
                <a:gd name="connsiteY5" fmla="*/ 10000 h 10000"/>
                <a:gd name="connsiteX0" fmla="*/ 10000 w 10000"/>
                <a:gd name="connsiteY0" fmla="*/ 2663 h 9986"/>
                <a:gd name="connsiteX1" fmla="*/ 8851 w 10000"/>
                <a:gd name="connsiteY1" fmla="*/ 1162 h 9986"/>
                <a:gd name="connsiteX2" fmla="*/ 6987 w 10000"/>
                <a:gd name="connsiteY2" fmla="*/ 134 h 9986"/>
                <a:gd name="connsiteX3" fmla="*/ 4595 w 10000"/>
                <a:gd name="connsiteY3" fmla="*/ 327 h 9986"/>
                <a:gd name="connsiteX4" fmla="*/ 2696 w 10000"/>
                <a:gd name="connsiteY4" fmla="*/ 2962 h 9986"/>
                <a:gd name="connsiteX5" fmla="*/ 0 w 10000"/>
                <a:gd name="connsiteY5" fmla="*/ 9986 h 9986"/>
                <a:gd name="connsiteX0" fmla="*/ 8892 w 8892"/>
                <a:gd name="connsiteY0" fmla="*/ 2667 h 7063"/>
                <a:gd name="connsiteX1" fmla="*/ 7743 w 8892"/>
                <a:gd name="connsiteY1" fmla="*/ 1164 h 7063"/>
                <a:gd name="connsiteX2" fmla="*/ 5879 w 8892"/>
                <a:gd name="connsiteY2" fmla="*/ 134 h 7063"/>
                <a:gd name="connsiteX3" fmla="*/ 3487 w 8892"/>
                <a:gd name="connsiteY3" fmla="*/ 327 h 7063"/>
                <a:gd name="connsiteX4" fmla="*/ 1588 w 8892"/>
                <a:gd name="connsiteY4" fmla="*/ 2966 h 7063"/>
                <a:gd name="connsiteX5" fmla="*/ 0 w 8892"/>
                <a:gd name="connsiteY5" fmla="*/ 7063 h 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2" h="7063">
                  <a:moveTo>
                    <a:pt x="8892" y="2667"/>
                  </a:moveTo>
                  <a:cubicBezTo>
                    <a:pt x="8672" y="2229"/>
                    <a:pt x="8244" y="1585"/>
                    <a:pt x="7743" y="1164"/>
                  </a:cubicBezTo>
                  <a:cubicBezTo>
                    <a:pt x="7241" y="741"/>
                    <a:pt x="6588" y="273"/>
                    <a:pt x="5879" y="134"/>
                  </a:cubicBezTo>
                  <a:cubicBezTo>
                    <a:pt x="5170" y="-5"/>
                    <a:pt x="4202" y="-145"/>
                    <a:pt x="3487" y="327"/>
                  </a:cubicBezTo>
                  <a:cubicBezTo>
                    <a:pt x="2772" y="799"/>
                    <a:pt x="2268" y="1561"/>
                    <a:pt x="1588" y="2966"/>
                  </a:cubicBezTo>
                  <a:cubicBezTo>
                    <a:pt x="676" y="5242"/>
                    <a:pt x="288" y="6294"/>
                    <a:pt x="0" y="7063"/>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sp>
        <p:nvSpPr>
          <p:cNvPr id="2" name="Rounded Rectangle 1"/>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5" name="Rounded Rectangle 34"/>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6"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a:solidFill>
                <a:srgbClr val="FFFFFF"/>
              </a:solidFill>
            </a:endParaRPr>
          </a:p>
        </p:txBody>
      </p:sp>
      <p:sp>
        <p:nvSpPr>
          <p:cNvPr id="37"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C</a:t>
            </a:r>
            <a:endParaRPr lang="en-US" altLang="en-US" sz="3200" dirty="0">
              <a:solidFill>
                <a:srgbClr val="FFFFFF"/>
              </a:solidFill>
            </a:endParaRPr>
          </a:p>
        </p:txBody>
      </p:sp>
      <p:sp>
        <p:nvSpPr>
          <p:cNvPr id="38"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a:solidFill>
                  <a:srgbClr val="FFFFFF"/>
                </a:solidFill>
                <a:latin typeface="Lucida Calligraphy"/>
              </a:rPr>
              <a:t>A</a:t>
            </a:r>
            <a:endParaRPr lang="en-US" altLang="en-US" sz="3200" dirty="0">
              <a:solidFill>
                <a:srgbClr val="FFFFFF"/>
              </a:solidFill>
            </a:endParaRPr>
          </a:p>
        </p:txBody>
      </p:sp>
      <p:grpSp>
        <p:nvGrpSpPr>
          <p:cNvPr id="4" name="Group 3"/>
          <p:cNvGrpSpPr/>
          <p:nvPr/>
        </p:nvGrpSpPr>
        <p:grpSpPr>
          <a:xfrm>
            <a:off x="5497513" y="2136775"/>
            <a:ext cx="1984375" cy="1174750"/>
            <a:chOff x="5497513" y="2136775"/>
            <a:chExt cx="1984375" cy="1174750"/>
          </a:xfrm>
        </p:grpSpPr>
        <p:sp>
          <p:nvSpPr>
            <p:cNvPr id="1158179" name="Freeform 35"/>
            <p:cNvSpPr>
              <a:spLocks/>
            </p:cNvSpPr>
            <p:nvPr/>
          </p:nvSpPr>
          <p:spPr bwMode="auto">
            <a:xfrm>
              <a:off x="5497513" y="2136775"/>
              <a:ext cx="1984375" cy="1174750"/>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a:solidFill>
                  <a:srgbClr val="000000"/>
                </a:solidFill>
              </a:endParaRPr>
            </a:p>
          </p:txBody>
        </p:sp>
        <mc:AlternateContent xmlns:mc="http://schemas.openxmlformats.org/markup-compatibility/2006" xmlns:a14="http://schemas.microsoft.com/office/drawing/2010/main">
          <mc:Choice Requires="a14">
            <p:sp>
              <p:nvSpPr>
                <p:cNvPr id="39" name="Text Box 29"/>
                <p:cNvSpPr txBox="1">
                  <a:spLocks noChangeArrowheads="1"/>
                </p:cNvSpPr>
                <p:nvPr/>
              </p:nvSpPr>
              <p:spPr bwMode="auto">
                <a:xfrm>
                  <a:off x="6250270" y="2519949"/>
                  <a:ext cx="417513" cy="46196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a:solidFill>
                      <a:srgbClr val="FFFFFF"/>
                    </a:solidFill>
                    <a:sym typeface="Symbol" pitchFamily="18" charset="2"/>
                  </a:endParaRPr>
                </a:p>
              </p:txBody>
            </p:sp>
          </mc:Choice>
          <mc:Fallback xmlns="">
            <p:sp>
              <p:nvSpPr>
                <p:cNvPr id="39" name="Text Box 29"/>
                <p:cNvSpPr txBox="1">
                  <a:spLocks noRot="1" noChangeAspect="1" noMove="1" noResize="1" noEditPoints="1" noAdjustHandles="1" noChangeArrowheads="1" noChangeShapeType="1" noTextEdit="1"/>
                </p:cNvSpPr>
                <p:nvPr/>
              </p:nvSpPr>
              <p:spPr bwMode="auto">
                <a:xfrm>
                  <a:off x="6250270" y="2519949"/>
                  <a:ext cx="417513" cy="461963"/>
                </a:xfrm>
                <a:prstGeom prst="rect">
                  <a:avLst/>
                </a:prstGeom>
                <a:blipFill rotWithShape="1">
                  <a:blip r:embed="rId7"/>
                  <a:stretch>
                    <a:fillRect t="-2632" r="-17391"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4"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FF"/>
                </a:solidFill>
                <a:sym typeface="Symbol" pitchFamily="18" charset="2"/>
              </a:rPr>
              <a:t></a:t>
            </a:r>
          </a:p>
        </p:txBody>
      </p:sp>
      <p:sp>
        <p:nvSpPr>
          <p:cNvPr id="40"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a:solidFill>
                <a:srgbClr val="000000"/>
              </a:solidFill>
            </a:endParaRPr>
          </a:p>
        </p:txBody>
      </p:sp>
      <p:grpSp>
        <p:nvGrpSpPr>
          <p:cNvPr id="41" name="Group 40"/>
          <p:cNvGrpSpPr/>
          <p:nvPr/>
        </p:nvGrpSpPr>
        <p:grpSpPr>
          <a:xfrm rot="18786697">
            <a:off x="2719927" y="4058549"/>
            <a:ext cx="2571843" cy="769977"/>
            <a:chOff x="2124029" y="3190882"/>
            <a:chExt cx="2571843" cy="769977"/>
          </a:xfrm>
        </p:grpSpPr>
        <p:cxnSp>
          <p:nvCxnSpPr>
            <p:cNvPr id="42" name="AutoShape 12"/>
            <p:cNvCxnSpPr>
              <a:cxnSpLocks noChangeShapeType="1"/>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3" name="Text Box 37"/>
                <p:cNvSpPr txBox="1">
                  <a:spLocks noChangeArrowheads="1"/>
                </p:cNvSpPr>
                <p:nvPr/>
              </p:nvSpPr>
              <p:spPr bwMode="auto">
                <a:xfrm rot="20761062">
                  <a:off x="2597548" y="3190882"/>
                  <a:ext cx="1732141" cy="400110"/>
                </a:xfrm>
                <a:prstGeom prst="rect">
                  <a:avLst/>
                </a:prstGeom>
                <a:solidFill>
                  <a:schemeClr val="accent6"/>
                </a:solidFill>
                <a:ln>
                  <a:noFill/>
                </a:ln>
                <a:effectLst/>
                <a:extLst/>
              </p:spPr>
              <p:txBody>
                <a:bodyPr wrap="none">
                  <a:spAutoFit/>
                </a:bodyPr>
                <a:lstStyle/>
                <a:p>
                  <a:pPr eaLnBrk="0" fontAlgn="base" hangingPunct="0">
                    <a:spcBef>
                      <a:spcPct val="0"/>
                    </a:spcBef>
                    <a:spcAft>
                      <a:spcPct val="0"/>
                    </a:spcAft>
                  </a:pPr>
                  <a:r>
                    <a:rPr lang="en-US" altLang="en-US" sz="2000" i="1" dirty="0">
                      <a:solidFill>
                        <a:srgbClr val="FFFFFF"/>
                      </a:solidFill>
                      <a:latin typeface="Courier New" pitchFamily="49" charset="0"/>
                    </a:rPr>
                    <a:t>S</a:t>
                  </a:r>
                  <a:r>
                    <a:rPr lang="en-US" altLang="en-US" sz="600" i="1" dirty="0">
                      <a:solidFill>
                        <a:srgbClr val="FFFFFF"/>
                      </a:solidFill>
                      <a:latin typeface="Courier New" pitchFamily="49" charset="0"/>
                    </a:rPr>
                    <a:t> </a:t>
                  </a:r>
                  <a:r>
                    <a:rPr lang="en-US" altLang="en-US" sz="2000" dirty="0">
                      <a:solidFill>
                        <a:srgbClr val="FFFFFF"/>
                      </a:solidFill>
                      <a:latin typeface="Courier New" pitchFamily="49" charset="0"/>
                      <a:sym typeface="Math B" pitchFamily="2" charset="2"/>
                    </a:rPr>
                    <a:t></a:t>
                  </a:r>
                  <a:r>
                    <a:rPr lang="en-US" altLang="en-US" sz="600" dirty="0">
                      <a:solidFill>
                        <a:srgbClr val="FFFFFF"/>
                      </a:solidFill>
                      <a:latin typeface="Courier New" pitchFamily="49" charset="0"/>
                    </a:rPr>
                    <a:t> </a:t>
                  </a:r>
                  <a:r>
                    <a:rPr lang="en-US" altLang="en-US" sz="2000" dirty="0">
                      <a:solidFill>
                        <a:srgbClr val="FFFFFF"/>
                      </a:solidFill>
                      <a:sym typeface="Symbol" pitchFamily="18" charset="2"/>
                    </a:rPr>
                    <a:t> </a:t>
                  </a:r>
                  <a:r>
                    <a:rPr lang="en-US" altLang="en-US" sz="2000" dirty="0">
                      <a:solidFill>
                        <a:srgbClr val="FFFFFF"/>
                      </a:solidFill>
                    </a:rPr>
                    <a:t> </a:t>
                  </a:r>
                  <a:r>
                    <a:rPr lang="en-US" altLang="en-US" sz="2000" dirty="0">
                      <a:solidFill>
                        <a:srgbClr val="FFFFFF"/>
                      </a:solidFill>
                      <a:sym typeface="Symbol" pitchFamily="18" charset="2"/>
                    </a:rPr>
                    <a:t></a:t>
                  </a:r>
                  <a14:m>
                    <m:oMath xmlns:m="http://schemas.openxmlformats.org/officeDocument/2006/math">
                      <m:acc>
                        <m:accPr>
                          <m:chr m:val="̂"/>
                          <m:ctrlPr>
                            <a:rPr lang="en-US" sz="1400" i="1" kern="0">
                              <a:solidFill>
                                <a:srgbClr val="FFFFFF"/>
                              </a:solidFill>
                              <a:latin typeface="Cambria Math" panose="02040503050406030204" pitchFamily="18" charset="0"/>
                              <a:ea typeface="Cambria Math"/>
                            </a:rPr>
                          </m:ctrlPr>
                        </m:accPr>
                        <m:e>
                          <m:r>
                            <m:rPr>
                              <m:sty m:val="p"/>
                            </m:rPr>
                            <a:rPr lang="el-GR" sz="1400" i="1" kern="0">
                              <a:solidFill>
                                <a:srgbClr val="FFFFFF"/>
                              </a:solidFill>
                              <a:latin typeface="Cambria Math"/>
                              <a:ea typeface="Cambria Math"/>
                            </a:rPr>
                            <m:t>γ</m:t>
                          </m:r>
                        </m:e>
                      </m:acc>
                      <m:r>
                        <a:rPr lang="en-US" sz="1400" i="1" kern="0">
                          <a:solidFill>
                            <a:srgbClr val="FFFFFF"/>
                          </a:solidFill>
                          <a:latin typeface="Cambria Math"/>
                          <a:ea typeface="Cambria Math"/>
                        </a:rPr>
                        <m:t>(</m:t>
                      </m:r>
                      <m:sSup>
                        <m:sSupPr>
                          <m:ctrlPr>
                            <a:rPr lang="en-US" altLang="en-US" sz="2000" i="1" dirty="0">
                              <a:solidFill>
                                <a:srgbClr val="FFFFFF"/>
                              </a:solidFill>
                              <a:latin typeface="Cambria Math" panose="02040503050406030204" pitchFamily="18" charset="0"/>
                            </a:rPr>
                          </m:ctrlPr>
                        </m:sSupPr>
                        <m:e>
                          <m:r>
                            <a:rPr lang="en-US" altLang="en-US" sz="2000" i="1" dirty="0">
                              <a:solidFill>
                                <a:srgbClr val="FFFFFF"/>
                              </a:solidFill>
                              <a:latin typeface="Cambria Math"/>
                            </a:rPr>
                            <m:t>𝑎</m:t>
                          </m:r>
                        </m:e>
                        <m:sup>
                          <m:r>
                            <a:rPr lang="en-US" altLang="en-US" sz="2000" i="1" dirty="0">
                              <a:solidFill>
                                <a:srgbClr val="FFFFFF"/>
                              </a:solidFill>
                              <a:latin typeface="Cambria Math"/>
                            </a:rPr>
                            <m:t>#</m:t>
                          </m:r>
                        </m:sup>
                      </m:sSup>
                      <m:r>
                        <a:rPr lang="en-US" sz="2000" i="1" kern="0">
                          <a:solidFill>
                            <a:srgbClr val="FFFFFF"/>
                          </a:solidFill>
                          <a:latin typeface="Cambria Math"/>
                          <a:ea typeface="Cambria Math"/>
                        </a:rPr>
                        <m:t>)</m:t>
                      </m:r>
                    </m:oMath>
                  </a14:m>
                  <a:endParaRPr lang="en-US" altLang="en-US" sz="2000" dirty="0">
                    <a:solidFill>
                      <a:srgbClr val="FFFFFF"/>
                    </a:solidFill>
                    <a:sym typeface="Symbol" pitchFamily="18" charset="2"/>
                  </a:endParaRPr>
                </a:p>
              </p:txBody>
            </p:sp>
          </mc:Choice>
          <mc:Fallback xmlns="">
            <p:sp>
              <p:nvSpPr>
                <p:cNvPr id="43" name="Text Box 37"/>
                <p:cNvSpPr txBox="1">
                  <a:spLocks noRot="1" noChangeAspect="1" noMove="1" noResize="1" noEditPoints="1" noAdjustHandles="1" noChangeArrowheads="1" noChangeShapeType="1" noTextEdit="1"/>
                </p:cNvSpPr>
                <p:nvPr/>
              </p:nvSpPr>
              <p:spPr bwMode="auto">
                <a:xfrm rot="20761062">
                  <a:off x="2597548" y="3190882"/>
                  <a:ext cx="1732141" cy="400110"/>
                </a:xfrm>
                <a:prstGeom prst="rect">
                  <a:avLst/>
                </a:prstGeom>
                <a:blipFill rotWithShape="1">
                  <a:blip r:embed="rId8"/>
                  <a:stretch>
                    <a:fillRect l="-3571" r="-4592" b="-6406"/>
                  </a:stretch>
                </a:blipFill>
                <a:ln>
                  <a:noFill/>
                </a:ln>
                <a:effectLst/>
                <a:extLst/>
              </p:spPr>
              <p:txBody>
                <a:bodyPr/>
                <a:lstStyle/>
                <a:p>
                  <a:r>
                    <a:rPr lang="en-US">
                      <a:noFill/>
                    </a:rPr>
                    <a:t> </a:t>
                  </a:r>
                </a:p>
              </p:txBody>
            </p:sp>
          </mc:Fallback>
        </mc:AlternateContent>
      </p:grpSp>
      <p:sp>
        <p:nvSpPr>
          <p:cNvPr id="3" name="TextBox 2"/>
          <p:cNvSpPr txBox="1"/>
          <p:nvPr/>
        </p:nvSpPr>
        <p:spPr>
          <a:xfrm>
            <a:off x="2879326" y="5565889"/>
            <a:ext cx="992451" cy="523220"/>
          </a:xfrm>
          <a:prstGeom prst="rect">
            <a:avLst/>
          </a:prstGeom>
          <a:noFill/>
        </p:spPr>
        <p:txBody>
          <a:bodyPr wrap="none" rtlCol="0">
            <a:spAutoFit/>
          </a:bodyPr>
          <a:lstStyle/>
          <a:p>
            <a:r>
              <a:rPr lang="en-US" sz="2800" dirty="0" err="1">
                <a:solidFill>
                  <a:schemeClr val="bg1"/>
                </a:solidFill>
                <a:latin typeface="Calibri" panose="020F0502020204030204" pitchFamily="34" charset="0"/>
              </a:rPr>
              <a:t>unsat</a:t>
            </a:r>
            <a:endParaRPr lang="en-US" sz="2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9645605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6882"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Procedure</a:t>
                </a:r>
                <a:r>
                  <a:rPr lang="en-US" altLang="en-US" dirty="0">
                    <a:sym typeface="Symbol" pitchFamily="18" charset="2"/>
                  </a:rPr>
                  <a:t> </a:t>
                </a:r>
                <a14:m>
                  <m:oMath xmlns:m="http://schemas.openxmlformats.org/officeDocument/2006/math">
                    <m:acc>
                      <m:accPr>
                        <m:chr m:val="̂"/>
                        <m:ctrlPr>
                          <a:rPr lang="en-US" i="1" smtClean="0">
                            <a:latin typeface="Cambria Math" panose="02040503050406030204" pitchFamily="18" charset="0"/>
                            <a:ea typeface="Cambria Math"/>
                          </a:rPr>
                        </m:ctrlPr>
                      </m:accPr>
                      <m:e>
                        <m:r>
                          <a:rPr lang="en-US" i="1">
                            <a:latin typeface="Cambria Math"/>
                            <a:ea typeface="Cambria Math"/>
                          </a:rPr>
                          <m:t>𝛼</m:t>
                        </m:r>
                      </m:e>
                    </m:acc>
                  </m:oMath>
                </a14:m>
                <a:endParaRPr lang="en-US" altLang="he-IL" baseline="-25000" dirty="0">
                  <a:sym typeface="Symbol" pitchFamily="18" charset="2"/>
                </a:endParaRPr>
              </a:p>
            </p:txBody>
          </p:sp>
        </mc:Choice>
        <mc:Fallback xmlns="">
          <p:sp>
            <p:nvSpPr>
              <p:cNvPr id="1146882"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6883" name="Text Box 3"/>
              <p:cNvSpPr txBox="1">
                <a:spLocks noChangeArrowheads="1"/>
              </p:cNvSpPr>
              <p:nvPr/>
            </p:nvSpPr>
            <p:spPr bwMode="auto">
              <a:xfrm>
                <a:off x="1014413" y="1411288"/>
                <a:ext cx="7509722" cy="3993786"/>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14:m>
                  <m:oMath xmlns:m="http://schemas.openxmlformats.org/officeDocument/2006/math">
                    <m:acc>
                      <m:accPr>
                        <m:chr m:val="̂"/>
                        <m:ctrlPr>
                          <a:rPr lang="en-US" sz="2800" i="1" kern="0">
                            <a:solidFill>
                              <a:srgbClr val="FFFFFF"/>
                            </a:solidFill>
                            <a:latin typeface="Cambria Math" panose="02040503050406030204" pitchFamily="18" charset="0"/>
                            <a:ea typeface="Cambria Math"/>
                            <a:cs typeface="+mj-cs"/>
                          </a:rPr>
                        </m:ctrlPr>
                      </m:accPr>
                      <m:e>
                        <m:r>
                          <a:rPr lang="en-US" sz="2800" i="1" kern="0">
                            <a:solidFill>
                              <a:srgbClr val="FFFFFF"/>
                            </a:solidFill>
                            <a:latin typeface="Cambria Math"/>
                            <a:ea typeface="Cambria Math"/>
                            <a:cs typeface="+mj-cs"/>
                          </a:rPr>
                          <m:t>𝛼</m:t>
                        </m:r>
                      </m:e>
                    </m:acc>
                  </m:oMath>
                </a14:m>
                <a:r>
                  <a:rPr lang="en-US" altLang="en-US" sz="2800" dirty="0">
                    <a:solidFill>
                      <a:srgbClr val="FFFFFF"/>
                    </a:solidFill>
                    <a:latin typeface="Microsoft Sans Serif" pitchFamily="34" charset="0"/>
                  </a:rPr>
                  <a:t>(formula </a:t>
                </a:r>
                <a:r>
                  <a:rPr lang="en-US" altLang="en-US" sz="2800" dirty="0">
                    <a:solidFill>
                      <a:srgbClr val="FFFFFF"/>
                    </a:solidFill>
                    <a:latin typeface="Microsoft Sans Serif" pitchFamily="34" charset="0"/>
                    <a:sym typeface="Symbol" pitchFamily="18" charset="2"/>
                  </a:rPr>
                  <a:t></a:t>
                </a:r>
                <a:r>
                  <a:rPr lang="en-US" altLang="en-US" sz="2800" dirty="0">
                    <a:solidFill>
                      <a:srgbClr val="FFFFFF"/>
                    </a:solidFill>
                    <a:latin typeface="Microsoft Sans Serif" pitchFamily="34" charset="0"/>
                  </a:rPr>
                  <a:t>) {</a:t>
                </a:r>
              </a:p>
              <a:p>
                <a:pPr eaLnBrk="0" fontAlgn="base" hangingPunct="0">
                  <a:spcBef>
                    <a:spcPct val="0"/>
                  </a:spcBef>
                  <a:spcAft>
                    <a:spcPct val="0"/>
                  </a:spcAft>
                </a:pPr>
                <a:r>
                  <a:rPr lang="en-US" altLang="en-US" sz="2800" dirty="0">
                    <a:solidFill>
                      <a:srgbClr val="FFFFFF"/>
                    </a:solidFill>
                    <a:latin typeface="Microsoft Sans Serif" pitchFamily="34" charset="0"/>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rgbClr val="FFFFFF"/>
                    </a:solidFill>
                    <a:latin typeface="Microsoft Sans Serif" pitchFamily="34" charset="0"/>
                  </a:rPr>
                  <a:t> := </a:t>
                </a:r>
                <a:r>
                  <a:rPr lang="en-US" altLang="en-US" sz="2800" dirty="0">
                    <a:solidFill>
                      <a:srgbClr val="FFFFFF"/>
                    </a:solidFill>
                    <a:latin typeface="Microsoft Sans Serif" pitchFamily="34" charset="0"/>
                    <a:sym typeface="Symbol" pitchFamily="18" charset="2"/>
                  </a:rPr>
                  <a:t></a:t>
                </a:r>
                <a:endParaRPr lang="en-US" altLang="en-US" sz="2800" dirty="0">
                  <a:solidFill>
                    <a:srgbClr val="FFFFFF"/>
                  </a:solidFill>
                  <a:latin typeface="Microsoft Sans Serif" pitchFamily="34" charset="0"/>
                </a:endParaRPr>
              </a:p>
              <a:p>
                <a:pPr eaLnBrk="0" fontAlgn="base" hangingPunct="0">
                  <a:spcBef>
                    <a:spcPct val="0"/>
                  </a:spcBef>
                  <a:spcAft>
                    <a:spcPct val="0"/>
                  </a:spcAft>
                </a:pP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a:t>
                </a:r>
                <a:r>
                  <a:rPr lang="en-US" altLang="en-US" sz="2800" dirty="0">
                    <a:solidFill>
                      <a:srgbClr val="FFFFFF"/>
                    </a:solidFill>
                    <a:latin typeface="Microsoft Sans Serif" pitchFamily="34" charset="0"/>
                  </a:rPr>
                  <a:t> := </a:t>
                </a:r>
                <a:r>
                  <a:rPr lang="en-US" altLang="en-US" sz="2800" dirty="0">
                    <a:solidFill>
                      <a:srgbClr val="FFFFFF"/>
                    </a:solidFill>
                    <a:latin typeface="Microsoft Sans Serif" pitchFamily="34" charset="0"/>
                    <a:sym typeface="Symbol" pitchFamily="18" charset="2"/>
                  </a:rPr>
                  <a:t></a:t>
                </a:r>
                <a:endParaRPr lang="en-US" altLang="en-US" sz="2800" dirty="0">
                  <a:solidFill>
                    <a:srgbClr val="FFFFFF"/>
                  </a:solidFill>
                  <a:latin typeface="Microsoft Sans Serif" pitchFamily="34" charset="0"/>
                </a:endParaRPr>
              </a:p>
              <a:p>
                <a:pPr eaLnBrk="0" fontAlgn="base" hangingPunct="0">
                  <a:spcBef>
                    <a:spcPct val="0"/>
                  </a:spcBef>
                  <a:spcAft>
                    <a:spcPct val="0"/>
                  </a:spcAft>
                </a:pPr>
                <a:r>
                  <a:rPr lang="en-US" altLang="en-US" sz="2800" dirty="0">
                    <a:solidFill>
                      <a:srgbClr val="FFFFFF"/>
                    </a:solidFill>
                    <a:latin typeface="Microsoft Sans Serif" pitchFamily="34" charset="0"/>
                  </a:rPr>
                  <a:t>   while (</a:t>
                </a:r>
                <a:r>
                  <a:rPr lang="en-US" altLang="en-US" sz="2800" dirty="0">
                    <a:solidFill>
                      <a:srgbClr val="FFFFFF"/>
                    </a:solidFill>
                    <a:latin typeface="Microsoft Sans Serif" pitchFamily="34" charset="0"/>
                    <a:sym typeface="Symbol" pitchFamily="18" charset="2"/>
                  </a:rPr>
                  <a:t></a:t>
                </a: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a:t>
                </a: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r>
                      <a:rPr lang="en-US" sz="2800" i="1" kern="0">
                        <a:solidFill>
                          <a:srgbClr val="FFFFFF"/>
                        </a:solidFill>
                        <a:latin typeface="Cambria Math"/>
                        <a:ea typeface="Cambria Math"/>
                      </a:rPr>
                      <m:t>) </m:t>
                    </m:r>
                  </m:oMath>
                </a14:m>
                <a:r>
                  <a:rPr lang="en-US" altLang="en-US" sz="2800" dirty="0">
                    <a:solidFill>
                      <a:srgbClr val="FFFFFF"/>
                    </a:solidFill>
                    <a:latin typeface="Microsoft Sans Serif" pitchFamily="34" charset="0"/>
                  </a:rPr>
                  <a:t>is </a:t>
                </a:r>
                <a:r>
                  <a:rPr lang="en-US" altLang="en-US" sz="2800" dirty="0" err="1">
                    <a:solidFill>
                      <a:srgbClr val="FFFFFF"/>
                    </a:solidFill>
                    <a:latin typeface="Microsoft Sans Serif" pitchFamily="34" charset="0"/>
                  </a:rPr>
                  <a:t>satisfiable</a:t>
                </a:r>
                <a:r>
                  <a:rPr lang="en-US" altLang="en-US" sz="2800" dirty="0">
                    <a:solidFill>
                      <a:srgbClr val="FFFFFF"/>
                    </a:solidFill>
                    <a:latin typeface="Microsoft Sans Serif" pitchFamily="34" charset="0"/>
                  </a:rPr>
                  <a:t>) {</a:t>
                </a:r>
              </a:p>
              <a:p>
                <a:pPr eaLnBrk="0" fontAlgn="base" hangingPunct="0">
                  <a:spcBef>
                    <a:spcPct val="0"/>
                  </a:spcBef>
                  <a:spcAft>
                    <a:spcPct val="0"/>
                  </a:spcAft>
                </a:pPr>
                <a:r>
                  <a:rPr lang="en-US" altLang="en-US" sz="2800" dirty="0">
                    <a:solidFill>
                      <a:srgbClr val="FFFFFF"/>
                    </a:solidFill>
                    <a:latin typeface="Microsoft Sans Serif" pitchFamily="34" charset="0"/>
                  </a:rPr>
                  <a:t>      Select a store </a:t>
                </a:r>
                <a:r>
                  <a:rPr lang="en-US" altLang="en-US" sz="2800" i="1" dirty="0">
                    <a:solidFill>
                      <a:srgbClr val="FFFFFF"/>
                    </a:solidFill>
                    <a:latin typeface="Microsoft Sans Serif" pitchFamily="34" charset="0"/>
                  </a:rPr>
                  <a:t>S</a:t>
                </a:r>
                <a:r>
                  <a:rPr lang="en-US" altLang="en-US" sz="2800" dirty="0">
                    <a:solidFill>
                      <a:srgbClr val="FFFFFF"/>
                    </a:solidFill>
                    <a:latin typeface="Microsoft Sans Serif" pitchFamily="34" charset="0"/>
                  </a:rPr>
                  <a:t> such that </a:t>
                </a:r>
                <a:r>
                  <a:rPr lang="en-US" altLang="en-US" sz="2800" i="1" dirty="0">
                    <a:solidFill>
                      <a:srgbClr val="FFFFFF"/>
                    </a:solidFill>
                    <a:latin typeface="Microsoft Sans Serif" pitchFamily="34" charset="0"/>
                  </a:rPr>
                  <a:t>S</a:t>
                </a: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Math B" pitchFamily="2" charset="2"/>
                  </a:rPr>
                  <a:t></a:t>
                </a: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 </a:t>
                </a:r>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r>
                      <a:rPr lang="en-US" sz="2800" i="1" kern="0">
                        <a:solidFill>
                          <a:srgbClr val="FFFFFF"/>
                        </a:solidFill>
                        <a:latin typeface="Cambria Math"/>
                        <a:ea typeface="Cambria Math"/>
                      </a:rPr>
                      <m:t>)</m:t>
                    </m:r>
                  </m:oMath>
                </a14:m>
                <a:endParaRPr lang="en-US" altLang="en-US" sz="2800" dirty="0">
                  <a:solidFill>
                    <a:srgbClr val="FFFFFF"/>
                  </a:solidFill>
                  <a:latin typeface="Microsoft Sans Serif" pitchFamily="34" charset="0"/>
                </a:endParaRPr>
              </a:p>
              <a:p>
                <a:pPr eaLnBrk="0" fontAlgn="base" hangingPunct="0">
                  <a:spcBef>
                    <a:spcPct val="0"/>
                  </a:spcBef>
                  <a:spcAft>
                    <a:spcPct val="0"/>
                  </a:spcAft>
                </a:pPr>
                <a:r>
                  <a:rPr lang="en-US" altLang="en-US" sz="2800" dirty="0">
                    <a:solidFill>
                      <a:srgbClr val="FFFFFF"/>
                    </a:solidFill>
                    <a:latin typeface="Microsoft Sans Serif" pitchFamily="34" charset="0"/>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rgbClr val="FFFFFF"/>
                    </a:solidFill>
                    <a:latin typeface="Microsoft Sans Serif" pitchFamily="34" charset="0"/>
                  </a:rPr>
                  <a:t> :=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rgbClr val="FFFFFF"/>
                    </a:solidFill>
                    <a:latin typeface="Microsoft Sans Serif" pitchFamily="34" charset="0"/>
                  </a:rPr>
                  <a:t> </a:t>
                </a:r>
                <a:r>
                  <a:rPr lang="en-US" altLang="en-US" sz="2800" dirty="0">
                    <a:solidFill>
                      <a:srgbClr val="FFFFFF"/>
                    </a:solidFill>
                    <a:latin typeface="Microsoft Sans Serif" pitchFamily="34" charset="0"/>
                    <a:sym typeface="Math B" pitchFamily="2" charset="2"/>
                  </a:rPr>
                  <a:t></a:t>
                </a:r>
                <a:r>
                  <a:rPr lang="en-US" altLang="en-US" sz="2800" dirty="0">
                    <a:solidFill>
                      <a:srgbClr val="FFFFFF"/>
                    </a:solidFill>
                    <a:latin typeface="Microsoft Sans Serif" pitchFamily="34" charset="0"/>
                  </a:rPr>
                  <a:t> </a:t>
                </a:r>
                <a:r>
                  <a:rPr lang="en-US" altLang="en-US" sz="2800" i="1" dirty="0">
                    <a:solidFill>
                      <a:srgbClr val="FFFFFF"/>
                    </a:solidFill>
                    <a:latin typeface="Microsoft Sans Serif" pitchFamily="34" charset="0"/>
                    <a:sym typeface="Symbol" pitchFamily="18" charset="2"/>
                  </a:rPr>
                  <a:t></a:t>
                </a:r>
                <a:r>
                  <a:rPr lang="en-US" altLang="en-US" sz="2800" dirty="0">
                    <a:solidFill>
                      <a:srgbClr val="FFFFFF"/>
                    </a:solidFill>
                    <a:latin typeface="Microsoft Sans Serif" pitchFamily="34" charset="0"/>
                  </a:rPr>
                  <a:t>(</a:t>
                </a:r>
                <a:r>
                  <a:rPr lang="en-US" altLang="en-US" sz="2800" i="1" dirty="0">
                    <a:solidFill>
                      <a:srgbClr val="FFFFFF"/>
                    </a:solidFill>
                    <a:latin typeface="Microsoft Sans Serif" pitchFamily="34" charset="0"/>
                  </a:rPr>
                  <a:t>S</a:t>
                </a:r>
                <a:r>
                  <a:rPr lang="en-US" altLang="en-US" sz="2800" dirty="0">
                    <a:solidFill>
                      <a:srgbClr val="FFFFFF"/>
                    </a:solidFill>
                    <a:latin typeface="Microsoft Sans Serif" pitchFamily="34" charset="0"/>
                  </a:rPr>
                  <a:t>)</a:t>
                </a:r>
              </a:p>
              <a:p>
                <a:pPr eaLnBrk="0" fontAlgn="base" hangingPunct="0">
                  <a:spcBef>
                    <a:spcPct val="0"/>
                  </a:spcBef>
                  <a:spcAft>
                    <a:spcPct val="0"/>
                  </a:spcAft>
                </a:pPr>
                <a:r>
                  <a:rPr lang="en-US" altLang="en-US" sz="2800" dirty="0">
                    <a:solidFill>
                      <a:srgbClr val="FFFFFF"/>
                    </a:solidFill>
                    <a:latin typeface="Microsoft Sans Serif" pitchFamily="34" charset="0"/>
                  </a:rPr>
                  <a:t>   }</a:t>
                </a:r>
              </a:p>
              <a:p>
                <a:pPr eaLnBrk="0" fontAlgn="base" hangingPunct="0">
                  <a:spcBef>
                    <a:spcPct val="0"/>
                  </a:spcBef>
                  <a:spcAft>
                    <a:spcPct val="0"/>
                  </a:spcAft>
                </a:pPr>
                <a:r>
                  <a:rPr lang="en-US" altLang="en-US" sz="2800" dirty="0">
                    <a:solidFill>
                      <a:srgbClr val="FFFFFF"/>
                    </a:solidFill>
                    <a:latin typeface="Microsoft Sans Serif" pitchFamily="34" charset="0"/>
                  </a:rPr>
                  <a:t>   return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endParaRPr lang="en-US" altLang="en-US" sz="2800" dirty="0">
                  <a:solidFill>
                    <a:srgbClr val="FFFFFF"/>
                  </a:solidFill>
                  <a:latin typeface="Microsoft Sans Serif" pitchFamily="34" charset="0"/>
                </a:endParaRPr>
              </a:p>
              <a:p>
                <a:pPr eaLnBrk="0" fontAlgn="base" hangingPunct="0">
                  <a:spcBef>
                    <a:spcPct val="0"/>
                  </a:spcBef>
                  <a:spcAft>
                    <a:spcPct val="0"/>
                  </a:spcAft>
                </a:pPr>
                <a:r>
                  <a:rPr lang="en-US" altLang="en-US" sz="2800" dirty="0">
                    <a:solidFill>
                      <a:srgbClr val="FFFFFF"/>
                    </a:solidFill>
                    <a:latin typeface="Microsoft Sans Serif" pitchFamily="34" charset="0"/>
                  </a:rPr>
                  <a:t>}</a:t>
                </a:r>
              </a:p>
            </p:txBody>
          </p:sp>
        </mc:Choice>
        <mc:Fallback xmlns="">
          <p:sp>
            <p:nvSpPr>
              <p:cNvPr id="1146883" name="Text Box 3"/>
              <p:cNvSpPr txBox="1">
                <a:spLocks noRot="1" noChangeAspect="1" noMove="1" noResize="1" noEditPoints="1" noAdjustHandles="1" noChangeArrowheads="1" noChangeShapeType="1" noTextEdit="1"/>
              </p:cNvSpPr>
              <p:nvPr/>
            </p:nvSpPr>
            <p:spPr bwMode="auto">
              <a:xfrm>
                <a:off x="1014413" y="1411288"/>
                <a:ext cx="7509722" cy="3993786"/>
              </a:xfrm>
              <a:prstGeom prst="rect">
                <a:avLst/>
              </a:prstGeom>
              <a:blipFill>
                <a:blip r:embed="rId4"/>
                <a:stretch>
                  <a:fillRect l="-1623" t="-1679" b="-33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5" name="Group 4"/>
          <p:cNvGrpSpPr/>
          <p:nvPr/>
        </p:nvGrpSpPr>
        <p:grpSpPr>
          <a:xfrm>
            <a:off x="7982663" y="5160309"/>
            <a:ext cx="1082944" cy="1646987"/>
            <a:chOff x="7444883" y="4606763"/>
            <a:chExt cx="1082944" cy="1646987"/>
          </a:xfrm>
        </p:grpSpPr>
        <p:pic>
          <p:nvPicPr>
            <p:cNvPr id="6" name="Picture 3" descr="C:\Users\reps\Documents\Service\Meetings\Dagstuhl SMT-meets-AbsInt-2014\Talk\gre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4883" y="4606763"/>
              <a:ext cx="1082944"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7661523" y="5816707"/>
              <a:ext cx="64966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solidFill>
                    <a:schemeClr val="bg1"/>
                  </a:solidFill>
                  <a:latin typeface="Calibri" pitchFamily="34" charset="0"/>
                </a:rPr>
                <a:t>Greta</a:t>
              </a:r>
            </a:p>
            <a:p>
              <a:pPr algn="ctr">
                <a:lnSpc>
                  <a:spcPct val="70000"/>
                </a:lnSpc>
                <a:buFontTx/>
                <a:buNone/>
              </a:pPr>
              <a:r>
                <a:rPr lang="en-US" sz="1600" dirty="0" err="1">
                  <a:solidFill>
                    <a:schemeClr val="bg1"/>
                  </a:solidFill>
                  <a:latin typeface="Calibri" pitchFamily="34" charset="0"/>
                </a:rPr>
                <a:t>Yorsh</a:t>
              </a:r>
              <a:endParaRPr lang="en-US" sz="1600" dirty="0">
                <a:solidFill>
                  <a:schemeClr val="bg1"/>
                </a:solidFill>
                <a:latin typeface="Calibri" pitchFamily="34" charset="0"/>
              </a:endParaRPr>
            </a:p>
          </p:txBody>
        </p:sp>
      </p:grpSp>
      <p:grpSp>
        <p:nvGrpSpPr>
          <p:cNvPr id="8" name="Group 7"/>
          <p:cNvGrpSpPr/>
          <p:nvPr/>
        </p:nvGrpSpPr>
        <p:grpSpPr>
          <a:xfrm>
            <a:off x="6914788" y="5160309"/>
            <a:ext cx="869624" cy="1658015"/>
            <a:chOff x="5935560" y="4606763"/>
            <a:chExt cx="869624" cy="1658015"/>
          </a:xfrm>
        </p:grpSpPr>
        <p:pic>
          <p:nvPicPr>
            <p:cNvPr id="9" name="Picture 2" descr="C:\Users\reps\Documents\Service\Meetings\Dagstuhl SMT-meets-AbsInt-2014\Talk\Mooly Sagiv\1-20140225_1916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560" y="4606763"/>
              <a:ext cx="869624"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7"/>
            <p:cNvSpPr txBox="1">
              <a:spLocks noChangeArrowheads="1"/>
            </p:cNvSpPr>
            <p:nvPr/>
          </p:nvSpPr>
          <p:spPr bwMode="auto">
            <a:xfrm>
              <a:off x="6011941" y="5816707"/>
              <a:ext cx="716863"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solidFill>
                    <a:schemeClr val="bg1"/>
                  </a:solidFill>
                  <a:latin typeface="Calibri" pitchFamily="34" charset="0"/>
                </a:rPr>
                <a:t>Mooly</a:t>
              </a:r>
              <a:endParaRPr lang="en-US" sz="1600" dirty="0">
                <a:solidFill>
                  <a:schemeClr val="bg1"/>
                </a:solidFill>
                <a:latin typeface="Calibri" pitchFamily="34" charset="0"/>
              </a:endParaRPr>
            </a:p>
            <a:p>
              <a:pPr algn="ctr">
                <a:lnSpc>
                  <a:spcPct val="70000"/>
                </a:lnSpc>
                <a:buFontTx/>
                <a:buNone/>
              </a:pPr>
              <a:r>
                <a:rPr lang="en-US" sz="1600" dirty="0" err="1">
                  <a:solidFill>
                    <a:schemeClr val="bg1"/>
                  </a:solidFill>
                  <a:latin typeface="Calibri" pitchFamily="34" charset="0"/>
                </a:rPr>
                <a:t>Sagiv</a:t>
              </a:r>
              <a:endParaRPr lang="en-US" sz="1600" dirty="0">
                <a:solidFill>
                  <a:schemeClr val="bg1"/>
                </a:solidFill>
                <a:latin typeface="Calibri" pitchFamily="34" charset="0"/>
              </a:endParaRPr>
            </a:p>
          </p:txBody>
        </p:sp>
      </p:grpSp>
      <p:sp>
        <p:nvSpPr>
          <p:cNvPr id="11" name="TextBox 10"/>
          <p:cNvSpPr txBox="1"/>
          <p:nvPr/>
        </p:nvSpPr>
        <p:spPr>
          <a:xfrm>
            <a:off x="1040468" y="5719190"/>
            <a:ext cx="5715283" cy="830997"/>
          </a:xfrm>
          <a:prstGeom prst="rect">
            <a:avLst/>
          </a:prstGeom>
          <a:noFill/>
          <a:ln w="28575">
            <a:solidFill>
              <a:schemeClr val="bg1"/>
            </a:solidFill>
          </a:ln>
        </p:spPr>
        <p:txBody>
          <a:bodyPr wrap="none" rtlCol="0">
            <a:spAutoFit/>
          </a:bodyPr>
          <a:lstStyle/>
          <a:p>
            <a:r>
              <a:rPr lang="en-US" sz="2400" dirty="0">
                <a:solidFill>
                  <a:schemeClr val="bg1"/>
                </a:solidFill>
                <a:latin typeface="Calibri" panose="020F0502020204030204" pitchFamily="34" charset="0"/>
              </a:rPr>
              <a:t>R., </a:t>
            </a:r>
            <a:r>
              <a:rPr lang="en-US" sz="2400" dirty="0" err="1">
                <a:solidFill>
                  <a:schemeClr val="bg1"/>
                </a:solidFill>
                <a:latin typeface="Calibri" panose="020F0502020204030204" pitchFamily="34" charset="0"/>
              </a:rPr>
              <a:t>Sagiv</a:t>
            </a:r>
            <a:r>
              <a:rPr lang="en-US" sz="2400" dirty="0">
                <a:solidFill>
                  <a:schemeClr val="bg1"/>
                </a:solidFill>
                <a:latin typeface="Calibri" panose="020F0502020204030204" pitchFamily="34" charset="0"/>
              </a:rPr>
              <a:t>, &amp; </a:t>
            </a:r>
            <a:r>
              <a:rPr lang="en-US" sz="2400" dirty="0" err="1">
                <a:solidFill>
                  <a:schemeClr val="bg1"/>
                </a:solidFill>
                <a:latin typeface="Calibri" panose="020F0502020204030204" pitchFamily="34" charset="0"/>
              </a:rPr>
              <a:t>Yorsh</a:t>
            </a:r>
            <a:r>
              <a:rPr lang="en-US" sz="2400" dirty="0">
                <a:solidFill>
                  <a:schemeClr val="bg1"/>
                </a:solidFill>
                <a:latin typeface="Calibri" panose="020F0502020204030204" pitchFamily="34" charset="0"/>
              </a:rPr>
              <a:t>: </a:t>
            </a:r>
            <a:r>
              <a:rPr lang="en-US" sz="2400" b="1" dirty="0">
                <a:solidFill>
                  <a:schemeClr val="bg1"/>
                </a:solidFill>
                <a:latin typeface="Calibri" panose="020F0502020204030204" pitchFamily="34" charset="0"/>
              </a:rPr>
              <a:t>Symbolic implementation</a:t>
            </a:r>
          </a:p>
          <a:p>
            <a:r>
              <a:rPr lang="en-US" sz="2400" b="1" dirty="0">
                <a:solidFill>
                  <a:schemeClr val="bg1"/>
                </a:solidFill>
                <a:latin typeface="Calibri" panose="020F0502020204030204" pitchFamily="34" charset="0"/>
              </a:rPr>
              <a:t>of the best transformer</a:t>
            </a:r>
            <a:r>
              <a:rPr lang="en-US" sz="2400" dirty="0">
                <a:solidFill>
                  <a:schemeClr val="bg1"/>
                </a:solidFill>
                <a:latin typeface="Calibri" panose="020F0502020204030204" pitchFamily="34" charset="0"/>
              </a:rPr>
              <a:t>, VMCAI 2004</a:t>
            </a:r>
          </a:p>
        </p:txBody>
      </p:sp>
    </p:spTree>
    <p:extLst>
      <p:ext uri="{BB962C8B-B14F-4D97-AF65-F5344CB8AC3E}">
        <p14:creationId xmlns:p14="http://schemas.microsoft.com/office/powerpoint/2010/main" val="192075112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3266" name="Rectangle 2"/>
              <p:cNvSpPr>
                <a:spLocks noGrp="1" noChangeArrowheads="1"/>
              </p:cNvSpPr>
              <p:nvPr>
                <p:ph type="title"/>
              </p:nvPr>
            </p:nvSpPr>
            <p:spPr>
              <a:xfrm>
                <a:off x="0" y="300038"/>
                <a:ext cx="9144000" cy="742950"/>
              </a:xfrm>
            </p:spPr>
            <p:txBody>
              <a:bodyPr/>
              <a:lstStyle/>
              <a:p>
                <a:r>
                  <a:rPr lang="en-US" altLang="en-US" sz="4000" dirty="0"/>
                  <a:t>Example: </a:t>
                </a:r>
                <a14:m>
                  <m:oMath xmlns:m="http://schemas.openxmlformats.org/officeDocument/2006/math">
                    <m:acc>
                      <m:accPr>
                        <m:chr m:val="̂"/>
                        <m:ctrlPr>
                          <a:rPr lang="en-US" sz="4000" i="1">
                            <a:solidFill>
                              <a:srgbClr val="FFFFFF"/>
                            </a:solidFill>
                            <a:latin typeface="Cambria Math" panose="02040503050406030204" pitchFamily="18" charset="0"/>
                            <a:ea typeface="Cambria Math"/>
                          </a:rPr>
                        </m:ctrlPr>
                      </m:accPr>
                      <m:e>
                        <m:r>
                          <a:rPr lang="en-US" sz="4000" i="1">
                            <a:solidFill>
                              <a:srgbClr val="FFFFFF"/>
                            </a:solidFill>
                            <a:latin typeface="Cambria Math"/>
                            <a:ea typeface="Cambria Math"/>
                          </a:rPr>
                          <m:t>𝛼</m:t>
                        </m:r>
                      </m:e>
                    </m:acc>
                  </m:oMath>
                </a14:m>
                <a:r>
                  <a:rPr lang="en-US" altLang="en-US" sz="4000" baseline="-25000" dirty="0">
                    <a:sym typeface="Symbol" pitchFamily="18" charset="2"/>
                  </a:rPr>
                  <a:t>CP</a:t>
                </a:r>
                <a:r>
                  <a:rPr lang="en-US" altLang="en-US" sz="4000" dirty="0"/>
                  <a:t>(</a:t>
                </a:r>
                <a14:m>
                  <m:oMath xmlns:m="http://schemas.openxmlformats.org/officeDocument/2006/math">
                    <m:r>
                      <a:rPr lang="en-US" altLang="en-US" sz="4000" b="0" i="1" smtClean="0">
                        <a:latin typeface="Cambria Math"/>
                      </a:rPr>
                      <m:t>𝑦</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oMath>
                </a14:m>
                <a:r>
                  <a:rPr lang="en-US" altLang="en-US" sz="4000" dirty="0"/>
                  <a:t>)</a:t>
                </a:r>
                <a:endParaRPr lang="en-US" altLang="he-IL" sz="4000" dirty="0">
                  <a:solidFill>
                    <a:schemeClr val="tx1"/>
                  </a:solidFill>
                </a:endParaRPr>
              </a:p>
            </p:txBody>
          </p:sp>
        </mc:Choice>
        <mc:Fallback xmlns="">
          <p:sp>
            <p:nvSpPr>
              <p:cNvPr id="1163266" name="Rectangle 2"/>
              <p:cNvSpPr>
                <a:spLocks noGrp="1" noRot="1" noChangeAspect="1" noMove="1" noResize="1" noEditPoints="1" noAdjustHandles="1" noChangeArrowheads="1" noChangeShapeType="1" noTextEdit="1"/>
              </p:cNvSpPr>
              <p:nvPr>
                <p:ph type="title"/>
              </p:nvPr>
            </p:nvSpPr>
            <p:spPr>
              <a:xfrm>
                <a:off x="0" y="300038"/>
                <a:ext cx="9144000" cy="742950"/>
              </a:xfrm>
              <a:blipFill rotWithShape="1">
                <a:blip r:embed="rId3"/>
                <a:stretch>
                  <a:fillRect t="-11475" b="-32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3267" name="Text Box 3"/>
              <p:cNvSpPr txBox="1">
                <a:spLocks noChangeArrowheads="1"/>
              </p:cNvSpPr>
              <p:nvPr/>
            </p:nvSpPr>
            <p:spPr bwMode="auto">
              <a:xfrm>
                <a:off x="0" y="1428750"/>
                <a:ext cx="9126538" cy="425693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120000"/>
                  </a:lnSpc>
                </a:pPr>
                <a:r>
                  <a:rPr lang="en-US" altLang="en-US" sz="2800" dirty="0">
                    <a:solidFill>
                      <a:schemeClr val="bg1"/>
                    </a:solidFill>
                  </a:rPr>
                  <a:t>Initialization:</a:t>
                </a:r>
              </a:p>
              <a:p>
                <a:pPr>
                  <a:lnSpc>
                    <a:spcPct val="120000"/>
                  </a:lnSpc>
                </a:pPr>
                <a:r>
                  <a:rPr lang="en-US" altLang="en-US" sz="2800" dirty="0">
                    <a:solidFill>
                      <a:schemeClr val="bg1"/>
                    </a:solidFill>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chemeClr val="bg1"/>
                    </a:solidFill>
                  </a:rPr>
                  <a:t> := </a:t>
                </a:r>
                <a:r>
                  <a:rPr lang="en-US" altLang="en-US" sz="2400" dirty="0">
                    <a:solidFill>
                      <a:schemeClr val="bg1"/>
                    </a:solidFill>
                    <a:latin typeface="Courier New" pitchFamily="49" charset="0"/>
                    <a:sym typeface="Symbol" pitchFamily="18" charset="2"/>
                  </a:rPr>
                  <a:t></a:t>
                </a:r>
              </a:p>
              <a:p>
                <a:pPr>
                  <a:lnSpc>
                    <a:spcPct val="120000"/>
                  </a:lnSpc>
                </a:pPr>
                <a:r>
                  <a:rPr lang="en-US" altLang="en-US" sz="2400" dirty="0">
                    <a:solidFill>
                      <a:schemeClr val="bg1"/>
                    </a:solidFill>
                    <a:latin typeface="Courier New" pitchFamily="49" charset="0"/>
                    <a:sym typeface="Symbol" pitchFamily="18" charset="2"/>
                  </a:rPr>
                  <a:t>         </a:t>
                </a:r>
                <a:r>
                  <a:rPr lang="en-US" altLang="en-US" sz="1000" dirty="0">
                    <a:solidFill>
                      <a:schemeClr val="bg1"/>
                    </a:solidFill>
                    <a:latin typeface="Courier New" pitchFamily="49" charset="0"/>
                    <a:sym typeface="Symbol" pitchFamily="18" charset="2"/>
                  </a:rPr>
                  <a:t> </a:t>
                </a:r>
                <a:r>
                  <a:rPr lang="en-US" altLang="en-US" sz="24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oMath>
                </a14:m>
                <a:r>
                  <a:rPr lang="en-US" altLang="en-US" sz="2800" dirty="0">
                    <a:solidFill>
                      <a:schemeClr val="bg1"/>
                    </a:solidFill>
                  </a:rPr>
                  <a:t>)</a:t>
                </a:r>
              </a:p>
              <a:p>
                <a:pPr>
                  <a:lnSpc>
                    <a:spcPct val="120000"/>
                  </a:lnSpc>
                </a:pPr>
                <a:r>
                  <a:rPr lang="en-US" altLang="en-US" sz="2800" dirty="0">
                    <a:solidFill>
                      <a:schemeClr val="bg1"/>
                    </a:solidFill>
                  </a:rPr>
                  <a:t>Iteration 1:  </a:t>
                </a:r>
                <a:r>
                  <a:rPr lang="en-US" altLang="en-US" sz="2800" i="1" dirty="0">
                    <a:solidFill>
                      <a:schemeClr val="bg1"/>
                    </a:solidFill>
                  </a:rPr>
                  <a:t>S</a:t>
                </a:r>
                <a:r>
                  <a:rPr lang="en-US" altLang="en-US" sz="2800" dirty="0">
                    <a:solidFill>
                      <a:schemeClr val="bg1"/>
                    </a:solidFill>
                  </a:rPr>
                  <a:t> := [</a:t>
                </a:r>
                <a:r>
                  <a:rPr lang="en-US" altLang="en-US" sz="2800" i="1" dirty="0">
                    <a:solidFill>
                      <a:schemeClr val="bg1"/>
                    </a:solidFill>
                  </a:rPr>
                  <a:t>x</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43, </a:t>
                </a:r>
                <a:r>
                  <a:rPr lang="en-US" altLang="en-US" sz="2800" i="1" dirty="0">
                    <a:solidFill>
                      <a:schemeClr val="bg1"/>
                    </a:solidFill>
                  </a:rPr>
                  <a:t>y</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0]    // A satisfying store</a:t>
                </a:r>
              </a:p>
              <a:p>
                <a:pPr>
                  <a:lnSpc>
                    <a:spcPct val="120000"/>
                  </a:lnSpc>
                </a:pPr>
                <a:r>
                  <a:rPr lang="en-US" altLang="en-US" sz="2800" dirty="0">
                    <a:solidFill>
                      <a:schemeClr val="bg1"/>
                    </a:solidFill>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chemeClr val="bg1"/>
                    </a:solidFill>
                  </a:rPr>
                  <a:t> := </a:t>
                </a:r>
                <a:r>
                  <a:rPr lang="en-US" altLang="en-US" sz="2400" dirty="0">
                    <a:solidFill>
                      <a:schemeClr val="bg1"/>
                    </a:solidFill>
                    <a:latin typeface="Courier New" pitchFamily="49" charset="0"/>
                    <a:sym typeface="Symbol" pitchFamily="18" charset="2"/>
                  </a:rPr>
                  <a:t></a:t>
                </a:r>
                <a:r>
                  <a:rPr lang="en-US" altLang="en-US" sz="2800" dirty="0">
                    <a:solidFill>
                      <a:schemeClr val="bg1"/>
                    </a:solidFill>
                  </a:rPr>
                  <a:t>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400" i="1" dirty="0">
                    <a:solidFill>
                      <a:schemeClr val="bg1"/>
                    </a:solidFill>
                    <a:latin typeface="Courier New" pitchFamily="49" charset="0"/>
                    <a:sym typeface="Symbol" pitchFamily="18" charset="2"/>
                  </a:rPr>
                  <a:t></a:t>
                </a:r>
                <a:r>
                  <a:rPr lang="en-US" altLang="en-US" sz="1000" dirty="0">
                    <a:solidFill>
                      <a:schemeClr val="bg1"/>
                    </a:solidFill>
                    <a:latin typeface="Courier New" pitchFamily="49" charset="0"/>
                    <a:sym typeface="Symbol" pitchFamily="18" charset="2"/>
                  </a:rPr>
                  <a:t> </a:t>
                </a:r>
                <a:r>
                  <a:rPr lang="en-US" altLang="en-US" sz="2800" dirty="0">
                    <a:solidFill>
                      <a:schemeClr val="bg1"/>
                    </a:solidFill>
                  </a:rPr>
                  <a:t>([</a:t>
                </a:r>
                <a:r>
                  <a:rPr lang="en-US" altLang="en-US" sz="2800" i="1" dirty="0">
                    <a:solidFill>
                      <a:schemeClr val="bg1"/>
                    </a:solidFill>
                  </a:rPr>
                  <a:t>x</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43, </a:t>
                </a:r>
                <a:r>
                  <a:rPr lang="en-US" altLang="en-US" sz="2800" i="1" dirty="0">
                    <a:solidFill>
                      <a:schemeClr val="bg1"/>
                    </a:solidFill>
                  </a:rPr>
                  <a:t>y</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0])</a:t>
                </a:r>
              </a:p>
              <a:p>
                <a:pPr>
                  <a:lnSpc>
                    <a:spcPct val="120000"/>
                  </a:lnSpc>
                </a:pPr>
                <a:r>
                  <a:rPr lang="en-US" altLang="en-US" sz="2800" dirty="0">
                    <a:solidFill>
                      <a:schemeClr val="bg1"/>
                    </a:solidFill>
                  </a:rPr>
                  <a:t>                       </a:t>
                </a:r>
                <a:r>
                  <a:rPr lang="en-US" altLang="en-US" sz="1600" dirty="0">
                    <a:solidFill>
                      <a:schemeClr val="bg1"/>
                    </a:solidFill>
                  </a:rPr>
                  <a:t> </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43,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p>
              <a:p>
                <a:pPr>
                  <a:lnSpc>
                    <a:spcPct val="120000"/>
                  </a:lnSpc>
                </a:pPr>
                <a:r>
                  <a:rPr lang="en-US" altLang="en-US" sz="2800" dirty="0">
                    <a:solidFill>
                      <a:schemeClr val="bg1"/>
                    </a:solidFill>
                  </a:rPr>
                  <a:t>             </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oMath>
                </a14:m>
                <a:r>
                  <a:rPr lang="en-US" altLang="en-US" sz="2800" dirty="0">
                    <a:solidFill>
                      <a:schemeClr val="bg1"/>
                    </a:solidFill>
                  </a:rPr>
                  <a:t>(</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chemeClr val="bg1"/>
                    </a:solidFill>
                  </a:rPr>
                  <a:t>) = (</a:t>
                </a:r>
                <a:r>
                  <a:rPr lang="en-US" altLang="en-US" sz="2800" i="1" dirty="0">
                    <a:solidFill>
                      <a:schemeClr val="bg1"/>
                    </a:solidFill>
                  </a:rPr>
                  <a:t>x</a:t>
                </a:r>
                <a:r>
                  <a:rPr lang="en-US" altLang="en-US" sz="2800" dirty="0">
                    <a:solidFill>
                      <a:schemeClr val="bg1"/>
                    </a:solidFill>
                  </a:rPr>
                  <a:t> = 43) </a:t>
                </a:r>
                <a:r>
                  <a:rPr lang="en-US" altLang="en-US" sz="2400" dirty="0">
                    <a:solidFill>
                      <a:schemeClr val="bg1"/>
                    </a:solidFill>
                    <a:sym typeface="Symbol" pitchFamily="18" charset="2"/>
                  </a:rPr>
                  <a:t></a:t>
                </a:r>
                <a:r>
                  <a:rPr lang="en-US" altLang="en-US" sz="2800" dirty="0">
                    <a:solidFill>
                      <a:schemeClr val="bg1"/>
                    </a:solidFill>
                  </a:rPr>
                  <a:t> (</a:t>
                </a:r>
                <a:r>
                  <a:rPr lang="en-US" altLang="en-US" sz="2800" i="1" dirty="0">
                    <a:solidFill>
                      <a:schemeClr val="bg1"/>
                    </a:solidFill>
                  </a:rPr>
                  <a:t>y</a:t>
                </a:r>
                <a:r>
                  <a:rPr lang="en-US" altLang="en-US" sz="2800" dirty="0">
                    <a:solidFill>
                      <a:schemeClr val="bg1"/>
                    </a:solidFill>
                  </a:rPr>
                  <a:t> = 0)</a:t>
                </a:r>
              </a:p>
              <a:p>
                <a:pPr>
                  <a:lnSpc>
                    <a:spcPct val="120000"/>
                  </a:lnSpc>
                </a:pP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oMath>
                </a14:m>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a:t>
                </a:r>
                <a:r>
                  <a:rPr lang="en-US" altLang="en-US" sz="2800" i="1" dirty="0">
                    <a:solidFill>
                      <a:schemeClr val="bg1"/>
                    </a:solidFill>
                  </a:rPr>
                  <a:t>x </a:t>
                </a:r>
                <a:r>
                  <a:rPr lang="en-US" altLang="en-US" sz="2800" dirty="0">
                    <a:solidFill>
                      <a:schemeClr val="bg1"/>
                    </a:solidFill>
                  </a:rPr>
                  <a:t>= 43) </a:t>
                </a:r>
                <a:r>
                  <a:rPr lang="en-US" altLang="en-US" sz="2400" dirty="0">
                    <a:solidFill>
                      <a:schemeClr val="bg1"/>
                    </a:solidFill>
                    <a:sym typeface="Symbol" pitchFamily="18" charset="2"/>
                  </a:rPr>
                  <a:t> </a:t>
                </a:r>
                <a:r>
                  <a:rPr lang="en-US" altLang="en-US" sz="2800" dirty="0">
                    <a:solidFill>
                      <a:schemeClr val="bg1"/>
                    </a:solidFill>
                  </a:rPr>
                  <a:t>(</a:t>
                </a:r>
                <a:r>
                  <a:rPr lang="en-US" altLang="en-US" sz="2800" i="1" dirty="0">
                    <a:solidFill>
                      <a:schemeClr val="bg1"/>
                    </a:solidFill>
                  </a:rPr>
                  <a:t>y </a:t>
                </a:r>
                <a:r>
                  <a:rPr lang="en-US" altLang="en-US" sz="2800" dirty="0">
                    <a:solidFill>
                      <a:schemeClr val="bg1"/>
                    </a:solidFill>
                  </a:rPr>
                  <a:t>= 0))</a:t>
                </a:r>
              </a:p>
            </p:txBody>
          </p:sp>
        </mc:Choice>
        <mc:Fallback xmlns="">
          <p:sp>
            <p:nvSpPr>
              <p:cNvPr id="1163267" name="Text Box 3"/>
              <p:cNvSpPr txBox="1">
                <a:spLocks noRot="1" noChangeAspect="1" noMove="1" noResize="1" noEditPoints="1" noAdjustHandles="1" noChangeArrowheads="1" noChangeShapeType="1" noTextEdit="1"/>
              </p:cNvSpPr>
              <p:nvPr/>
            </p:nvSpPr>
            <p:spPr bwMode="auto">
              <a:xfrm>
                <a:off x="0" y="1428750"/>
                <a:ext cx="9126538" cy="4256935"/>
              </a:xfrm>
              <a:prstGeom prst="rect">
                <a:avLst/>
              </a:prstGeom>
              <a:blipFill>
                <a:blip r:embed="rId4"/>
                <a:stretch>
                  <a:fillRect l="-1336" t="-429" b="-20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Speech Bubble: Rectangle with Corners Rounded 1"/>
              <p:cNvSpPr/>
              <p:nvPr/>
            </p:nvSpPr>
            <p:spPr bwMode="auto">
              <a:xfrm>
                <a:off x="5176877" y="1277938"/>
                <a:ext cx="2138559" cy="1191816"/>
              </a:xfrm>
              <a:prstGeom prst="wedgeRoundRectCallout">
                <a:avLst>
                  <a:gd name="adj1" fmla="val -71494"/>
                  <a:gd name="adj2" fmla="val 103621"/>
                  <a:gd name="adj3" fmla="val 16667"/>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itchFamily="18" charset="0"/>
                  </a:rPr>
                  <a:t>Note that </a:t>
                </a:r>
                <a14:m>
                  <m:oMath xmlns:m="http://schemas.openxmlformats.org/officeDocument/2006/math">
                    <m:r>
                      <a:rPr kumimoji="0" lang="en-US" sz="3200" b="0" i="1" u="none" strike="noStrike" cap="none" normalizeH="0" baseline="0" smtClean="0">
                        <a:ln>
                          <a:noFill/>
                        </a:ln>
                        <a:solidFill>
                          <a:schemeClr val="tx1"/>
                        </a:solidFill>
                        <a:effectLst/>
                        <a:latin typeface="Cambria Math" panose="02040503050406030204" pitchFamily="18" charset="0"/>
                      </a:rPr>
                      <m:t>𝑦</m:t>
                    </m:r>
                  </m:oMath>
                </a14:m>
                <a:endParaRPr kumimoji="0" lang="en-US" sz="3200" b="0" i="0" u="none" strike="noStrike" cap="none" normalizeH="0" baseline="0" dirty="0">
                  <a:ln>
                    <a:noFill/>
                  </a:ln>
                  <a:solidFill>
                    <a:schemeClr val="tx1"/>
                  </a:solidFill>
                  <a:effectLst/>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sng" strike="noStrike" cap="none" normalizeH="0" baseline="0" dirty="0">
                    <a:ln>
                      <a:noFill/>
                    </a:ln>
                    <a:solidFill>
                      <a:schemeClr val="tx1"/>
                    </a:solidFill>
                    <a:effectLst/>
                    <a:latin typeface="Times New Roman" pitchFamily="18" charset="0"/>
                  </a:rPr>
                  <a:t>must</a:t>
                </a:r>
                <a:r>
                  <a:rPr kumimoji="0" lang="en-US" sz="3200" b="0" i="0" strike="noStrike" cap="none" normalizeH="0" baseline="0" dirty="0">
                    <a:ln>
                      <a:noFill/>
                    </a:ln>
                    <a:solidFill>
                      <a:schemeClr val="tx1"/>
                    </a:solidFill>
                    <a:effectLst/>
                    <a:latin typeface="Times New Roman" pitchFamily="18" charset="0"/>
                  </a:rPr>
                  <a:t> </a:t>
                </a:r>
                <a:r>
                  <a:rPr lang="en-US" sz="3200" dirty="0">
                    <a:latin typeface="Times New Roman" pitchFamily="18" charset="0"/>
                  </a:rPr>
                  <a:t>be 0!</a:t>
                </a:r>
              </a:p>
            </p:txBody>
          </p:sp>
        </mc:Choice>
        <mc:Fallback xmlns="">
          <p:sp>
            <p:nvSpPr>
              <p:cNvPr id="2" name="Speech Bubble: Rectangle with Corners Rounded 1"/>
              <p:cNvSpPr>
                <a:spLocks noRot="1" noChangeAspect="1" noMove="1" noResize="1" noEditPoints="1" noAdjustHandles="1" noChangeArrowheads="1" noChangeShapeType="1" noTextEdit="1"/>
              </p:cNvSpPr>
              <p:nvPr/>
            </p:nvSpPr>
            <p:spPr bwMode="auto">
              <a:xfrm>
                <a:off x="5176877" y="1277938"/>
                <a:ext cx="2138559" cy="1191816"/>
              </a:xfrm>
              <a:prstGeom prst="wedgeRoundRectCallout">
                <a:avLst>
                  <a:gd name="adj1" fmla="val -71494"/>
                  <a:gd name="adj2" fmla="val 103621"/>
                  <a:gd name="adj3" fmla="val 16667"/>
                </a:avLst>
              </a:prstGeom>
              <a:blipFill>
                <a:blip r:embed="rId5"/>
                <a:stretch>
                  <a:fillRect t="-984" r="-463"/>
                </a:stretch>
              </a:blipFill>
              <a:ln w="28575" cap="flat" cmpd="sng" algn="ctr">
                <a:solidFill>
                  <a:schemeClr val="bg1"/>
                </a:solidFill>
                <a:prstDash val="solid"/>
                <a:round/>
                <a:headEnd type="none" w="med" len="med"/>
                <a:tailEnd type="none" w="med" len="med"/>
              </a:ln>
              <a:effectLst/>
              <a:extLst/>
            </p:spPr>
            <p:txBody>
              <a:bodyPr/>
              <a:lstStyle/>
              <a:p>
                <a:r>
                  <a:rPr lang="en-US">
                    <a:noFill/>
                  </a:rPr>
                  <a:t> </a:t>
                </a:r>
              </a:p>
            </p:txBody>
          </p:sp>
        </mc:Fallback>
      </mc:AlternateContent>
    </p:spTree>
    <p:extLst>
      <p:ext uri="{BB962C8B-B14F-4D97-AF65-F5344CB8AC3E}">
        <p14:creationId xmlns:p14="http://schemas.microsoft.com/office/powerpoint/2010/main" val="2385710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3267">
                                            <p:txEl>
                                              <p:pRg st="0" end="0"/>
                                            </p:txEl>
                                          </p:spTgt>
                                        </p:tgtEl>
                                        <p:attrNameLst>
                                          <p:attrName>style.visibility</p:attrName>
                                        </p:attrNameLst>
                                      </p:cBhvr>
                                      <p:to>
                                        <p:strVal val="visible"/>
                                      </p:to>
                                    </p:set>
                                    <p:animEffect transition="in" filter="dissolve">
                                      <p:cBhvr>
                                        <p:cTn id="7" dur="500"/>
                                        <p:tgtEl>
                                          <p:spTgt spid="116326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3267">
                                            <p:txEl>
                                              <p:pRg st="1" end="1"/>
                                            </p:txEl>
                                          </p:spTgt>
                                        </p:tgtEl>
                                        <p:attrNameLst>
                                          <p:attrName>style.visibility</p:attrName>
                                        </p:attrNameLst>
                                      </p:cBhvr>
                                      <p:to>
                                        <p:strVal val="visible"/>
                                      </p:to>
                                    </p:set>
                                    <p:animEffect transition="in" filter="dissolve">
                                      <p:cBhvr>
                                        <p:cTn id="10" dur="500"/>
                                        <p:tgtEl>
                                          <p:spTgt spid="116326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63267">
                                            <p:txEl>
                                              <p:pRg st="2" end="2"/>
                                            </p:txEl>
                                          </p:spTgt>
                                        </p:tgtEl>
                                        <p:attrNameLst>
                                          <p:attrName>style.visibility</p:attrName>
                                        </p:attrNameLst>
                                      </p:cBhvr>
                                      <p:to>
                                        <p:strVal val="visible"/>
                                      </p:to>
                                    </p:set>
                                    <p:animEffect transition="in" filter="dissolve">
                                      <p:cBhvr>
                                        <p:cTn id="13" dur="500"/>
                                        <p:tgtEl>
                                          <p:spTgt spid="116326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63267">
                                            <p:txEl>
                                              <p:pRg st="3" end="3"/>
                                            </p:txEl>
                                          </p:spTgt>
                                        </p:tgtEl>
                                        <p:attrNameLst>
                                          <p:attrName>style.visibility</p:attrName>
                                        </p:attrNameLst>
                                      </p:cBhvr>
                                      <p:to>
                                        <p:strVal val="visible"/>
                                      </p:to>
                                    </p:set>
                                    <p:animEffect transition="in" filter="dissolve">
                                      <p:cBhvr>
                                        <p:cTn id="18" dur="500"/>
                                        <p:tgtEl>
                                          <p:spTgt spid="1163267">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3267">
                                            <p:txEl>
                                              <p:pRg st="4" end="4"/>
                                            </p:txEl>
                                          </p:spTgt>
                                        </p:tgtEl>
                                        <p:attrNameLst>
                                          <p:attrName>style.visibility</p:attrName>
                                        </p:attrNameLst>
                                      </p:cBhvr>
                                      <p:to>
                                        <p:strVal val="visible"/>
                                      </p:to>
                                    </p:set>
                                    <p:animEffect transition="in" filter="dissolve">
                                      <p:cBhvr>
                                        <p:cTn id="23" dur="500"/>
                                        <p:tgtEl>
                                          <p:spTgt spid="116326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3267">
                                            <p:txEl>
                                              <p:pRg st="5" end="5"/>
                                            </p:txEl>
                                          </p:spTgt>
                                        </p:tgtEl>
                                        <p:attrNameLst>
                                          <p:attrName>style.visibility</p:attrName>
                                        </p:attrNameLst>
                                      </p:cBhvr>
                                      <p:to>
                                        <p:strVal val="visible"/>
                                      </p:to>
                                    </p:set>
                                    <p:animEffect transition="in" filter="dissolve">
                                      <p:cBhvr>
                                        <p:cTn id="28" dur="500"/>
                                        <p:tgtEl>
                                          <p:spTgt spid="1163267">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63267">
                                            <p:txEl>
                                              <p:pRg st="6" end="6"/>
                                            </p:txEl>
                                          </p:spTgt>
                                        </p:tgtEl>
                                        <p:attrNameLst>
                                          <p:attrName>style.visibility</p:attrName>
                                        </p:attrNameLst>
                                      </p:cBhvr>
                                      <p:to>
                                        <p:strVal val="visible"/>
                                      </p:to>
                                    </p:set>
                                    <p:animEffect transition="in" filter="dissolve">
                                      <p:cBhvr>
                                        <p:cTn id="33" dur="500"/>
                                        <p:tgtEl>
                                          <p:spTgt spid="1163267">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63267">
                                            <p:txEl>
                                              <p:pRg st="7" end="7"/>
                                            </p:txEl>
                                          </p:spTgt>
                                        </p:tgtEl>
                                        <p:attrNameLst>
                                          <p:attrName>style.visibility</p:attrName>
                                        </p:attrNameLst>
                                      </p:cBhvr>
                                      <p:to>
                                        <p:strVal val="visible"/>
                                      </p:to>
                                    </p:set>
                                    <p:animEffect transition="in" filter="dissolve">
                                      <p:cBhvr>
                                        <p:cTn id="38" dur="500"/>
                                        <p:tgtEl>
                                          <p:spTgt spid="116326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67" grpId="0" uiExpand="1" build="p" autoUpdateAnimBg="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grpSp>
        <p:nvGrpSpPr>
          <p:cNvPr id="1232923" name="Group 27"/>
          <p:cNvGrpSpPr>
            <a:grpSpLocks/>
          </p:cNvGrpSpPr>
          <p:nvPr/>
        </p:nvGrpSpPr>
        <p:grpSpPr bwMode="auto">
          <a:xfrm>
            <a:off x="1793875" y="3306763"/>
            <a:ext cx="2901950" cy="1527175"/>
            <a:chOff x="1130" y="2083"/>
            <a:chExt cx="1828" cy="962"/>
          </a:xfrm>
        </p:grpSpPr>
        <p:sp>
          <p:nvSpPr>
            <p:cNvPr id="1232907" name="Text Box 11"/>
            <p:cNvSpPr txBox="1">
              <a:spLocks noChangeArrowheads="1"/>
            </p:cNvSpPr>
            <p:nvPr/>
          </p:nvSpPr>
          <p:spPr bwMode="auto">
            <a:xfrm>
              <a:off x="2069" y="2108"/>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2908" name="AutoShape 12"/>
            <p:cNvCxnSpPr>
              <a:cxnSpLocks noChangeShapeType="1"/>
              <a:stCxn id="1232901" idx="3"/>
              <a:endCxn id="123290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0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gr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3" name="Group 17"/>
          <p:cNvGrpSpPr>
            <a:grpSpLocks/>
          </p:cNvGrpSpPr>
          <p:nvPr/>
        </p:nvGrpSpPr>
        <p:grpSpPr bwMode="auto">
          <a:xfrm>
            <a:off x="2219325" y="3560763"/>
            <a:ext cx="5621338" cy="2089150"/>
            <a:chOff x="1398" y="2243"/>
            <a:chExt cx="3541" cy="1316"/>
          </a:xfrm>
        </p:grpSpPr>
        <p:sp>
          <p:nvSpPr>
            <p:cNvPr id="123291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cxnSp>
          <p:nvCxnSpPr>
            <p:cNvPr id="1232915" name="AutoShape 19"/>
            <p:cNvCxnSpPr>
              <a:cxnSpLocks noChangeShapeType="1"/>
              <a:stCxn id="1232909" idx="4"/>
              <a:endCxn id="123291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1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7" name="Text Box 21"/>
            <p:cNvSpPr txBox="1">
              <a:spLocks noChangeArrowheads="1"/>
            </p:cNvSpPr>
            <p:nvPr/>
          </p:nvSpPr>
          <p:spPr bwMode="auto">
            <a:xfrm>
              <a:off x="4679" y="224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Courier New" pitchFamily="49" charset="0"/>
              </a:endParaRPr>
            </a:p>
          </p:txBody>
        </p:sp>
      </p:gr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sp>
        <p:nvSpPr>
          <p:cNvPr id="1232921" name="Line 25"/>
          <p:cNvSpPr>
            <a:spLocks noChangeShapeType="1"/>
          </p:cNvSpPr>
          <p:nvPr/>
        </p:nvSpPr>
        <p:spPr bwMode="auto">
          <a:xfrm flipH="1">
            <a:off x="7791450" y="4762500"/>
            <a:ext cx="652463" cy="4508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1232922"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32922"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32926" name="Group 30"/>
          <p:cNvGrpSpPr>
            <a:grpSpLocks/>
          </p:cNvGrpSpPr>
          <p:nvPr/>
        </p:nvGrpSpPr>
        <p:grpSpPr bwMode="auto">
          <a:xfrm>
            <a:off x="2232026" y="4678363"/>
            <a:ext cx="1639888" cy="1273175"/>
            <a:chOff x="1406" y="2947"/>
            <a:chExt cx="1033" cy="802"/>
          </a:xfrm>
        </p:grpSpPr>
        <p:sp>
          <p:nvSpPr>
            <p:cNvPr id="1232924" name="Text Box 28"/>
            <p:cNvSpPr txBox="1">
              <a:spLocks noChangeArrowheads="1"/>
            </p:cNvSpPr>
            <p:nvPr/>
          </p:nvSpPr>
          <p:spPr bwMode="auto">
            <a:xfrm>
              <a:off x="1470" y="3497"/>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a:solidFill>
                    <a:schemeClr val="bg1"/>
                  </a:solidFill>
                  <a:sym typeface="Symbol" pitchFamily="18" charset="2"/>
                </a:rPr>
                <a:t></a:t>
              </a:r>
              <a:r>
                <a:rPr lang="en-US" altLang="en-US" sz="2000" dirty="0">
                  <a:solidFill>
                    <a:schemeClr val="bg1"/>
                  </a:solidFill>
                </a:rPr>
                <a:t>43,</a:t>
              </a:r>
              <a:r>
                <a:rPr lang="en-US" altLang="en-US" sz="2000" i="1" dirty="0">
                  <a:solidFill>
                    <a:schemeClr val="bg1"/>
                  </a:solidFill>
                </a:rPr>
                <a:t>y</a:t>
              </a:r>
              <a:r>
                <a:rPr lang="en-US" altLang="en-US" sz="2000" dirty="0">
                  <a:solidFill>
                    <a:schemeClr val="bg1"/>
                  </a:solidFill>
                  <a:sym typeface="Symbol" pitchFamily="18" charset="2"/>
                </a:rPr>
                <a:t></a:t>
              </a:r>
              <a:r>
                <a:rPr lang="en-US" altLang="en-US" sz="2000" dirty="0">
                  <a:solidFill>
                    <a:schemeClr val="bg1"/>
                  </a:solidFill>
                </a:rPr>
                <a:t>0]</a:t>
              </a:r>
            </a:p>
          </p:txBody>
        </p:sp>
        <p:sp>
          <p:nvSpPr>
            <p:cNvPr id="1232925" name="Line 29"/>
            <p:cNvSpPr>
              <a:spLocks noChangeShapeType="1"/>
            </p:cNvSpPr>
            <p:nvPr/>
          </p:nvSpPr>
          <p:spPr bwMode="auto">
            <a:xfrm flipH="1" flipV="1">
              <a:off x="1406" y="2947"/>
              <a:ext cx="210" cy="57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43,</a:t>
            </a:r>
          </a:p>
          <a:p>
            <a:r>
              <a:rPr lang="en-US" altLang="en-US" sz="2000" b="1" dirty="0">
                <a:solidFill>
                  <a:schemeClr val="bg1"/>
                </a:solidFill>
                <a:latin typeface="Microsoft Sans Serif" pitchFamily="34" charset="0"/>
              </a:rPr>
              <a:t> y</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0]</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3" name="Text Box 3"/>
              <p:cNvSpPr txBox="1">
                <a:spLocks noChangeArrowheads="1"/>
              </p:cNvSpPr>
              <p:nvPr/>
            </p:nvSpPr>
            <p:spPr bwMode="auto">
              <a:xfrm>
                <a:off x="4147754" y="2775492"/>
                <a:ext cx="2035942" cy="46166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smtClean="0">
                          <a:solidFill>
                            <a:schemeClr val="bg1"/>
                          </a:solidFill>
                          <a:latin typeface="Cambria Math"/>
                        </a:rPr>
                        <m:t>𝑦</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oMath>
                  </m:oMathPara>
                </a14:m>
                <a:endParaRPr lang="en-US" altLang="en-US" sz="2000" dirty="0">
                  <a:solidFill>
                    <a:schemeClr val="bg1"/>
                  </a:solidFill>
                </a:endParaRPr>
              </a:p>
            </p:txBody>
          </p:sp>
        </mc:Choice>
        <mc:Fallback xmlns="">
          <p:sp>
            <p:nvSpPr>
              <p:cNvPr id="33" name="Text Box 3"/>
              <p:cNvSpPr txBox="1">
                <a:spLocks noRot="1" noChangeAspect="1" noMove="1" noResize="1" noEditPoints="1" noAdjustHandles="1" noChangeArrowheads="1" noChangeShapeType="1" noTextEdit="1"/>
              </p:cNvSpPr>
              <p:nvPr/>
            </p:nvSpPr>
            <p:spPr bwMode="auto">
              <a:xfrm>
                <a:off x="4147754" y="2775492"/>
                <a:ext cx="2035942" cy="461665"/>
              </a:xfrm>
              <a:prstGeom prst="rect">
                <a:avLst/>
              </a:prstGeom>
              <a:blipFill rotWithShape="1">
                <a:blip r:embed="rId5"/>
                <a:stretch>
                  <a:fillRect r="-299"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1089752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32923"/>
                                        </p:tgtEl>
                                        <p:attrNameLst>
                                          <p:attrName>style.visibility</p:attrName>
                                        </p:attrNameLst>
                                      </p:cBhvr>
                                      <p:to>
                                        <p:strVal val="visible"/>
                                      </p:to>
                                    </p:set>
                                    <p:animEffect transition="in" filter="wipe(right)">
                                      <p:cBhvr>
                                        <p:cTn id="7" dur="500"/>
                                        <p:tgtEl>
                                          <p:spTgt spid="12329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329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32913"/>
                                        </p:tgtEl>
                                        <p:attrNameLst>
                                          <p:attrName>style.visibility</p:attrName>
                                        </p:attrNameLst>
                                      </p:cBhvr>
                                      <p:to>
                                        <p:strVal val="visible"/>
                                      </p:to>
                                    </p:set>
                                    <p:animEffect transition="in" filter="wipe(left)">
                                      <p:cBhvr>
                                        <p:cTn id="15" dur="500"/>
                                        <p:tgtEl>
                                          <p:spTgt spid="123291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32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grpSp>
        <p:nvGrpSpPr>
          <p:cNvPr id="1232923" name="Group 27"/>
          <p:cNvGrpSpPr>
            <a:grpSpLocks/>
          </p:cNvGrpSpPr>
          <p:nvPr/>
        </p:nvGrpSpPr>
        <p:grpSpPr bwMode="auto">
          <a:xfrm>
            <a:off x="1793875" y="3306763"/>
            <a:ext cx="2901950" cy="1527175"/>
            <a:chOff x="1130" y="2083"/>
            <a:chExt cx="1828" cy="962"/>
          </a:xfrm>
        </p:grpSpPr>
        <p:sp>
          <p:nvSpPr>
            <p:cNvPr id="1232907" name="Text Box 11"/>
            <p:cNvSpPr txBox="1">
              <a:spLocks noChangeArrowheads="1"/>
            </p:cNvSpPr>
            <p:nvPr/>
          </p:nvSpPr>
          <p:spPr bwMode="auto">
            <a:xfrm>
              <a:off x="2069" y="2108"/>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2908" name="AutoShape 12"/>
            <p:cNvCxnSpPr>
              <a:cxnSpLocks noChangeShapeType="1"/>
              <a:stCxn id="1232901" idx="3"/>
              <a:endCxn id="123290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0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gr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3" name="Group 17"/>
          <p:cNvGrpSpPr>
            <a:grpSpLocks/>
          </p:cNvGrpSpPr>
          <p:nvPr/>
        </p:nvGrpSpPr>
        <p:grpSpPr bwMode="auto">
          <a:xfrm>
            <a:off x="2219325" y="3560763"/>
            <a:ext cx="5621338" cy="2089150"/>
            <a:chOff x="1398" y="2243"/>
            <a:chExt cx="3541" cy="1316"/>
          </a:xfrm>
        </p:grpSpPr>
        <p:sp>
          <p:nvSpPr>
            <p:cNvPr id="123291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cxnSp>
          <p:nvCxnSpPr>
            <p:cNvPr id="1232915" name="AutoShape 19"/>
            <p:cNvCxnSpPr>
              <a:cxnSpLocks noChangeShapeType="1"/>
              <a:stCxn id="1232909" idx="4"/>
              <a:endCxn id="123291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1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7" name="Text Box 21"/>
            <p:cNvSpPr txBox="1">
              <a:spLocks noChangeArrowheads="1"/>
            </p:cNvSpPr>
            <p:nvPr/>
          </p:nvSpPr>
          <p:spPr bwMode="auto">
            <a:xfrm>
              <a:off x="4679" y="224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Courier New" pitchFamily="49" charset="0"/>
              </a:endParaRPr>
            </a:p>
          </p:txBody>
        </p:sp>
      </p:gr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grpSp>
        <p:nvGrpSpPr>
          <p:cNvPr id="1232926" name="Group 30"/>
          <p:cNvGrpSpPr>
            <a:grpSpLocks/>
          </p:cNvGrpSpPr>
          <p:nvPr/>
        </p:nvGrpSpPr>
        <p:grpSpPr bwMode="auto">
          <a:xfrm>
            <a:off x="2232026" y="4678363"/>
            <a:ext cx="1639888" cy="1273175"/>
            <a:chOff x="1406" y="2947"/>
            <a:chExt cx="1033" cy="802"/>
          </a:xfrm>
        </p:grpSpPr>
        <p:sp>
          <p:nvSpPr>
            <p:cNvPr id="1232924" name="Text Box 28"/>
            <p:cNvSpPr txBox="1">
              <a:spLocks noChangeArrowheads="1"/>
            </p:cNvSpPr>
            <p:nvPr/>
          </p:nvSpPr>
          <p:spPr bwMode="auto">
            <a:xfrm>
              <a:off x="1470" y="3497"/>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a:solidFill>
                    <a:schemeClr val="bg1"/>
                  </a:solidFill>
                  <a:sym typeface="Symbol" pitchFamily="18" charset="2"/>
                </a:rPr>
                <a:t></a:t>
              </a:r>
              <a:r>
                <a:rPr lang="en-US" altLang="en-US" sz="2000" dirty="0">
                  <a:solidFill>
                    <a:schemeClr val="bg1"/>
                  </a:solidFill>
                </a:rPr>
                <a:t>43,</a:t>
              </a:r>
              <a:r>
                <a:rPr lang="en-US" altLang="en-US" sz="2000" i="1" dirty="0">
                  <a:solidFill>
                    <a:schemeClr val="bg1"/>
                  </a:solidFill>
                </a:rPr>
                <a:t>y</a:t>
              </a:r>
              <a:r>
                <a:rPr lang="en-US" altLang="en-US" sz="2000" dirty="0">
                  <a:solidFill>
                    <a:schemeClr val="bg1"/>
                  </a:solidFill>
                  <a:sym typeface="Symbol" pitchFamily="18" charset="2"/>
                </a:rPr>
                <a:t></a:t>
              </a:r>
              <a:r>
                <a:rPr lang="en-US" altLang="en-US" sz="2000" dirty="0">
                  <a:solidFill>
                    <a:schemeClr val="bg1"/>
                  </a:solidFill>
                </a:rPr>
                <a:t>0]</a:t>
              </a:r>
            </a:p>
          </p:txBody>
        </p:sp>
        <p:sp>
          <p:nvSpPr>
            <p:cNvPr id="1232925" name="Line 29"/>
            <p:cNvSpPr>
              <a:spLocks noChangeShapeType="1"/>
            </p:cNvSpPr>
            <p:nvPr/>
          </p:nvSpPr>
          <p:spPr bwMode="auto">
            <a:xfrm flipH="1" flipV="1">
              <a:off x="1406" y="2947"/>
              <a:ext cx="210" cy="57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43,</a:t>
            </a:r>
          </a:p>
          <a:p>
            <a:r>
              <a:rPr lang="en-US" altLang="en-US" sz="2000" b="1" dirty="0">
                <a:solidFill>
                  <a:schemeClr val="bg1"/>
                </a:solidFill>
                <a:latin typeface="Microsoft Sans Serif" pitchFamily="34" charset="0"/>
              </a:rPr>
              <a:t> y</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0]</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3" name="Text Box 3"/>
              <p:cNvSpPr txBox="1">
                <a:spLocks noChangeArrowheads="1"/>
              </p:cNvSpPr>
              <p:nvPr/>
            </p:nvSpPr>
            <p:spPr bwMode="auto">
              <a:xfrm>
                <a:off x="4147754" y="2775492"/>
                <a:ext cx="2035942" cy="46166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smtClean="0">
                          <a:solidFill>
                            <a:schemeClr val="bg1"/>
                          </a:solidFill>
                          <a:latin typeface="Cambria Math"/>
                        </a:rPr>
                        <m:t>𝑦</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oMath>
                  </m:oMathPara>
                </a14:m>
                <a:endParaRPr lang="en-US" altLang="en-US" sz="2000" dirty="0">
                  <a:solidFill>
                    <a:schemeClr val="bg1"/>
                  </a:solidFill>
                </a:endParaRPr>
              </a:p>
            </p:txBody>
          </p:sp>
        </mc:Choice>
        <mc:Fallback xmlns="">
          <p:sp>
            <p:nvSpPr>
              <p:cNvPr id="33" name="Text Box 3"/>
              <p:cNvSpPr txBox="1">
                <a:spLocks noRot="1" noChangeAspect="1" noMove="1" noResize="1" noEditPoints="1" noAdjustHandles="1" noChangeArrowheads="1" noChangeShapeType="1" noTextEdit="1"/>
              </p:cNvSpPr>
              <p:nvPr/>
            </p:nvSpPr>
            <p:spPr bwMode="auto">
              <a:xfrm>
                <a:off x="4147754" y="2775492"/>
                <a:ext cx="2035942" cy="461665"/>
              </a:xfrm>
              <a:prstGeom prst="rect">
                <a:avLst/>
              </a:prstGeom>
              <a:blipFill rotWithShape="1">
                <a:blip r:embed="rId4"/>
                <a:stretch>
                  <a:fillRect r="-299"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mc:AlternateContent xmlns:mc="http://schemas.openxmlformats.org/markup-compatibility/2006" xmlns:a14="http://schemas.microsoft.com/office/drawing/2010/main">
        <mc:Choice Requires="a14">
          <p:sp>
            <p:nvSpPr>
              <p:cNvPr id="37"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37"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9" name="Group 41"/>
          <p:cNvGrpSpPr>
            <a:grpSpLocks/>
          </p:cNvGrpSpPr>
          <p:nvPr/>
        </p:nvGrpSpPr>
        <p:grpSpPr bwMode="auto">
          <a:xfrm>
            <a:off x="4254549" y="3467865"/>
            <a:ext cx="3510011" cy="1001731"/>
            <a:chOff x="2680" y="1935"/>
            <a:chExt cx="2211" cy="631"/>
          </a:xfrm>
        </p:grpSpPr>
        <p:sp>
          <p:nvSpPr>
            <p:cNvPr id="40" name="Oval 42"/>
            <p:cNvSpPr>
              <a:spLocks noChangeArrowheads="1"/>
            </p:cNvSpPr>
            <p:nvPr/>
          </p:nvSpPr>
          <p:spPr bwMode="auto">
            <a:xfrm>
              <a:off x="3411" y="2046"/>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Freeform 43"/>
            <p:cNvSpPr>
              <a:spLocks/>
            </p:cNvSpPr>
            <p:nvPr/>
          </p:nvSpPr>
          <p:spPr bwMode="auto">
            <a:xfrm>
              <a:off x="3472" y="2084"/>
              <a:ext cx="1419" cy="242"/>
            </a:xfrm>
            <a:custGeom>
              <a:avLst/>
              <a:gdLst>
                <a:gd name="T0" fmla="*/ 1369 w 1369"/>
                <a:gd name="T1" fmla="*/ 0 h 448"/>
                <a:gd name="T2" fmla="*/ 898 w 1369"/>
                <a:gd name="T3" fmla="*/ 90 h 448"/>
                <a:gd name="T4" fmla="*/ 389 w 1369"/>
                <a:gd name="T5" fmla="*/ 262 h 448"/>
                <a:gd name="T6" fmla="*/ 0 w 1369"/>
                <a:gd name="T7" fmla="*/ 448 h 448"/>
                <a:gd name="connsiteX0" fmla="*/ 10431 w 10431"/>
                <a:gd name="connsiteY0" fmla="*/ 4539 h 7995"/>
                <a:gd name="connsiteX1" fmla="*/ 6560 w 10431"/>
                <a:gd name="connsiteY1" fmla="*/ 4 h 7995"/>
                <a:gd name="connsiteX2" fmla="*/ 2841 w 10431"/>
                <a:gd name="connsiteY2" fmla="*/ 3843 h 7995"/>
                <a:gd name="connsiteX3" fmla="*/ 0 w 10431"/>
                <a:gd name="connsiteY3" fmla="*/ 7995 h 7995"/>
                <a:gd name="connsiteX0" fmla="*/ 10000 w 10000"/>
                <a:gd name="connsiteY0" fmla="*/ 2487 h 6810"/>
                <a:gd name="connsiteX1" fmla="*/ 6067 w 10000"/>
                <a:gd name="connsiteY1" fmla="*/ 55 h 6810"/>
                <a:gd name="connsiteX2" fmla="*/ 2724 w 10000"/>
                <a:gd name="connsiteY2" fmla="*/ 1617 h 6810"/>
                <a:gd name="connsiteX3" fmla="*/ 0 w 10000"/>
                <a:gd name="connsiteY3" fmla="*/ 6810 h 6810"/>
                <a:gd name="connsiteX0" fmla="*/ 10000 w 10000"/>
                <a:gd name="connsiteY0" fmla="*/ 4547 h 10055"/>
                <a:gd name="connsiteX1" fmla="*/ 6067 w 10000"/>
                <a:gd name="connsiteY1" fmla="*/ 136 h 10055"/>
                <a:gd name="connsiteX2" fmla="*/ 2724 w 10000"/>
                <a:gd name="connsiteY2" fmla="*/ 2429 h 10055"/>
                <a:gd name="connsiteX3" fmla="*/ 0 w 10000"/>
                <a:gd name="connsiteY3" fmla="*/ 10055 h 10055"/>
                <a:gd name="connsiteX0" fmla="*/ 10000 w 10000"/>
                <a:gd name="connsiteY0" fmla="*/ 4547 h 10055"/>
                <a:gd name="connsiteX1" fmla="*/ 6067 w 10000"/>
                <a:gd name="connsiteY1" fmla="*/ 136 h 10055"/>
                <a:gd name="connsiteX2" fmla="*/ 2724 w 10000"/>
                <a:gd name="connsiteY2" fmla="*/ 2429 h 10055"/>
                <a:gd name="connsiteX3" fmla="*/ 0 w 10000"/>
                <a:gd name="connsiteY3" fmla="*/ 10055 h 10055"/>
                <a:gd name="connsiteX0" fmla="*/ 10000 w 10000"/>
                <a:gd name="connsiteY0" fmla="*/ 3623 h 9131"/>
                <a:gd name="connsiteX1" fmla="*/ 5972 w 10000"/>
                <a:gd name="connsiteY1" fmla="*/ 611 h 9131"/>
                <a:gd name="connsiteX2" fmla="*/ 2724 w 10000"/>
                <a:gd name="connsiteY2" fmla="*/ 1505 h 9131"/>
                <a:gd name="connsiteX3" fmla="*/ 0 w 10000"/>
                <a:gd name="connsiteY3" fmla="*/ 9131 h 9131"/>
                <a:gd name="connsiteX0" fmla="*/ 9619 w 9619"/>
                <a:gd name="connsiteY0" fmla="*/ 3968 h 6629"/>
                <a:gd name="connsiteX1" fmla="*/ 5591 w 9619"/>
                <a:gd name="connsiteY1" fmla="*/ 669 h 6629"/>
                <a:gd name="connsiteX2" fmla="*/ 2343 w 9619"/>
                <a:gd name="connsiteY2" fmla="*/ 1648 h 6629"/>
                <a:gd name="connsiteX3" fmla="*/ 0 w 9619"/>
                <a:gd name="connsiteY3" fmla="*/ 6629 h 6629"/>
                <a:gd name="connsiteX0" fmla="*/ 10000 w 10000"/>
                <a:gd name="connsiteY0" fmla="*/ 7260 h 11274"/>
                <a:gd name="connsiteX1" fmla="*/ 5812 w 10000"/>
                <a:gd name="connsiteY1" fmla="*/ 2283 h 11274"/>
                <a:gd name="connsiteX2" fmla="*/ 2271 w 10000"/>
                <a:gd name="connsiteY2" fmla="*/ 1909 h 11274"/>
                <a:gd name="connsiteX3" fmla="*/ 0 w 10000"/>
                <a:gd name="connsiteY3" fmla="*/ 11274 h 11274"/>
                <a:gd name="connsiteX0" fmla="*/ 10000 w 10000"/>
                <a:gd name="connsiteY0" fmla="*/ 6643 h 10657"/>
                <a:gd name="connsiteX1" fmla="*/ 5812 w 10000"/>
                <a:gd name="connsiteY1" fmla="*/ 1666 h 10657"/>
                <a:gd name="connsiteX2" fmla="*/ 2271 w 10000"/>
                <a:gd name="connsiteY2" fmla="*/ 1292 h 10657"/>
                <a:gd name="connsiteX3" fmla="*/ 0 w 10000"/>
                <a:gd name="connsiteY3" fmla="*/ 10657 h 10657"/>
                <a:gd name="connsiteX0" fmla="*/ 10000 w 10000"/>
                <a:gd name="connsiteY0" fmla="*/ 6643 h 10657"/>
                <a:gd name="connsiteX1" fmla="*/ 5812 w 10000"/>
                <a:gd name="connsiteY1" fmla="*/ 1666 h 10657"/>
                <a:gd name="connsiteX2" fmla="*/ 2271 w 10000"/>
                <a:gd name="connsiteY2" fmla="*/ 1292 h 10657"/>
                <a:gd name="connsiteX3" fmla="*/ 0 w 10000"/>
                <a:gd name="connsiteY3" fmla="*/ 10657 h 10657"/>
                <a:gd name="connsiteX0" fmla="*/ 10429 w 10429"/>
                <a:gd name="connsiteY0" fmla="*/ 24078 h 24078"/>
                <a:gd name="connsiteX1" fmla="*/ 6241 w 10429"/>
                <a:gd name="connsiteY1" fmla="*/ 19101 h 24078"/>
                <a:gd name="connsiteX2" fmla="*/ 2700 w 10429"/>
                <a:gd name="connsiteY2" fmla="*/ 18727 h 24078"/>
                <a:gd name="connsiteX3" fmla="*/ 0 w 10429"/>
                <a:gd name="connsiteY3" fmla="*/ 208 h 24078"/>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175 w 10429"/>
                <a:gd name="connsiteY1" fmla="*/ 22610 h 23870"/>
                <a:gd name="connsiteX2" fmla="*/ 2700 w 10429"/>
                <a:gd name="connsiteY2" fmla="*/ 18519 h 23870"/>
                <a:gd name="connsiteX3" fmla="*/ 0 w 10429"/>
                <a:gd name="connsiteY3" fmla="*/ 0 h 23870"/>
                <a:gd name="connsiteX0" fmla="*/ 10429 w 10429"/>
                <a:gd name="connsiteY0" fmla="*/ 23870 h 23870"/>
                <a:gd name="connsiteX1" fmla="*/ 6175 w 10429"/>
                <a:gd name="connsiteY1" fmla="*/ 22610 h 23870"/>
                <a:gd name="connsiteX2" fmla="*/ 3162 w 10429"/>
                <a:gd name="connsiteY2" fmla="*/ 17590 h 23870"/>
                <a:gd name="connsiteX3" fmla="*/ 0 w 10429"/>
                <a:gd name="connsiteY3" fmla="*/ 0 h 23870"/>
                <a:gd name="connsiteX0" fmla="*/ 10330 w 10330"/>
                <a:gd name="connsiteY0" fmla="*/ 24799 h 24799"/>
                <a:gd name="connsiteX1" fmla="*/ 6076 w 10330"/>
                <a:gd name="connsiteY1" fmla="*/ 23539 h 24799"/>
                <a:gd name="connsiteX2" fmla="*/ 3063 w 10330"/>
                <a:gd name="connsiteY2" fmla="*/ 18519 h 24799"/>
                <a:gd name="connsiteX3" fmla="*/ 0 w 10330"/>
                <a:gd name="connsiteY3" fmla="*/ 0 h 24799"/>
              </a:gdLst>
              <a:ahLst/>
              <a:cxnLst>
                <a:cxn ang="0">
                  <a:pos x="connsiteX0" y="connsiteY0"/>
                </a:cxn>
                <a:cxn ang="0">
                  <a:pos x="connsiteX1" y="connsiteY1"/>
                </a:cxn>
                <a:cxn ang="0">
                  <a:pos x="connsiteX2" y="connsiteY2"/>
                </a:cxn>
                <a:cxn ang="0">
                  <a:pos x="connsiteX3" y="connsiteY3"/>
                </a:cxn>
              </a:cxnLst>
              <a:rect l="l" t="t" r="r" b="b"/>
              <a:pathLst>
                <a:path w="10330" h="24799">
                  <a:moveTo>
                    <a:pt x="10330" y="24799"/>
                  </a:moveTo>
                  <a:cubicBezTo>
                    <a:pt x="9664" y="23503"/>
                    <a:pt x="7287" y="24586"/>
                    <a:pt x="6076" y="23539"/>
                  </a:cubicBezTo>
                  <a:cubicBezTo>
                    <a:pt x="4865" y="22492"/>
                    <a:pt x="4154" y="20963"/>
                    <a:pt x="3063" y="18519"/>
                  </a:cubicBezTo>
                  <a:cubicBezTo>
                    <a:pt x="1938" y="15618"/>
                    <a:pt x="755" y="6653"/>
                    <a:pt x="0" y="0"/>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 name="Text Box 44"/>
            <p:cNvSpPr txBox="1">
              <a:spLocks noChangeArrowheads="1"/>
            </p:cNvSpPr>
            <p:nvPr/>
          </p:nvSpPr>
          <p:spPr bwMode="auto">
            <a:xfrm>
              <a:off x="2680" y="1935"/>
              <a:ext cx="749"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   (</a:t>
              </a:r>
              <a:r>
                <a:rPr lang="en-US" altLang="en-US" sz="2000" i="1" dirty="0">
                  <a:solidFill>
                    <a:schemeClr val="bg1"/>
                  </a:solidFill>
                </a:rPr>
                <a:t>x </a:t>
              </a:r>
              <a:r>
                <a:rPr lang="en-US" altLang="en-US" sz="2000" dirty="0">
                  <a:solidFill>
                    <a:schemeClr val="bg1"/>
                  </a:solidFill>
                </a:rPr>
                <a:t>= 43)</a:t>
              </a:r>
            </a:p>
            <a:p>
              <a:r>
                <a:rPr lang="en-US" altLang="en-US" sz="2000" dirty="0">
                  <a:solidFill>
                    <a:schemeClr val="bg1"/>
                  </a:solidFill>
                  <a:sym typeface="Symbol" pitchFamily="18" charset="2"/>
                </a:rPr>
                <a:t> </a:t>
              </a:r>
              <a:r>
                <a:rPr lang="en-US" altLang="en-US" sz="2000" dirty="0">
                  <a:solidFill>
                    <a:schemeClr val="bg1"/>
                  </a:solidFill>
                </a:rPr>
                <a:t>(</a:t>
              </a:r>
              <a:r>
                <a:rPr lang="en-US" altLang="en-US" sz="2000" i="1" dirty="0">
                  <a:solidFill>
                    <a:schemeClr val="bg1"/>
                  </a:solidFill>
                </a:rPr>
                <a:t>y</a:t>
              </a:r>
              <a:r>
                <a:rPr lang="en-US" altLang="en-US" sz="2000" dirty="0">
                  <a:solidFill>
                    <a:schemeClr val="bg1"/>
                  </a:solidFill>
                  <a:latin typeface="Comic Sans MS" pitchFamily="66" charset="0"/>
                </a:rPr>
                <a:t> </a:t>
              </a:r>
              <a:r>
                <a:rPr lang="en-US" altLang="en-US" sz="2000" dirty="0">
                  <a:solidFill>
                    <a:schemeClr val="bg1"/>
                  </a:solidFill>
                </a:rPr>
                <a:t>= 0)</a:t>
              </a:r>
            </a:p>
          </p:txBody>
        </p:sp>
        <mc:AlternateContent xmlns:mc="http://schemas.openxmlformats.org/markup-compatibility/2006" xmlns:a14="http://schemas.microsoft.com/office/drawing/2010/main">
          <mc:Choice Requires="a14">
            <p:sp>
              <p:nvSpPr>
                <p:cNvPr id="43" name="Text Box 45"/>
                <p:cNvSpPr txBox="1">
                  <a:spLocks noChangeArrowheads="1"/>
                </p:cNvSpPr>
                <p:nvPr/>
              </p:nvSpPr>
              <p:spPr bwMode="auto">
                <a:xfrm>
                  <a:off x="4133" y="2275"/>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oMath>
                    </m:oMathPara>
                  </a14:m>
                  <a:endParaRPr lang="en-US" altLang="en-US" sz="2800" u="sng" dirty="0">
                    <a:solidFill>
                      <a:schemeClr val="bg1"/>
                    </a:solidFill>
                    <a:sym typeface="Symbol" pitchFamily="18" charset="2"/>
                  </a:endParaRPr>
                </a:p>
              </p:txBody>
            </p:sp>
          </mc:Choice>
          <mc:Fallback xmlns="">
            <p:sp>
              <p:nvSpPr>
                <p:cNvPr id="43" name="Text Box 45"/>
                <p:cNvSpPr txBox="1">
                  <a:spLocks noRot="1" noChangeAspect="1" noMove="1" noResize="1" noEditPoints="1" noAdjustHandles="1" noChangeArrowheads="1" noChangeShapeType="1" noTextEdit="1"/>
                </p:cNvSpPr>
                <p:nvPr/>
              </p:nvSpPr>
              <p:spPr bwMode="auto">
                <a:xfrm>
                  <a:off x="4133" y="2275"/>
                  <a:ext cx="263" cy="291"/>
                </a:xfrm>
                <a:prstGeom prst="rect">
                  <a:avLst/>
                </a:prstGeom>
                <a:blipFill rotWithShape="1">
                  <a:blip r:embed="rId6"/>
                  <a:stretch>
                    <a:fillRect t="-2632" r="-17391"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33857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dissolv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5214114" y="2917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32909" name="Oval 13"/>
          <p:cNvSpPr>
            <a:spLocks noChangeArrowheads="1"/>
          </p:cNvSpPr>
          <p:nvPr/>
        </p:nvSpPr>
        <p:spPr bwMode="auto">
          <a:xfrm>
            <a:off x="2181225" y="458311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43,</a:t>
            </a:r>
          </a:p>
          <a:p>
            <a:r>
              <a:rPr lang="en-US" altLang="en-US" sz="2000" b="1" dirty="0">
                <a:solidFill>
                  <a:schemeClr val="bg1"/>
                </a:solidFill>
                <a:latin typeface="Microsoft Sans Serif" pitchFamily="34" charset="0"/>
              </a:rPr>
              <a:t> y</a:t>
            </a:r>
            <a:r>
              <a:rPr lang="en-US" altLang="en-US" sz="2000" b="1" dirty="0">
                <a:solidFill>
                  <a:schemeClr val="bg1"/>
                </a:solidFill>
                <a:latin typeface="Microsoft Sans Serif" pitchFamily="34" charset="0"/>
                <a:sym typeface="Symbol" pitchFamily="18" charset="2"/>
              </a:rPr>
              <a:t></a:t>
            </a:r>
            <a:r>
              <a:rPr lang="en-US" altLang="en-US" sz="2000" b="1" dirty="0">
                <a:solidFill>
                  <a:schemeClr val="bg1"/>
                </a:solidFill>
                <a:latin typeface="Microsoft Sans Serif" pitchFamily="34" charset="0"/>
              </a:rPr>
              <a:t>0]</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mc:AlternateContent xmlns:mc="http://schemas.openxmlformats.org/markup-compatibility/2006" xmlns:a14="http://schemas.microsoft.com/office/drawing/2010/main">
        <mc:Choice Requires="a14">
          <p:sp>
            <p:nvSpPr>
              <p:cNvPr id="37"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37"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8" name="Freeform 31"/>
          <p:cNvSpPr>
            <a:spLocks/>
          </p:cNvSpPr>
          <p:nvPr/>
        </p:nvSpPr>
        <p:spPr bwMode="auto">
          <a:xfrm>
            <a:off x="1837750" y="43580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44"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panose="02040503050406030204" pitchFamily="18" charset="0"/>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p>
            </p:txBody>
          </p:sp>
        </mc:Choice>
        <mc:Fallback xmlns="">
          <p:sp>
            <p:nvSpPr>
              <p:cNvPr id="44"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5"/>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5" name="Oval 20"/>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719985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73" name="Text Box 9"/>
          <p:cNvSpPr txBox="1">
            <a:spLocks noChangeArrowheads="1"/>
          </p:cNvSpPr>
          <p:nvPr/>
        </p:nvSpPr>
        <p:spPr bwMode="auto">
          <a:xfrm>
            <a:off x="347663" y="331788"/>
            <a:ext cx="2344737" cy="1095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ysClr val="windowText" lastClr="000000"/>
                </a:solidFill>
                <a:latin typeface="Comic Sans MS" pitchFamily="66" charset="0"/>
              </a:rPr>
              <a:t>x = 3;</a:t>
            </a:r>
          </a:p>
          <a:p>
            <a:r>
              <a:rPr lang="en-US" altLang="en-US" sz="3200">
                <a:solidFill>
                  <a:sysClr val="windowText" lastClr="000000"/>
                </a:solidFill>
                <a:latin typeface="Comic Sans MS" pitchFamily="66" charset="0"/>
              </a:rPr>
              <a:t>y = 1/(x-3);</a:t>
            </a:r>
          </a:p>
        </p:txBody>
      </p:sp>
      <p:sp>
        <p:nvSpPr>
          <p:cNvPr id="1803274" name="Text Box 10"/>
          <p:cNvSpPr txBox="1">
            <a:spLocks noChangeArrowheads="1"/>
          </p:cNvSpPr>
          <p:nvPr/>
        </p:nvSpPr>
        <p:spPr bwMode="auto">
          <a:xfrm>
            <a:off x="2136775" y="1963738"/>
            <a:ext cx="2778125" cy="15827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ysClr val="windowText" lastClr="000000"/>
                </a:solidFill>
                <a:latin typeface="Comic Sans MS" pitchFamily="66" charset="0"/>
              </a:rPr>
              <a:t>x = 3;</a:t>
            </a:r>
          </a:p>
          <a:p>
            <a:r>
              <a:rPr lang="en-US" altLang="en-US" sz="3200" dirty="0" err="1">
                <a:solidFill>
                  <a:sysClr val="windowText" lastClr="000000"/>
                </a:solidFill>
                <a:latin typeface="Comic Sans MS" pitchFamily="66" charset="0"/>
              </a:rPr>
              <a:t>px</a:t>
            </a:r>
            <a:r>
              <a:rPr lang="en-US" altLang="en-US" sz="3200" dirty="0">
                <a:solidFill>
                  <a:sysClr val="windowText" lastClr="000000"/>
                </a:solidFill>
                <a:latin typeface="Comic Sans MS" pitchFamily="66" charset="0"/>
              </a:rPr>
              <a:t> = &amp;x;</a:t>
            </a:r>
          </a:p>
          <a:p>
            <a:r>
              <a:rPr lang="en-US" altLang="en-US" sz="3200" dirty="0">
                <a:solidFill>
                  <a:sysClr val="windowText" lastClr="000000"/>
                </a:solidFill>
                <a:latin typeface="Comic Sans MS" pitchFamily="66" charset="0"/>
              </a:rPr>
              <a:t>y = 1/(*px-3);</a:t>
            </a:r>
          </a:p>
        </p:txBody>
      </p:sp>
      <p:sp>
        <p:nvSpPr>
          <p:cNvPr id="1803275" name="Text Box 11"/>
          <p:cNvSpPr txBox="1">
            <a:spLocks noChangeArrowheads="1"/>
          </p:cNvSpPr>
          <p:nvPr/>
        </p:nvSpPr>
        <p:spPr bwMode="auto">
          <a:xfrm>
            <a:off x="3684588" y="4062413"/>
            <a:ext cx="5322887" cy="25574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ysClr val="windowText" lastClr="000000"/>
                </a:solidFill>
                <a:latin typeface="Comic Sans MS" pitchFamily="66" charset="0"/>
              </a:rPr>
              <a:t>x = 3;</a:t>
            </a:r>
          </a:p>
          <a:p>
            <a:r>
              <a:rPr lang="en-US" altLang="en-US" sz="3200" dirty="0">
                <a:solidFill>
                  <a:sysClr val="windowText" lastClr="000000"/>
                </a:solidFill>
                <a:latin typeface="Comic Sans MS" pitchFamily="66" charset="0"/>
              </a:rPr>
              <a:t>p = (</a:t>
            </a:r>
            <a:r>
              <a:rPr lang="en-US" altLang="en-US" sz="3200" dirty="0" err="1">
                <a:solidFill>
                  <a:sysClr val="windowText" lastClr="000000"/>
                </a:solidFill>
                <a:latin typeface="Comic Sans MS" pitchFamily="66" charset="0"/>
              </a:rPr>
              <a:t>int</a:t>
            </a:r>
            <a:r>
              <a:rPr lang="en-US" altLang="en-US" sz="3200" dirty="0">
                <a:solidFill>
                  <a:sysClr val="windowText" lastClr="000000"/>
                </a:solidFill>
                <a:latin typeface="Comic Sans MS" pitchFamily="66" charset="0"/>
              </a:rPr>
              <a:t>*)</a:t>
            </a:r>
            <a:r>
              <a:rPr lang="en-US" altLang="en-US" sz="3200" dirty="0" err="1">
                <a:solidFill>
                  <a:sysClr val="windowText" lastClr="000000"/>
                </a:solidFill>
                <a:latin typeface="Comic Sans MS" pitchFamily="66" charset="0"/>
              </a:rPr>
              <a:t>malloc</a:t>
            </a:r>
            <a:r>
              <a:rPr lang="en-US" altLang="en-US" sz="3200" dirty="0">
                <a:solidFill>
                  <a:sysClr val="windowText" lastClr="000000"/>
                </a:solidFill>
                <a:latin typeface="Comic Sans MS" pitchFamily="66" charset="0"/>
              </a:rPr>
              <a:t>(</a:t>
            </a:r>
            <a:r>
              <a:rPr lang="en-US" altLang="en-US" sz="3200" dirty="0" err="1">
                <a:solidFill>
                  <a:sysClr val="windowText" lastClr="000000"/>
                </a:solidFill>
                <a:latin typeface="Comic Sans MS" pitchFamily="66" charset="0"/>
              </a:rPr>
              <a:t>sizeof</a:t>
            </a:r>
            <a:r>
              <a:rPr lang="en-US" altLang="en-US" sz="3200" dirty="0">
                <a:solidFill>
                  <a:sysClr val="windowText" lastClr="000000"/>
                </a:solidFill>
                <a:latin typeface="Comic Sans MS" pitchFamily="66" charset="0"/>
              </a:rPr>
              <a:t> </a:t>
            </a:r>
            <a:r>
              <a:rPr lang="en-US" altLang="en-US" sz="3200" dirty="0" err="1">
                <a:solidFill>
                  <a:sysClr val="windowText" lastClr="000000"/>
                </a:solidFill>
                <a:latin typeface="Comic Sans MS" pitchFamily="66" charset="0"/>
              </a:rPr>
              <a:t>int</a:t>
            </a:r>
            <a:r>
              <a:rPr lang="en-US" altLang="en-US" sz="3200" dirty="0">
                <a:solidFill>
                  <a:sysClr val="windowText" lastClr="000000"/>
                </a:solidFill>
                <a:latin typeface="Comic Sans MS" pitchFamily="66" charset="0"/>
              </a:rPr>
              <a:t>);</a:t>
            </a:r>
          </a:p>
          <a:p>
            <a:r>
              <a:rPr lang="en-US" altLang="en-US" sz="3200" dirty="0">
                <a:solidFill>
                  <a:sysClr val="windowText" lastClr="000000"/>
                </a:solidFill>
                <a:latin typeface="Comic Sans MS" pitchFamily="66" charset="0"/>
              </a:rPr>
              <a:t>*p = x;</a:t>
            </a:r>
          </a:p>
          <a:p>
            <a:r>
              <a:rPr lang="en-US" altLang="en-US" sz="3200" dirty="0">
                <a:solidFill>
                  <a:sysClr val="windowText" lastClr="000000"/>
                </a:solidFill>
                <a:latin typeface="Comic Sans MS" pitchFamily="66" charset="0"/>
              </a:rPr>
              <a:t>q = p;</a:t>
            </a:r>
          </a:p>
          <a:p>
            <a:r>
              <a:rPr lang="en-US" altLang="en-US" sz="3200" dirty="0">
                <a:solidFill>
                  <a:sysClr val="windowText" lastClr="000000"/>
                </a:solidFill>
                <a:latin typeface="Comic Sans MS" pitchFamily="66" charset="0"/>
              </a:rPr>
              <a:t>y = 1/(*q-3);</a:t>
            </a:r>
          </a:p>
        </p:txBody>
      </p:sp>
      <p:sp>
        <p:nvSpPr>
          <p:cNvPr id="1803276" name="Text Box 12"/>
          <p:cNvSpPr txBox="1">
            <a:spLocks noChangeArrowheads="1"/>
          </p:cNvSpPr>
          <p:nvPr/>
        </p:nvSpPr>
        <p:spPr bwMode="auto">
          <a:xfrm>
            <a:off x="2927350" y="325438"/>
            <a:ext cx="4054475" cy="1095375"/>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C00000"/>
                </a:solidFill>
                <a:latin typeface="Comic Sans MS" pitchFamily="66" charset="0"/>
              </a:rPr>
              <a:t>need to track values</a:t>
            </a:r>
          </a:p>
          <a:p>
            <a:r>
              <a:rPr lang="en-US" altLang="en-US" sz="3200">
                <a:solidFill>
                  <a:srgbClr val="C00000"/>
                </a:solidFill>
                <a:latin typeface="Comic Sans MS" pitchFamily="66" charset="0"/>
              </a:rPr>
              <a:t>other than 0</a:t>
            </a:r>
          </a:p>
        </p:txBody>
      </p:sp>
      <p:sp>
        <p:nvSpPr>
          <p:cNvPr id="1803277" name="Text Box 13"/>
          <p:cNvSpPr txBox="1">
            <a:spLocks noChangeArrowheads="1"/>
          </p:cNvSpPr>
          <p:nvPr/>
        </p:nvSpPr>
        <p:spPr bwMode="auto">
          <a:xfrm>
            <a:off x="5167313" y="2163763"/>
            <a:ext cx="2905125" cy="1095375"/>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defRPr sz="3200">
                <a:solidFill>
                  <a:srgbClr val="C00000"/>
                </a:solidFill>
                <a:latin typeface="Comic Sans MS" pitchFamily="66" charset="0"/>
              </a:defRPr>
            </a:lvl1pPr>
          </a:lstStyle>
          <a:p>
            <a:r>
              <a:rPr lang="en-US" altLang="en-US" dirty="0"/>
              <a:t>need to track </a:t>
            </a:r>
          </a:p>
          <a:p>
            <a:r>
              <a:rPr lang="en-US" altLang="en-US" dirty="0"/>
              <a:t>pointers</a:t>
            </a:r>
          </a:p>
        </p:txBody>
      </p:sp>
      <p:sp>
        <p:nvSpPr>
          <p:cNvPr id="1803278" name="Text Box 14"/>
          <p:cNvSpPr txBox="1">
            <a:spLocks noChangeArrowheads="1"/>
          </p:cNvSpPr>
          <p:nvPr/>
        </p:nvSpPr>
        <p:spPr bwMode="auto">
          <a:xfrm>
            <a:off x="450850" y="4645025"/>
            <a:ext cx="2979738" cy="1582738"/>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defRPr sz="3200">
                <a:solidFill>
                  <a:srgbClr val="C00000"/>
                </a:solidFill>
                <a:latin typeface="Comic Sans MS" pitchFamily="66" charset="0"/>
              </a:defRPr>
            </a:lvl1pPr>
          </a:lstStyle>
          <a:p>
            <a:r>
              <a:rPr lang="en-US" altLang="en-US" dirty="0"/>
              <a:t>need to track </a:t>
            </a:r>
          </a:p>
          <a:p>
            <a:r>
              <a:rPr lang="en-US" altLang="en-US" dirty="0"/>
              <a:t>heap-allocated</a:t>
            </a:r>
          </a:p>
          <a:p>
            <a:r>
              <a:rPr lang="en-US" altLang="en-US" dirty="0"/>
              <a:t>storage</a:t>
            </a:r>
          </a:p>
        </p:txBody>
      </p:sp>
    </p:spTree>
    <p:extLst>
      <p:ext uri="{BB962C8B-B14F-4D97-AF65-F5344CB8AC3E}">
        <p14:creationId xmlns:p14="http://schemas.microsoft.com/office/powerpoint/2010/main" val="37802716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3276"/>
                                        </p:tgtEl>
                                        <p:attrNameLst>
                                          <p:attrName>style.visibility</p:attrName>
                                        </p:attrNameLst>
                                      </p:cBhvr>
                                      <p:to>
                                        <p:strVal val="visible"/>
                                      </p:to>
                                    </p:set>
                                    <p:animEffect transition="in" filter="dissolve">
                                      <p:cBhvr>
                                        <p:cTn id="7" dur="500"/>
                                        <p:tgtEl>
                                          <p:spTgt spid="1803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03274"/>
                                        </p:tgtEl>
                                        <p:attrNameLst>
                                          <p:attrName>style.visibility</p:attrName>
                                        </p:attrNameLst>
                                      </p:cBhvr>
                                      <p:to>
                                        <p:strVal val="visible"/>
                                      </p:to>
                                    </p:set>
                                    <p:animEffect transition="in" filter="dissolve">
                                      <p:cBhvr>
                                        <p:cTn id="12" dur="500"/>
                                        <p:tgtEl>
                                          <p:spTgt spid="1803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03277"/>
                                        </p:tgtEl>
                                        <p:attrNameLst>
                                          <p:attrName>style.visibility</p:attrName>
                                        </p:attrNameLst>
                                      </p:cBhvr>
                                      <p:to>
                                        <p:strVal val="visible"/>
                                      </p:to>
                                    </p:set>
                                    <p:animEffect transition="in" filter="dissolve">
                                      <p:cBhvr>
                                        <p:cTn id="17" dur="500"/>
                                        <p:tgtEl>
                                          <p:spTgt spid="18032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03275"/>
                                        </p:tgtEl>
                                        <p:attrNameLst>
                                          <p:attrName>style.visibility</p:attrName>
                                        </p:attrNameLst>
                                      </p:cBhvr>
                                      <p:to>
                                        <p:strVal val="visible"/>
                                      </p:to>
                                    </p:set>
                                    <p:animEffect transition="in" filter="dissolve">
                                      <p:cBhvr>
                                        <p:cTn id="22" dur="500"/>
                                        <p:tgtEl>
                                          <p:spTgt spid="18032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03278"/>
                                        </p:tgtEl>
                                        <p:attrNameLst>
                                          <p:attrName>style.visibility</p:attrName>
                                        </p:attrNameLst>
                                      </p:cBhvr>
                                      <p:to>
                                        <p:strVal val="visible"/>
                                      </p:to>
                                    </p:set>
                                    <p:animEffect transition="in" filter="dissolve">
                                      <p:cBhvr>
                                        <p:cTn id="27" dur="500"/>
                                        <p:tgtEl>
                                          <p:spTgt spid="180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274" grpId="0" animBg="1"/>
      <p:bldP spid="1803275" grpId="0" animBg="1"/>
      <p:bldP spid="1803276" grpId="0" animBg="1"/>
      <p:bldP spid="1803277" grpId="0" animBg="1"/>
      <p:bldP spid="18032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4291" name="Text Box 3"/>
              <p:cNvSpPr txBox="1">
                <a:spLocks noChangeArrowheads="1"/>
              </p:cNvSpPr>
              <p:nvPr/>
            </p:nvSpPr>
            <p:spPr bwMode="auto">
              <a:xfrm>
                <a:off x="0" y="1250950"/>
                <a:ext cx="9126538" cy="5367880"/>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80000"/>
                  </a:lnSpc>
                </a:pPr>
                <a:r>
                  <a:rPr lang="en-US" altLang="en-US" sz="2400" dirty="0">
                    <a:solidFill>
                      <a:schemeClr val="bg1"/>
                    </a:solidFill>
                    <a:sym typeface="Symbol" pitchFamily="18" charset="2"/>
                  </a:rPr>
                  <a:t>                              </a:t>
                </a:r>
                <a:r>
                  <a:rPr lang="en-US" altLang="en-US" sz="2400" b="1" dirty="0">
                    <a:solidFill>
                      <a:schemeClr val="bg1"/>
                    </a:solidFill>
                    <a:sym typeface="Symbol" pitchFamily="18" charset="2"/>
                  </a:rPr>
                  <a:t>.  .  .</a:t>
                </a:r>
              </a:p>
              <a:p>
                <a:pPr>
                  <a:lnSpc>
                    <a:spcPct val="80000"/>
                  </a:lnSpc>
                </a:pPr>
                <a:r>
                  <a:rPr lang="en-US" altLang="en-US" sz="1400" dirty="0">
                    <a:solidFill>
                      <a:schemeClr val="bg1"/>
                    </a:solidFill>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rgbClr val="FFFFFF"/>
                    </a:solidFill>
                  </a:rPr>
                  <a:t> </a:t>
                </a:r>
                <a:r>
                  <a:rPr lang="en-US" altLang="en-US" sz="3200" dirty="0">
                    <a:solidFill>
                      <a:srgbClr val="FFFFFF"/>
                    </a:solidFill>
                  </a:rPr>
                  <a:t>:=</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43,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endParaRPr lang="en-US" altLang="en-US" sz="2800" b="1" dirty="0">
                  <a:solidFill>
                    <a:schemeClr val="bg1"/>
                  </a:solidFill>
                  <a:sym typeface="Symbol" pitchFamily="18" charset="2"/>
                </a:endParaRPr>
              </a:p>
              <a:p>
                <a:r>
                  <a:rPr lang="en-US" altLang="en-US" sz="2400" dirty="0">
                    <a:solidFill>
                      <a:schemeClr val="bg1"/>
                    </a:solidFill>
                    <a:sym typeface="Symbol" pitchFamily="18" charset="2"/>
                  </a:rPr>
                  <a:t>		  </a:t>
                </a:r>
                <a:r>
                  <a:rPr lang="en-US" altLang="en-US" sz="28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m:t>
                    </m:r>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d>
                      <m:dPr>
                        <m:ctrlPr>
                          <a:rPr lang="en-US" altLang="en-US" sz="2800" i="1">
                            <a:solidFill>
                              <a:schemeClr val="bg1"/>
                            </a:solidFill>
                            <a:latin typeface="Cambria Math" panose="02040503050406030204" pitchFamily="18" charset="0"/>
                          </a:rPr>
                        </m:ctrlPr>
                      </m:dPr>
                      <m:e>
                        <m:r>
                          <a:rPr lang="en-US" altLang="en-US" sz="2800" i="1">
                            <a:solidFill>
                              <a:schemeClr val="bg1"/>
                            </a:solidFill>
                            <a:latin typeface="Cambria Math"/>
                          </a:rPr>
                          <m:t>−</m:t>
                        </m:r>
                        <m:r>
                          <a:rPr lang="en-US" altLang="en-US" sz="2800" i="1">
                            <a:solidFill>
                              <a:schemeClr val="bg1"/>
                            </a:solidFill>
                            <a:latin typeface="Cambria Math"/>
                          </a:rPr>
                          <m:t>𝑥</m:t>
                        </m:r>
                      </m:e>
                    </m:d>
                    <m:r>
                      <a:rPr lang="en-US" altLang="en-US" sz="2800" i="1">
                        <a:solidFill>
                          <a:schemeClr val="bg1"/>
                        </a:solidFill>
                        <a:latin typeface="Cambria Math"/>
                      </a:rPr>
                      <m:t>)</m:t>
                    </m:r>
                  </m:oMath>
                </a14:m>
                <a:r>
                  <a:rPr lang="en-US" altLang="en-US" sz="2800" dirty="0">
                    <a:solidFill>
                      <a:schemeClr val="bg1"/>
                    </a:solidFill>
                    <a:sym typeface="Symbol" pitchFamily="18" charset="2"/>
                  </a:rPr>
                  <a:t> </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a:t>
                </a:r>
                <a:r>
                  <a:rPr lang="en-US" altLang="en-US" sz="2800" i="1" dirty="0">
                    <a:solidFill>
                      <a:schemeClr val="bg1"/>
                    </a:solidFill>
                  </a:rPr>
                  <a:t>x </a:t>
                </a:r>
                <a:r>
                  <a:rPr lang="en-US" altLang="en-US" sz="2800" dirty="0">
                    <a:solidFill>
                      <a:schemeClr val="bg1"/>
                    </a:solidFill>
                  </a:rPr>
                  <a:t>= 43) </a:t>
                </a:r>
                <a:r>
                  <a:rPr lang="en-US" altLang="en-US" sz="2800" dirty="0">
                    <a:solidFill>
                      <a:schemeClr val="bg1"/>
                    </a:solidFill>
                    <a:sym typeface="Symbol" pitchFamily="18" charset="2"/>
                  </a:rPr>
                  <a:t> </a:t>
                </a:r>
                <a:r>
                  <a:rPr lang="en-US" altLang="en-US" sz="2800" dirty="0">
                    <a:solidFill>
                      <a:schemeClr val="bg1"/>
                    </a:solidFill>
                  </a:rPr>
                  <a:t>(</a:t>
                </a:r>
                <a:r>
                  <a:rPr lang="en-US" altLang="en-US" sz="2800" i="1" dirty="0">
                    <a:solidFill>
                      <a:schemeClr val="bg1"/>
                    </a:solidFill>
                  </a:rPr>
                  <a:t>y </a:t>
                </a:r>
                <a:r>
                  <a:rPr lang="en-US" altLang="en-US" sz="2800" dirty="0">
                    <a:solidFill>
                      <a:schemeClr val="bg1"/>
                    </a:solidFill>
                  </a:rPr>
                  <a:t>= 0))</a:t>
                </a:r>
              </a:p>
              <a:p>
                <a:pPr>
                  <a:lnSpc>
                    <a:spcPct val="120000"/>
                  </a:lnSpc>
                </a:pPr>
                <a:r>
                  <a:rPr lang="en-US" altLang="en-US" sz="2800" dirty="0">
                    <a:solidFill>
                      <a:schemeClr val="bg1"/>
                    </a:solidFill>
                  </a:rPr>
                  <a:t>Iteration 2:    </a:t>
                </a:r>
                <a:r>
                  <a:rPr lang="en-US" altLang="en-US" sz="2800" i="1" dirty="0">
                    <a:solidFill>
                      <a:schemeClr val="bg1"/>
                    </a:solidFill>
                  </a:rPr>
                  <a:t>S</a:t>
                </a:r>
                <a:r>
                  <a:rPr lang="en-US" altLang="en-US" sz="2800" dirty="0">
                    <a:solidFill>
                      <a:schemeClr val="bg1"/>
                    </a:solidFill>
                  </a:rPr>
                  <a:t> := [</a:t>
                </a:r>
                <a:r>
                  <a:rPr lang="en-US" altLang="en-US" sz="2800" i="1" dirty="0">
                    <a:solidFill>
                      <a:schemeClr val="bg1"/>
                    </a:solidFill>
                  </a:rPr>
                  <a:t>x</a:t>
                </a:r>
                <a:r>
                  <a:rPr lang="en-US" altLang="en-US" sz="2800" dirty="0">
                    <a:solidFill>
                      <a:schemeClr val="bg1"/>
                    </a:solidFill>
                    <a:sym typeface="Symbol" pitchFamily="18" charset="2"/>
                  </a:rPr>
                  <a:t></a:t>
                </a:r>
                <a:r>
                  <a:rPr lang="en-US" altLang="en-US" sz="2800" dirty="0">
                    <a:solidFill>
                      <a:schemeClr val="bg1"/>
                    </a:solidFill>
                  </a:rPr>
                  <a:t>46,</a:t>
                </a:r>
                <a:r>
                  <a:rPr lang="en-US" altLang="en-US" sz="2800" i="1" dirty="0">
                    <a:solidFill>
                      <a:schemeClr val="bg1"/>
                    </a:solidFill>
                  </a:rPr>
                  <a:t>y</a:t>
                </a:r>
                <a:r>
                  <a:rPr lang="en-US" altLang="en-US" sz="2800" dirty="0">
                    <a:solidFill>
                      <a:schemeClr val="bg1"/>
                    </a:solidFill>
                    <a:sym typeface="Symbol" pitchFamily="18" charset="2"/>
                  </a:rPr>
                  <a:t></a:t>
                </a:r>
                <a:r>
                  <a:rPr lang="en-US" altLang="en-US" sz="2800" dirty="0">
                    <a:solidFill>
                      <a:schemeClr val="bg1"/>
                    </a:solidFill>
                  </a:rPr>
                  <a:t>0]    // A satisfying store</a:t>
                </a:r>
              </a:p>
              <a:p>
                <a:pPr>
                  <a:lnSpc>
                    <a:spcPct val="120000"/>
                  </a:lnSpc>
                </a:pPr>
                <a:r>
                  <a:rPr lang="en-US" altLang="en-US" sz="2800" dirty="0">
                    <a:solidFill>
                      <a:schemeClr val="bg1"/>
                    </a:solidFill>
                  </a:rPr>
                  <a:t>                   </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chemeClr val="bg1"/>
                    </a:solidFill>
                  </a:rPr>
                  <a:t> :=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43,y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r>
                  <a:rPr lang="en-US" altLang="en-US" sz="2800" dirty="0">
                    <a:solidFill>
                      <a:schemeClr val="bg1"/>
                    </a:solidFill>
                  </a:rPr>
                  <a:t>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400" i="1" dirty="0">
                    <a:solidFill>
                      <a:schemeClr val="bg1"/>
                    </a:solidFill>
                    <a:latin typeface="Courier New" pitchFamily="49" charset="0"/>
                    <a:sym typeface="Symbol" pitchFamily="18" charset="2"/>
                  </a:rPr>
                  <a:t></a:t>
                </a:r>
                <a:r>
                  <a:rPr lang="en-US" altLang="en-US" sz="1000" dirty="0">
                    <a:solidFill>
                      <a:schemeClr val="bg1"/>
                    </a:solidFill>
                    <a:latin typeface="Courier New" pitchFamily="49" charset="0"/>
                    <a:sym typeface="Symbol" pitchFamily="18" charset="2"/>
                  </a:rPr>
                  <a:t> </a:t>
                </a:r>
                <a:r>
                  <a:rPr lang="en-US" altLang="en-US" sz="2800" dirty="0">
                    <a:solidFill>
                      <a:schemeClr val="bg1"/>
                    </a:solidFill>
                  </a:rPr>
                  <a:t>([</a:t>
                </a:r>
                <a:r>
                  <a:rPr lang="en-US" altLang="en-US" sz="2800" i="1" dirty="0">
                    <a:solidFill>
                      <a:schemeClr val="bg1"/>
                    </a:solidFill>
                  </a:rPr>
                  <a:t>x</a:t>
                </a:r>
                <a:r>
                  <a:rPr lang="en-US" altLang="en-US" sz="2800" dirty="0">
                    <a:solidFill>
                      <a:schemeClr val="bg1"/>
                    </a:solidFill>
                    <a:sym typeface="Symbol" pitchFamily="18" charset="2"/>
                  </a:rPr>
                  <a:t></a:t>
                </a:r>
                <a:r>
                  <a:rPr lang="en-US" altLang="en-US" sz="2800" dirty="0">
                    <a:solidFill>
                      <a:schemeClr val="bg1"/>
                    </a:solidFill>
                  </a:rPr>
                  <a:t>46,</a:t>
                </a:r>
                <a:r>
                  <a:rPr lang="en-US" altLang="en-US" sz="2800" i="1" dirty="0">
                    <a:solidFill>
                      <a:schemeClr val="bg1"/>
                    </a:solidFill>
                  </a:rPr>
                  <a:t>y</a:t>
                </a:r>
                <a:r>
                  <a:rPr lang="en-US" altLang="en-US" sz="2800" dirty="0">
                    <a:solidFill>
                      <a:schemeClr val="bg1"/>
                    </a:solidFill>
                    <a:sym typeface="Symbol" pitchFamily="18" charset="2"/>
                  </a:rPr>
                  <a:t></a:t>
                </a:r>
                <a:r>
                  <a:rPr lang="en-US" altLang="en-US" sz="2800" dirty="0">
                    <a:solidFill>
                      <a:schemeClr val="bg1"/>
                    </a:solidFill>
                  </a:rPr>
                  <a:t>0])</a:t>
                </a:r>
              </a:p>
              <a:p>
                <a:pPr>
                  <a:lnSpc>
                    <a:spcPct val="120000"/>
                  </a:lnSpc>
                </a:pPr>
                <a:r>
                  <a:rPr lang="en-US" altLang="en-US" sz="2800" dirty="0">
                    <a:solidFill>
                      <a:schemeClr val="bg1"/>
                    </a:solidFill>
                  </a:rPr>
                  <a:t>                          =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43,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46,y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p>
              <a:p>
                <a:pPr>
                  <a:lnSpc>
                    <a:spcPct val="120000"/>
                  </a:lnSpc>
                </a:pPr>
                <a:r>
                  <a:rPr lang="en-US" altLang="en-US" sz="2800" dirty="0">
                    <a:solidFill>
                      <a:schemeClr val="bg1"/>
                    </a:solidFill>
                  </a:rPr>
                  <a:t>                          = </a:t>
                </a:r>
                <a:r>
                  <a:rPr lang="en-US" altLang="en-US" sz="2800" b="1" dirty="0">
                    <a:solidFill>
                      <a:schemeClr val="bg1"/>
                    </a:solidFill>
                    <a:latin typeface="Microsoft Sans Serif" pitchFamily="34" charset="0"/>
                  </a:rPr>
                  <a:t>[</a:t>
                </a:r>
                <a:r>
                  <a:rPr lang="en-US" altLang="en-US" sz="2800" b="1" dirty="0" err="1">
                    <a:solidFill>
                      <a:schemeClr val="bg1"/>
                    </a:solidFill>
                    <a:latin typeface="Microsoft Sans Serif" pitchFamily="34" charset="0"/>
                  </a:rPr>
                  <a:t>x</a:t>
                </a:r>
                <a:r>
                  <a:rPr lang="en-US" altLang="en-US" sz="2800" b="1" dirty="0" err="1">
                    <a:solidFill>
                      <a:schemeClr val="bg1"/>
                    </a:solidFill>
                    <a:latin typeface="Microsoft Sans Serif" pitchFamily="34" charset="0"/>
                    <a:sym typeface="Symbol" pitchFamily="18" charset="2"/>
                  </a:rPr>
                  <a:t>T</a:t>
                </a:r>
                <a:r>
                  <a:rPr lang="en-US" altLang="en-US" sz="2800" b="1" dirty="0">
                    <a:solidFill>
                      <a:schemeClr val="bg1"/>
                    </a:solidFill>
                    <a:latin typeface="Microsoft Sans Serif" pitchFamily="34" charset="0"/>
                  </a:rPr>
                  <a:t>,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p>
              <a:p>
                <a:pPr>
                  <a:lnSpc>
                    <a:spcPct val="120000"/>
                  </a:lnSpc>
                </a:pPr>
                <a:r>
                  <a:rPr lang="en-US" altLang="en-US" sz="2800" dirty="0">
                    <a:solidFill>
                      <a:schemeClr val="bg1"/>
                    </a:solidFill>
                  </a:rPr>
                  <a:t>                </a:t>
                </a:r>
                <a14:m>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oMath>
                </a14:m>
                <a:r>
                  <a:rPr lang="en-US" altLang="en-US" sz="2800" dirty="0">
                    <a:solidFill>
                      <a:schemeClr val="bg1"/>
                    </a:solidFill>
                  </a:rPr>
                  <a:t>(</a:t>
                </a:r>
                <a14:m>
                  <m:oMath xmlns:m="http://schemas.openxmlformats.org/officeDocument/2006/math">
                    <m:sSup>
                      <m:sSupPr>
                        <m:ctrlPr>
                          <a:rPr lang="en-US" altLang="en-US" sz="2800" i="1" dirty="0">
                            <a:solidFill>
                              <a:srgbClr val="FFFFFF"/>
                            </a:solidFill>
                            <a:latin typeface="Cambria Math" panose="02040503050406030204" pitchFamily="18" charset="0"/>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a:solidFill>
                      <a:schemeClr val="bg1"/>
                    </a:solidFill>
                  </a:rPr>
                  <a:t>) = (</a:t>
                </a:r>
                <a:r>
                  <a:rPr lang="en-US" altLang="en-US" sz="2800" i="1" dirty="0">
                    <a:solidFill>
                      <a:schemeClr val="bg1"/>
                    </a:solidFill>
                  </a:rPr>
                  <a:t>y</a:t>
                </a:r>
                <a:r>
                  <a:rPr lang="en-US" altLang="en-US" sz="2800" dirty="0">
                    <a:solidFill>
                      <a:schemeClr val="bg1"/>
                    </a:solidFill>
                  </a:rPr>
                  <a:t> = 0)</a:t>
                </a:r>
              </a:p>
              <a:p>
                <a:pPr>
                  <a:lnSpc>
                    <a:spcPct val="120000"/>
                  </a:lnSpc>
                </a:pP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m:t>
                    </m:r>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d>
                      <m:dPr>
                        <m:ctrlPr>
                          <a:rPr lang="en-US" altLang="en-US" sz="2800" i="1">
                            <a:solidFill>
                              <a:schemeClr val="bg1"/>
                            </a:solidFill>
                            <a:latin typeface="Cambria Math" panose="02040503050406030204" pitchFamily="18" charset="0"/>
                          </a:rPr>
                        </m:ctrlPr>
                      </m:dPr>
                      <m:e>
                        <m:r>
                          <a:rPr lang="en-US" altLang="en-US" sz="2800" i="1">
                            <a:solidFill>
                              <a:schemeClr val="bg1"/>
                            </a:solidFill>
                            <a:latin typeface="Cambria Math"/>
                          </a:rPr>
                          <m:t>−</m:t>
                        </m:r>
                        <m:r>
                          <a:rPr lang="en-US" altLang="en-US" sz="2800" i="1">
                            <a:solidFill>
                              <a:schemeClr val="bg1"/>
                            </a:solidFill>
                            <a:latin typeface="Cambria Math"/>
                          </a:rPr>
                          <m:t>𝑥</m:t>
                        </m:r>
                      </m:e>
                    </m:d>
                    <m:r>
                      <a:rPr lang="en-US" altLang="en-US" sz="2800" i="1">
                        <a:solidFill>
                          <a:schemeClr val="bg1"/>
                        </a:solidFill>
                        <a:latin typeface="Cambria Math"/>
                      </a:rPr>
                      <m:t>)</m:t>
                    </m:r>
                  </m:oMath>
                </a14:m>
                <a:r>
                  <a:rPr lang="en-US" altLang="en-US" sz="2800" dirty="0">
                    <a:solidFill>
                      <a:schemeClr val="bg1"/>
                    </a:solidFill>
                    <a:sym typeface="Symbol" pitchFamily="18" charset="2"/>
                  </a:rPr>
                  <a:t> </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a:t>
                </a:r>
                <a:r>
                  <a:rPr lang="en-US" altLang="en-US" sz="2800" i="1" dirty="0">
                    <a:solidFill>
                      <a:schemeClr val="bg1"/>
                    </a:solidFill>
                  </a:rPr>
                  <a:t>y </a:t>
                </a:r>
                <a:r>
                  <a:rPr lang="en-US" altLang="en-US" sz="2800" dirty="0">
                    <a:solidFill>
                      <a:schemeClr val="bg1"/>
                    </a:solidFill>
                  </a:rPr>
                  <a:t>= 0)</a:t>
                </a:r>
              </a:p>
              <a:p>
                <a:pPr>
                  <a:lnSpc>
                    <a:spcPct val="120000"/>
                  </a:lnSpc>
                </a:pPr>
                <a:r>
                  <a:rPr lang="en-US" altLang="en-US" sz="2800" dirty="0">
                    <a:solidFill>
                      <a:schemeClr val="bg1"/>
                    </a:solidFill>
                  </a:rPr>
                  <a:t>Iteration 3:        </a:t>
                </a:r>
                <a:r>
                  <a:rPr lang="en-US" altLang="en-US" sz="2400" dirty="0">
                    <a:solidFill>
                      <a:schemeClr val="bg1"/>
                    </a:solidFill>
                    <a:sym typeface="Symbol" pitchFamily="18" charset="2"/>
                  </a:rPr>
                  <a:t></a:t>
                </a:r>
                <a:r>
                  <a:rPr lang="en-US" altLang="en-US" sz="2800" dirty="0">
                    <a:solidFill>
                      <a:schemeClr val="bg1"/>
                    </a:solidFill>
                  </a:rPr>
                  <a:t> is </a:t>
                </a:r>
                <a:r>
                  <a:rPr lang="en-US" altLang="en-US" sz="2800" dirty="0" err="1">
                    <a:solidFill>
                      <a:schemeClr val="bg1"/>
                    </a:solidFill>
                  </a:rPr>
                  <a:t>unsatisfiable</a:t>
                </a:r>
                <a:endParaRPr lang="en-US" altLang="en-US" sz="2800" dirty="0">
                  <a:solidFill>
                    <a:schemeClr val="bg1"/>
                  </a:solidFill>
                </a:endParaRPr>
              </a:p>
              <a:p>
                <a:pPr>
                  <a:lnSpc>
                    <a:spcPct val="120000"/>
                  </a:lnSpc>
                </a:pPr>
                <a:r>
                  <a:rPr lang="en-US" altLang="en-US" sz="2800" dirty="0">
                    <a:solidFill>
                      <a:schemeClr val="bg1"/>
                    </a:solidFill>
                  </a:rPr>
                  <a:t>Return value:    </a:t>
                </a:r>
                <a:r>
                  <a:rPr lang="en-US" altLang="en-US" sz="2800" b="1" dirty="0">
                    <a:solidFill>
                      <a:schemeClr val="bg1"/>
                    </a:solidFill>
                    <a:latin typeface="Microsoft Sans Serif" pitchFamily="34" charset="0"/>
                  </a:rPr>
                  <a:t>[</a:t>
                </a:r>
                <a:r>
                  <a:rPr lang="en-US" altLang="en-US" sz="2800" b="1" dirty="0" err="1">
                    <a:solidFill>
                      <a:schemeClr val="bg1"/>
                    </a:solidFill>
                    <a:latin typeface="Microsoft Sans Serif" pitchFamily="34" charset="0"/>
                  </a:rPr>
                  <a:t>x</a:t>
                </a:r>
                <a:r>
                  <a:rPr lang="en-US" altLang="en-US" sz="2800" b="1" dirty="0" err="1">
                    <a:solidFill>
                      <a:schemeClr val="bg1"/>
                    </a:solidFill>
                    <a:latin typeface="Microsoft Sans Serif" pitchFamily="34" charset="0"/>
                    <a:sym typeface="Symbol" pitchFamily="18" charset="2"/>
                  </a:rPr>
                  <a:t>T</a:t>
                </a:r>
                <a:r>
                  <a:rPr lang="en-US" altLang="en-US" sz="2800" b="1" dirty="0">
                    <a:solidFill>
                      <a:schemeClr val="bg1"/>
                    </a:solidFill>
                    <a:latin typeface="Microsoft Sans Serif" pitchFamily="34" charset="0"/>
                  </a:rPr>
                  <a:t>,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p>
            </p:txBody>
          </p:sp>
        </mc:Choice>
        <mc:Fallback xmlns="">
          <p:sp>
            <p:nvSpPr>
              <p:cNvPr id="1164291" name="Text Box 3"/>
              <p:cNvSpPr txBox="1">
                <a:spLocks noRot="1" noChangeAspect="1" noMove="1" noResize="1" noEditPoints="1" noAdjustHandles="1" noChangeArrowheads="1" noChangeShapeType="1" noTextEdit="1"/>
              </p:cNvSpPr>
              <p:nvPr/>
            </p:nvSpPr>
            <p:spPr bwMode="auto">
              <a:xfrm>
                <a:off x="0" y="1250950"/>
                <a:ext cx="9126538" cy="5367880"/>
              </a:xfrm>
              <a:prstGeom prst="rect">
                <a:avLst/>
              </a:prstGeom>
              <a:blipFill rotWithShape="1">
                <a:blip r:embed="rId3"/>
                <a:stretch>
                  <a:fillRect l="-1336" t="-2270" b="-13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2"/>
              <p:cNvSpPr>
                <a:spLocks noGrp="1" noChangeArrowheads="1"/>
              </p:cNvSpPr>
              <p:nvPr>
                <p:ph type="title"/>
              </p:nvPr>
            </p:nvSpPr>
            <p:spPr>
              <a:xfrm>
                <a:off x="0" y="300038"/>
                <a:ext cx="9144000" cy="742950"/>
              </a:xfrm>
            </p:spPr>
            <p:txBody>
              <a:bodyPr/>
              <a:lstStyle/>
              <a:p>
                <a:r>
                  <a:rPr lang="en-US" altLang="en-US" sz="4000" dirty="0"/>
                  <a:t>Example: </a:t>
                </a:r>
                <a14:m>
                  <m:oMath xmlns:m="http://schemas.openxmlformats.org/officeDocument/2006/math">
                    <m:acc>
                      <m:accPr>
                        <m:chr m:val="̂"/>
                        <m:ctrlPr>
                          <a:rPr lang="en-US" sz="4000" i="1">
                            <a:solidFill>
                              <a:srgbClr val="FFFFFF"/>
                            </a:solidFill>
                            <a:latin typeface="Cambria Math" panose="02040503050406030204" pitchFamily="18" charset="0"/>
                            <a:ea typeface="Cambria Math"/>
                          </a:rPr>
                        </m:ctrlPr>
                      </m:accPr>
                      <m:e>
                        <m:r>
                          <a:rPr lang="en-US" sz="4000" i="1">
                            <a:solidFill>
                              <a:srgbClr val="FFFFFF"/>
                            </a:solidFill>
                            <a:latin typeface="Cambria Math"/>
                            <a:ea typeface="Cambria Math"/>
                          </a:rPr>
                          <m:t>𝛼</m:t>
                        </m:r>
                      </m:e>
                    </m:acc>
                  </m:oMath>
                </a14:m>
                <a:r>
                  <a:rPr lang="en-US" altLang="en-US" sz="4000" baseline="-25000" dirty="0">
                    <a:sym typeface="Symbol" pitchFamily="18" charset="2"/>
                  </a:rPr>
                  <a:t>CP</a:t>
                </a:r>
                <a:r>
                  <a:rPr lang="en-US" altLang="en-US" sz="4000" dirty="0"/>
                  <a:t>(</a:t>
                </a:r>
                <a14:m>
                  <m:oMath xmlns:m="http://schemas.openxmlformats.org/officeDocument/2006/math">
                    <m:r>
                      <a:rPr lang="en-US" altLang="en-US" sz="4000" b="0" i="1" smtClean="0">
                        <a:latin typeface="Cambria Math"/>
                      </a:rPr>
                      <m:t>𝑦</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oMath>
                </a14:m>
                <a:r>
                  <a:rPr lang="en-US" altLang="en-US" sz="4000" dirty="0"/>
                  <a:t>)</a:t>
                </a:r>
                <a:endParaRPr lang="en-US" altLang="he-IL" sz="4000" dirty="0">
                  <a:solidFill>
                    <a:schemeClr val="tx1"/>
                  </a:solidFill>
                </a:endParaRPr>
              </a:p>
            </p:txBody>
          </p:sp>
        </mc:Choice>
        <mc:Fallback xmlns="">
          <p:sp>
            <p:nvSpPr>
              <p:cNvPr id="5" name="Rectangle 2"/>
              <p:cNvSpPr>
                <a:spLocks noGrp="1" noRot="1" noChangeAspect="1" noMove="1" noResize="1" noEditPoints="1" noAdjustHandles="1" noChangeArrowheads="1" noChangeShapeType="1" noTextEdit="1"/>
              </p:cNvSpPr>
              <p:nvPr>
                <p:ph type="title"/>
              </p:nvPr>
            </p:nvSpPr>
            <p:spPr>
              <a:xfrm>
                <a:off x="0" y="300038"/>
                <a:ext cx="9144000" cy="742950"/>
              </a:xfrm>
              <a:blipFill rotWithShape="1">
                <a:blip r:embed="rId4"/>
                <a:stretch>
                  <a:fillRect t="-11475" b="-32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Speech Bubble: Rectangle with Corners Rounded 3"/>
              <p:cNvSpPr/>
              <p:nvPr/>
            </p:nvSpPr>
            <p:spPr bwMode="auto">
              <a:xfrm>
                <a:off x="5150164" y="1009134"/>
                <a:ext cx="3365186" cy="578882"/>
              </a:xfrm>
              <a:prstGeom prst="wedgeRoundRectCallout">
                <a:avLst>
                  <a:gd name="adj1" fmla="val -70739"/>
                  <a:gd name="adj2" fmla="val 206185"/>
                  <a:gd name="adj3" fmla="val 16667"/>
                </a:avLst>
              </a:prstGeom>
              <a:solidFill>
                <a:schemeClr val="accent1">
                  <a:lumMod val="60000"/>
                  <a:lumOff val="40000"/>
                </a:schemeClr>
              </a:solidFill>
              <a:ln w="285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rPr>
                  <a:t>Again, </a:t>
                </a:r>
                <a14:m>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rPr>
                      <m:t>𝑦</m:t>
                    </m:r>
                  </m:oMath>
                </a14:m>
                <a:r>
                  <a:rPr kumimoji="0" lang="en-US" sz="2800" b="0" i="0" u="none" strike="noStrike" cap="none" normalizeH="0" baseline="0" dirty="0">
                    <a:ln>
                      <a:noFill/>
                    </a:ln>
                    <a:solidFill>
                      <a:schemeClr val="tx1"/>
                    </a:solidFill>
                    <a:effectLst/>
                    <a:latin typeface="Times New Roman" pitchFamily="18" charset="0"/>
                  </a:rPr>
                  <a:t> </a:t>
                </a:r>
                <a:r>
                  <a:rPr kumimoji="0" lang="en-US" sz="2800" b="0" i="0" u="sng" strike="noStrike" cap="none" normalizeH="0" baseline="0" dirty="0">
                    <a:ln>
                      <a:noFill/>
                    </a:ln>
                    <a:solidFill>
                      <a:schemeClr val="tx1"/>
                    </a:solidFill>
                    <a:effectLst/>
                    <a:latin typeface="Times New Roman" pitchFamily="18" charset="0"/>
                  </a:rPr>
                  <a:t>must</a:t>
                </a:r>
                <a:r>
                  <a:rPr kumimoji="0" lang="en-US" sz="2800" b="0" i="0" strike="noStrike" cap="none" normalizeH="0" baseline="0" dirty="0">
                    <a:ln>
                      <a:noFill/>
                    </a:ln>
                    <a:solidFill>
                      <a:schemeClr val="tx1"/>
                    </a:solidFill>
                    <a:effectLst/>
                    <a:latin typeface="Times New Roman" pitchFamily="18" charset="0"/>
                  </a:rPr>
                  <a:t> </a:t>
                </a:r>
                <a:r>
                  <a:rPr lang="en-US" sz="2800" dirty="0">
                    <a:latin typeface="Times New Roman" pitchFamily="18" charset="0"/>
                  </a:rPr>
                  <a:t>be 0!</a:t>
                </a:r>
              </a:p>
            </p:txBody>
          </p:sp>
        </mc:Choice>
        <mc:Fallback xmlns="">
          <p:sp>
            <p:nvSpPr>
              <p:cNvPr id="4" name="Speech Bubble: Rectangle with Corners Rounded 3"/>
              <p:cNvSpPr>
                <a:spLocks noRot="1" noChangeAspect="1" noMove="1" noResize="1" noEditPoints="1" noAdjustHandles="1" noChangeArrowheads="1" noChangeShapeType="1" noTextEdit="1"/>
              </p:cNvSpPr>
              <p:nvPr/>
            </p:nvSpPr>
            <p:spPr bwMode="auto">
              <a:xfrm>
                <a:off x="5150164" y="1009134"/>
                <a:ext cx="3365186" cy="578882"/>
              </a:xfrm>
              <a:prstGeom prst="wedgeRoundRectCallout">
                <a:avLst>
                  <a:gd name="adj1" fmla="val -70739"/>
                  <a:gd name="adj2" fmla="val 206185"/>
                  <a:gd name="adj3" fmla="val 16667"/>
                </a:avLst>
              </a:prstGeom>
              <a:blipFill>
                <a:blip r:embed="rId5"/>
                <a:stretch>
                  <a:fillRect t="-1606"/>
                </a:stretch>
              </a:blipFill>
              <a:ln w="28575" cap="flat" cmpd="sng" algn="ctr">
                <a:solidFill>
                  <a:schemeClr val="bg1"/>
                </a:solidFill>
                <a:prstDash val="solid"/>
                <a:round/>
                <a:headEnd type="none" w="med" len="med"/>
                <a:tailEnd type="none" w="med" len="med"/>
              </a:ln>
              <a:effectLst/>
              <a:extLst/>
            </p:spPr>
            <p:txBody>
              <a:bodyPr/>
              <a:lstStyle/>
              <a:p>
                <a:r>
                  <a:rPr lang="en-US">
                    <a:noFill/>
                  </a:rPr>
                  <a:t> </a:t>
                </a:r>
              </a:p>
            </p:txBody>
          </p:sp>
        </mc:Fallback>
      </mc:AlternateContent>
    </p:spTree>
    <p:extLst>
      <p:ext uri="{BB962C8B-B14F-4D97-AF65-F5344CB8AC3E}">
        <p14:creationId xmlns:p14="http://schemas.microsoft.com/office/powerpoint/2010/main" val="2862165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64291">
                                            <p:txEl>
                                              <p:pRg st="3" end="3"/>
                                            </p:txEl>
                                          </p:spTgt>
                                        </p:tgtEl>
                                        <p:attrNameLst>
                                          <p:attrName>style.visibility</p:attrName>
                                        </p:attrNameLst>
                                      </p:cBhvr>
                                      <p:to>
                                        <p:strVal val="visible"/>
                                      </p:to>
                                    </p:set>
                                    <p:animEffect transition="in" filter="dissolve">
                                      <p:cBhvr>
                                        <p:cTn id="7" dur="500"/>
                                        <p:tgtEl>
                                          <p:spTgt spid="116429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64291">
                                            <p:txEl>
                                              <p:pRg st="4" end="4"/>
                                            </p:txEl>
                                          </p:spTgt>
                                        </p:tgtEl>
                                        <p:attrNameLst>
                                          <p:attrName>style.visibility</p:attrName>
                                        </p:attrNameLst>
                                      </p:cBhvr>
                                      <p:to>
                                        <p:strVal val="visible"/>
                                      </p:to>
                                    </p:set>
                                    <p:animEffect transition="in" filter="dissolve">
                                      <p:cBhvr>
                                        <p:cTn id="17" dur="500"/>
                                        <p:tgtEl>
                                          <p:spTgt spid="1164291">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64291">
                                            <p:txEl>
                                              <p:pRg st="5" end="5"/>
                                            </p:txEl>
                                          </p:spTgt>
                                        </p:tgtEl>
                                        <p:attrNameLst>
                                          <p:attrName>style.visibility</p:attrName>
                                        </p:attrNameLst>
                                      </p:cBhvr>
                                      <p:to>
                                        <p:strVal val="visible"/>
                                      </p:to>
                                    </p:set>
                                    <p:animEffect transition="in" filter="dissolve">
                                      <p:cBhvr>
                                        <p:cTn id="20" dur="500"/>
                                        <p:tgtEl>
                                          <p:spTgt spid="1164291">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64291">
                                            <p:txEl>
                                              <p:pRg st="6" end="6"/>
                                            </p:txEl>
                                          </p:spTgt>
                                        </p:tgtEl>
                                        <p:attrNameLst>
                                          <p:attrName>style.visibility</p:attrName>
                                        </p:attrNameLst>
                                      </p:cBhvr>
                                      <p:to>
                                        <p:strVal val="visible"/>
                                      </p:to>
                                    </p:set>
                                    <p:animEffect transition="in" filter="dissolve">
                                      <p:cBhvr>
                                        <p:cTn id="23" dur="500"/>
                                        <p:tgtEl>
                                          <p:spTgt spid="1164291">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4291">
                                            <p:txEl>
                                              <p:pRg st="7" end="7"/>
                                            </p:txEl>
                                          </p:spTgt>
                                        </p:tgtEl>
                                        <p:attrNameLst>
                                          <p:attrName>style.visibility</p:attrName>
                                        </p:attrNameLst>
                                      </p:cBhvr>
                                      <p:to>
                                        <p:strVal val="visible"/>
                                      </p:to>
                                    </p:set>
                                    <p:animEffect transition="in" filter="dissolve">
                                      <p:cBhvr>
                                        <p:cTn id="28" dur="500"/>
                                        <p:tgtEl>
                                          <p:spTgt spid="1164291">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64291">
                                            <p:txEl>
                                              <p:pRg st="8" end="8"/>
                                            </p:txEl>
                                          </p:spTgt>
                                        </p:tgtEl>
                                        <p:attrNameLst>
                                          <p:attrName>style.visibility</p:attrName>
                                        </p:attrNameLst>
                                      </p:cBhvr>
                                      <p:to>
                                        <p:strVal val="visible"/>
                                      </p:to>
                                    </p:set>
                                    <p:animEffect transition="in" filter="dissolve">
                                      <p:cBhvr>
                                        <p:cTn id="33" dur="500"/>
                                        <p:tgtEl>
                                          <p:spTgt spid="1164291">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64291">
                                            <p:txEl>
                                              <p:pRg st="9" end="9"/>
                                            </p:txEl>
                                          </p:spTgt>
                                        </p:tgtEl>
                                        <p:attrNameLst>
                                          <p:attrName>style.visibility</p:attrName>
                                        </p:attrNameLst>
                                      </p:cBhvr>
                                      <p:to>
                                        <p:strVal val="visible"/>
                                      </p:to>
                                    </p:set>
                                    <p:animEffect transition="in" filter="dissolve">
                                      <p:cBhvr>
                                        <p:cTn id="38" dur="500"/>
                                        <p:tgtEl>
                                          <p:spTgt spid="1164291">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64291">
                                            <p:txEl>
                                              <p:pRg st="10" end="10"/>
                                            </p:txEl>
                                          </p:spTgt>
                                        </p:tgtEl>
                                        <p:attrNameLst>
                                          <p:attrName>style.visibility</p:attrName>
                                        </p:attrNameLst>
                                      </p:cBhvr>
                                      <p:to>
                                        <p:strVal val="visible"/>
                                      </p:to>
                                    </p:set>
                                    <p:animEffect transition="in" filter="dissolve">
                                      <p:cBhvr>
                                        <p:cTn id="43" dur="500"/>
                                        <p:tgtEl>
                                          <p:spTgt spid="11642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1" grpId="0" uiExpand="1" build="p" autoUpdateAnimBg="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5971" name="Rectangle 3"/>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5971" name="Rectangle 3"/>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5974" name="Oval 6"/>
          <p:cNvSpPr>
            <a:spLocks noChangeArrowheads="1"/>
          </p:cNvSpPr>
          <p:nvPr/>
        </p:nvSpPr>
        <p:spPr bwMode="auto">
          <a:xfrm>
            <a:off x="5218638" y="2921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75" name="Text Box 7"/>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5977" name="Text Box 9"/>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5978" name="Text Box 10"/>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35979" name="Line 11"/>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80" name="Line 12"/>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81" name="Freeform 13"/>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6005" name="Group 37"/>
          <p:cNvGrpSpPr>
            <a:grpSpLocks/>
          </p:cNvGrpSpPr>
          <p:nvPr/>
        </p:nvGrpSpPr>
        <p:grpSpPr bwMode="auto">
          <a:xfrm>
            <a:off x="1671638" y="2986088"/>
            <a:ext cx="3557592" cy="1214437"/>
            <a:chOff x="1053" y="1881"/>
            <a:chExt cx="2241" cy="765"/>
          </a:xfrm>
        </p:grpSpPr>
        <p:sp>
          <p:nvSpPr>
            <p:cNvPr id="1235984" name="Text Box 16"/>
            <p:cNvSpPr txBox="1">
              <a:spLocks noChangeArrowheads="1"/>
            </p:cNvSpPr>
            <p:nvPr/>
          </p:nvSpPr>
          <p:spPr bwMode="auto">
            <a:xfrm>
              <a:off x="2062" y="188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5985" name="AutoShape 17"/>
            <p:cNvCxnSpPr>
              <a:cxnSpLocks noChangeShapeType="1"/>
              <a:stCxn id="1235974" idx="3"/>
              <a:endCxn id="1235987" idx="7"/>
            </p:cNvCxnSpPr>
            <p:nvPr/>
          </p:nvCxnSpPr>
          <p:spPr bwMode="auto">
            <a:xfrm flipH="1">
              <a:off x="1338" y="1881"/>
              <a:ext cx="1956" cy="614"/>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5986" name="Text Box 18"/>
            <p:cNvSpPr txBox="1">
              <a:spLocks noChangeArrowheads="1"/>
            </p:cNvSpPr>
            <p:nvPr/>
          </p:nvSpPr>
          <p:spPr bwMode="auto">
            <a:xfrm>
              <a:off x="1053" y="2358"/>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sp>
          <p:nvSpPr>
            <p:cNvPr id="1235987" name="Oval 19"/>
            <p:cNvSpPr>
              <a:spLocks noChangeArrowheads="1"/>
            </p:cNvSpPr>
            <p:nvPr/>
          </p:nvSpPr>
          <p:spPr bwMode="auto">
            <a:xfrm>
              <a:off x="1297" y="2488"/>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5988" name="Group 20"/>
          <p:cNvGrpSpPr>
            <a:grpSpLocks/>
          </p:cNvGrpSpPr>
          <p:nvPr/>
        </p:nvGrpSpPr>
        <p:grpSpPr bwMode="auto">
          <a:xfrm>
            <a:off x="2097088" y="3530600"/>
            <a:ext cx="5454650" cy="2119313"/>
            <a:chOff x="1321" y="2224"/>
            <a:chExt cx="3436" cy="1335"/>
          </a:xfrm>
        </p:grpSpPr>
        <p:sp>
          <p:nvSpPr>
            <p:cNvPr id="1235989" name="Text Box 21"/>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sp>
          <p:nvSpPr>
            <p:cNvPr id="1235990" name="Oval 22"/>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91" name="Text Box 23"/>
            <p:cNvSpPr txBox="1">
              <a:spLocks noChangeArrowheads="1"/>
            </p:cNvSpPr>
            <p:nvPr/>
          </p:nvSpPr>
          <p:spPr bwMode="auto">
            <a:xfrm>
              <a:off x="4532" y="2224"/>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Microsoft Sans Serif" pitchFamily="34" charset="0"/>
              </a:endParaRPr>
            </a:p>
          </p:txBody>
        </p:sp>
        <p:cxnSp>
          <p:nvCxnSpPr>
            <p:cNvPr id="1235992" name="AutoShape 24"/>
            <p:cNvCxnSpPr>
              <a:cxnSpLocks noChangeShapeType="1"/>
              <a:stCxn id="1235987" idx="4"/>
              <a:endCxn id="1235990"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3599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95" name="Oval 27"/>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96"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5999" name="Freeform 31"/>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6006" name="Group 38"/>
          <p:cNvGrpSpPr>
            <a:grpSpLocks/>
          </p:cNvGrpSpPr>
          <p:nvPr/>
        </p:nvGrpSpPr>
        <p:grpSpPr bwMode="auto">
          <a:xfrm>
            <a:off x="255588" y="4013200"/>
            <a:ext cx="1798638" cy="1925638"/>
            <a:chOff x="161" y="2528"/>
            <a:chExt cx="1133" cy="1213"/>
          </a:xfrm>
        </p:grpSpPr>
        <p:sp>
          <p:nvSpPr>
            <p:cNvPr id="1236003" name="Text Box 35"/>
            <p:cNvSpPr txBox="1">
              <a:spLocks noChangeArrowheads="1"/>
            </p:cNvSpPr>
            <p:nvPr/>
          </p:nvSpPr>
          <p:spPr bwMode="auto">
            <a:xfrm>
              <a:off x="161" y="3489"/>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a:solidFill>
                    <a:schemeClr val="bg1"/>
                  </a:solidFill>
                  <a:sym typeface="Symbol" pitchFamily="18" charset="2"/>
                </a:rPr>
                <a:t></a:t>
              </a:r>
              <a:r>
                <a:rPr lang="en-US" altLang="en-US" sz="2000" dirty="0">
                  <a:solidFill>
                    <a:schemeClr val="bg1"/>
                  </a:solidFill>
                </a:rPr>
                <a:t>46,</a:t>
              </a:r>
              <a:r>
                <a:rPr lang="en-US" altLang="en-US" sz="2000" i="1" dirty="0">
                  <a:solidFill>
                    <a:schemeClr val="bg1"/>
                  </a:solidFill>
                </a:rPr>
                <a:t>y</a:t>
              </a:r>
              <a:r>
                <a:rPr lang="en-US" altLang="en-US" sz="2000" dirty="0">
                  <a:solidFill>
                    <a:schemeClr val="bg1"/>
                  </a:solidFill>
                  <a:sym typeface="Symbol" pitchFamily="18" charset="2"/>
                </a:rPr>
                <a:t></a:t>
              </a:r>
              <a:r>
                <a:rPr lang="en-US" altLang="en-US" sz="2000" dirty="0">
                  <a:solidFill>
                    <a:schemeClr val="bg1"/>
                  </a:solidFill>
                </a:rPr>
                <a:t>0]</a:t>
              </a:r>
            </a:p>
          </p:txBody>
        </p:sp>
        <p:sp>
          <p:nvSpPr>
            <p:cNvPr id="1236004" name="Line 36"/>
            <p:cNvSpPr>
              <a:spLocks noChangeShapeType="1"/>
            </p:cNvSpPr>
            <p:nvPr/>
          </p:nvSpPr>
          <p:spPr bwMode="auto">
            <a:xfrm flipV="1">
              <a:off x="479" y="2528"/>
              <a:ext cx="815" cy="9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236007" name="Text Box 39"/>
          <p:cNvSpPr txBox="1">
            <a:spLocks noChangeArrowheads="1"/>
          </p:cNvSpPr>
          <p:nvPr/>
        </p:nvSpPr>
        <p:spPr bwMode="auto">
          <a:xfrm>
            <a:off x="8215313" y="4552950"/>
            <a:ext cx="9124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[x</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43,</a:t>
            </a:r>
          </a:p>
          <a:p>
            <a:r>
              <a:rPr lang="en-US" altLang="en-US" sz="1800" b="1" dirty="0">
                <a:solidFill>
                  <a:schemeClr val="bg1"/>
                </a:solidFill>
                <a:latin typeface="Microsoft Sans Serif" pitchFamily="34" charset="0"/>
              </a:rPr>
              <a:t> y</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0]</a:t>
            </a:r>
          </a:p>
        </p:txBody>
      </p:sp>
      <p:sp>
        <p:nvSpPr>
          <p:cNvPr id="1236008" name="Text Box 40"/>
          <p:cNvSpPr txBox="1">
            <a:spLocks noChangeArrowheads="1"/>
          </p:cNvSpPr>
          <p:nvPr/>
        </p:nvSpPr>
        <p:spPr bwMode="auto">
          <a:xfrm>
            <a:off x="7136488" y="3365425"/>
            <a:ext cx="9124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[x</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46,</a:t>
            </a:r>
          </a:p>
          <a:p>
            <a:r>
              <a:rPr lang="en-US" altLang="en-US" sz="1800" b="1" dirty="0">
                <a:solidFill>
                  <a:schemeClr val="bg1"/>
                </a:solidFill>
                <a:latin typeface="Microsoft Sans Serif" pitchFamily="34" charset="0"/>
              </a:rPr>
              <a:t> y</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0]</a:t>
            </a:r>
          </a:p>
        </p:txBody>
      </p:sp>
      <p:sp>
        <p:nvSpPr>
          <p:cNvPr id="32" name="Rounded Rectangle 31"/>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33" name="Rounded Rectangle 32"/>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5"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panose="02040503050406030204" pitchFamily="18" charset="0"/>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p>
            </p:txBody>
          </p:sp>
        </mc:Choice>
        <mc:Fallback xmlns="">
          <p:sp>
            <p:nvSpPr>
              <p:cNvPr id="35"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4"/>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5094020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36005"/>
                                        </p:tgtEl>
                                        <p:attrNameLst>
                                          <p:attrName>style.visibility</p:attrName>
                                        </p:attrNameLst>
                                      </p:cBhvr>
                                      <p:to>
                                        <p:strVal val="visible"/>
                                      </p:to>
                                    </p:set>
                                    <p:animEffect transition="in" filter="wipe(right)">
                                      <p:cBhvr>
                                        <p:cTn id="7" dur="500"/>
                                        <p:tgtEl>
                                          <p:spTgt spid="123600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360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35988"/>
                                        </p:tgtEl>
                                        <p:attrNameLst>
                                          <p:attrName>style.visibility</p:attrName>
                                        </p:attrNameLst>
                                      </p:cBhvr>
                                      <p:to>
                                        <p:strVal val="visible"/>
                                      </p:to>
                                    </p:set>
                                    <p:animEffect transition="in" filter="wipe(left)">
                                      <p:cBhvr>
                                        <p:cTn id="15" dur="500"/>
                                        <p:tgtEl>
                                          <p:spTgt spid="1235988"/>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36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00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41090"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41090"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41093" name="Oval 5"/>
          <p:cNvSpPr>
            <a:spLocks noChangeArrowheads="1"/>
          </p:cNvSpPr>
          <p:nvPr/>
        </p:nvSpPr>
        <p:spPr bwMode="auto">
          <a:xfrm>
            <a:off x="5456238" y="2921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094"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41096"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41097"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41098" name="Line 10"/>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099" name="Line 11"/>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00" name="Freeform 12"/>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41101" name="Group 13"/>
          <p:cNvGrpSpPr>
            <a:grpSpLocks/>
          </p:cNvGrpSpPr>
          <p:nvPr/>
        </p:nvGrpSpPr>
        <p:grpSpPr bwMode="auto">
          <a:xfrm>
            <a:off x="1671638" y="2986088"/>
            <a:ext cx="3795712" cy="1214437"/>
            <a:chOff x="1053" y="1881"/>
            <a:chExt cx="2391" cy="765"/>
          </a:xfrm>
        </p:grpSpPr>
        <p:sp>
          <p:nvSpPr>
            <p:cNvPr id="1241102" name="Text Box 14"/>
            <p:cNvSpPr txBox="1">
              <a:spLocks noChangeArrowheads="1"/>
            </p:cNvSpPr>
            <p:nvPr/>
          </p:nvSpPr>
          <p:spPr bwMode="auto">
            <a:xfrm>
              <a:off x="2062" y="188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41103" name="AutoShape 15"/>
            <p:cNvCxnSpPr>
              <a:cxnSpLocks noChangeShapeType="1"/>
              <a:stCxn id="1241093" idx="3"/>
              <a:endCxn id="1241105" idx="7"/>
            </p:cNvCxnSpPr>
            <p:nvPr/>
          </p:nvCxnSpPr>
          <p:spPr bwMode="auto">
            <a:xfrm flipH="1">
              <a:off x="1338" y="1881"/>
              <a:ext cx="2106" cy="614"/>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1104" name="Text Box 16"/>
            <p:cNvSpPr txBox="1">
              <a:spLocks noChangeArrowheads="1"/>
            </p:cNvSpPr>
            <p:nvPr/>
          </p:nvSpPr>
          <p:spPr bwMode="auto">
            <a:xfrm>
              <a:off x="1053" y="2358"/>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sp>
          <p:nvSpPr>
            <p:cNvPr id="1241105" name="Oval 17"/>
            <p:cNvSpPr>
              <a:spLocks noChangeArrowheads="1"/>
            </p:cNvSpPr>
            <p:nvPr/>
          </p:nvSpPr>
          <p:spPr bwMode="auto">
            <a:xfrm>
              <a:off x="1297" y="2488"/>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1106" name="Group 18"/>
          <p:cNvGrpSpPr>
            <a:grpSpLocks/>
          </p:cNvGrpSpPr>
          <p:nvPr/>
        </p:nvGrpSpPr>
        <p:grpSpPr bwMode="auto">
          <a:xfrm>
            <a:off x="2097088" y="3530600"/>
            <a:ext cx="5454650" cy="2119313"/>
            <a:chOff x="1321" y="2224"/>
            <a:chExt cx="3436" cy="1335"/>
          </a:xfrm>
        </p:grpSpPr>
        <p:sp>
          <p:nvSpPr>
            <p:cNvPr id="1241107" name="Text Box 19"/>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sp>
          <p:nvSpPr>
            <p:cNvPr id="1241108" name="Oval 20"/>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09" name="Text Box 21"/>
            <p:cNvSpPr txBox="1">
              <a:spLocks noChangeArrowheads="1"/>
            </p:cNvSpPr>
            <p:nvPr/>
          </p:nvSpPr>
          <p:spPr bwMode="auto">
            <a:xfrm>
              <a:off x="4532" y="2224"/>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Microsoft Sans Serif" pitchFamily="34" charset="0"/>
              </a:endParaRPr>
            </a:p>
          </p:txBody>
        </p:sp>
        <p:cxnSp>
          <p:nvCxnSpPr>
            <p:cNvPr id="1241110" name="AutoShape 22"/>
            <p:cNvCxnSpPr>
              <a:cxnSpLocks noChangeShapeType="1"/>
              <a:stCxn id="1241105" idx="4"/>
              <a:endCxn id="1241108"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41112" name="Oval 24"/>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3" name="Line 25"/>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14" name="Freeform 26"/>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9" name="Text Box 31"/>
          <p:cNvSpPr txBox="1">
            <a:spLocks noChangeArrowheads="1"/>
          </p:cNvSpPr>
          <p:nvPr/>
        </p:nvSpPr>
        <p:spPr bwMode="auto">
          <a:xfrm>
            <a:off x="7015488" y="2899275"/>
            <a:ext cx="139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a:t>
            </a:r>
            <a:r>
              <a:rPr lang="en-US" altLang="en-US" sz="1800" b="1" dirty="0" err="1">
                <a:solidFill>
                  <a:schemeClr val="bg1"/>
                </a:solidFill>
                <a:latin typeface="Microsoft Sans Serif" pitchFamily="34" charset="0"/>
              </a:rPr>
              <a:t>x</a:t>
            </a:r>
            <a:r>
              <a:rPr lang="en-US" altLang="en-US" b="1" dirty="0" err="1">
                <a:solidFill>
                  <a:schemeClr val="bg1"/>
                </a:solidFill>
                <a:latin typeface="Microsoft Sans Serif" pitchFamily="34" charset="0"/>
                <a:sym typeface="Symbol" pitchFamily="18" charset="2"/>
              </a:rPr>
              <a:t>T</a:t>
            </a:r>
            <a:r>
              <a:rPr lang="en-US" altLang="en-US" sz="1800" b="1" dirty="0">
                <a:solidFill>
                  <a:schemeClr val="bg1"/>
                </a:solidFill>
                <a:latin typeface="Microsoft Sans Serif" pitchFamily="34" charset="0"/>
              </a:rPr>
              <a:t>, y</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0]</a:t>
            </a:r>
          </a:p>
        </p:txBody>
      </p:sp>
      <p:sp>
        <p:nvSpPr>
          <p:cNvPr id="1241124" name="Oval 36"/>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25" name="Line 37"/>
          <p:cNvSpPr>
            <a:spLocks noChangeShapeType="1"/>
          </p:cNvSpPr>
          <p:nvPr/>
        </p:nvSpPr>
        <p:spPr bwMode="auto">
          <a:xfrm flipV="1">
            <a:off x="7529513" y="3371850"/>
            <a:ext cx="165100" cy="6778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26" name="Line 38"/>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1241127" name="AutoShape 39"/>
          <p:cNvCxnSpPr>
            <a:cxnSpLocks noChangeShapeType="1"/>
            <a:endCxn id="1241126" idx="1"/>
          </p:cNvCxnSpPr>
          <p:nvPr/>
        </p:nvCxnSpPr>
        <p:spPr bwMode="auto">
          <a:xfrm rot="10800000">
            <a:off x="7707313" y="3336925"/>
            <a:ext cx="709612" cy="1279525"/>
          </a:xfrm>
          <a:prstGeom prst="curvedConnector4">
            <a:avLst>
              <a:gd name="adj1" fmla="val 23042"/>
              <a:gd name="adj2" fmla="val 97519"/>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41128" name="Text Box 40"/>
              <p:cNvSpPr txBox="1">
                <a:spLocks noChangeArrowheads="1"/>
              </p:cNvSpPr>
              <p:nvPr/>
            </p:nvSpPr>
            <p:spPr bwMode="auto">
              <a:xfrm>
                <a:off x="8351838" y="438308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41128" name="Text Box 40"/>
              <p:cNvSpPr txBox="1">
                <a:spLocks noRot="1" noChangeAspect="1" noMove="1" noResize="1" noEditPoints="1" noAdjustHandles="1" noChangeArrowheads="1" noChangeShapeType="1" noTextEdit="1"/>
              </p:cNvSpPr>
              <p:nvPr/>
            </p:nvSpPr>
            <p:spPr bwMode="auto">
              <a:xfrm>
                <a:off x="8351838" y="438308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41129" name="Group 41"/>
          <p:cNvGrpSpPr>
            <a:grpSpLocks/>
          </p:cNvGrpSpPr>
          <p:nvPr/>
        </p:nvGrpSpPr>
        <p:grpSpPr bwMode="auto">
          <a:xfrm>
            <a:off x="5008563" y="3339140"/>
            <a:ext cx="2662238" cy="873125"/>
            <a:chOff x="3155" y="2117"/>
            <a:chExt cx="1677" cy="550"/>
          </a:xfrm>
        </p:grpSpPr>
        <p:sp>
          <p:nvSpPr>
            <p:cNvPr id="1241130" name="Oval 42"/>
            <p:cNvSpPr>
              <a:spLocks noChangeArrowheads="1"/>
            </p:cNvSpPr>
            <p:nvPr/>
          </p:nvSpPr>
          <p:spPr bwMode="auto">
            <a:xfrm>
              <a:off x="3406" y="2411"/>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31" name="Freeform 43"/>
            <p:cNvSpPr>
              <a:spLocks/>
            </p:cNvSpPr>
            <p:nvPr/>
          </p:nvSpPr>
          <p:spPr bwMode="auto">
            <a:xfrm>
              <a:off x="3463" y="2117"/>
              <a:ext cx="1369" cy="298"/>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32" name="Text Box 44"/>
            <p:cNvSpPr txBox="1">
              <a:spLocks noChangeArrowheads="1"/>
            </p:cNvSpPr>
            <p:nvPr/>
          </p:nvSpPr>
          <p:spPr bwMode="auto">
            <a:xfrm>
              <a:off x="3155" y="2415"/>
              <a:ext cx="55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y</a:t>
              </a:r>
              <a:r>
                <a:rPr lang="en-US" altLang="en-US" sz="2000" dirty="0">
                  <a:solidFill>
                    <a:schemeClr val="bg1"/>
                  </a:solidFill>
                  <a:latin typeface="Comic Sans MS" pitchFamily="66" charset="0"/>
                </a:rPr>
                <a:t> </a:t>
              </a:r>
              <a:r>
                <a:rPr lang="en-US" altLang="en-US" sz="2000" dirty="0">
                  <a:solidFill>
                    <a:schemeClr val="bg1"/>
                  </a:solidFill>
                </a:rPr>
                <a:t>= 0)</a:t>
              </a:r>
            </a:p>
          </p:txBody>
        </p:sp>
        <mc:AlternateContent xmlns:mc="http://schemas.openxmlformats.org/markup-compatibility/2006" xmlns:a14="http://schemas.microsoft.com/office/drawing/2010/main">
          <mc:Choice Requires="a14">
            <p:sp>
              <p:nvSpPr>
                <p:cNvPr id="1241133" name="Text Box 45"/>
                <p:cNvSpPr txBox="1">
                  <a:spLocks noChangeArrowheads="1"/>
                </p:cNvSpPr>
                <p:nvPr/>
              </p:nvSpPr>
              <p:spPr bwMode="auto">
                <a:xfrm>
                  <a:off x="4108" y="2190"/>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panose="02040503050406030204" pitchFamily="18" charset="0"/>
                                <a:ea typeface="Cambria Math"/>
                              </a:rPr>
                            </m:ctrlPr>
                          </m:accPr>
                          <m:e>
                            <m:r>
                              <m:rPr>
                                <m:sty m:val="p"/>
                              </m:rPr>
                              <a:rPr lang="el-GR" sz="2400" i="1" kern="0">
                                <a:solidFill>
                                  <a:srgbClr val="FFFFFF"/>
                                </a:solidFill>
                                <a:latin typeface="Cambria Math"/>
                                <a:ea typeface="Cambria Math"/>
                              </a:rPr>
                              <m:t>γ</m:t>
                            </m:r>
                          </m:e>
                        </m:acc>
                      </m:oMath>
                    </m:oMathPara>
                  </a14:m>
                  <a:endParaRPr lang="en-US" altLang="en-US" sz="2800" u="sng" dirty="0">
                    <a:solidFill>
                      <a:schemeClr val="bg1"/>
                    </a:solidFill>
                    <a:sym typeface="Symbol" pitchFamily="18" charset="2"/>
                  </a:endParaRPr>
                </a:p>
              </p:txBody>
            </p:sp>
          </mc:Choice>
          <mc:Fallback xmlns="">
            <p:sp>
              <p:nvSpPr>
                <p:cNvPr id="1241133" name="Text Box 45"/>
                <p:cNvSpPr txBox="1">
                  <a:spLocks noRot="1" noChangeAspect="1" noMove="1" noResize="1" noEditPoints="1" noAdjustHandles="1" noChangeArrowheads="1" noChangeShapeType="1" noTextEdit="1"/>
                </p:cNvSpPr>
                <p:nvPr/>
              </p:nvSpPr>
              <p:spPr bwMode="auto">
                <a:xfrm>
                  <a:off x="4108" y="2190"/>
                  <a:ext cx="263" cy="291"/>
                </a:xfrm>
                <a:prstGeom prst="rect">
                  <a:avLst/>
                </a:prstGeom>
                <a:blipFill rotWithShape="1">
                  <a:blip r:embed="rId5"/>
                  <a:stretch>
                    <a:fillRect t="-2632" r="-17647"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41" name="Rounded Rectangle 4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42" name="Rounded Rectangle 4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4"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panose="02040503050406030204" pitchFamily="18" charset="0"/>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p>
            </p:txBody>
          </p:sp>
        </mc:Choice>
        <mc:Fallback xmlns="">
          <p:sp>
            <p:nvSpPr>
              <p:cNvPr id="44"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6"/>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5" name="Group 38"/>
          <p:cNvGrpSpPr>
            <a:grpSpLocks/>
          </p:cNvGrpSpPr>
          <p:nvPr/>
        </p:nvGrpSpPr>
        <p:grpSpPr bwMode="auto">
          <a:xfrm>
            <a:off x="255588" y="4013200"/>
            <a:ext cx="1798638" cy="1925638"/>
            <a:chOff x="161" y="2528"/>
            <a:chExt cx="1133" cy="1213"/>
          </a:xfrm>
        </p:grpSpPr>
        <p:sp>
          <p:nvSpPr>
            <p:cNvPr id="46" name="Text Box 35"/>
            <p:cNvSpPr txBox="1">
              <a:spLocks noChangeArrowheads="1"/>
            </p:cNvSpPr>
            <p:nvPr/>
          </p:nvSpPr>
          <p:spPr bwMode="auto">
            <a:xfrm>
              <a:off x="161" y="3489"/>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a:solidFill>
                    <a:schemeClr val="bg1"/>
                  </a:solidFill>
                  <a:sym typeface="Symbol" pitchFamily="18" charset="2"/>
                </a:rPr>
                <a:t></a:t>
              </a:r>
              <a:r>
                <a:rPr lang="en-US" altLang="en-US" sz="2000" dirty="0">
                  <a:solidFill>
                    <a:schemeClr val="bg1"/>
                  </a:solidFill>
                </a:rPr>
                <a:t>46,</a:t>
              </a:r>
              <a:r>
                <a:rPr lang="en-US" altLang="en-US" sz="2000" i="1" dirty="0">
                  <a:solidFill>
                    <a:schemeClr val="bg1"/>
                  </a:solidFill>
                </a:rPr>
                <a:t>y</a:t>
              </a:r>
              <a:r>
                <a:rPr lang="en-US" altLang="en-US" sz="2000" dirty="0">
                  <a:solidFill>
                    <a:schemeClr val="bg1"/>
                  </a:solidFill>
                  <a:sym typeface="Symbol" pitchFamily="18" charset="2"/>
                </a:rPr>
                <a:t></a:t>
              </a:r>
              <a:r>
                <a:rPr lang="en-US" altLang="en-US" sz="2000" dirty="0">
                  <a:solidFill>
                    <a:schemeClr val="bg1"/>
                  </a:solidFill>
                </a:rPr>
                <a:t>0]</a:t>
              </a:r>
            </a:p>
          </p:txBody>
        </p:sp>
        <p:sp>
          <p:nvSpPr>
            <p:cNvPr id="47" name="Line 36"/>
            <p:cNvSpPr>
              <a:spLocks noChangeShapeType="1"/>
            </p:cNvSpPr>
            <p:nvPr/>
          </p:nvSpPr>
          <p:spPr bwMode="auto">
            <a:xfrm flipV="1">
              <a:off x="479" y="2528"/>
              <a:ext cx="815" cy="9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19424770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41129"/>
                                        </p:tgtEl>
                                        <p:attrNameLst>
                                          <p:attrName>style.visibility</p:attrName>
                                        </p:attrNameLst>
                                      </p:cBhvr>
                                      <p:to>
                                        <p:strVal val="visible"/>
                                      </p:to>
                                    </p:set>
                                    <p:animEffect transition="in" filter="wipe(right)">
                                      <p:cBhvr>
                                        <p:cTn id="7" dur="500"/>
                                        <p:tgtEl>
                                          <p:spTgt spid="124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41090"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panose="02040503050406030204" pitchFamily="18" charset="0"/>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41090"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41093" name="Oval 5"/>
          <p:cNvSpPr>
            <a:spLocks noChangeArrowheads="1"/>
          </p:cNvSpPr>
          <p:nvPr/>
        </p:nvSpPr>
        <p:spPr bwMode="auto">
          <a:xfrm>
            <a:off x="5064927" y="3050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094"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41096"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41097"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41098" name="Line 10"/>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099" name="Line 11"/>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00" name="Freeform 12"/>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2" name="Oval 24"/>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3" name="Line 25"/>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14" name="Freeform 26"/>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9" name="Text Box 31"/>
          <p:cNvSpPr txBox="1">
            <a:spLocks noChangeArrowheads="1"/>
          </p:cNvSpPr>
          <p:nvPr/>
        </p:nvSpPr>
        <p:spPr bwMode="auto">
          <a:xfrm>
            <a:off x="7015488" y="2899275"/>
            <a:ext cx="139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a:t>
            </a:r>
            <a:r>
              <a:rPr lang="en-US" altLang="en-US" sz="1800" b="1" dirty="0" err="1">
                <a:solidFill>
                  <a:schemeClr val="bg1"/>
                </a:solidFill>
                <a:latin typeface="Microsoft Sans Serif" pitchFamily="34" charset="0"/>
              </a:rPr>
              <a:t>x</a:t>
            </a:r>
            <a:r>
              <a:rPr lang="en-US" altLang="en-US" b="1" dirty="0" err="1">
                <a:solidFill>
                  <a:schemeClr val="bg1"/>
                </a:solidFill>
                <a:latin typeface="Microsoft Sans Serif" pitchFamily="34" charset="0"/>
                <a:sym typeface="Symbol" pitchFamily="18" charset="2"/>
              </a:rPr>
              <a:t>T</a:t>
            </a:r>
            <a:r>
              <a:rPr lang="en-US" altLang="en-US" sz="1800" b="1" dirty="0">
                <a:solidFill>
                  <a:schemeClr val="bg1"/>
                </a:solidFill>
                <a:latin typeface="Microsoft Sans Serif" pitchFamily="34" charset="0"/>
              </a:rPr>
              <a:t>, y</a:t>
            </a:r>
            <a:r>
              <a:rPr lang="en-US" altLang="en-US" sz="1800" b="1" dirty="0">
                <a:solidFill>
                  <a:schemeClr val="bg1"/>
                </a:solidFill>
                <a:latin typeface="Microsoft Sans Serif" pitchFamily="34" charset="0"/>
                <a:sym typeface="Symbol" pitchFamily="18" charset="2"/>
              </a:rPr>
              <a:t></a:t>
            </a:r>
            <a:r>
              <a:rPr lang="en-US" altLang="en-US" sz="1800" b="1" dirty="0">
                <a:solidFill>
                  <a:schemeClr val="bg1"/>
                </a:solidFill>
                <a:latin typeface="Microsoft Sans Serif" pitchFamily="34" charset="0"/>
              </a:rPr>
              <a:t>0]</a:t>
            </a:r>
          </a:p>
        </p:txBody>
      </p:sp>
      <p:sp>
        <p:nvSpPr>
          <p:cNvPr id="1241124" name="Oval 36"/>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26" name="Line 38"/>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1241127" name="AutoShape 39"/>
          <p:cNvCxnSpPr>
            <a:cxnSpLocks noChangeShapeType="1"/>
            <a:endCxn id="1241126" idx="1"/>
          </p:cNvCxnSpPr>
          <p:nvPr/>
        </p:nvCxnSpPr>
        <p:spPr bwMode="auto">
          <a:xfrm rot="10800000">
            <a:off x="7707313" y="3336925"/>
            <a:ext cx="709612" cy="1279525"/>
          </a:xfrm>
          <a:prstGeom prst="curvedConnector4">
            <a:avLst>
              <a:gd name="adj1" fmla="val 23042"/>
              <a:gd name="adj2" fmla="val 97519"/>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41128" name="Text Box 40"/>
              <p:cNvSpPr txBox="1">
                <a:spLocks noChangeArrowheads="1"/>
              </p:cNvSpPr>
              <p:nvPr/>
            </p:nvSpPr>
            <p:spPr bwMode="auto">
              <a:xfrm>
                <a:off x="8351838" y="438308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panose="02040503050406030204" pitchFamily="18" charset="0"/>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41128" name="Text Box 40"/>
              <p:cNvSpPr txBox="1">
                <a:spLocks noRot="1" noChangeAspect="1" noMove="1" noResize="1" noEditPoints="1" noAdjustHandles="1" noChangeArrowheads="1" noChangeShapeType="1" noTextEdit="1"/>
              </p:cNvSpPr>
              <p:nvPr/>
            </p:nvSpPr>
            <p:spPr bwMode="auto">
              <a:xfrm>
                <a:off x="8351838" y="438308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41136" name="Group 48"/>
          <p:cNvGrpSpPr>
            <a:grpSpLocks/>
          </p:cNvGrpSpPr>
          <p:nvPr/>
        </p:nvGrpSpPr>
        <p:grpSpPr bwMode="auto">
          <a:xfrm>
            <a:off x="461963" y="1949451"/>
            <a:ext cx="2166959" cy="3430588"/>
            <a:chOff x="291" y="1228"/>
            <a:chExt cx="1365" cy="2161"/>
          </a:xfrm>
        </p:grpSpPr>
        <p:sp>
          <p:nvSpPr>
            <p:cNvPr id="1241121" name="Freeform 33"/>
            <p:cNvSpPr>
              <a:spLocks/>
            </p:cNvSpPr>
            <p:nvPr/>
          </p:nvSpPr>
          <p:spPr bwMode="auto">
            <a:xfrm>
              <a:off x="434" y="2059"/>
              <a:ext cx="1217" cy="1330"/>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1241134" name="Text Box 46"/>
                <p:cNvSpPr txBox="1">
                  <a:spLocks noChangeArrowheads="1"/>
                </p:cNvSpPr>
                <p:nvPr/>
              </p:nvSpPr>
              <p:spPr bwMode="auto">
                <a:xfrm>
                  <a:off x="291" y="1228"/>
                  <a:ext cx="1365"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2400" dirty="0">
                      <a:solidFill>
                        <a:schemeClr val="bg1"/>
                      </a:solidFill>
                      <a:sym typeface="Math B" pitchFamily="2" charset="2"/>
                    </a:rPr>
                    <a:t></a:t>
                  </a:r>
                  <a14:m>
                    <m:oMath xmlns:m="http://schemas.openxmlformats.org/officeDocument/2006/math">
                      <m:d>
                        <m:dPr>
                          <m:ctrlPr>
                            <a:rPr lang="en-US" altLang="en-US" sz="2000" i="1">
                              <a:solidFill>
                                <a:schemeClr val="bg1"/>
                              </a:solidFill>
                              <a:latin typeface="Cambria Math" panose="02040503050406030204" pitchFamily="18" charset="0"/>
                            </a:rPr>
                          </m:ctrlPr>
                        </m:dPr>
                        <m:e>
                          <m:r>
                            <a:rPr lang="en-US" altLang="en-US" sz="2000" i="1">
                              <a:solidFill>
                                <a:schemeClr val="bg1"/>
                              </a:solidFill>
                              <a:latin typeface="Cambria Math"/>
                            </a:rPr>
                            <m:t>𝑦</m:t>
                          </m:r>
                          <m:r>
                            <a:rPr lang="en-US" altLang="en-US" sz="2000" i="1">
                              <a:solidFill>
                                <a:schemeClr val="bg1"/>
                              </a:solidFill>
                              <a:latin typeface="Cambria Math"/>
                            </a:rPr>
                            <m:t>=</m:t>
                          </m:r>
                          <m:r>
                            <a:rPr lang="en-US" altLang="en-US" sz="2000" i="1">
                              <a:solidFill>
                                <a:schemeClr val="bg1"/>
                              </a:solidFill>
                              <a:latin typeface="Cambria Math"/>
                            </a:rPr>
                            <m:t>𝑥</m:t>
                          </m:r>
                          <m:r>
                            <a:rPr lang="en-US" altLang="en-US" sz="2000" i="1">
                              <a:solidFill>
                                <a:schemeClr val="bg1"/>
                              </a:solidFill>
                              <a:latin typeface="Cambria Math"/>
                            </a:rPr>
                            <m:t>+</m:t>
                          </m:r>
                          <m:d>
                            <m:dPr>
                              <m:ctrlPr>
                                <a:rPr lang="en-US" altLang="en-US" sz="2000" i="1">
                                  <a:solidFill>
                                    <a:schemeClr val="bg1"/>
                                  </a:solidFill>
                                  <a:latin typeface="Cambria Math" panose="02040503050406030204" pitchFamily="18" charset="0"/>
                                </a:rPr>
                              </m:ctrlPr>
                            </m:dPr>
                            <m:e>
                              <m:r>
                                <a:rPr lang="en-US" altLang="en-US" sz="2000" i="1">
                                  <a:solidFill>
                                    <a:schemeClr val="bg1"/>
                                  </a:solidFill>
                                  <a:latin typeface="Cambria Math"/>
                                </a:rPr>
                                <m:t>−</m:t>
                              </m:r>
                              <m:r>
                                <a:rPr lang="en-US" altLang="en-US" sz="2000" i="1">
                                  <a:solidFill>
                                    <a:schemeClr val="bg1"/>
                                  </a:solidFill>
                                  <a:latin typeface="Cambria Math"/>
                                </a:rPr>
                                <m:t>𝑥</m:t>
                              </m:r>
                            </m:e>
                          </m:d>
                        </m:e>
                      </m:d>
                    </m:oMath>
                  </a14:m>
                  <a:r>
                    <a:rPr lang="en-US" altLang="en-US" sz="2400" dirty="0">
                      <a:solidFill>
                        <a:schemeClr val="bg1"/>
                      </a:solidFill>
                      <a:sym typeface="Math B" pitchFamily="2" charset="2"/>
                    </a:rPr>
                    <a:t></a:t>
                  </a:r>
                </a:p>
              </p:txBody>
            </p:sp>
          </mc:Choice>
          <mc:Fallback xmlns="">
            <p:sp>
              <p:nvSpPr>
                <p:cNvPr id="1241134" name="Text Box 46"/>
                <p:cNvSpPr txBox="1">
                  <a:spLocks noRot="1" noChangeAspect="1" noMove="1" noResize="1" noEditPoints="1" noAdjustHandles="1" noChangeArrowheads="1" noChangeShapeType="1" noTextEdit="1"/>
                </p:cNvSpPr>
                <p:nvPr/>
              </p:nvSpPr>
              <p:spPr bwMode="auto">
                <a:xfrm>
                  <a:off x="291" y="1228"/>
                  <a:ext cx="1365" cy="291"/>
                </a:xfrm>
                <a:prstGeom prst="rect">
                  <a:avLst/>
                </a:prstGeom>
                <a:blipFill rotWithShape="1">
                  <a:blip r:embed="rId5"/>
                  <a:stretch>
                    <a:fillRect l="-4507" t="-13158" r="-3380" b="-263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41135" name="Line 47"/>
            <p:cNvSpPr>
              <a:spLocks noChangeShapeType="1"/>
            </p:cNvSpPr>
            <p:nvPr/>
          </p:nvSpPr>
          <p:spPr bwMode="auto">
            <a:xfrm flipH="1">
              <a:off x="968" y="1499"/>
              <a:ext cx="5" cy="577"/>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grpSp>
      <p:sp>
        <p:nvSpPr>
          <p:cNvPr id="41" name="Rounded Rectangle 4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42" name="Rounded Rectangle 4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3" name="Text Box 3"/>
              <p:cNvSpPr txBox="1">
                <a:spLocks noChangeArrowheads="1"/>
              </p:cNvSpPr>
              <p:nvPr/>
            </p:nvSpPr>
            <p:spPr bwMode="auto">
              <a:xfrm>
                <a:off x="4187870" y="2378881"/>
                <a:ext cx="2310312" cy="68198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en-US" b="0" i="1" smtClean="0">
                              <a:solidFill>
                                <a:schemeClr val="bg1"/>
                              </a:solidFill>
                              <a:latin typeface="Cambria Math" panose="02040503050406030204" pitchFamily="18" charset="0"/>
                            </a:rPr>
                          </m:ctrlPr>
                        </m:dPr>
                        <m:e>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panose="02040503050406030204" pitchFamily="18" charset="0"/>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e>
                      </m:d>
                    </m:oMath>
                  </m:oMathPara>
                </a14:m>
                <a:endParaRPr lang="en-US" altLang="en-US" b="0" dirty="0">
                  <a:solidFill>
                    <a:schemeClr val="bg1"/>
                  </a:solidFill>
                </a:endParaRPr>
              </a:p>
              <a:p>
                <a:r>
                  <a:rPr lang="en-US" altLang="en-US" dirty="0">
                    <a:solidFill>
                      <a:schemeClr val="bg1"/>
                    </a:solidFill>
                    <a:sym typeface="Symbol" pitchFamily="18" charset="2"/>
                  </a:rPr>
                  <a:t> </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p>
            </p:txBody>
          </p:sp>
        </mc:Choice>
        <mc:Fallback xmlns="">
          <p:sp>
            <p:nvSpPr>
              <p:cNvPr id="43" name="Text Box 3"/>
              <p:cNvSpPr txBox="1">
                <a:spLocks noRot="1" noChangeAspect="1" noMove="1" noResize="1" noEditPoints="1" noAdjustHandles="1" noChangeArrowheads="1" noChangeShapeType="1" noTextEdit="1"/>
              </p:cNvSpPr>
              <p:nvPr/>
            </p:nvSpPr>
            <p:spPr bwMode="auto">
              <a:xfrm>
                <a:off x="4187870" y="2378881"/>
                <a:ext cx="2310312" cy="681982"/>
              </a:xfrm>
              <a:prstGeom prst="rect">
                <a:avLst/>
              </a:prstGeom>
              <a:blipFill rotWithShape="1">
                <a:blip r:embed="rId6"/>
                <a:stretch>
                  <a:fillRect b="-13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p:cNvGrpSpPr/>
          <p:nvPr/>
        </p:nvGrpSpPr>
        <p:grpSpPr>
          <a:xfrm>
            <a:off x="3416744" y="2899504"/>
            <a:ext cx="1659342" cy="2640974"/>
            <a:chOff x="3416744" y="2899504"/>
            <a:chExt cx="1659342" cy="2640974"/>
          </a:xfrm>
        </p:grpSpPr>
        <p:cxnSp>
          <p:nvCxnSpPr>
            <p:cNvPr id="45" name="AutoShape 12"/>
            <p:cNvCxnSpPr>
              <a:cxnSpLocks noChangeShapeType="1"/>
              <a:stCxn id="1241093" idx="3"/>
              <a:endCxn id="47" idx="0"/>
            </p:cNvCxnSpPr>
            <p:nvPr/>
          </p:nvCxnSpPr>
          <p:spPr bwMode="auto">
            <a:xfrm flipH="1">
              <a:off x="3416744" y="3115641"/>
              <a:ext cx="1659342" cy="2424837"/>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6" name="Text Box 37"/>
                <p:cNvSpPr txBox="1">
                  <a:spLocks noChangeArrowheads="1"/>
                </p:cNvSpPr>
                <p:nvPr/>
              </p:nvSpPr>
              <p:spPr bwMode="auto">
                <a:xfrm rot="18236231">
                  <a:off x="2793439" y="3989482"/>
                  <a:ext cx="2580065" cy="400110"/>
                </a:xfrm>
                <a:prstGeom prst="rect">
                  <a:avLst/>
                </a:prstGeom>
                <a:solidFill>
                  <a:schemeClr val="accent6"/>
                </a:solidFill>
                <a:ln>
                  <a:noFill/>
                </a:ln>
                <a:effectLst/>
                <a:extLst/>
              </p:spPr>
              <p:txBody>
                <a:bodyPr wrap="none">
                  <a:spAutoFit/>
                </a:bodyPr>
                <a:lstStyle/>
                <a:p>
                  <a:r>
                    <a:rPr lang="en-US" altLang="en-US" sz="2000" i="1" dirty="0">
                      <a:solidFill>
                        <a:srgbClr val="FFFFFF"/>
                      </a:solidFill>
                      <a:latin typeface="Courier New" pitchFamily="49" charset="0"/>
                    </a:rPr>
                    <a:t>S</a:t>
                  </a:r>
                  <a:r>
                    <a:rPr lang="en-US" altLang="en-US" sz="600" i="1" dirty="0">
                      <a:solidFill>
                        <a:srgbClr val="FFFFFF"/>
                      </a:solidFill>
                      <a:latin typeface="Courier New" pitchFamily="49" charset="0"/>
                    </a:rPr>
                    <a:t> </a:t>
                  </a:r>
                  <a:r>
                    <a:rPr lang="en-US" altLang="en-US" sz="2000" dirty="0">
                      <a:solidFill>
                        <a:srgbClr val="FFFFFF"/>
                      </a:solidFill>
                      <a:latin typeface="Courier New" pitchFamily="49" charset="0"/>
                      <a:sym typeface="Math B" pitchFamily="2" charset="2"/>
                    </a:rPr>
                    <a:t></a:t>
                  </a:r>
                  <a:r>
                    <a:rPr lang="en-US" altLang="en-US" sz="600" dirty="0">
                      <a:solidFill>
                        <a:srgbClr val="FFFFFF"/>
                      </a:solidFill>
                      <a:latin typeface="Courier New" pitchFamily="49" charset="0"/>
                    </a:rPr>
                    <a:t> </a:t>
                  </a:r>
                  <a14:m>
                    <m:oMath xmlns:m="http://schemas.openxmlformats.org/officeDocument/2006/math">
                      <m:d>
                        <m:dPr>
                          <m:ctrlPr>
                            <a:rPr lang="en-US" altLang="en-US" sz="1400" i="1">
                              <a:solidFill>
                                <a:schemeClr val="bg1"/>
                              </a:solidFill>
                              <a:latin typeface="Cambria Math" panose="02040503050406030204" pitchFamily="18" charset="0"/>
                            </a:rPr>
                          </m:ctrlPr>
                        </m:dPr>
                        <m:e>
                          <m:r>
                            <a:rPr lang="en-US" altLang="en-US" sz="1400" i="1">
                              <a:solidFill>
                                <a:schemeClr val="bg1"/>
                              </a:solidFill>
                              <a:latin typeface="Cambria Math"/>
                            </a:rPr>
                            <m:t>𝑦</m:t>
                          </m:r>
                          <m:r>
                            <a:rPr lang="en-US" altLang="en-US" sz="1400" i="1">
                              <a:solidFill>
                                <a:schemeClr val="bg1"/>
                              </a:solidFill>
                              <a:latin typeface="Cambria Math"/>
                            </a:rPr>
                            <m:t>=</m:t>
                          </m:r>
                          <m:r>
                            <a:rPr lang="en-US" altLang="en-US" sz="1400" i="1">
                              <a:solidFill>
                                <a:schemeClr val="bg1"/>
                              </a:solidFill>
                              <a:latin typeface="Cambria Math"/>
                            </a:rPr>
                            <m:t>𝑥</m:t>
                          </m:r>
                          <m:r>
                            <a:rPr lang="en-US" altLang="en-US" sz="1400" i="1">
                              <a:solidFill>
                                <a:schemeClr val="bg1"/>
                              </a:solidFill>
                              <a:latin typeface="Cambria Math"/>
                            </a:rPr>
                            <m:t>+</m:t>
                          </m:r>
                          <m:d>
                            <m:dPr>
                              <m:ctrlPr>
                                <a:rPr lang="en-US" altLang="en-US" sz="1400" i="1">
                                  <a:solidFill>
                                    <a:schemeClr val="bg1"/>
                                  </a:solidFill>
                                  <a:latin typeface="Cambria Math" panose="02040503050406030204" pitchFamily="18" charset="0"/>
                                </a:rPr>
                              </m:ctrlPr>
                            </m:dPr>
                            <m:e>
                              <m:r>
                                <a:rPr lang="en-US" altLang="en-US" sz="1400" i="1">
                                  <a:solidFill>
                                    <a:schemeClr val="bg1"/>
                                  </a:solidFill>
                                  <a:latin typeface="Cambria Math"/>
                                </a:rPr>
                                <m:t>−</m:t>
                              </m:r>
                              <m:r>
                                <a:rPr lang="en-US" altLang="en-US" sz="1400" i="1">
                                  <a:solidFill>
                                    <a:schemeClr val="bg1"/>
                                  </a:solidFill>
                                  <a:latin typeface="Cambria Math"/>
                                </a:rPr>
                                <m:t>𝑥</m:t>
                              </m:r>
                            </m:e>
                          </m:d>
                        </m:e>
                      </m:d>
                    </m:oMath>
                  </a14:m>
                  <a:r>
                    <a:rPr lang="en-US" altLang="en-US" sz="1400" dirty="0">
                      <a:solidFill>
                        <a:schemeClr val="bg1"/>
                      </a:solidFill>
                      <a:sym typeface="Symbol" pitchFamily="18" charset="2"/>
                    </a:rPr>
                    <a:t> </a:t>
                  </a:r>
                  <a:r>
                    <a:rPr lang="en-US" altLang="en-US" sz="1400" dirty="0">
                      <a:solidFill>
                        <a:schemeClr val="bg1"/>
                      </a:solidFill>
                    </a:rPr>
                    <a:t> </a:t>
                  </a:r>
                  <a:r>
                    <a:rPr lang="en-US" altLang="en-US" sz="1400" dirty="0">
                      <a:solidFill>
                        <a:schemeClr val="bg1"/>
                      </a:solidFill>
                      <a:sym typeface="Symbol" pitchFamily="18" charset="2"/>
                    </a:rPr>
                    <a:t></a:t>
                  </a:r>
                  <a:r>
                    <a:rPr lang="en-US" altLang="en-US" sz="1400" dirty="0">
                      <a:solidFill>
                        <a:schemeClr val="bg1"/>
                      </a:solidFill>
                    </a:rPr>
                    <a:t>(</a:t>
                  </a:r>
                  <a:r>
                    <a:rPr lang="en-US" altLang="en-US" sz="1400" i="1" dirty="0">
                      <a:solidFill>
                        <a:schemeClr val="bg1"/>
                      </a:solidFill>
                    </a:rPr>
                    <a:t>y </a:t>
                  </a:r>
                  <a:r>
                    <a:rPr lang="en-US" altLang="en-US" sz="1400" dirty="0">
                      <a:solidFill>
                        <a:schemeClr val="bg1"/>
                      </a:solidFill>
                    </a:rPr>
                    <a:t>= 0)</a:t>
                  </a:r>
                  <a:endParaRPr lang="en-US" altLang="en-US" sz="1100" dirty="0">
                    <a:solidFill>
                      <a:schemeClr val="bg1"/>
                    </a:solidFill>
                  </a:endParaRPr>
                </a:p>
              </p:txBody>
            </p:sp>
          </mc:Choice>
          <mc:Fallback xmlns="">
            <p:sp>
              <p:nvSpPr>
                <p:cNvPr id="46" name="Text Box 37"/>
                <p:cNvSpPr txBox="1">
                  <a:spLocks noRot="1" noChangeAspect="1" noMove="1" noResize="1" noEditPoints="1" noAdjustHandles="1" noChangeArrowheads="1" noChangeShapeType="1" noTextEdit="1"/>
                </p:cNvSpPr>
                <p:nvPr/>
              </p:nvSpPr>
              <p:spPr bwMode="auto">
                <a:xfrm rot="18236231">
                  <a:off x="2793439" y="3989482"/>
                  <a:ext cx="2580065" cy="400110"/>
                </a:xfrm>
                <a:prstGeom prst="rect">
                  <a:avLst/>
                </a:prstGeom>
                <a:blipFill rotWithShape="1">
                  <a:blip r:embed="rId7"/>
                  <a:stretch>
                    <a:fillRect l="-2740" r="-685" b="-4627"/>
                  </a:stretch>
                </a:blipFill>
                <a:ln>
                  <a:noFill/>
                </a:ln>
                <a:effectLst/>
                <a:extLst/>
              </p:spPr>
              <p:txBody>
                <a:bodyPr/>
                <a:lstStyle/>
                <a:p>
                  <a:r>
                    <a:rPr lang="en-US">
                      <a:noFill/>
                    </a:rPr>
                    <a:t> </a:t>
                  </a:r>
                </a:p>
              </p:txBody>
            </p:sp>
          </mc:Fallback>
        </mc:AlternateContent>
      </p:grpSp>
      <p:sp>
        <p:nvSpPr>
          <p:cNvPr id="47" name="TextBox 46"/>
          <p:cNvSpPr txBox="1"/>
          <p:nvPr/>
        </p:nvSpPr>
        <p:spPr>
          <a:xfrm>
            <a:off x="2920518" y="5540478"/>
            <a:ext cx="992451" cy="523220"/>
          </a:xfrm>
          <a:prstGeom prst="rect">
            <a:avLst/>
          </a:prstGeom>
          <a:noFill/>
        </p:spPr>
        <p:txBody>
          <a:bodyPr wrap="none" rtlCol="0">
            <a:spAutoFit/>
          </a:bodyPr>
          <a:lstStyle/>
          <a:p>
            <a:r>
              <a:rPr lang="en-US" sz="2800" dirty="0" err="1">
                <a:solidFill>
                  <a:schemeClr val="bg1"/>
                </a:solidFill>
                <a:latin typeface="Calibri" panose="020F0502020204030204" pitchFamily="34" charset="0"/>
              </a:rPr>
              <a:t>unsat</a:t>
            </a:r>
            <a:endParaRPr lang="en-US" sz="2800" dirty="0">
              <a:solidFill>
                <a:schemeClr val="bg1"/>
              </a:solidFill>
              <a:latin typeface="Calibri" panose="020F0502020204030204" pitchFamily="34" charset="0"/>
            </a:endParaRPr>
          </a:p>
        </p:txBody>
      </p:sp>
      <p:grpSp>
        <p:nvGrpSpPr>
          <p:cNvPr id="14" name="Group 13"/>
          <p:cNvGrpSpPr/>
          <p:nvPr/>
        </p:nvGrpSpPr>
        <p:grpSpPr>
          <a:xfrm>
            <a:off x="2427705" y="3360260"/>
            <a:ext cx="5241091" cy="2312053"/>
            <a:chOff x="2427705" y="3360260"/>
            <a:chExt cx="5241091" cy="2312053"/>
          </a:xfrm>
        </p:grpSpPr>
        <p:sp>
          <p:nvSpPr>
            <p:cNvPr id="55" name="Text Box 45"/>
            <p:cNvSpPr txBox="1">
              <a:spLocks noChangeArrowheads="1"/>
            </p:cNvSpPr>
            <p:nvPr/>
          </p:nvSpPr>
          <p:spPr bwMode="auto">
            <a:xfrm>
              <a:off x="6664650" y="4937124"/>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sym typeface="Symbol" pitchFamily="18" charset="2"/>
                </a:rPr>
                <a:t></a:t>
              </a:r>
              <a:endParaRPr lang="en-US" altLang="en-US" sz="3600" dirty="0">
                <a:solidFill>
                  <a:srgbClr val="000000"/>
                </a:solidFill>
              </a:endParaRPr>
            </a:p>
          </p:txBody>
        </p:sp>
        <p:sp>
          <p:nvSpPr>
            <p:cNvPr id="56" name="Freeform 46"/>
            <p:cNvSpPr>
              <a:spLocks/>
            </p:cNvSpPr>
            <p:nvPr/>
          </p:nvSpPr>
          <p:spPr bwMode="auto">
            <a:xfrm>
              <a:off x="2427705" y="3360260"/>
              <a:ext cx="5241091" cy="2312053"/>
            </a:xfrm>
            <a:custGeom>
              <a:avLst/>
              <a:gdLst>
                <a:gd name="T0" fmla="*/ 3584 w 3584"/>
                <a:gd name="T1" fmla="*/ 0 h 2259"/>
                <a:gd name="T2" fmla="*/ 3419 w 3584"/>
                <a:gd name="T3" fmla="*/ 651 h 2259"/>
                <a:gd name="T4" fmla="*/ 2993 w 3584"/>
                <a:gd name="T5" fmla="*/ 1728 h 2259"/>
                <a:gd name="T6" fmla="*/ 2230 w 3584"/>
                <a:gd name="T7" fmla="*/ 2154 h 2259"/>
                <a:gd name="T8" fmla="*/ 1085 w 3584"/>
                <a:gd name="T9" fmla="*/ 2162 h 2259"/>
                <a:gd name="T10" fmla="*/ 0 w 3584"/>
                <a:gd name="T11" fmla="*/ 1571 h 2259"/>
                <a:gd name="connsiteX0" fmla="*/ 10313 w 10313"/>
                <a:gd name="connsiteY0" fmla="*/ 2667 h 6979"/>
                <a:gd name="connsiteX1" fmla="*/ 9540 w 10313"/>
                <a:gd name="connsiteY1" fmla="*/ 24 h 6979"/>
                <a:gd name="connsiteX2" fmla="*/ 8351 w 10313"/>
                <a:gd name="connsiteY2" fmla="*/ 4791 h 6979"/>
                <a:gd name="connsiteX3" fmla="*/ 6222 w 10313"/>
                <a:gd name="connsiteY3" fmla="*/ 6677 h 6979"/>
                <a:gd name="connsiteX4" fmla="*/ 3027 w 10313"/>
                <a:gd name="connsiteY4" fmla="*/ 6713 h 6979"/>
                <a:gd name="connsiteX5" fmla="*/ 0 w 10313"/>
                <a:gd name="connsiteY5" fmla="*/ 4096 h 6979"/>
                <a:gd name="connsiteX0" fmla="*/ 10000 w 10000"/>
                <a:gd name="connsiteY0" fmla="*/ 0 h 6179"/>
                <a:gd name="connsiteX1" fmla="*/ 8098 w 10000"/>
                <a:gd name="connsiteY1" fmla="*/ 3044 h 6179"/>
                <a:gd name="connsiteX2" fmla="*/ 6033 w 10000"/>
                <a:gd name="connsiteY2" fmla="*/ 5746 h 6179"/>
                <a:gd name="connsiteX3" fmla="*/ 2935 w 10000"/>
                <a:gd name="connsiteY3" fmla="*/ 5798 h 6179"/>
                <a:gd name="connsiteX4" fmla="*/ 0 w 10000"/>
                <a:gd name="connsiteY4" fmla="*/ 2048 h 6179"/>
                <a:gd name="connsiteX0" fmla="*/ 10000 w 10000"/>
                <a:gd name="connsiteY0" fmla="*/ 0 h 9970"/>
                <a:gd name="connsiteX1" fmla="*/ 8271 w 10000"/>
                <a:gd name="connsiteY1" fmla="*/ 5528 h 9970"/>
                <a:gd name="connsiteX2" fmla="*/ 6033 w 10000"/>
                <a:gd name="connsiteY2" fmla="*/ 9299 h 9970"/>
                <a:gd name="connsiteX3" fmla="*/ 2935 w 10000"/>
                <a:gd name="connsiteY3" fmla="*/ 9383 h 9970"/>
                <a:gd name="connsiteX4" fmla="*/ 0 w 10000"/>
                <a:gd name="connsiteY4" fmla="*/ 3314 h 9970"/>
                <a:gd name="connsiteX0" fmla="*/ 9120 w 9120"/>
                <a:gd name="connsiteY0" fmla="*/ 0 h 10000"/>
                <a:gd name="connsiteX1" fmla="*/ 7391 w 9120"/>
                <a:gd name="connsiteY1" fmla="*/ 5545 h 10000"/>
                <a:gd name="connsiteX2" fmla="*/ 5153 w 9120"/>
                <a:gd name="connsiteY2" fmla="*/ 9327 h 10000"/>
                <a:gd name="connsiteX3" fmla="*/ 2055 w 9120"/>
                <a:gd name="connsiteY3" fmla="*/ 9411 h 10000"/>
                <a:gd name="connsiteX4" fmla="*/ 0 w 9120"/>
                <a:gd name="connsiteY4" fmla="*/ 5521 h 10000"/>
                <a:gd name="connsiteX0" fmla="*/ 9794 w 9794"/>
                <a:gd name="connsiteY0" fmla="*/ 0 h 14997"/>
                <a:gd name="connsiteX1" fmla="*/ 8104 w 9794"/>
                <a:gd name="connsiteY1" fmla="*/ 10542 h 14997"/>
                <a:gd name="connsiteX2" fmla="*/ 5650 w 9794"/>
                <a:gd name="connsiteY2" fmla="*/ 14324 h 14997"/>
                <a:gd name="connsiteX3" fmla="*/ 2253 w 9794"/>
                <a:gd name="connsiteY3" fmla="*/ 14408 h 14997"/>
                <a:gd name="connsiteX4" fmla="*/ 0 w 9794"/>
                <a:gd name="connsiteY4" fmla="*/ 10518 h 14997"/>
                <a:gd name="connsiteX0" fmla="*/ 10000 w 10000"/>
                <a:gd name="connsiteY0" fmla="*/ 0 h 9999"/>
                <a:gd name="connsiteX1" fmla="*/ 8274 w 10000"/>
                <a:gd name="connsiteY1" fmla="*/ 7029 h 9999"/>
                <a:gd name="connsiteX2" fmla="*/ 5769 w 10000"/>
                <a:gd name="connsiteY2" fmla="*/ 9551 h 9999"/>
                <a:gd name="connsiteX3" fmla="*/ 2300 w 10000"/>
                <a:gd name="connsiteY3" fmla="*/ 9607 h 9999"/>
                <a:gd name="connsiteX4" fmla="*/ 0 w 10000"/>
                <a:gd name="connsiteY4" fmla="*/ 7013 h 9999"/>
                <a:gd name="connsiteX0" fmla="*/ 10000 w 10000"/>
                <a:gd name="connsiteY0" fmla="*/ 0 h 10000"/>
                <a:gd name="connsiteX1" fmla="*/ 8274 w 10000"/>
                <a:gd name="connsiteY1" fmla="*/ 7030 h 10000"/>
                <a:gd name="connsiteX2" fmla="*/ 5769 w 10000"/>
                <a:gd name="connsiteY2" fmla="*/ 9552 h 10000"/>
                <a:gd name="connsiteX3" fmla="*/ 2300 w 10000"/>
                <a:gd name="connsiteY3" fmla="*/ 9608 h 10000"/>
                <a:gd name="connsiteX4" fmla="*/ 0 w 10000"/>
                <a:gd name="connsiteY4" fmla="*/ 70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799" y="1418"/>
                    <a:pt x="9028" y="5256"/>
                    <a:pt x="8274" y="7030"/>
                  </a:cubicBezTo>
                  <a:cubicBezTo>
                    <a:pt x="7520" y="8804"/>
                    <a:pt x="6764" y="9122"/>
                    <a:pt x="5769" y="9552"/>
                  </a:cubicBezTo>
                  <a:cubicBezTo>
                    <a:pt x="4773" y="9982"/>
                    <a:pt x="3428" y="10274"/>
                    <a:pt x="2300" y="9608"/>
                  </a:cubicBezTo>
                  <a:cubicBezTo>
                    <a:pt x="1174" y="8941"/>
                    <a:pt x="1078" y="8712"/>
                    <a:pt x="0" y="7014"/>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a:solidFill>
                  <a:srgbClr val="000000"/>
                </a:solidFill>
              </a:endParaRPr>
            </a:p>
          </p:txBody>
        </p:sp>
      </p:grpSp>
    </p:spTree>
    <p:extLst>
      <p:ext uri="{BB962C8B-B14F-4D97-AF65-F5344CB8AC3E}">
        <p14:creationId xmlns:p14="http://schemas.microsoft.com/office/powerpoint/2010/main" val="14985781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41136"/>
                                        </p:tgtEl>
                                        <p:attrNameLst>
                                          <p:attrName>style.visibility</p:attrName>
                                        </p:attrNameLst>
                                      </p:cBhvr>
                                      <p:to>
                                        <p:strVal val="visible"/>
                                      </p:to>
                                    </p:set>
                                    <p:animEffect transition="in" filter="dissolve">
                                      <p:cBhvr>
                                        <p:cTn id="11" dur="500"/>
                                        <p:tgtEl>
                                          <p:spTgt spid="1241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What Does It Mean to Automate</a:t>
            </a:r>
            <a:br>
              <a:rPr lang="en-US" sz="3600" dirty="0"/>
            </a:br>
            <a:r>
              <a:rPr lang="en-US" sz="3600" dirty="0"/>
              <a:t>Abstract Interpretation?</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54</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144000" cy="4947699"/>
              </a:xfrm>
            </p:spPr>
            <p:txBody>
              <a:bodyPr>
                <a:normAutofit fontScale="92500" lnSpcReduction="20000"/>
              </a:bodyPr>
              <a:lstStyle/>
              <a:p>
                <a:r>
                  <a:rPr lang="en-US" dirty="0"/>
                  <a:t>An abstract interpreter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err="1"/>
                  <a:t>,</a:t>
                </a:r>
                <a:r>
                  <a:rPr lang="en-US" dirty="0"/>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has three inputs</a:t>
                </a:r>
              </a:p>
              <a:p>
                <a:pPr lvl="1"/>
                <a:r>
                  <a:rPr lang="en-US" dirty="0" err="1"/>
                  <a:t>M</a:t>
                </a:r>
                <a:r>
                  <a:rPr lang="en-US" baseline="-25000" dirty="0" err="1"/>
                  <a:t>s</a:t>
                </a:r>
                <a:r>
                  <a:rPr lang="en-US" dirty="0"/>
                  <a:t> = the meaning function for a programming language statement s</a:t>
                </a:r>
              </a:p>
              <a:p>
                <a:pPr lvl="1"/>
                <a:r>
                  <a:rPr lang="en-US" dirty="0">
                    <a:latin typeface="Lucida Calligraphy"/>
                  </a:rPr>
                  <a:t>A </a:t>
                </a:r>
                <a:r>
                  <a:rPr lang="en-US" dirty="0"/>
                  <a:t>= an abstract domain</a:t>
                </a:r>
              </a:p>
              <a:p>
                <a:pPr lvl="1"/>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 an abstract-domain value (represents a set of states)</a:t>
                </a:r>
              </a:p>
              <a:p>
                <a:pPr marL="457200" lvl="1" indent="0">
                  <a:buNone/>
                </a:pP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a:rPr>
                          <m:t>𝑎</m:t>
                        </m:r>
                      </m:e>
                      <m:sup>
                        <m:r>
                          <a:rPr lang="en-US" b="0" i="1" dirty="0" smtClean="0">
                            <a:latin typeface="Cambria Math"/>
                          </a:rPr>
                          <m:t>#</m:t>
                        </m:r>
                      </m:sup>
                    </m:sSup>
                  </m:oMath>
                </a14:m>
                <a:r>
                  <a:rPr lang="en-US" dirty="0"/>
                  <a:t> changes more frequently than </a:t>
                </a:r>
                <a:r>
                  <a:rPr lang="en-US" dirty="0" err="1"/>
                  <a:t>M</a:t>
                </a:r>
                <a:r>
                  <a:rPr lang="en-US" baseline="-25000" dirty="0" err="1"/>
                  <a:t>s</a:t>
                </a:r>
                <a:r>
                  <a:rPr lang="en-US" dirty="0"/>
                  <a:t> and </a:t>
                </a:r>
                <a:r>
                  <a:rPr lang="en-US" dirty="0">
                    <a:latin typeface="Lucida Calligraphy"/>
                  </a:rPr>
                  <a:t>A</a:t>
                </a:r>
                <a:endParaRPr lang="en-US" baseline="-25000" dirty="0"/>
              </a:p>
              <a:p>
                <a:r>
                  <a:rPr lang="en-US" dirty="0"/>
                  <a:t>Goal</a:t>
                </a:r>
              </a:p>
              <a:p>
                <a:pPr lvl="1"/>
                <a:r>
                  <a:rPr lang="en-US" dirty="0"/>
                  <a:t>Inputs:</a:t>
                </a:r>
              </a:p>
              <a:p>
                <a:pPr marL="457200" lvl="1" indent="0">
                  <a:buNone/>
                </a:pPr>
                <a:r>
                  <a:rPr lang="en-US" dirty="0"/>
                  <a:t>    (</a:t>
                </a:r>
                <a:r>
                  <a:rPr lang="en-US" dirty="0" err="1"/>
                  <a:t>i</a:t>
                </a:r>
                <a:r>
                  <a:rPr lang="en-US" dirty="0"/>
                  <a:t>)  a specification of the semantics of a programming language’s</a:t>
                </a:r>
              </a:p>
              <a:p>
                <a:pPr marL="457200" lvl="1" indent="0">
                  <a:buNone/>
                </a:pPr>
                <a:r>
                  <a:rPr lang="en-US" dirty="0"/>
                  <a:t>          statements</a:t>
                </a:r>
              </a:p>
              <a:p>
                <a:pPr marL="457200" lvl="1" indent="0">
                  <a:buNone/>
                </a:pPr>
                <a:r>
                  <a:rPr lang="en-US" dirty="0"/>
                  <a:t>    (ii) a specification of abstract domain </a:t>
                </a:r>
                <a:r>
                  <a:rPr lang="en-US" dirty="0">
                    <a:latin typeface="Lucida Calligraphy"/>
                  </a:rPr>
                  <a:t>A</a:t>
                </a:r>
                <a:endParaRPr lang="en-US" dirty="0"/>
              </a:p>
              <a:p>
                <a:pPr lvl="1"/>
                <a:r>
                  <a:rPr lang="en-US" dirty="0"/>
                  <a:t>Output: a function </a:t>
                </a:r>
                <a:r>
                  <a:rPr lang="en-US" dirty="0" err="1"/>
                  <a:t>I</a:t>
                </a:r>
                <a:r>
                  <a:rPr lang="en-US" baseline="-25000" dirty="0" err="1"/>
                  <a:t>s,</a:t>
                </a:r>
                <a:r>
                  <a:rPr lang="en-US" baseline="-25000" dirty="0" err="1">
                    <a:latin typeface="Lucida Calligraphy"/>
                  </a:rPr>
                  <a:t>A</a:t>
                </a:r>
                <a:r>
                  <a:rPr lang="en-US" dirty="0"/>
                  <a:t>(</a:t>
                </a:r>
                <a:r>
                  <a:rPr lang="en-US" dirty="0">
                    <a:latin typeface="Lucida Calligraphy"/>
                  </a:rPr>
                  <a:t>•</a:t>
                </a:r>
                <a:r>
                  <a:rPr lang="en-US" dirty="0"/>
                  <a:t>) such that </a:t>
                </a:r>
                <a:r>
                  <a:rPr lang="en-US" dirty="0" err="1"/>
                  <a:t>I</a:t>
                </a:r>
                <a:r>
                  <a:rPr lang="en-US" baseline="-25000" dirty="0" err="1"/>
                  <a:t>s,</a:t>
                </a:r>
                <a:r>
                  <a:rPr lang="en-US" baseline="-25000" dirty="0" err="1">
                    <a:latin typeface="Lucida Calligraphy"/>
                  </a:rPr>
                  <a:t>A</a:t>
                </a:r>
                <a:r>
                  <a:rPr lang="en-US" dirty="0"/>
                  <a:t>(</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 computes </a:t>
                </a:r>
                <a:r>
                  <a:rPr lang="en-US" dirty="0" err="1"/>
                  <a:t>Interp</a:t>
                </a:r>
                <a:r>
                  <a:rPr lang="en-US" baseline="30000" dirty="0"/>
                  <a:t>#</a:t>
                </a:r>
                <a:r>
                  <a:rPr lang="en-US" dirty="0"/>
                  <a:t>(</a:t>
                </a:r>
                <a:r>
                  <a:rPr lang="en-US" dirty="0" err="1"/>
                  <a:t>M</a:t>
                </a:r>
                <a:r>
                  <a:rPr lang="en-US" baseline="-25000" dirty="0" err="1"/>
                  <a:t>s</a:t>
                </a:r>
                <a:r>
                  <a:rPr lang="en-US" dirty="0" err="1"/>
                  <a:t>,</a:t>
                </a:r>
                <a:r>
                  <a:rPr lang="en-US" dirty="0" err="1">
                    <a:latin typeface="Lucida Calligraphy"/>
                  </a:rPr>
                  <a:t>A</a:t>
                </a:r>
                <a:r>
                  <a:rPr lang="en-US" dirty="0" err="1"/>
                  <a:t>,</a:t>
                </a:r>
                <a:r>
                  <a:rPr lang="en-US" dirty="0"/>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𝑎</m:t>
                        </m:r>
                      </m:e>
                      <m:sup>
                        <m:r>
                          <a:rPr lang="en-US" i="1" dirty="0">
                            <a:latin typeface="Cambria Math"/>
                          </a:rPr>
                          <m:t>#</m:t>
                        </m:r>
                      </m:sup>
                    </m:sSup>
                  </m:oMath>
                </a14:m>
                <a:r>
                  <a:rPr lang="en-US" dirty="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a:solidFill>
                      <a:srgbClr val="C00000"/>
                    </a:solidFill>
                  </a:rPr>
                  <a:t>?</a:t>
                </a:r>
                <a:r>
                  <a:rPr lang="en-US" dirty="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144000" cy="4947699"/>
              </a:xfrm>
              <a:blipFill rotWithShape="1">
                <a:blip r:embed="rId3"/>
                <a:stretch>
                  <a:fillRect l="-1000" t="-2343" r="-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ular Callout 2"/>
              <p:cNvSpPr/>
              <p:nvPr/>
            </p:nvSpPr>
            <p:spPr>
              <a:xfrm>
                <a:off x="3263900" y="1663700"/>
                <a:ext cx="5689600" cy="2385648"/>
              </a:xfrm>
              <a:prstGeom prst="wedgeRoundRectCallout">
                <a:avLst>
                  <a:gd name="adj1" fmla="val 3676"/>
                  <a:gd name="adj2" fmla="val 12853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solidFill>
                      <a:srgbClr val="C00000"/>
                    </a:solidFill>
                  </a:rPr>
                  <a:t>Abstract datatype that supports:</a:t>
                </a:r>
              </a:p>
              <a:p>
                <a:pPr marL="225425" indent="-225425">
                  <a:buFont typeface="Arial" panose="020B0604020202020204" pitchFamily="34" charset="0"/>
                  <a:buChar char="•"/>
                </a:pPr>
                <a14:m>
                  <m:oMath xmlns:m="http://schemas.openxmlformats.org/officeDocument/2006/math">
                    <m:acc>
                      <m:accPr>
                        <m:chr m:val="̂"/>
                        <m:ctrlPr>
                          <a:rPr lang="en-US" sz="2800" b="0" i="1" smtClean="0">
                            <a:solidFill>
                              <a:srgbClr val="C00000"/>
                            </a:solidFill>
                            <a:latin typeface="Cambria Math" panose="02040503050406030204" pitchFamily="18" charset="0"/>
                          </a:rPr>
                        </m:ctrlPr>
                      </m:accPr>
                      <m:e>
                        <m:r>
                          <m:rPr>
                            <m:sty m:val="p"/>
                          </m:rPr>
                          <a:rPr lang="en-US" sz="2800" i="1">
                            <a:solidFill>
                              <a:srgbClr val="C00000"/>
                            </a:solidFill>
                            <a:latin typeface="Cambria Math"/>
                          </a:rPr>
                          <m:t>γ</m:t>
                        </m:r>
                      </m:e>
                    </m:acc>
                    <m:r>
                      <a:rPr lang="en-US" sz="2800" b="0" i="1" smtClean="0">
                        <a:solidFill>
                          <a:srgbClr val="C00000"/>
                        </a:solidFill>
                        <a:latin typeface="Cambria Math"/>
                      </a:rPr>
                      <m:t>:</m:t>
                    </m:r>
                    <m:r>
                      <m:rPr>
                        <m:nor/>
                      </m:rPr>
                      <a:rPr lang="en-US" sz="2800" dirty="0">
                        <a:solidFill>
                          <a:srgbClr val="C00000"/>
                        </a:solidFill>
                        <a:latin typeface="Lucida Calligraphy"/>
                      </a:rPr>
                      <m:t>A</m:t>
                    </m:r>
                    <m:r>
                      <m:rPr>
                        <m:nor/>
                      </m:rPr>
                      <a:rPr lang="en-US" sz="2800" b="0" i="0" dirty="0" smtClean="0">
                        <a:solidFill>
                          <a:srgbClr val="C00000"/>
                        </a:solidFill>
                        <a:latin typeface="Lucida Calligraphy"/>
                      </a:rPr>
                      <m:t> </m:t>
                    </m:r>
                    <m:r>
                      <a:rPr lang="en-US" sz="2800" b="0" i="1" dirty="0" smtClean="0">
                        <a:solidFill>
                          <a:srgbClr val="C00000"/>
                        </a:solidFill>
                        <a:latin typeface="Cambria Math"/>
                      </a:rPr>
                      <m:t>→</m:t>
                    </m:r>
                  </m:oMath>
                </a14:m>
                <a:r>
                  <a:rPr lang="en-US" sz="2800" b="0" dirty="0">
                    <a:solidFill>
                      <a:srgbClr val="C00000"/>
                    </a:solidFill>
                  </a:rPr>
                  <a:t> QF_ABV logic</a:t>
                </a:r>
              </a:p>
              <a:p>
                <a:pPr marL="225425" indent="-225425">
                  <a:buFont typeface="Arial" panose="020B0604020202020204" pitchFamily="34" charset="0"/>
                  <a:buChar char="•"/>
                </a:pPr>
                <a14:m>
                  <m:oMath xmlns:m="http://schemas.openxmlformats.org/officeDocument/2006/math">
                    <m:r>
                      <m:rPr>
                        <m:sty m:val="p"/>
                      </m:rPr>
                      <a:rPr lang="en-US" sz="2800" b="0" i="1" smtClean="0">
                        <a:solidFill>
                          <a:srgbClr val="C00000"/>
                        </a:solidFill>
                        <a:latin typeface="Cambria Math"/>
                      </a:rPr>
                      <m:t>β</m:t>
                    </m:r>
                    <m:r>
                      <a:rPr lang="en-US" sz="2800" b="0" i="1" smtClean="0">
                        <a:solidFill>
                          <a:srgbClr val="C00000"/>
                        </a:solidFill>
                        <a:latin typeface="Cambria Math"/>
                      </a:rPr>
                      <m:t>(</m:t>
                    </m:r>
                    <m:r>
                      <a:rPr lang="en-US" sz="2800" b="0" i="1" smtClean="0">
                        <a:solidFill>
                          <a:srgbClr val="C00000"/>
                        </a:solidFill>
                        <a:latin typeface="Cambria Math"/>
                      </a:rPr>
                      <m:t>𝜎</m:t>
                    </m:r>
                    <m:r>
                      <a:rPr lang="en-US" sz="2800" b="0" i="1" smtClean="0">
                        <a:solidFill>
                          <a:srgbClr val="C00000"/>
                        </a:solidFill>
                        <a:latin typeface="Cambria Math"/>
                      </a:rPr>
                      <m:t>)</m:t>
                    </m:r>
                  </m:oMath>
                </a14:m>
                <a:r>
                  <a:rPr lang="en-US" sz="2800" b="0" dirty="0">
                    <a:solidFill>
                      <a:srgbClr val="C00000"/>
                    </a:solidFill>
                  </a:rPr>
                  <a:t>: abstracts a singleton state </a:t>
                </a:r>
                <a14:m>
                  <m:oMath xmlns:m="http://schemas.openxmlformats.org/officeDocument/2006/math">
                    <m:r>
                      <m:rPr>
                        <m:sty m:val="p"/>
                      </m:rPr>
                      <a:rPr lang="en-US" sz="2800" b="0" i="1" smtClean="0">
                        <a:solidFill>
                          <a:srgbClr val="C00000"/>
                        </a:solidFill>
                        <a:latin typeface="Cambria Math"/>
                      </a:rPr>
                      <m:t>σ</m:t>
                    </m:r>
                  </m:oMath>
                </a14:m>
                <a:endParaRPr lang="en-US" sz="2800" b="0" dirty="0">
                  <a:solidFill>
                    <a:srgbClr val="C00000"/>
                  </a:solidFill>
                </a:endParaRPr>
              </a:p>
              <a:p>
                <a:pPr marL="225425" indent="-225425">
                  <a:buFont typeface="Arial" panose="020B0604020202020204" pitchFamily="34" charset="0"/>
                  <a:buChar char="•"/>
                </a:pPr>
                <a14:m>
                  <m:oMath xmlns:m="http://schemas.openxmlformats.org/officeDocument/2006/math">
                    <m:sSup>
                      <m:sSupPr>
                        <m:ctrlPr>
                          <a:rPr lang="en-US" sz="2800" b="0" i="1" dirty="0" smtClean="0">
                            <a:solidFill>
                              <a:srgbClr val="C00000"/>
                            </a:solidFill>
                            <a:latin typeface="Cambria Math" panose="02040503050406030204" pitchFamily="18" charset="0"/>
                          </a:rPr>
                        </m:ctrlPr>
                      </m:sSupPr>
                      <m:e>
                        <m:r>
                          <a:rPr lang="en-US" sz="2800" b="0" i="1" dirty="0" smtClean="0">
                            <a:solidFill>
                              <a:srgbClr val="C00000"/>
                            </a:solidFill>
                            <a:latin typeface="Cambria Math"/>
                          </a:rPr>
                          <m:t>𝑥</m:t>
                        </m:r>
                      </m:e>
                      <m:sup>
                        <m:r>
                          <a:rPr lang="en-US" sz="2800" b="0" i="1" dirty="0" smtClean="0">
                            <a:solidFill>
                              <a:srgbClr val="C00000"/>
                            </a:solidFill>
                            <a:latin typeface="Cambria Math"/>
                          </a:rPr>
                          <m:t>#</m:t>
                        </m:r>
                      </m:sup>
                    </m:sSup>
                  </m:oMath>
                </a14:m>
                <a:r>
                  <a:rPr lang="en-US" sz="2800" b="0" dirty="0">
                    <a:solidFill>
                      <a:srgbClr val="C00000"/>
                    </a:solidFill>
                  </a:rPr>
                  <a:t> </a:t>
                </a:r>
                <a14:m>
                  <m:oMath xmlns:m="http://schemas.openxmlformats.org/officeDocument/2006/math">
                    <m:r>
                      <a:rPr lang="en-US" sz="2800" b="0" i="1" smtClean="0">
                        <a:solidFill>
                          <a:srgbClr val="C00000"/>
                        </a:solidFill>
                        <a:latin typeface="Cambria Math"/>
                      </a:rPr>
                      <m:t>⊔</m:t>
                    </m:r>
                    <m:r>
                      <a:rPr lang="en-US" sz="2800" b="0" i="1" smtClean="0">
                        <a:solidFill>
                          <a:srgbClr val="C00000"/>
                        </a:solidFill>
                        <a:latin typeface="Cambria Math"/>
                      </a:rPr>
                      <m:t>𝛽</m:t>
                    </m:r>
                    <m:d>
                      <m:dPr>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a:rPr>
                          <m:t>𝜎</m:t>
                        </m:r>
                      </m:e>
                    </m:d>
                  </m:oMath>
                </a14:m>
                <a:endParaRPr lang="en-US" sz="2800" b="0" dirty="0">
                  <a:solidFill>
                    <a:srgbClr val="C00000"/>
                  </a:solidFill>
                </a:endParaRPr>
              </a:p>
              <a:p>
                <a:pPr marL="225425" indent="-225425">
                  <a:buFont typeface="Arial" panose="020B0604020202020204" pitchFamily="34" charset="0"/>
                  <a:buChar char="•"/>
                </a:pPr>
                <a14:m>
                  <m:oMath xmlns:m="http://schemas.openxmlformats.org/officeDocument/2006/math">
                    <m:r>
                      <a:rPr lang="en-US" sz="2800" b="0" i="1" smtClean="0">
                        <a:solidFill>
                          <a:srgbClr val="C00000"/>
                        </a:solidFill>
                        <a:latin typeface="Cambria Math"/>
                      </a:rPr>
                      <m:t>⊥</m:t>
                    </m:r>
                  </m:oMath>
                </a14:m>
                <a:endParaRPr lang="en-US" sz="2800" b="0" dirty="0">
                  <a:solidFill>
                    <a:srgbClr val="C00000"/>
                  </a:solidFill>
                </a:endParaRPr>
              </a:p>
            </p:txBody>
          </p:sp>
        </mc:Choice>
        <mc:Fallback xmlns="">
          <p:sp>
            <p:nvSpPr>
              <p:cNvPr id="3" name="Rounded Rectangular Callout 2"/>
              <p:cNvSpPr>
                <a:spLocks noRot="1" noChangeAspect="1" noMove="1" noResize="1" noEditPoints="1" noAdjustHandles="1" noChangeArrowheads="1" noChangeShapeType="1" noTextEdit="1"/>
              </p:cNvSpPr>
              <p:nvPr/>
            </p:nvSpPr>
            <p:spPr>
              <a:xfrm>
                <a:off x="3263900" y="1663700"/>
                <a:ext cx="5689600" cy="2385648"/>
              </a:xfrm>
              <a:prstGeom prst="wedgeRoundRectCallout">
                <a:avLst>
                  <a:gd name="adj1" fmla="val 3676"/>
                  <a:gd name="adj2" fmla="val 128531"/>
                  <a:gd name="adj3" fmla="val 16667"/>
                </a:avLst>
              </a:prstGeom>
              <a:blipFill rotWithShape="1">
                <a:blip r:embed="rId4"/>
                <a:stretch>
                  <a:fillRect/>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2120288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55</a:t>
            </a:fld>
            <a:endParaRPr lang="en-US" dirty="0"/>
          </a:p>
        </p:txBody>
      </p:sp>
      <p:sp>
        <p:nvSpPr>
          <p:cNvPr id="2" name="Title 1"/>
          <p:cNvSpPr>
            <a:spLocks noGrp="1"/>
          </p:cNvSpPr>
          <p:nvPr>
            <p:ph type="title"/>
          </p:nvPr>
        </p:nvSpPr>
        <p:spPr/>
        <p:txBody>
          <a:bodyPr/>
          <a:lstStyle/>
          <a:p>
            <a:r>
              <a:rPr lang="en-US" dirty="0"/>
              <a:t>A First Glimmer</a:t>
            </a:r>
          </a:p>
        </p:txBody>
      </p:sp>
      <p:pic>
        <p:nvPicPr>
          <p:cNvPr id="5122" name="Picture 2" descr="C:\Users\reps\Documents\Service\Meetings\Dagstuhl SMT-meets-AbsInt-2014\Talk\MitchellBook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5222" y="1933517"/>
            <a:ext cx="3621320" cy="24586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27288" y="2463050"/>
            <a:ext cx="1651912" cy="2008150"/>
            <a:chOff x="227288" y="2463050"/>
            <a:chExt cx="1651912" cy="2008150"/>
          </a:xfrm>
        </p:grpSpPr>
        <p:pic>
          <p:nvPicPr>
            <p:cNvPr id="5123" name="Picture 3" descr="C:\Users\reps\Documents\Service\Meetings\Dagstuhl SMT-meets-AbsInt-2014\Talk\shavlik-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88" y="2463050"/>
              <a:ext cx="1651912" cy="1651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768" y="4101868"/>
              <a:ext cx="1318951" cy="369332"/>
            </a:xfrm>
            <a:prstGeom prst="rect">
              <a:avLst/>
            </a:prstGeom>
            <a:noFill/>
          </p:spPr>
          <p:txBody>
            <a:bodyPr wrap="none" rtlCol="0">
              <a:spAutoFit/>
            </a:bodyPr>
            <a:lstStyle/>
            <a:p>
              <a:r>
                <a:rPr lang="en-US" dirty="0"/>
                <a:t>Jude </a:t>
              </a:r>
              <a:r>
                <a:rPr lang="en-US" dirty="0" err="1"/>
                <a:t>Shavlik</a:t>
              </a:r>
              <a:endParaRPr lang="en-US" dirty="0"/>
            </a:p>
          </p:txBody>
        </p:sp>
      </p:grpSp>
      <p:sp>
        <p:nvSpPr>
          <p:cNvPr id="5" name="Rounded Rectangular Callout 4"/>
          <p:cNvSpPr/>
          <p:nvPr/>
        </p:nvSpPr>
        <p:spPr>
          <a:xfrm>
            <a:off x="2376000" y="1352174"/>
            <a:ext cx="2448000" cy="1655001"/>
          </a:xfrm>
          <a:prstGeom prst="wedgeRoundRectCallout">
            <a:avLst>
              <a:gd name="adj1" fmla="val -94616"/>
              <a:gd name="adj2" fmla="val 852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40% of the people in the Wisconsin CS department are doing machine learning, </a:t>
            </a:r>
            <a:r>
              <a:rPr lang="en-US">
                <a:solidFill>
                  <a:schemeClr val="tx1"/>
                </a:solidFill>
              </a:rPr>
              <a:t>but don’t </a:t>
            </a:r>
            <a:r>
              <a:rPr lang="en-US" dirty="0">
                <a:solidFill>
                  <a:schemeClr val="tx1"/>
                </a:solidFill>
              </a:rPr>
              <a:t>know it</a:t>
            </a:r>
          </a:p>
        </p:txBody>
      </p:sp>
      <p:sp>
        <p:nvSpPr>
          <p:cNvPr id="4" name="Rounded Rectangular Callout 3"/>
          <p:cNvSpPr/>
          <p:nvPr/>
        </p:nvSpPr>
        <p:spPr>
          <a:xfrm>
            <a:off x="2160000" y="3677806"/>
            <a:ext cx="2664000" cy="2240594"/>
          </a:xfrm>
          <a:prstGeom prst="wedgeRoundRectCallout">
            <a:avLst>
              <a:gd name="adj1" fmla="val 121600"/>
              <a:gd name="adj2" fmla="val -74714"/>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Find-S Algorithm for learning a concept in a concept lattice:</a:t>
            </a:r>
          </a:p>
          <a:p>
            <a:pPr marL="285750" indent="-285750">
              <a:buFont typeface="Arial" panose="020B0604020202020204" pitchFamily="34" charset="0"/>
              <a:buChar char="•"/>
            </a:pPr>
            <a:r>
              <a:rPr lang="en-US" dirty="0">
                <a:solidFill>
                  <a:schemeClr val="tx1"/>
                </a:solidFill>
              </a:rPr>
              <a:t>Discard all negative examples</a:t>
            </a:r>
          </a:p>
          <a:p>
            <a:pPr marL="285750" indent="-285750">
              <a:buFont typeface="Arial" panose="020B0604020202020204" pitchFamily="34" charset="0"/>
              <a:buChar char="•"/>
            </a:pPr>
            <a:r>
              <a:rPr lang="en-US" dirty="0">
                <a:solidFill>
                  <a:schemeClr val="tx1"/>
                </a:solidFill>
              </a:rPr>
              <a:t>Return the join of all positive examples</a:t>
            </a:r>
          </a:p>
        </p:txBody>
      </p:sp>
      <mc:AlternateContent xmlns:mc="http://schemas.openxmlformats.org/markup-compatibility/2006" xmlns:a14="http://schemas.microsoft.com/office/drawing/2010/main">
        <mc:Choice Requires="a14">
          <p:sp>
            <p:nvSpPr>
              <p:cNvPr id="7" name="Rounded Rectangular Callout 6"/>
              <p:cNvSpPr/>
              <p:nvPr/>
            </p:nvSpPr>
            <p:spPr>
              <a:xfrm>
                <a:off x="4924800" y="5057303"/>
                <a:ext cx="3988800" cy="1638697"/>
              </a:xfrm>
              <a:prstGeom prst="wedgeRoundRectCallout">
                <a:avLst>
                  <a:gd name="adj1" fmla="val -59100"/>
                  <a:gd name="adj2" fmla="val -72133"/>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14:m>
                  <m:oMath xmlns:m="http://schemas.openxmlformats.org/officeDocument/2006/math">
                    <m:acc>
                      <m:accPr>
                        <m:chr m:val="̂"/>
                        <m:ctrlPr>
                          <a:rPr lang="en-US" i="1" smtClean="0">
                            <a:solidFill>
                              <a:schemeClr val="tx1"/>
                            </a:solidFill>
                            <a:latin typeface="Cambria Math" panose="02040503050406030204" pitchFamily="18" charset="0"/>
                            <a:ea typeface="Cambria Math"/>
                          </a:rPr>
                        </m:ctrlPr>
                      </m:accPr>
                      <m:e>
                        <m:r>
                          <a:rPr lang="en-US" i="1">
                            <a:solidFill>
                              <a:schemeClr val="tx1"/>
                            </a:solidFill>
                            <a:latin typeface="Cambria Math"/>
                            <a:ea typeface="Cambria Math"/>
                          </a:rPr>
                          <m:t>𝛼</m:t>
                        </m:r>
                      </m:e>
                    </m:acc>
                  </m:oMath>
                </a14:m>
                <a:r>
                  <a:rPr lang="en-US" dirty="0">
                    <a:solidFill>
                      <a:schemeClr val="tx1"/>
                    </a:solidFill>
                  </a:rPr>
                  <a:t> performs </a:t>
                </a:r>
                <a:r>
                  <a:rPr lang="en-US" u="sng" dirty="0">
                    <a:solidFill>
                      <a:schemeClr val="tx1"/>
                    </a:solidFill>
                  </a:rPr>
                  <a:t>smart</a:t>
                </a:r>
                <a:r>
                  <a:rPr lang="en-US" dirty="0">
                    <a:solidFill>
                      <a:schemeClr val="tx1"/>
                    </a:solidFill>
                  </a:rPr>
                  <a:t> sampling</a:t>
                </a:r>
              </a:p>
              <a:p>
                <a:pPr marL="285750" indent="-285750">
                  <a:buFont typeface="Arial" panose="020B0604020202020204" pitchFamily="34" charset="0"/>
                  <a:buChar char="•"/>
                </a:pPr>
                <a:r>
                  <a:rPr lang="en-US" dirty="0">
                    <a:solidFill>
                      <a:schemeClr val="tx1"/>
                    </a:solidFill>
                  </a:rPr>
                  <a:t>Solver guarantees that there are no negative samples</a:t>
                </a:r>
              </a:p>
              <a:p>
                <a:pPr marL="285750" indent="-285750">
                  <a:buFont typeface="Arial" panose="020B0604020202020204" pitchFamily="34" charset="0"/>
                  <a:buChar char="•"/>
                </a:pPr>
                <a:r>
                  <a:rPr lang="en-US" dirty="0">
                    <a:solidFill>
                      <a:schemeClr val="tx1"/>
                    </a:solidFill>
                  </a:rPr>
                  <a:t>Blocking clause ensures progress</a:t>
                </a:r>
              </a:p>
              <a:p>
                <a:pPr marL="285750" indent="-285750">
                  <a:buFont typeface="Arial" panose="020B0604020202020204" pitchFamily="34" charset="0"/>
                  <a:buChar char="•"/>
                </a:pPr>
                <a:r>
                  <a:rPr lang="en-US" dirty="0">
                    <a:solidFill>
                      <a:schemeClr val="tx1"/>
                    </a:solidFill>
                  </a:rPr>
                  <a:t>Terminates if no </a:t>
                </a:r>
                <a:r>
                  <a:rPr lang="en-US" dirty="0">
                    <a:solidFill>
                      <a:schemeClr val="tx1"/>
                    </a:solidFill>
                    <a:sym typeface="Symbol"/>
                  </a:rPr>
                  <a:t> ascending chains</a:t>
                </a:r>
                <a:endParaRPr lang="en-US" dirty="0">
                  <a:solidFill>
                    <a:schemeClr val="tx1"/>
                  </a:solidFill>
                </a:endParaRPr>
              </a:p>
            </p:txBody>
          </p:sp>
        </mc:Choice>
        <mc:Fallback xmlns="">
          <p:sp>
            <p:nvSpPr>
              <p:cNvPr id="7" name="Rounded Rectangular Callout 6"/>
              <p:cNvSpPr>
                <a:spLocks noRot="1" noChangeAspect="1" noMove="1" noResize="1" noEditPoints="1" noAdjustHandles="1" noChangeArrowheads="1" noChangeShapeType="1" noTextEdit="1"/>
              </p:cNvSpPr>
              <p:nvPr/>
            </p:nvSpPr>
            <p:spPr>
              <a:xfrm>
                <a:off x="4924800" y="5057303"/>
                <a:ext cx="3988800" cy="1638697"/>
              </a:xfrm>
              <a:prstGeom prst="wedgeRoundRectCallout">
                <a:avLst>
                  <a:gd name="adj1" fmla="val -59100"/>
                  <a:gd name="adj2" fmla="val -72133"/>
                  <a:gd name="adj3" fmla="val 16667"/>
                </a:avLst>
              </a:prstGeom>
              <a:blipFill rotWithShape="1">
                <a:blip r:embed="rId5"/>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pic>
        <p:nvPicPr>
          <p:cNvPr id="10" name="Picture 8" descr="C:\Users\reps\AppData\Local\Microsoft\Windows\Temporary Internet Files\Content.IE5\UWN4LK9M\Lightbulb_by_Trixyrogu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solidFill>
                                <a:prstClr val="black"/>
                              </a:solidFill>
                              <a:latin typeface="Cambria Math" panose="02040503050406030204" pitchFamily="18" charset="0"/>
                              <a:sym typeface="Symbol"/>
                            </a:rPr>
                          </m:ctrlPr>
                        </m:accPr>
                        <m:e>
                          <m:r>
                            <m:rPr>
                              <m:nor/>
                            </m:rPr>
                            <a:rPr lang="en-US" dirty="0">
                              <a:solidFill>
                                <a:prstClr val="black"/>
                              </a:solidFill>
                              <a:sym typeface="Symbol"/>
                            </a:rPr>
                            <m:t></m:t>
                          </m:r>
                        </m:e>
                      </m:acc>
                    </m:oMath>
                  </a14:m>
                  <a:r>
                    <a:rPr lang="en-US" dirty="0">
                      <a:solidFill>
                        <a:prstClr val="black"/>
                      </a:solidFill>
                      <a:sym typeface="Symbol"/>
                    </a:rPr>
                    <a:t>(</a:t>
                  </a:r>
                  <a:r>
                    <a:rPr lang="en-US" dirty="0">
                      <a:solidFill>
                        <a:sysClr val="windowText" lastClr="000000"/>
                      </a:solidFill>
                      <a:sym typeface="Symbol"/>
                    </a:rPr>
                    <a:t></a:t>
                  </a:r>
                  <a:r>
                    <a:rPr lang="en-US" dirty="0">
                      <a:solidFill>
                        <a:prstClr val="black"/>
                      </a:solidFill>
                    </a:rPr>
                    <a:t>)</a:t>
                  </a:r>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prstClr val="black"/>
                                </a:solidFill>
                                <a:latin typeface="Cambria Math" panose="02040503050406030204" pitchFamily="18" charset="0"/>
                                <a:sym typeface="Symbol"/>
                              </a:rPr>
                            </m:ctrlPr>
                          </m:accPr>
                          <m:e>
                            <m:r>
                              <m:rPr>
                                <m:nor/>
                              </m:rPr>
                              <a:rPr lang="en-US" dirty="0">
                                <a:solidFill>
                                  <a:prstClr val="black"/>
                                </a:solidFill>
                                <a:sym typeface="Symbol"/>
                              </a:rPr>
                              <m:t></m:t>
                            </m:r>
                          </m:e>
                        </m:acc>
                      </m:oMath>
                    </m:oMathPara>
                  </a14:m>
                  <a:endParaRPr lang="en-US" baseline="-25000" dirty="0">
                    <a:solidFill>
                      <a:prstClr val="black"/>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a:solidFill>
                    <a:prstClr val="black"/>
                  </a:solidFill>
                  <a:sym typeface="Symbol"/>
                </a:rPr>
                <a:t></a:t>
              </a:r>
              <a:endParaRPr lang="en-US" baseline="-25000" dirty="0">
                <a:solidFill>
                  <a:prstClr val="black"/>
                </a:solidFill>
              </a:endParaRPr>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a:solidFill>
                    <a:sysClr val="windowText" lastClr="000000"/>
                  </a:solidFill>
                  <a:sym typeface="Math B"/>
                </a:rPr>
                <a:t></a:t>
              </a:r>
              <a:endParaRPr lang="en-US" b="1" dirty="0">
                <a:solidFill>
                  <a:sysClr val="windowText" lastClr="000000"/>
                </a:solidFill>
              </a:endParaRPr>
            </a:p>
          </p:txBody>
        </p:sp>
      </p:grpSp>
      <p:sp>
        <p:nvSpPr>
          <p:cNvPr id="8" name="Title 7"/>
          <p:cNvSpPr>
            <a:spLocks noGrp="1"/>
          </p:cNvSpPr>
          <p:nvPr>
            <p:ph type="title"/>
          </p:nvPr>
        </p:nvSpPr>
        <p:spPr/>
        <p:txBody>
          <a:bodyPr/>
          <a:lstStyle/>
          <a:p>
            <a:r>
              <a:rPr lang="en-US" dirty="0"/>
              <a:t>Symbolic Abstraction</a:t>
            </a:r>
          </a:p>
        </p:txBody>
      </p:sp>
      <mc:AlternateContent xmlns:mc="http://schemas.openxmlformats.org/markup-compatibility/2006" xmlns:a14="http://schemas.microsoft.com/office/drawing/2010/main">
        <mc:Choice Requires="a14">
          <p:sp>
            <p:nvSpPr>
              <p:cNvPr id="2" name="TextBox 1"/>
              <p:cNvSpPr txBox="1"/>
              <p:nvPr/>
            </p:nvSpPr>
            <p:spPr>
              <a:xfrm>
                <a:off x="1582303" y="4728342"/>
                <a:ext cx="5978368" cy="646331"/>
              </a:xfrm>
              <a:prstGeom prst="rect">
                <a:avLst/>
              </a:prstGeom>
              <a:noFill/>
            </p:spPr>
            <p:txBody>
              <a:bodyPr wrap="none" rtlCol="0">
                <a:spAutoFit/>
              </a:bodyPr>
              <a:lstStyle/>
              <a:p>
                <a:r>
                  <a:rPr lang="en-US" dirty="0">
                    <a:solidFill>
                      <a:prstClr val="black"/>
                    </a:solidFill>
                  </a:rPr>
                  <a:t>Given a formula </a:t>
                </a:r>
                <a:r>
                  <a:rPr lang="en-US" dirty="0">
                    <a:solidFill>
                      <a:prstClr val="black"/>
                    </a:solidFill>
                    <a:sym typeface="Symbol"/>
                  </a:rPr>
                  <a:t>  </a:t>
                </a:r>
                <a:r>
                  <a:rPr lang="en-US" dirty="0">
                    <a:solidFill>
                      <a:sysClr val="windowText" lastClr="000000"/>
                    </a:solidFill>
                    <a:latin typeface="Lucida Calligraphy" panose="03010101010101010101" pitchFamily="66" charset="0"/>
                  </a:rPr>
                  <a:t>L</a:t>
                </a:r>
                <a:r>
                  <a:rPr lang="en-US" dirty="0">
                    <a:solidFill>
                      <a:prstClr val="black"/>
                    </a:solidFill>
                  </a:rPr>
                  <a:t>, the goal of a procedure for </a:t>
                </a:r>
                <a14:m>
                  <m:oMath xmlns:m="http://schemas.openxmlformats.org/officeDocument/2006/math">
                    <m:acc>
                      <m:accPr>
                        <m:chr m:val="̂"/>
                        <m:ctrlPr>
                          <a:rPr lang="en-US" i="1" smtClean="0">
                            <a:solidFill>
                              <a:prstClr val="black"/>
                            </a:solidFill>
                            <a:latin typeface="Cambria Math" panose="02040503050406030204" pitchFamily="18" charset="0"/>
                          </a:rPr>
                        </m:ctrlPr>
                      </m:accPr>
                      <m:e>
                        <m:r>
                          <a:rPr lang="en-US" i="1" smtClean="0">
                            <a:solidFill>
                              <a:prstClr val="black"/>
                            </a:solidFill>
                            <a:latin typeface="Cambria Math"/>
                            <a:ea typeface="Cambria Math"/>
                          </a:rPr>
                          <m:t>𝛼</m:t>
                        </m:r>
                      </m:e>
                    </m:acc>
                  </m:oMath>
                </a14:m>
                <a:r>
                  <a:rPr lang="en-US" dirty="0">
                    <a:solidFill>
                      <a:prstClr val="black"/>
                    </a:solidFill>
                  </a:rPr>
                  <a:t> is to find</a:t>
                </a:r>
              </a:p>
              <a:p>
                <a:r>
                  <a:rPr lang="en-US" dirty="0">
                    <a:solidFill>
                      <a:prstClr val="black"/>
                    </a:solidFill>
                  </a:rPr>
                  <a:t>the smallest element A </a:t>
                </a:r>
                <a:r>
                  <a:rPr lang="en-US" dirty="0">
                    <a:solidFill>
                      <a:prstClr val="black"/>
                    </a:solidFill>
                    <a:sym typeface="Symbol"/>
                  </a:rPr>
                  <a:t></a:t>
                </a:r>
                <a:r>
                  <a:rPr lang="en-US" dirty="0">
                    <a:solidFill>
                      <a:prstClr val="black"/>
                    </a:solidFill>
                  </a:rPr>
                  <a:t> </a:t>
                </a:r>
                <a:r>
                  <a:rPr lang="en-US" dirty="0">
                    <a:solidFill>
                      <a:sysClr val="windowText" lastClr="000000"/>
                    </a:solidFill>
                    <a:latin typeface="Lucida Calligraphy" panose="03010101010101010101" pitchFamily="66" charset="0"/>
                  </a:rPr>
                  <a:t>A</a:t>
                </a:r>
                <a:r>
                  <a:rPr lang="en-US" dirty="0">
                    <a:solidFill>
                      <a:prstClr val="black"/>
                    </a:solidFill>
                  </a:rPr>
                  <a:t> such that </a:t>
                </a:r>
                <a:r>
                  <a:rPr lang="en-US" dirty="0">
                    <a:solidFill>
                      <a:prstClr val="black"/>
                    </a:solidFill>
                    <a:sym typeface="Symbol"/>
                  </a:rPr>
                  <a:t></a:t>
                </a:r>
                <a:r>
                  <a:rPr lang="en-US" dirty="0">
                    <a:solidFill>
                      <a:prstClr val="black"/>
                    </a:solidFill>
                  </a:rPr>
                  <a:t>(A) </a:t>
                </a:r>
                <a:r>
                  <a:rPr lang="en-US" dirty="0">
                    <a:solidFill>
                      <a:prstClr val="black"/>
                    </a:solidFill>
                    <a:sym typeface="Symbol"/>
                  </a:rPr>
                  <a:t></a:t>
                </a:r>
                <a:r>
                  <a:rPr lang="en-US" dirty="0">
                    <a:solidFill>
                      <a:prstClr val="black"/>
                    </a:solidFill>
                  </a:rPr>
                  <a:t> </a:t>
                </a:r>
                <a:r>
                  <a:rPr lang="en-US" dirty="0">
                    <a:solidFill>
                      <a:prstClr val="black"/>
                    </a:solidFill>
                    <a:sym typeface="Math B"/>
                  </a:rPr>
                  <a:t></a:t>
                </a:r>
                <a:r>
                  <a:rPr lang="en-US" dirty="0">
                    <a:solidFill>
                      <a:prstClr val="black"/>
                    </a:solidFill>
                    <a:sym typeface="Symbol"/>
                  </a:rPr>
                  <a:t></a:t>
                </a:r>
                <a:r>
                  <a:rPr lang="en-US" dirty="0">
                    <a:solidFill>
                      <a:prstClr val="black"/>
                    </a:solidFill>
                    <a:sym typeface="Math B"/>
                  </a:rPr>
                  <a:t></a:t>
                </a:r>
                <a:r>
                  <a:rPr lang="en-US" dirty="0">
                    <a:solidFill>
                      <a:prstClr val="black"/>
                    </a:solidFil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46331"/>
              </a:xfrm>
              <a:prstGeom prst="rect">
                <a:avLst/>
              </a:prstGeom>
              <a:blipFill rotWithShape="1">
                <a:blip r:embed="rId5"/>
                <a:stretch>
                  <a:fillRect l="-918" t="-7547" r="-102" b="-15094"/>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solidFill>
                  <a:prstClr val="black"/>
                </a:solidFill>
              </a:rPr>
              <a:t>Typically, </a:t>
            </a:r>
            <a:r>
              <a:rPr lang="en-US" dirty="0">
                <a:solidFill>
                  <a:sysClr val="windowText" lastClr="000000"/>
                </a:solidFill>
                <a:latin typeface="Lucida Calligraphy" panose="03010101010101010101" pitchFamily="66" charset="0"/>
              </a:rPr>
              <a:t>L </a:t>
            </a:r>
            <a:r>
              <a:rPr lang="en-US" dirty="0">
                <a:solidFill>
                  <a:prstClr val="black"/>
                </a:solidFill>
              </a:rPr>
              <a:t>is a rich language and </a:t>
            </a:r>
            <a:r>
              <a:rPr lang="en-US" dirty="0">
                <a:solidFill>
                  <a:sysClr val="windowText" lastClr="000000"/>
                </a:solidFill>
                <a:latin typeface="Lucida Calligraphy" panose="03010101010101010101" pitchFamily="66" charset="0"/>
              </a:rPr>
              <a:t>A </a:t>
            </a:r>
            <a:r>
              <a:rPr lang="en-US" dirty="0">
                <a:solidFill>
                  <a:prstClr val="black"/>
                </a:solidFill>
              </a:rPr>
              <a:t>is an impoverished logic fragment </a:t>
            </a:r>
            <a:r>
              <a:rPr lang="en-US" dirty="0">
                <a:solidFill>
                  <a:sysClr val="windowText" lastClr="000000"/>
                </a:solidFill>
                <a:latin typeface="Lucida Calligraphy" panose="03010101010101010101" pitchFamily="66" charset="0"/>
              </a:rPr>
              <a:t>L</a:t>
            </a:r>
            <a:r>
              <a:rPr lang="en-US" i="1" dirty="0">
                <a:solidFill>
                  <a:prstClr val="black"/>
                </a:solidFill>
              </a:rPr>
              <a:t>'.</a:t>
            </a:r>
          </a:p>
          <a:p>
            <a:r>
              <a:rPr lang="en-US" dirty="0">
                <a:solidFill>
                  <a:srgbClr val="C00000"/>
                </a:solidFill>
              </a:rPr>
              <a:t>Symbolic abstraction addresses a fundamental approximation problem:</a:t>
            </a:r>
          </a:p>
          <a:p>
            <a:r>
              <a:rPr lang="en-US" dirty="0">
                <a:solidFill>
                  <a:srgbClr val="C00000"/>
                </a:solidFill>
              </a:rPr>
              <a:t>Given </a:t>
            </a:r>
            <a:r>
              <a:rPr lang="en-US" dirty="0">
                <a:solidFill>
                  <a:srgbClr val="C00000"/>
                </a:solidFill>
                <a:sym typeface="Symbol"/>
              </a:rPr>
              <a:t>  </a:t>
            </a:r>
            <a:r>
              <a:rPr lang="en-US" dirty="0">
                <a:solidFill>
                  <a:srgbClr val="C00000"/>
                </a:solidFill>
                <a:latin typeface="Lucida Calligraphy" panose="03010101010101010101" pitchFamily="66" charset="0"/>
              </a:rPr>
              <a:t>L</a:t>
            </a:r>
            <a:r>
              <a:rPr lang="en-US" dirty="0">
                <a:solidFill>
                  <a:srgbClr val="C00000"/>
                </a:solidFill>
              </a:rPr>
              <a:t>, find the </a:t>
            </a:r>
            <a:r>
              <a:rPr lang="en-US" i="1" dirty="0">
                <a:solidFill>
                  <a:srgbClr val="C00000"/>
                </a:solidFill>
              </a:rPr>
              <a:t>strongest consequence</a:t>
            </a:r>
            <a:r>
              <a:rPr lang="en-US" dirty="0">
                <a:solidFill>
                  <a:srgbClr val="C00000"/>
                </a:solidFill>
              </a:rPr>
              <a:t> of </a:t>
            </a:r>
            <a:r>
              <a:rPr lang="en-US" dirty="0">
                <a:solidFill>
                  <a:srgbClr val="C00000"/>
                </a:solidFill>
                <a:sym typeface="Symbol"/>
              </a:rPr>
              <a:t></a:t>
            </a:r>
            <a:r>
              <a:rPr lang="en-US" dirty="0">
                <a:solidFill>
                  <a:srgbClr val="C00000"/>
                </a:solidFill>
              </a:rPr>
              <a:t> that is expressible in </a:t>
            </a:r>
            <a:r>
              <a:rPr lang="en-US" dirty="0">
                <a:solidFill>
                  <a:srgbClr val="C00000"/>
                </a:solidFill>
                <a:latin typeface="Lucida Calligraphy" panose="03010101010101010101" pitchFamily="66" charset="0"/>
              </a:rPr>
              <a:t>L</a:t>
            </a:r>
            <a:r>
              <a:rPr lang="en-US" i="1" dirty="0">
                <a:solidFill>
                  <a:srgbClr val="C00000"/>
                </a:solidFill>
              </a:rPr>
              <a:t>'</a:t>
            </a:r>
            <a:r>
              <a:rPr lang="en-US" dirty="0">
                <a:solidFill>
                  <a:srgbClr val="C00000"/>
                </a:solidFill>
              </a:rPr>
              <a:t>.</a:t>
            </a:r>
          </a:p>
        </p:txBody>
      </p:sp>
      <mc:AlternateContent xmlns:mc="http://schemas.openxmlformats.org/markup-compatibility/2006" xmlns:a14="http://schemas.microsoft.com/office/drawing/2010/main">
        <mc:Choice Requires="a14">
          <p:sp>
            <p:nvSpPr>
              <p:cNvPr id="14" name="Rounded Rectangular Callout 13"/>
              <p:cNvSpPr/>
              <p:nvPr/>
            </p:nvSpPr>
            <p:spPr>
              <a:xfrm>
                <a:off x="5777394" y="3764328"/>
                <a:ext cx="2211155" cy="1737226"/>
              </a:xfrm>
              <a:prstGeom prst="wedgeRoundRectCallout">
                <a:avLst>
                  <a:gd name="adj1" fmla="val -101127"/>
                  <a:gd name="adj2" fmla="val 90484"/>
                  <a:gd name="adj3" fmla="val 16667"/>
                </a:avLst>
              </a:prstGeom>
              <a:solidFill>
                <a:srgbClr val="FFFFFF"/>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Connections with machine learning: find the strongest concept that describes </a:t>
                </a:r>
                <a14:m>
                  <m:oMath xmlns:m="http://schemas.openxmlformats.org/officeDocument/2006/math">
                    <m:r>
                      <m:rPr>
                        <m:sty m:val="p"/>
                      </m:rPr>
                      <a:rPr lang="en-US" sz="2000" i="1" smtClean="0">
                        <a:solidFill>
                          <a:srgbClr val="C00000"/>
                        </a:solidFill>
                        <a:latin typeface="Cambria Math"/>
                      </a:rPr>
                      <m:t>φ</m:t>
                    </m:r>
                  </m:oMath>
                </a14:m>
                <a:endParaRPr lang="en-US" sz="2000" dirty="0">
                  <a:solidFill>
                    <a:srgbClr val="C00000"/>
                  </a:solidFill>
                </a:endParaRPr>
              </a:p>
            </p:txBody>
          </p:sp>
        </mc:Choice>
        <mc:Fallback xmlns="">
          <p:sp>
            <p:nvSpPr>
              <p:cNvPr id="14" name="Rounded Rectangular Callout 13"/>
              <p:cNvSpPr>
                <a:spLocks noRot="1" noChangeAspect="1" noMove="1" noResize="1" noEditPoints="1" noAdjustHandles="1" noChangeArrowheads="1" noChangeShapeType="1" noTextEdit="1"/>
              </p:cNvSpPr>
              <p:nvPr/>
            </p:nvSpPr>
            <p:spPr>
              <a:xfrm>
                <a:off x="5777394" y="3764328"/>
                <a:ext cx="2211155" cy="1737226"/>
              </a:xfrm>
              <a:prstGeom prst="wedgeRoundRectCallout">
                <a:avLst>
                  <a:gd name="adj1" fmla="val -101127"/>
                  <a:gd name="adj2" fmla="val 90484"/>
                  <a:gd name="adj3" fmla="val 16667"/>
                </a:avLst>
              </a:prstGeom>
              <a:blipFill rotWithShape="1">
                <a:blip r:embed="rId6"/>
                <a:stretch>
                  <a:fillRect r="-363"/>
                </a:stretch>
              </a:blipFill>
              <a:ln w="1905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6" name="Slide Number Placeholder 15"/>
          <p:cNvSpPr>
            <a:spLocks noGrp="1"/>
          </p:cNvSpPr>
          <p:nvPr>
            <p:ph type="sldNum" sz="quarter" idx="12"/>
          </p:nvPr>
        </p:nvSpPr>
        <p:spPr/>
        <p:txBody>
          <a:bodyPr/>
          <a:lstStyle/>
          <a:p>
            <a:fld id="{A65A0EED-6B89-664A-801E-D3FDD91C7C69}" type="slidenum">
              <a:rPr lang="en-US" smtClean="0">
                <a:solidFill>
                  <a:prstClr val="black">
                    <a:tint val="75000"/>
                  </a:prstClr>
                </a:solidFill>
              </a:rPr>
              <a:pPr/>
              <a:t>56</a:t>
            </a:fld>
            <a:endParaRPr lang="en-US">
              <a:solidFill>
                <a:prstClr val="black">
                  <a:tint val="75000"/>
                </a:prstClr>
              </a:solidFill>
            </a:endParaRPr>
          </a:p>
        </p:txBody>
      </p:sp>
      <p:pic>
        <p:nvPicPr>
          <p:cNvPr id="28" name="Picture 8" descr="C:\Users\reps\AppData\Local\Microsoft\Windows\Temporary Internet Files\Content.IE5\UWN4LK9M\Lightbulb_by_Trixyrogu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79" y="3096919"/>
            <a:ext cx="6919621" cy="107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5" name="TextBox 14"/>
              <p:cNvSpPr txBox="1"/>
              <p:nvPr/>
            </p:nvSpPr>
            <p:spPr>
              <a:xfrm>
                <a:off x="3033205" y="2357068"/>
                <a:ext cx="1602746" cy="369332"/>
              </a:xfrm>
              <a:prstGeom prst="rect">
                <a:avLst/>
              </a:prstGeom>
              <a:noFill/>
            </p:spPr>
            <p:txBody>
              <a:bodyPr wrap="none" rtlCol="0">
                <a:spAutoFit/>
              </a:bodyPr>
              <a:lstStyle/>
              <a:p>
                <a:r>
                  <a:rPr lang="en-US" dirty="0" err="1">
                    <a:solidFill>
                      <a:srgbClr val="FF0000"/>
                    </a:solidFill>
                  </a:rPr>
                  <a:t>ebx</a:t>
                </a:r>
                <a:r>
                  <a:rPr lang="en-US" dirty="0">
                    <a:solidFill>
                      <a:srgbClr val="FF0000"/>
                    </a:solidFill>
                  </a:rPr>
                  <a:t> </a:t>
                </a:r>
                <a14:m>
                  <m:oMath xmlns:m="http://schemas.openxmlformats.org/officeDocument/2006/math">
                    <m:r>
                      <a:rPr lang="en-US" dirty="0">
                        <a:solidFill>
                          <a:srgbClr val="FF0000"/>
                        </a:solidFill>
                        <a:latin typeface="Cambria Math"/>
                      </a:rPr>
                      <m:t>=</m:t>
                    </m:r>
                  </m:oMath>
                </a14:m>
                <a:r>
                  <a:rPr lang="en-US" dirty="0">
                    <a:solidFill>
                      <a:srgbClr val="FF0000"/>
                    </a:solidFill>
                  </a:rPr>
                  <a:t> ecx </a:t>
                </a:r>
                <a14:m>
                  <m:oMath xmlns:m="http://schemas.openxmlformats.org/officeDocument/2006/math">
                    <m:r>
                      <a:rPr lang="en-US" b="0" i="1" smtClean="0">
                        <a:solidFill>
                          <a:schemeClr val="tx1"/>
                        </a:solidFill>
                        <a:latin typeface="Cambria Math"/>
                        <a:ea typeface="Cambria Math"/>
                      </a:rPr>
                      <m:t>∈</m:t>
                    </m:r>
                    <m:r>
                      <a:rPr lang="en-US" i="1">
                        <a:solidFill>
                          <a:srgbClr val="FF0000"/>
                        </a:solidFill>
                        <a:latin typeface="Cambria Math"/>
                        <a:ea typeface="Cambria Math"/>
                      </a:rPr>
                      <m:t>𝒜</m:t>
                    </m:r>
                  </m:oMath>
                </a14:m>
                <a:endParaRPr lang="en-US"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033205" y="2357068"/>
                <a:ext cx="1602746" cy="369332"/>
              </a:xfrm>
              <a:prstGeom prst="rect">
                <a:avLst/>
              </a:prstGeom>
              <a:blipFill rotWithShape="1">
                <a:blip r:embed="rId4"/>
                <a:stretch>
                  <a:fillRect l="-3435" t="-8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85800" y="1431000"/>
                <a:ext cx="6912533" cy="400110"/>
              </a:xfrm>
              <a:prstGeom prst="rect">
                <a:avLst/>
              </a:prstGeom>
              <a:noFill/>
            </p:spPr>
            <p:txBody>
              <a:bodyPr wrap="none" rtlCol="0">
                <a:spAutoFit/>
              </a:bodyPr>
              <a:lstStyle/>
              <a:p>
                <a14:m>
                  <m:oMath xmlns:m="http://schemas.openxmlformats.org/officeDocument/2006/math">
                    <m:r>
                      <a:rPr lang="en-US" sz="2000" i="1">
                        <a:solidFill>
                          <a:srgbClr val="FF0000"/>
                        </a:solidFill>
                        <a:latin typeface="Cambria Math"/>
                        <a:ea typeface="Cambria Math"/>
                      </a:rPr>
                      <m:t>𝒜</m:t>
                    </m:r>
                  </m:oMath>
                </a14:m>
                <a:r>
                  <a:rPr lang="en-US" sz="2000" dirty="0">
                    <a:solidFill>
                      <a:srgbClr val="FF0000"/>
                    </a:solidFill>
                  </a:rPr>
                  <a:t>: Conjunctions of bit-vector affine equalities between registers</a:t>
                </a:r>
              </a:p>
            </p:txBody>
          </p:sp>
        </mc:Choice>
        <mc:Fallback xmlns="">
          <p:sp>
            <p:nvSpPr>
              <p:cNvPr id="30" name="TextBox 29"/>
              <p:cNvSpPr txBox="1">
                <a:spLocks noRot="1" noChangeAspect="1" noMove="1" noResize="1" noEditPoints="1" noAdjustHandles="1" noChangeArrowheads="1" noChangeShapeType="1" noTextEdit="1"/>
              </p:cNvSpPr>
              <p:nvPr/>
            </p:nvSpPr>
            <p:spPr>
              <a:xfrm>
                <a:off x="685800" y="1431000"/>
                <a:ext cx="6912533" cy="400110"/>
              </a:xfrm>
              <a:prstGeom prst="rect">
                <a:avLst/>
              </a:prstGeom>
              <a:blipFill rotWithShape="1">
                <a:blip r:embed="rId5"/>
                <a:stretch>
                  <a:fillRect t="-7692" r="-88" b="-27692"/>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n-US" sz="3600" dirty="0"/>
              <a:t>Abstract Transformer via Quantifier Elimination?</a:t>
            </a:r>
          </a:p>
        </p:txBody>
      </p:sp>
    </p:spTree>
    <p:extLst>
      <p:ext uri="{BB962C8B-B14F-4D97-AF65-F5344CB8AC3E}">
        <p14:creationId xmlns:p14="http://schemas.microsoft.com/office/powerpoint/2010/main" val="35777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Story in a Nutshell</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58</a:t>
            </a:fld>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20461" y="1600200"/>
                <a:ext cx="8751262" cy="4525963"/>
              </a:xfrm>
            </p:spPr>
            <p:txBody>
              <a:bodyPr/>
              <a:lstStyle/>
              <a:p>
                <a:r>
                  <a:rPr lang="en-US" dirty="0"/>
                  <a:t>It’s all symbolic abstraction!</a:t>
                </a:r>
              </a:p>
              <a:p>
                <a:pPr lvl="1"/>
                <a:r>
                  <a:rPr lang="en-US" dirty="0"/>
                  <a:t>Program analyzers</a:t>
                </a:r>
              </a:p>
              <a:p>
                <a:pPr lvl="2"/>
                <a:r>
                  <a:rPr lang="en-US" dirty="0"/>
                  <a:t>constructing transformers for equation system</a:t>
                </a:r>
              </a:p>
              <a:p>
                <a:pPr lvl="2"/>
                <a:r>
                  <a:rPr lang="en-US" dirty="0">
                    <a:solidFill>
                      <a:schemeClr val="tx1"/>
                    </a:solidFill>
                  </a:rPr>
                  <a:t>use multiple analyzers: (</a:t>
                </a:r>
                <a14:m>
                  <m:oMath xmlns:m="http://schemas.openxmlformats.org/officeDocument/2006/math">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a:rPr>
                          <m:t>𝑎</m:t>
                        </m:r>
                      </m:e>
                      <m:sub>
                        <m:r>
                          <a:rPr lang="en-US" i="1" dirty="0">
                            <a:solidFill>
                              <a:schemeClr val="tx1"/>
                            </a:solidFill>
                            <a:latin typeface="Cambria Math"/>
                          </a:rPr>
                          <m:t>1</m:t>
                        </m:r>
                      </m:sub>
                      <m:sup>
                        <m:r>
                          <a:rPr lang="en-US" i="1" dirty="0">
                            <a:solidFill>
                              <a:schemeClr val="tx1"/>
                            </a:solidFill>
                            <a:latin typeface="Cambria Math"/>
                          </a:rPr>
                          <m:t>#</m:t>
                        </m:r>
                      </m:sup>
                    </m:sSubSup>
                  </m:oMath>
                </a14:m>
                <a:r>
                  <a:rPr lang="en-US" dirty="0">
                    <a:solidFill>
                      <a:schemeClr val="tx1"/>
                    </a:solidFill>
                  </a:rPr>
                  <a:t>, </a:t>
                </a:r>
                <a14:m>
                  <m:oMath xmlns:m="http://schemas.openxmlformats.org/officeDocument/2006/math">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a:rPr>
                          <m:t>𝑎</m:t>
                        </m:r>
                      </m:e>
                      <m:sub>
                        <m:r>
                          <a:rPr lang="en-US" b="0" i="1" dirty="0" smtClean="0">
                            <a:solidFill>
                              <a:schemeClr val="tx1"/>
                            </a:solidFill>
                            <a:latin typeface="Cambria Math"/>
                          </a:rPr>
                          <m:t>2</m:t>
                        </m:r>
                      </m:sub>
                      <m:sup>
                        <m:r>
                          <a:rPr lang="en-US" i="1" dirty="0">
                            <a:solidFill>
                              <a:schemeClr val="tx1"/>
                            </a:solidFill>
                            <a:latin typeface="Cambria Math"/>
                          </a:rPr>
                          <m:t>#</m:t>
                        </m:r>
                      </m:sup>
                    </m:sSubSup>
                  </m:oMath>
                </a14:m>
                <a:r>
                  <a:rPr lang="en-US" dirty="0">
                    <a:solidFill>
                      <a:schemeClr val="tx1"/>
                    </a:solidFill>
                  </a:rPr>
                  <a:t>) </a:t>
                </a:r>
                <a:r>
                  <a:rPr lang="en-US" dirty="0">
                    <a:solidFill>
                      <a:schemeClr val="tx1"/>
                    </a:solidFill>
                    <a:sym typeface="Symbol"/>
                  </a:rPr>
                  <a:t></a:t>
                </a:r>
                <a:r>
                  <a:rPr lang="en-US" dirty="0">
                    <a:solidFill>
                      <a:schemeClr val="tx1"/>
                    </a:solidFill>
                  </a:rPr>
                  <a:t> </a:t>
                </a:r>
                <a:r>
                  <a:rPr lang="en-US" dirty="0">
                    <a:solidFill>
                      <a:schemeClr val="tx1"/>
                    </a:solidFill>
                    <a:latin typeface="Lucida Calligraphy" panose="03010101010101010101" pitchFamily="66" charset="0"/>
                  </a:rPr>
                  <a:t>A</a:t>
                </a:r>
                <a:r>
                  <a:rPr lang="en-US" baseline="-25000" dirty="0">
                    <a:solidFill>
                      <a:schemeClr val="tx1"/>
                    </a:solidFill>
                    <a:latin typeface="Lucida Calligraphy" panose="03010101010101010101" pitchFamily="66" charset="0"/>
                  </a:rPr>
                  <a:t>1</a:t>
                </a:r>
                <a:r>
                  <a:rPr lang="en-US" dirty="0">
                    <a:solidFill>
                      <a:schemeClr val="tx1"/>
                    </a:solidFill>
                  </a:rPr>
                  <a:t> x </a:t>
                </a:r>
                <a:r>
                  <a:rPr lang="en-US" dirty="0">
                    <a:solidFill>
                      <a:schemeClr val="tx1"/>
                    </a:solidFill>
                    <a:latin typeface="Lucida Calligraphy" panose="03010101010101010101" pitchFamily="66" charset="0"/>
                  </a:rPr>
                  <a:t>A</a:t>
                </a:r>
                <a:r>
                  <a:rPr lang="en-US" baseline="-25000" dirty="0">
                    <a:solidFill>
                      <a:schemeClr val="tx1"/>
                    </a:solidFill>
                    <a:latin typeface="Lucida Calligraphy" panose="03010101010101010101" pitchFamily="66" charset="0"/>
                  </a:rPr>
                  <a:t>2</a:t>
                </a:r>
                <a:r>
                  <a:rPr lang="en-US" dirty="0">
                    <a:solidFill>
                      <a:schemeClr val="tx1"/>
                    </a:solidFill>
                  </a:rPr>
                  <a:t>; use </a:t>
                </a:r>
                <a14:m>
                  <m:oMath xmlns:m="http://schemas.openxmlformats.org/officeDocument/2006/math">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a:rPr>
                          <m:t>𝑎</m:t>
                        </m:r>
                      </m:e>
                      <m:sub>
                        <m:r>
                          <a:rPr lang="en-US" i="1" dirty="0">
                            <a:solidFill>
                              <a:schemeClr val="tx1"/>
                            </a:solidFill>
                            <a:latin typeface="Cambria Math"/>
                          </a:rPr>
                          <m:t>1</m:t>
                        </m:r>
                      </m:sub>
                      <m:sup>
                        <m:r>
                          <a:rPr lang="en-US" i="1" dirty="0">
                            <a:solidFill>
                              <a:schemeClr val="tx1"/>
                            </a:solidFill>
                            <a:latin typeface="Cambria Math"/>
                          </a:rPr>
                          <m:t>#</m:t>
                        </m:r>
                      </m:sup>
                    </m:sSubSup>
                  </m:oMath>
                </a14:m>
                <a:r>
                  <a:rPr lang="en-US" dirty="0">
                    <a:solidFill>
                      <a:schemeClr val="tx1"/>
                    </a:solidFill>
                  </a:rPr>
                  <a:t> to improve </a:t>
                </a:r>
                <a14:m>
                  <m:oMath xmlns:m="http://schemas.openxmlformats.org/officeDocument/2006/math">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a:rPr>
                          <m:t>𝑎</m:t>
                        </m:r>
                      </m:e>
                      <m:sub>
                        <m:r>
                          <a:rPr lang="en-US" b="0" i="1" dirty="0" smtClean="0">
                            <a:solidFill>
                              <a:schemeClr val="tx1"/>
                            </a:solidFill>
                            <a:latin typeface="Cambria Math"/>
                          </a:rPr>
                          <m:t>2</m:t>
                        </m:r>
                      </m:sub>
                      <m:sup>
                        <m:r>
                          <a:rPr lang="en-US" i="1" dirty="0">
                            <a:solidFill>
                              <a:schemeClr val="tx1"/>
                            </a:solidFill>
                            <a:latin typeface="Cambria Math"/>
                          </a:rPr>
                          <m:t>#</m:t>
                        </m:r>
                      </m:sup>
                    </m:sSubSup>
                    <m:r>
                      <a:rPr lang="en-US" i="1" dirty="0">
                        <a:solidFill>
                          <a:schemeClr val="tx1"/>
                        </a:solidFill>
                        <a:latin typeface="Cambria Math"/>
                      </a:rPr>
                      <m:t> </m:t>
                    </m:r>
                  </m:oMath>
                </a14:m>
                <a:r>
                  <a:rPr lang="en-US" dirty="0">
                    <a:solidFill>
                      <a:schemeClr val="tx1"/>
                    </a:solidFill>
                  </a:rPr>
                  <a:t>and vice versa</a:t>
                </a:r>
              </a:p>
              <a:p>
                <a:pPr lvl="2"/>
                <a:r>
                  <a:rPr lang="en-US" dirty="0"/>
                  <a:t>heterogeneous abstraction: need to convert from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1</a:t>
                </a:r>
                <a:r>
                  <a:rPr lang="en-US" dirty="0"/>
                  <a:t> to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2</a:t>
                </a:r>
                <a:r>
                  <a:rPr lang="en-US" dirty="0"/>
                  <a:t> at borders</a:t>
                </a:r>
              </a:p>
              <a:p>
                <a:pPr lvl="1"/>
                <a:r>
                  <a:rPr lang="en-US" dirty="0"/>
                  <a:t>Solvers</a:t>
                </a:r>
              </a:p>
              <a:p>
                <a:pPr lvl="2"/>
                <a:r>
                  <a:rPr lang="en-US" dirty="0" err="1"/>
                  <a:t>unsat</a:t>
                </a:r>
                <a:r>
                  <a:rPr lang="en-US" dirty="0"/>
                  <a:t> checking reduces to symbolic abstraction</a:t>
                </a:r>
              </a:p>
              <a:p>
                <a:pPr lvl="2"/>
                <a:endParaRPr lang="en-US" baseline="-25000" dirty="0"/>
              </a:p>
              <a:p>
                <a:r>
                  <a:rPr lang="en-US" dirty="0">
                    <a:solidFill>
                      <a:srgbClr val="C00000"/>
                    </a:solidFill>
                  </a:rPr>
                  <a:t>We now know multiple algorithms for computing </a:t>
                </a:r>
                <a14:m>
                  <m:oMath xmlns:m="http://schemas.openxmlformats.org/officeDocument/2006/math">
                    <m:acc>
                      <m:accPr>
                        <m:chr m:val="̂"/>
                        <m:ctrlPr>
                          <a:rPr lang="en-US" i="1">
                            <a:solidFill>
                              <a:srgbClr val="C00000"/>
                            </a:solidFill>
                            <a:latin typeface="Cambria Math" panose="02040503050406030204" pitchFamily="18" charset="0"/>
                            <a:ea typeface="Cambria Math"/>
                          </a:rPr>
                        </m:ctrlPr>
                      </m:accPr>
                      <m:e>
                        <m:r>
                          <a:rPr lang="en-US" i="1">
                            <a:solidFill>
                              <a:srgbClr val="C00000"/>
                            </a:solidFill>
                            <a:latin typeface="Cambria Math"/>
                            <a:ea typeface="Cambria Math"/>
                          </a:rPr>
                          <m:t>𝛼</m:t>
                        </m:r>
                      </m:e>
                    </m:acc>
                  </m:oMath>
                </a14:m>
                <a:endParaRPr lang="en-US" dirty="0">
                  <a:solidFill>
                    <a:srgbClr val="C00000"/>
                  </a:solidFill>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20461" y="1600200"/>
                <a:ext cx="8751262" cy="4525963"/>
              </a:xfrm>
              <a:blipFill rotWithShape="1">
                <a:blip r:embed="rId3"/>
                <a:stretch>
                  <a:fillRect l="-1184" t="-1213"/>
                </a:stretch>
              </a:blipFill>
            </p:spPr>
            <p:txBody>
              <a:bodyPr/>
              <a:lstStyle/>
              <a:p>
                <a:r>
                  <a:rPr lang="en-US">
                    <a:noFill/>
                  </a:rPr>
                  <a:t> </a:t>
                </a:r>
              </a:p>
            </p:txBody>
          </p:sp>
        </mc:Fallback>
      </mc:AlternateContent>
    </p:spTree>
    <p:extLst>
      <p:ext uri="{BB962C8B-B14F-4D97-AF65-F5344CB8AC3E}">
        <p14:creationId xmlns:p14="http://schemas.microsoft.com/office/powerpoint/2010/main" val="26927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36910" y="2272697"/>
            <a:ext cx="5070180" cy="2312606"/>
            <a:chOff x="0" y="0"/>
            <a:chExt cx="5070180" cy="2312606"/>
          </a:xfrm>
        </p:grpSpPr>
        <mc:AlternateContent xmlns:mc="http://schemas.openxmlformats.org/markup-compatibility/2006" xmlns:a14="http://schemas.microsoft.com/office/drawing/2010/main">
          <mc:Choice Requires="a14">
            <p:sp>
              <p:nvSpPr>
                <p:cNvPr id="17" name="TextBox 16"/>
                <p:cNvSpPr txBox="1"/>
                <p:nvPr/>
              </p:nvSpPr>
              <p:spPr>
                <a:xfrm>
                  <a:off x="1911966" y="521228"/>
                  <a:ext cx="1316642" cy="254300"/>
                </a:xfrm>
                <a:prstGeom prst="rect">
                  <a:avLst/>
                </a:prstGeom>
                <a:noFill/>
              </p:spPr>
              <p:txBody>
                <a:bodyPr wrap="none" lIns="45720" tIns="0" rIns="45720" bIns="0" rtlCol="0">
                  <a:spAutoFit/>
                </a:bodyPr>
                <a:lstStyle/>
                <a:p>
                  <a14:m>
                    <m:oMath xmlns:m="http://schemas.openxmlformats.org/officeDocument/2006/math">
                      <m:acc>
                        <m:accPr>
                          <m:chr m:val="̂"/>
                          <m:ctrlPr>
                            <a:rPr lang="en-US" sz="1600" i="1" smtClean="0">
                              <a:latin typeface="Cambria Math" panose="02040503050406030204" pitchFamily="18" charset="0"/>
                              <a:sym typeface="Symbol"/>
                            </a:rPr>
                          </m:ctrlPr>
                        </m:accPr>
                        <m:e>
                          <m:r>
                            <a:rPr lang="en-US" sz="1600" i="1">
                              <a:latin typeface="Cambria Math"/>
                              <a:ea typeface="Cambria Math"/>
                              <a:sym typeface="Symbol"/>
                            </a:rPr>
                            <m:t>𝛾</m:t>
                          </m:r>
                        </m:e>
                      </m:acc>
                    </m:oMath>
                  </a14:m>
                  <a:r>
                    <a:rPr lang="en-US" sz="1600" baseline="-25000" dirty="0">
                      <a:solidFill>
                        <a:sysClr val="windowText" lastClr="000000"/>
                      </a:solidFill>
                      <a:sym typeface="Symbol"/>
                    </a:rPr>
                    <a:t>1</a:t>
                  </a:r>
                  <a:r>
                    <a:rPr lang="en-US" sz="1600" dirty="0">
                      <a:solidFill>
                        <a:sysClr val="windowText" lastClr="000000"/>
                      </a:solidFill>
                      <a:sym typeface="Symbol"/>
                    </a:rPr>
                    <a:t>(</a:t>
                  </a:r>
                  <a14:m>
                    <m:oMath xmlns:m="http://schemas.openxmlformats.org/officeDocument/2006/math">
                      <m:sSubSup>
                        <m:sSubSupPr>
                          <m:ctrlPr>
                            <a:rPr lang="en-US" sz="1600" i="1" dirty="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i="1" dirty="0">
                              <a:solidFill>
                                <a:sysClr val="windowText" lastClr="000000"/>
                              </a:solidFill>
                              <a:latin typeface="Cambria Math"/>
                            </a:rPr>
                            <m:t>1</m:t>
                          </m:r>
                        </m:sub>
                        <m:sup>
                          <m:r>
                            <a:rPr lang="en-US" sz="1600" i="1" dirty="0">
                              <a:solidFill>
                                <a:sysClr val="windowText" lastClr="000000"/>
                              </a:solidFill>
                              <a:latin typeface="Cambria Math"/>
                            </a:rPr>
                            <m:t>#</m:t>
                          </m:r>
                        </m:sup>
                      </m:sSubSup>
                    </m:oMath>
                  </a14:m>
                  <a:r>
                    <a:rPr lang="en-US" sz="1600" dirty="0">
                      <a:solidFill>
                        <a:sysClr val="windowText" lastClr="000000"/>
                      </a:solidFill>
                    </a:rPr>
                    <a:t>)</a:t>
                  </a:r>
                  <a:r>
                    <a:rPr lang="en-US" sz="1600" b="1" dirty="0">
                      <a:solidFill>
                        <a:sysClr val="windowText" lastClr="000000"/>
                      </a:solidFill>
                      <a:sym typeface="Symbol"/>
                    </a:rPr>
                    <a:t></a:t>
                  </a:r>
                  <a:r>
                    <a:rPr lang="en-US" sz="1600" dirty="0">
                      <a:sym typeface="Symbol"/>
                    </a:rPr>
                    <a:t> </a:t>
                  </a:r>
                  <a14:m>
                    <m:oMath xmlns:m="http://schemas.openxmlformats.org/officeDocument/2006/math">
                      <m:acc>
                        <m:accPr>
                          <m:chr m:val="̂"/>
                          <m:ctrlPr>
                            <a:rPr lang="en-US" sz="1600" i="1">
                              <a:latin typeface="Cambria Math" panose="02040503050406030204" pitchFamily="18" charset="0"/>
                              <a:sym typeface="Symbol"/>
                            </a:rPr>
                          </m:ctrlPr>
                        </m:accPr>
                        <m:e>
                          <m:r>
                            <a:rPr lang="en-US" sz="1600" i="1">
                              <a:latin typeface="Cambria Math"/>
                              <a:ea typeface="Cambria Math"/>
                              <a:sym typeface="Symbol"/>
                            </a:rPr>
                            <m:t>𝛾</m:t>
                          </m:r>
                        </m:e>
                      </m:acc>
                    </m:oMath>
                  </a14:m>
                  <a:r>
                    <a:rPr lang="en-US" sz="1600" baseline="-25000" dirty="0">
                      <a:solidFill>
                        <a:sysClr val="windowText" lastClr="000000"/>
                      </a:solidFill>
                      <a:sym typeface="Symbol"/>
                    </a:rPr>
                    <a:t>2</a:t>
                  </a:r>
                  <a:r>
                    <a:rPr lang="en-US" sz="1600" dirty="0">
                      <a:solidFill>
                        <a:sysClr val="windowText" lastClr="000000"/>
                      </a:solidFill>
                      <a:sym typeface="Symbol"/>
                    </a:rPr>
                    <a:t>(</a:t>
                  </a:r>
                  <a14:m>
                    <m:oMath xmlns:m="http://schemas.openxmlformats.org/officeDocument/2006/math">
                      <m:sSubSup>
                        <m:sSubSupPr>
                          <m:ctrlPr>
                            <a:rPr lang="en-US" sz="1600" i="1" dirty="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a14:m>
                  <a:r>
                    <a:rPr lang="en-US" sz="1600" dirty="0">
                      <a:solidFill>
                        <a:sysClr val="windowText" lastClr="000000"/>
                      </a:solidFill>
                    </a:rPr>
                    <a:t>)</a:t>
                  </a:r>
                  <a:endParaRPr lang="en-US" sz="1600" b="1" dirty="0">
                    <a:solidFill>
                      <a:sysClr val="windowText" lastClr="0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911966" y="521228"/>
                  <a:ext cx="1316642" cy="254300"/>
                </a:xfrm>
                <a:prstGeom prst="rect">
                  <a:avLst/>
                </a:prstGeom>
                <a:blipFill rotWithShape="1">
                  <a:blip r:embed="rId3"/>
                  <a:stretch>
                    <a:fillRect l="-1852" t="-23810" r="-4630" b="-50000"/>
                  </a:stretch>
                </a:blipFill>
              </p:spPr>
              <p:txBody>
                <a:bodyPr/>
                <a:lstStyle/>
                <a:p>
                  <a:r>
                    <a:rPr lang="en-US">
                      <a:noFill/>
                    </a:rPr>
                    <a:t> </a:t>
                  </a:r>
                </a:p>
              </p:txBody>
            </p:sp>
          </mc:Fallback>
        </mc:AlternateContent>
        <p:sp>
          <p:nvSpPr>
            <p:cNvPr id="21" name="Oval 20"/>
            <p:cNvSpPr/>
            <p:nvPr/>
          </p:nvSpPr>
          <p:spPr>
            <a:xfrm>
              <a:off x="4095588" y="1996671"/>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r>
                <a:rPr lang="en-US" sz="1600" baseline="-25000" dirty="0">
                  <a:solidFill>
                    <a:sysClr val="windowText" lastClr="000000"/>
                  </a:solidFill>
                </a:rPr>
                <a:t>2</a:t>
              </a:r>
            </a:p>
          </p:txBody>
        </p:sp>
        <p:sp>
          <p:nvSpPr>
            <p:cNvPr id="19" name="Oval 18"/>
            <p:cNvSpPr/>
            <p:nvPr/>
          </p:nvSpPr>
          <p:spPr>
            <a:xfrm>
              <a:off x="2329594" y="1996671"/>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mc:AlternateContent xmlns:mc="http://schemas.openxmlformats.org/markup-compatibility/2006" xmlns:a14="http://schemas.microsoft.com/office/drawing/2010/main">
          <mc:Choice Requires="a14">
            <p:sp>
              <p:nvSpPr>
                <p:cNvPr id="20" name="Oval 19"/>
                <p:cNvSpPr/>
                <p:nvPr/>
              </p:nvSpPr>
              <p:spPr>
                <a:xfrm>
                  <a:off x="420479" y="67495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b="0" i="1" dirty="0" smtClean="0">
                                <a:solidFill>
                                  <a:sysClr val="windowText" lastClr="000000"/>
                                </a:solidFill>
                                <a:latin typeface="Cambria Math" panose="02040503050406030204" pitchFamily="18" charset="0"/>
                              </a:rPr>
                            </m:ctrlPr>
                          </m:sSubSupPr>
                          <m:e>
                            <m:r>
                              <a:rPr lang="en-US" b="0" i="1" dirty="0" smtClean="0">
                                <a:solidFill>
                                  <a:sysClr val="windowText" lastClr="000000"/>
                                </a:solidFill>
                                <a:latin typeface="Cambria Math"/>
                              </a:rPr>
                              <m:t>𝑎</m:t>
                            </m:r>
                          </m:e>
                          <m:sub>
                            <m:r>
                              <a:rPr lang="en-US" b="0" i="1" dirty="0" smtClean="0">
                                <a:solidFill>
                                  <a:sysClr val="windowText" lastClr="000000"/>
                                </a:solidFill>
                                <a:latin typeface="Cambria Math"/>
                              </a:rPr>
                              <m:t>1</m:t>
                            </m:r>
                          </m:sub>
                          <m:sup>
                            <m:r>
                              <a:rPr lang="en-US" b="0" i="1" dirty="0" smtClean="0">
                                <a:solidFill>
                                  <a:sysClr val="windowText" lastClr="000000"/>
                                </a:solidFill>
                                <a:latin typeface="Cambria Math"/>
                              </a:rPr>
                              <m:t>#</m:t>
                            </m:r>
                          </m:sup>
                        </m:sSubSup>
                      </m:oMath>
                    </m:oMathPara>
                  </a14:m>
                  <a:endParaRPr lang="en-US" b="0" dirty="0">
                    <a:solidFill>
                      <a:sysClr val="windowText" lastClr="000000"/>
                    </a:solidFill>
                  </a:endParaRPr>
                </a:p>
              </p:txBody>
            </p:sp>
          </mc:Choice>
          <mc:Fallback xmlns="">
            <p:sp>
              <p:nvSpPr>
                <p:cNvPr id="20" name="Oval 19"/>
                <p:cNvSpPr>
                  <a:spLocks noRot="1" noChangeAspect="1" noMove="1" noResize="1" noEditPoints="1" noAdjustHandles="1" noChangeArrowheads="1" noChangeShapeType="1" noTextEdit="1"/>
                </p:cNvSpPr>
                <p:nvPr/>
              </p:nvSpPr>
              <p:spPr>
                <a:xfrm>
                  <a:off x="420479" y="674957"/>
                  <a:ext cx="338097" cy="315935"/>
                </a:xfrm>
                <a:prstGeom prst="ellipse">
                  <a:avLst/>
                </a:prstGeom>
                <a:blipFill rotWithShape="1">
                  <a:blip r:embed="rId4"/>
                  <a:stretch>
                    <a:fillRect l="-10714" b="-13725"/>
                  </a:stretch>
                </a:blipFill>
                <a:ln>
                  <a:noFill/>
                </a:ln>
              </p:spPr>
              <p:txBody>
                <a:bodyPr/>
                <a:lstStyle/>
                <a:p>
                  <a:r>
                    <a:rPr lang="en-US">
                      <a:noFill/>
                    </a:rPr>
                    <a:t> </a:t>
                  </a:r>
                </a:p>
              </p:txBody>
            </p:sp>
          </mc:Fallback>
        </mc:AlternateContent>
        <p:cxnSp>
          <p:nvCxnSpPr>
            <p:cNvPr id="22" name="Straight Arrow Connector 21"/>
            <p:cNvCxnSpPr>
              <a:stCxn id="52" idx="6"/>
              <a:endCxn id="36" idx="3"/>
            </p:cNvCxnSpPr>
            <p:nvPr/>
          </p:nvCxnSpPr>
          <p:spPr>
            <a:xfrm flipV="1">
              <a:off x="786332" y="863106"/>
              <a:ext cx="1741179" cy="357119"/>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36" idx="2"/>
            </p:cNvCxnSpPr>
            <p:nvPr/>
          </p:nvCxnSpPr>
          <p:spPr>
            <a:xfrm flipV="1">
              <a:off x="779928" y="843709"/>
              <a:ext cx="1739143" cy="8964"/>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0" y="0"/>
              <a:ext cx="1483020" cy="198248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890270" y="0"/>
              <a:ext cx="1265474" cy="198248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6046" y="1996671"/>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r>
                <a:rPr lang="en-US" sz="1600" baseline="-25000" dirty="0">
                  <a:solidFill>
                    <a:sysClr val="windowText" lastClr="000000"/>
                  </a:solidFill>
                </a:rPr>
                <a:t>1</a:t>
              </a:r>
            </a:p>
          </p:txBody>
        </p:sp>
        <p:sp>
          <p:nvSpPr>
            <p:cNvPr id="7" name="Oval 6"/>
            <p:cNvSpPr/>
            <p:nvPr/>
          </p:nvSpPr>
          <p:spPr>
            <a:xfrm>
              <a:off x="722295" y="825241"/>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33" name="Oval 32"/>
                <p:cNvSpPr/>
                <p:nvPr/>
              </p:nvSpPr>
              <p:spPr>
                <a:xfrm>
                  <a:off x="4392704" y="69470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2</m:t>
                            </m:r>
                          </m:sub>
                          <m:sup>
                            <m:r>
                              <a:rPr lang="en-US" i="1" dirty="0">
                                <a:solidFill>
                                  <a:sysClr val="windowText" lastClr="000000"/>
                                </a:solidFill>
                                <a:latin typeface="Cambria Math"/>
                              </a:rPr>
                              <m:t>#</m:t>
                            </m:r>
                          </m:sup>
                        </m:sSubSup>
                      </m:oMath>
                    </m:oMathPara>
                  </a14:m>
                  <a:endParaRPr lang="en-US" baseline="-25000" dirty="0">
                    <a:solidFill>
                      <a:sysClr val="windowText" lastClr="000000"/>
                    </a:solidFill>
                  </a:endParaRPr>
                </a:p>
              </p:txBody>
            </p:sp>
          </mc:Choice>
          <mc:Fallback xmlns="">
            <p:sp>
              <p:nvSpPr>
                <p:cNvPr id="33" name="Oval 32"/>
                <p:cNvSpPr>
                  <a:spLocks noRot="1" noChangeAspect="1" noMove="1" noResize="1" noEditPoints="1" noAdjustHandles="1" noChangeArrowheads="1" noChangeShapeType="1" noTextEdit="1"/>
                </p:cNvSpPr>
                <p:nvPr/>
              </p:nvSpPr>
              <p:spPr>
                <a:xfrm>
                  <a:off x="4392704" y="694705"/>
                  <a:ext cx="338097" cy="315935"/>
                </a:xfrm>
                <a:prstGeom prst="ellipse">
                  <a:avLst/>
                </a:prstGeom>
                <a:blipFill rotWithShape="1">
                  <a:blip r:embed="rId5"/>
                  <a:stretch>
                    <a:fillRect l="-9091" b="-13462"/>
                  </a:stretch>
                </a:blipFill>
                <a:ln>
                  <a:noFill/>
                </a:ln>
              </p:spPr>
              <p:txBody>
                <a:bodyPr/>
                <a:lstStyle/>
                <a:p>
                  <a:r>
                    <a:rPr lang="en-US">
                      <a:noFill/>
                    </a:rPr>
                    <a:t> </a:t>
                  </a:r>
                </a:p>
              </p:txBody>
            </p:sp>
          </mc:Fallback>
        </mc:AlternateContent>
        <p:sp>
          <p:nvSpPr>
            <p:cNvPr id="35" name="Oval 34"/>
            <p:cNvSpPr/>
            <p:nvPr/>
          </p:nvSpPr>
          <p:spPr>
            <a:xfrm>
              <a:off x="4363231" y="80859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6" name="Oval 35"/>
            <p:cNvSpPr/>
            <p:nvPr/>
          </p:nvSpPr>
          <p:spPr>
            <a:xfrm>
              <a:off x="2519071" y="81627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cxnSp>
          <p:nvCxnSpPr>
            <p:cNvPr id="38" name="Straight Arrow Connector 37"/>
            <p:cNvCxnSpPr>
              <a:stCxn id="35" idx="2"/>
              <a:endCxn id="36" idx="6"/>
            </p:cNvCxnSpPr>
            <p:nvPr/>
          </p:nvCxnSpPr>
          <p:spPr>
            <a:xfrm flipH="1">
              <a:off x="2576704" y="836025"/>
              <a:ext cx="1786527" cy="7684"/>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2"/>
              <a:endCxn id="36" idx="5"/>
            </p:cNvCxnSpPr>
            <p:nvPr/>
          </p:nvCxnSpPr>
          <p:spPr>
            <a:xfrm flipH="1" flipV="1">
              <a:off x="2568264" y="863106"/>
              <a:ext cx="1816739" cy="348155"/>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28699" y="119279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55" name="Oval 54"/>
            <p:cNvSpPr/>
            <p:nvPr/>
          </p:nvSpPr>
          <p:spPr>
            <a:xfrm>
              <a:off x="4385003" y="1183829"/>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1480192" y="1006539"/>
                  <a:ext cx="408060"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a14:m>
                  <a:r>
                    <a:rPr lang="en-US" baseline="-25000" dirty="0">
                      <a:sym typeface="Symbol"/>
                    </a:rPr>
                    <a:t>1</a:t>
                  </a:r>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1480192" y="1006539"/>
                  <a:ext cx="408060" cy="362984"/>
                </a:xfrm>
                <a:prstGeom prst="rect">
                  <a:avLst/>
                </a:prstGeom>
                <a:blipFill rotWithShape="1">
                  <a:blip r:embed="rId6"/>
                  <a:stretch>
                    <a:fillRect t="-5085" r="-8955" b="-25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248937" y="996834"/>
                  <a:ext cx="408060"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a14:m>
                  <a:r>
                    <a:rPr lang="en-US" baseline="-25000" dirty="0">
                      <a:sym typeface="Symbol"/>
                    </a:rPr>
                    <a:t>2</a:t>
                  </a:r>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248937" y="996834"/>
                  <a:ext cx="408060" cy="362984"/>
                </a:xfrm>
                <a:prstGeom prst="rect">
                  <a:avLst/>
                </a:prstGeom>
                <a:blipFill rotWithShape="1">
                  <a:blip r:embed="rId7"/>
                  <a:stretch>
                    <a:fillRect t="-5000" r="-1044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1480967" y="455908"/>
                  <a:ext cx="391261"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𝛾</m:t>
                          </m:r>
                        </m:e>
                      </m:acc>
                    </m:oMath>
                  </a14:m>
                  <a:r>
                    <a:rPr lang="en-US" baseline="-25000" dirty="0">
                      <a:sym typeface="Symbol"/>
                    </a:rPr>
                    <a:t>1</a:t>
                  </a:r>
                  <a:endParaRPr lang="en-US" baseline="-25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1480967" y="455908"/>
                  <a:ext cx="391261" cy="362984"/>
                </a:xfrm>
                <a:prstGeom prst="rect">
                  <a:avLst/>
                </a:prstGeom>
                <a:blipFill rotWithShape="1">
                  <a:blip r:embed="rId8"/>
                  <a:stretch>
                    <a:fillRect t="-5085" r="-7813" b="-25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3256048" y="462313"/>
                  <a:ext cx="391261" cy="362984"/>
                </a:xfrm>
                <a:prstGeom prst="rect">
                  <a:avLst/>
                </a:prstGeom>
                <a:noFill/>
              </p:spPr>
              <p:txBody>
                <a:bodyPr wrap="none" rtlCol="0">
                  <a:spAutoFit/>
                </a:bodyPr>
                <a:lstStyle/>
                <a:p>
                  <a14:m>
                    <m:oMath xmlns:m="http://schemas.openxmlformats.org/officeDocument/2006/math">
                      <m:acc>
                        <m:accPr>
                          <m:chr m:val="̂"/>
                          <m:ctrlPr>
                            <a:rPr lang="en-US" i="1">
                              <a:latin typeface="Cambria Math" panose="02040503050406030204" pitchFamily="18" charset="0"/>
                              <a:sym typeface="Symbol"/>
                            </a:rPr>
                          </m:ctrlPr>
                        </m:accPr>
                        <m:e>
                          <m:r>
                            <a:rPr lang="en-US" i="1">
                              <a:latin typeface="Cambria Math"/>
                              <a:ea typeface="Cambria Math"/>
                              <a:sym typeface="Symbol"/>
                            </a:rPr>
                            <m:t>𝛾</m:t>
                          </m:r>
                        </m:e>
                      </m:acc>
                    </m:oMath>
                  </a14:m>
                  <a:r>
                    <a:rPr lang="en-US" baseline="-25000" dirty="0">
                      <a:sym typeface="Symbol"/>
                    </a:rPr>
                    <a:t>2</a:t>
                  </a:r>
                  <a:endParaRPr lang="en-US" baseline="-25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3256048" y="462313"/>
                  <a:ext cx="391261" cy="362984"/>
                </a:xfrm>
                <a:prstGeom prst="rect">
                  <a:avLst/>
                </a:prstGeom>
                <a:blipFill rotWithShape="1">
                  <a:blip r:embed="rId9"/>
                  <a:stretch>
                    <a:fillRect t="-5085" r="-7813" b="-25424"/>
                  </a:stretch>
                </a:blipFill>
              </p:spPr>
              <p:txBody>
                <a:bodyPr/>
                <a:lstStyle/>
                <a:p>
                  <a:r>
                    <a:rPr lang="en-US">
                      <a:noFill/>
                    </a:rPr>
                    <a:t> </a:t>
                  </a:r>
                </a:p>
              </p:txBody>
            </p:sp>
          </mc:Fallback>
        </mc:AlternateContent>
        <p:sp>
          <p:nvSpPr>
            <p:cNvPr id="75" name="Diamond 74"/>
            <p:cNvSpPr/>
            <p:nvPr/>
          </p:nvSpPr>
          <p:spPr>
            <a:xfrm>
              <a:off x="3587160" y="0"/>
              <a:ext cx="1483020" cy="198248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6" name="Oval 75"/>
                <p:cNvSpPr/>
                <p:nvPr/>
              </p:nvSpPr>
              <p:spPr>
                <a:xfrm>
                  <a:off x="374387" y="1042509"/>
                  <a:ext cx="37650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smtClean="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r>
                              <a:rPr lang="en-US" b="0" i="1" dirty="0" smtClean="0">
                                <a:solidFill>
                                  <a:sysClr val="windowText" lastClr="000000"/>
                                </a:solidFill>
                                <a:latin typeface="Cambria Math"/>
                              </a:rPr>
                              <m:t>′</m:t>
                            </m:r>
                          </m:sup>
                        </m:sSubSup>
                      </m:oMath>
                    </m:oMathPara>
                  </a14:m>
                  <a:endParaRPr lang="en-US" dirty="0">
                    <a:solidFill>
                      <a:sysClr val="windowText" lastClr="000000"/>
                    </a:solidFill>
                  </a:endParaRPr>
                </a:p>
              </p:txBody>
            </p:sp>
          </mc:Choice>
          <mc:Fallback xmlns="">
            <p:sp>
              <p:nvSpPr>
                <p:cNvPr id="76" name="Oval 75"/>
                <p:cNvSpPr>
                  <a:spLocks noRot="1" noChangeAspect="1" noMove="1" noResize="1" noEditPoints="1" noAdjustHandles="1" noChangeArrowheads="1" noChangeShapeType="1" noTextEdit="1"/>
                </p:cNvSpPr>
                <p:nvPr/>
              </p:nvSpPr>
              <p:spPr>
                <a:xfrm>
                  <a:off x="374387" y="1042509"/>
                  <a:ext cx="376505" cy="315935"/>
                </a:xfrm>
                <a:prstGeom prst="ellipse">
                  <a:avLst/>
                </a:prstGeom>
                <a:blipFill rotWithShape="1">
                  <a:blip r:embed="rId10"/>
                  <a:stretch>
                    <a:fillRect l="-13115" b="-11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Oval 76"/>
                <p:cNvSpPr/>
                <p:nvPr/>
              </p:nvSpPr>
              <p:spPr>
                <a:xfrm>
                  <a:off x="4453772" y="1010905"/>
                  <a:ext cx="37650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smtClean="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2</m:t>
                            </m:r>
                          </m:sub>
                          <m:sup>
                            <m:r>
                              <a:rPr lang="en-US" i="1" dirty="0">
                                <a:solidFill>
                                  <a:sysClr val="windowText" lastClr="000000"/>
                                </a:solidFill>
                                <a:latin typeface="Cambria Math"/>
                              </a:rPr>
                              <m:t>#</m:t>
                            </m:r>
                            <m:r>
                              <a:rPr lang="en-US" b="0" i="1" dirty="0" smtClean="0">
                                <a:solidFill>
                                  <a:sysClr val="windowText" lastClr="000000"/>
                                </a:solidFill>
                                <a:latin typeface="Cambria Math"/>
                              </a:rPr>
                              <m:t>′</m:t>
                            </m:r>
                          </m:sup>
                        </m:sSubSup>
                      </m:oMath>
                    </m:oMathPara>
                  </a14:m>
                  <a:endParaRPr lang="en-US" baseline="-25000" dirty="0">
                    <a:solidFill>
                      <a:sysClr val="windowText" lastClr="000000"/>
                    </a:solidFill>
                  </a:endParaRPr>
                </a:p>
              </p:txBody>
            </p:sp>
          </mc:Choice>
          <mc:Fallback xmlns="">
            <p:sp>
              <p:nvSpPr>
                <p:cNvPr id="77" name="Oval 76"/>
                <p:cNvSpPr>
                  <a:spLocks noRot="1" noChangeAspect="1" noMove="1" noResize="1" noEditPoints="1" noAdjustHandles="1" noChangeArrowheads="1" noChangeShapeType="1" noTextEdit="1"/>
                </p:cNvSpPr>
                <p:nvPr/>
              </p:nvSpPr>
              <p:spPr>
                <a:xfrm>
                  <a:off x="4453772" y="1010905"/>
                  <a:ext cx="376505" cy="315935"/>
                </a:xfrm>
                <a:prstGeom prst="ellipse">
                  <a:avLst/>
                </a:prstGeom>
                <a:blipFill rotWithShape="1">
                  <a:blip r:embed="rId11"/>
                  <a:stretch>
                    <a:fillRect l="-11290" b="-15686"/>
                  </a:stretch>
                </a:blipFill>
                <a:ln>
                  <a:noFill/>
                </a:ln>
              </p:spPr>
              <p:txBody>
                <a:bodyPr/>
                <a:lstStyle/>
                <a:p>
                  <a:r>
                    <a:rPr lang="en-US">
                      <a:noFill/>
                    </a:rPr>
                    <a:t> </a:t>
                  </a:r>
                </a:p>
              </p:txBody>
            </p:sp>
          </mc:Fallback>
        </mc:AlternateContent>
      </p:grpSp>
      <p:sp>
        <p:nvSpPr>
          <p:cNvPr id="8" name="Title 7"/>
          <p:cNvSpPr>
            <a:spLocks noGrp="1"/>
          </p:cNvSpPr>
          <p:nvPr>
            <p:ph type="title"/>
          </p:nvPr>
        </p:nvSpPr>
        <p:spPr/>
        <p:txBody>
          <a:bodyPr/>
          <a:lstStyle/>
          <a:p>
            <a:r>
              <a:rPr lang="en-US" dirty="0"/>
              <a:t>Reduced Product</a:t>
            </a:r>
          </a:p>
        </p:txBody>
      </p:sp>
      <p:sp>
        <p:nvSpPr>
          <p:cNvPr id="6" name="Slide Number Placeholder 5"/>
          <p:cNvSpPr>
            <a:spLocks noGrp="1"/>
          </p:cNvSpPr>
          <p:nvPr>
            <p:ph type="sldNum" sz="quarter" idx="12"/>
          </p:nvPr>
        </p:nvSpPr>
        <p:spPr/>
        <p:txBody>
          <a:bodyPr/>
          <a:lstStyle/>
          <a:p>
            <a:fld id="{A65A0EED-6B89-664A-801E-D3FDD91C7C69}" type="slidenum">
              <a:rPr lang="en-US" smtClean="0"/>
              <a:pPr/>
              <a:t>59</a:t>
            </a:fld>
            <a:endParaRPr lang="en-US"/>
          </a:p>
        </p:txBody>
      </p:sp>
    </p:spTree>
    <p:extLst>
      <p:ext uri="{BB962C8B-B14F-4D97-AF65-F5344CB8AC3E}">
        <p14:creationId xmlns:p14="http://schemas.microsoft.com/office/powerpoint/2010/main" val="29923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8147" name="Rectangle 3"/>
          <p:cNvSpPr>
            <a:spLocks noGrp="1" noChangeArrowheads="1"/>
          </p:cNvSpPr>
          <p:nvPr>
            <p:ph type="body" idx="1"/>
          </p:nvPr>
        </p:nvSpPr>
        <p:spPr>
          <a:xfrm>
            <a:off x="171450" y="1352550"/>
            <a:ext cx="8801100" cy="5067300"/>
          </a:xfrm>
        </p:spPr>
        <p:txBody>
          <a:bodyPr/>
          <a:lstStyle/>
          <a:p>
            <a:r>
              <a:rPr lang="en-US" altLang="he-IL" dirty="0"/>
              <a:t>Determine information about the </a:t>
            </a:r>
            <a:r>
              <a:rPr lang="en-US" altLang="he-IL" dirty="0">
                <a:solidFill>
                  <a:srgbClr val="C00000"/>
                </a:solidFill>
              </a:rPr>
              <a:t>possible situations that can arise at execution time</a:t>
            </a:r>
            <a:r>
              <a:rPr lang="en-US" altLang="he-IL" dirty="0"/>
              <a:t>, without actually running the program on specific inputs</a:t>
            </a:r>
          </a:p>
          <a:p>
            <a:r>
              <a:rPr lang="en-US" altLang="he-IL" dirty="0"/>
              <a:t>Typically:</a:t>
            </a:r>
          </a:p>
          <a:p>
            <a:pPr lvl="1"/>
            <a:r>
              <a:rPr lang="en-US" altLang="he-IL" dirty="0"/>
              <a:t>For each point in the program, find a descriptor that represents (a superset of) the stores that could possibly arise at that point</a:t>
            </a:r>
          </a:p>
          <a:p>
            <a:r>
              <a:rPr lang="en-US" altLang="he-IL" dirty="0"/>
              <a:t>Correctness of an analysis justified via abstract interpretation </a:t>
            </a:r>
            <a:r>
              <a:rPr lang="en-US" altLang="he-IL" sz="2800" dirty="0"/>
              <a:t>[</a:t>
            </a:r>
            <a:r>
              <a:rPr lang="en-US" altLang="he-IL" sz="2800" dirty="0" err="1"/>
              <a:t>Cousot</a:t>
            </a:r>
            <a:r>
              <a:rPr lang="en-US" altLang="he-IL" sz="2800" dirty="0"/>
              <a:t> &amp; </a:t>
            </a:r>
            <a:r>
              <a:rPr lang="en-US" altLang="he-IL" sz="2800" dirty="0" err="1"/>
              <a:t>Cousot</a:t>
            </a:r>
            <a:r>
              <a:rPr lang="en-US" altLang="he-IL" sz="2800" dirty="0"/>
              <a:t> 77]</a:t>
            </a:r>
          </a:p>
        </p:txBody>
      </p:sp>
      <p:sp>
        <p:nvSpPr>
          <p:cNvPr id="6" name="Rectangle 3"/>
          <p:cNvSpPr txBox="1">
            <a:spLocks noChangeArrowheads="1"/>
          </p:cNvSpPr>
          <p:nvPr/>
        </p:nvSpPr>
        <p:spPr>
          <a:xfrm>
            <a:off x="0" y="0"/>
            <a:ext cx="9144000" cy="1143000"/>
          </a:xfrm>
          <a:prstGeom prst="rect">
            <a:avLst/>
          </a:prstGeom>
          <a:solidFill>
            <a:srgbClr val="690000"/>
          </a:solidFill>
        </p:spPr>
        <p:txBody>
          <a:bodyPr vert="horz" lIns="91440" tIns="45720" rIns="91440" bIns="45720" rtlCol="0" anchor="ctr">
            <a:normAutofit/>
          </a:bodyPr>
          <a:lst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a:lstStyle>
          <a:p>
            <a:r>
              <a:rPr lang="en-US" altLang="he-IL" dirty="0"/>
              <a:t>Static Analysis in a Nutshell</a:t>
            </a:r>
          </a:p>
        </p:txBody>
      </p:sp>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6</a:t>
            </a:fld>
            <a:endParaRPr lang="en-US" dirty="0"/>
          </a:p>
        </p:txBody>
      </p:sp>
    </p:spTree>
    <p:extLst>
      <p:ext uri="{BB962C8B-B14F-4D97-AF65-F5344CB8AC3E}">
        <p14:creationId xmlns:p14="http://schemas.microsoft.com/office/powerpoint/2010/main" val="19161375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8147">
                                            <p:txEl>
                                              <p:pRg st="1" end="1"/>
                                            </p:txEl>
                                          </p:spTgt>
                                        </p:tgtEl>
                                        <p:attrNameLst>
                                          <p:attrName>style.visibility</p:attrName>
                                        </p:attrNameLst>
                                      </p:cBhvr>
                                      <p:to>
                                        <p:strVal val="visible"/>
                                      </p:to>
                                    </p:set>
                                    <p:animEffect transition="in" filter="dissolve">
                                      <p:cBhvr>
                                        <p:cTn id="7" dur="500"/>
                                        <p:tgtEl>
                                          <p:spTgt spid="1798147">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8147">
                                            <p:txEl>
                                              <p:pRg st="2" end="2"/>
                                            </p:txEl>
                                          </p:spTgt>
                                        </p:tgtEl>
                                        <p:attrNameLst>
                                          <p:attrName>style.visibility</p:attrName>
                                        </p:attrNameLst>
                                      </p:cBhvr>
                                      <p:to>
                                        <p:strVal val="visible"/>
                                      </p:to>
                                    </p:set>
                                    <p:animEffect transition="in" filter="dissolve">
                                      <p:cBhvr>
                                        <p:cTn id="10" dur="500"/>
                                        <p:tgtEl>
                                          <p:spTgt spid="179814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8147">
                                            <p:txEl>
                                              <p:pRg st="3" end="3"/>
                                            </p:txEl>
                                          </p:spTgt>
                                        </p:tgtEl>
                                        <p:attrNameLst>
                                          <p:attrName>style.visibility</p:attrName>
                                        </p:attrNameLst>
                                      </p:cBhvr>
                                      <p:to>
                                        <p:strVal val="visible"/>
                                      </p:to>
                                    </p:set>
                                    <p:animEffect transition="in" filter="dissolve">
                                      <p:cBhvr>
                                        <p:cTn id="15" dur="500"/>
                                        <p:tgtEl>
                                          <p:spTgt spid="1798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7"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336893" y="439066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cxnSp>
        <p:nvCxnSpPr>
          <p:cNvPr id="22" name="Straight Arrow Connector 21"/>
          <p:cNvCxnSpPr>
            <a:stCxn id="52" idx="6"/>
            <a:endCxn id="36" idx="3"/>
          </p:cNvCxnSpPr>
          <p:nvPr/>
        </p:nvCxnSpPr>
        <p:spPr>
          <a:xfrm flipV="1">
            <a:off x="3081193" y="3182462"/>
            <a:ext cx="1429253" cy="414392"/>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36" idx="2"/>
          </p:cNvCxnSpPr>
          <p:nvPr/>
        </p:nvCxnSpPr>
        <p:spPr>
          <a:xfrm>
            <a:off x="3084120" y="3059669"/>
            <a:ext cx="1417886" cy="103396"/>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1982935" y="2151399"/>
            <a:ext cx="1483020" cy="220345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873205" y="2151398"/>
            <a:ext cx="1265474" cy="220345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26487" y="303223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5" name="Oval 34"/>
          <p:cNvSpPr/>
          <p:nvPr/>
        </p:nvSpPr>
        <p:spPr>
          <a:xfrm>
            <a:off x="6009616" y="2999520"/>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6" name="Oval 35"/>
          <p:cNvSpPr/>
          <p:nvPr/>
        </p:nvSpPr>
        <p:spPr>
          <a:xfrm>
            <a:off x="4502006" y="313563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cxnSp>
        <p:nvCxnSpPr>
          <p:cNvPr id="38" name="Straight Arrow Connector 37"/>
          <p:cNvCxnSpPr>
            <a:stCxn id="35" idx="2"/>
            <a:endCxn id="36" idx="6"/>
          </p:cNvCxnSpPr>
          <p:nvPr/>
        </p:nvCxnSpPr>
        <p:spPr>
          <a:xfrm flipH="1">
            <a:off x="4559639" y="3026952"/>
            <a:ext cx="1449977" cy="136113"/>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2"/>
            <a:endCxn id="36" idx="5"/>
          </p:cNvCxnSpPr>
          <p:nvPr/>
        </p:nvCxnSpPr>
        <p:spPr>
          <a:xfrm flipH="1" flipV="1">
            <a:off x="4551199" y="3182462"/>
            <a:ext cx="1480189" cy="408797"/>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3023560" y="356942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55" name="Oval 54"/>
          <p:cNvSpPr/>
          <p:nvPr/>
        </p:nvSpPr>
        <p:spPr>
          <a:xfrm>
            <a:off x="6031388" y="356382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3425027" y="3402881"/>
                <a:ext cx="446532"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panose="02040503050406030204" pitchFamily="18" charset="0"/>
                            <a:sym typeface="Symbol"/>
                          </a:rPr>
                        </m:ctrlPr>
                      </m:accPr>
                      <m:e>
                        <m:r>
                          <a:rPr lang="en-US" i="1" smtClean="0">
                            <a:latin typeface="Cambria Math"/>
                            <a:ea typeface="Cambria Math"/>
                            <a:sym typeface="Symbol"/>
                          </a:rPr>
                          <m:t>𝛼</m:t>
                        </m:r>
                      </m:e>
                    </m:acc>
                  </m:oMath>
                </a14:m>
                <a:r>
                  <a:rPr lang="en-US" baseline="-25000" dirty="0">
                    <a:solidFill>
                      <a:sysClr val="windowText" lastClr="000000"/>
                    </a:solidFill>
                    <a:latin typeface="Lucida Calligraphy" panose="03010101010101010101" pitchFamily="66" charset="0"/>
                  </a:rPr>
                  <a:t>P</a:t>
                </a:r>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3425027" y="3402881"/>
                <a:ext cx="446532" cy="362984"/>
              </a:xfrm>
              <a:prstGeom prst="rect">
                <a:avLst/>
              </a:prstGeom>
              <a:blipFill rotWithShape="1">
                <a:blip r:embed="rId3"/>
                <a:stretch>
                  <a:fillRect t="-5000" r="-8219"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339822" y="3397596"/>
                <a:ext cx="398442" cy="362984"/>
              </a:xfrm>
              <a:prstGeom prst="rect">
                <a:avLst/>
              </a:prstGeom>
              <a:noFill/>
            </p:spPr>
            <p:txBody>
              <a:bodyPr wrap="none" rtlCol="0">
                <a:spAutoFit/>
              </a:bodyPr>
              <a:lstStyle/>
              <a:p>
                <a14:m>
                  <m:oMath xmlns:m="http://schemas.openxmlformats.org/officeDocument/2006/math">
                    <m:acc>
                      <m:accPr>
                        <m:chr m:val="̂"/>
                        <m:ctrlPr>
                          <a:rPr lang="en-US" i="1">
                            <a:latin typeface="Cambria Math" panose="02040503050406030204" pitchFamily="18" charset="0"/>
                            <a:sym typeface="Symbol"/>
                          </a:rPr>
                        </m:ctrlPr>
                      </m:accPr>
                      <m:e>
                        <m:r>
                          <a:rPr lang="en-US" i="1">
                            <a:latin typeface="Cambria Math"/>
                            <a:ea typeface="Cambria Math"/>
                            <a:sym typeface="Symbol"/>
                          </a:rPr>
                          <m:t>𝛼</m:t>
                        </m:r>
                      </m:e>
                    </m:acc>
                  </m:oMath>
                </a14:m>
                <a:r>
                  <a:rPr lang="en-US" baseline="-25000" dirty="0">
                    <a:solidFill>
                      <a:sysClr val="windowText" lastClr="000000"/>
                    </a:solidFill>
                    <a:latin typeface="Lucida Calligraphy" panose="03010101010101010101" pitchFamily="66" charset="0"/>
                  </a:rPr>
                  <a:t>I</a:t>
                </a:r>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339822" y="3397596"/>
                <a:ext cx="398442" cy="362984"/>
              </a:xfrm>
              <a:prstGeom prst="rect">
                <a:avLst/>
              </a:prstGeom>
              <a:blipFill rotWithShape="1">
                <a:blip r:embed="rId4"/>
                <a:stretch>
                  <a:fillRect t="-5000" r="-9231"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3416557" y="2722561"/>
                <a:ext cx="416909" cy="362984"/>
              </a:xfrm>
              <a:prstGeom prst="rect">
                <a:avLst/>
              </a:prstGeom>
              <a:noFill/>
            </p:spPr>
            <p:txBody>
              <a:bodyPr wrap="none" rtlCol="0">
                <a:spAutoFit/>
              </a:bodyPr>
              <a:lstStyle/>
              <a:p>
                <a14:m>
                  <m:oMath xmlns:m="http://schemas.openxmlformats.org/officeDocument/2006/math">
                    <m:acc>
                      <m:accPr>
                        <m:chr m:val="̂"/>
                        <m:ctrlPr>
                          <a:rPr lang="en-US" i="1">
                            <a:latin typeface="Cambria Math" panose="02040503050406030204" pitchFamily="18" charset="0"/>
                            <a:sym typeface="Symbol"/>
                          </a:rPr>
                        </m:ctrlPr>
                      </m:accPr>
                      <m:e>
                        <m:r>
                          <a:rPr lang="en-US" i="1">
                            <a:latin typeface="Cambria Math"/>
                            <a:ea typeface="Cambria Math"/>
                            <a:sym typeface="Symbol"/>
                          </a:rPr>
                          <m:t>𝛾</m:t>
                        </m:r>
                      </m:e>
                    </m:acc>
                  </m:oMath>
                </a14:m>
                <a:r>
                  <a:rPr lang="en-US" sz="1600" baseline="-25000" dirty="0">
                    <a:solidFill>
                      <a:sysClr val="windowText" lastClr="000000"/>
                    </a:solidFill>
                    <a:latin typeface="Lucida Calligraphy" panose="03010101010101010101" pitchFamily="66" charset="0"/>
                  </a:rPr>
                  <a:t>P</a:t>
                </a:r>
                <a:endParaRPr lang="en-US" baseline="-25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3416557" y="2722561"/>
                <a:ext cx="416909" cy="362984"/>
              </a:xfrm>
              <a:prstGeom prst="rect">
                <a:avLst/>
              </a:prstGeom>
              <a:blipFill rotWithShape="1">
                <a:blip r:embed="rId5"/>
                <a:stretch>
                  <a:fillRect t="-5085" r="-5797" b="-20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5324988" y="2707021"/>
                <a:ext cx="381643" cy="362984"/>
              </a:xfrm>
              <a:prstGeom prst="rect">
                <a:avLst/>
              </a:prstGeom>
              <a:noFill/>
            </p:spPr>
            <p:txBody>
              <a:bodyPr wrap="none" rtlCol="0">
                <a:spAutoFit/>
              </a:bodyPr>
              <a:lstStyle/>
              <a:p>
                <a14:m>
                  <m:oMath xmlns:m="http://schemas.openxmlformats.org/officeDocument/2006/math">
                    <m:acc>
                      <m:accPr>
                        <m:chr m:val="̂"/>
                        <m:ctrlPr>
                          <a:rPr lang="en-US" i="1">
                            <a:latin typeface="Cambria Math" panose="02040503050406030204" pitchFamily="18" charset="0"/>
                            <a:sym typeface="Symbol"/>
                          </a:rPr>
                        </m:ctrlPr>
                      </m:accPr>
                      <m:e>
                        <m:r>
                          <a:rPr lang="en-US" i="1">
                            <a:latin typeface="Cambria Math"/>
                            <a:ea typeface="Cambria Math"/>
                            <a:sym typeface="Symbol"/>
                          </a:rPr>
                          <m:t>𝛾</m:t>
                        </m:r>
                      </m:e>
                    </m:acc>
                  </m:oMath>
                </a14:m>
                <a:r>
                  <a:rPr lang="en-US" baseline="-25000" dirty="0">
                    <a:solidFill>
                      <a:sysClr val="windowText" lastClr="000000"/>
                    </a:solidFill>
                    <a:latin typeface="Lucida Calligraphy" panose="03010101010101010101" pitchFamily="66" charset="0"/>
                  </a:rPr>
                  <a:t>I</a:t>
                </a:r>
                <a:endParaRPr lang="en-US" baseline="-25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5324988" y="2707021"/>
                <a:ext cx="381643" cy="362984"/>
              </a:xfrm>
              <a:prstGeom prst="rect">
                <a:avLst/>
              </a:prstGeom>
              <a:blipFill rotWithShape="1">
                <a:blip r:embed="rId6"/>
                <a:stretch>
                  <a:fillRect t="-5000" r="-8065" b="-25000"/>
                </a:stretch>
              </a:blipFill>
            </p:spPr>
            <p:txBody>
              <a:bodyPr/>
              <a:lstStyle/>
              <a:p>
                <a:r>
                  <a:rPr lang="en-US">
                    <a:noFill/>
                  </a:rPr>
                  <a:t> </a:t>
                </a:r>
              </a:p>
            </p:txBody>
          </p:sp>
        </mc:Fallback>
      </mc:AlternateContent>
      <p:sp>
        <p:nvSpPr>
          <p:cNvPr id="75" name="Diamond 74"/>
          <p:cNvSpPr/>
          <p:nvPr/>
        </p:nvSpPr>
        <p:spPr>
          <a:xfrm>
            <a:off x="5678045" y="2151398"/>
            <a:ext cx="1483020" cy="220345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2317071" y="2665415"/>
            <a:ext cx="797975" cy="646331"/>
          </a:xfrm>
          <a:prstGeom prst="rect">
            <a:avLst/>
          </a:prstGeom>
          <a:noFill/>
        </p:spPr>
        <p:txBody>
          <a:bodyPr wrap="none" rtlCol="0">
            <a:spAutoFit/>
          </a:bodyPr>
          <a:lstStyle/>
          <a:p>
            <a:r>
              <a:rPr lang="en-US" sz="1200" dirty="0">
                <a:solidFill>
                  <a:sysClr val="windowText" lastClr="000000"/>
                </a:solidFill>
              </a:rPr>
              <a:t>(</a:t>
            </a:r>
            <a:r>
              <a:rPr lang="en-US" sz="1200" dirty="0" err="1">
                <a:solidFill>
                  <a:sysClr val="windowText" lastClr="000000"/>
                </a:solidFill>
              </a:rPr>
              <a:t>a</a:t>
            </a:r>
            <a:r>
              <a:rPr lang="en-US" sz="1200" dirty="0" err="1">
                <a:solidFill>
                  <a:sysClr val="windowText" lastClr="000000"/>
                </a:solidFill>
                <a:sym typeface="Math C"/>
              </a:rPr>
              <a:t>even</a:t>
            </a:r>
            <a:r>
              <a:rPr lang="en-US" sz="1200" dirty="0">
                <a:solidFill>
                  <a:sysClr val="windowText" lastClr="000000"/>
                </a:solidFill>
                <a:sym typeface="Math C"/>
              </a:rPr>
              <a:t>,</a:t>
            </a:r>
          </a:p>
          <a:p>
            <a:r>
              <a:rPr lang="en-US" sz="1200" dirty="0">
                <a:solidFill>
                  <a:sysClr val="windowText" lastClr="000000"/>
                </a:solidFill>
                <a:sym typeface="Math C"/>
              </a:rPr>
              <a:t> </a:t>
            </a:r>
            <a:r>
              <a:rPr lang="en-US" sz="1200" dirty="0" err="1">
                <a:solidFill>
                  <a:sysClr val="windowText" lastClr="000000"/>
                </a:solidFill>
                <a:sym typeface="Math C"/>
              </a:rPr>
              <a:t>bodd</a:t>
            </a:r>
            <a:r>
              <a:rPr lang="en-US" sz="1200" dirty="0">
                <a:solidFill>
                  <a:sysClr val="windowText" lastClr="000000"/>
                </a:solidFill>
                <a:sym typeface="Math C"/>
              </a:rPr>
              <a:t>,</a:t>
            </a:r>
          </a:p>
          <a:p>
            <a:r>
              <a:rPr lang="en-US" sz="1200" dirty="0">
                <a:solidFill>
                  <a:sysClr val="windowText" lastClr="000000"/>
                </a:solidFill>
                <a:sym typeface="Math C"/>
              </a:rPr>
              <a:t> c</a:t>
            </a:r>
            <a:r>
              <a:rPr lang="el-GR" sz="1200" dirty="0">
                <a:solidFill>
                  <a:sysClr val="windowText" lastClr="000000"/>
                </a:solidFill>
                <a:sym typeface="Math C"/>
              </a:rPr>
              <a:t>Τ</a:t>
            </a:r>
            <a:r>
              <a:rPr lang="en-US" sz="1200" dirty="0">
                <a:solidFill>
                  <a:sysClr val="windowText" lastClr="000000"/>
                </a:solidFill>
                <a:sym typeface="Math C"/>
              </a:rPr>
              <a:t>)</a:t>
            </a:r>
            <a:endParaRPr lang="en-US" sz="1200" dirty="0"/>
          </a:p>
        </p:txBody>
      </p:sp>
      <p:sp>
        <p:nvSpPr>
          <p:cNvPr id="39" name="TextBox 38"/>
          <p:cNvSpPr txBox="1"/>
          <p:nvPr/>
        </p:nvSpPr>
        <p:spPr>
          <a:xfrm>
            <a:off x="6012729" y="2641131"/>
            <a:ext cx="864339" cy="646331"/>
          </a:xfrm>
          <a:prstGeom prst="rect">
            <a:avLst/>
          </a:prstGeom>
          <a:noFill/>
        </p:spPr>
        <p:txBody>
          <a:bodyPr wrap="none" rtlCol="0">
            <a:spAutoFit/>
          </a:bodyPr>
          <a:lstStyle/>
          <a:p>
            <a:r>
              <a:rPr lang="en-US" sz="1200" dirty="0">
                <a:solidFill>
                  <a:sysClr val="windowText" lastClr="000000"/>
                </a:solidFill>
              </a:rPr>
              <a:t>(a</a:t>
            </a:r>
            <a:r>
              <a:rPr lang="en-US" sz="1200" dirty="0">
                <a:solidFill>
                  <a:sysClr val="windowText" lastClr="000000"/>
                </a:solidFill>
                <a:sym typeface="Math C"/>
              </a:rPr>
              <a:t>[3,12],</a:t>
            </a:r>
          </a:p>
          <a:p>
            <a:r>
              <a:rPr lang="en-US" sz="1200" dirty="0">
                <a:solidFill>
                  <a:sysClr val="windowText" lastClr="000000"/>
                </a:solidFill>
                <a:sym typeface="Math C"/>
              </a:rPr>
              <a:t> b[5,10],</a:t>
            </a:r>
          </a:p>
          <a:p>
            <a:r>
              <a:rPr lang="en-US" sz="1200" dirty="0">
                <a:solidFill>
                  <a:sysClr val="windowText" lastClr="000000"/>
                </a:solidFill>
                <a:sym typeface="Math C"/>
              </a:rPr>
              <a:t> c[7,7])</a:t>
            </a:r>
            <a:endParaRPr lang="en-US" sz="1200" dirty="0"/>
          </a:p>
        </p:txBody>
      </p:sp>
      <p:sp>
        <p:nvSpPr>
          <p:cNvPr id="40" name="TextBox 39"/>
          <p:cNvSpPr txBox="1"/>
          <p:nvPr/>
        </p:nvSpPr>
        <p:spPr>
          <a:xfrm>
            <a:off x="4010320" y="2134192"/>
            <a:ext cx="984565" cy="1015663"/>
          </a:xfrm>
          <a:prstGeom prst="rect">
            <a:avLst/>
          </a:prstGeom>
          <a:noFill/>
        </p:spPr>
        <p:txBody>
          <a:bodyPr wrap="none" rtlCol="0">
            <a:spAutoFit/>
          </a:bodyPr>
          <a:lstStyle/>
          <a:p>
            <a:r>
              <a:rPr lang="en-US" sz="1200" dirty="0">
                <a:solidFill>
                  <a:sysClr val="windowText" lastClr="000000"/>
                </a:solidFill>
              </a:rPr>
              <a:t>     3 </a:t>
            </a:r>
            <a:r>
              <a:rPr lang="en-US" sz="1200" dirty="0">
                <a:solidFill>
                  <a:sysClr val="windowText" lastClr="000000"/>
                </a:solidFill>
                <a:sym typeface="Symbol"/>
              </a:rPr>
              <a:t> </a:t>
            </a:r>
            <a:r>
              <a:rPr lang="en-US" sz="1200" dirty="0">
                <a:solidFill>
                  <a:sysClr val="windowText" lastClr="000000"/>
                </a:solidFill>
              </a:rPr>
              <a:t>a </a:t>
            </a:r>
            <a:r>
              <a:rPr lang="en-US" sz="1200" dirty="0">
                <a:solidFill>
                  <a:sysClr val="windowText" lastClr="000000"/>
                </a:solidFill>
                <a:sym typeface="Symbol"/>
              </a:rPr>
              <a:t> 12</a:t>
            </a:r>
          </a:p>
          <a:p>
            <a:pPr marL="171450" indent="-171450">
              <a:buFont typeface="Symbol"/>
              <a:buChar char="Ù"/>
            </a:pPr>
            <a:r>
              <a:rPr lang="en-US" sz="1200" dirty="0">
                <a:solidFill>
                  <a:sysClr val="windowText" lastClr="000000"/>
                </a:solidFill>
              </a:rPr>
              <a:t>5 </a:t>
            </a:r>
            <a:r>
              <a:rPr lang="en-US" sz="1200" dirty="0">
                <a:solidFill>
                  <a:sysClr val="windowText" lastClr="000000"/>
                </a:solidFill>
                <a:sym typeface="Symbol"/>
              </a:rPr>
              <a:t> b  1</a:t>
            </a:r>
            <a:r>
              <a:rPr lang="en-US" sz="1200" dirty="0">
                <a:solidFill>
                  <a:sysClr val="windowText" lastClr="000000"/>
                </a:solidFill>
                <a:sym typeface="Math C"/>
              </a:rPr>
              <a:t>0</a:t>
            </a:r>
          </a:p>
          <a:p>
            <a:pPr marL="171450" indent="-171450">
              <a:buFont typeface="Symbol"/>
              <a:buChar char="Ù"/>
            </a:pPr>
            <a:r>
              <a:rPr lang="en-US" sz="1200" dirty="0">
                <a:solidFill>
                  <a:sysClr val="windowText" lastClr="000000"/>
                </a:solidFill>
                <a:sym typeface="Symbol"/>
              </a:rPr>
              <a:t>7  c  7</a:t>
            </a:r>
          </a:p>
          <a:p>
            <a:pPr marL="171450" indent="-171450">
              <a:buFont typeface="Symbol"/>
              <a:buChar char="Ù"/>
            </a:pPr>
            <a:r>
              <a:rPr lang="en-US" sz="1200">
                <a:solidFill>
                  <a:sysClr val="windowText" lastClr="000000"/>
                </a:solidFill>
                <a:sym typeface="Symbol"/>
              </a:rPr>
              <a:t>2</a:t>
            </a:r>
            <a:r>
              <a:rPr lang="en-US" sz="1200" baseline="30000">
                <a:solidFill>
                  <a:sysClr val="windowText" lastClr="000000"/>
                </a:solidFill>
                <a:sym typeface="Symbol"/>
              </a:rPr>
              <a:t>31</a:t>
            </a:r>
            <a:r>
              <a:rPr lang="en-US" sz="1200">
                <a:solidFill>
                  <a:sysClr val="windowText" lastClr="000000"/>
                </a:solidFill>
                <a:sym typeface="Symbol"/>
              </a:rPr>
              <a:t> </a:t>
            </a:r>
            <a:r>
              <a:rPr lang="en-US" sz="1200" dirty="0">
                <a:solidFill>
                  <a:sysClr val="windowText" lastClr="000000"/>
                </a:solidFill>
                <a:sym typeface="Symbol"/>
              </a:rPr>
              <a:t>a = 0</a:t>
            </a:r>
          </a:p>
          <a:p>
            <a:pPr marL="171450" indent="-171450">
              <a:buFont typeface="Symbol"/>
              <a:buChar char="Ù"/>
            </a:pPr>
            <a:r>
              <a:rPr lang="en-US" sz="1200" dirty="0">
                <a:solidFill>
                  <a:sysClr val="windowText" lastClr="000000"/>
                </a:solidFill>
                <a:sym typeface="Symbol"/>
              </a:rPr>
              <a:t>2</a:t>
            </a:r>
            <a:r>
              <a:rPr lang="en-US" sz="1200" baseline="30000" dirty="0">
                <a:solidFill>
                  <a:sysClr val="windowText" lastClr="000000"/>
                </a:solidFill>
                <a:sym typeface="Symbol"/>
              </a:rPr>
              <a:t>31</a:t>
            </a:r>
            <a:r>
              <a:rPr lang="en-US" sz="1200" dirty="0">
                <a:solidFill>
                  <a:sysClr val="windowText" lastClr="000000"/>
                </a:solidFill>
                <a:sym typeface="Symbol"/>
              </a:rPr>
              <a:t> b = 2</a:t>
            </a:r>
            <a:r>
              <a:rPr lang="en-US" sz="1200" baseline="30000" dirty="0">
                <a:solidFill>
                  <a:sysClr val="windowText" lastClr="000000"/>
                </a:solidFill>
                <a:sym typeface="Symbol"/>
              </a:rPr>
              <a:t>31</a:t>
            </a:r>
            <a:endParaRPr lang="en-US" sz="1200" baseline="30000" dirty="0">
              <a:solidFill>
                <a:sysClr val="windowText" lastClr="000000"/>
              </a:solidFill>
              <a:sym typeface="Math C"/>
            </a:endParaRPr>
          </a:p>
        </p:txBody>
      </p:sp>
      <p:sp>
        <p:nvSpPr>
          <p:cNvPr id="41" name="TextBox 40"/>
          <p:cNvSpPr txBox="1"/>
          <p:nvPr/>
        </p:nvSpPr>
        <p:spPr>
          <a:xfrm>
            <a:off x="6044571" y="3333956"/>
            <a:ext cx="864339" cy="646331"/>
          </a:xfrm>
          <a:prstGeom prst="rect">
            <a:avLst/>
          </a:prstGeom>
          <a:noFill/>
        </p:spPr>
        <p:txBody>
          <a:bodyPr wrap="none" rtlCol="0">
            <a:spAutoFit/>
          </a:bodyPr>
          <a:lstStyle/>
          <a:p>
            <a:r>
              <a:rPr lang="en-US" sz="1200" dirty="0">
                <a:solidFill>
                  <a:sysClr val="windowText" lastClr="000000"/>
                </a:solidFill>
              </a:rPr>
              <a:t>(a</a:t>
            </a:r>
            <a:r>
              <a:rPr lang="en-US" sz="1200" dirty="0">
                <a:solidFill>
                  <a:sysClr val="windowText" lastClr="000000"/>
                </a:solidFill>
                <a:sym typeface="Math C"/>
              </a:rPr>
              <a:t>[4,12],</a:t>
            </a:r>
          </a:p>
          <a:p>
            <a:r>
              <a:rPr lang="en-US" sz="1200" dirty="0">
                <a:solidFill>
                  <a:sysClr val="windowText" lastClr="000000"/>
                </a:solidFill>
                <a:sym typeface="Math C"/>
              </a:rPr>
              <a:t> b[5,9],</a:t>
            </a:r>
          </a:p>
          <a:p>
            <a:r>
              <a:rPr lang="en-US" sz="1200" dirty="0">
                <a:solidFill>
                  <a:sysClr val="windowText" lastClr="000000"/>
                </a:solidFill>
                <a:sym typeface="Math C"/>
              </a:rPr>
              <a:t> c[7,7])</a:t>
            </a:r>
            <a:endParaRPr lang="en-US" sz="1200" dirty="0"/>
          </a:p>
        </p:txBody>
      </p:sp>
      <p:sp>
        <p:nvSpPr>
          <p:cNvPr id="6" name="TextBox 5"/>
          <p:cNvSpPr txBox="1"/>
          <p:nvPr/>
        </p:nvSpPr>
        <p:spPr>
          <a:xfrm>
            <a:off x="2270617" y="4363969"/>
            <a:ext cx="907621"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Parity</a:t>
            </a:r>
            <a:endParaRPr lang="en-US" sz="1600" baseline="-25000" dirty="0">
              <a:solidFill>
                <a:sysClr val="windowText" lastClr="000000"/>
              </a:solidFill>
            </a:endParaRPr>
          </a:p>
        </p:txBody>
      </p:sp>
      <p:sp>
        <p:nvSpPr>
          <p:cNvPr id="43" name="TextBox 42"/>
          <p:cNvSpPr txBox="1"/>
          <p:nvPr/>
        </p:nvSpPr>
        <p:spPr>
          <a:xfrm>
            <a:off x="5873014" y="4363969"/>
            <a:ext cx="1093569"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Interval</a:t>
            </a:r>
            <a:endParaRPr lang="en-US" sz="1600" baseline="-25000" dirty="0">
              <a:solidFill>
                <a:sysClr val="windowText" lastClr="000000"/>
              </a:solidFill>
            </a:endParaRPr>
          </a:p>
        </p:txBody>
      </p:sp>
      <p:sp>
        <p:nvSpPr>
          <p:cNvPr id="44" name="TextBox 43"/>
          <p:cNvSpPr txBox="1"/>
          <p:nvPr/>
        </p:nvSpPr>
        <p:spPr>
          <a:xfrm>
            <a:off x="2332644" y="3266780"/>
            <a:ext cx="797975" cy="646331"/>
          </a:xfrm>
          <a:prstGeom prst="rect">
            <a:avLst/>
          </a:prstGeom>
          <a:noFill/>
        </p:spPr>
        <p:txBody>
          <a:bodyPr wrap="none" rtlCol="0">
            <a:spAutoFit/>
          </a:bodyPr>
          <a:lstStyle/>
          <a:p>
            <a:r>
              <a:rPr lang="en-US" sz="1200" dirty="0">
                <a:solidFill>
                  <a:sysClr val="windowText" lastClr="000000"/>
                </a:solidFill>
              </a:rPr>
              <a:t>(</a:t>
            </a:r>
            <a:r>
              <a:rPr lang="en-US" sz="1200" dirty="0" err="1">
                <a:solidFill>
                  <a:sysClr val="windowText" lastClr="000000"/>
                </a:solidFill>
              </a:rPr>
              <a:t>a</a:t>
            </a:r>
            <a:r>
              <a:rPr lang="en-US" sz="1200" dirty="0" err="1">
                <a:solidFill>
                  <a:sysClr val="windowText" lastClr="000000"/>
                </a:solidFill>
                <a:sym typeface="Math C"/>
              </a:rPr>
              <a:t>even</a:t>
            </a:r>
            <a:r>
              <a:rPr lang="en-US" sz="1200" dirty="0">
                <a:solidFill>
                  <a:sysClr val="windowText" lastClr="000000"/>
                </a:solidFill>
                <a:sym typeface="Math C"/>
              </a:rPr>
              <a:t>,</a:t>
            </a:r>
          </a:p>
          <a:p>
            <a:r>
              <a:rPr lang="en-US" sz="1200" dirty="0">
                <a:solidFill>
                  <a:sysClr val="windowText" lastClr="000000"/>
                </a:solidFill>
                <a:sym typeface="Math C"/>
              </a:rPr>
              <a:t> </a:t>
            </a:r>
            <a:r>
              <a:rPr lang="en-US" sz="1200" dirty="0" err="1">
                <a:solidFill>
                  <a:sysClr val="windowText" lastClr="000000"/>
                </a:solidFill>
                <a:sym typeface="Math C"/>
              </a:rPr>
              <a:t>bodd</a:t>
            </a:r>
            <a:r>
              <a:rPr lang="en-US" sz="1200" dirty="0">
                <a:solidFill>
                  <a:sysClr val="windowText" lastClr="000000"/>
                </a:solidFill>
                <a:sym typeface="Math C"/>
              </a:rPr>
              <a:t>,</a:t>
            </a:r>
          </a:p>
          <a:p>
            <a:r>
              <a:rPr lang="en-US" sz="1200" dirty="0">
                <a:solidFill>
                  <a:sysClr val="windowText" lastClr="000000"/>
                </a:solidFill>
                <a:sym typeface="Math C"/>
              </a:rPr>
              <a:t> </a:t>
            </a:r>
            <a:r>
              <a:rPr lang="en-US" sz="1200" dirty="0" err="1">
                <a:solidFill>
                  <a:sysClr val="windowText" lastClr="000000"/>
                </a:solidFill>
                <a:sym typeface="Math C"/>
              </a:rPr>
              <a:t>codd</a:t>
            </a:r>
            <a:r>
              <a:rPr lang="en-US" sz="1200" dirty="0">
                <a:solidFill>
                  <a:sysClr val="windowText" lastClr="000000"/>
                </a:solidFill>
                <a:sym typeface="Math C"/>
              </a:rPr>
              <a:t>)</a:t>
            </a:r>
            <a:endParaRPr lang="en-US" sz="1200" dirty="0"/>
          </a:p>
        </p:txBody>
      </p:sp>
      <p:sp>
        <p:nvSpPr>
          <p:cNvPr id="10" name="Title 9"/>
          <p:cNvSpPr>
            <a:spLocks noGrp="1"/>
          </p:cNvSpPr>
          <p:nvPr>
            <p:ph type="title"/>
          </p:nvPr>
        </p:nvSpPr>
        <p:spPr/>
        <p:txBody>
          <a:bodyPr/>
          <a:lstStyle/>
          <a:p>
            <a:r>
              <a:rPr lang="en-US" dirty="0"/>
              <a:t>Reduced Product</a:t>
            </a:r>
          </a:p>
        </p:txBody>
      </p:sp>
      <p:sp>
        <p:nvSpPr>
          <p:cNvPr id="9" name="Slide Number Placeholder 8"/>
          <p:cNvSpPr>
            <a:spLocks noGrp="1"/>
          </p:cNvSpPr>
          <p:nvPr>
            <p:ph type="sldNum" sz="quarter" idx="12"/>
          </p:nvPr>
        </p:nvSpPr>
        <p:spPr/>
        <p:txBody>
          <a:bodyPr/>
          <a:lstStyle/>
          <a:p>
            <a:fld id="{A65A0EED-6B89-664A-801E-D3FDD91C7C69}" type="slidenum">
              <a:rPr lang="en-US" smtClean="0"/>
              <a:pPr/>
              <a:t>60</a:t>
            </a:fld>
            <a:endParaRPr lang="en-US"/>
          </a:p>
        </p:txBody>
      </p:sp>
    </p:spTree>
    <p:extLst>
      <p:ext uri="{BB962C8B-B14F-4D97-AF65-F5344CB8AC3E}">
        <p14:creationId xmlns:p14="http://schemas.microsoft.com/office/powerpoint/2010/main" val="873765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p:nvPr/>
        </p:nvGrpSpPr>
        <p:grpSpPr>
          <a:xfrm>
            <a:off x="2737093" y="1782360"/>
            <a:ext cx="3669815" cy="3293281"/>
            <a:chOff x="3860783" y="2192533"/>
            <a:chExt cx="3669815" cy="3293281"/>
          </a:xfrm>
        </p:grpSpPr>
        <p:grpSp>
          <p:nvGrpSpPr>
            <p:cNvPr id="34" name="Group 33"/>
            <p:cNvGrpSpPr/>
            <p:nvPr/>
          </p:nvGrpSpPr>
          <p:grpSpPr>
            <a:xfrm>
              <a:off x="5066606" y="2192533"/>
              <a:ext cx="968297" cy="1004167"/>
              <a:chOff x="3141381" y="709177"/>
              <a:chExt cx="968297" cy="1004167"/>
            </a:xfrm>
          </p:grpSpPr>
          <p:sp>
            <p:nvSpPr>
              <p:cNvPr id="33" name="Diamond 32"/>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Oval 56"/>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b="0" i="1" dirty="0" smtClean="0">
                                  <a:solidFill>
                                    <a:sysClr val="windowText" lastClr="000000"/>
                                  </a:solidFill>
                                  <a:latin typeface="Cambria Math" panose="02040503050406030204" pitchFamily="18" charset="0"/>
                                </a:rPr>
                              </m:ctrlPr>
                            </m:sSubSupPr>
                            <m:e>
                              <m:r>
                                <a:rPr lang="en-US" sz="1600" b="0" i="1" dirty="0" smtClean="0">
                                  <a:solidFill>
                                    <a:sysClr val="windowText" lastClr="000000"/>
                                  </a:solidFill>
                                  <a:latin typeface="Cambria Math"/>
                                </a:rPr>
                                <m:t>𝑎</m:t>
                              </m:r>
                            </m:e>
                            <m:sub>
                              <m:r>
                                <a:rPr lang="en-US" sz="1600" b="0" i="1" dirty="0" smtClean="0">
                                  <a:solidFill>
                                    <a:sysClr val="windowText" lastClr="000000"/>
                                  </a:solidFill>
                                  <a:latin typeface="Cambria Math"/>
                                </a:rPr>
                                <m:t>1</m:t>
                              </m:r>
                            </m:sub>
                            <m:sup>
                              <m:r>
                                <a:rPr lang="en-US" sz="1600" b="0" i="1" dirty="0" smtClean="0">
                                  <a:solidFill>
                                    <a:sysClr val="windowText" lastClr="000000"/>
                                  </a:solidFill>
                                  <a:latin typeface="Cambria Math"/>
                                </a:rPr>
                                <m:t>#</m:t>
                              </m:r>
                            </m:sup>
                          </m:sSubSup>
                        </m:oMath>
                      </m:oMathPara>
                    </a14:m>
                    <a:endParaRPr lang="en-US" sz="1600" b="0" dirty="0">
                      <a:solidFill>
                        <a:sysClr val="windowText" lastClr="000000"/>
                      </a:solidFill>
                    </a:endParaRPr>
                  </a:p>
                </p:txBody>
              </p:sp>
            </mc:Choice>
            <mc:Fallback xmlns="">
              <p:sp>
                <p:nvSpPr>
                  <p:cNvPr id="57" name="Oval 56"/>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3"/>
                    <a:stretch>
                      <a:fillRect l="-3571" b="-3922"/>
                    </a:stretch>
                  </a:blipFill>
                  <a:ln>
                    <a:noFill/>
                  </a:ln>
                </p:spPr>
                <p:txBody>
                  <a:bodyPr/>
                  <a:lstStyle/>
                  <a:p>
                    <a:r>
                      <a:rPr lang="en-US">
                        <a:noFill/>
                      </a:rPr>
                      <a:t> </a:t>
                    </a:r>
                  </a:p>
                </p:txBody>
              </p:sp>
            </mc:Fallback>
          </mc:AlternateContent>
          <p:sp>
            <p:nvSpPr>
              <p:cNvPr id="58" name="Oval 57"/>
              <p:cNvSpPr/>
              <p:nvPr/>
            </p:nvSpPr>
            <p:spPr>
              <a:xfrm>
                <a:off x="3141381" y="741908"/>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1</a:t>
                </a:r>
              </a:p>
            </p:txBody>
          </p:sp>
        </p:grpSp>
        <p:grpSp>
          <p:nvGrpSpPr>
            <p:cNvPr id="60" name="Group 59"/>
            <p:cNvGrpSpPr/>
            <p:nvPr/>
          </p:nvGrpSpPr>
          <p:grpSpPr>
            <a:xfrm>
              <a:off x="6429896" y="2957390"/>
              <a:ext cx="1100702" cy="1004167"/>
              <a:chOff x="3418115" y="709177"/>
              <a:chExt cx="1100702" cy="1004167"/>
            </a:xfrm>
          </p:grpSpPr>
          <p:sp>
            <p:nvSpPr>
              <p:cNvPr id="61" name="Diamond 60"/>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4" name="Oval 63"/>
                  <p:cNvSpPr/>
                  <p:nvPr/>
                </p:nvSpPr>
                <p:spPr>
                  <a:xfrm>
                    <a:off x="3608100" y="898093"/>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64" name="Oval 63"/>
                  <p:cNvSpPr>
                    <a:spLocks noRot="1" noChangeAspect="1" noMove="1" noResize="1" noEditPoints="1" noAdjustHandles="1" noChangeArrowheads="1" noChangeShapeType="1" noTextEdit="1"/>
                  </p:cNvSpPr>
                  <p:nvPr/>
                </p:nvSpPr>
                <p:spPr>
                  <a:xfrm>
                    <a:off x="3608100" y="898093"/>
                    <a:ext cx="338097" cy="315935"/>
                  </a:xfrm>
                  <a:prstGeom prst="ellipse">
                    <a:avLst/>
                  </a:prstGeom>
                  <a:blipFill rotWithShape="1">
                    <a:blip r:embed="rId4"/>
                    <a:stretch>
                      <a:fillRect l="-1818" b="-5769"/>
                    </a:stretch>
                  </a:blipFill>
                  <a:ln>
                    <a:noFill/>
                  </a:ln>
                </p:spPr>
                <p:txBody>
                  <a:bodyPr/>
                  <a:lstStyle/>
                  <a:p>
                    <a:r>
                      <a:rPr lang="en-US">
                        <a:noFill/>
                      </a:rPr>
                      <a:t> </a:t>
                    </a:r>
                  </a:p>
                </p:txBody>
              </p:sp>
            </mc:Fallback>
          </mc:AlternateContent>
          <p:sp>
            <p:nvSpPr>
              <p:cNvPr id="66" name="Oval 65"/>
              <p:cNvSpPr/>
              <p:nvPr/>
            </p:nvSpPr>
            <p:spPr>
              <a:xfrm>
                <a:off x="4070408" y="1032603"/>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2</a:t>
                </a:r>
              </a:p>
            </p:txBody>
          </p:sp>
        </p:grpSp>
        <p:grpSp>
          <p:nvGrpSpPr>
            <p:cNvPr id="68" name="Group 67"/>
            <p:cNvGrpSpPr/>
            <p:nvPr/>
          </p:nvGrpSpPr>
          <p:grpSpPr>
            <a:xfrm>
              <a:off x="5869164" y="4165712"/>
              <a:ext cx="691563" cy="1320102"/>
              <a:chOff x="3418115" y="709177"/>
              <a:chExt cx="691563" cy="1320102"/>
            </a:xfrm>
          </p:grpSpPr>
          <p:sp>
            <p:nvSpPr>
              <p:cNvPr id="70" name="Diamond 69"/>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3" name="Oval 72"/>
                  <p:cNvSpPr/>
                  <p:nvPr/>
                </p:nvSpPr>
                <p:spPr>
                  <a:xfrm>
                    <a:off x="3608100" y="125355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3</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3" name="Oval 72"/>
                  <p:cNvSpPr>
                    <a:spLocks noRot="1" noChangeAspect="1" noMove="1" noResize="1" noEditPoints="1" noAdjustHandles="1" noChangeArrowheads="1" noChangeShapeType="1" noTextEdit="1"/>
                  </p:cNvSpPr>
                  <p:nvPr/>
                </p:nvSpPr>
                <p:spPr>
                  <a:xfrm>
                    <a:off x="3608100" y="1253555"/>
                    <a:ext cx="338097" cy="315935"/>
                  </a:xfrm>
                  <a:prstGeom prst="ellipse">
                    <a:avLst/>
                  </a:prstGeom>
                  <a:blipFill rotWithShape="1">
                    <a:blip r:embed="rId5"/>
                    <a:stretch>
                      <a:fillRect l="-1818" b="-5769"/>
                    </a:stretch>
                  </a:blipFill>
                  <a:ln>
                    <a:noFill/>
                  </a:ln>
                </p:spPr>
                <p:txBody>
                  <a:bodyPr/>
                  <a:lstStyle/>
                  <a:p>
                    <a:r>
                      <a:rPr lang="en-US">
                        <a:noFill/>
                      </a:rPr>
                      <a:t> </a:t>
                    </a:r>
                  </a:p>
                </p:txBody>
              </p:sp>
            </mc:Fallback>
          </mc:AlternateContent>
          <p:sp>
            <p:nvSpPr>
              <p:cNvPr id="74" name="Oval 73"/>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3</a:t>
                </a:r>
              </a:p>
            </p:txBody>
          </p:sp>
        </p:grpSp>
        <p:grpSp>
          <p:nvGrpSpPr>
            <p:cNvPr id="75" name="Group 74"/>
            <p:cNvGrpSpPr/>
            <p:nvPr/>
          </p:nvGrpSpPr>
          <p:grpSpPr>
            <a:xfrm>
              <a:off x="4799821" y="4165712"/>
              <a:ext cx="691563" cy="1320102"/>
              <a:chOff x="3418115" y="709177"/>
              <a:chExt cx="691563" cy="1320102"/>
            </a:xfrm>
          </p:grpSpPr>
          <p:sp>
            <p:nvSpPr>
              <p:cNvPr id="77" name="Diamond 76"/>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9" name="Oval 78"/>
                  <p:cNvSpPr/>
                  <p:nvPr/>
                </p:nvSpPr>
                <p:spPr>
                  <a:xfrm>
                    <a:off x="3608100" y="12479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4</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9" name="Oval 78"/>
                  <p:cNvSpPr>
                    <a:spLocks noRot="1" noChangeAspect="1" noMove="1" noResize="1" noEditPoints="1" noAdjustHandles="1" noChangeArrowheads="1" noChangeShapeType="1" noTextEdit="1"/>
                  </p:cNvSpPr>
                  <p:nvPr/>
                </p:nvSpPr>
                <p:spPr>
                  <a:xfrm>
                    <a:off x="3608100" y="1247945"/>
                    <a:ext cx="338097" cy="315935"/>
                  </a:xfrm>
                  <a:prstGeom prst="ellipse">
                    <a:avLst/>
                  </a:prstGeom>
                  <a:blipFill rotWithShape="1">
                    <a:blip r:embed="rId6"/>
                    <a:stretch>
                      <a:fillRect l="-1786" b="-5769"/>
                    </a:stretch>
                  </a:blipFill>
                  <a:ln>
                    <a:noFill/>
                  </a:ln>
                </p:spPr>
                <p:txBody>
                  <a:bodyPr/>
                  <a:lstStyle/>
                  <a:p>
                    <a:r>
                      <a:rPr lang="en-US">
                        <a:noFill/>
                      </a:rPr>
                      <a:t> </a:t>
                    </a:r>
                  </a:p>
                </p:txBody>
              </p:sp>
            </mc:Fallback>
          </mc:AlternateContent>
          <p:sp>
            <p:nvSpPr>
              <p:cNvPr id="80" name="Oval 79"/>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4</a:t>
                </a:r>
              </a:p>
            </p:txBody>
          </p:sp>
        </p:grpSp>
        <p:grpSp>
          <p:nvGrpSpPr>
            <p:cNvPr id="81" name="Group 80"/>
            <p:cNvGrpSpPr/>
            <p:nvPr/>
          </p:nvGrpSpPr>
          <p:grpSpPr>
            <a:xfrm>
              <a:off x="3860783" y="2990059"/>
              <a:ext cx="1095236" cy="1004167"/>
              <a:chOff x="3014442" y="709177"/>
              <a:chExt cx="1095236" cy="1004167"/>
            </a:xfrm>
          </p:grpSpPr>
          <p:sp>
            <p:nvSpPr>
              <p:cNvPr id="82" name="Diamond 81"/>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84" name="Oval 83"/>
                  <p:cNvSpPr/>
                  <p:nvPr/>
                </p:nvSpPr>
                <p:spPr>
                  <a:xfrm>
                    <a:off x="3594848" y="884841"/>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5</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84" name="Oval 83"/>
                  <p:cNvSpPr>
                    <a:spLocks noRot="1" noChangeAspect="1" noMove="1" noResize="1" noEditPoints="1" noAdjustHandles="1" noChangeArrowheads="1" noChangeShapeType="1" noTextEdit="1"/>
                  </p:cNvSpPr>
                  <p:nvPr/>
                </p:nvSpPr>
                <p:spPr>
                  <a:xfrm>
                    <a:off x="3594848" y="884841"/>
                    <a:ext cx="338097" cy="315935"/>
                  </a:xfrm>
                  <a:prstGeom prst="ellipse">
                    <a:avLst/>
                  </a:prstGeom>
                  <a:blipFill rotWithShape="1">
                    <a:blip r:embed="rId7"/>
                    <a:stretch>
                      <a:fillRect l="-1786" b="-5769"/>
                    </a:stretch>
                  </a:blipFill>
                  <a:ln>
                    <a:noFill/>
                  </a:ln>
                </p:spPr>
                <p:txBody>
                  <a:bodyPr/>
                  <a:lstStyle/>
                  <a:p>
                    <a:r>
                      <a:rPr lang="en-US">
                        <a:noFill/>
                      </a:rPr>
                      <a:t> </a:t>
                    </a:r>
                  </a:p>
                </p:txBody>
              </p:sp>
            </mc:Fallback>
          </mc:AlternateContent>
          <p:sp>
            <p:nvSpPr>
              <p:cNvPr id="85" name="Oval 84"/>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5</a:t>
                </a:r>
              </a:p>
            </p:txBody>
          </p:sp>
        </p:grpSp>
        <p:cxnSp>
          <p:nvCxnSpPr>
            <p:cNvPr id="86" name="Straight Arrow Connector 85"/>
            <p:cNvCxnSpPr>
              <a:stCxn id="56" idx="4"/>
              <a:endCxn id="78" idx="1"/>
            </p:cNvCxnSpPr>
            <p:nvPr/>
          </p:nvCxnSpPr>
          <p:spPr>
            <a:xfrm flipH="1">
              <a:off x="5125226" y="2791205"/>
              <a:ext cx="563896" cy="1926350"/>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62" idx="1"/>
              <a:endCxn id="56" idx="5"/>
            </p:cNvCxnSpPr>
            <p:nvPr/>
          </p:nvCxnSpPr>
          <p:spPr>
            <a:xfrm flipH="1" flipV="1">
              <a:off x="5709498" y="2783170"/>
              <a:ext cx="1045803" cy="726063"/>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62" idx="3"/>
              <a:endCxn id="83" idx="6"/>
            </p:cNvCxnSpPr>
            <p:nvPr/>
          </p:nvCxnSpPr>
          <p:spPr>
            <a:xfrm flipH="1">
              <a:off x="4639054" y="3548027"/>
              <a:ext cx="2116247" cy="13272"/>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78" idx="1"/>
              <a:endCxn id="83" idx="5"/>
            </p:cNvCxnSpPr>
            <p:nvPr/>
          </p:nvCxnSpPr>
          <p:spPr>
            <a:xfrm flipH="1" flipV="1">
              <a:off x="4630614" y="3580696"/>
              <a:ext cx="494612" cy="1136859"/>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62" idx="4"/>
              <a:endCxn id="72" idx="7"/>
            </p:cNvCxnSpPr>
            <p:nvPr/>
          </p:nvCxnSpPr>
          <p:spPr>
            <a:xfrm flipH="1">
              <a:off x="6235322" y="3556062"/>
              <a:ext cx="540356" cy="1161493"/>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72" idx="2"/>
              <a:endCxn id="78" idx="6"/>
            </p:cNvCxnSpPr>
            <p:nvPr/>
          </p:nvCxnSpPr>
          <p:spPr>
            <a:xfrm flipH="1">
              <a:off x="5174419" y="4736952"/>
              <a:ext cx="1011710" cy="0"/>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56" idx="3"/>
              <a:endCxn id="83" idx="6"/>
            </p:cNvCxnSpPr>
            <p:nvPr/>
          </p:nvCxnSpPr>
          <p:spPr>
            <a:xfrm flipH="1">
              <a:off x="4639054" y="2783170"/>
              <a:ext cx="1029691" cy="778129"/>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56" idx="4"/>
              <a:endCxn id="72" idx="1"/>
            </p:cNvCxnSpPr>
            <p:nvPr/>
          </p:nvCxnSpPr>
          <p:spPr>
            <a:xfrm>
              <a:off x="5689122" y="2791205"/>
              <a:ext cx="505447" cy="1926350"/>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62" idx="3"/>
              <a:endCxn id="78" idx="7"/>
            </p:cNvCxnSpPr>
            <p:nvPr/>
          </p:nvCxnSpPr>
          <p:spPr>
            <a:xfrm flipH="1">
              <a:off x="5165979" y="3548027"/>
              <a:ext cx="1589322" cy="1169528"/>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72" idx="2"/>
              <a:endCxn id="83" idx="5"/>
            </p:cNvCxnSpPr>
            <p:nvPr/>
          </p:nvCxnSpPr>
          <p:spPr>
            <a:xfrm flipH="1" flipV="1">
              <a:off x="4630614" y="3580696"/>
              <a:ext cx="1555515" cy="1156256"/>
            </a:xfrm>
            <a:prstGeom prst="straightConnector1">
              <a:avLst/>
            </a:prstGeom>
            <a:ln>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p:txBody>
          <a:bodyPr/>
          <a:lstStyle/>
          <a:p>
            <a:r>
              <a:rPr lang="en-US" dirty="0"/>
              <a:t>Reduced Product: Clique Approach</a:t>
            </a:r>
          </a:p>
        </p:txBody>
      </p:sp>
      <p:sp>
        <p:nvSpPr>
          <p:cNvPr id="3" name="Slide Number Placeholder 2"/>
          <p:cNvSpPr>
            <a:spLocks noGrp="1"/>
          </p:cNvSpPr>
          <p:nvPr>
            <p:ph type="sldNum" sz="quarter" idx="12"/>
          </p:nvPr>
        </p:nvSpPr>
        <p:spPr/>
        <p:txBody>
          <a:bodyPr/>
          <a:lstStyle/>
          <a:p>
            <a:fld id="{A65A0EED-6B89-664A-801E-D3FDD91C7C69}" type="slidenum">
              <a:rPr lang="en-US" smtClean="0"/>
              <a:pPr/>
              <a:t>61</a:t>
            </a:fld>
            <a:endParaRPr lang="en-US"/>
          </a:p>
        </p:txBody>
      </p:sp>
    </p:spTree>
    <p:extLst>
      <p:ext uri="{BB962C8B-B14F-4D97-AF65-F5344CB8AC3E}">
        <p14:creationId xmlns:p14="http://schemas.microsoft.com/office/powerpoint/2010/main" val="2822149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46683" y="1782360"/>
            <a:ext cx="4050635" cy="3293281"/>
            <a:chOff x="0" y="0"/>
            <a:chExt cx="4050635" cy="3293281"/>
          </a:xfrm>
        </p:grpSpPr>
        <p:grpSp>
          <p:nvGrpSpPr>
            <p:cNvPr id="34" name="Group 33"/>
            <p:cNvGrpSpPr/>
            <p:nvPr/>
          </p:nvGrpSpPr>
          <p:grpSpPr>
            <a:xfrm>
              <a:off x="1586643" y="0"/>
              <a:ext cx="968297" cy="1004167"/>
              <a:chOff x="3141381" y="709177"/>
              <a:chExt cx="968297" cy="1004167"/>
            </a:xfrm>
          </p:grpSpPr>
          <p:sp>
            <p:nvSpPr>
              <p:cNvPr id="33" name="Diamond 32"/>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Oval 56"/>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i="1" dirty="0">
                                  <a:solidFill>
                                    <a:sysClr val="windowText" lastClr="000000"/>
                                  </a:solidFill>
                                  <a:latin typeface="Cambria Math"/>
                                </a:rPr>
                                <m:t>1</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57" name="Oval 56"/>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3"/>
                    <a:stretch>
                      <a:fillRect b="-5882"/>
                    </a:stretch>
                  </a:blipFill>
                  <a:ln>
                    <a:noFill/>
                  </a:ln>
                </p:spPr>
                <p:txBody>
                  <a:bodyPr/>
                  <a:lstStyle/>
                  <a:p>
                    <a:r>
                      <a:rPr lang="en-US">
                        <a:noFill/>
                      </a:rPr>
                      <a:t> </a:t>
                    </a:r>
                  </a:p>
                </p:txBody>
              </p:sp>
            </mc:Fallback>
          </mc:AlternateContent>
          <p:sp>
            <p:nvSpPr>
              <p:cNvPr id="58" name="Oval 57"/>
              <p:cNvSpPr/>
              <p:nvPr/>
            </p:nvSpPr>
            <p:spPr>
              <a:xfrm>
                <a:off x="3141381" y="741908"/>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1</a:t>
                </a:r>
              </a:p>
            </p:txBody>
          </p:sp>
        </p:grpSp>
        <p:grpSp>
          <p:nvGrpSpPr>
            <p:cNvPr id="60" name="Group 59"/>
            <p:cNvGrpSpPr/>
            <p:nvPr/>
          </p:nvGrpSpPr>
          <p:grpSpPr>
            <a:xfrm>
              <a:off x="2949933" y="764857"/>
              <a:ext cx="1100702" cy="1004167"/>
              <a:chOff x="3418115" y="709177"/>
              <a:chExt cx="1100702" cy="1004167"/>
            </a:xfrm>
          </p:grpSpPr>
          <p:sp>
            <p:nvSpPr>
              <p:cNvPr id="61" name="Diamond 60"/>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4" name="Oval 63"/>
                  <p:cNvSpPr/>
                  <p:nvPr/>
                </p:nvSpPr>
                <p:spPr>
                  <a:xfrm>
                    <a:off x="3621352"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64" name="Oval 63"/>
                  <p:cNvSpPr>
                    <a:spLocks noRot="1" noChangeAspect="1" noMove="1" noResize="1" noEditPoints="1" noAdjustHandles="1" noChangeArrowheads="1" noChangeShapeType="1" noTextEdit="1"/>
                  </p:cNvSpPr>
                  <p:nvPr/>
                </p:nvSpPr>
                <p:spPr>
                  <a:xfrm>
                    <a:off x="3621352" y="911345"/>
                    <a:ext cx="338097" cy="315935"/>
                  </a:xfrm>
                  <a:prstGeom prst="ellipse">
                    <a:avLst/>
                  </a:prstGeom>
                  <a:blipFill rotWithShape="1">
                    <a:blip r:embed="rId4"/>
                    <a:stretch>
                      <a:fillRect l="-1818" b="-5769"/>
                    </a:stretch>
                  </a:blipFill>
                  <a:ln>
                    <a:noFill/>
                  </a:ln>
                </p:spPr>
                <p:txBody>
                  <a:bodyPr/>
                  <a:lstStyle/>
                  <a:p>
                    <a:r>
                      <a:rPr lang="en-US">
                        <a:noFill/>
                      </a:rPr>
                      <a:t> </a:t>
                    </a:r>
                  </a:p>
                </p:txBody>
              </p:sp>
            </mc:Fallback>
          </mc:AlternateContent>
          <p:sp>
            <p:nvSpPr>
              <p:cNvPr id="66" name="Oval 65"/>
              <p:cNvSpPr/>
              <p:nvPr/>
            </p:nvSpPr>
            <p:spPr>
              <a:xfrm>
                <a:off x="4070408" y="1032603"/>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2</a:t>
                </a:r>
              </a:p>
            </p:txBody>
          </p:sp>
        </p:grpSp>
        <p:grpSp>
          <p:nvGrpSpPr>
            <p:cNvPr id="68" name="Group 67"/>
            <p:cNvGrpSpPr/>
            <p:nvPr/>
          </p:nvGrpSpPr>
          <p:grpSpPr>
            <a:xfrm>
              <a:off x="2389201" y="1973179"/>
              <a:ext cx="691563" cy="1320102"/>
              <a:chOff x="3418115" y="709177"/>
              <a:chExt cx="691563" cy="1320102"/>
            </a:xfrm>
          </p:grpSpPr>
          <p:sp>
            <p:nvSpPr>
              <p:cNvPr id="70" name="Diamond 69"/>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3" name="Oval 72"/>
                  <p:cNvSpPr/>
                  <p:nvPr/>
                </p:nvSpPr>
                <p:spPr>
                  <a:xfrm>
                    <a:off x="3608100" y="125355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3</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3" name="Oval 72"/>
                  <p:cNvSpPr>
                    <a:spLocks noRot="1" noChangeAspect="1" noMove="1" noResize="1" noEditPoints="1" noAdjustHandles="1" noChangeArrowheads="1" noChangeShapeType="1" noTextEdit="1"/>
                  </p:cNvSpPr>
                  <p:nvPr/>
                </p:nvSpPr>
                <p:spPr>
                  <a:xfrm>
                    <a:off x="3608100" y="1253555"/>
                    <a:ext cx="338097" cy="315935"/>
                  </a:xfrm>
                  <a:prstGeom prst="ellipse">
                    <a:avLst/>
                  </a:prstGeom>
                  <a:blipFill rotWithShape="1">
                    <a:blip r:embed="rId5"/>
                    <a:stretch>
                      <a:fillRect l="-1818" b="-5769"/>
                    </a:stretch>
                  </a:blipFill>
                  <a:ln>
                    <a:noFill/>
                  </a:ln>
                </p:spPr>
                <p:txBody>
                  <a:bodyPr/>
                  <a:lstStyle/>
                  <a:p>
                    <a:r>
                      <a:rPr lang="en-US">
                        <a:noFill/>
                      </a:rPr>
                      <a:t> </a:t>
                    </a:r>
                  </a:p>
                </p:txBody>
              </p:sp>
            </mc:Fallback>
          </mc:AlternateContent>
          <p:sp>
            <p:nvSpPr>
              <p:cNvPr id="74" name="Oval 73"/>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3</a:t>
                </a:r>
              </a:p>
            </p:txBody>
          </p:sp>
        </p:grpSp>
        <p:grpSp>
          <p:nvGrpSpPr>
            <p:cNvPr id="75" name="Group 74"/>
            <p:cNvGrpSpPr/>
            <p:nvPr/>
          </p:nvGrpSpPr>
          <p:grpSpPr>
            <a:xfrm>
              <a:off x="1319858" y="1973179"/>
              <a:ext cx="691563" cy="1320102"/>
              <a:chOff x="3418115" y="709177"/>
              <a:chExt cx="691563" cy="1320102"/>
            </a:xfrm>
          </p:grpSpPr>
          <mc:AlternateContent xmlns:mc="http://schemas.openxmlformats.org/markup-compatibility/2006" xmlns:a14="http://schemas.microsoft.com/office/drawing/2010/main">
            <mc:Choice Requires="a14">
              <p:sp>
                <p:nvSpPr>
                  <p:cNvPr id="79" name="Oval 78"/>
                  <p:cNvSpPr/>
                  <p:nvPr/>
                </p:nvSpPr>
                <p:spPr>
                  <a:xfrm>
                    <a:off x="3594848" y="12479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4</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9" name="Oval 78"/>
                  <p:cNvSpPr>
                    <a:spLocks noRot="1" noChangeAspect="1" noMove="1" noResize="1" noEditPoints="1" noAdjustHandles="1" noChangeArrowheads="1" noChangeShapeType="1" noTextEdit="1"/>
                  </p:cNvSpPr>
                  <p:nvPr/>
                </p:nvSpPr>
                <p:spPr>
                  <a:xfrm>
                    <a:off x="3594848" y="1247945"/>
                    <a:ext cx="338097" cy="315935"/>
                  </a:xfrm>
                  <a:prstGeom prst="ellipse">
                    <a:avLst/>
                  </a:prstGeom>
                  <a:blipFill rotWithShape="1">
                    <a:blip r:embed="rId6"/>
                    <a:stretch>
                      <a:fillRect l="-1786" b="-5769"/>
                    </a:stretch>
                  </a:blipFill>
                  <a:ln>
                    <a:noFill/>
                  </a:ln>
                </p:spPr>
                <p:txBody>
                  <a:bodyPr/>
                  <a:lstStyle/>
                  <a:p>
                    <a:r>
                      <a:rPr lang="en-US">
                        <a:noFill/>
                      </a:rPr>
                      <a:t> </a:t>
                    </a:r>
                  </a:p>
                </p:txBody>
              </p:sp>
            </mc:Fallback>
          </mc:AlternateContent>
          <p:sp>
            <p:nvSpPr>
              <p:cNvPr id="77" name="Diamond 76"/>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80" name="Oval 79"/>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4</a:t>
                </a:r>
              </a:p>
            </p:txBody>
          </p:sp>
        </p:grpSp>
        <p:grpSp>
          <p:nvGrpSpPr>
            <p:cNvPr id="81" name="Group 80"/>
            <p:cNvGrpSpPr/>
            <p:nvPr/>
          </p:nvGrpSpPr>
          <p:grpSpPr>
            <a:xfrm>
              <a:off x="380820" y="596658"/>
              <a:ext cx="1095236" cy="1004167"/>
              <a:chOff x="3014442" y="709177"/>
              <a:chExt cx="1095236" cy="1004167"/>
            </a:xfrm>
          </p:grpSpPr>
          <p:sp>
            <p:nvSpPr>
              <p:cNvPr id="82" name="Diamond 81"/>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84" name="Oval 83"/>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5</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84" name="Oval 83"/>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7"/>
                    <a:stretch>
                      <a:fillRect b="-7692"/>
                    </a:stretch>
                  </a:blipFill>
                  <a:ln>
                    <a:noFill/>
                  </a:ln>
                </p:spPr>
                <p:txBody>
                  <a:bodyPr/>
                  <a:lstStyle/>
                  <a:p>
                    <a:r>
                      <a:rPr lang="en-US">
                        <a:noFill/>
                      </a:rPr>
                      <a:t> </a:t>
                    </a:r>
                  </a:p>
                </p:txBody>
              </p:sp>
            </mc:Fallback>
          </mc:AlternateContent>
          <p:sp>
            <p:nvSpPr>
              <p:cNvPr id="85" name="Oval 84"/>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5</a:t>
                </a:r>
              </a:p>
            </p:txBody>
          </p:sp>
        </p:grpSp>
        <p:cxnSp>
          <p:nvCxnSpPr>
            <p:cNvPr id="86" name="Straight Arrow Connector 85"/>
            <p:cNvCxnSpPr>
              <a:stCxn id="56" idx="4"/>
              <a:endCxn id="78" idx="1"/>
            </p:cNvCxnSpPr>
            <p:nvPr/>
          </p:nvCxnSpPr>
          <p:spPr>
            <a:xfrm flipH="1">
              <a:off x="1645263" y="598672"/>
              <a:ext cx="563896" cy="1926350"/>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62" idx="1"/>
              <a:endCxn id="56" idx="5"/>
            </p:cNvCxnSpPr>
            <p:nvPr/>
          </p:nvCxnSpPr>
          <p:spPr>
            <a:xfrm flipH="1" flipV="1">
              <a:off x="2229535" y="590637"/>
              <a:ext cx="1045803" cy="726063"/>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62" idx="3"/>
              <a:endCxn id="83" idx="6"/>
            </p:cNvCxnSpPr>
            <p:nvPr/>
          </p:nvCxnSpPr>
          <p:spPr>
            <a:xfrm flipH="1" flipV="1">
              <a:off x="1159091" y="1167898"/>
              <a:ext cx="2116247" cy="187596"/>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78" idx="1"/>
              <a:endCxn id="83" idx="5"/>
            </p:cNvCxnSpPr>
            <p:nvPr/>
          </p:nvCxnSpPr>
          <p:spPr>
            <a:xfrm flipH="1" flipV="1">
              <a:off x="1150651" y="1187295"/>
              <a:ext cx="494612" cy="1337727"/>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62" idx="4"/>
              <a:endCxn id="72" idx="7"/>
            </p:cNvCxnSpPr>
            <p:nvPr/>
          </p:nvCxnSpPr>
          <p:spPr>
            <a:xfrm flipH="1">
              <a:off x="2755359" y="1363529"/>
              <a:ext cx="540356" cy="1161493"/>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72" idx="2"/>
              <a:endCxn id="78" idx="6"/>
            </p:cNvCxnSpPr>
            <p:nvPr/>
          </p:nvCxnSpPr>
          <p:spPr>
            <a:xfrm flipH="1">
              <a:off x="1694456" y="2544419"/>
              <a:ext cx="1011710" cy="0"/>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56" idx="3"/>
              <a:endCxn id="83" idx="6"/>
            </p:cNvCxnSpPr>
            <p:nvPr/>
          </p:nvCxnSpPr>
          <p:spPr>
            <a:xfrm flipH="1">
              <a:off x="1159091" y="590637"/>
              <a:ext cx="1029691" cy="577261"/>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56" idx="4"/>
              <a:endCxn id="72" idx="1"/>
            </p:cNvCxnSpPr>
            <p:nvPr/>
          </p:nvCxnSpPr>
          <p:spPr>
            <a:xfrm>
              <a:off x="2209159" y="598672"/>
              <a:ext cx="505447" cy="1926350"/>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62" idx="3"/>
              <a:endCxn id="78" idx="7"/>
            </p:cNvCxnSpPr>
            <p:nvPr/>
          </p:nvCxnSpPr>
          <p:spPr>
            <a:xfrm flipH="1">
              <a:off x="1686016" y="1355494"/>
              <a:ext cx="1589322" cy="1169528"/>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72" idx="2"/>
              <a:endCxn id="83" idx="5"/>
            </p:cNvCxnSpPr>
            <p:nvPr/>
          </p:nvCxnSpPr>
          <p:spPr>
            <a:xfrm flipH="1" flipV="1">
              <a:off x="1150651" y="1187295"/>
              <a:ext cx="1555515" cy="1357124"/>
            </a:xfrm>
            <a:prstGeom prst="straightConnector1">
              <a:avLst/>
            </a:prstGeom>
            <a:ln>
              <a:solidFill>
                <a:schemeClr val="bg1">
                  <a:lumMod val="75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0" y="1628019"/>
              <a:ext cx="1095236" cy="1004167"/>
              <a:chOff x="3014442" y="709177"/>
              <a:chExt cx="1095236" cy="1004167"/>
            </a:xfrm>
          </p:grpSpPr>
          <p:sp>
            <p:nvSpPr>
              <p:cNvPr id="39" name="Diamond 38"/>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41" name="Oval 40"/>
                  <p:cNvSpPr/>
                  <p:nvPr/>
                </p:nvSpPr>
                <p:spPr>
                  <a:xfrm>
                    <a:off x="3510272" y="97477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p>
                            <m:sSupPr>
                              <m:ctrlPr>
                                <a:rPr lang="en-US" sz="1600" b="0" i="1" dirty="0" smtClean="0">
                                  <a:solidFill>
                                    <a:sysClr val="windowText" lastClr="000000"/>
                                  </a:solidFill>
                                  <a:latin typeface="Cambria Math" panose="02040503050406030204" pitchFamily="18" charset="0"/>
                                </a:rPr>
                              </m:ctrlPr>
                            </m:sSupPr>
                            <m:e>
                              <m:r>
                                <a:rPr lang="en-US" sz="1600" b="0" i="1" dirty="0" smtClean="0">
                                  <a:solidFill>
                                    <a:sysClr val="windowText" lastClr="000000"/>
                                  </a:solidFill>
                                  <a:latin typeface="Cambria Math"/>
                                </a:rPr>
                                <m:t>𝑎</m:t>
                              </m:r>
                            </m:e>
                            <m:sup>
                              <m:r>
                                <a:rPr lang="en-US" sz="1600" b="0" i="1" dirty="0" smtClean="0">
                                  <a:solidFill>
                                    <a:sysClr val="windowText" lastClr="000000"/>
                                  </a:solidFill>
                                  <a:latin typeface="Cambria Math"/>
                                </a:rPr>
                                <m:t>#</m:t>
                              </m:r>
                            </m:sup>
                          </m:sSup>
                        </m:oMath>
                      </m:oMathPara>
                    </a14:m>
                    <a:endParaRPr lang="en-US" sz="1600" b="0" dirty="0">
                      <a:solidFill>
                        <a:sysClr val="windowText" lastClr="000000"/>
                      </a:solidFill>
                    </a:endParaRPr>
                  </a:p>
                </p:txBody>
              </p:sp>
            </mc:Choice>
            <mc:Fallback xmlns="">
              <p:sp>
                <p:nvSpPr>
                  <p:cNvPr id="41" name="Oval 40"/>
                  <p:cNvSpPr>
                    <a:spLocks noRot="1" noChangeAspect="1" noMove="1" noResize="1" noEditPoints="1" noAdjustHandles="1" noChangeArrowheads="1" noChangeShapeType="1" noTextEdit="1"/>
                  </p:cNvSpPr>
                  <p:nvPr/>
                </p:nvSpPr>
                <p:spPr>
                  <a:xfrm>
                    <a:off x="3510272" y="974777"/>
                    <a:ext cx="338097" cy="315935"/>
                  </a:xfrm>
                  <a:prstGeom prst="ellipse">
                    <a:avLst/>
                  </a:prstGeom>
                  <a:blipFill rotWithShape="1">
                    <a:blip r:embed="rId8"/>
                    <a:stretch>
                      <a:fillRect l="-3571"/>
                    </a:stretch>
                  </a:blipFill>
                  <a:ln>
                    <a:noFill/>
                  </a:ln>
                </p:spPr>
                <p:txBody>
                  <a:bodyPr/>
                  <a:lstStyle/>
                  <a:p>
                    <a:r>
                      <a:rPr lang="en-US">
                        <a:noFill/>
                      </a:rPr>
                      <a:t> </a:t>
                    </a:r>
                  </a:p>
                </p:txBody>
              </p:sp>
            </mc:Fallback>
          </mc:AlternateContent>
          <p:sp>
            <p:nvSpPr>
              <p:cNvPr id="42" name="Oval 41"/>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endParaRPr lang="en-US" baseline="-25000" dirty="0">
                  <a:solidFill>
                    <a:sysClr val="windowText" lastClr="000000"/>
                  </a:solidFill>
                </a:endParaRPr>
              </a:p>
            </p:txBody>
          </p:sp>
        </p:grpSp>
        <p:cxnSp>
          <p:nvCxnSpPr>
            <p:cNvPr id="43" name="Straight Arrow Connector 42"/>
            <p:cNvCxnSpPr>
              <a:stCxn id="83" idx="3"/>
              <a:endCxn id="40" idx="7"/>
            </p:cNvCxnSpPr>
            <p:nvPr/>
          </p:nvCxnSpPr>
          <p:spPr>
            <a:xfrm flipH="1">
              <a:off x="769831" y="1187295"/>
              <a:ext cx="340067" cy="992567"/>
            </a:xfrm>
            <a:prstGeom prst="straightConnector1">
              <a:avLst/>
            </a:prstGeom>
            <a:ln w="2222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56" idx="3"/>
              <a:endCxn id="40" idx="6"/>
            </p:cNvCxnSpPr>
            <p:nvPr/>
          </p:nvCxnSpPr>
          <p:spPr>
            <a:xfrm flipH="1">
              <a:off x="778271" y="590637"/>
              <a:ext cx="1410511" cy="1608622"/>
            </a:xfrm>
            <a:prstGeom prst="straightConnector1">
              <a:avLst/>
            </a:prstGeom>
            <a:ln w="2222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8" idx="2"/>
              <a:endCxn id="40" idx="6"/>
            </p:cNvCxnSpPr>
            <p:nvPr/>
          </p:nvCxnSpPr>
          <p:spPr>
            <a:xfrm flipH="1" flipV="1">
              <a:off x="778271" y="2199259"/>
              <a:ext cx="858552" cy="345160"/>
            </a:xfrm>
            <a:prstGeom prst="straightConnector1">
              <a:avLst/>
            </a:prstGeom>
            <a:ln w="2222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62" idx="2"/>
              <a:endCxn id="40" idx="7"/>
            </p:cNvCxnSpPr>
            <p:nvPr/>
          </p:nvCxnSpPr>
          <p:spPr>
            <a:xfrm flipH="1">
              <a:off x="769831" y="1336097"/>
              <a:ext cx="2497067" cy="843765"/>
            </a:xfrm>
            <a:prstGeom prst="straightConnector1">
              <a:avLst/>
            </a:prstGeom>
            <a:ln w="2222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72" idx="1"/>
              <a:endCxn id="40" idx="6"/>
            </p:cNvCxnSpPr>
            <p:nvPr/>
          </p:nvCxnSpPr>
          <p:spPr>
            <a:xfrm flipH="1" flipV="1">
              <a:off x="778271" y="2199259"/>
              <a:ext cx="1936335" cy="325763"/>
            </a:xfrm>
            <a:prstGeom prst="straightConnector1">
              <a:avLst/>
            </a:prstGeom>
            <a:ln w="22225">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lstStyle/>
          <a:p>
            <a:r>
              <a:rPr lang="en-US" dirty="0"/>
              <a:t>Reduced Product: Clique Approach</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62</a:t>
            </a:fld>
            <a:endParaRPr lang="en-US"/>
          </a:p>
        </p:txBody>
      </p:sp>
    </p:spTree>
    <p:extLst>
      <p:ext uri="{BB962C8B-B14F-4D97-AF65-F5344CB8AC3E}">
        <p14:creationId xmlns:p14="http://schemas.microsoft.com/office/powerpoint/2010/main" val="1859536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37093" y="1782360"/>
            <a:ext cx="3669815" cy="3293281"/>
            <a:chOff x="0" y="0"/>
            <a:chExt cx="3669815" cy="3293281"/>
          </a:xfrm>
        </p:grpSpPr>
        <p:grpSp>
          <p:nvGrpSpPr>
            <p:cNvPr id="34" name="Group 33"/>
            <p:cNvGrpSpPr/>
            <p:nvPr/>
          </p:nvGrpSpPr>
          <p:grpSpPr>
            <a:xfrm>
              <a:off x="1205823" y="0"/>
              <a:ext cx="968297" cy="1004167"/>
              <a:chOff x="3141381" y="709177"/>
              <a:chExt cx="968297" cy="1004167"/>
            </a:xfrm>
          </p:grpSpPr>
          <p:sp>
            <p:nvSpPr>
              <p:cNvPr id="33" name="Diamond 32"/>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Oval 56"/>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i="1" dirty="0">
                                  <a:solidFill>
                                    <a:sysClr val="windowText" lastClr="000000"/>
                                  </a:solidFill>
                                  <a:latin typeface="Cambria Math"/>
                                </a:rPr>
                                <m:t>1</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57" name="Oval 56"/>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3"/>
                    <a:stretch>
                      <a:fillRect l="-1786" b="-5882"/>
                    </a:stretch>
                  </a:blipFill>
                  <a:ln>
                    <a:noFill/>
                  </a:ln>
                </p:spPr>
                <p:txBody>
                  <a:bodyPr/>
                  <a:lstStyle/>
                  <a:p>
                    <a:r>
                      <a:rPr lang="en-US">
                        <a:noFill/>
                      </a:rPr>
                      <a:t> </a:t>
                    </a:r>
                  </a:p>
                </p:txBody>
              </p:sp>
            </mc:Fallback>
          </mc:AlternateContent>
          <p:sp>
            <p:nvSpPr>
              <p:cNvPr id="58" name="Oval 57"/>
              <p:cNvSpPr/>
              <p:nvPr/>
            </p:nvSpPr>
            <p:spPr>
              <a:xfrm>
                <a:off x="3141381" y="741908"/>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1</a:t>
                </a:r>
              </a:p>
            </p:txBody>
          </p:sp>
        </p:grpSp>
        <p:grpSp>
          <p:nvGrpSpPr>
            <p:cNvPr id="60" name="Group 59"/>
            <p:cNvGrpSpPr/>
            <p:nvPr/>
          </p:nvGrpSpPr>
          <p:grpSpPr>
            <a:xfrm>
              <a:off x="2569113" y="764857"/>
              <a:ext cx="1100702" cy="1004167"/>
              <a:chOff x="3418115" y="709177"/>
              <a:chExt cx="1100702" cy="1004167"/>
            </a:xfrm>
          </p:grpSpPr>
          <p:sp>
            <p:nvSpPr>
              <p:cNvPr id="61" name="Diamond 60"/>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4" name="Oval 63"/>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64" name="Oval 63"/>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4"/>
                    <a:stretch>
                      <a:fillRect b="-5769"/>
                    </a:stretch>
                  </a:blipFill>
                  <a:ln>
                    <a:noFill/>
                  </a:ln>
                </p:spPr>
                <p:txBody>
                  <a:bodyPr/>
                  <a:lstStyle/>
                  <a:p>
                    <a:r>
                      <a:rPr lang="en-US">
                        <a:noFill/>
                      </a:rPr>
                      <a:t> </a:t>
                    </a:r>
                  </a:p>
                </p:txBody>
              </p:sp>
            </mc:Fallback>
          </mc:AlternateContent>
          <p:sp>
            <p:nvSpPr>
              <p:cNvPr id="66" name="Oval 65"/>
              <p:cNvSpPr/>
              <p:nvPr/>
            </p:nvSpPr>
            <p:spPr>
              <a:xfrm>
                <a:off x="4070408" y="1032603"/>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2</a:t>
                </a:r>
              </a:p>
            </p:txBody>
          </p:sp>
        </p:grpSp>
        <p:grpSp>
          <p:nvGrpSpPr>
            <p:cNvPr id="68" name="Group 67"/>
            <p:cNvGrpSpPr/>
            <p:nvPr/>
          </p:nvGrpSpPr>
          <p:grpSpPr>
            <a:xfrm>
              <a:off x="2008381" y="1973179"/>
              <a:ext cx="691563" cy="1320102"/>
              <a:chOff x="3418115" y="709177"/>
              <a:chExt cx="691563" cy="1320102"/>
            </a:xfrm>
          </p:grpSpPr>
          <p:sp>
            <p:nvSpPr>
              <p:cNvPr id="70" name="Diamond 69"/>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3" name="Oval 72"/>
                  <p:cNvSpPr/>
                  <p:nvPr/>
                </p:nvSpPr>
                <p:spPr>
                  <a:xfrm>
                    <a:off x="3638737" y="1237550"/>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3</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3" name="Oval 72"/>
                  <p:cNvSpPr>
                    <a:spLocks noRot="1" noChangeAspect="1" noMove="1" noResize="1" noEditPoints="1" noAdjustHandles="1" noChangeArrowheads="1" noChangeShapeType="1" noTextEdit="1"/>
                  </p:cNvSpPr>
                  <p:nvPr/>
                </p:nvSpPr>
                <p:spPr>
                  <a:xfrm>
                    <a:off x="3638737" y="1237550"/>
                    <a:ext cx="338097" cy="315935"/>
                  </a:xfrm>
                  <a:prstGeom prst="ellipse">
                    <a:avLst/>
                  </a:prstGeom>
                  <a:blipFill rotWithShape="1">
                    <a:blip r:embed="rId5"/>
                    <a:stretch>
                      <a:fillRect l="-1818" b="-3846"/>
                    </a:stretch>
                  </a:blipFill>
                  <a:ln>
                    <a:noFill/>
                  </a:ln>
                </p:spPr>
                <p:txBody>
                  <a:bodyPr/>
                  <a:lstStyle/>
                  <a:p>
                    <a:r>
                      <a:rPr lang="en-US">
                        <a:noFill/>
                      </a:rPr>
                      <a:t> </a:t>
                    </a:r>
                  </a:p>
                </p:txBody>
              </p:sp>
            </mc:Fallback>
          </mc:AlternateContent>
          <p:sp>
            <p:nvSpPr>
              <p:cNvPr id="74" name="Oval 73"/>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3</a:t>
                </a:r>
              </a:p>
            </p:txBody>
          </p:sp>
        </p:grpSp>
        <p:grpSp>
          <p:nvGrpSpPr>
            <p:cNvPr id="75" name="Group 74"/>
            <p:cNvGrpSpPr/>
            <p:nvPr/>
          </p:nvGrpSpPr>
          <p:grpSpPr>
            <a:xfrm>
              <a:off x="939038" y="1973179"/>
              <a:ext cx="691563" cy="1320102"/>
              <a:chOff x="3418115" y="709177"/>
              <a:chExt cx="691563" cy="1320102"/>
            </a:xfrm>
          </p:grpSpPr>
          <p:sp>
            <p:nvSpPr>
              <p:cNvPr id="77" name="Diamond 76"/>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9" name="Oval 78"/>
                  <p:cNvSpPr/>
                  <p:nvPr/>
                </p:nvSpPr>
                <p:spPr>
                  <a:xfrm>
                    <a:off x="3621352" y="12479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4</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9" name="Oval 78"/>
                  <p:cNvSpPr>
                    <a:spLocks noRot="1" noChangeAspect="1" noMove="1" noResize="1" noEditPoints="1" noAdjustHandles="1" noChangeArrowheads="1" noChangeShapeType="1" noTextEdit="1"/>
                  </p:cNvSpPr>
                  <p:nvPr/>
                </p:nvSpPr>
                <p:spPr>
                  <a:xfrm>
                    <a:off x="3621352" y="1247945"/>
                    <a:ext cx="338097" cy="315935"/>
                  </a:xfrm>
                  <a:prstGeom prst="ellipse">
                    <a:avLst/>
                  </a:prstGeom>
                  <a:blipFill rotWithShape="1">
                    <a:blip r:embed="rId6"/>
                    <a:stretch>
                      <a:fillRect b="-5769"/>
                    </a:stretch>
                  </a:blipFill>
                  <a:ln>
                    <a:noFill/>
                  </a:ln>
                </p:spPr>
                <p:txBody>
                  <a:bodyPr/>
                  <a:lstStyle/>
                  <a:p>
                    <a:r>
                      <a:rPr lang="en-US">
                        <a:noFill/>
                      </a:rPr>
                      <a:t> </a:t>
                    </a:r>
                  </a:p>
                </p:txBody>
              </p:sp>
            </mc:Fallback>
          </mc:AlternateContent>
          <p:sp>
            <p:nvSpPr>
              <p:cNvPr id="80" name="Oval 79"/>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4</a:t>
                </a:r>
              </a:p>
            </p:txBody>
          </p:sp>
        </p:grpSp>
        <p:grpSp>
          <p:nvGrpSpPr>
            <p:cNvPr id="81" name="Group 80"/>
            <p:cNvGrpSpPr/>
            <p:nvPr/>
          </p:nvGrpSpPr>
          <p:grpSpPr>
            <a:xfrm>
              <a:off x="0" y="797526"/>
              <a:ext cx="1095236" cy="1004167"/>
              <a:chOff x="3014442" y="709177"/>
              <a:chExt cx="1095236" cy="1004167"/>
            </a:xfrm>
          </p:grpSpPr>
          <p:sp>
            <p:nvSpPr>
              <p:cNvPr id="82" name="Diamond 81"/>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84" name="Oval 83"/>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5</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84" name="Oval 83"/>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7"/>
                    <a:stretch>
                      <a:fillRect l="-1786" b="-7692"/>
                    </a:stretch>
                  </a:blipFill>
                  <a:ln>
                    <a:noFill/>
                  </a:ln>
                </p:spPr>
                <p:txBody>
                  <a:bodyPr/>
                  <a:lstStyle/>
                  <a:p>
                    <a:r>
                      <a:rPr lang="en-US">
                        <a:noFill/>
                      </a:rPr>
                      <a:t> </a:t>
                    </a:r>
                  </a:p>
                </p:txBody>
              </p:sp>
            </mc:Fallback>
          </mc:AlternateContent>
          <p:sp>
            <p:nvSpPr>
              <p:cNvPr id="85" name="Oval 84"/>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5</a:t>
                </a:r>
              </a:p>
            </p:txBody>
          </p:sp>
        </p:grpSp>
        <p:cxnSp>
          <p:nvCxnSpPr>
            <p:cNvPr id="43" name="Straight Arrow Connector 42"/>
            <p:cNvCxnSpPr>
              <a:stCxn id="83" idx="6"/>
              <a:endCxn id="48" idx="1"/>
            </p:cNvCxnSpPr>
            <p:nvPr/>
          </p:nvCxnSpPr>
          <p:spPr>
            <a:xfrm>
              <a:off x="778271" y="1368766"/>
              <a:ext cx="959348" cy="130591"/>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8" idx="4"/>
              <a:endCxn id="72" idx="2"/>
            </p:cNvCxnSpPr>
            <p:nvPr/>
          </p:nvCxnSpPr>
          <p:spPr>
            <a:xfrm>
              <a:off x="1857155" y="1769024"/>
              <a:ext cx="468191" cy="775395"/>
            </a:xfrm>
            <a:prstGeom prst="straightConnector1">
              <a:avLst/>
            </a:prstGeom>
            <a:ln>
              <a:solidFill>
                <a:schemeClr val="tx1"/>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8" idx="0"/>
              <a:endCxn id="48" idx="3"/>
            </p:cNvCxnSpPr>
            <p:nvPr/>
          </p:nvCxnSpPr>
          <p:spPr>
            <a:xfrm flipV="1">
              <a:off x="1284820" y="1722756"/>
              <a:ext cx="452799" cy="794231"/>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6" idx="5"/>
              <a:endCxn id="48" idx="0"/>
            </p:cNvCxnSpPr>
            <p:nvPr/>
          </p:nvCxnSpPr>
          <p:spPr>
            <a:xfrm>
              <a:off x="1848715" y="590637"/>
              <a:ext cx="8440" cy="862452"/>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8" idx="6"/>
              <a:endCxn id="62" idx="3"/>
            </p:cNvCxnSpPr>
            <p:nvPr/>
          </p:nvCxnSpPr>
          <p:spPr>
            <a:xfrm flipV="1">
              <a:off x="2026203" y="1355494"/>
              <a:ext cx="868315" cy="255563"/>
            </a:xfrm>
            <a:prstGeom prst="straightConnector1">
              <a:avLst/>
            </a:prstGeom>
            <a:ln>
              <a:solidFill>
                <a:schemeClr val="tx1"/>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688106" y="1453089"/>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L</a:t>
              </a:r>
              <a:endParaRPr lang="en-US" baseline="-25000" dirty="0">
                <a:solidFill>
                  <a:sysClr val="windowText" lastClr="000000"/>
                </a:solidFill>
                <a:latin typeface="Lucida Calligraphy" panose="03010101010101010101" pitchFamily="66" charset="0"/>
              </a:endParaRPr>
            </a:p>
          </p:txBody>
        </p:sp>
        <p:cxnSp>
          <p:nvCxnSpPr>
            <p:cNvPr id="49" name="Straight Arrow Connector 48"/>
            <p:cNvCxnSpPr>
              <a:stCxn id="62" idx="2"/>
              <a:endCxn id="48" idx="7"/>
            </p:cNvCxnSpPr>
            <p:nvPr/>
          </p:nvCxnSpPr>
          <p:spPr>
            <a:xfrm flipH="1">
              <a:off x="1976690" y="1336097"/>
              <a:ext cx="909388" cy="163260"/>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72" idx="0"/>
              <a:endCxn id="48" idx="5"/>
            </p:cNvCxnSpPr>
            <p:nvPr/>
          </p:nvCxnSpPr>
          <p:spPr>
            <a:xfrm flipH="1" flipV="1">
              <a:off x="1976690" y="1722756"/>
              <a:ext cx="377473" cy="794231"/>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78" idx="6"/>
              <a:endCxn id="48" idx="4"/>
            </p:cNvCxnSpPr>
            <p:nvPr/>
          </p:nvCxnSpPr>
          <p:spPr>
            <a:xfrm flipV="1">
              <a:off x="1313636" y="1769024"/>
              <a:ext cx="543519" cy="77539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83" idx="5"/>
              <a:endCxn id="48" idx="2"/>
            </p:cNvCxnSpPr>
            <p:nvPr/>
          </p:nvCxnSpPr>
          <p:spPr>
            <a:xfrm>
              <a:off x="769831" y="1388163"/>
              <a:ext cx="918275" cy="222894"/>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1"/>
              <a:endCxn id="56" idx="3"/>
            </p:cNvCxnSpPr>
            <p:nvPr/>
          </p:nvCxnSpPr>
          <p:spPr>
            <a:xfrm flipV="1">
              <a:off x="1737619" y="590637"/>
              <a:ext cx="70343" cy="908720"/>
            </a:xfrm>
            <a:prstGeom prst="straightConnector1">
              <a:avLst/>
            </a:prstGeom>
            <a:ln>
              <a:solidFill>
                <a:schemeClr val="tx1"/>
              </a:solidFill>
              <a:prstDash val="dash"/>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p:txBody>
          <a:bodyPr>
            <a:normAutofit fontScale="90000"/>
          </a:bodyPr>
          <a:lstStyle/>
          <a:p>
            <a:r>
              <a:rPr lang="en-US" dirty="0"/>
              <a:t>Reduced Product: </a:t>
            </a:r>
            <a:r>
              <a:rPr lang="en-US" dirty="0" err="1"/>
              <a:t>Symb</a:t>
            </a:r>
            <a:r>
              <a:rPr lang="en-US" dirty="0"/>
              <a:t>. Abs. Approach</a:t>
            </a:r>
          </a:p>
        </p:txBody>
      </p:sp>
      <p:sp>
        <p:nvSpPr>
          <p:cNvPr id="3" name="Slide Number Placeholder 2"/>
          <p:cNvSpPr>
            <a:spLocks noGrp="1"/>
          </p:cNvSpPr>
          <p:nvPr>
            <p:ph type="sldNum" sz="quarter" idx="12"/>
          </p:nvPr>
        </p:nvSpPr>
        <p:spPr/>
        <p:txBody>
          <a:bodyPr/>
          <a:lstStyle/>
          <a:p>
            <a:fld id="{A65A0EED-6B89-664A-801E-D3FDD91C7C69}" type="slidenum">
              <a:rPr lang="en-US" smtClean="0"/>
              <a:pPr/>
              <a:t>63</a:t>
            </a:fld>
            <a:endParaRPr lang="en-US"/>
          </a:p>
        </p:txBody>
      </p:sp>
    </p:spTree>
    <p:extLst>
      <p:ext uri="{BB962C8B-B14F-4D97-AF65-F5344CB8AC3E}">
        <p14:creationId xmlns:p14="http://schemas.microsoft.com/office/powerpoint/2010/main" val="1132227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52677" y="1782360"/>
            <a:ext cx="4038647" cy="3293281"/>
            <a:chOff x="591668" y="0"/>
            <a:chExt cx="4038647" cy="3293281"/>
          </a:xfrm>
        </p:grpSpPr>
        <p:grpSp>
          <p:nvGrpSpPr>
            <p:cNvPr id="34" name="Group 33"/>
            <p:cNvGrpSpPr/>
            <p:nvPr/>
          </p:nvGrpSpPr>
          <p:grpSpPr>
            <a:xfrm>
              <a:off x="2166323" y="0"/>
              <a:ext cx="968297" cy="1004167"/>
              <a:chOff x="3141381" y="709177"/>
              <a:chExt cx="968297" cy="1004167"/>
            </a:xfrm>
          </p:grpSpPr>
          <p:sp>
            <p:nvSpPr>
              <p:cNvPr id="33" name="Diamond 32"/>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Oval 56"/>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i="1" dirty="0">
                                  <a:solidFill>
                                    <a:sysClr val="windowText" lastClr="000000"/>
                                  </a:solidFill>
                                  <a:latin typeface="Cambria Math"/>
                                </a:rPr>
                                <m:t>1</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57" name="Oval 56"/>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3"/>
                    <a:stretch>
                      <a:fillRect b="-5882"/>
                    </a:stretch>
                  </a:blipFill>
                  <a:ln>
                    <a:noFill/>
                  </a:ln>
                </p:spPr>
                <p:txBody>
                  <a:bodyPr/>
                  <a:lstStyle/>
                  <a:p>
                    <a:r>
                      <a:rPr lang="en-US">
                        <a:noFill/>
                      </a:rPr>
                      <a:t> </a:t>
                    </a:r>
                  </a:p>
                </p:txBody>
              </p:sp>
            </mc:Fallback>
          </mc:AlternateContent>
          <p:sp>
            <p:nvSpPr>
              <p:cNvPr id="58" name="Oval 57"/>
              <p:cNvSpPr/>
              <p:nvPr/>
            </p:nvSpPr>
            <p:spPr>
              <a:xfrm>
                <a:off x="3141381" y="741908"/>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1</a:t>
                </a:r>
              </a:p>
            </p:txBody>
          </p:sp>
        </p:grpSp>
        <p:grpSp>
          <p:nvGrpSpPr>
            <p:cNvPr id="60" name="Group 59"/>
            <p:cNvGrpSpPr/>
            <p:nvPr/>
          </p:nvGrpSpPr>
          <p:grpSpPr>
            <a:xfrm>
              <a:off x="3529613" y="764857"/>
              <a:ext cx="1100702" cy="1004167"/>
              <a:chOff x="3418115" y="709177"/>
              <a:chExt cx="1100702" cy="1004167"/>
            </a:xfrm>
          </p:grpSpPr>
          <p:sp>
            <p:nvSpPr>
              <p:cNvPr id="61" name="Diamond 60"/>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4" name="Oval 63"/>
                  <p:cNvSpPr/>
                  <p:nvPr/>
                </p:nvSpPr>
                <p:spPr>
                  <a:xfrm>
                    <a:off x="3621352"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64" name="Oval 63"/>
                  <p:cNvSpPr>
                    <a:spLocks noRot="1" noChangeAspect="1" noMove="1" noResize="1" noEditPoints="1" noAdjustHandles="1" noChangeArrowheads="1" noChangeShapeType="1" noTextEdit="1"/>
                  </p:cNvSpPr>
                  <p:nvPr/>
                </p:nvSpPr>
                <p:spPr>
                  <a:xfrm>
                    <a:off x="3621352" y="911345"/>
                    <a:ext cx="338097" cy="315935"/>
                  </a:xfrm>
                  <a:prstGeom prst="ellipse">
                    <a:avLst/>
                  </a:prstGeom>
                  <a:blipFill rotWithShape="1">
                    <a:blip r:embed="rId4"/>
                    <a:stretch>
                      <a:fillRect l="-1818" b="-5769"/>
                    </a:stretch>
                  </a:blipFill>
                  <a:ln>
                    <a:noFill/>
                  </a:ln>
                </p:spPr>
                <p:txBody>
                  <a:bodyPr/>
                  <a:lstStyle/>
                  <a:p>
                    <a:r>
                      <a:rPr lang="en-US">
                        <a:noFill/>
                      </a:rPr>
                      <a:t> </a:t>
                    </a:r>
                  </a:p>
                </p:txBody>
              </p:sp>
            </mc:Fallback>
          </mc:AlternateContent>
          <p:sp>
            <p:nvSpPr>
              <p:cNvPr id="66" name="Oval 65"/>
              <p:cNvSpPr/>
              <p:nvPr/>
            </p:nvSpPr>
            <p:spPr>
              <a:xfrm>
                <a:off x="4070408" y="1032603"/>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2</a:t>
                </a:r>
              </a:p>
            </p:txBody>
          </p:sp>
        </p:grpSp>
        <p:grpSp>
          <p:nvGrpSpPr>
            <p:cNvPr id="68" name="Group 67"/>
            <p:cNvGrpSpPr/>
            <p:nvPr/>
          </p:nvGrpSpPr>
          <p:grpSpPr>
            <a:xfrm>
              <a:off x="2968881" y="1973179"/>
              <a:ext cx="691563" cy="1320102"/>
              <a:chOff x="3418115" y="709177"/>
              <a:chExt cx="691563" cy="1320102"/>
            </a:xfrm>
          </p:grpSpPr>
          <p:sp>
            <p:nvSpPr>
              <p:cNvPr id="70" name="Diamond 69"/>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3" name="Oval 72"/>
                  <p:cNvSpPr/>
                  <p:nvPr/>
                </p:nvSpPr>
                <p:spPr>
                  <a:xfrm>
                    <a:off x="3608100" y="125355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3</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3" name="Oval 72"/>
                  <p:cNvSpPr>
                    <a:spLocks noRot="1" noChangeAspect="1" noMove="1" noResize="1" noEditPoints="1" noAdjustHandles="1" noChangeArrowheads="1" noChangeShapeType="1" noTextEdit="1"/>
                  </p:cNvSpPr>
                  <p:nvPr/>
                </p:nvSpPr>
                <p:spPr>
                  <a:xfrm>
                    <a:off x="3608100" y="1253555"/>
                    <a:ext cx="338097" cy="315935"/>
                  </a:xfrm>
                  <a:prstGeom prst="ellipse">
                    <a:avLst/>
                  </a:prstGeom>
                  <a:blipFill rotWithShape="1">
                    <a:blip r:embed="rId5"/>
                    <a:stretch>
                      <a:fillRect l="-1818" b="-5769"/>
                    </a:stretch>
                  </a:blipFill>
                  <a:ln>
                    <a:noFill/>
                  </a:ln>
                </p:spPr>
                <p:txBody>
                  <a:bodyPr/>
                  <a:lstStyle/>
                  <a:p>
                    <a:r>
                      <a:rPr lang="en-US">
                        <a:noFill/>
                      </a:rPr>
                      <a:t> </a:t>
                    </a:r>
                  </a:p>
                </p:txBody>
              </p:sp>
            </mc:Fallback>
          </mc:AlternateContent>
          <p:sp>
            <p:nvSpPr>
              <p:cNvPr id="74" name="Oval 73"/>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3</a:t>
                </a:r>
              </a:p>
            </p:txBody>
          </p:sp>
        </p:grpSp>
        <p:grpSp>
          <p:nvGrpSpPr>
            <p:cNvPr id="75" name="Group 74"/>
            <p:cNvGrpSpPr/>
            <p:nvPr/>
          </p:nvGrpSpPr>
          <p:grpSpPr>
            <a:xfrm>
              <a:off x="1899538" y="1973179"/>
              <a:ext cx="691563" cy="1320102"/>
              <a:chOff x="3418115" y="709177"/>
              <a:chExt cx="691563" cy="1320102"/>
            </a:xfrm>
          </p:grpSpPr>
          <p:sp>
            <p:nvSpPr>
              <p:cNvPr id="77" name="Diamond 76"/>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79" name="Oval 78"/>
                  <p:cNvSpPr/>
                  <p:nvPr/>
                </p:nvSpPr>
                <p:spPr>
                  <a:xfrm>
                    <a:off x="3621352" y="12479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4</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79" name="Oval 78"/>
                  <p:cNvSpPr>
                    <a:spLocks noRot="1" noChangeAspect="1" noMove="1" noResize="1" noEditPoints="1" noAdjustHandles="1" noChangeArrowheads="1" noChangeShapeType="1" noTextEdit="1"/>
                  </p:cNvSpPr>
                  <p:nvPr/>
                </p:nvSpPr>
                <p:spPr>
                  <a:xfrm>
                    <a:off x="3621352" y="1247945"/>
                    <a:ext cx="338097" cy="315935"/>
                  </a:xfrm>
                  <a:prstGeom prst="ellipse">
                    <a:avLst/>
                  </a:prstGeom>
                  <a:blipFill rotWithShape="1">
                    <a:blip r:embed="rId6"/>
                    <a:stretch>
                      <a:fillRect l="-1818" b="-5769"/>
                    </a:stretch>
                  </a:blipFill>
                  <a:ln>
                    <a:noFill/>
                  </a:ln>
                </p:spPr>
                <p:txBody>
                  <a:bodyPr/>
                  <a:lstStyle/>
                  <a:p>
                    <a:r>
                      <a:rPr lang="en-US">
                        <a:noFill/>
                      </a:rPr>
                      <a:t> </a:t>
                    </a:r>
                  </a:p>
                </p:txBody>
              </p:sp>
            </mc:Fallback>
          </mc:AlternateContent>
          <p:sp>
            <p:nvSpPr>
              <p:cNvPr id="80" name="Oval 79"/>
              <p:cNvSpPr/>
              <p:nvPr/>
            </p:nvSpPr>
            <p:spPr>
              <a:xfrm>
                <a:off x="3539690" y="1713344"/>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4</a:t>
                </a:r>
              </a:p>
            </p:txBody>
          </p:sp>
        </p:grpSp>
        <p:grpSp>
          <p:nvGrpSpPr>
            <p:cNvPr id="81" name="Group 80"/>
            <p:cNvGrpSpPr/>
            <p:nvPr/>
          </p:nvGrpSpPr>
          <p:grpSpPr>
            <a:xfrm>
              <a:off x="1021972" y="567006"/>
              <a:ext cx="1095236" cy="1004167"/>
              <a:chOff x="3014442" y="709177"/>
              <a:chExt cx="1095236" cy="1004167"/>
            </a:xfrm>
          </p:grpSpPr>
          <p:sp>
            <p:nvSpPr>
              <p:cNvPr id="82" name="Diamond 81"/>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84" name="Oval 83"/>
                  <p:cNvSpPr/>
                  <p:nvPr/>
                </p:nvSpPr>
                <p:spPr>
                  <a:xfrm>
                    <a:off x="3594848" y="91134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sz="1600" i="1" dirty="0" smtClean="0">
                                  <a:solidFill>
                                    <a:sysClr val="windowText" lastClr="000000"/>
                                  </a:solidFill>
                                  <a:latin typeface="Cambria Math" panose="02040503050406030204" pitchFamily="18" charset="0"/>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5</m:t>
                              </m:r>
                            </m:sub>
                            <m:sup>
                              <m:r>
                                <a:rPr lang="en-US" sz="1600" i="1" dirty="0">
                                  <a:solidFill>
                                    <a:sysClr val="windowText" lastClr="000000"/>
                                  </a:solidFill>
                                  <a:latin typeface="Cambria Math"/>
                                </a:rPr>
                                <m:t>#</m:t>
                              </m:r>
                            </m:sup>
                          </m:sSubSup>
                        </m:oMath>
                      </m:oMathPara>
                    </a14:m>
                    <a:endParaRPr lang="en-US" sz="1600" baseline="-25000" dirty="0">
                      <a:solidFill>
                        <a:sysClr val="windowText" lastClr="000000"/>
                      </a:solidFill>
                    </a:endParaRPr>
                  </a:p>
                </p:txBody>
              </p:sp>
            </mc:Choice>
            <mc:Fallback xmlns="">
              <p:sp>
                <p:nvSpPr>
                  <p:cNvPr id="84" name="Oval 83"/>
                  <p:cNvSpPr>
                    <a:spLocks noRot="1" noChangeAspect="1" noMove="1" noResize="1" noEditPoints="1" noAdjustHandles="1" noChangeArrowheads="1" noChangeShapeType="1" noTextEdit="1"/>
                  </p:cNvSpPr>
                  <p:nvPr/>
                </p:nvSpPr>
                <p:spPr>
                  <a:xfrm>
                    <a:off x="3594848" y="911345"/>
                    <a:ext cx="338097" cy="315935"/>
                  </a:xfrm>
                  <a:prstGeom prst="ellipse">
                    <a:avLst/>
                  </a:prstGeom>
                  <a:blipFill rotWithShape="1">
                    <a:blip r:embed="rId7"/>
                    <a:stretch>
                      <a:fillRect l="-1818" b="-7843"/>
                    </a:stretch>
                  </a:blipFill>
                  <a:ln>
                    <a:noFill/>
                  </a:ln>
                </p:spPr>
                <p:txBody>
                  <a:bodyPr/>
                  <a:lstStyle/>
                  <a:p>
                    <a:r>
                      <a:rPr lang="en-US">
                        <a:noFill/>
                      </a:rPr>
                      <a:t> </a:t>
                    </a:r>
                  </a:p>
                </p:txBody>
              </p:sp>
            </mc:Fallback>
          </mc:AlternateContent>
          <p:sp>
            <p:nvSpPr>
              <p:cNvPr id="85" name="Oval 84"/>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r>
                  <a:rPr lang="en-US" baseline="-25000" dirty="0">
                    <a:solidFill>
                      <a:sysClr val="windowText" lastClr="000000"/>
                    </a:solidFill>
                  </a:rPr>
                  <a:t>5</a:t>
                </a:r>
              </a:p>
            </p:txBody>
          </p:sp>
        </p:grpSp>
        <p:cxnSp>
          <p:nvCxnSpPr>
            <p:cNvPr id="43" name="Straight Arrow Connector 42"/>
            <p:cNvCxnSpPr>
              <a:stCxn id="83" idx="6"/>
              <a:endCxn id="48" idx="1"/>
            </p:cNvCxnSpPr>
            <p:nvPr/>
          </p:nvCxnSpPr>
          <p:spPr>
            <a:xfrm>
              <a:off x="1800243" y="1138246"/>
              <a:ext cx="897876" cy="361111"/>
            </a:xfrm>
            <a:prstGeom prst="straightConnector1">
              <a:avLst/>
            </a:prstGeom>
            <a:ln>
              <a:solidFill>
                <a:schemeClr val="bg1">
                  <a:lumMod val="75000"/>
                </a:schemeClr>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8" idx="4"/>
              <a:endCxn id="72" idx="2"/>
            </p:cNvCxnSpPr>
            <p:nvPr/>
          </p:nvCxnSpPr>
          <p:spPr>
            <a:xfrm>
              <a:off x="2817655" y="1769024"/>
              <a:ext cx="468191" cy="775395"/>
            </a:xfrm>
            <a:prstGeom prst="straightConnector1">
              <a:avLst/>
            </a:prstGeom>
            <a:ln>
              <a:solidFill>
                <a:schemeClr val="bg1">
                  <a:lumMod val="75000"/>
                </a:schemeClr>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8" idx="0"/>
              <a:endCxn id="48" idx="3"/>
            </p:cNvCxnSpPr>
            <p:nvPr/>
          </p:nvCxnSpPr>
          <p:spPr>
            <a:xfrm flipV="1">
              <a:off x="2245320" y="1722756"/>
              <a:ext cx="452799" cy="794231"/>
            </a:xfrm>
            <a:prstGeom prst="straightConnector1">
              <a:avLst/>
            </a:prstGeom>
            <a:ln>
              <a:solidFill>
                <a:schemeClr val="bg1">
                  <a:lumMod val="75000"/>
                </a:schemeClr>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6" idx="5"/>
              <a:endCxn id="48" idx="0"/>
            </p:cNvCxnSpPr>
            <p:nvPr/>
          </p:nvCxnSpPr>
          <p:spPr>
            <a:xfrm>
              <a:off x="2809215" y="590637"/>
              <a:ext cx="8440" cy="862452"/>
            </a:xfrm>
            <a:prstGeom prst="straightConnector1">
              <a:avLst/>
            </a:prstGeom>
            <a:ln>
              <a:solidFill>
                <a:schemeClr val="bg1">
                  <a:lumMod val="75000"/>
                </a:schemeClr>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8" idx="6"/>
              <a:endCxn id="62" idx="3"/>
            </p:cNvCxnSpPr>
            <p:nvPr/>
          </p:nvCxnSpPr>
          <p:spPr>
            <a:xfrm flipV="1">
              <a:off x="2986703" y="1355494"/>
              <a:ext cx="868315" cy="255563"/>
            </a:xfrm>
            <a:prstGeom prst="straightConnector1">
              <a:avLst/>
            </a:prstGeom>
            <a:ln>
              <a:solidFill>
                <a:schemeClr val="bg1">
                  <a:lumMod val="75000"/>
                </a:schemeClr>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648606" y="1453089"/>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L</a:t>
              </a:r>
              <a:endParaRPr lang="en-US" baseline="-25000" dirty="0">
                <a:solidFill>
                  <a:sysClr val="windowText" lastClr="000000"/>
                </a:solidFill>
                <a:latin typeface="Lucida Calligraphy" panose="03010101010101010101" pitchFamily="66" charset="0"/>
              </a:endParaRPr>
            </a:p>
          </p:txBody>
        </p:sp>
        <p:cxnSp>
          <p:nvCxnSpPr>
            <p:cNvPr id="49" name="Straight Arrow Connector 48"/>
            <p:cNvCxnSpPr>
              <a:stCxn id="62" idx="2"/>
              <a:endCxn id="48" idx="7"/>
            </p:cNvCxnSpPr>
            <p:nvPr/>
          </p:nvCxnSpPr>
          <p:spPr>
            <a:xfrm flipH="1">
              <a:off x="2937190" y="1336097"/>
              <a:ext cx="909388" cy="163260"/>
            </a:xfrm>
            <a:prstGeom prst="straightConnector1">
              <a:avLst/>
            </a:prstGeom>
            <a:ln>
              <a:solidFill>
                <a:schemeClr val="bg1">
                  <a:lumMod val="75000"/>
                </a:schemeClr>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73" idx="0"/>
              <a:endCxn id="48" idx="5"/>
            </p:cNvCxnSpPr>
            <p:nvPr/>
          </p:nvCxnSpPr>
          <p:spPr>
            <a:xfrm flipH="1" flipV="1">
              <a:off x="2937190" y="1722756"/>
              <a:ext cx="390725" cy="794801"/>
            </a:xfrm>
            <a:prstGeom prst="straightConnector1">
              <a:avLst/>
            </a:prstGeom>
            <a:ln>
              <a:solidFill>
                <a:schemeClr val="bg1">
                  <a:lumMod val="75000"/>
                </a:schemeClr>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78" idx="6"/>
              <a:endCxn id="48" idx="4"/>
            </p:cNvCxnSpPr>
            <p:nvPr/>
          </p:nvCxnSpPr>
          <p:spPr>
            <a:xfrm flipV="1">
              <a:off x="2274136" y="1769024"/>
              <a:ext cx="543519" cy="775395"/>
            </a:xfrm>
            <a:prstGeom prst="straightConnector1">
              <a:avLst/>
            </a:prstGeom>
            <a:ln>
              <a:solidFill>
                <a:schemeClr val="bg1">
                  <a:lumMod val="75000"/>
                </a:schemeClr>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83" idx="5"/>
              <a:endCxn id="48" idx="2"/>
            </p:cNvCxnSpPr>
            <p:nvPr/>
          </p:nvCxnSpPr>
          <p:spPr>
            <a:xfrm>
              <a:off x="1791803" y="1157643"/>
              <a:ext cx="856803" cy="453414"/>
            </a:xfrm>
            <a:prstGeom prst="straightConnector1">
              <a:avLst/>
            </a:prstGeom>
            <a:ln>
              <a:solidFill>
                <a:schemeClr val="bg1">
                  <a:lumMod val="75000"/>
                </a:schemeClr>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1"/>
              <a:endCxn id="56" idx="3"/>
            </p:cNvCxnSpPr>
            <p:nvPr/>
          </p:nvCxnSpPr>
          <p:spPr>
            <a:xfrm flipV="1">
              <a:off x="2698119" y="590637"/>
              <a:ext cx="70343" cy="908720"/>
            </a:xfrm>
            <a:prstGeom prst="straightConnector1">
              <a:avLst/>
            </a:prstGeom>
            <a:ln>
              <a:solidFill>
                <a:schemeClr val="bg1">
                  <a:lumMod val="75000"/>
                </a:schemeClr>
              </a:solidFill>
              <a:prstDash val="dash"/>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591668" y="1612651"/>
              <a:ext cx="1095236" cy="1004167"/>
              <a:chOff x="3014442" y="709177"/>
              <a:chExt cx="1095236" cy="1004167"/>
            </a:xfrm>
          </p:grpSpPr>
          <p:sp>
            <p:nvSpPr>
              <p:cNvPr id="40" name="Diamond 39"/>
              <p:cNvSpPr/>
              <p:nvPr/>
            </p:nvSpPr>
            <p:spPr>
              <a:xfrm>
                <a:off x="3418115" y="709177"/>
                <a:ext cx="691563" cy="10041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35080" y="1252985"/>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42" name="Oval 41"/>
                  <p:cNvSpPr/>
                  <p:nvPr/>
                </p:nvSpPr>
                <p:spPr>
                  <a:xfrm>
                    <a:off x="3510272" y="97477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p>
                            <m:sSupPr>
                              <m:ctrlPr>
                                <a:rPr lang="en-US" sz="1600" b="0" i="1" dirty="0" smtClean="0">
                                  <a:solidFill>
                                    <a:sysClr val="windowText" lastClr="000000"/>
                                  </a:solidFill>
                                  <a:latin typeface="Cambria Math" panose="02040503050406030204" pitchFamily="18" charset="0"/>
                                </a:rPr>
                              </m:ctrlPr>
                            </m:sSupPr>
                            <m:e>
                              <m:r>
                                <a:rPr lang="en-US" sz="1600" b="0" i="1" dirty="0" smtClean="0">
                                  <a:solidFill>
                                    <a:sysClr val="windowText" lastClr="000000"/>
                                  </a:solidFill>
                                  <a:latin typeface="Cambria Math"/>
                                </a:rPr>
                                <m:t>𝑎</m:t>
                              </m:r>
                            </m:e>
                            <m:sup>
                              <m:r>
                                <a:rPr lang="en-US" sz="1600" b="0" i="1" dirty="0" smtClean="0">
                                  <a:solidFill>
                                    <a:sysClr val="windowText" lastClr="000000"/>
                                  </a:solidFill>
                                  <a:latin typeface="Cambria Math"/>
                                </a:rPr>
                                <m:t>#</m:t>
                              </m:r>
                            </m:sup>
                          </m:sSup>
                        </m:oMath>
                      </m:oMathPara>
                    </a14:m>
                    <a:endParaRPr lang="en-US" sz="1600" b="0" dirty="0">
                      <a:solidFill>
                        <a:sysClr val="windowText" lastClr="000000"/>
                      </a:solidFill>
                    </a:endParaRPr>
                  </a:p>
                </p:txBody>
              </p:sp>
            </mc:Choice>
            <mc:Fallback xmlns="">
              <p:sp>
                <p:nvSpPr>
                  <p:cNvPr id="42" name="Oval 41"/>
                  <p:cNvSpPr>
                    <a:spLocks noRot="1" noChangeAspect="1" noMove="1" noResize="1" noEditPoints="1" noAdjustHandles="1" noChangeArrowheads="1" noChangeShapeType="1" noTextEdit="1"/>
                  </p:cNvSpPr>
                  <p:nvPr/>
                </p:nvSpPr>
                <p:spPr>
                  <a:xfrm>
                    <a:off x="3510272" y="974777"/>
                    <a:ext cx="338097" cy="315935"/>
                  </a:xfrm>
                  <a:prstGeom prst="ellipse">
                    <a:avLst/>
                  </a:prstGeom>
                  <a:blipFill rotWithShape="1">
                    <a:blip r:embed="rId8"/>
                    <a:stretch>
                      <a:fillRect l="-3571"/>
                    </a:stretch>
                  </a:blipFill>
                  <a:ln>
                    <a:noFill/>
                  </a:ln>
                </p:spPr>
                <p:txBody>
                  <a:bodyPr/>
                  <a:lstStyle/>
                  <a:p>
                    <a:r>
                      <a:rPr lang="en-US">
                        <a:noFill/>
                      </a:rPr>
                      <a:t> </a:t>
                    </a:r>
                  </a:p>
                </p:txBody>
              </p:sp>
            </mc:Fallback>
          </mc:AlternateContent>
          <p:sp>
            <p:nvSpPr>
              <p:cNvPr id="54" name="Oval 53"/>
              <p:cNvSpPr/>
              <p:nvPr/>
            </p:nvSpPr>
            <p:spPr>
              <a:xfrm>
                <a:off x="3014442" y="1049896"/>
                <a:ext cx="448409"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ysClr val="windowText" lastClr="000000"/>
                    </a:solidFill>
                    <a:latin typeface="Lucida Calligraphy" panose="03010101010101010101" pitchFamily="66" charset="0"/>
                  </a:rPr>
                  <a:t>A</a:t>
                </a:r>
                <a:endParaRPr lang="en-US" baseline="-25000" dirty="0">
                  <a:solidFill>
                    <a:sysClr val="windowText" lastClr="000000"/>
                  </a:solidFill>
                </a:endParaRPr>
              </a:p>
            </p:txBody>
          </p:sp>
        </p:grpSp>
        <p:cxnSp>
          <p:nvCxnSpPr>
            <p:cNvPr id="55" name="Straight Arrow Connector 54"/>
            <p:cNvCxnSpPr>
              <a:stCxn id="41" idx="0"/>
              <a:endCxn id="48" idx="2"/>
            </p:cNvCxnSpPr>
            <p:nvPr/>
          </p:nvCxnSpPr>
          <p:spPr>
            <a:xfrm flipV="1">
              <a:off x="1341123" y="1611057"/>
              <a:ext cx="1307483" cy="545402"/>
            </a:xfrm>
            <a:prstGeom prst="straightConnector1">
              <a:avLst/>
            </a:prstGeom>
            <a:ln w="22225">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1" idx="6"/>
              <a:endCxn id="48" idx="3"/>
            </p:cNvCxnSpPr>
            <p:nvPr/>
          </p:nvCxnSpPr>
          <p:spPr>
            <a:xfrm flipV="1">
              <a:off x="1369939" y="1722756"/>
              <a:ext cx="1328180" cy="461135"/>
            </a:xfrm>
            <a:prstGeom prst="straightConnector1">
              <a:avLst/>
            </a:prstGeom>
            <a:ln w="22225">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p:txBody>
          <a:bodyPr>
            <a:normAutofit fontScale="90000"/>
          </a:bodyPr>
          <a:lstStyle/>
          <a:p>
            <a:r>
              <a:rPr lang="en-US" dirty="0"/>
              <a:t>Reduced Product: </a:t>
            </a:r>
            <a:r>
              <a:rPr lang="en-US" dirty="0" err="1"/>
              <a:t>Symb</a:t>
            </a:r>
            <a:r>
              <a:rPr lang="en-US" dirty="0"/>
              <a:t>. Abs. Approach</a:t>
            </a:r>
          </a:p>
        </p:txBody>
      </p:sp>
      <p:sp>
        <p:nvSpPr>
          <p:cNvPr id="3" name="Slide Number Placeholder 2"/>
          <p:cNvSpPr>
            <a:spLocks noGrp="1"/>
          </p:cNvSpPr>
          <p:nvPr>
            <p:ph type="sldNum" sz="quarter" idx="12"/>
          </p:nvPr>
        </p:nvSpPr>
        <p:spPr/>
        <p:txBody>
          <a:bodyPr/>
          <a:lstStyle/>
          <a:p>
            <a:fld id="{A65A0EED-6B89-664A-801E-D3FDD91C7C69}" type="slidenum">
              <a:rPr lang="en-US" smtClean="0"/>
              <a:pPr/>
              <a:t>64</a:t>
            </a:fld>
            <a:endParaRPr lang="en-US"/>
          </a:p>
        </p:txBody>
      </p:sp>
    </p:spTree>
    <p:extLst>
      <p:ext uri="{BB962C8B-B14F-4D97-AF65-F5344CB8AC3E}">
        <p14:creationId xmlns:p14="http://schemas.microsoft.com/office/powerpoint/2010/main" val="3572408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Connections, Connections, . . .</a:t>
            </a:r>
          </a:p>
        </p:txBody>
      </p:sp>
      <p:sp>
        <p:nvSpPr>
          <p:cNvPr id="3" name="Content Placeholder 2"/>
          <p:cNvSpPr>
            <a:spLocks noGrp="1"/>
          </p:cNvSpPr>
          <p:nvPr>
            <p:ph idx="1"/>
          </p:nvPr>
        </p:nvSpPr>
        <p:spPr>
          <a:xfrm>
            <a:off x="160855" y="1600200"/>
            <a:ext cx="8229600" cy="4525963"/>
          </a:xfrm>
        </p:spPr>
        <p:txBody>
          <a:bodyPr/>
          <a:lstStyle/>
          <a:p>
            <a:r>
              <a:rPr lang="en-US" dirty="0">
                <a:solidFill>
                  <a:sysClr val="windowText" lastClr="000000"/>
                </a:solidFill>
              </a:rPr>
              <a:t>Automated reasoning/decision procedures</a:t>
            </a:r>
          </a:p>
          <a:p>
            <a:r>
              <a:rPr lang="en-US" dirty="0">
                <a:solidFill>
                  <a:sysClr val="windowText" lastClr="000000"/>
                </a:solidFill>
              </a:rPr>
              <a:t>Machine learning</a:t>
            </a:r>
          </a:p>
          <a:p>
            <a:r>
              <a:rPr lang="en-US" dirty="0">
                <a:solidFill>
                  <a:sysClr val="windowText" lastClr="000000"/>
                </a:solidFill>
              </a:rPr>
              <a:t>Knowledge compilation</a:t>
            </a:r>
          </a:p>
          <a:p>
            <a:r>
              <a:rPr lang="en-US" dirty="0">
                <a:solidFill>
                  <a:sysClr val="windowText" lastClr="000000"/>
                </a:solidFill>
              </a:rPr>
              <a:t>Consequence finding</a:t>
            </a:r>
          </a:p>
          <a:p>
            <a:r>
              <a:rPr lang="en-US" dirty="0">
                <a:solidFill>
                  <a:srgbClr val="C00000"/>
                </a:solidFill>
              </a:rPr>
              <a:t>Data integration</a:t>
            </a:r>
          </a:p>
          <a:p>
            <a:r>
              <a:rPr lang="en-US" dirty="0">
                <a:solidFill>
                  <a:sysClr val="windowText" lastClr="000000"/>
                </a:solidFill>
              </a:rPr>
              <a:t>Constraint programming</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65</a:t>
            </a:fld>
            <a:endParaRPr lang="en-US"/>
          </a:p>
        </p:txBody>
      </p:sp>
    </p:spTree>
    <p:extLst>
      <p:ext uri="{BB962C8B-B14F-4D97-AF65-F5344CB8AC3E}">
        <p14:creationId xmlns:p14="http://schemas.microsoft.com/office/powerpoint/2010/main" val="1217378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Story in a Nutshell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6721" y="1600200"/>
                <a:ext cx="8671749" cy="4525963"/>
              </a:xfrm>
            </p:spPr>
            <p:txBody>
              <a:bodyPr>
                <a:normAutofit/>
              </a:bodyPr>
              <a:lstStyle/>
              <a:p>
                <a:r>
                  <a:rPr lang="en-US" dirty="0"/>
                  <a:t>It’s all symbolic abstraction!</a:t>
                </a:r>
              </a:p>
              <a:p>
                <a:pPr lvl="1"/>
                <a:r>
                  <a:rPr lang="en-US" dirty="0"/>
                  <a:t>Program analyzers</a:t>
                </a:r>
              </a:p>
              <a:p>
                <a:pPr lvl="2"/>
                <a:r>
                  <a:rPr lang="en-US" dirty="0"/>
                  <a:t>constructing transformers for equation system</a:t>
                </a:r>
              </a:p>
              <a:p>
                <a:pPr lvl="2"/>
                <a:r>
                  <a:rPr lang="en-US" dirty="0"/>
                  <a:t>use multiple analyzers: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1</a:t>
                </a:r>
                <a:r>
                  <a:rPr lang="en-US" dirty="0"/>
                  <a:t> x </a:t>
                </a:r>
                <a:r>
                  <a:rPr lang="en-US" dirty="0">
                    <a:latin typeface="Lucida Calligraphy" panose="03010101010101010101" pitchFamily="66" charset="0"/>
                  </a:rPr>
                  <a:t>A</a:t>
                </a:r>
                <a:r>
                  <a:rPr lang="en-US" baseline="-25000" dirty="0">
                    <a:latin typeface="Lucida Calligraphy" panose="03010101010101010101" pitchFamily="66" charset="0"/>
                  </a:rPr>
                  <a:t>2</a:t>
                </a:r>
                <a:r>
                  <a:rPr lang="en-US" dirty="0"/>
                  <a:t>; use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to improve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and vice versa</a:t>
                </a:r>
              </a:p>
              <a:p>
                <a:pPr lvl="2"/>
                <a:r>
                  <a:rPr lang="en-US" dirty="0">
                    <a:solidFill>
                      <a:srgbClr val="C00000"/>
                    </a:solidFill>
                  </a:rPr>
                  <a:t>heterogeneous abstraction: need to convert from </a:t>
                </a:r>
                <a14:m>
                  <m:oMath xmlns:m="http://schemas.openxmlformats.org/officeDocument/2006/math">
                    <m:sSubSup>
                      <m:sSubSupPr>
                        <m:ctrlPr>
                          <a:rPr lang="en-US" i="1" dirty="0">
                            <a:solidFill>
                              <a:srgbClr val="C00000"/>
                            </a:solidFill>
                            <a:latin typeface="Cambria Math" panose="02040503050406030204" pitchFamily="18" charset="0"/>
                          </a:rPr>
                        </m:ctrlPr>
                      </m:sSubSupPr>
                      <m:e>
                        <m:r>
                          <a:rPr lang="en-US" i="1" dirty="0">
                            <a:solidFill>
                              <a:srgbClr val="C00000"/>
                            </a:solidFill>
                            <a:latin typeface="Cambria Math"/>
                          </a:rPr>
                          <m:t>𝑎</m:t>
                        </m:r>
                      </m:e>
                      <m:sub>
                        <m:r>
                          <a:rPr lang="en-US" i="1" dirty="0">
                            <a:solidFill>
                              <a:srgbClr val="C00000"/>
                            </a:solidFill>
                            <a:latin typeface="Cambria Math"/>
                          </a:rPr>
                          <m:t>1</m:t>
                        </m:r>
                      </m:sub>
                      <m:sup>
                        <m:r>
                          <a:rPr lang="en-US" i="1" dirty="0">
                            <a:solidFill>
                              <a:srgbClr val="C00000"/>
                            </a:solidFill>
                            <a:latin typeface="Cambria Math"/>
                          </a:rPr>
                          <m:t>#</m:t>
                        </m:r>
                      </m:sup>
                    </m:sSubSup>
                  </m:oMath>
                </a14:m>
                <a:r>
                  <a:rPr lang="en-US" dirty="0">
                    <a:solidFill>
                      <a:srgbClr val="C00000"/>
                    </a:solidFill>
                  </a:rPr>
                  <a:t> </a:t>
                </a:r>
                <a:r>
                  <a:rPr lang="en-US" dirty="0">
                    <a:solidFill>
                      <a:srgbClr val="C00000"/>
                    </a:solidFill>
                    <a:sym typeface="Symbol"/>
                  </a:rPr>
                  <a:t></a:t>
                </a:r>
                <a:r>
                  <a:rPr lang="en-US" dirty="0">
                    <a:solidFill>
                      <a:srgbClr val="C00000"/>
                    </a:solidFill>
                  </a:rPr>
                  <a:t> </a:t>
                </a:r>
                <a:r>
                  <a:rPr lang="en-US" dirty="0">
                    <a:solidFill>
                      <a:srgbClr val="C00000"/>
                    </a:solidFill>
                    <a:latin typeface="Lucida Calligraphy" panose="03010101010101010101" pitchFamily="66" charset="0"/>
                  </a:rPr>
                  <a:t>A</a:t>
                </a:r>
                <a:r>
                  <a:rPr lang="en-US" baseline="-25000" dirty="0">
                    <a:solidFill>
                      <a:srgbClr val="C00000"/>
                    </a:solidFill>
                    <a:latin typeface="Lucida Calligraphy" panose="03010101010101010101" pitchFamily="66" charset="0"/>
                  </a:rPr>
                  <a:t>1</a:t>
                </a:r>
                <a:r>
                  <a:rPr lang="en-US" dirty="0">
                    <a:solidFill>
                      <a:srgbClr val="C00000"/>
                    </a:solidFill>
                  </a:rPr>
                  <a:t> to </a:t>
                </a:r>
                <a14:m>
                  <m:oMath xmlns:m="http://schemas.openxmlformats.org/officeDocument/2006/math">
                    <m:sSubSup>
                      <m:sSubSupPr>
                        <m:ctrlPr>
                          <a:rPr lang="en-US" i="1" dirty="0">
                            <a:solidFill>
                              <a:srgbClr val="C00000"/>
                            </a:solidFill>
                            <a:latin typeface="Cambria Math" panose="02040503050406030204" pitchFamily="18" charset="0"/>
                          </a:rPr>
                        </m:ctrlPr>
                      </m:sSubSupPr>
                      <m:e>
                        <m:r>
                          <a:rPr lang="en-US" i="1" dirty="0">
                            <a:solidFill>
                              <a:srgbClr val="C00000"/>
                            </a:solidFill>
                            <a:latin typeface="Cambria Math"/>
                          </a:rPr>
                          <m:t>𝑎</m:t>
                        </m:r>
                      </m:e>
                      <m:sub>
                        <m:r>
                          <a:rPr lang="en-US" b="0" i="1" dirty="0" smtClean="0">
                            <a:solidFill>
                              <a:srgbClr val="C00000"/>
                            </a:solidFill>
                            <a:latin typeface="Cambria Math"/>
                          </a:rPr>
                          <m:t>2</m:t>
                        </m:r>
                      </m:sub>
                      <m:sup>
                        <m:r>
                          <a:rPr lang="en-US" i="1" dirty="0">
                            <a:solidFill>
                              <a:srgbClr val="C00000"/>
                            </a:solidFill>
                            <a:latin typeface="Cambria Math"/>
                          </a:rPr>
                          <m:t>#</m:t>
                        </m:r>
                      </m:sup>
                    </m:sSubSup>
                    <m:r>
                      <a:rPr lang="en-US" i="1" dirty="0">
                        <a:solidFill>
                          <a:srgbClr val="C00000"/>
                        </a:solidFill>
                        <a:latin typeface="Cambria Math"/>
                      </a:rPr>
                      <m:t> </m:t>
                    </m:r>
                  </m:oMath>
                </a14:m>
                <a:r>
                  <a:rPr lang="en-US" dirty="0">
                    <a:solidFill>
                      <a:srgbClr val="C00000"/>
                    </a:solidFill>
                    <a:sym typeface="Symbol"/>
                  </a:rPr>
                  <a:t></a:t>
                </a:r>
                <a:r>
                  <a:rPr lang="en-US" dirty="0">
                    <a:solidFill>
                      <a:srgbClr val="C00000"/>
                    </a:solidFill>
                  </a:rPr>
                  <a:t> </a:t>
                </a:r>
                <a:r>
                  <a:rPr lang="en-US" dirty="0">
                    <a:solidFill>
                      <a:srgbClr val="C00000"/>
                    </a:solidFill>
                    <a:latin typeface="Lucida Calligraphy" panose="03010101010101010101" pitchFamily="66" charset="0"/>
                  </a:rPr>
                  <a:t>A</a:t>
                </a:r>
                <a:r>
                  <a:rPr lang="en-US" baseline="-25000" dirty="0">
                    <a:solidFill>
                      <a:srgbClr val="C00000"/>
                    </a:solidFill>
                    <a:latin typeface="Lucida Calligraphy" panose="03010101010101010101" pitchFamily="66" charset="0"/>
                  </a:rPr>
                  <a:t>2</a:t>
                </a:r>
                <a:r>
                  <a:rPr lang="en-US" dirty="0">
                    <a:solidFill>
                      <a:srgbClr val="C00000"/>
                    </a:solidFill>
                  </a:rPr>
                  <a:t> at borders</a:t>
                </a:r>
              </a:p>
              <a:p>
                <a:pPr lvl="1"/>
                <a:r>
                  <a:rPr lang="en-US" dirty="0"/>
                  <a:t>Solvers</a:t>
                </a:r>
              </a:p>
              <a:p>
                <a:pPr lvl="2"/>
                <a:r>
                  <a:rPr lang="en-US" dirty="0" err="1"/>
                  <a:t>unsat</a:t>
                </a:r>
                <a:r>
                  <a:rPr lang="en-US" dirty="0"/>
                  <a:t> checking reduces to symbolic abstraction</a:t>
                </a:r>
              </a:p>
              <a:p>
                <a:pPr lvl="2"/>
                <a:endParaRPr lang="en-US" baseline="-25000" dirty="0"/>
              </a:p>
              <a:p>
                <a:r>
                  <a:rPr lang="en-US" dirty="0"/>
                  <a:t>We now know multiple algorithms for performing </a:t>
                </a:r>
                <a14:m>
                  <m:oMath xmlns:m="http://schemas.openxmlformats.org/officeDocument/2006/math">
                    <m:acc>
                      <m:accPr>
                        <m:chr m:val="̂"/>
                        <m:ctrlPr>
                          <a:rPr lang="en-US" i="1">
                            <a:latin typeface="Cambria Math" panose="02040503050406030204" pitchFamily="18" charset="0"/>
                            <a:ea typeface="Cambria Math"/>
                          </a:rPr>
                        </m:ctrlPr>
                      </m:accPr>
                      <m:e>
                        <m:r>
                          <a:rPr lang="en-US" i="1">
                            <a:latin typeface="Cambria Math"/>
                            <a:ea typeface="Cambria Math"/>
                          </a:rPr>
                          <m:t>𝛼</m:t>
                        </m:r>
                      </m:e>
                    </m:ac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6721" y="1600200"/>
                <a:ext cx="8671749" cy="4525963"/>
              </a:xfrm>
              <a:blipFill rotWithShape="1">
                <a:blip r:embed="rId2"/>
                <a:stretch>
                  <a:fillRect l="-1195" t="-121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66</a:t>
            </a:fld>
            <a:endParaRPr lang="en-US"/>
          </a:p>
        </p:txBody>
      </p:sp>
      <mc:AlternateContent xmlns:mc="http://schemas.openxmlformats.org/markup-compatibility/2006" xmlns:a14="http://schemas.microsoft.com/office/drawing/2010/main">
        <mc:Choice Requires="a14">
          <p:sp>
            <p:nvSpPr>
              <p:cNvPr id="7" name="Rounded Rectangular Callout 6"/>
              <p:cNvSpPr/>
              <p:nvPr/>
            </p:nvSpPr>
            <p:spPr>
              <a:xfrm>
                <a:off x="6189827" y="2162745"/>
                <a:ext cx="1778510" cy="348712"/>
              </a:xfrm>
              <a:prstGeom prst="wedgeRoundRectCallout">
                <a:avLst>
                  <a:gd name="adj1" fmla="val 45490"/>
                  <a:gd name="adj2" fmla="val 373609"/>
                  <a:gd name="adj3" fmla="val 16667"/>
                </a:avLst>
              </a:prstGeom>
              <a:solidFill>
                <a:srgbClr val="FFFFFF"/>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 xmlns:m="http://schemas.openxmlformats.org/officeDocument/2006/math">
                    <m:sSubSup>
                      <m:sSubSupPr>
                        <m:ctrlPr>
                          <a:rPr lang="en-US" i="1" dirty="0" smtClean="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r>
                      <a:rPr lang="en-US" i="1" dirty="0">
                        <a:solidFill>
                          <a:sysClr val="windowText" lastClr="000000"/>
                        </a:solidFill>
                        <a:latin typeface="Cambria Math"/>
                      </a:rPr>
                      <m:t> </m:t>
                    </m:r>
                  </m:oMath>
                </a14:m>
                <a:r>
                  <a:rPr lang="en-US" dirty="0">
                    <a:solidFill>
                      <a:schemeClr val="tx1"/>
                    </a:solidFill>
                  </a:rPr>
                  <a:t>= </a:t>
                </a:r>
                <a14:m>
                  <m:oMath xmlns:m="http://schemas.openxmlformats.org/officeDocument/2006/math">
                    <m:acc>
                      <m:accPr>
                        <m:chr m:val="̂"/>
                        <m:ctrlPr>
                          <a:rPr lang="en-US" i="1">
                            <a:solidFill>
                              <a:schemeClr val="tx1"/>
                            </a:solidFill>
                            <a:latin typeface="Cambria Math" panose="02040503050406030204" pitchFamily="18" charset="0"/>
                            <a:ea typeface="Cambria Math"/>
                          </a:rPr>
                        </m:ctrlPr>
                      </m:accPr>
                      <m:e>
                        <m:r>
                          <a:rPr lang="en-US" i="1">
                            <a:solidFill>
                              <a:schemeClr val="tx1"/>
                            </a:solidFill>
                            <a:latin typeface="Cambria Math"/>
                            <a:ea typeface="Cambria Math"/>
                          </a:rPr>
                          <m:t>𝛼</m:t>
                        </m:r>
                      </m:e>
                    </m:acc>
                    <m:r>
                      <a:rPr lang="en-US" b="0" i="1" baseline="-25000" smtClean="0">
                        <a:solidFill>
                          <a:schemeClr val="tx1"/>
                        </a:solidFill>
                        <a:latin typeface="Cambria Math"/>
                        <a:ea typeface="Cambria Math"/>
                      </a:rPr>
                      <m:t>2</m:t>
                    </m:r>
                    <m:r>
                      <a:rPr lang="en-US" i="1">
                        <a:solidFill>
                          <a:schemeClr val="tx1"/>
                        </a:solidFill>
                        <a:latin typeface="Cambria Math"/>
                        <a:ea typeface="Cambria Math"/>
                      </a:rPr>
                      <m:t>(</m:t>
                    </m:r>
                    <m:acc>
                      <m:accPr>
                        <m:chr m:val="̂"/>
                        <m:ctrlPr>
                          <a:rPr lang="en-US" i="1">
                            <a:solidFill>
                              <a:schemeClr val="tx1"/>
                            </a:solidFill>
                            <a:latin typeface="Cambria Math" panose="02040503050406030204" pitchFamily="18" charset="0"/>
                            <a:ea typeface="Cambria Math"/>
                          </a:rPr>
                        </m:ctrlPr>
                      </m:accPr>
                      <m:e>
                        <m:r>
                          <a:rPr lang="en-US" i="1" smtClean="0">
                            <a:solidFill>
                              <a:schemeClr val="tx1"/>
                            </a:solidFill>
                            <a:latin typeface="Cambria Math"/>
                            <a:ea typeface="Cambria Math"/>
                            <a:sym typeface="Symbol"/>
                          </a:rPr>
                          <m:t></m:t>
                        </m:r>
                      </m:e>
                    </m:acc>
                    <m:r>
                      <a:rPr lang="en-US" b="0" i="1" baseline="-25000" smtClean="0">
                        <a:solidFill>
                          <a:schemeClr val="tx1"/>
                        </a:solidFill>
                        <a:latin typeface="Cambria Math"/>
                        <a:ea typeface="Cambria Math"/>
                      </a:rPr>
                      <m:t>1</m:t>
                    </m:r>
                    <m:r>
                      <a:rPr lang="en-US" i="1">
                        <a:solidFill>
                          <a:schemeClr val="tx1"/>
                        </a:solidFill>
                        <a:latin typeface="Cambria Math"/>
                        <a:ea typeface="Cambria Math"/>
                      </a:rPr>
                      <m:t>(</m:t>
                    </m:r>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r>
                      <a:rPr lang="en-US" i="1">
                        <a:solidFill>
                          <a:schemeClr val="tx1"/>
                        </a:solidFill>
                        <a:latin typeface="Cambria Math"/>
                        <a:ea typeface="Cambria Math"/>
                      </a:rPr>
                      <m:t>))</m:t>
                    </m:r>
                  </m:oMath>
                </a14:m>
                <a:endParaRPr lang="en-US" dirty="0">
                  <a:solidFill>
                    <a:schemeClr val="tx1"/>
                  </a:solidFill>
                </a:endParaRPr>
              </a:p>
            </p:txBody>
          </p:sp>
        </mc:Choice>
        <mc:Fallback xmlns="">
          <p:sp>
            <p:nvSpPr>
              <p:cNvPr id="7" name="Rounded Rectangular Callout 6"/>
              <p:cNvSpPr>
                <a:spLocks noRot="1" noChangeAspect="1" noMove="1" noResize="1" noEditPoints="1" noAdjustHandles="1" noChangeArrowheads="1" noChangeShapeType="1" noTextEdit="1"/>
              </p:cNvSpPr>
              <p:nvPr/>
            </p:nvSpPr>
            <p:spPr>
              <a:xfrm>
                <a:off x="6189827" y="2162745"/>
                <a:ext cx="1778510" cy="348712"/>
              </a:xfrm>
              <a:prstGeom prst="wedgeRoundRectCallout">
                <a:avLst>
                  <a:gd name="adj1" fmla="val 45490"/>
                  <a:gd name="adj2" fmla="val 373609"/>
                  <a:gd name="adj3" fmla="val 16667"/>
                </a:avLst>
              </a:prstGeom>
              <a:blipFill rotWithShape="1">
                <a:blip r:embed="rId3"/>
                <a:stretch>
                  <a:fillRect t="-1215"/>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68778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Story in a Nutshell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46965" y="1600200"/>
                <a:ext cx="8685001" cy="4525963"/>
              </a:xfrm>
            </p:spPr>
            <p:txBody>
              <a:bodyPr/>
              <a:lstStyle/>
              <a:p>
                <a:r>
                  <a:rPr lang="en-US" dirty="0"/>
                  <a:t>It’s all symbolic abstraction!</a:t>
                </a:r>
              </a:p>
              <a:p>
                <a:pPr lvl="1"/>
                <a:r>
                  <a:rPr lang="en-US" dirty="0"/>
                  <a:t>Program analyzers</a:t>
                </a:r>
              </a:p>
              <a:p>
                <a:pPr lvl="2"/>
                <a:r>
                  <a:rPr lang="en-US" dirty="0"/>
                  <a:t>constructing transformers for equation system</a:t>
                </a:r>
              </a:p>
              <a:p>
                <a:pPr lvl="2"/>
                <a:r>
                  <a:rPr lang="en-US" dirty="0"/>
                  <a:t>use multiple analyzers: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1</a:t>
                </a:r>
                <a:r>
                  <a:rPr lang="en-US" dirty="0"/>
                  <a:t> x </a:t>
                </a:r>
                <a:r>
                  <a:rPr lang="en-US" dirty="0">
                    <a:latin typeface="Lucida Calligraphy" panose="03010101010101010101" pitchFamily="66" charset="0"/>
                  </a:rPr>
                  <a:t>A</a:t>
                </a:r>
                <a:r>
                  <a:rPr lang="en-US" baseline="-25000" dirty="0">
                    <a:latin typeface="Lucida Calligraphy" panose="03010101010101010101" pitchFamily="66" charset="0"/>
                  </a:rPr>
                  <a:t>2</a:t>
                </a:r>
                <a:r>
                  <a:rPr lang="en-US" dirty="0"/>
                  <a:t>; use a</a:t>
                </a:r>
                <a:r>
                  <a:rPr lang="en-US" baseline="-25000" dirty="0"/>
                  <a:t>1</a:t>
                </a:r>
                <a:r>
                  <a:rPr lang="en-US" dirty="0"/>
                  <a:t> to improve a</a:t>
                </a:r>
                <a:r>
                  <a:rPr lang="en-US" baseline="-25000" dirty="0"/>
                  <a:t>2</a:t>
                </a:r>
                <a:r>
                  <a:rPr lang="en-US" dirty="0"/>
                  <a:t> and vice versa</a:t>
                </a:r>
              </a:p>
              <a:p>
                <a:pPr lvl="2"/>
                <a:r>
                  <a:rPr lang="en-US" dirty="0"/>
                  <a:t>heterogeneous abstraction: need to convert from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1</a:t>
                </a:r>
                <a:r>
                  <a:rPr lang="en-US" dirty="0"/>
                  <a:t> to </a:t>
                </a:r>
                <a14:m>
                  <m:oMath xmlns:m="http://schemas.openxmlformats.org/officeDocument/2006/math">
                    <m:sSubSup>
                      <m:sSubSupPr>
                        <m:ctrlPr>
                          <a:rPr lang="en-US" i="1" dirty="0">
                            <a:solidFill>
                              <a:sysClr val="windowText" lastClr="000000"/>
                            </a:solidFill>
                            <a:latin typeface="Cambria Math" panose="02040503050406030204" pitchFamily="18" charset="0"/>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2</a:t>
                </a:r>
                <a:r>
                  <a:rPr lang="en-US" dirty="0"/>
                  <a:t> at borders</a:t>
                </a:r>
              </a:p>
              <a:p>
                <a:pPr lvl="1"/>
                <a:r>
                  <a:rPr lang="en-US" dirty="0">
                    <a:solidFill>
                      <a:srgbClr val="C00000"/>
                    </a:solidFill>
                  </a:rPr>
                  <a:t>Solvers</a:t>
                </a:r>
              </a:p>
              <a:p>
                <a:pPr lvl="2"/>
                <a:r>
                  <a:rPr lang="en-US" dirty="0" err="1">
                    <a:solidFill>
                      <a:srgbClr val="C00000"/>
                    </a:solidFill>
                  </a:rPr>
                  <a:t>unsat</a:t>
                </a:r>
                <a:r>
                  <a:rPr lang="en-US" dirty="0">
                    <a:solidFill>
                      <a:srgbClr val="C00000"/>
                    </a:solidFill>
                  </a:rPr>
                  <a:t> checking reduces to symbolic abstraction</a:t>
                </a:r>
              </a:p>
              <a:p>
                <a:pPr lvl="2"/>
                <a:endParaRPr lang="en-US" baseline="-25000" dirty="0"/>
              </a:p>
              <a:p>
                <a:r>
                  <a:rPr lang="en-US" dirty="0"/>
                  <a:t>We now know multiple algorithms for performing </a:t>
                </a:r>
                <a14:m>
                  <m:oMath xmlns:m="http://schemas.openxmlformats.org/officeDocument/2006/math">
                    <m:acc>
                      <m:accPr>
                        <m:chr m:val="̂"/>
                        <m:ctrlPr>
                          <a:rPr lang="en-US" i="1">
                            <a:latin typeface="Cambria Math" panose="02040503050406030204" pitchFamily="18" charset="0"/>
                            <a:ea typeface="Cambria Math"/>
                          </a:rPr>
                        </m:ctrlPr>
                      </m:accPr>
                      <m:e>
                        <m:r>
                          <a:rPr lang="en-US" i="1">
                            <a:latin typeface="Cambria Math"/>
                            <a:ea typeface="Cambria Math"/>
                          </a:rPr>
                          <m:t>𝛼</m:t>
                        </m:r>
                      </m:e>
                    </m:ac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46965" y="1600200"/>
                <a:ext cx="8685001" cy="4525963"/>
              </a:xfrm>
              <a:blipFill rotWithShape="1">
                <a:blip r:embed="rId3"/>
                <a:stretch>
                  <a:fillRect l="-1264" t="-121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67</a:t>
            </a:fld>
            <a:endParaRPr lang="en-US"/>
          </a:p>
        </p:txBody>
      </p:sp>
    </p:spTree>
    <p:extLst>
      <p:ext uri="{BB962C8B-B14F-4D97-AF65-F5344CB8AC3E}">
        <p14:creationId xmlns:p14="http://schemas.microsoft.com/office/powerpoint/2010/main" val="2534616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8000" y="1727790"/>
                <a:ext cx="8492400" cy="4525963"/>
              </a:xfrm>
            </p:spPr>
            <p:txBody>
              <a:bodyPr/>
              <a:lstStyle/>
              <a:p>
                <a:r>
                  <a:rPr lang="en-US" dirty="0"/>
                  <a:t>Gentle introduction to abstract interpretation</a:t>
                </a:r>
                <a:endParaRPr lang="en-US" dirty="0">
                  <a:latin typeface="Webdings" panose="05030102010509060703" pitchFamily="18" charset="2"/>
                  <a:sym typeface="Wingdings"/>
                </a:endParaRPr>
              </a:p>
              <a:p>
                <a:r>
                  <a:rPr lang="en-US" dirty="0"/>
                  <a:t>First glimmer of insight</a:t>
                </a:r>
              </a:p>
              <a:p>
                <a:r>
                  <a:rPr lang="en-US" dirty="0">
                    <a:solidFill>
                      <a:srgbClr val="C00000"/>
                    </a:solidFill>
                  </a:rPr>
                  <a:t>Second insight: apply </a:t>
                </a:r>
                <a:r>
                  <a:rPr lang="en-US" dirty="0" err="1">
                    <a:solidFill>
                      <a:srgbClr val="C00000"/>
                    </a:solidFill>
                  </a:rPr>
                  <a:t>Stålmarck’s</a:t>
                </a:r>
                <a:r>
                  <a:rPr lang="en-US" dirty="0">
                    <a:solidFill>
                      <a:srgbClr val="C00000"/>
                    </a:solidFill>
                  </a:rPr>
                  <a:t> method to perform </a:t>
                </a:r>
                <a14:m>
                  <m:oMath xmlns:m="http://schemas.openxmlformats.org/officeDocument/2006/math">
                    <m:acc>
                      <m:accPr>
                        <m:chr m:val="̂"/>
                        <m:ctrlPr>
                          <a:rPr lang="en-US" i="1">
                            <a:solidFill>
                              <a:srgbClr val="C00000"/>
                            </a:solidFill>
                            <a:latin typeface="Cambria Math" panose="02040503050406030204" pitchFamily="18" charset="0"/>
                            <a:ea typeface="Cambria Math"/>
                          </a:rPr>
                        </m:ctrlPr>
                      </m:accPr>
                      <m:e>
                        <m:r>
                          <a:rPr lang="en-US" i="1">
                            <a:solidFill>
                              <a:srgbClr val="C00000"/>
                            </a:solidFill>
                            <a:latin typeface="Cambria Math"/>
                            <a:ea typeface="Cambria Math"/>
                          </a:rPr>
                          <m:t>𝛼</m:t>
                        </m:r>
                      </m:e>
                    </m:acc>
                  </m:oMath>
                </a14:m>
                <a:r>
                  <a:rPr lang="en-US" dirty="0">
                    <a:solidFill>
                      <a:srgbClr val="C00000"/>
                    </a:solidFill>
                  </a:rPr>
                  <a:t> </a:t>
                </a:r>
              </a:p>
              <a:p>
                <a:r>
                  <a:rPr lang="en-US" dirty="0"/>
                  <a:t>Third insight</a:t>
                </a:r>
              </a:p>
              <a:p>
                <a:r>
                  <a:rPr lang="en-US" dirty="0" err="1"/>
                  <a:t>DiSSolve</a:t>
                </a:r>
                <a:r>
                  <a:rPr lang="en-US" dirty="0"/>
                  <a:t>: A parallel SAT solver</a:t>
                </a:r>
              </a:p>
              <a:p>
                <a:r>
                  <a:rPr lang="en-US" dirty="0"/>
                  <a:t>Wrap-up</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8000" y="1727790"/>
                <a:ext cx="8492400" cy="4525963"/>
              </a:xfrm>
              <a:blipFill rotWithShape="1">
                <a:blip r:embed="rId3"/>
                <a:stretch>
                  <a:fillRect l="-1220" t="-121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68</a:t>
            </a:fld>
            <a:endParaRPr lang="en-US"/>
          </a:p>
        </p:txBody>
      </p:sp>
    </p:spTree>
    <p:extLst>
      <p:ext uri="{BB962C8B-B14F-4D97-AF65-F5344CB8AC3E}">
        <p14:creationId xmlns:p14="http://schemas.microsoft.com/office/powerpoint/2010/main" val="643490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a:t>Propagation Rules</a:t>
            </a:r>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24827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dirty="0">
                          <a:solidFill>
                            <a:srgbClr val="00B050"/>
                          </a:solidFill>
                        </a:rPr>
                        <m:t>True</m:t>
                      </m:r>
                      <m:r>
                        <a:rPr lang="en-US" sz="2400" i="1" dirty="0">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24827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53598" y="4044832"/>
                <a:ext cx="5434646"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panose="02040503050406030204" pitchFamily="18" charset="0"/>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r>
                        <a:rPr lang="en-US" sz="2400" b="0" i="1" dirty="0" smtClean="0">
                          <a:solidFill>
                            <a:srgbClr val="C00000"/>
                          </a:solidFill>
                          <a:latin typeface="Cambria Math"/>
                        </a:rPr>
                        <m:t>∪</m:t>
                      </m:r>
                      <m:r>
                        <a:rPr lang="en-US" sz="2400" b="0" i="1" dirty="0" smtClean="0">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a:solidFill>
                            <a:srgbClr val="00B050"/>
                          </a:solidFill>
                        </a:rPr>
                        <m:t>True</m:t>
                      </m:r>
                      <m:r>
                        <m:rPr>
                          <m:nor/>
                        </m:rPr>
                        <a:rPr lang="en-US" sz="2400" dirty="0"/>
                        <m:t>,</m:t>
                      </m:r>
                      <m:sSub>
                        <m:sSubPr>
                          <m:ctrlPr>
                            <a:rPr lang="en-US" sz="2400" i="1">
                              <a:latin typeface="Cambria Math" panose="02040503050406030204" pitchFamily="18" charset="0"/>
                              <a:ea typeface="Cambria Math"/>
                            </a:rPr>
                          </m:ctrlPr>
                        </m:sSubPr>
                        <m:e>
                          <m:r>
                            <a:rPr lang="en-US" sz="2400" i="1">
                              <a:latin typeface="Cambria Math"/>
                              <a:ea typeface="Cambria Math"/>
                            </a:rPr>
                            <m:t> </m:t>
                          </m:r>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a:solidFill>
                            <a:srgbClr val="00B050"/>
                          </a:solidFill>
                        </a:rPr>
                        <m:t>True</m:t>
                      </m:r>
                      <m:r>
                        <m:rPr>
                          <m:nor/>
                        </m:rPr>
                        <a:rPr lang="en-US" sz="2400" dirty="0"/>
                        <m:t>}</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53598" y="4044832"/>
                <a:ext cx="5434646" cy="461665"/>
              </a:xfrm>
              <a:prstGeom prst="rect">
                <a:avLst/>
              </a:prstGeom>
              <a:blipFill rotWithShape="1">
                <a:blip r:embed="rId10"/>
                <a:stretch>
                  <a:fillRect l="-337" b="-18667"/>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a:t>Stålmarck’s </a:t>
            </a:r>
            <a:r>
              <a:rPr lang="en-US" dirty="0"/>
              <a:t>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69</a:t>
            </a:fld>
            <a:endParaRPr lang="en-US"/>
          </a:p>
        </p:txBody>
      </p:sp>
    </p:spTree>
    <p:extLst>
      <p:ext uri="{BB962C8B-B14F-4D97-AF65-F5344CB8AC3E}">
        <p14:creationId xmlns:p14="http://schemas.microsoft.com/office/powerpoint/2010/main" val="224652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8" grpId="0"/>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Automating Abstraction Interpretation</a:t>
            </a:r>
          </a:p>
        </p:txBody>
      </p:sp>
      <p:sp>
        <p:nvSpPr>
          <p:cNvPr id="3" name="Content Placeholder 2"/>
          <p:cNvSpPr>
            <a:spLocks noGrp="1"/>
          </p:cNvSpPr>
          <p:nvPr>
            <p:ph idx="1"/>
          </p:nvPr>
        </p:nvSpPr>
        <p:spPr>
          <a:xfrm>
            <a:off x="457200" y="1335160"/>
            <a:ext cx="8342986" cy="5357188"/>
          </a:xfrm>
        </p:spPr>
        <p:txBody>
          <a:bodyPr>
            <a:normAutofit lnSpcReduction="10000"/>
          </a:bodyPr>
          <a:lstStyle/>
          <a:p>
            <a:r>
              <a:rPr lang="en-US" dirty="0"/>
              <a:t>Abstract interpretation</a:t>
            </a:r>
          </a:p>
          <a:p>
            <a:pPr lvl="1"/>
            <a:r>
              <a:rPr lang="en-US" dirty="0"/>
              <a:t>A “black art” </a:t>
            </a:r>
            <a:r>
              <a:rPr lang="en-US" dirty="0">
                <a:sym typeface="Symbol"/>
              </a:rPr>
              <a:t></a:t>
            </a:r>
            <a:r>
              <a:rPr lang="en-US" dirty="0"/>
              <a:t> hard to work with</a:t>
            </a:r>
          </a:p>
          <a:p>
            <a:r>
              <a:rPr lang="en-US" dirty="0"/>
              <a:t>20-year quest to raise the level of automation in abstract interpretation</a:t>
            </a:r>
          </a:p>
          <a:p>
            <a:pPr lvl="1"/>
            <a:r>
              <a:rPr lang="en-US" dirty="0"/>
              <a:t>3-valued logic analysis (TVLA)</a:t>
            </a:r>
          </a:p>
          <a:p>
            <a:pPr lvl="2"/>
            <a:r>
              <a:rPr lang="en-US" dirty="0"/>
              <a:t>with M. </a:t>
            </a:r>
            <a:r>
              <a:rPr lang="en-US" dirty="0" err="1"/>
              <a:t>Sagiv</a:t>
            </a:r>
            <a:r>
              <a:rPr lang="en-US" dirty="0"/>
              <a:t>, R. Wilhelm, T. Lev-Ami, A. </a:t>
            </a:r>
            <a:r>
              <a:rPr lang="en-US" dirty="0" err="1"/>
              <a:t>Loginov</a:t>
            </a:r>
            <a:r>
              <a:rPr lang="en-US" dirty="0"/>
              <a:t>, &amp; many others</a:t>
            </a:r>
          </a:p>
          <a:p>
            <a:pPr lvl="1"/>
            <a:r>
              <a:rPr lang="en-US" dirty="0"/>
              <a:t>machine-code analysis (TSL)</a:t>
            </a:r>
          </a:p>
          <a:p>
            <a:pPr lvl="2"/>
            <a:r>
              <a:rPr lang="en-US" dirty="0"/>
              <a:t>with J. Lim</a:t>
            </a:r>
          </a:p>
          <a:p>
            <a:pPr lvl="1"/>
            <a:r>
              <a:rPr lang="en-US" dirty="0"/>
              <a:t>symbolic-abstraction algorithms</a:t>
            </a:r>
          </a:p>
          <a:p>
            <a:pPr lvl="2"/>
            <a:r>
              <a:rPr lang="en-US" dirty="0"/>
              <a:t>with M. </a:t>
            </a:r>
            <a:r>
              <a:rPr lang="en-US" dirty="0" err="1"/>
              <a:t>Sagiv</a:t>
            </a:r>
            <a:r>
              <a:rPr lang="en-US" dirty="0"/>
              <a:t>, G. </a:t>
            </a:r>
            <a:r>
              <a:rPr lang="en-US" dirty="0" err="1"/>
              <a:t>Yorsh</a:t>
            </a:r>
            <a:r>
              <a:rPr lang="en-US" dirty="0"/>
              <a:t>, A. Thakur</a:t>
            </a:r>
          </a:p>
          <a:p>
            <a:pPr marL="0" indent="0">
              <a:buNone/>
            </a:pPr>
            <a:r>
              <a:rPr lang="en-US" sz="2400" dirty="0"/>
              <a:t>Reps, T. and Thakur, A., “Automating abstract</a:t>
            </a:r>
          </a:p>
          <a:p>
            <a:pPr marL="0" indent="0">
              <a:buNone/>
            </a:pPr>
            <a:r>
              <a:rPr lang="en-US" sz="2400" dirty="0"/>
              <a:t>interpretation,” VMCAI, 2016.</a:t>
            </a:r>
          </a:p>
          <a:p>
            <a:pPr marL="0" indent="0">
              <a:buNone/>
            </a:pPr>
            <a:r>
              <a:rPr lang="en-US" sz="2200" dirty="0"/>
              <a:t>research.cs.wisc.edu/</a:t>
            </a:r>
            <a:r>
              <a:rPr lang="en-US" sz="2200" dirty="0" err="1"/>
              <a:t>wpis</a:t>
            </a:r>
            <a:r>
              <a:rPr lang="en-US" sz="2200" dirty="0"/>
              <a:t>/papers/vmcai16-invited.pdf</a:t>
            </a:r>
          </a:p>
          <a:p>
            <a:pPr lvl="1"/>
            <a:endParaRPr lang="en-US" sz="1900" dirty="0"/>
          </a:p>
          <a:p>
            <a:endParaRPr lang="en-US" sz="2200" dirty="0"/>
          </a:p>
        </p:txBody>
      </p:sp>
      <p:grpSp>
        <p:nvGrpSpPr>
          <p:cNvPr id="6" name="Group 5"/>
          <p:cNvGrpSpPr/>
          <p:nvPr/>
        </p:nvGrpSpPr>
        <p:grpSpPr>
          <a:xfrm>
            <a:off x="8076775" y="5137675"/>
            <a:ext cx="986490" cy="1656420"/>
            <a:chOff x="4721575" y="3546475"/>
            <a:chExt cx="986490" cy="1656420"/>
          </a:xfrm>
        </p:grpSpPr>
        <p:pic>
          <p:nvPicPr>
            <p:cNvPr id="7" name="Picture 4" descr="C:\Users\reps\Documents\Service\Meetings\Dagstuhl SMT-meets-AbsInt-2014\Talk\RadhiaCous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9" name="Group 8"/>
          <p:cNvGrpSpPr/>
          <p:nvPr/>
        </p:nvGrpSpPr>
        <p:grpSpPr>
          <a:xfrm>
            <a:off x="6952438" y="5101675"/>
            <a:ext cx="1019662" cy="1692420"/>
            <a:chOff x="3532438" y="3510475"/>
            <a:chExt cx="1019662" cy="1692420"/>
          </a:xfrm>
        </p:grpSpPr>
        <p:pic>
          <p:nvPicPr>
            <p:cNvPr id="10" name="Picture 2" descr="C:\Users\reps\Documents\Service\Meetings\Dagstuhl SMT-meets-AbsInt-2014\Talk\PatrickCou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pic>
        <p:nvPicPr>
          <p:cNvPr id="5127" name="Picture 7" descr="C:\Users\reps\AppData\Local\Microsoft\Windows\Temporary Internet Files\Content.IE5\K0BR7YBW\Magic_Wizard's_Hat_(ico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9747" y="4383017"/>
            <a:ext cx="925044" cy="11050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reps\AppData\Local\Microsoft\Windows\Temporary Internet Files\Content.IE5\K0BR7YBW\Magic_Wizard's_Hat_(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076775" y="4520479"/>
            <a:ext cx="863842" cy="1031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6311" y="5247861"/>
            <a:ext cx="6414052" cy="1232452"/>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693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dissolve">
                                      <p:cBhvr>
                                        <p:cTn id="7" dur="500"/>
                                        <p:tgtEl>
                                          <p:spTgt spid="5127"/>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dissolve">
                                      <p:cBhvr>
                                        <p:cTn id="46" dur="500"/>
                                        <p:tgtEl>
                                          <p:spTgt spid="3">
                                            <p:txEl>
                                              <p:pRg st="11" end="11"/>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a:t>Propagation Rules</a:t>
            </a:r>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3025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b="0" i="0" dirty="0" smtClean="0">
                          <a:solidFill>
                            <a:srgbClr val="00B050"/>
                          </a:solidFill>
                        </a:rPr>
                        <m:t>False</m:t>
                      </m:r>
                      <m:r>
                        <a:rPr lang="en-US" sz="2400" i="1" dirty="0" smtClean="0">
                          <a:solidFill>
                            <a:schemeClr val="tx1"/>
                          </a:solidFill>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30258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753600" y="4044832"/>
                <a:ext cx="4530644"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panose="02040503050406030204" pitchFamily="18" charset="0"/>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r>
                        <a:rPr lang="en-US" sz="2400" b="0" i="1" dirty="0" smtClean="0">
                          <a:solidFill>
                            <a:srgbClr val="C00000"/>
                          </a:solidFill>
                          <a:latin typeface="Cambria Math"/>
                        </a:rPr>
                        <m:t>∪</m:t>
                      </m:r>
                      <m:r>
                        <a:rPr lang="en-US" sz="2400" b="0" i="1" smtClean="0">
                          <a:latin typeface="Cambria Math"/>
                          <a:ea typeface="Cambria Math"/>
                        </a:rPr>
                        <m:t>{</m:t>
                      </m:r>
                      <m:sSub>
                        <m:sSubPr>
                          <m:ctrlPr>
                            <a:rPr lang="en-US" sz="2400" i="1" smtClean="0">
                              <a:latin typeface="Cambria Math" panose="02040503050406030204" pitchFamily="18" charset="0"/>
                              <a:ea typeface="Cambria Math"/>
                            </a:rPr>
                          </m:ctrlPr>
                        </m:sSubPr>
                        <m:e>
                          <m:r>
                            <a:rPr lang="en-US" sz="2400" i="1">
                              <a:latin typeface="Cambria Math"/>
                              <a:ea typeface="Cambria Math"/>
                            </a:rPr>
                            <m:t>𝑣</m:t>
                          </m:r>
                        </m:e>
                        <m:sub>
                          <m:r>
                            <a:rPr lang="en-US" sz="2400" b="0" i="1" smtClean="0">
                              <a:latin typeface="Cambria Math"/>
                              <a:ea typeface="Cambria Math"/>
                            </a:rPr>
                            <m:t>2</m:t>
                          </m:r>
                        </m:sub>
                      </m:sSub>
                      <m:r>
                        <a:rPr lang="en-US" sz="2400" b="0" i="0" smtClean="0">
                          <a:latin typeface="Cambria Math"/>
                          <a:ea typeface="Cambria Math"/>
                        </a:rPr>
                        <m:t>=</m:t>
                      </m:r>
                      <m:r>
                        <m:rPr>
                          <m:nor/>
                        </m:rPr>
                        <a:rPr lang="en-US" sz="2400" b="0" i="0" dirty="0" smtClean="0">
                          <a:solidFill>
                            <a:srgbClr val="00B050"/>
                          </a:solidFill>
                        </a:rPr>
                        <m:t>False</m:t>
                      </m:r>
                      <m:r>
                        <m:rPr>
                          <m:nor/>
                        </m:rPr>
                        <a:rPr lang="en-US" sz="2400" b="0" i="0" dirty="0" smtClean="0">
                          <a:solidFill>
                            <a:schemeClr val="tx1"/>
                          </a:solidFill>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b="0" i="1" smtClean="0">
                              <a:latin typeface="Cambria Math"/>
                              <a:ea typeface="Cambria Math"/>
                            </a:rPr>
                            <m:t>3</m:t>
                          </m:r>
                        </m:sub>
                      </m:sSub>
                      <m:r>
                        <a:rPr lang="en-US" sz="2400">
                          <a:latin typeface="Cambria Math"/>
                          <a:ea typeface="Cambria Math"/>
                        </a:rPr>
                        <m:t>=</m:t>
                      </m:r>
                      <m:r>
                        <m:rPr>
                          <m:nor/>
                        </m:rPr>
                        <a:rPr lang="en-US" sz="2400" b="0" i="0" dirty="0" smtClean="0">
                          <a:solidFill>
                            <a:srgbClr val="00B050"/>
                          </a:solidFill>
                        </a:rPr>
                        <m:t>False</m:t>
                      </m:r>
                      <m:r>
                        <m:rPr>
                          <m:nor/>
                        </m:rPr>
                        <a:rPr lang="en-US" sz="2400" dirty="0"/>
                        <m:t>}</m:t>
                      </m:r>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753600" y="4044832"/>
                <a:ext cx="4530644" cy="461665"/>
              </a:xfrm>
              <a:prstGeom prst="rect">
                <a:avLst/>
              </a:prstGeom>
              <a:blipFill rotWithShape="1">
                <a:blip r:embed="rId10"/>
                <a:stretch>
                  <a:fillRect l="-404" b="-1866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a:t>Stålmarck’s </a:t>
            </a:r>
            <a:r>
              <a:rPr lang="en-US" dirty="0"/>
              <a:t>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70</a:t>
            </a:fld>
            <a:endParaRPr lang="en-US"/>
          </a:p>
        </p:txBody>
      </p:sp>
    </p:spTree>
    <p:extLst>
      <p:ext uri="{BB962C8B-B14F-4D97-AF65-F5344CB8AC3E}">
        <p14:creationId xmlns:p14="http://schemas.microsoft.com/office/powerpoint/2010/main" val="37098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a:t>Propagation Rules</a:t>
            </a:r>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24327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dirty="0">
                          <a:solidFill>
                            <a:srgbClr val="00B050"/>
                          </a:solidFill>
                        </a:rPr>
                        <m:t>True</m:t>
                      </m:r>
                      <m:r>
                        <a:rPr lang="en-US" sz="2400" i="1" dirty="0" smtClean="0">
                          <a:solidFill>
                            <a:schemeClr val="tx1"/>
                          </a:solidFill>
                          <a:latin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panose="02040503050406030204" pitchFamily="18" charset="0"/>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24327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53600" y="4044832"/>
                <a:ext cx="4530644"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panose="02040503050406030204" pitchFamily="18" charset="0"/>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53600" y="4044832"/>
                <a:ext cx="4530644" cy="461665"/>
              </a:xfrm>
              <a:prstGeom prst="rect">
                <a:avLst/>
              </a:prstGeom>
              <a:blipFill rotWithShape="1">
                <a:blip r:embed="rId10"/>
                <a:stretch>
                  <a:fillRect l="-40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err="1"/>
              <a:t>Stålmarck’s</a:t>
            </a:r>
            <a:r>
              <a:rPr lang="en-US" dirty="0"/>
              <a:t> 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71</a:t>
            </a:fld>
            <a:endParaRPr lang="en-US"/>
          </a:p>
        </p:txBody>
      </p:sp>
    </p:spTree>
    <p:extLst>
      <p:ext uri="{BB962C8B-B14F-4D97-AF65-F5344CB8AC3E}">
        <p14:creationId xmlns:p14="http://schemas.microsoft.com/office/powerpoint/2010/main" val="26187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218877" cy="523220"/>
          </a:xfrm>
          <a:prstGeom prst="rect">
            <a:avLst/>
          </a:prstGeom>
          <a:noFill/>
        </p:spPr>
        <p:txBody>
          <a:bodyPr wrap="none" rtlCol="0">
            <a:spAutoFit/>
          </a:bodyPr>
          <a:lstStyle/>
          <a:p>
            <a:r>
              <a:rPr lang="en-US" sz="2800" dirty="0">
                <a:solidFill>
                  <a:srgbClr val="C00000"/>
                </a:solidFill>
              </a:rPr>
              <a:t>Dilemma Rule</a:t>
            </a:r>
          </a:p>
        </p:txBody>
      </p:sp>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3"/>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4"/>
                <a:stretch>
                  <a:fillRect r="-274" b="-17105"/>
                </a:stretch>
              </a:blipFill>
            </p:spPr>
            <p:txBody>
              <a:bodyPr/>
              <a:lstStyle/>
              <a:p>
                <a:r>
                  <a:rPr lang="en-US">
                    <a:noFill/>
                  </a:rPr>
                  <a:t> </a:t>
                </a:r>
              </a:p>
            </p:txBody>
          </p:sp>
        </mc:Fallback>
      </mc:AlternateContent>
      <p:cxnSp>
        <p:nvCxnSpPr>
          <p:cNvPr id="18" name="Straight Arrow Connector 17"/>
          <p:cNvCxnSpPr>
            <a:stCxn id="20" idx="2"/>
          </p:cNvCxnSpPr>
          <p:nvPr/>
        </p:nvCxnSpPr>
        <p:spPr>
          <a:xfrm flipH="1">
            <a:off x="3566761"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781967" y="2442865"/>
            <a:ext cx="1511835" cy="4305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4552866"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52866" y="1981200"/>
                <a:ext cx="458202" cy="461665"/>
              </a:xfrm>
              <a:prstGeom prst="rect">
                <a:avLst/>
              </a:prstGeom>
              <a:blipFill rotWithShape="1">
                <a:blip r:embed="rId5"/>
                <a:stretch>
                  <a:fillRect/>
                </a:stretch>
              </a:blipFill>
            </p:spPr>
            <p:txBody>
              <a:bodyPr/>
              <a:lstStyle/>
              <a:p>
                <a:r>
                  <a:rPr lang="en-US">
                    <a:noFill/>
                  </a:rPr>
                  <a:t> </a:t>
                </a:r>
              </a:p>
            </p:txBody>
          </p:sp>
        </mc:Fallback>
      </mc:AlternateContent>
      <p:grpSp>
        <p:nvGrpSpPr>
          <p:cNvPr id="21" name="Group 20"/>
          <p:cNvGrpSpPr/>
          <p:nvPr/>
        </p:nvGrpSpPr>
        <p:grpSpPr>
          <a:xfrm>
            <a:off x="3186175" y="3335088"/>
            <a:ext cx="579389" cy="1352735"/>
            <a:chOff x="2649108" y="3162925"/>
            <a:chExt cx="579389"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79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79389" cy="461665"/>
                </a:xfrm>
                <a:prstGeom prst="rect">
                  <a:avLst/>
                </a:prstGeom>
                <a:blipFill rotWithShape="1">
                  <a:blip r:embed="rId6"/>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86506" cy="1160593"/>
            <a:chOff x="4532752" y="3124235"/>
            <a:chExt cx="586506"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865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86506" cy="461665"/>
                </a:xfrm>
                <a:prstGeom prst="rect">
                  <a:avLst/>
                </a:prstGeom>
                <a:blipFill rotWithShape="1">
                  <a:blip r:embed="rId7"/>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53068" y="3605258"/>
            <a:ext cx="2662473" cy="905684"/>
            <a:chOff x="2827554" y="3394405"/>
            <a:chExt cx="2662473" cy="905684"/>
          </a:xfrm>
        </p:grpSpPr>
        <mc:AlternateContent xmlns:mc="http://schemas.openxmlformats.org/markup-compatibility/2006" xmlns:a14="http://schemas.microsoft.com/office/drawing/2010/main">
          <mc:Choice Requires="a14">
            <p:sp>
              <p:nvSpPr>
                <p:cNvPr id="28" name="Rectangle 27"/>
                <p:cNvSpPr/>
                <p:nvPr/>
              </p:nvSpPr>
              <p:spPr>
                <a:xfrm>
                  <a:off x="3345295" y="3394405"/>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3345295" y="3394405"/>
                  <a:ext cx="1357872" cy="830997"/>
                </a:xfrm>
                <a:prstGeom prst="rect">
                  <a:avLst/>
                </a:prstGeom>
                <a:blipFill rotWithShape="1">
                  <a:blip r:embed="rId8"/>
                  <a:stretch>
                    <a:fillRect/>
                  </a:stretch>
                </a:blipFill>
              </p:spPr>
              <p:txBody>
                <a:bodyPr/>
                <a:lstStyle/>
                <a:p>
                  <a:r>
                    <a:rPr lang="en-US">
                      <a:noFill/>
                    </a:rPr>
                    <a:t> </a:t>
                  </a:r>
                </a:p>
              </p:txBody>
            </p:sp>
          </mc:Fallback>
        </mc:AlternateContent>
        <p:cxnSp>
          <p:nvCxnSpPr>
            <p:cNvPr id="29" name="Straight Arrow Connector 28"/>
            <p:cNvCxnSpPr/>
            <p:nvPr/>
          </p:nvCxnSpPr>
          <p:spPr>
            <a:xfrm flipV="1">
              <a:off x="2827554" y="3868075"/>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065307" y="3868075"/>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a:t>Split</a:t>
            </a:r>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a:t>Propagate</a:t>
            </a:r>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a:t>Merge</a:t>
            </a:r>
          </a:p>
        </p:txBody>
      </p:sp>
      <p:sp>
        <p:nvSpPr>
          <p:cNvPr id="2" name="Title 1"/>
          <p:cNvSpPr>
            <a:spLocks noGrp="1"/>
          </p:cNvSpPr>
          <p:nvPr>
            <p:ph type="title"/>
          </p:nvPr>
        </p:nvSpPr>
        <p:spPr/>
        <p:txBody>
          <a:bodyPr/>
          <a:lstStyle/>
          <a:p>
            <a:r>
              <a:rPr lang="en-US"/>
              <a:t>Stålmarck’s </a:t>
            </a:r>
            <a:r>
              <a:rPr lang="en-US" dirty="0"/>
              <a:t>method</a:t>
            </a:r>
          </a:p>
        </p:txBody>
      </p:sp>
      <p:grpSp>
        <p:nvGrpSpPr>
          <p:cNvPr id="5" name="Group 4"/>
          <p:cNvGrpSpPr/>
          <p:nvPr/>
        </p:nvGrpSpPr>
        <p:grpSpPr>
          <a:xfrm>
            <a:off x="7886248" y="5188725"/>
            <a:ext cx="1188720" cy="1618571"/>
            <a:chOff x="7126288" y="4886325"/>
            <a:chExt cx="1188720" cy="1618571"/>
          </a:xfrm>
        </p:grpSpPr>
        <p:pic>
          <p:nvPicPr>
            <p:cNvPr id="8194" name="Picture 2" descr="C:\Users\reps\Documents\Service\Meetings\Dagstuhl SMT-meets-AbsInt-2014\Talk\Staalmarc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4886325"/>
              <a:ext cx="1188720"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4" name="Text Box 47"/>
            <p:cNvSpPr txBox="1">
              <a:spLocks noChangeArrowheads="1"/>
            </p:cNvSpPr>
            <p:nvPr/>
          </p:nvSpPr>
          <p:spPr bwMode="auto">
            <a:xfrm>
              <a:off x="7220703" y="6067853"/>
              <a:ext cx="99988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Gunnar</a:t>
              </a:r>
            </a:p>
            <a:p>
              <a:pPr algn="ctr">
                <a:lnSpc>
                  <a:spcPct val="70000"/>
                </a:lnSpc>
                <a:buFontTx/>
                <a:buNone/>
              </a:pPr>
              <a:r>
                <a:rPr lang="en-US" sz="1600" dirty="0" err="1">
                  <a:latin typeface="Calibri" pitchFamily="34" charset="0"/>
                </a:rPr>
                <a:t>Stålmarck</a:t>
              </a:r>
              <a:endParaRPr lang="en-US" sz="1600" dirty="0">
                <a:latin typeface="Calibri" pitchFamily="34" charset="0"/>
              </a:endParaRPr>
            </a:p>
          </p:txBody>
        </p:sp>
      </p:grpSp>
      <p:sp>
        <p:nvSpPr>
          <p:cNvPr id="35" name="TextBox 34"/>
          <p:cNvSpPr txBox="1"/>
          <p:nvPr/>
        </p:nvSpPr>
        <p:spPr>
          <a:xfrm>
            <a:off x="410611" y="5274438"/>
            <a:ext cx="3173241" cy="1200329"/>
          </a:xfrm>
          <a:prstGeom prst="rect">
            <a:avLst/>
          </a:prstGeom>
          <a:noFill/>
          <a:ln w="28575">
            <a:solidFill>
              <a:srgbClr val="FF0000"/>
            </a:solidFill>
          </a:ln>
        </p:spPr>
        <p:txBody>
          <a:bodyPr wrap="none" rtlCol="0">
            <a:spAutoFit/>
          </a:bodyPr>
          <a:lstStyle/>
          <a:p>
            <a:r>
              <a:rPr lang="en-US" dirty="0" err="1"/>
              <a:t>Sheeran</a:t>
            </a:r>
            <a:r>
              <a:rPr lang="en-US" dirty="0"/>
              <a:t> &amp; </a:t>
            </a:r>
            <a:r>
              <a:rPr lang="en-US" dirty="0" err="1"/>
              <a:t>Stålmarck</a:t>
            </a:r>
            <a:r>
              <a:rPr lang="en-US" dirty="0"/>
              <a:t>, </a:t>
            </a:r>
            <a:r>
              <a:rPr lang="en-US" b="1" dirty="0"/>
              <a:t>A tutorial</a:t>
            </a:r>
          </a:p>
          <a:p>
            <a:r>
              <a:rPr lang="en-US" b="1"/>
              <a:t>on Stålmarck’s </a:t>
            </a:r>
            <a:r>
              <a:rPr lang="en-US" b="1" dirty="0"/>
              <a:t>proof procedure</a:t>
            </a:r>
          </a:p>
          <a:p>
            <a:r>
              <a:rPr lang="en-US" b="1" dirty="0"/>
              <a:t>for propositional logic</a:t>
            </a:r>
            <a:r>
              <a:rPr lang="en-US" dirty="0"/>
              <a:t>, </a:t>
            </a:r>
            <a:r>
              <a:rPr lang="en-US" i="1" dirty="0"/>
              <a:t>FMSD</a:t>
            </a:r>
          </a:p>
          <a:p>
            <a:r>
              <a:rPr lang="en-US" dirty="0"/>
              <a:t>16(1), 2000</a:t>
            </a:r>
          </a:p>
        </p:txBody>
      </p:sp>
      <p:pic>
        <p:nvPicPr>
          <p:cNvPr id="36" name="Picture 8" descr="C:\Users\reps\AppData\Local\Microsoft\Windows\Temporary Internet Files\Content.IE5\UWN4LK9M\Lightbulb_by_Trixyrogu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ular Callout 2"/>
              <p:cNvSpPr/>
              <p:nvPr/>
            </p:nvSpPr>
            <p:spPr>
              <a:xfrm>
                <a:off x="6930862" y="3260422"/>
                <a:ext cx="1808174" cy="760012"/>
              </a:xfrm>
              <a:prstGeom prst="wedgeRoundRectCallout">
                <a:avLst>
                  <a:gd name="adj1" fmla="val -56816"/>
                  <a:gd name="adj2" fmla="val 78696"/>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a:solidFill>
                      <a:schemeClr val="tx1"/>
                    </a:solidFill>
                    <a:ea typeface="Cambria Math"/>
                  </a:rPr>
                  <a:t>v </a:t>
                </a:r>
                <a14:m>
                  <m:oMath xmlns:m="http://schemas.openxmlformats.org/officeDocument/2006/math">
                    <m:r>
                      <a:rPr lang="en-US" sz="2400" i="1">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rgbClr val="C00000"/>
                        </a:solidFill>
                      </a:rPr>
                      <m:t>,</m:t>
                    </m:r>
                  </m:oMath>
                </a14:m>
                <a:endParaRPr lang="en-US" sz="2400" i="1" dirty="0">
                  <a:solidFill>
                    <a:schemeClr val="tx1"/>
                  </a:solidFill>
                  <a:ea typeface="Cambria Math"/>
                </a:endParaRPr>
              </a:p>
              <a:p>
                <a:pPr algn="ctr"/>
                <a:r>
                  <a:rPr lang="en-US" sz="2400" i="1" dirty="0">
                    <a:solidFill>
                      <a:schemeClr val="tx1"/>
                    </a:solidFill>
                    <a:ea typeface="Cambria Math"/>
                  </a:rPr>
                  <a:t>w</a:t>
                </a:r>
                <a:r>
                  <a:rPr lang="en-US" sz="2400" dirty="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a:solidFill>
                    <a:schemeClr val="tx1"/>
                  </a:solidFill>
                </a:endParaRPr>
              </a:p>
            </p:txBody>
          </p:sp>
        </mc:Choice>
        <mc:Fallback xmlns="">
          <p:sp>
            <p:nvSpPr>
              <p:cNvPr id="3" name="Rounded Rectangular Callout 2"/>
              <p:cNvSpPr>
                <a:spLocks noRot="1" noChangeAspect="1" noMove="1" noResize="1" noEditPoints="1" noAdjustHandles="1" noChangeArrowheads="1" noChangeShapeType="1" noTextEdit="1"/>
              </p:cNvSpPr>
              <p:nvPr/>
            </p:nvSpPr>
            <p:spPr>
              <a:xfrm>
                <a:off x="6930862" y="3260422"/>
                <a:ext cx="1808174" cy="760012"/>
              </a:xfrm>
              <a:prstGeom prst="wedgeRoundRectCallout">
                <a:avLst>
                  <a:gd name="adj1" fmla="val -56816"/>
                  <a:gd name="adj2" fmla="val 78696"/>
                  <a:gd name="adj3" fmla="val 16667"/>
                </a:avLst>
              </a:prstGeom>
              <a:blipFill rotWithShape="1">
                <a:blip r:embed="rId11"/>
                <a:stretch>
                  <a:fillRect t="-7317"/>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ular Callout 36"/>
              <p:cNvSpPr/>
              <p:nvPr/>
            </p:nvSpPr>
            <p:spPr>
              <a:xfrm>
                <a:off x="879537" y="3096526"/>
                <a:ext cx="1808174" cy="760012"/>
              </a:xfrm>
              <a:prstGeom prst="wedgeRoundRectCallout">
                <a:avLst>
                  <a:gd name="adj1" fmla="val 83225"/>
                  <a:gd name="adj2" fmla="val 1180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a:solidFill>
                      <a:schemeClr val="tx1"/>
                    </a:solidFill>
                    <a:ea typeface="Cambria Math"/>
                  </a:rPr>
                  <a:t>v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r>
                      <m:rPr>
                        <m:nor/>
                      </m:rPr>
                      <a:rPr lang="en-US" sz="2400" b="0" i="0" dirty="0" smtClean="0">
                        <a:solidFill>
                          <a:srgbClr val="C00000"/>
                        </a:solidFill>
                      </a:rPr>
                      <m:t>,</m:t>
                    </m:r>
                  </m:oMath>
                </a14:m>
                <a:endParaRPr lang="en-US" sz="2400" i="1" dirty="0">
                  <a:solidFill>
                    <a:schemeClr val="tx1"/>
                  </a:solidFill>
                  <a:ea typeface="Cambria Math"/>
                </a:endParaRPr>
              </a:p>
              <a:p>
                <a:pPr algn="ctr"/>
                <a:r>
                  <a:rPr lang="en-US" sz="2400" i="1" dirty="0">
                    <a:solidFill>
                      <a:schemeClr val="tx1"/>
                    </a:solidFill>
                    <a:ea typeface="Cambria Math"/>
                  </a:rPr>
                  <a:t>w</a:t>
                </a:r>
                <a:r>
                  <a:rPr lang="en-US" sz="2400" dirty="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a:solidFill>
                    <a:schemeClr val="tx1"/>
                  </a:solidFill>
                </a:endParaRPr>
              </a:p>
            </p:txBody>
          </p:sp>
        </mc:Choice>
        <mc:Fallback xmlns="">
          <p:sp>
            <p:nvSpPr>
              <p:cNvPr id="37" name="Rounded Rectangular Callout 36"/>
              <p:cNvSpPr>
                <a:spLocks noRot="1" noChangeAspect="1" noMove="1" noResize="1" noEditPoints="1" noAdjustHandles="1" noChangeArrowheads="1" noChangeShapeType="1" noTextEdit="1"/>
              </p:cNvSpPr>
              <p:nvPr/>
            </p:nvSpPr>
            <p:spPr>
              <a:xfrm>
                <a:off x="879537" y="3096526"/>
                <a:ext cx="1808174" cy="760012"/>
              </a:xfrm>
              <a:prstGeom prst="wedgeRoundRectCallout">
                <a:avLst>
                  <a:gd name="adj1" fmla="val 83225"/>
                  <a:gd name="adj2" fmla="val 118029"/>
                  <a:gd name="adj3" fmla="val 16667"/>
                </a:avLst>
              </a:prstGeom>
              <a:blipFill rotWithShape="1">
                <a:blip r:embed="rId12"/>
                <a:stretch>
                  <a:fillRect t="-5607"/>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ular Callout 37"/>
              <p:cNvSpPr/>
              <p:nvPr/>
            </p:nvSpPr>
            <p:spPr>
              <a:xfrm>
                <a:off x="5157858" y="4894433"/>
                <a:ext cx="1808174" cy="380006"/>
              </a:xfrm>
              <a:prstGeom prst="wedgeRoundRectCallout">
                <a:avLst>
                  <a:gd name="adj1" fmla="val -60706"/>
                  <a:gd name="adj2" fmla="val -259108"/>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a:solidFill>
                      <a:schemeClr val="tx1"/>
                    </a:solidFill>
                    <a:ea typeface="Cambria Math"/>
                  </a:rPr>
                  <a:t>w</a:t>
                </a:r>
                <a:r>
                  <a:rPr lang="en-US" sz="2400" dirty="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a:solidFill>
                    <a:schemeClr val="tx1"/>
                  </a:solidFill>
                </a:endParaRPr>
              </a:p>
            </p:txBody>
          </p:sp>
        </mc:Choice>
        <mc:Fallback xmlns="">
          <p:sp>
            <p:nvSpPr>
              <p:cNvPr id="38" name="Rounded Rectangular Callout 37"/>
              <p:cNvSpPr>
                <a:spLocks noRot="1" noChangeAspect="1" noMove="1" noResize="1" noEditPoints="1" noAdjustHandles="1" noChangeArrowheads="1" noChangeShapeType="1" noTextEdit="1"/>
              </p:cNvSpPr>
              <p:nvPr/>
            </p:nvSpPr>
            <p:spPr>
              <a:xfrm>
                <a:off x="5157858" y="4894433"/>
                <a:ext cx="1808174" cy="380006"/>
              </a:xfrm>
              <a:prstGeom prst="wedgeRoundRectCallout">
                <a:avLst>
                  <a:gd name="adj1" fmla="val -60706"/>
                  <a:gd name="adj2" fmla="val -259108"/>
                  <a:gd name="adj3" fmla="val 16667"/>
                </a:avLst>
              </a:prstGeom>
              <a:blipFill rotWithShape="1">
                <a:blip r:embed="rId13"/>
                <a:stretch>
                  <a:fillRect b="-14359"/>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22542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1" grpId="0"/>
      <p:bldP spid="32" grpId="0"/>
      <p:bldP spid="33" grpId="0"/>
      <p:bldP spid="3" grpId="0" animBg="1"/>
      <p:bldP spid="37" grpId="0" animBg="1"/>
      <p:bldP spid="3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2950729" y="1286574"/>
                <a:ext cx="25136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𝑣</m:t>
                          </m:r>
                        </m:e>
                        <m:sub>
                          <m:r>
                            <m:rPr>
                              <m:sty m:val="p"/>
                            </m:rPr>
                            <a:rPr lang="en-US" sz="2800" b="0" i="0" smtClean="0">
                              <a:latin typeface="Cambria Math"/>
                            </a:rPr>
                            <m:t>root</m:t>
                          </m:r>
                        </m:sub>
                      </m:sSub>
                      <m:r>
                        <a:rPr lang="en-US" sz="2800" b="0" i="1" smtClean="0">
                          <a:latin typeface="Cambria Math"/>
                        </a:rPr>
                        <m:t>=</m:t>
                      </m:r>
                      <m:r>
                        <a:rPr lang="en-US" sz="2800" b="0" i="1" smtClean="0">
                          <a:latin typeface="Cambria Math"/>
                        </a:rPr>
                        <m:t>𝑡𝑟𝑢𝑒</m:t>
                      </m:r>
                      <m:r>
                        <a:rPr lang="en-US" sz="2800" b="0" i="1" smtClean="0">
                          <a:latin typeface="Cambria Math"/>
                        </a:rPr>
                        <m:t>)</m:t>
                      </m:r>
                    </m:oMath>
                  </m:oMathPara>
                </a14:m>
                <a:endParaRPr lang="en-US" sz="2800" b="0" dirty="0"/>
              </a:p>
            </p:txBody>
          </p:sp>
        </mc:Choice>
        <mc:Fallback xmlns="">
          <p:sp>
            <p:nvSpPr>
              <p:cNvPr id="24" name="TextBox 23"/>
              <p:cNvSpPr txBox="1">
                <a:spLocks noRot="1" noChangeAspect="1" noMove="1" noResize="1" noEditPoints="1" noAdjustHandles="1" noChangeArrowheads="1" noChangeShapeType="1" noTextEdit="1"/>
              </p:cNvSpPr>
              <p:nvPr/>
            </p:nvSpPr>
            <p:spPr>
              <a:xfrm>
                <a:off x="2950729" y="1286574"/>
                <a:ext cx="2513637" cy="523220"/>
              </a:xfrm>
              <a:prstGeom prst="rect">
                <a:avLst/>
              </a:prstGeom>
              <a:blipFill rotWithShape="1">
                <a:blip r:embed="rId3"/>
                <a:stretch>
                  <a:fillRect/>
                </a:stretch>
              </a:blipFill>
            </p:spPr>
            <p:txBody>
              <a:bodyPr/>
              <a:lstStyle/>
              <a:p>
                <a:r>
                  <a:rPr lang="en-US">
                    <a:noFill/>
                  </a:rPr>
                  <a:t> </a:t>
                </a:r>
              </a:p>
            </p:txBody>
          </p:sp>
        </mc:Fallback>
      </mc:AlternateContent>
      <p:sp>
        <p:nvSpPr>
          <p:cNvPr id="60" name="TextBox 59"/>
          <p:cNvSpPr txBox="1"/>
          <p:nvPr/>
        </p:nvSpPr>
        <p:spPr>
          <a:xfrm>
            <a:off x="2483387" y="5991747"/>
            <a:ext cx="1696875" cy="830997"/>
          </a:xfrm>
          <a:prstGeom prst="rect">
            <a:avLst/>
          </a:prstGeom>
          <a:noFill/>
        </p:spPr>
        <p:txBody>
          <a:bodyPr wrap="none" rtlCol="0">
            <a:spAutoFit/>
          </a:bodyPr>
          <a:lstStyle/>
          <a:p>
            <a:pPr algn="ctr"/>
            <a:r>
              <a:rPr lang="en-US" sz="2400" dirty="0"/>
              <a:t>Inconsistent</a:t>
            </a:r>
          </a:p>
          <a:p>
            <a:pPr algn="ctr"/>
            <a:r>
              <a:rPr lang="en-US" sz="2400" dirty="0"/>
              <a:t>Facts</a:t>
            </a:r>
          </a:p>
        </p:txBody>
      </p:sp>
      <p:cxnSp>
        <p:nvCxnSpPr>
          <p:cNvPr id="26" name="Straight Arrow Connector 25"/>
          <p:cNvCxnSpPr/>
          <p:nvPr/>
        </p:nvCxnSpPr>
        <p:spPr>
          <a:xfrm>
            <a:off x="4210565" y="1862892"/>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5501318" y="3338840"/>
                <a:ext cx="3414082" cy="584775"/>
              </a:xfrm>
              <a:prstGeom prst="rect">
                <a:avLst/>
              </a:prstGeom>
              <a:noFill/>
              <a:ln w="31750">
                <a:noFill/>
              </a:ln>
            </p:spPr>
            <p:txBody>
              <a:bodyPr wrap="square" rtlCol="0">
                <a:spAutoFit/>
              </a:bodyPr>
              <a:lstStyle/>
              <a:p>
                <a14:m>
                  <m:oMath xmlns:m="http://schemas.openxmlformats.org/officeDocument/2006/math">
                    <m:r>
                      <a:rPr lang="en-US" sz="3200" i="1">
                        <a:solidFill>
                          <a:srgbClr val="0070C0"/>
                        </a:solidFill>
                        <a:latin typeface="Cambria Math"/>
                        <a:ea typeface="Cambria Math"/>
                      </a:rPr>
                      <m:t>𝜑</m:t>
                    </m:r>
                  </m:oMath>
                </a14:m>
                <a:r>
                  <a:rPr lang="en-US" sz="3200" dirty="0"/>
                  <a:t> is </a:t>
                </a:r>
                <a:r>
                  <a:rPr lang="en-US" sz="3200" dirty="0" err="1"/>
                  <a:t>unsatisfiable</a:t>
                </a:r>
                <a:endParaRPr lang="en-US" sz="3600" dirty="0"/>
              </a:p>
            </p:txBody>
          </p:sp>
        </mc:Choice>
        <mc:Fallback xmlns="">
          <p:sp>
            <p:nvSpPr>
              <p:cNvPr id="39" name="TextBox 38"/>
              <p:cNvSpPr txBox="1">
                <a:spLocks noRot="1" noChangeAspect="1" noMove="1" noResize="1" noEditPoints="1" noAdjustHandles="1" noChangeArrowheads="1" noChangeShapeType="1" noTextEdit="1"/>
              </p:cNvSpPr>
              <p:nvPr/>
            </p:nvSpPr>
            <p:spPr>
              <a:xfrm>
                <a:off x="5501318" y="3338840"/>
                <a:ext cx="3414082" cy="584775"/>
              </a:xfrm>
              <a:prstGeom prst="rect">
                <a:avLst/>
              </a:prstGeom>
              <a:blipFill rotWithShape="1">
                <a:blip r:embed="rId4"/>
                <a:stretch>
                  <a:fillRect t="-12500" b="-34375"/>
                </a:stretch>
              </a:blipFill>
              <a:ln w="31750">
                <a:noFill/>
              </a:ln>
            </p:spPr>
            <p:txBody>
              <a:bodyPr/>
              <a:lstStyle/>
              <a:p>
                <a:r>
                  <a:rPr lang="en-US">
                    <a:noFill/>
                  </a:rPr>
                  <a:t> </a:t>
                </a:r>
              </a:p>
            </p:txBody>
          </p:sp>
        </mc:Fallback>
      </mc:AlternateContent>
      <p:cxnSp>
        <p:nvCxnSpPr>
          <p:cNvPr id="102" name="Straight Arrow Connector 101"/>
          <p:cNvCxnSpPr/>
          <p:nvPr/>
        </p:nvCxnSpPr>
        <p:spPr>
          <a:xfrm flipH="1">
            <a:off x="3886200" y="2349567"/>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292368" y="2380066"/>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810000" y="2715829"/>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498299" y="2813184"/>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822841" y="3082092"/>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4210384" y="3082092"/>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4210565" y="3202504"/>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3583625" y="3220959"/>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584140" y="3630229"/>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580617" y="3721167"/>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3598412" y="4280194"/>
            <a:ext cx="448857"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4114800" y="4310188"/>
            <a:ext cx="552965" cy="243338"/>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3458357" y="4356394"/>
            <a:ext cx="588913" cy="749006"/>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065728" y="4310188"/>
            <a:ext cx="771777" cy="7952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60" idx="0"/>
          </p:cNvCxnSpPr>
          <p:nvPr/>
        </p:nvCxnSpPr>
        <p:spPr>
          <a:xfrm flipH="1">
            <a:off x="3331825" y="5105400"/>
            <a:ext cx="126532" cy="886347"/>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31" idx="0"/>
          </p:cNvCxnSpPr>
          <p:nvPr/>
        </p:nvCxnSpPr>
        <p:spPr>
          <a:xfrm>
            <a:off x="4824413" y="5091113"/>
            <a:ext cx="861530" cy="9391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dirty="0" err="1"/>
              <a:t>Stålmarck’s</a:t>
            </a:r>
            <a:r>
              <a:rPr lang="en-US" dirty="0"/>
              <a:t> 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73</a:t>
            </a:fld>
            <a:endParaRPr lang="en-US" dirty="0"/>
          </a:p>
        </p:txBody>
      </p:sp>
      <p:pic>
        <p:nvPicPr>
          <p:cNvPr id="30"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837505" y="6030225"/>
            <a:ext cx="1696875" cy="830997"/>
          </a:xfrm>
          <a:prstGeom prst="rect">
            <a:avLst/>
          </a:prstGeom>
          <a:noFill/>
        </p:spPr>
        <p:txBody>
          <a:bodyPr wrap="none" rtlCol="0">
            <a:spAutoFit/>
          </a:bodyPr>
          <a:lstStyle/>
          <a:p>
            <a:pPr algn="ctr"/>
            <a:r>
              <a:rPr lang="en-US" sz="2400" dirty="0"/>
              <a:t>Inconsistent</a:t>
            </a:r>
          </a:p>
          <a:p>
            <a:pPr algn="ctr"/>
            <a:r>
              <a:rPr lang="en-US" sz="2400" dirty="0"/>
              <a:t>Facts</a:t>
            </a:r>
          </a:p>
        </p:txBody>
      </p:sp>
    </p:spTree>
    <p:extLst>
      <p:ext uri="{BB962C8B-B14F-4D97-AF65-F5344CB8AC3E}">
        <p14:creationId xmlns:p14="http://schemas.microsoft.com/office/powerpoint/2010/main" val="31680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wipe(up)">
                                      <p:cBhvr>
                                        <p:cTn id="11" dur="500"/>
                                        <p:tgtEl>
                                          <p:spTgt spid="102"/>
                                        </p:tgtEl>
                                      </p:cBhvr>
                                    </p:animEffect>
                                  </p:childTnLst>
                                </p:cTn>
                              </p:par>
                              <p:par>
                                <p:cTn id="12" presetID="22" presetClass="entr" presetSubtype="1" fill="hold" nodeType="with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wipe(up)">
                                      <p:cBhvr>
                                        <p:cTn id="14" dur="500"/>
                                        <p:tgtEl>
                                          <p:spTgt spid="10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up)">
                                      <p:cBhvr>
                                        <p:cTn id="18" dur="500"/>
                                        <p:tgtEl>
                                          <p:spTgt spid="104"/>
                                        </p:tgtEl>
                                      </p:cBhvr>
                                    </p:animEffect>
                                  </p:childTnLst>
                                </p:cTn>
                              </p:par>
                              <p:par>
                                <p:cTn id="19" presetID="22" presetClass="entr" presetSubtype="1"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up)">
                                      <p:cBhvr>
                                        <p:cTn id="21" dur="500"/>
                                        <p:tgtEl>
                                          <p:spTgt spid="105"/>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down)">
                                      <p:cBhvr>
                                        <p:cTn id="25" dur="500"/>
                                        <p:tgtEl>
                                          <p:spTgt spid="106"/>
                                        </p:tgtEl>
                                      </p:cBhvr>
                                    </p:animEffect>
                                  </p:childTnLst>
                                </p:cTn>
                              </p:par>
                              <p:par>
                                <p:cTn id="26" presetID="22" presetClass="entr" presetSubtype="4" fill="hold" nodeType="with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wipe(down)">
                                      <p:cBhvr>
                                        <p:cTn id="28" dur="500"/>
                                        <p:tgtEl>
                                          <p:spTgt spid="107"/>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up)">
                                      <p:cBhvr>
                                        <p:cTn id="32" dur="500"/>
                                        <p:tgtEl>
                                          <p:spTgt spid="109"/>
                                        </p:tgtEl>
                                      </p:cBhvr>
                                    </p:animEffect>
                                  </p:childTnLst>
                                </p:cTn>
                              </p:par>
                              <p:par>
                                <p:cTn id="33" presetID="22" presetClass="entr" presetSubtype="1" fill="hold" nodeType="with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wipe(up)">
                                      <p:cBhvr>
                                        <p:cTn id="35" dur="500"/>
                                        <p:tgtEl>
                                          <p:spTgt spid="108"/>
                                        </p:tgtEl>
                                      </p:cBhvr>
                                    </p:animEffect>
                                  </p:childTnLst>
                                </p:cTn>
                              </p:par>
                            </p:childTnLst>
                          </p:cTn>
                        </p:par>
                        <p:par>
                          <p:cTn id="36" fill="hold">
                            <p:stCondLst>
                              <p:cond delay="2500"/>
                            </p:stCondLst>
                            <p:childTnLst>
                              <p:par>
                                <p:cTn id="37" presetID="22" presetClass="entr" presetSubtype="1" fill="hold"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par>
                                <p:cTn id="40" presetID="22" presetClass="entr" presetSubtype="1" fill="hold"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wipe(up)">
                                      <p:cBhvr>
                                        <p:cTn id="42" dur="500"/>
                                        <p:tgtEl>
                                          <p:spTgt spid="111"/>
                                        </p:tgtEl>
                                      </p:cBhvr>
                                    </p:animEffect>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down)">
                                      <p:cBhvr>
                                        <p:cTn id="46" dur="500"/>
                                        <p:tgtEl>
                                          <p:spTgt spid="119"/>
                                        </p:tgtEl>
                                      </p:cBhvr>
                                    </p:animEffect>
                                  </p:childTnLst>
                                </p:cTn>
                              </p:par>
                              <p:par>
                                <p:cTn id="47" presetID="22" presetClass="entr" presetSubtype="4"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down)">
                                      <p:cBhvr>
                                        <p:cTn id="49" dur="500"/>
                                        <p:tgtEl>
                                          <p:spTgt spid="120"/>
                                        </p:tgtEl>
                                      </p:cBhvr>
                                    </p:animEffect>
                                  </p:childTnLst>
                                </p:cTn>
                              </p:par>
                            </p:childTnLst>
                          </p:cTn>
                        </p:par>
                        <p:par>
                          <p:cTn id="50" fill="hold">
                            <p:stCondLst>
                              <p:cond delay="3500"/>
                            </p:stCondLst>
                            <p:childTnLst>
                              <p:par>
                                <p:cTn id="51" presetID="22" presetClass="entr" presetSubtype="1" fill="hold" nodeType="after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wipe(up)">
                                      <p:cBhvr>
                                        <p:cTn id="53" dur="500"/>
                                        <p:tgtEl>
                                          <p:spTgt spid="121"/>
                                        </p:tgtEl>
                                      </p:cBhvr>
                                    </p:animEffect>
                                  </p:childTnLst>
                                </p:cTn>
                              </p:par>
                              <p:par>
                                <p:cTn id="54" presetID="22" presetClass="entr" presetSubtype="1" fill="hold" nodeType="with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up)">
                                      <p:cBhvr>
                                        <p:cTn id="56" dur="500"/>
                                        <p:tgtEl>
                                          <p:spTgt spid="122"/>
                                        </p:tgtEl>
                                      </p:cBhvr>
                                    </p:animEffect>
                                  </p:childTnLst>
                                </p:cTn>
                              </p:par>
                            </p:childTnLst>
                          </p:cTn>
                        </p:par>
                        <p:par>
                          <p:cTn id="57" fill="hold">
                            <p:stCondLst>
                              <p:cond delay="4000"/>
                            </p:stCondLst>
                            <p:childTnLst>
                              <p:par>
                                <p:cTn id="58" presetID="22" presetClass="entr" presetSubtype="1" fill="hold" nodeType="after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wipe(up)">
                                      <p:cBhvr>
                                        <p:cTn id="60" dur="500"/>
                                        <p:tgtEl>
                                          <p:spTgt spid="123"/>
                                        </p:tgtEl>
                                      </p:cBhvr>
                                    </p:animEffect>
                                  </p:childTnLst>
                                </p:cTn>
                              </p:par>
                              <p:par>
                                <p:cTn id="61" presetID="22" presetClass="entr" presetSubtype="1" fill="hold" nodeType="withEffect">
                                  <p:stCondLst>
                                    <p:cond delay="0"/>
                                  </p:stCondLst>
                                  <p:childTnLst>
                                    <p:set>
                                      <p:cBhvr>
                                        <p:cTn id="62" dur="1" fill="hold">
                                          <p:stCondLst>
                                            <p:cond delay="0"/>
                                          </p:stCondLst>
                                        </p:cTn>
                                        <p:tgtEl>
                                          <p:spTgt spid="128"/>
                                        </p:tgtEl>
                                        <p:attrNameLst>
                                          <p:attrName>style.visibility</p:attrName>
                                        </p:attrNameLst>
                                      </p:cBhvr>
                                      <p:to>
                                        <p:strVal val="visible"/>
                                      </p:to>
                                    </p:set>
                                    <p:animEffect transition="in" filter="wipe(up)">
                                      <p:cBhvr>
                                        <p:cTn id="63" dur="500"/>
                                        <p:tgtEl>
                                          <p:spTgt spid="128"/>
                                        </p:tgtEl>
                                      </p:cBhvr>
                                    </p:animEffect>
                                  </p:childTnLst>
                                </p:cTn>
                              </p:par>
                            </p:childTnLst>
                          </p:cTn>
                        </p:par>
                        <p:par>
                          <p:cTn id="64" fill="hold">
                            <p:stCondLst>
                              <p:cond delay="4500"/>
                            </p:stCondLst>
                            <p:childTnLst>
                              <p:par>
                                <p:cTn id="65" presetID="9"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dissolve">
                                      <p:cBhvr>
                                        <p:cTn id="67" dur="500"/>
                                        <p:tgtEl>
                                          <p:spTgt spid="6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p:bldP spid="3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Key Insight</a:t>
            </a:r>
          </a:p>
        </p:txBody>
      </p:sp>
      <p:sp>
        <p:nvSpPr>
          <p:cNvPr id="4" name="TextBox 3"/>
          <p:cNvSpPr txBox="1"/>
          <p:nvPr/>
        </p:nvSpPr>
        <p:spPr>
          <a:xfrm>
            <a:off x="2109624" y="3080676"/>
            <a:ext cx="2020553" cy="646331"/>
          </a:xfrm>
          <a:prstGeom prst="rect">
            <a:avLst/>
          </a:prstGeom>
          <a:noFill/>
        </p:spPr>
        <p:txBody>
          <a:bodyPr wrap="none" rtlCol="0">
            <a:spAutoFit/>
          </a:bodyPr>
          <a:lstStyle/>
          <a:p>
            <a:r>
              <a:rPr lang="en-US" sz="3600" dirty="0" err="1"/>
              <a:t>Stålmarck</a:t>
            </a:r>
            <a:endParaRPr lang="en-US" sz="3600" dirty="0"/>
          </a:p>
        </p:txBody>
      </p:sp>
      <p:sp>
        <p:nvSpPr>
          <p:cNvPr id="13"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74</a:t>
            </a:fld>
            <a:endParaRPr lang="en-US" dirty="0"/>
          </a:p>
        </p:txBody>
      </p:sp>
      <p:pic>
        <p:nvPicPr>
          <p:cNvPr id="6"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331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Key Insight</a:t>
            </a:r>
          </a:p>
        </p:txBody>
      </p:sp>
      <p:sp>
        <p:nvSpPr>
          <p:cNvPr id="5" name="TextBox 4"/>
          <p:cNvSpPr txBox="1"/>
          <p:nvPr/>
        </p:nvSpPr>
        <p:spPr>
          <a:xfrm>
            <a:off x="1760555" y="2747071"/>
            <a:ext cx="2620717" cy="1077218"/>
          </a:xfrm>
          <a:prstGeom prst="rect">
            <a:avLst/>
          </a:prstGeom>
          <a:noFill/>
        </p:spPr>
        <p:txBody>
          <a:bodyPr wrap="none" rtlCol="0">
            <a:spAutoFit/>
          </a:bodyPr>
          <a:lstStyle/>
          <a:p>
            <a:pPr algn="ctr"/>
            <a:r>
              <a:rPr lang="en-US" sz="3200" dirty="0"/>
              <a:t>Abstract</a:t>
            </a:r>
          </a:p>
          <a:p>
            <a:pPr algn="ctr"/>
            <a:r>
              <a:rPr lang="en-US" sz="3200" dirty="0"/>
              <a:t> Interpretation</a:t>
            </a:r>
          </a:p>
        </p:txBody>
      </p:sp>
      <p:sp>
        <p:nvSpPr>
          <p:cNvPr id="6"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75</a:t>
            </a:fld>
            <a:endParaRPr lang="en-US" dirty="0"/>
          </a:p>
        </p:txBody>
      </p:sp>
      <p:pic>
        <p:nvPicPr>
          <p:cNvPr id="7"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640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Key Insight</a:t>
            </a:r>
          </a:p>
        </p:txBody>
      </p:sp>
      <mc:AlternateContent xmlns:mc="http://schemas.openxmlformats.org/markup-compatibility/2006" xmlns:a14="http://schemas.microsoft.com/office/drawing/2010/main">
        <mc:Choice Requires="a14">
          <p:sp>
            <p:nvSpPr>
              <p:cNvPr id="4" name="TextBox 3"/>
              <p:cNvSpPr txBox="1"/>
              <p:nvPr/>
            </p:nvSpPr>
            <p:spPr>
              <a:xfrm>
                <a:off x="1844584" y="3040920"/>
                <a:ext cx="2489977" cy="584775"/>
              </a:xfrm>
              <a:prstGeom prst="rect">
                <a:avLst/>
              </a:prstGeom>
              <a:noFill/>
            </p:spPr>
            <p:txBody>
              <a:bodyPr wrap="none" rtlCol="0">
                <a:spAutoFit/>
              </a:bodyPr>
              <a:lstStyle/>
              <a:p>
                <a:r>
                  <a:rPr lang="en-US" sz="3200" dirty="0"/>
                  <a:t>Stålmarck</a:t>
                </a:r>
                <a14:m>
                  <m:oMath xmlns:m="http://schemas.openxmlformats.org/officeDocument/2006/math">
                    <m:r>
                      <a:rPr lang="en-US" sz="3200" i="1">
                        <a:latin typeface="Cambria Math"/>
                      </a:rPr>
                      <m:t>[</m:t>
                    </m:r>
                    <m:r>
                      <a:rPr lang="en-US" sz="3200" i="1">
                        <a:solidFill>
                          <a:srgbClr val="FF0000"/>
                        </a:solidFill>
                        <a:latin typeface="Cambria Math"/>
                        <a:ea typeface="Cambria Math"/>
                      </a:rPr>
                      <m:t>𝒜</m:t>
                    </m:r>
                    <m:r>
                      <a:rPr lang="en-US" sz="3200" i="1">
                        <a:latin typeface="Cambria Math"/>
                      </a:rPr>
                      <m:t>]</m:t>
                    </m:r>
                  </m:oMath>
                </a14:m>
                <a:endParaRPr lang="en-US"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1844584" y="3040920"/>
                <a:ext cx="2489977" cy="584775"/>
              </a:xfrm>
              <a:prstGeom prst="rect">
                <a:avLst/>
              </a:prstGeom>
              <a:blipFill rotWithShape="1">
                <a:blip r:embed="rId3"/>
                <a:stretch>
                  <a:fillRect l="-6373"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73116" y="5622228"/>
                <a:ext cx="6059159" cy="646331"/>
              </a:xfrm>
              <a:prstGeom prst="rect">
                <a:avLst/>
              </a:prstGeom>
              <a:noFill/>
            </p:spPr>
            <p:txBody>
              <a:bodyPr wrap="none" rtlCol="0">
                <a:spAutoFit/>
              </a:bodyPr>
              <a:lstStyle/>
              <a:p>
                <a14:m>
                  <m:oMath xmlns:m="http://schemas.openxmlformats.org/officeDocument/2006/math">
                    <m:r>
                      <a:rPr lang="en-US" sz="3600" b="0" i="1" smtClean="0">
                        <a:solidFill>
                          <a:srgbClr val="FF0000"/>
                        </a:solidFill>
                        <a:latin typeface="Cambria Math"/>
                        <a:ea typeface="Cambria Math"/>
                      </a:rPr>
                      <m:t>𝒜</m:t>
                    </m:r>
                  </m:oMath>
                </a14:m>
                <a:r>
                  <a:rPr lang="en-US" sz="3600" dirty="0"/>
                  <a:t> = a Boolean abstract domain</a:t>
                </a:r>
              </a:p>
            </p:txBody>
          </p:sp>
        </mc:Choice>
        <mc:Fallback xmlns="">
          <p:sp>
            <p:nvSpPr>
              <p:cNvPr id="5" name="TextBox 4"/>
              <p:cNvSpPr txBox="1">
                <a:spLocks noRot="1" noChangeAspect="1" noMove="1" noResize="1" noEditPoints="1" noAdjustHandles="1" noChangeArrowheads="1" noChangeShapeType="1" noTextEdit="1"/>
              </p:cNvSpPr>
              <p:nvPr/>
            </p:nvSpPr>
            <p:spPr>
              <a:xfrm>
                <a:off x="1673116" y="5622228"/>
                <a:ext cx="6059159" cy="646331"/>
              </a:xfrm>
              <a:prstGeom prst="rect">
                <a:avLst/>
              </a:prstGeom>
              <a:blipFill rotWithShape="1">
                <a:blip r:embed="rId4"/>
                <a:stretch>
                  <a:fillRect t="-14151" r="-2113" b="-34906"/>
                </a:stretch>
              </a:blipFill>
            </p:spPr>
            <p:txBody>
              <a:bodyPr/>
              <a:lstStyle/>
              <a:p>
                <a:r>
                  <a:rPr lang="en-US">
                    <a:noFill/>
                  </a:rPr>
                  <a:t> </a:t>
                </a:r>
              </a:p>
            </p:txBody>
          </p:sp>
        </mc:Fallback>
      </mc:AlternateContent>
      <p:sp>
        <p:nvSpPr>
          <p:cNvPr id="6"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76</a:t>
            </a:fld>
            <a:endParaRPr lang="en-US" dirty="0"/>
          </a:p>
        </p:txBody>
      </p:sp>
      <p:pic>
        <p:nvPicPr>
          <p:cNvPr id="7"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8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218877" cy="523220"/>
          </a:xfrm>
          <a:prstGeom prst="rect">
            <a:avLst/>
          </a:prstGeom>
          <a:noFill/>
        </p:spPr>
        <p:txBody>
          <a:bodyPr wrap="none" rtlCol="0">
            <a:spAutoFit/>
          </a:bodyPr>
          <a:lstStyle/>
          <a:p>
            <a:r>
              <a:rPr lang="en-US" sz="2800" dirty="0">
                <a:solidFill>
                  <a:srgbClr val="C00000"/>
                </a:solidFill>
              </a:rPr>
              <a:t>Dilemma Rule</a:t>
            </a:r>
          </a:p>
        </p:txBody>
      </p:sp>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2"/>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3"/>
                <a:stretch>
                  <a:fillRect r="-274" b="-17105"/>
                </a:stretch>
              </a:blipFill>
            </p:spPr>
            <p:txBody>
              <a:bodyPr/>
              <a:lstStyle/>
              <a:p>
                <a:r>
                  <a:rPr lang="en-US">
                    <a:noFill/>
                  </a:rPr>
                  <a:t> </a:t>
                </a:r>
              </a:p>
            </p:txBody>
          </p:sp>
        </mc:Fallback>
      </mc:AlternateContent>
      <p:cxnSp>
        <p:nvCxnSpPr>
          <p:cNvPr id="18" name="Straight Arrow Connector 17"/>
          <p:cNvCxnSpPr>
            <a:stCxn id="20" idx="2"/>
          </p:cNvCxnSpPr>
          <p:nvPr/>
        </p:nvCxnSpPr>
        <p:spPr>
          <a:xfrm flipH="1">
            <a:off x="3566761"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781967" y="2442865"/>
            <a:ext cx="1511835" cy="4305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4552866"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52866" y="1981200"/>
                <a:ext cx="458202" cy="461665"/>
              </a:xfrm>
              <a:prstGeom prst="rect">
                <a:avLst/>
              </a:prstGeom>
              <a:blipFill rotWithShape="1">
                <a:blip r:embed="rId4"/>
                <a:stretch>
                  <a:fillRect/>
                </a:stretch>
              </a:blipFill>
            </p:spPr>
            <p:txBody>
              <a:bodyPr/>
              <a:lstStyle/>
              <a:p>
                <a:r>
                  <a:rPr lang="en-US">
                    <a:noFill/>
                  </a:rPr>
                  <a:t> </a:t>
                </a:r>
              </a:p>
            </p:txBody>
          </p:sp>
        </mc:Fallback>
      </mc:AlternateContent>
      <p:grpSp>
        <p:nvGrpSpPr>
          <p:cNvPr id="21" name="Group 20"/>
          <p:cNvGrpSpPr/>
          <p:nvPr/>
        </p:nvGrpSpPr>
        <p:grpSpPr>
          <a:xfrm>
            <a:off x="3186175" y="3335088"/>
            <a:ext cx="579389" cy="1352735"/>
            <a:chOff x="2649108" y="3162925"/>
            <a:chExt cx="579389"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79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79389" cy="461665"/>
                </a:xfrm>
                <a:prstGeom prst="rect">
                  <a:avLst/>
                </a:prstGeom>
                <a:blipFill rotWithShape="1">
                  <a:blip r:embed="rId5"/>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86506" cy="1160593"/>
            <a:chOff x="4532752" y="3124235"/>
            <a:chExt cx="586506"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865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86506" cy="461665"/>
                </a:xfrm>
                <a:prstGeom prst="rect">
                  <a:avLst/>
                </a:prstGeom>
                <a:blipFill rotWithShape="1">
                  <a:blip r:embed="rId6"/>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53068" y="3605258"/>
            <a:ext cx="2662473" cy="905684"/>
            <a:chOff x="2827554" y="3394405"/>
            <a:chExt cx="2662473" cy="905684"/>
          </a:xfrm>
        </p:grpSpPr>
        <mc:AlternateContent xmlns:mc="http://schemas.openxmlformats.org/markup-compatibility/2006" xmlns:a14="http://schemas.microsoft.com/office/drawing/2010/main">
          <mc:Choice Requires="a14">
            <p:sp>
              <p:nvSpPr>
                <p:cNvPr id="28" name="Rectangle 27"/>
                <p:cNvSpPr/>
                <p:nvPr/>
              </p:nvSpPr>
              <p:spPr>
                <a:xfrm>
                  <a:off x="3345295" y="3394405"/>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3345295" y="3394405"/>
                  <a:ext cx="1357872" cy="830997"/>
                </a:xfrm>
                <a:prstGeom prst="rect">
                  <a:avLst/>
                </a:prstGeom>
                <a:blipFill rotWithShape="1">
                  <a:blip r:embed="rId7"/>
                  <a:stretch>
                    <a:fillRect/>
                  </a:stretch>
                </a:blipFill>
              </p:spPr>
              <p:txBody>
                <a:bodyPr/>
                <a:lstStyle/>
                <a:p>
                  <a:r>
                    <a:rPr lang="en-US">
                      <a:noFill/>
                    </a:rPr>
                    <a:t> </a:t>
                  </a:r>
                </a:p>
              </p:txBody>
            </p:sp>
          </mc:Fallback>
        </mc:AlternateContent>
        <p:cxnSp>
          <p:nvCxnSpPr>
            <p:cNvPr id="29" name="Straight Arrow Connector 28"/>
            <p:cNvCxnSpPr/>
            <p:nvPr/>
          </p:nvCxnSpPr>
          <p:spPr>
            <a:xfrm flipV="1">
              <a:off x="2827554" y="3868075"/>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065307" y="3868075"/>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a:t>Split</a:t>
            </a:r>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a:t>Propagate</a:t>
            </a:r>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a:t>Merge</a:t>
            </a:r>
          </a:p>
        </p:txBody>
      </p:sp>
      <p:sp>
        <p:nvSpPr>
          <p:cNvPr id="2" name="Title 1"/>
          <p:cNvSpPr>
            <a:spLocks noGrp="1"/>
          </p:cNvSpPr>
          <p:nvPr>
            <p:ph type="title"/>
          </p:nvPr>
        </p:nvSpPr>
        <p:spPr/>
        <p:txBody>
          <a:bodyPr/>
          <a:lstStyle/>
          <a:p>
            <a:r>
              <a:rPr lang="en-US"/>
              <a:t>Stålmarck’s </a:t>
            </a:r>
            <a:r>
              <a:rPr lang="en-US" dirty="0"/>
              <a:t>method</a:t>
            </a:r>
          </a:p>
        </p:txBody>
      </p:sp>
      <p:grpSp>
        <p:nvGrpSpPr>
          <p:cNvPr id="5" name="Group 4"/>
          <p:cNvGrpSpPr/>
          <p:nvPr/>
        </p:nvGrpSpPr>
        <p:grpSpPr>
          <a:xfrm>
            <a:off x="7886248" y="5188725"/>
            <a:ext cx="1188720" cy="1618571"/>
            <a:chOff x="7126288" y="4886325"/>
            <a:chExt cx="1188720" cy="1618571"/>
          </a:xfrm>
        </p:grpSpPr>
        <p:pic>
          <p:nvPicPr>
            <p:cNvPr id="8194" name="Picture 2" descr="C:\Users\reps\Documents\Service\Meetings\Dagstuhl SMT-meets-AbsInt-2014\Talk\Staalmarc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6288" y="4886325"/>
              <a:ext cx="1188720"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4" name="Text Box 47"/>
            <p:cNvSpPr txBox="1">
              <a:spLocks noChangeArrowheads="1"/>
            </p:cNvSpPr>
            <p:nvPr/>
          </p:nvSpPr>
          <p:spPr bwMode="auto">
            <a:xfrm>
              <a:off x="7220703" y="6067853"/>
              <a:ext cx="99988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Gunnar</a:t>
              </a:r>
            </a:p>
            <a:p>
              <a:pPr algn="ctr">
                <a:lnSpc>
                  <a:spcPct val="70000"/>
                </a:lnSpc>
                <a:buFontTx/>
                <a:buNone/>
              </a:pPr>
              <a:r>
                <a:rPr lang="en-US" sz="1600" dirty="0" err="1">
                  <a:latin typeface="Calibri" pitchFamily="34" charset="0"/>
                </a:rPr>
                <a:t>Stålmarck</a:t>
              </a:r>
              <a:endParaRPr lang="en-US" sz="1600" dirty="0">
                <a:latin typeface="Calibri" pitchFamily="34" charset="0"/>
              </a:endParaRPr>
            </a:p>
          </p:txBody>
        </p:sp>
      </p:grpSp>
      <p:sp>
        <p:nvSpPr>
          <p:cNvPr id="35" name="TextBox 34"/>
          <p:cNvSpPr txBox="1"/>
          <p:nvPr/>
        </p:nvSpPr>
        <p:spPr>
          <a:xfrm>
            <a:off x="410611" y="5274438"/>
            <a:ext cx="3173241" cy="1200329"/>
          </a:xfrm>
          <a:prstGeom prst="rect">
            <a:avLst/>
          </a:prstGeom>
          <a:noFill/>
          <a:ln w="28575">
            <a:solidFill>
              <a:srgbClr val="FF0000"/>
            </a:solidFill>
          </a:ln>
        </p:spPr>
        <p:txBody>
          <a:bodyPr wrap="none" rtlCol="0">
            <a:spAutoFit/>
          </a:bodyPr>
          <a:lstStyle/>
          <a:p>
            <a:r>
              <a:rPr lang="en-US" dirty="0" err="1"/>
              <a:t>Sheeran</a:t>
            </a:r>
            <a:r>
              <a:rPr lang="en-US" dirty="0"/>
              <a:t> &amp; </a:t>
            </a:r>
            <a:r>
              <a:rPr lang="en-US" dirty="0" err="1"/>
              <a:t>Stålmarck</a:t>
            </a:r>
            <a:r>
              <a:rPr lang="en-US" dirty="0"/>
              <a:t>, </a:t>
            </a:r>
            <a:r>
              <a:rPr lang="en-US" b="1" dirty="0"/>
              <a:t>A tutorial</a:t>
            </a:r>
          </a:p>
          <a:p>
            <a:r>
              <a:rPr lang="en-US" b="1" dirty="0"/>
              <a:t>on </a:t>
            </a:r>
            <a:r>
              <a:rPr lang="en-US" b="1" dirty="0" err="1"/>
              <a:t>Stålmarck’s</a:t>
            </a:r>
            <a:r>
              <a:rPr lang="en-US" b="1" dirty="0"/>
              <a:t> proof procedure</a:t>
            </a:r>
          </a:p>
          <a:p>
            <a:r>
              <a:rPr lang="en-US" b="1" dirty="0"/>
              <a:t>for propositional logic</a:t>
            </a:r>
            <a:r>
              <a:rPr lang="en-US" dirty="0"/>
              <a:t>, </a:t>
            </a:r>
            <a:r>
              <a:rPr lang="en-US" i="1" dirty="0"/>
              <a:t>FMSD</a:t>
            </a:r>
          </a:p>
          <a:p>
            <a:r>
              <a:rPr lang="en-US" dirty="0"/>
              <a:t>16(1), 2000</a:t>
            </a:r>
          </a:p>
        </p:txBody>
      </p:sp>
    </p:spTree>
    <p:extLst>
      <p:ext uri="{BB962C8B-B14F-4D97-AF65-F5344CB8AC3E}">
        <p14:creationId xmlns:p14="http://schemas.microsoft.com/office/powerpoint/2010/main" val="3053284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3"/>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70998"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70998" y="1981200"/>
                <a:ext cx="458202" cy="461665"/>
              </a:xfrm>
              <a:prstGeom prst="rect">
                <a:avLst/>
              </a:prstGeom>
              <a:blipFill rotWithShape="1">
                <a:blip r:embed="rId4"/>
                <a:stretch>
                  <a:fillRect/>
                </a:stretch>
              </a:blipFill>
            </p:spPr>
            <p:txBody>
              <a:bodyPr/>
              <a:lstStyle/>
              <a:p>
                <a:r>
                  <a:rPr lang="en-US">
                    <a:noFill/>
                  </a:rPr>
                  <a:t> </a:t>
                </a:r>
              </a:p>
            </p:txBody>
          </p:sp>
        </mc:Fallback>
      </mc:AlternateContent>
      <p:grpSp>
        <p:nvGrpSpPr>
          <p:cNvPr id="38" name="Group 37"/>
          <p:cNvGrpSpPr/>
          <p:nvPr/>
        </p:nvGrpSpPr>
        <p:grpSpPr>
          <a:xfrm>
            <a:off x="1905000" y="1223898"/>
            <a:ext cx="5759884" cy="5481702"/>
            <a:chOff x="2702569" y="1214735"/>
            <a:chExt cx="4231631" cy="5481702"/>
          </a:xfrm>
        </p:grpSpPr>
        <p:sp>
          <p:nvSpPr>
            <p:cNvPr id="39" name="Diamond 38"/>
            <p:cNvSpPr/>
            <p:nvPr/>
          </p:nvSpPr>
          <p:spPr>
            <a:xfrm>
              <a:off x="2702569" y="1609373"/>
              <a:ext cx="4231631" cy="471522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40" name="Rectangle 39"/>
                <p:cNvSpPr/>
                <p:nvPr/>
              </p:nvSpPr>
              <p:spPr>
                <a:xfrm>
                  <a:off x="4585879" y="6234772"/>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4585879" y="6234772"/>
                  <a:ext cx="457176"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4585879" y="1214735"/>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m:t>
                        </m:r>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4585879" y="1214735"/>
                  <a:ext cx="457176" cy="461665"/>
                </a:xfrm>
                <a:prstGeom prst="rect">
                  <a:avLst/>
                </a:prstGeom>
                <a:blipFill rotWithShape="1">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Rectangle 42"/>
              <p:cNvSpPr/>
              <p:nvPr/>
            </p:nvSpPr>
            <p:spPr>
              <a:xfrm>
                <a:off x="3048000" y="2909455"/>
                <a:ext cx="1248290"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panose="02040503050406030204" pitchFamily="18" charset="0"/>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chemeClr val="tx1"/>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Sub>
                    </m:oMath>
                  </m:oMathPara>
                </a14:m>
                <a:endParaRPr lang="en-US" sz="2400" dirty="0"/>
              </a:p>
            </p:txBody>
          </p:sp>
        </mc:Choice>
        <mc:Fallback xmlns="">
          <p:sp>
            <p:nvSpPr>
              <p:cNvPr id="43" name="Rectangle 42"/>
              <p:cNvSpPr>
                <a:spLocks noRot="1" noChangeAspect="1" noMove="1" noResize="1" noEditPoints="1" noAdjustHandles="1" noChangeArrowheads="1" noChangeShapeType="1" noTextEdit="1"/>
              </p:cNvSpPr>
              <p:nvPr/>
            </p:nvSpPr>
            <p:spPr>
              <a:xfrm>
                <a:off x="3048000" y="2909455"/>
                <a:ext cx="1248290" cy="468333"/>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14"/>
                <a:stretch>
                  <a:fillRect r="-274"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544290" y="1981200"/>
                <a:ext cx="584840" cy="468333"/>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panose="02040503050406030204" pitchFamily="18" charset="0"/>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oMath>
                  </m:oMathPara>
                </a14:m>
                <a:endParaRPr lang="en-US" sz="2400" b="0" dirty="0">
                  <a:solidFill>
                    <a:srgbClr val="FF0000"/>
                  </a:solidFill>
                  <a:ea typeface="Cambria Math"/>
                </a:endParaRPr>
              </a:p>
            </p:txBody>
          </p:sp>
        </mc:Choice>
        <mc:Fallback xmlns="">
          <p:sp>
            <p:nvSpPr>
              <p:cNvPr id="42" name="Rectangle 41"/>
              <p:cNvSpPr>
                <a:spLocks noRot="1" noChangeAspect="1" noMove="1" noResize="1" noEditPoints="1" noAdjustHandles="1" noChangeArrowheads="1" noChangeShapeType="1" noTextEdit="1"/>
              </p:cNvSpPr>
              <p:nvPr/>
            </p:nvSpPr>
            <p:spPr>
              <a:xfrm>
                <a:off x="4544290" y="1981200"/>
                <a:ext cx="584840" cy="468333"/>
              </a:xfrm>
              <a:prstGeom prst="rect">
                <a:avLst/>
              </a:prstGeom>
              <a:blipFill rotWithShape="1">
                <a:blip r:embed="rId15"/>
                <a:stretch>
                  <a:fillRect/>
                </a:stretch>
              </a:blipFill>
            </p:spPr>
            <p:txBody>
              <a:bodyPr/>
              <a:lstStyle/>
              <a:p>
                <a:r>
                  <a:rPr lang="en-US">
                    <a:noFill/>
                  </a:rPr>
                  <a:t> </a:t>
                </a:r>
              </a:p>
            </p:txBody>
          </p:sp>
        </mc:Fallback>
      </mc:AlternateContent>
      <p:sp>
        <p:nvSpPr>
          <p:cNvPr id="10" name="TextBox 9"/>
          <p:cNvSpPr txBox="1"/>
          <p:nvPr/>
        </p:nvSpPr>
        <p:spPr>
          <a:xfrm>
            <a:off x="396503" y="1381780"/>
            <a:ext cx="2218877" cy="523220"/>
          </a:xfrm>
          <a:prstGeom prst="rect">
            <a:avLst/>
          </a:prstGeom>
          <a:noFill/>
        </p:spPr>
        <p:txBody>
          <a:bodyPr wrap="none" rtlCol="0">
            <a:spAutoFit/>
          </a:bodyPr>
          <a:lstStyle/>
          <a:p>
            <a:r>
              <a:rPr lang="en-US" sz="2800" dirty="0">
                <a:solidFill>
                  <a:srgbClr val="C00000"/>
                </a:solidFill>
              </a:rPr>
              <a:t>Dilemma Rule</a:t>
            </a:r>
          </a:p>
        </p:txBody>
      </p:sp>
      <p:grpSp>
        <p:nvGrpSpPr>
          <p:cNvPr id="21" name="Group 20"/>
          <p:cNvGrpSpPr/>
          <p:nvPr/>
        </p:nvGrpSpPr>
        <p:grpSpPr>
          <a:xfrm>
            <a:off x="3186175" y="3335088"/>
            <a:ext cx="546111" cy="1352735"/>
            <a:chOff x="2649108" y="3162925"/>
            <a:chExt cx="546111"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461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46111" cy="461665"/>
                </a:xfrm>
                <a:prstGeom prst="rect">
                  <a:avLst/>
                </a:prstGeom>
                <a:blipFill rotWithShape="1">
                  <a:blip r:embed="rId7"/>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50087" cy="1160593"/>
            <a:chOff x="4532752" y="3124235"/>
            <a:chExt cx="550087"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500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50087" cy="461665"/>
                </a:xfrm>
                <a:prstGeom prst="rect">
                  <a:avLst/>
                </a:prstGeom>
                <a:blipFill rotWithShape="1">
                  <a:blip r:embed="rId8"/>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8" name="Rectangle 27"/>
              <p:cNvSpPr/>
              <p:nvPr/>
            </p:nvSpPr>
            <p:spPr>
              <a:xfrm>
                <a:off x="4270809" y="3605258"/>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4270809" y="3605258"/>
                <a:ext cx="1357872" cy="830997"/>
              </a:xfrm>
              <a:prstGeom prst="rect">
                <a:avLst/>
              </a:prstGeom>
              <a:blipFill rotWithShape="1">
                <a:blip r:embed="rId9"/>
                <a:stretch>
                  <a:fillRect/>
                </a:stretch>
              </a:blipFill>
            </p:spPr>
            <p:txBody>
              <a:bodyPr/>
              <a:lstStyle/>
              <a:p>
                <a:r>
                  <a:rPr lang="en-US">
                    <a:noFill/>
                  </a:rPr>
                  <a:t> </a:t>
                </a:r>
              </a:p>
            </p:txBody>
          </p:sp>
        </mc:Fallback>
      </mc:AlternateContent>
      <p:cxnSp>
        <p:nvCxnSpPr>
          <p:cNvPr id="29" name="Straight Arrow Connector 28"/>
          <p:cNvCxnSpPr/>
          <p:nvPr/>
        </p:nvCxnSpPr>
        <p:spPr>
          <a:xfrm flipV="1">
            <a:off x="3753068" y="4078928"/>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990821" y="4078928"/>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a:t>Split</a:t>
            </a:r>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a:t>Propagate</a:t>
            </a:r>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a:t>Merge</a:t>
            </a:r>
          </a:p>
        </p:txBody>
      </p:sp>
      <mc:AlternateContent xmlns:mc="http://schemas.openxmlformats.org/markup-compatibility/2006" xmlns:a14="http://schemas.microsoft.com/office/drawing/2010/main">
        <mc:Choice Requires="a14">
          <p:sp>
            <p:nvSpPr>
              <p:cNvPr id="45" name="Rectangle 44"/>
              <p:cNvSpPr/>
              <p:nvPr/>
            </p:nvSpPr>
            <p:spPr>
              <a:xfrm>
                <a:off x="5684845" y="2881745"/>
                <a:ext cx="1255408"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panose="02040503050406030204" pitchFamily="18" charset="0"/>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chemeClr val="tx1"/>
                          </a:solidFill>
                          <a:latin typeface="Cambria Math"/>
                          <a:ea typeface="Cambria Math"/>
                        </a:rPr>
                        <m:t>⊓</m:t>
                      </m:r>
                      <m:sSub>
                        <m:sSubPr>
                          <m:ctrlPr>
                            <a:rPr lang="en-US" sz="2400" b="0" i="1" smtClean="0">
                              <a:solidFill>
                                <a:srgbClr val="FF0000"/>
                              </a:solidFill>
                              <a:latin typeface="Cambria Math" panose="02040503050406030204" pitchFamily="18" charset="0"/>
                              <a:ea typeface="Cambria Math"/>
                            </a:rPr>
                          </m:ctrlPr>
                        </m:sSubPr>
                        <m:e>
                          <m:r>
                            <a:rPr lang="en-US" sz="240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Sub>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5684845" y="2881745"/>
                <a:ext cx="1255408" cy="468333"/>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211562" y="3625456"/>
                <a:ext cx="1476366" cy="843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panose="02040503050406030204" pitchFamily="18" charset="0"/>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sSubSup>
                        <m:sSubSupPr>
                          <m:ctrlPr>
                            <a:rPr lang="en-US" sz="2400" b="0" i="1" smtClean="0">
                              <a:solidFill>
                                <a:srgbClr val="FF0000"/>
                              </a:solidFill>
                              <a:latin typeface="Cambria Math" panose="02040503050406030204" pitchFamily="18" charset="0"/>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up>
                          <m:r>
                            <a:rPr lang="en-US" sz="2400" b="0" i="1" smtClean="0">
                              <a:solidFill>
                                <a:srgbClr val="FF0000"/>
                              </a:solidFill>
                              <a:latin typeface="Cambria Math"/>
                              <a:ea typeface="Cambria Math"/>
                            </a:rPr>
                            <m:t>#′</m:t>
                          </m:r>
                        </m:sup>
                      </m:sSubSup>
                    </m:oMath>
                  </m:oMathPara>
                </a14:m>
                <a:endParaRPr lang="en-US" sz="2400" b="0" dirty="0">
                  <a:solidFill>
                    <a:srgbClr val="FF0000"/>
                  </a:solidFill>
                  <a:ea typeface="Cambria Math"/>
                </a:endParaRPr>
              </a:p>
              <a:p>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4211562" y="3625456"/>
                <a:ext cx="1476366" cy="843757"/>
              </a:xfrm>
              <a:prstGeom prst="rect">
                <a:avLst/>
              </a:prstGeom>
              <a:blipFill rotWithShape="1">
                <a:blip r:embed="rId17"/>
                <a:stretch>
                  <a:fillRect/>
                </a:stretch>
              </a:blipFill>
            </p:spPr>
            <p:txBody>
              <a:bodyPr/>
              <a:lstStyle/>
              <a:p>
                <a:r>
                  <a:rPr lang="en-US">
                    <a:noFill/>
                  </a:rPr>
                  <a:t> </a:t>
                </a:r>
              </a:p>
            </p:txBody>
          </p:sp>
        </mc:Fallback>
      </mc:AlternateContent>
      <p:grpSp>
        <p:nvGrpSpPr>
          <p:cNvPr id="15" name="Group 14"/>
          <p:cNvGrpSpPr/>
          <p:nvPr/>
        </p:nvGrpSpPr>
        <p:grpSpPr>
          <a:xfrm>
            <a:off x="3187689" y="3304309"/>
            <a:ext cx="664990" cy="1360410"/>
            <a:chOff x="3187689" y="3304309"/>
            <a:chExt cx="664990" cy="1360410"/>
          </a:xfrm>
        </p:grpSpPr>
        <mc:AlternateContent xmlns:mc="http://schemas.openxmlformats.org/markup-compatibility/2006" xmlns:a14="http://schemas.microsoft.com/office/drawing/2010/main">
          <mc:Choice Requires="a14">
            <p:sp>
              <p:nvSpPr>
                <p:cNvPr id="46" name="Rectangle 45"/>
                <p:cNvSpPr/>
                <p:nvPr/>
              </p:nvSpPr>
              <p:spPr>
                <a:xfrm>
                  <a:off x="3187689" y="4191000"/>
                  <a:ext cx="664990" cy="473719"/>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panose="02040503050406030204" pitchFamily="18" charset="0"/>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oMath>
                    </m:oMathPara>
                  </a14:m>
                  <a:endParaRPr lang="en-US" sz="2400" b="0" dirty="0">
                    <a:solidFill>
                      <a:srgbClr val="FF0000"/>
                    </a:solidFill>
                    <a:ea typeface="Cambria Math"/>
                  </a:endParaRPr>
                </a:p>
              </p:txBody>
            </p:sp>
          </mc:Choice>
          <mc:Fallback xmlns="">
            <p:sp>
              <p:nvSpPr>
                <p:cNvPr id="46" name="Rectangle 45"/>
                <p:cNvSpPr>
                  <a:spLocks noRot="1" noChangeAspect="1" noMove="1" noResize="1" noEditPoints="1" noAdjustHandles="1" noChangeArrowheads="1" noChangeShapeType="1" noTextEdit="1"/>
                </p:cNvSpPr>
                <p:nvPr/>
              </p:nvSpPr>
              <p:spPr>
                <a:xfrm>
                  <a:off x="3187689" y="4191000"/>
                  <a:ext cx="664990" cy="473719"/>
                </a:xfrm>
                <a:prstGeom prst="rect">
                  <a:avLst/>
                </a:prstGeom>
                <a:blipFill rotWithShape="1">
                  <a:blip r:embed="rId18"/>
                  <a:stretch>
                    <a:fillRect b="-1299"/>
                  </a:stretch>
                </a:blipFill>
              </p:spPr>
              <p:txBody>
                <a:bodyPr/>
                <a:lstStyle/>
                <a:p>
                  <a:r>
                    <a:rPr lang="en-US">
                      <a:noFill/>
                    </a:rPr>
                    <a:t> </a:t>
                  </a:r>
                </a:p>
              </p:txBody>
            </p:sp>
          </mc:Fallback>
        </mc:AlternateContent>
        <p:cxnSp>
          <p:nvCxnSpPr>
            <p:cNvPr id="49" name="Straight Arrow Connector 48"/>
            <p:cNvCxnSpPr/>
            <p:nvPr/>
          </p:nvCxnSpPr>
          <p:spPr>
            <a:xfrm>
              <a:off x="3580070" y="3304309"/>
              <a:ext cx="93698" cy="45512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673768" y="3738265"/>
              <a:ext cx="58519" cy="27777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22" idx="0"/>
            </p:cNvCxnSpPr>
            <p:nvPr/>
          </p:nvCxnSpPr>
          <p:spPr>
            <a:xfrm flipH="1">
              <a:off x="3459231" y="3968105"/>
              <a:ext cx="254587" cy="25805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096000" y="3275713"/>
            <a:ext cx="872810" cy="1237312"/>
            <a:chOff x="6096000" y="3275713"/>
            <a:chExt cx="872810" cy="1237312"/>
          </a:xfrm>
        </p:grpSpPr>
        <mc:AlternateContent xmlns:mc="http://schemas.openxmlformats.org/markup-compatibility/2006" xmlns:a14="http://schemas.microsoft.com/office/drawing/2010/main">
          <mc:Choice Requires="a14">
            <p:sp>
              <p:nvSpPr>
                <p:cNvPr id="47" name="Rectangle 46"/>
                <p:cNvSpPr/>
                <p:nvPr/>
              </p:nvSpPr>
              <p:spPr>
                <a:xfrm>
                  <a:off x="6303820" y="4038600"/>
                  <a:ext cx="664990" cy="474425"/>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panose="02040503050406030204" pitchFamily="18" charset="0"/>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oMath>
                    </m:oMathPara>
                  </a14:m>
                  <a:endParaRPr lang="en-US" sz="2400" b="0" dirty="0">
                    <a:solidFill>
                      <a:srgbClr val="FF0000"/>
                    </a:solidFill>
                    <a:ea typeface="Cambria Math"/>
                  </a:endParaRPr>
                </a:p>
              </p:txBody>
            </p:sp>
          </mc:Choice>
          <mc:Fallback xmlns="">
            <p:sp>
              <p:nvSpPr>
                <p:cNvPr id="47" name="Rectangle 46"/>
                <p:cNvSpPr>
                  <a:spLocks noRot="1" noChangeAspect="1" noMove="1" noResize="1" noEditPoints="1" noAdjustHandles="1" noChangeArrowheads="1" noChangeShapeType="1" noTextEdit="1"/>
                </p:cNvSpPr>
                <p:nvPr/>
              </p:nvSpPr>
              <p:spPr>
                <a:xfrm>
                  <a:off x="6303820" y="4038600"/>
                  <a:ext cx="664990" cy="474425"/>
                </a:xfrm>
                <a:prstGeom prst="rect">
                  <a:avLst/>
                </a:prstGeom>
                <a:blipFill rotWithShape="1">
                  <a:blip r:embed="rId19"/>
                  <a:stretch>
                    <a:fillRect b="-1299"/>
                  </a:stretch>
                </a:blipFill>
              </p:spPr>
              <p:txBody>
                <a:bodyPr/>
                <a:lstStyle/>
                <a:p>
                  <a:r>
                    <a:rPr lang="en-US">
                      <a:noFill/>
                    </a:rPr>
                    <a:t> </a:t>
                  </a:r>
                </a:p>
              </p:txBody>
            </p:sp>
          </mc:Fallback>
        </mc:AlternateContent>
        <p:grpSp>
          <p:nvGrpSpPr>
            <p:cNvPr id="58" name="Group 57"/>
            <p:cNvGrpSpPr/>
            <p:nvPr/>
          </p:nvGrpSpPr>
          <p:grpSpPr>
            <a:xfrm>
              <a:off x="6096000" y="3275713"/>
              <a:ext cx="488229" cy="760899"/>
              <a:chOff x="6096000" y="3275713"/>
              <a:chExt cx="488229" cy="760899"/>
            </a:xfrm>
          </p:grpSpPr>
          <p:cxnSp>
            <p:nvCxnSpPr>
              <p:cNvPr id="52" name="Straight Arrow Connector 51"/>
              <p:cNvCxnSpPr/>
              <p:nvPr/>
            </p:nvCxnSpPr>
            <p:spPr>
              <a:xfrm flipH="1">
                <a:off x="6263933" y="3275713"/>
                <a:ext cx="35181" cy="358444"/>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6096000" y="3625456"/>
                <a:ext cx="178110" cy="267947"/>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25" idx="0"/>
              </p:cNvCxnSpPr>
              <p:nvPr/>
            </p:nvCxnSpPr>
            <p:spPr>
              <a:xfrm>
                <a:off x="6113591" y="3909000"/>
                <a:ext cx="470638" cy="1276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grpSp>
      </p:grpSp>
      <p:cxnSp>
        <p:nvCxnSpPr>
          <p:cNvPr id="18" name="Straight Arrow Connector 17"/>
          <p:cNvCxnSpPr>
            <a:stCxn id="20" idx="2"/>
          </p:cNvCxnSpPr>
          <p:nvPr/>
        </p:nvCxnSpPr>
        <p:spPr>
          <a:xfrm flipH="1">
            <a:off x="3584893"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800099" y="2442865"/>
            <a:ext cx="1314033"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48" idx="0"/>
          </p:cNvCxnSpPr>
          <p:nvPr/>
        </p:nvCxnSpPr>
        <p:spPr>
          <a:xfrm>
            <a:off x="4798912" y="2457833"/>
            <a:ext cx="150833" cy="116762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5937802" y="1923727"/>
                <a:ext cx="3203569"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ea typeface="Cambria Math"/>
                            </a:rPr>
                          </m:ctrlPr>
                        </m:sSubPr>
                        <m:e>
                          <m:r>
                            <m:rPr>
                              <m:sty m:val="p"/>
                            </m:rPr>
                            <a:rPr lang="el-GR" sz="2400" i="1" smtClean="0">
                              <a:solidFill>
                                <a:srgbClr val="FF0000"/>
                              </a:solidFill>
                              <a:latin typeface="Cambria Math"/>
                              <a:ea typeface="Cambria Math"/>
                            </a:rPr>
                            <m:t>γ</m:t>
                          </m:r>
                          <m:r>
                            <a:rPr lang="en-US" sz="2400" b="0" i="1" smtClean="0">
                              <a:solidFill>
                                <a:srgbClr val="FF0000"/>
                              </a:solidFill>
                              <a:latin typeface="Cambria Math"/>
                              <a:ea typeface="Cambria Math"/>
                            </a:rPr>
                            <m:t>(</m:t>
                          </m:r>
                          <m:r>
                            <a:rPr lang="en-US" sz="2400" i="1">
                              <a:solidFill>
                                <a:srgbClr val="FF0000"/>
                              </a:solidFill>
                              <a:latin typeface="Cambria Math"/>
                              <a:ea typeface="Cambria Math"/>
                            </a:rPr>
                            <m:t>𝑎</m:t>
                          </m:r>
                        </m:e>
                        <m:sub>
                          <m:r>
                            <a:rPr lang="en-US" sz="2400" i="1">
                              <a:solidFill>
                                <a:srgbClr val="FF0000"/>
                              </a:solidFill>
                              <a:latin typeface="Cambria Math"/>
                              <a:ea typeface="Cambria Math"/>
                            </a:rPr>
                            <m:t>1</m:t>
                          </m:r>
                        </m:sub>
                      </m:sSub>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sSub>
                        <m:sSubPr>
                          <m:ctrlPr>
                            <a:rPr lang="en-US" sz="2400" i="1">
                              <a:solidFill>
                                <a:srgbClr val="FF0000"/>
                              </a:solidFill>
                              <a:latin typeface="Cambria Math" panose="02040503050406030204" pitchFamily="18" charset="0"/>
                              <a:ea typeface="Cambria Math"/>
                            </a:rPr>
                          </m:ctrlPr>
                        </m:sSubPr>
                        <m:e>
                          <m:r>
                            <a:rPr lang="el-GR" sz="2400" i="1">
                              <a:solidFill>
                                <a:srgbClr val="FF0000"/>
                              </a:solidFill>
                              <a:latin typeface="Cambria Math"/>
                              <a:ea typeface="Cambria Math"/>
                            </a:rPr>
                            <m:t>𝛾</m:t>
                          </m:r>
                          <m:r>
                            <a:rPr lang="en-US" sz="2400" b="0" i="1" smtClean="0">
                              <a:solidFill>
                                <a:srgbClr val="FF0000"/>
                              </a:solidFill>
                              <a:latin typeface="Cambria Math"/>
                              <a:ea typeface="Cambria Math"/>
                            </a:rPr>
                            <m:t>(</m:t>
                          </m:r>
                          <m:r>
                            <a:rPr lang="en-US" sz="2400" i="1">
                              <a:solidFill>
                                <a:srgbClr val="FF0000"/>
                              </a:solidFill>
                              <a:latin typeface="Cambria Math"/>
                              <a:ea typeface="Cambria Math"/>
                            </a:rPr>
                            <m:t>𝑎</m:t>
                          </m:r>
                        </m:e>
                        <m:sub>
                          <m:r>
                            <a:rPr lang="en-US" sz="2400" i="1">
                              <a:solidFill>
                                <a:srgbClr val="FF0000"/>
                              </a:solidFill>
                              <a:latin typeface="Cambria Math"/>
                              <a:ea typeface="Cambria Math"/>
                            </a:rPr>
                            <m:t>2</m:t>
                          </m:r>
                        </m:sub>
                      </m:sSub>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r>
                        <m:rPr>
                          <m:sty m:val="p"/>
                        </m:rPr>
                        <a:rPr lang="el-GR" sz="2400" i="1">
                          <a:solidFill>
                            <a:srgbClr val="FF0000"/>
                          </a:solidFill>
                          <a:latin typeface="Cambria Math"/>
                          <a:ea typeface="Cambria Math"/>
                        </a:rPr>
                        <m:t>γ</m:t>
                      </m:r>
                      <m:r>
                        <a:rPr lang="en-US" sz="2400" b="0" i="1" smtClean="0">
                          <a:solidFill>
                            <a:srgbClr val="FF0000"/>
                          </a:solidFill>
                          <a:latin typeface="Cambria Math"/>
                          <a:ea typeface="Cambria Math"/>
                        </a:rPr>
                        <m:t>(</m:t>
                      </m:r>
                      <m:sSup>
                        <m:sSupPr>
                          <m:ctrlPr>
                            <a:rPr lang="en-US" sz="2400" b="0" i="1" smtClean="0">
                              <a:solidFill>
                                <a:srgbClr val="FF0000"/>
                              </a:solidFill>
                              <a:latin typeface="Cambria Math" panose="02040503050406030204" pitchFamily="18" charset="0"/>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rgbClr val="FF0000"/>
                          </a:solidFill>
                          <a:latin typeface="Cambria Math"/>
                          <a:ea typeface="Cambria Math"/>
                        </a:rPr>
                        <m:t>)</m:t>
                      </m:r>
                    </m:oMath>
                  </m:oMathPara>
                </a14:m>
                <a:endParaRPr lang="en-US" sz="2400" dirty="0">
                  <a:solidFill>
                    <a:schemeClr val="tx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5937802" y="1923727"/>
                <a:ext cx="3203569" cy="468333"/>
              </a:xfrm>
              <a:prstGeom prst="rect">
                <a:avLst/>
              </a:prstGeom>
              <a:blipFill rotWithShape="1">
                <a:blip r:embed="rId20"/>
                <a:stretch>
                  <a:fillRect r="-190" b="-18421"/>
                </a:stretch>
              </a:blipFill>
            </p:spPr>
            <p:txBody>
              <a:bodyPr/>
              <a:lstStyle/>
              <a:p>
                <a:r>
                  <a:rPr lang="en-US">
                    <a:noFill/>
                  </a:rPr>
                  <a:t> </a:t>
                </a:r>
              </a:p>
            </p:txBody>
          </p:sp>
        </mc:Fallback>
      </mc:AlternateContent>
      <p:sp>
        <p:nvSpPr>
          <p:cNvPr id="5" name="TextBox 4"/>
          <p:cNvSpPr txBox="1"/>
          <p:nvPr/>
        </p:nvSpPr>
        <p:spPr>
          <a:xfrm>
            <a:off x="410611" y="5274438"/>
            <a:ext cx="2637389" cy="1200329"/>
          </a:xfrm>
          <a:prstGeom prst="rect">
            <a:avLst/>
          </a:prstGeom>
          <a:noFill/>
          <a:ln w="28575">
            <a:solidFill>
              <a:srgbClr val="FF0000"/>
            </a:solidFill>
          </a:ln>
        </p:spPr>
        <p:txBody>
          <a:bodyPr wrap="none" rtlCol="0">
            <a:spAutoFit/>
          </a:bodyPr>
          <a:lstStyle/>
          <a:p>
            <a:r>
              <a:rPr lang="en-US" dirty="0"/>
              <a:t>Thakur &amp; R., </a:t>
            </a:r>
            <a:r>
              <a:rPr lang="en-US" b="1" dirty="0"/>
              <a:t>A method for</a:t>
            </a:r>
          </a:p>
          <a:p>
            <a:r>
              <a:rPr lang="en-US" b="1" dirty="0"/>
              <a:t>symbolic computation of</a:t>
            </a:r>
          </a:p>
          <a:p>
            <a:r>
              <a:rPr lang="en-US" b="1" dirty="0"/>
              <a:t>abstract operations</a:t>
            </a:r>
            <a:r>
              <a:rPr lang="en-US" dirty="0"/>
              <a:t>,</a:t>
            </a:r>
          </a:p>
          <a:p>
            <a:r>
              <a:rPr lang="en-US" dirty="0"/>
              <a:t>CAV, 2012</a:t>
            </a:r>
          </a:p>
        </p:txBody>
      </p:sp>
      <p:grpSp>
        <p:nvGrpSpPr>
          <p:cNvPr id="54" name="Group 53"/>
          <p:cNvGrpSpPr/>
          <p:nvPr/>
        </p:nvGrpSpPr>
        <p:grpSpPr>
          <a:xfrm>
            <a:off x="7957616" y="5090348"/>
            <a:ext cx="1106487" cy="1716088"/>
            <a:chOff x="7693692" y="4866522"/>
            <a:chExt cx="1106487" cy="1716088"/>
          </a:xfrm>
        </p:grpSpPr>
        <p:pic>
          <p:nvPicPr>
            <p:cNvPr id="55" name="Picture 46" descr="adi-beard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93692" y="4866522"/>
              <a:ext cx="1106487" cy="1184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 name="Text Box 47"/>
            <p:cNvSpPr txBox="1">
              <a:spLocks noChangeArrowheads="1"/>
            </p:cNvSpPr>
            <p:nvPr/>
          </p:nvSpPr>
          <p:spPr bwMode="auto">
            <a:xfrm>
              <a:off x="7869904" y="6098422"/>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Aditya</a:t>
              </a:r>
            </a:p>
            <a:p>
              <a:pPr algn="ctr">
                <a:lnSpc>
                  <a:spcPct val="70000"/>
                </a:lnSpc>
                <a:buFontTx/>
                <a:buNone/>
              </a:pPr>
              <a:r>
                <a:rPr lang="en-US" sz="1600" dirty="0">
                  <a:latin typeface="Calibri" pitchFamily="34" charset="0"/>
                </a:rPr>
                <a:t>Thakur</a:t>
              </a:r>
            </a:p>
          </p:txBody>
        </p:sp>
      </p:grpSp>
      <mc:AlternateContent xmlns:mc="http://schemas.openxmlformats.org/markup-compatibility/2006" xmlns:a14="http://schemas.microsoft.com/office/drawing/2010/main">
        <mc:Choice Requires="a14">
          <p:sp>
            <p:nvSpPr>
              <p:cNvPr id="61" name="Title 1"/>
              <p:cNvSpPr>
                <a:spLocks noGrp="1"/>
              </p:cNvSpPr>
              <p:nvPr>
                <p:ph type="title"/>
              </p:nvPr>
            </p:nvSpPr>
            <p:spPr/>
            <p:txBody>
              <a:bodyPr>
                <a:noAutofit/>
              </a:bodyPr>
              <a:lstStyle/>
              <a:p>
                <a:r>
                  <a:rPr lang="en-US" sz="3600" dirty="0"/>
                  <a:t>Stålmarck[</a:t>
                </a:r>
                <a14:m>
                  <m:oMath xmlns:m="http://schemas.openxmlformats.org/officeDocument/2006/math">
                    <m:r>
                      <a:rPr lang="en-US" sz="3600" i="1" smtClean="0">
                        <a:solidFill>
                          <a:schemeClr val="bg1"/>
                        </a:solidFill>
                        <a:latin typeface="Cambria Math"/>
                        <a:ea typeface="Cambria Math"/>
                      </a:rPr>
                      <m:t>𝒜</m:t>
                    </m:r>
                  </m:oMath>
                </a14:m>
                <a:r>
                  <a:rPr lang="en-US" sz="3600" dirty="0"/>
                  <a:t>]:</a:t>
                </a:r>
                <a:br>
                  <a:rPr lang="en-US" sz="3600" dirty="0"/>
                </a:br>
                <a:r>
                  <a:rPr lang="en-US" sz="3600" dirty="0"/>
                  <a:t>Generalized </a:t>
                </a:r>
                <a:r>
                  <a:rPr lang="en-US" sz="3600" dirty="0" err="1"/>
                  <a:t>Stålmarck’s</a:t>
                </a:r>
                <a:r>
                  <a:rPr lang="en-US" sz="3600" dirty="0"/>
                  <a:t> method</a:t>
                </a:r>
              </a:p>
            </p:txBody>
          </p:sp>
        </mc:Choice>
        <mc:Fallback xmlns="">
          <p:sp>
            <p:nvSpPr>
              <p:cNvPr id="61" name="Title 1"/>
              <p:cNvSpPr>
                <a:spLocks noGrp="1" noRot="1" noChangeAspect="1" noMove="1" noResize="1" noEditPoints="1" noAdjustHandles="1" noChangeArrowheads="1" noChangeShapeType="1" noTextEdit="1"/>
              </p:cNvSpPr>
              <p:nvPr>
                <p:ph type="title"/>
              </p:nvPr>
            </p:nvSpPr>
            <p:spPr>
              <a:blipFill rotWithShape="1">
                <a:blip r:embed="rId24"/>
                <a:stretch>
                  <a:fillRect t="-10106" b="-21809"/>
                </a:stretch>
              </a:blipFill>
            </p:spPr>
            <p:txBody>
              <a:bodyPr/>
              <a:lstStyle/>
              <a:p>
                <a:r>
                  <a:rPr lang="en-US">
                    <a:noFill/>
                  </a:rPr>
                  <a:t> </a:t>
                </a:r>
              </a:p>
            </p:txBody>
          </p:sp>
        </mc:Fallback>
      </mc:AlternateContent>
    </p:spTree>
    <p:extLst>
      <p:ext uri="{BB962C8B-B14F-4D97-AF65-F5344CB8AC3E}">
        <p14:creationId xmlns:p14="http://schemas.microsoft.com/office/powerpoint/2010/main" val="24975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up)">
                                      <p:cBhvr>
                                        <p:cTn id="76" dur="5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dissolve">
                                      <p:cBhvr>
                                        <p:cTn id="81" dur="500"/>
                                        <p:tgtEl>
                                          <p:spTgt spid="5"/>
                                        </p:tgtEl>
                                      </p:cBhvr>
                                    </p:animEffect>
                                  </p:childTnLst>
                                </p:cTn>
                              </p:par>
                              <p:par>
                                <p:cTn id="82" presetID="9" presetClass="entr" presetSubtype="0" fill="hold"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dissolve">
                                      <p:cBhvr>
                                        <p:cTn id="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43" grpId="0" animBg="1"/>
      <p:bldP spid="17" grpId="0" animBg="1"/>
      <p:bldP spid="42" grpId="0"/>
      <p:bldP spid="28" grpId="0"/>
      <p:bldP spid="31" grpId="0"/>
      <p:bldP spid="32" grpId="0"/>
      <p:bldP spid="33" grpId="0"/>
      <p:bldP spid="45" grpId="0" animBg="1"/>
      <p:bldP spid="48" grpId="0"/>
      <p:bldP spid="4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mond 11"/>
          <p:cNvSpPr/>
          <p:nvPr/>
        </p:nvSpPr>
        <p:spPr>
          <a:xfrm>
            <a:off x="2500745" y="1862892"/>
            <a:ext cx="3419640" cy="438286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5" name="Straight Connector 4"/>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2" idx="0"/>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2" idx="0"/>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3935489" y="1286574"/>
                <a:ext cx="5501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rPr>
                        <m:t>⊤</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935489" y="1286574"/>
                <a:ext cx="550151" cy="584775"/>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949343" y="6245760"/>
                <a:ext cx="5501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rPr>
                        <m:t>⊥</m:t>
                      </m:r>
                    </m:oMath>
                  </m:oMathPara>
                </a14:m>
                <a:endParaRPr lang="en-US" sz="3200" dirty="0"/>
              </a:p>
            </p:txBody>
          </p:sp>
        </mc:Choice>
        <mc:Fallback xmlns="">
          <p:sp>
            <p:nvSpPr>
              <p:cNvPr id="60" name="TextBox 59"/>
              <p:cNvSpPr txBox="1">
                <a:spLocks noRot="1" noChangeAspect="1" noMove="1" noResize="1" noEditPoints="1" noAdjustHandles="1" noChangeArrowheads="1" noChangeShapeType="1" noTextEdit="1"/>
              </p:cNvSpPr>
              <p:nvPr/>
            </p:nvSpPr>
            <p:spPr>
              <a:xfrm>
                <a:off x="3949343" y="6245760"/>
                <a:ext cx="550151" cy="584775"/>
              </a:xfrm>
              <a:prstGeom prst="rect">
                <a:avLst/>
              </a:prstGeom>
              <a:blipFill rotWithShape="1">
                <a:blip r:embed="rId43"/>
                <a:stretch>
                  <a:fillRect/>
                </a:stretch>
              </a:blipFill>
            </p:spPr>
            <p:txBody>
              <a:bodyPr/>
              <a:lstStyle/>
              <a:p>
                <a:r>
                  <a:rPr lang="en-US">
                    <a:noFill/>
                  </a:rPr>
                  <a:t> </a:t>
                </a:r>
              </a:p>
            </p:txBody>
          </p:sp>
        </mc:Fallback>
      </mc:AlternateContent>
      <p:cxnSp>
        <p:nvCxnSpPr>
          <p:cNvPr id="26" name="Straight Arrow Connector 25"/>
          <p:cNvCxnSpPr>
            <a:stCxn id="12" idx="0"/>
          </p:cNvCxnSpPr>
          <p:nvPr/>
        </p:nvCxnSpPr>
        <p:spPr>
          <a:xfrm>
            <a:off x="4210565" y="1862892"/>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4">
            <p14:nvContentPartPr>
              <p14:cNvPr id="25" name="Ink 24"/>
              <p14:cNvContentPartPr/>
              <p14:nvPr/>
            </p14:nvContentPartPr>
            <p14:xfrm>
              <a:off x="3583625" y="1286574"/>
              <a:ext cx="1253880" cy="548640"/>
            </p14:xfrm>
          </p:contentPart>
        </mc:Choice>
        <mc:Fallback xmlns="">
          <p:pic>
            <p:nvPicPr>
              <p:cNvPr id="25" name="Ink 24"/>
              <p:cNvPicPr/>
              <p:nvPr/>
            </p:nvPicPr>
            <p:blipFill>
              <a:blip r:embed="rId46"/>
              <a:stretch>
                <a:fillRect/>
              </a:stretch>
            </p:blipFill>
            <p:spPr>
              <a:xfrm>
                <a:off x="3569229" y="1281537"/>
                <a:ext cx="1283392" cy="567707"/>
              </a:xfrm>
              <a:prstGeom prst="rect">
                <a:avLst/>
              </a:prstGeom>
            </p:spPr>
          </p:pic>
        </mc:Fallback>
      </mc:AlternateContent>
      <p:cxnSp>
        <p:nvCxnSpPr>
          <p:cNvPr id="102" name="Straight Arrow Connector 101"/>
          <p:cNvCxnSpPr/>
          <p:nvPr/>
        </p:nvCxnSpPr>
        <p:spPr>
          <a:xfrm flipH="1">
            <a:off x="3886200" y="2349567"/>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292368" y="2380066"/>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810000" y="2715829"/>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498299" y="2813184"/>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822841" y="3082092"/>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4210384" y="3082092"/>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4210565" y="3202504"/>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3583625" y="3220959"/>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584140" y="3630229"/>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580617" y="3721167"/>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3598412" y="4280194"/>
            <a:ext cx="448857"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4114800" y="4310188"/>
            <a:ext cx="552965" cy="243338"/>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3728197" y="4356394"/>
            <a:ext cx="319072" cy="901406"/>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065728" y="4310188"/>
            <a:ext cx="771777" cy="7952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2" idx="2"/>
          </p:cNvCxnSpPr>
          <p:nvPr/>
        </p:nvCxnSpPr>
        <p:spPr>
          <a:xfrm>
            <a:off x="3728197" y="5257800"/>
            <a:ext cx="482368" cy="98796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12" idx="2"/>
          </p:cNvCxnSpPr>
          <p:nvPr/>
        </p:nvCxnSpPr>
        <p:spPr>
          <a:xfrm flipH="1">
            <a:off x="4210565" y="5105400"/>
            <a:ext cx="626940" cy="114036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3600" dirty="0"/>
                  <a:t>Stålmarck[</a:t>
                </a:r>
                <a14:m>
                  <m:oMath xmlns:m="http://schemas.openxmlformats.org/officeDocument/2006/math">
                    <m:r>
                      <a:rPr lang="en-US" sz="3600" i="1" smtClean="0">
                        <a:solidFill>
                          <a:schemeClr val="bg1"/>
                        </a:solidFill>
                        <a:latin typeface="Cambria Math"/>
                        <a:ea typeface="Cambria Math"/>
                      </a:rPr>
                      <m:t>𝒜</m:t>
                    </m:r>
                  </m:oMath>
                </a14:m>
                <a:r>
                  <a:rPr lang="en-US" sz="3600" dirty="0"/>
                  <a:t>]:</a:t>
                </a:r>
                <a:br>
                  <a:rPr lang="en-US" sz="3600" dirty="0"/>
                </a:br>
                <a:r>
                  <a:rPr lang="en-US" sz="3600"/>
                  <a:t>Generalized Stålmarck’s </a:t>
                </a:r>
                <a:r>
                  <a:rPr lang="en-US" sz="3600" dirty="0"/>
                  <a:t>method</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51"/>
                <a:stretch>
                  <a:fillRect t="-10106" b="-218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79</a:t>
            </a:fld>
            <a:endParaRPr lang="en-US"/>
          </a:p>
        </p:txBody>
      </p:sp>
      <p:sp>
        <p:nvSpPr>
          <p:cNvPr id="7" name="TextBox 6"/>
          <p:cNvSpPr txBox="1"/>
          <p:nvPr/>
        </p:nvSpPr>
        <p:spPr>
          <a:xfrm>
            <a:off x="1468404" y="2959166"/>
            <a:ext cx="5528734" cy="1754326"/>
          </a:xfrm>
          <a:prstGeom prst="rect">
            <a:avLst/>
          </a:prstGeom>
          <a:solidFill>
            <a:schemeClr val="bg1"/>
          </a:solidFill>
          <a:ln w="38100">
            <a:solidFill>
              <a:srgbClr val="C00000"/>
            </a:solidFill>
          </a:ln>
        </p:spPr>
        <p:txBody>
          <a:bodyPr wrap="square" rtlCol="0">
            <a:spAutoFit/>
          </a:bodyPr>
          <a:lstStyle/>
          <a:p>
            <a:pPr algn="ctr"/>
            <a:r>
              <a:rPr lang="en-US" sz="3600" dirty="0"/>
              <a:t>Stålmarck</a:t>
            </a:r>
          </a:p>
          <a:p>
            <a:pPr algn="ctr"/>
            <a:r>
              <a:rPr lang="en-US" sz="3600" dirty="0"/>
              <a:t>=</a:t>
            </a:r>
          </a:p>
          <a:p>
            <a:pPr algn="ctr"/>
            <a:r>
              <a:rPr lang="en-US" sz="3600" dirty="0" err="1"/>
              <a:t>Stålmarck</a:t>
            </a:r>
            <a:r>
              <a:rPr lang="en-US" sz="3600" dirty="0"/>
              <a:t>[</a:t>
            </a:r>
            <a:r>
              <a:rPr lang="en-US" sz="3600" dirty="0">
                <a:solidFill>
                  <a:srgbClr val="FF0000"/>
                </a:solidFill>
              </a:rPr>
              <a:t>Equivalence</a:t>
            </a:r>
            <a:r>
              <a:rPr lang="en-US" sz="3600" dirty="0"/>
              <a:t>]</a:t>
            </a:r>
          </a:p>
        </p:txBody>
      </p:sp>
      <mc:AlternateContent xmlns:mc="http://schemas.openxmlformats.org/markup-compatibility/2006" xmlns:a14="http://schemas.microsoft.com/office/drawing/2010/main">
        <mc:Choice Requires="a14">
          <p:sp>
            <p:nvSpPr>
              <p:cNvPr id="33" name="TextBox 32"/>
              <p:cNvSpPr txBox="1"/>
              <p:nvPr/>
            </p:nvSpPr>
            <p:spPr>
              <a:xfrm>
                <a:off x="4837505" y="5800609"/>
                <a:ext cx="3414082" cy="584775"/>
              </a:xfrm>
              <a:prstGeom prst="rect">
                <a:avLst/>
              </a:prstGeom>
              <a:noFill/>
              <a:ln w="31750">
                <a:noFill/>
              </a:ln>
            </p:spPr>
            <p:txBody>
              <a:bodyPr wrap="square" rtlCol="0">
                <a:spAutoFit/>
              </a:bodyPr>
              <a:lstStyle/>
              <a:p>
                <a14:m>
                  <m:oMath xmlns:m="http://schemas.openxmlformats.org/officeDocument/2006/math">
                    <m:r>
                      <a:rPr lang="en-US" sz="3200" i="1">
                        <a:solidFill>
                          <a:srgbClr val="0070C0"/>
                        </a:solidFill>
                        <a:latin typeface="Cambria Math"/>
                        <a:ea typeface="Cambria Math"/>
                      </a:rPr>
                      <m:t>𝜑</m:t>
                    </m:r>
                  </m:oMath>
                </a14:m>
                <a:r>
                  <a:rPr lang="en-US" sz="3200" dirty="0"/>
                  <a:t> is </a:t>
                </a:r>
                <a:r>
                  <a:rPr lang="en-US" sz="3200" dirty="0" err="1"/>
                  <a:t>unsatisfiable</a:t>
                </a:r>
                <a:endParaRPr lang="en-US" sz="3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4837505" y="5800609"/>
                <a:ext cx="3414082" cy="584775"/>
              </a:xfrm>
              <a:prstGeom prst="rect">
                <a:avLst/>
              </a:prstGeom>
              <a:blipFill rotWithShape="1">
                <a:blip r:embed="rId52"/>
                <a:stretch>
                  <a:fillRect t="-12632" b="-35789"/>
                </a:stretch>
              </a:blipFill>
              <a:ln w="317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2716646" y="2122243"/>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2716646" y="2122243"/>
                <a:ext cx="777008" cy="707886"/>
              </a:xfrm>
              <a:prstGeom prst="rect">
                <a:avLst/>
              </a:prstGeom>
              <a:blipFill rotWithShape="1">
                <a:blip r:embed="rId5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78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2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up)">
                                      <p:cBhvr>
                                        <p:cTn id="19" dur="500"/>
                                        <p:tgtEl>
                                          <p:spTgt spid="102"/>
                                        </p:tgtEl>
                                      </p:cBhvr>
                                    </p:animEffect>
                                  </p:childTnLst>
                                </p:cTn>
                              </p:par>
                              <p:par>
                                <p:cTn id="20" presetID="22" presetClass="entr" presetSubtype="1" fill="hold" nodeType="with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up)">
                                      <p:cBhvr>
                                        <p:cTn id="22" dur="500"/>
                                        <p:tgtEl>
                                          <p:spTgt spid="103"/>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up)">
                                      <p:cBhvr>
                                        <p:cTn id="26" dur="500"/>
                                        <p:tgtEl>
                                          <p:spTgt spid="104"/>
                                        </p:tgtEl>
                                      </p:cBhvr>
                                    </p:animEffect>
                                  </p:childTnLst>
                                </p:cTn>
                              </p:par>
                              <p:par>
                                <p:cTn id="27" presetID="22" presetClass="entr" presetSubtype="1"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up)">
                                      <p:cBhvr>
                                        <p:cTn id="29" dur="500"/>
                                        <p:tgtEl>
                                          <p:spTgt spid="105"/>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wipe(down)">
                                      <p:cBhvr>
                                        <p:cTn id="33" dur="500"/>
                                        <p:tgtEl>
                                          <p:spTgt spid="106"/>
                                        </p:tgtEl>
                                      </p:cBhvr>
                                    </p:animEffect>
                                  </p:childTnLst>
                                </p:cTn>
                              </p:par>
                              <p:par>
                                <p:cTn id="34" presetID="22" presetClass="entr" presetSubtype="4"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wipe(down)">
                                      <p:cBhvr>
                                        <p:cTn id="36" dur="500"/>
                                        <p:tgtEl>
                                          <p:spTgt spid="107"/>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up)">
                                      <p:cBhvr>
                                        <p:cTn id="40" dur="500"/>
                                        <p:tgtEl>
                                          <p:spTgt spid="109"/>
                                        </p:tgtEl>
                                      </p:cBhvr>
                                    </p:animEffect>
                                  </p:childTnLst>
                                </p:cTn>
                              </p:par>
                              <p:par>
                                <p:cTn id="41" presetID="22" presetClass="entr" presetSubtype="1"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animEffect transition="in" filter="wipe(up)">
                                      <p:cBhvr>
                                        <p:cTn id="43" dur="500"/>
                                        <p:tgtEl>
                                          <p:spTgt spid="108"/>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up)">
                                      <p:cBhvr>
                                        <p:cTn id="47" dur="500"/>
                                        <p:tgtEl>
                                          <p:spTgt spid="110"/>
                                        </p:tgtEl>
                                      </p:cBhvr>
                                    </p:animEffect>
                                  </p:childTnLst>
                                </p:cTn>
                              </p:par>
                              <p:par>
                                <p:cTn id="48" presetID="22" presetClass="entr" presetSubtype="1" fill="hold"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wipe(up)">
                                      <p:cBhvr>
                                        <p:cTn id="50" dur="500"/>
                                        <p:tgtEl>
                                          <p:spTgt spid="111"/>
                                        </p:tgtEl>
                                      </p:cBhvr>
                                    </p:animEffect>
                                  </p:childTnLst>
                                </p:cTn>
                              </p:par>
                            </p:childTnLst>
                          </p:cTn>
                        </p:par>
                        <p:par>
                          <p:cTn id="51" fill="hold">
                            <p:stCondLst>
                              <p:cond delay="3000"/>
                            </p:stCondLst>
                            <p:childTnLst>
                              <p:par>
                                <p:cTn id="52" presetID="22" presetClass="entr" presetSubtype="4"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wipe(down)">
                                      <p:cBhvr>
                                        <p:cTn id="54" dur="500"/>
                                        <p:tgtEl>
                                          <p:spTgt spid="119"/>
                                        </p:tgtEl>
                                      </p:cBhvr>
                                    </p:animEffect>
                                  </p:childTnLst>
                                </p:cTn>
                              </p:par>
                              <p:par>
                                <p:cTn id="55" presetID="22" presetClass="entr" presetSubtype="4"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down)">
                                      <p:cBhvr>
                                        <p:cTn id="57" dur="500"/>
                                        <p:tgtEl>
                                          <p:spTgt spid="120"/>
                                        </p:tgtEl>
                                      </p:cBhvr>
                                    </p:animEffect>
                                  </p:childTnLst>
                                </p:cTn>
                              </p:par>
                            </p:childTnLst>
                          </p:cTn>
                        </p:par>
                        <p:par>
                          <p:cTn id="58" fill="hold">
                            <p:stCondLst>
                              <p:cond delay="3500"/>
                            </p:stCondLst>
                            <p:childTnLst>
                              <p:par>
                                <p:cTn id="59" presetID="22" presetClass="entr" presetSubtype="1" fill="hold" nodeType="after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wipe(up)">
                                      <p:cBhvr>
                                        <p:cTn id="61" dur="500"/>
                                        <p:tgtEl>
                                          <p:spTgt spid="121"/>
                                        </p:tgtEl>
                                      </p:cBhvr>
                                    </p:animEffect>
                                  </p:childTnLst>
                                </p:cTn>
                              </p:par>
                              <p:par>
                                <p:cTn id="62" presetID="22" presetClass="entr" presetSubtype="1" fill="hold"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wipe(up)">
                                      <p:cBhvr>
                                        <p:cTn id="64" dur="500"/>
                                        <p:tgtEl>
                                          <p:spTgt spid="122"/>
                                        </p:tgtEl>
                                      </p:cBhvr>
                                    </p:animEffect>
                                  </p:childTnLst>
                                </p:cTn>
                              </p:par>
                            </p:childTnLst>
                          </p:cTn>
                        </p:par>
                        <p:par>
                          <p:cTn id="65" fill="hold">
                            <p:stCondLst>
                              <p:cond delay="4000"/>
                            </p:stCondLst>
                            <p:childTnLst>
                              <p:par>
                                <p:cTn id="66" presetID="22" presetClass="entr" presetSubtype="1"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up)">
                                      <p:cBhvr>
                                        <p:cTn id="68" dur="500"/>
                                        <p:tgtEl>
                                          <p:spTgt spid="123"/>
                                        </p:tgtEl>
                                      </p:cBhvr>
                                    </p:animEffect>
                                  </p:childTnLst>
                                </p:cTn>
                              </p:par>
                              <p:par>
                                <p:cTn id="69" presetID="22" presetClass="entr" presetSubtype="1" fill="hold" nodeType="with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wipe(up)">
                                      <p:cBhvr>
                                        <p:cTn id="71" dur="500"/>
                                        <p:tgtEl>
                                          <p:spTgt spid="12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Does It Mean to Automate Parsing?</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a:t>
            </a:fld>
            <a:endParaRPr lang="en-US"/>
          </a:p>
        </p:txBody>
      </p:sp>
      <p:grpSp>
        <p:nvGrpSpPr>
          <p:cNvPr id="6" name="Group 5"/>
          <p:cNvGrpSpPr/>
          <p:nvPr/>
        </p:nvGrpSpPr>
        <p:grpSpPr>
          <a:xfrm>
            <a:off x="7784978" y="5054469"/>
            <a:ext cx="1011677" cy="1631311"/>
            <a:chOff x="7349603" y="4985286"/>
            <a:chExt cx="1011677" cy="1631311"/>
          </a:xfrm>
        </p:grpSpPr>
        <p:pic>
          <p:nvPicPr>
            <p:cNvPr id="5122" name="Picture 2" descr="C:\Users\reps\Documents\Talks\Reps\UNC-April-2015\825-stevejoh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603" y="4985286"/>
              <a:ext cx="1011677"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7420065" y="6179554"/>
              <a:ext cx="87075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Steve</a:t>
              </a:r>
            </a:p>
            <a:p>
              <a:pPr algn="ctr">
                <a:lnSpc>
                  <a:spcPct val="70000"/>
                </a:lnSpc>
                <a:buFontTx/>
                <a:buNone/>
              </a:pPr>
              <a:r>
                <a:rPr lang="en-US" sz="1600" dirty="0">
                  <a:latin typeface="Calibri" pitchFamily="34" charset="0"/>
                </a:rPr>
                <a:t>Johnson</a:t>
              </a:r>
            </a:p>
          </p:txBody>
        </p:sp>
      </p:grpSp>
      <p:sp>
        <p:nvSpPr>
          <p:cNvPr id="4" name="TextBox 3"/>
          <p:cNvSpPr txBox="1"/>
          <p:nvPr/>
        </p:nvSpPr>
        <p:spPr>
          <a:xfrm>
            <a:off x="7157687" y="6612057"/>
            <a:ext cx="1986313" cy="276999"/>
          </a:xfrm>
          <a:prstGeom prst="rect">
            <a:avLst/>
          </a:prstGeom>
          <a:noFill/>
        </p:spPr>
        <p:txBody>
          <a:bodyPr wrap="none" rtlCol="0">
            <a:spAutoFit/>
          </a:bodyPr>
          <a:lstStyle/>
          <a:p>
            <a:r>
              <a:rPr lang="en-US" sz="1200" dirty="0"/>
              <a:t>source: </a:t>
            </a:r>
            <a:r>
              <a:rPr lang="en-US" sz="1200" dirty="0">
                <a:hlinkClick r:id="rId4"/>
              </a:rPr>
              <a:t>simple-talk interview</a:t>
            </a:r>
            <a:endParaRPr lang="en-US" sz="1200" dirty="0"/>
          </a:p>
        </p:txBody>
      </p:sp>
      <p:sp>
        <p:nvSpPr>
          <p:cNvPr id="11" name="Content Placeholder 2"/>
          <p:cNvSpPr>
            <a:spLocks noGrp="1"/>
          </p:cNvSpPr>
          <p:nvPr>
            <p:ph idx="1"/>
          </p:nvPr>
        </p:nvSpPr>
        <p:spPr>
          <a:xfrm>
            <a:off x="152400" y="1691640"/>
            <a:ext cx="8910320" cy="4525963"/>
          </a:xfrm>
        </p:spPr>
        <p:txBody>
          <a:bodyPr>
            <a:normAutofit lnSpcReduction="10000"/>
          </a:bodyPr>
          <a:lstStyle/>
          <a:p>
            <a:r>
              <a:rPr lang="en-US" dirty="0"/>
              <a:t>A parsing-problem instance Parse(L,s) has two inputs</a:t>
            </a:r>
          </a:p>
          <a:p>
            <a:pPr lvl="1"/>
            <a:r>
              <a:rPr lang="en-US" dirty="0"/>
              <a:t>L = a context-free language</a:t>
            </a:r>
          </a:p>
          <a:p>
            <a:pPr lvl="1"/>
            <a:r>
              <a:rPr lang="en-US" dirty="0"/>
              <a:t>s = a string to be parsed</a:t>
            </a:r>
          </a:p>
          <a:p>
            <a:pPr marL="457200" lvl="1" indent="0">
              <a:buNone/>
            </a:pPr>
            <a:r>
              <a:rPr lang="en-US" dirty="0"/>
              <a:t>The string changes more frequently than the language</a:t>
            </a:r>
          </a:p>
          <a:p>
            <a:r>
              <a:rPr lang="en-US" dirty="0"/>
              <a:t>A context-free language has a context-free grammar</a:t>
            </a:r>
          </a:p>
          <a:p>
            <a:r>
              <a:rPr lang="en-US" dirty="0" err="1"/>
              <a:t>Yacc</a:t>
            </a:r>
            <a:r>
              <a:rPr lang="en-US" dirty="0"/>
              <a:t> (and later, Gnu Bison)</a:t>
            </a:r>
          </a:p>
          <a:p>
            <a:pPr lvl="1"/>
            <a:r>
              <a:rPr lang="en-US" dirty="0"/>
              <a:t>Input: a context-free grammar that describes the language L to be parsed</a:t>
            </a:r>
          </a:p>
          <a:p>
            <a:pPr lvl="1"/>
            <a:r>
              <a:rPr lang="en-US" dirty="0"/>
              <a:t>Output: a parsing function, </a:t>
            </a:r>
            <a:r>
              <a:rPr lang="en-US" dirty="0" err="1"/>
              <a:t>yyparse</a:t>
            </a:r>
            <a:r>
              <a:rPr lang="en-US" dirty="0"/>
              <a:t>(), for which</a:t>
            </a:r>
          </a:p>
          <a:p>
            <a:pPr marL="457200" lvl="1" indent="0">
              <a:buNone/>
            </a:pPr>
            <a:r>
              <a:rPr lang="en-US" dirty="0"/>
              <a:t>    executing </a:t>
            </a:r>
            <a:r>
              <a:rPr lang="en-US" dirty="0" err="1"/>
              <a:t>yyparse</a:t>
            </a:r>
            <a:r>
              <a:rPr lang="en-US" dirty="0"/>
              <a:t>() on string s computes Parse(L,s)</a:t>
            </a:r>
            <a:endParaRPr lang="en-US" baseline="-25000" dirty="0"/>
          </a:p>
        </p:txBody>
      </p:sp>
    </p:spTree>
    <p:extLst>
      <p:ext uri="{BB962C8B-B14F-4D97-AF65-F5344CB8AC3E}">
        <p14:creationId xmlns:p14="http://schemas.microsoft.com/office/powerpoint/2010/main" val="13641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dissolve">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dissolve">
                                      <p:cBhvr>
                                        <p:cTn id="21" dur="500"/>
                                        <p:tgtEl>
                                          <p:spTgt spid="1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dissolve">
                                      <p:cBhvr>
                                        <p:cTn id="26" dur="500"/>
                                        <p:tgtEl>
                                          <p:spTgt spid="11">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Effect transition="in" filter="dissolve">
                                      <p:cBhvr>
                                        <p:cTn id="29" dur="500"/>
                                        <p:tgtEl>
                                          <p:spTgt spid="11">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dissolve">
                                      <p:cBhvr>
                                        <p:cTn id="32" dur="500"/>
                                        <p:tgtEl>
                                          <p:spTgt spid="11">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dissolve">
                                      <p:cBhvr>
                                        <p:cTn id="35" dur="500"/>
                                        <p:tgtEl>
                                          <p:spTgt spid="11">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410611" y="3415992"/>
                <a:ext cx="4419600" cy="523220"/>
              </a:xfrm>
              <a:prstGeom prst="rect">
                <a:avLst/>
              </a:prstGeom>
              <a:noFill/>
              <a:ln>
                <a:solidFill>
                  <a:srgbClr val="0070C0"/>
                </a:solidFill>
              </a:ln>
            </p:spPr>
            <p:txBody>
              <a:bodyPr wrap="square" rtlCol="0">
                <a:spAutoFit/>
              </a:bodyPr>
              <a:lstStyle/>
              <a:p>
                <a:pPr algn="ctr"/>
                <a:r>
                  <a:rPr lang="en-US" sz="2800" dirty="0"/>
                  <a:t>Stålmarck</a:t>
                </a:r>
                <a14:m>
                  <m:oMath xmlns:m="http://schemas.openxmlformats.org/officeDocument/2006/math">
                    <m:d>
                      <m:dPr>
                        <m:begChr m:val="["/>
                        <m:endChr m:val="]"/>
                        <m:ctrlPr>
                          <a:rPr lang="en-US" sz="2800" i="1">
                            <a:solidFill>
                              <a:srgbClr val="FF0000"/>
                            </a:solidFill>
                            <a:latin typeface="Cambria Math" panose="02040503050406030204" pitchFamily="18" charset="0"/>
                            <a:ea typeface="Cambria Math"/>
                          </a:rPr>
                        </m:ctrlPr>
                      </m:dPr>
                      <m:e>
                        <m:r>
                          <a:rPr lang="en-US" sz="2800" i="1">
                            <a:solidFill>
                              <a:srgbClr val="FF0000"/>
                            </a:solidFill>
                            <a:latin typeface="Cambria Math"/>
                            <a:ea typeface="Cambria Math"/>
                          </a:rPr>
                          <m:t>𝐸𝑞𝑢𝑖𝑣</m:t>
                        </m:r>
                        <m:r>
                          <a:rPr lang="en-US" sz="2800" b="0" i="1" smtClean="0">
                            <a:solidFill>
                              <a:srgbClr val="FF0000"/>
                            </a:solidFill>
                            <a:latin typeface="Cambria Math"/>
                            <a:ea typeface="Cambria Math"/>
                          </a:rPr>
                          <m:t>𝑎𝑙𝑒𝑛𝑐𝑒</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10611" y="3415992"/>
                <a:ext cx="4419600" cy="523220"/>
              </a:xfrm>
              <a:prstGeom prst="rect">
                <a:avLst/>
              </a:prstGeom>
              <a:blipFill rotWithShape="1">
                <a:blip r:embed="rId2"/>
                <a:stretch>
                  <a:fillRect l="-1788" t="-9091" b="-30682"/>
                </a:stretch>
              </a:blipFill>
              <a:ln>
                <a:solidFill>
                  <a:srgbClr val="0070C0"/>
                </a:solidFill>
              </a:ln>
            </p:spPr>
            <p:txBody>
              <a:bodyPr/>
              <a:lstStyle/>
              <a:p>
                <a:r>
                  <a:rPr lang="en-US">
                    <a:noFill/>
                  </a:rPr>
                  <a:t> </a:t>
                </a:r>
              </a:p>
            </p:txBody>
          </p:sp>
        </mc:Fallback>
      </mc:AlternateContent>
      <p:sp>
        <p:nvSpPr>
          <p:cNvPr id="7" name="TextBox 6"/>
          <p:cNvSpPr txBox="1"/>
          <p:nvPr/>
        </p:nvSpPr>
        <p:spPr>
          <a:xfrm>
            <a:off x="410611" y="1524000"/>
            <a:ext cx="4222316" cy="584775"/>
          </a:xfrm>
          <a:prstGeom prst="rect">
            <a:avLst/>
          </a:prstGeom>
          <a:noFill/>
          <a:ln>
            <a:noFill/>
          </a:ln>
        </p:spPr>
        <p:txBody>
          <a:bodyPr wrap="square" rtlCol="0">
            <a:spAutoFit/>
          </a:bodyPr>
          <a:lstStyle/>
          <a:p>
            <a:r>
              <a:rPr lang="en-US" sz="3200" u="sng" dirty="0">
                <a:solidFill>
                  <a:srgbClr val="0070C0"/>
                </a:solidFill>
              </a:rPr>
              <a:t>propositional </a:t>
            </a:r>
            <a:r>
              <a:rPr lang="en-US" sz="3200" u="sng" dirty="0"/>
              <a:t>logic</a:t>
            </a:r>
          </a:p>
        </p:txBody>
      </p:sp>
      <mc:AlternateContent xmlns:mc="http://schemas.openxmlformats.org/markup-compatibility/2006" xmlns:a14="http://schemas.microsoft.com/office/drawing/2010/main">
        <mc:Choice Requires="a14">
          <p:sp>
            <p:nvSpPr>
              <p:cNvPr id="8" name="TextBox 7"/>
              <p:cNvSpPr txBox="1"/>
              <p:nvPr/>
            </p:nvSpPr>
            <p:spPr>
              <a:xfrm>
                <a:off x="410611" y="2468458"/>
                <a:ext cx="4038600" cy="523220"/>
              </a:xfrm>
              <a:prstGeom prst="rect">
                <a:avLst/>
              </a:prstGeom>
              <a:noFill/>
              <a:ln>
                <a:solidFill>
                  <a:srgbClr val="0070C0"/>
                </a:solidFill>
              </a:ln>
            </p:spPr>
            <p:txBody>
              <a:bodyPr wrap="square" rtlCol="0">
                <a:spAutoFit/>
              </a:bodyPr>
              <a:lstStyle/>
              <a:p>
                <a:pPr algn="ctr"/>
                <a:r>
                  <a:rPr lang="en-US" sz="2800" dirty="0"/>
                  <a:t>Stålmarck</a:t>
                </a:r>
                <a14:m>
                  <m:oMath xmlns:m="http://schemas.openxmlformats.org/officeDocument/2006/math">
                    <m:d>
                      <m:dPr>
                        <m:begChr m:val="["/>
                        <m:endChr m:val="]"/>
                        <m:ctrlPr>
                          <a:rPr lang="en-US" sz="2800" i="1">
                            <a:solidFill>
                              <a:srgbClr val="FF0000"/>
                            </a:solidFill>
                            <a:latin typeface="Cambria Math" panose="02040503050406030204" pitchFamily="18" charset="0"/>
                            <a:ea typeface="Cambria Math"/>
                          </a:rPr>
                        </m:ctrlPr>
                      </m:dPr>
                      <m:e>
                        <m:r>
                          <a:rPr lang="en-US" sz="2800" b="0" i="1" smtClean="0">
                            <a:solidFill>
                              <a:srgbClr val="FF0000"/>
                            </a:solidFill>
                            <a:latin typeface="Cambria Math"/>
                            <a:ea typeface="Cambria Math"/>
                          </a:rPr>
                          <m:t>𝐶𝑎𝑟𝑡𝑒𝑠𝑖𝑎𝑛</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410611" y="2468458"/>
                <a:ext cx="4038600" cy="523220"/>
              </a:xfrm>
              <a:prstGeom prst="rect">
                <a:avLst/>
              </a:prstGeom>
              <a:blipFill rotWithShape="1">
                <a:blip r:embed="rId3"/>
                <a:stretch>
                  <a:fillRect l="-1955" t="-9091" b="-30682"/>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10611" y="4311662"/>
                <a:ext cx="4267200" cy="523220"/>
              </a:xfrm>
              <a:prstGeom prst="rect">
                <a:avLst/>
              </a:prstGeom>
              <a:noFill/>
              <a:ln>
                <a:solidFill>
                  <a:srgbClr val="0070C0"/>
                </a:solidFill>
              </a:ln>
            </p:spPr>
            <p:txBody>
              <a:bodyPr wrap="square" rtlCol="0">
                <a:spAutoFit/>
              </a:bodyPr>
              <a:lstStyle/>
              <a:p>
                <a:pPr algn="ctr"/>
                <a:r>
                  <a:rPr lang="en-US" sz="2800" dirty="0"/>
                  <a:t>Stålmarck</a:t>
                </a:r>
                <a14:m>
                  <m:oMath xmlns:m="http://schemas.openxmlformats.org/officeDocument/2006/math">
                    <m:d>
                      <m:dPr>
                        <m:begChr m:val="["/>
                        <m:endChr m:val="]"/>
                        <m:ctrlPr>
                          <a:rPr lang="en-US" sz="2800" i="1">
                            <a:solidFill>
                              <a:srgbClr val="FF0000"/>
                            </a:solidFill>
                            <a:latin typeface="Cambria Math" panose="02040503050406030204" pitchFamily="18" charset="0"/>
                            <a:ea typeface="Cambria Math"/>
                          </a:rPr>
                        </m:ctrlPr>
                      </m:dPr>
                      <m:e>
                        <m:r>
                          <a:rPr lang="en-US" sz="2800" b="0" i="1" smtClean="0">
                            <a:solidFill>
                              <a:srgbClr val="FF0000"/>
                            </a:solidFill>
                            <a:latin typeface="Cambria Math"/>
                            <a:ea typeface="Cambria Math"/>
                          </a:rPr>
                          <m:t>𝐼𝑚𝑝𝑙𝑖𝑐𝑎𝑡𝑖𝑜𝑛</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410611" y="4311662"/>
                <a:ext cx="4267200" cy="523220"/>
              </a:xfrm>
              <a:prstGeom prst="rect">
                <a:avLst/>
              </a:prstGeom>
              <a:blipFill rotWithShape="1">
                <a:blip r:embed="rId4"/>
                <a:stretch>
                  <a:fillRect l="-2564" t="-9091" b="-30682"/>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484545" y="3477547"/>
                <a:ext cx="22165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m:t>
                      </m:r>
                      <m:r>
                        <a:rPr lang="en-US" sz="2400" b="0" i="1" smtClean="0">
                          <a:solidFill>
                            <a:srgbClr val="FF0000"/>
                          </a:solidFill>
                          <a:latin typeface="Cambria Math"/>
                          <a:ea typeface="Cambria Math"/>
                        </a:rPr>
                        <m:t>𝑦</m:t>
                      </m:r>
                      <m:r>
                        <a:rPr lang="en-US" sz="2400" b="0" i="0" smtClean="0">
                          <a:solidFill>
                            <a:schemeClr val="tx1"/>
                          </a:solidFill>
                          <a:latin typeface="Cambria Math"/>
                          <a:ea typeface="Cambria Math"/>
                        </a:rPr>
                        <m:t>,</m:t>
                      </m:r>
                      <m:r>
                        <a:rPr lang="en-US" sz="2400" b="0" i="1" smtClean="0">
                          <a:solidFill>
                            <a:srgbClr val="FF0000"/>
                          </a:solidFill>
                          <a:latin typeface="Cambria Math"/>
                          <a:ea typeface="Cambria Math"/>
                        </a:rPr>
                        <m:t>𝑢</m:t>
                      </m:r>
                      <m:r>
                        <a:rPr lang="en-US" sz="2400" i="1">
                          <a:latin typeface="Cambria Math"/>
                          <a:ea typeface="Cambria Math"/>
                        </a:rPr>
                        <m:t>↔</m:t>
                      </m:r>
                      <m:r>
                        <a:rPr lang="en-US" sz="2400" i="0" smtClean="0">
                          <a:solidFill>
                            <a:srgbClr val="FF0000"/>
                          </a:solidFill>
                          <a:latin typeface="Cambria Math"/>
                          <a:ea typeface="Cambria Math"/>
                        </a:rPr>
                        <m:t>¬</m:t>
                      </m:r>
                      <m:r>
                        <a:rPr lang="en-US" sz="2400" b="0" i="1" smtClean="0">
                          <a:solidFill>
                            <a:srgbClr val="FF0000"/>
                          </a:solidFill>
                          <a:latin typeface="Cambria Math"/>
                          <a:ea typeface="Cambria Math"/>
                        </a:rPr>
                        <m:t>𝑣</m:t>
                      </m:r>
                    </m:oMath>
                  </m:oMathPara>
                </a14:m>
                <a:endParaRPr lang="en-US" sz="2400" i="1" dirty="0"/>
              </a:p>
            </p:txBody>
          </p:sp>
        </mc:Choice>
        <mc:Fallback xmlns="">
          <p:sp>
            <p:nvSpPr>
              <p:cNvPr id="10" name="TextBox 9"/>
              <p:cNvSpPr txBox="1">
                <a:spLocks noRot="1" noChangeAspect="1" noMove="1" noResize="1" noEditPoints="1" noAdjustHandles="1" noChangeArrowheads="1" noChangeShapeType="1" noTextEdit="1"/>
              </p:cNvSpPr>
              <p:nvPr/>
            </p:nvSpPr>
            <p:spPr>
              <a:xfrm>
                <a:off x="5484545" y="3477547"/>
                <a:ext cx="2216504" cy="461665"/>
              </a:xfrm>
              <a:prstGeom prst="rect">
                <a:avLst/>
              </a:prstGeom>
              <a:blipFill rotWithShape="1">
                <a:blip r:embed="rId5"/>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484545" y="2530013"/>
                <a:ext cx="26564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=1, </m:t>
                      </m:r>
                      <m:r>
                        <a:rPr lang="en-US" sz="2400" b="0" i="1" smtClean="0">
                          <a:solidFill>
                            <a:srgbClr val="FF0000"/>
                          </a:solidFill>
                          <a:latin typeface="Cambria Math"/>
                          <a:ea typeface="Cambria Math"/>
                        </a:rPr>
                        <m:t>𝑦</m:t>
                      </m:r>
                      <m:r>
                        <a:rPr lang="en-US" sz="2400" b="0" i="1" smtClean="0">
                          <a:solidFill>
                            <a:schemeClr val="tx1"/>
                          </a:solidFill>
                          <a:latin typeface="Cambria Math"/>
                          <a:ea typeface="Cambria Math"/>
                        </a:rPr>
                        <m:t>=0, </m:t>
                      </m:r>
                      <m:r>
                        <a:rPr lang="en-US" sz="2400" b="0" i="1" smtClean="0">
                          <a:solidFill>
                            <a:srgbClr val="FF0000"/>
                          </a:solidFill>
                          <a:latin typeface="Cambria Math"/>
                          <a:ea typeface="Cambria Math"/>
                        </a:rPr>
                        <m:t>𝑧</m:t>
                      </m:r>
                      <m:r>
                        <a:rPr lang="en-US" sz="2400" b="0" i="1" smtClean="0">
                          <a:solidFill>
                            <a:schemeClr val="tx1"/>
                          </a:solidFill>
                          <a:latin typeface="Cambria Math"/>
                          <a:ea typeface="Cambria Math"/>
                        </a:rPr>
                        <m:t>= ∗</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484545" y="2530013"/>
                <a:ext cx="2656433" cy="461665"/>
              </a:xfrm>
              <a:prstGeom prst="rect">
                <a:avLst/>
              </a:prstGeom>
              <a:blipFill rotWithShape="1">
                <a:blip r:embed="rId6"/>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484545" y="4373217"/>
                <a:ext cx="21908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m:t>
                      </m:r>
                      <m:r>
                        <a:rPr lang="en-US" sz="2400" b="0" i="1" smtClean="0">
                          <a:solidFill>
                            <a:srgbClr val="FF0000"/>
                          </a:solidFill>
                          <a:latin typeface="Cambria Math"/>
                          <a:ea typeface="Cambria Math"/>
                        </a:rPr>
                        <m:t>𝑦</m:t>
                      </m:r>
                      <m:r>
                        <a:rPr lang="en-US" sz="2400" smtClean="0">
                          <a:solidFill>
                            <a:schemeClr val="tx1"/>
                          </a:solidFill>
                          <a:latin typeface="Cambria Math"/>
                          <a:ea typeface="Cambria Math"/>
                        </a:rPr>
                        <m:t>,</m:t>
                      </m:r>
                      <m:r>
                        <a:rPr lang="en-US" sz="2400" i="1">
                          <a:solidFill>
                            <a:srgbClr val="FF0000"/>
                          </a:solidFill>
                          <a:latin typeface="Cambria Math"/>
                          <a:ea typeface="Cambria Math"/>
                        </a:rPr>
                        <m:t>𝑢</m:t>
                      </m:r>
                      <m:r>
                        <a:rPr lang="en-US" sz="2400" i="1">
                          <a:latin typeface="Cambria Math"/>
                          <a:ea typeface="Cambria Math"/>
                        </a:rPr>
                        <m:t>→</m:t>
                      </m:r>
                      <m:r>
                        <a:rPr lang="en-US" sz="2400">
                          <a:solidFill>
                            <a:srgbClr val="FF0000"/>
                          </a:solidFill>
                          <a:latin typeface="Cambria Math"/>
                          <a:ea typeface="Cambria Math"/>
                        </a:rPr>
                        <m:t>¬</m:t>
                      </m:r>
                      <m:r>
                        <a:rPr lang="en-US" sz="2400" b="0" i="1" smtClean="0">
                          <a:solidFill>
                            <a:srgbClr val="FF0000"/>
                          </a:solidFill>
                          <a:latin typeface="Cambria Math"/>
                          <a:ea typeface="Cambria Math"/>
                        </a:rPr>
                        <m:t>𝑣</m:t>
                      </m:r>
                    </m:oMath>
                  </m:oMathPara>
                </a14:m>
                <a:endParaRPr lang="en-US" sz="2400" i="1" dirty="0"/>
              </a:p>
            </p:txBody>
          </p:sp>
        </mc:Choice>
        <mc:Fallback xmlns="">
          <p:sp>
            <p:nvSpPr>
              <p:cNvPr id="12" name="TextBox 11"/>
              <p:cNvSpPr txBox="1">
                <a:spLocks noRot="1" noChangeAspect="1" noMove="1" noResize="1" noEditPoints="1" noAdjustHandles="1" noChangeArrowheads="1" noChangeShapeType="1" noTextEdit="1"/>
              </p:cNvSpPr>
              <p:nvPr/>
            </p:nvSpPr>
            <p:spPr>
              <a:xfrm>
                <a:off x="5484545" y="4373217"/>
                <a:ext cx="2190856" cy="461665"/>
              </a:xfrm>
              <a:prstGeom prst="rect">
                <a:avLst/>
              </a:prstGeom>
              <a:blipFill rotWithShape="1">
                <a:blip r:embed="rId7"/>
                <a:stretch>
                  <a:fillRect b="-9211"/>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Key Insight</a:t>
            </a:r>
          </a:p>
        </p:txBody>
      </p:sp>
      <p:sp>
        <p:nvSpPr>
          <p:cNvPr id="14" name="TextBox 13"/>
          <p:cNvSpPr txBox="1"/>
          <p:nvPr/>
        </p:nvSpPr>
        <p:spPr>
          <a:xfrm>
            <a:off x="410611" y="5923786"/>
            <a:ext cx="3352906" cy="646331"/>
          </a:xfrm>
          <a:prstGeom prst="rect">
            <a:avLst/>
          </a:prstGeom>
          <a:noFill/>
          <a:ln w="28575">
            <a:solidFill>
              <a:srgbClr val="FF0000"/>
            </a:solidFill>
          </a:ln>
        </p:spPr>
        <p:txBody>
          <a:bodyPr wrap="none" rtlCol="0">
            <a:spAutoFit/>
          </a:bodyPr>
          <a:lstStyle/>
          <a:p>
            <a:r>
              <a:rPr lang="en-US" dirty="0"/>
              <a:t>Thakur &amp; R., </a:t>
            </a:r>
            <a:r>
              <a:rPr lang="en-US" b="1" dirty="0"/>
              <a:t>A generalization</a:t>
            </a:r>
          </a:p>
          <a:p>
            <a:r>
              <a:rPr lang="en-US" b="1" dirty="0"/>
              <a:t>of </a:t>
            </a:r>
            <a:r>
              <a:rPr lang="en-US" b="1" dirty="0" err="1"/>
              <a:t>Stålmarck’s</a:t>
            </a:r>
            <a:r>
              <a:rPr lang="en-US" b="1" dirty="0"/>
              <a:t> method</a:t>
            </a:r>
            <a:r>
              <a:rPr lang="en-US" dirty="0"/>
              <a:t>, SAS, 2012</a:t>
            </a:r>
          </a:p>
        </p:txBody>
      </p:sp>
      <p:pic>
        <p:nvPicPr>
          <p:cNvPr id="18" name="Picture 8" descr="C:\Users\reps\AppData\Local\Microsoft\Windows\Temporary Internet Files\Content.IE5\UWN4LK9M\Lightbulb_by_Trixyrogu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661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3581" y="1406895"/>
            <a:ext cx="4222316" cy="523220"/>
          </a:xfrm>
          <a:prstGeom prst="rect">
            <a:avLst/>
          </a:prstGeom>
          <a:noFill/>
          <a:ln>
            <a:noFill/>
          </a:ln>
        </p:spPr>
        <p:txBody>
          <a:bodyPr wrap="square" rtlCol="0">
            <a:spAutoFit/>
          </a:bodyPr>
          <a:lstStyle/>
          <a:p>
            <a:r>
              <a:rPr lang="en-US" sz="2800" dirty="0">
                <a:solidFill>
                  <a:srgbClr val="0070C0"/>
                </a:solidFill>
              </a:rPr>
              <a:t>richer </a:t>
            </a:r>
            <a:r>
              <a:rPr lang="en-US" sz="2800" dirty="0"/>
              <a:t>logic</a:t>
            </a:r>
          </a:p>
        </p:txBody>
      </p:sp>
      <mc:AlternateContent xmlns:mc="http://schemas.openxmlformats.org/markup-compatibility/2006" xmlns:a14="http://schemas.microsoft.com/office/drawing/2010/main">
        <mc:Choice Requires="a14">
          <p:sp>
            <p:nvSpPr>
              <p:cNvPr id="7" name="TextBox 6"/>
              <p:cNvSpPr txBox="1"/>
              <p:nvPr/>
            </p:nvSpPr>
            <p:spPr>
              <a:xfrm>
                <a:off x="503581" y="1953551"/>
                <a:ext cx="5985142" cy="523220"/>
              </a:xfrm>
              <a:prstGeom prst="rect">
                <a:avLst/>
              </a:prstGeom>
              <a:noFill/>
              <a:ln>
                <a:solidFill>
                  <a:srgbClr val="0070C0"/>
                </a:solidFill>
              </a:ln>
            </p:spPr>
            <p:txBody>
              <a:bodyPr wrap="square" rtlCol="0">
                <a:spAutoFit/>
              </a:bodyPr>
              <a:lstStyle/>
              <a:p>
                <a:r>
                  <a:rPr lang="en-US" sz="2800" dirty="0"/>
                  <a:t>Stålmarck</a:t>
                </a:r>
                <a14:m>
                  <m:oMath xmlns:m="http://schemas.openxmlformats.org/officeDocument/2006/math">
                    <m:d>
                      <m:dPr>
                        <m:begChr m:val="["/>
                        <m:endChr m:val="]"/>
                        <m:ctrlPr>
                          <a:rPr lang="en-US" sz="2800" i="1">
                            <a:solidFill>
                              <a:srgbClr val="FF0000"/>
                            </a:solidFill>
                            <a:latin typeface="Cambria Math" panose="02040503050406030204" pitchFamily="18" charset="0"/>
                            <a:ea typeface="Cambria Math"/>
                          </a:rPr>
                        </m:ctrlPr>
                      </m:dPr>
                      <m:e>
                        <m:r>
                          <m:rPr>
                            <m:sty m:val="p"/>
                          </m:rPr>
                          <a:rPr lang="en-US" sz="2800" b="0" i="0" smtClean="0">
                            <a:solidFill>
                              <a:srgbClr val="FF0000"/>
                            </a:solidFill>
                            <a:latin typeface="Cambria Math"/>
                            <a:ea typeface="Cambria Math"/>
                          </a:rPr>
                          <m:t>Boolean</m:t>
                        </m:r>
                        <m:r>
                          <a:rPr lang="en-US" sz="2800" b="0" i="0" smtClean="0">
                            <a:solidFill>
                              <a:srgbClr val="FF0000"/>
                            </a:solidFill>
                            <a:latin typeface="Cambria Math"/>
                            <a:ea typeface="Cambria Math"/>
                          </a:rPr>
                          <m:t>,</m:t>
                        </m:r>
                        <m:r>
                          <a:rPr lang="en-US" sz="2800" b="0" i="1"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richer</m:t>
                        </m:r>
                        <m:r>
                          <a:rPr lang="en-US" sz="2800" b="0" i="0"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domain</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503581" y="1953551"/>
                <a:ext cx="5985142" cy="523220"/>
              </a:xfrm>
              <a:prstGeom prst="rect">
                <a:avLst/>
              </a:prstGeom>
              <a:blipFill rotWithShape="1">
                <a:blip r:embed="rId2"/>
                <a:stretch>
                  <a:fillRect l="-2035" t="-9091" b="-30682"/>
                </a:stretch>
              </a:blipFill>
              <a:ln>
                <a:solidFill>
                  <a:srgbClr val="0070C0"/>
                </a:solidFill>
              </a:ln>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81</a:t>
            </a:fld>
            <a:endParaRPr lang="en-US"/>
          </a:p>
        </p:txBody>
      </p:sp>
      <p:sp>
        <p:nvSpPr>
          <p:cNvPr id="8" name="TextBox 7"/>
          <p:cNvSpPr txBox="1"/>
          <p:nvPr/>
        </p:nvSpPr>
        <p:spPr>
          <a:xfrm>
            <a:off x="503581" y="2867934"/>
            <a:ext cx="8256104" cy="523220"/>
          </a:xfrm>
          <a:prstGeom prst="rect">
            <a:avLst/>
          </a:prstGeom>
          <a:noFill/>
          <a:ln>
            <a:noFill/>
          </a:ln>
        </p:spPr>
        <p:txBody>
          <a:bodyPr wrap="square" rtlCol="0">
            <a:spAutoFit/>
          </a:bodyPr>
          <a:lstStyle/>
          <a:p>
            <a:r>
              <a:rPr lang="en-US" sz="2800" dirty="0">
                <a:solidFill>
                  <a:srgbClr val="0070C0"/>
                </a:solidFill>
              </a:rPr>
              <a:t>QF_LRA</a:t>
            </a:r>
            <a:r>
              <a:rPr lang="en-US" sz="2800" dirty="0"/>
              <a:t> logic (quantifier-free linear rational arithmetic)</a:t>
            </a:r>
          </a:p>
        </p:txBody>
      </p:sp>
      <mc:AlternateContent xmlns:mc="http://schemas.openxmlformats.org/markup-compatibility/2006" xmlns:a14="http://schemas.microsoft.com/office/drawing/2010/main">
        <mc:Choice Requires="a14">
          <p:sp>
            <p:nvSpPr>
              <p:cNvPr id="9" name="TextBox 8"/>
              <p:cNvSpPr txBox="1"/>
              <p:nvPr/>
            </p:nvSpPr>
            <p:spPr>
              <a:xfrm>
                <a:off x="503581" y="3507359"/>
                <a:ext cx="5449020" cy="523220"/>
              </a:xfrm>
              <a:prstGeom prst="rect">
                <a:avLst/>
              </a:prstGeom>
              <a:noFill/>
              <a:ln>
                <a:solidFill>
                  <a:srgbClr val="0070C0"/>
                </a:solidFill>
              </a:ln>
            </p:spPr>
            <p:txBody>
              <a:bodyPr wrap="square" rtlCol="0">
                <a:spAutoFit/>
              </a:bodyPr>
              <a:lstStyle/>
              <a:p>
                <a:r>
                  <a:rPr lang="en-US" sz="2800" dirty="0"/>
                  <a:t>Stålmarck</a:t>
                </a:r>
                <a14:m>
                  <m:oMath xmlns:m="http://schemas.openxmlformats.org/officeDocument/2006/math">
                    <m:d>
                      <m:dPr>
                        <m:begChr m:val="["/>
                        <m:endChr m:val="]"/>
                        <m:ctrlPr>
                          <a:rPr lang="en-US" sz="2800" i="1">
                            <a:solidFill>
                              <a:srgbClr val="FF0000"/>
                            </a:solidFill>
                            <a:latin typeface="Cambria Math" panose="02040503050406030204" pitchFamily="18" charset="0"/>
                            <a:ea typeface="Cambria Math"/>
                          </a:rPr>
                        </m:ctrlPr>
                      </m:dPr>
                      <m:e>
                        <m:r>
                          <m:rPr>
                            <m:sty m:val="p"/>
                          </m:rPr>
                          <a:rPr lang="en-US" sz="2800" b="0" i="0" smtClean="0">
                            <a:solidFill>
                              <a:srgbClr val="FF0000"/>
                            </a:solidFill>
                            <a:latin typeface="Cambria Math"/>
                            <a:ea typeface="Cambria Math"/>
                          </a:rPr>
                          <m:t>Boolean</m:t>
                        </m:r>
                        <m:r>
                          <a:rPr lang="en-US" sz="2800" b="0" i="0"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Polyhedra</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503581" y="3507359"/>
                <a:ext cx="5449020" cy="523220"/>
              </a:xfrm>
              <a:prstGeom prst="rect">
                <a:avLst/>
              </a:prstGeom>
              <a:blipFill rotWithShape="1">
                <a:blip r:embed="rId3"/>
                <a:stretch>
                  <a:fillRect l="-2235" t="-9091" b="-30682"/>
                </a:stretch>
              </a:blipFill>
              <a:ln>
                <a:solidFill>
                  <a:srgbClr val="0070C0"/>
                </a:solidFill>
              </a:ln>
            </p:spPr>
            <p:txBody>
              <a:bodyPr/>
              <a:lstStyle/>
              <a:p>
                <a:r>
                  <a:rPr lang="en-US">
                    <a:noFill/>
                  </a:rPr>
                  <a:t> </a:t>
                </a:r>
              </a:p>
            </p:txBody>
          </p:sp>
        </mc:Fallback>
      </mc:AlternateContent>
      <p:sp>
        <p:nvSpPr>
          <p:cNvPr id="10" name="TextBox 9"/>
          <p:cNvSpPr txBox="1"/>
          <p:nvPr/>
        </p:nvSpPr>
        <p:spPr>
          <a:xfrm>
            <a:off x="503581" y="4391919"/>
            <a:ext cx="8507895" cy="523220"/>
          </a:xfrm>
          <a:prstGeom prst="rect">
            <a:avLst/>
          </a:prstGeom>
          <a:noFill/>
          <a:ln>
            <a:noFill/>
          </a:ln>
        </p:spPr>
        <p:txBody>
          <a:bodyPr wrap="square" rtlCol="0">
            <a:spAutoFit/>
          </a:bodyPr>
          <a:lstStyle/>
          <a:p>
            <a:r>
              <a:rPr lang="en-US" sz="2800" dirty="0">
                <a:solidFill>
                  <a:srgbClr val="0070C0"/>
                </a:solidFill>
              </a:rPr>
              <a:t>QF_ABV </a:t>
            </a:r>
            <a:r>
              <a:rPr lang="en-US" sz="2800" dirty="0"/>
              <a:t>logic (quantifier-free bit-vector arithmetic)</a:t>
            </a:r>
          </a:p>
        </p:txBody>
      </p:sp>
      <mc:AlternateContent xmlns:mc="http://schemas.openxmlformats.org/markup-compatibility/2006" xmlns:a14="http://schemas.microsoft.com/office/drawing/2010/main">
        <mc:Choice Requires="a14">
          <p:sp>
            <p:nvSpPr>
              <p:cNvPr id="11" name="TextBox 10"/>
              <p:cNvSpPr txBox="1"/>
              <p:nvPr/>
            </p:nvSpPr>
            <p:spPr>
              <a:xfrm>
                <a:off x="503580" y="5031339"/>
                <a:ext cx="8194020" cy="523220"/>
              </a:xfrm>
              <a:prstGeom prst="rect">
                <a:avLst/>
              </a:prstGeom>
              <a:noFill/>
              <a:ln>
                <a:solidFill>
                  <a:srgbClr val="0070C0"/>
                </a:solidFill>
              </a:ln>
            </p:spPr>
            <p:txBody>
              <a:bodyPr wrap="square" rtlCol="0">
                <a:spAutoFit/>
              </a:bodyPr>
              <a:lstStyle/>
              <a:p>
                <a:r>
                  <a:rPr lang="en-US" sz="2800" dirty="0" err="1"/>
                  <a:t>Stålmarck</a:t>
                </a:r>
                <a:r>
                  <a:rPr lang="en-US" sz="2800" dirty="0">
                    <a:solidFill>
                      <a:srgbClr val="FF0000"/>
                    </a:solidFill>
                  </a:rPr>
                  <a:t>[Boolean, </a:t>
                </a:r>
                <a:r>
                  <a:rPr lang="en-US" sz="2800" dirty="0" err="1">
                    <a:solidFill>
                      <a:srgbClr val="FF0000"/>
                    </a:solidFill>
                  </a:rPr>
                  <a:t>Bitvector</a:t>
                </a:r>
                <a:r>
                  <a:rPr lang="en-US" sz="2800" dirty="0">
                    <a:solidFill>
                      <a:srgbClr val="FF0000"/>
                    </a:solidFill>
                  </a:rPr>
                  <a:t> affine-equalities]</a:t>
                </a:r>
                <a14:m>
                  <m:oMath xmlns:m="http://schemas.openxmlformats.org/officeDocument/2006/math">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03580" y="5031339"/>
                <a:ext cx="8194020" cy="523220"/>
              </a:xfrm>
              <a:prstGeom prst="rect">
                <a:avLst/>
              </a:prstGeom>
              <a:blipFill rotWithShape="1">
                <a:blip r:embed="rId4"/>
                <a:stretch>
                  <a:fillRect l="-1486" t="-9091" b="-30682"/>
                </a:stretch>
              </a:blipFill>
              <a:ln>
                <a:solidFill>
                  <a:srgbClr val="0070C0"/>
                </a:solidFill>
              </a:ln>
            </p:spPr>
            <p:txBody>
              <a:bodyPr/>
              <a:lstStyle/>
              <a:p>
                <a:r>
                  <a:rPr lang="en-US">
                    <a:noFill/>
                  </a:rPr>
                  <a:t> </a:t>
                </a:r>
              </a:p>
            </p:txBody>
          </p:sp>
        </mc:Fallback>
      </mc:AlternateContent>
      <p:sp>
        <p:nvSpPr>
          <p:cNvPr id="12" name="TextBox 11"/>
          <p:cNvSpPr txBox="1"/>
          <p:nvPr/>
        </p:nvSpPr>
        <p:spPr>
          <a:xfrm>
            <a:off x="503375" y="5817770"/>
            <a:ext cx="3604798" cy="923330"/>
          </a:xfrm>
          <a:prstGeom prst="rect">
            <a:avLst/>
          </a:prstGeom>
          <a:noFill/>
          <a:ln w="28575">
            <a:solidFill>
              <a:srgbClr val="FF0000"/>
            </a:solidFill>
          </a:ln>
        </p:spPr>
        <p:txBody>
          <a:bodyPr wrap="square" rtlCol="0">
            <a:spAutoFit/>
          </a:bodyPr>
          <a:lstStyle/>
          <a:p>
            <a:r>
              <a:rPr lang="en-US" dirty="0"/>
              <a:t>Thakur &amp; R., </a:t>
            </a:r>
            <a:r>
              <a:rPr lang="en-US" b="1" dirty="0"/>
              <a:t>A method for symbolic computation of abstract operations</a:t>
            </a:r>
            <a:r>
              <a:rPr lang="en-US" dirty="0"/>
              <a:t>,</a:t>
            </a:r>
          </a:p>
          <a:p>
            <a:r>
              <a:rPr lang="en-US" dirty="0"/>
              <a:t>CAV, 2012</a:t>
            </a:r>
          </a:p>
        </p:txBody>
      </p:sp>
      <p:pic>
        <p:nvPicPr>
          <p:cNvPr id="14"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0" y="0"/>
            <a:ext cx="9144000" cy="1143000"/>
          </a:xfrm>
        </p:spPr>
        <p:txBody>
          <a:bodyPr>
            <a:normAutofit/>
          </a:bodyPr>
          <a:lstStyle/>
          <a:p>
            <a:r>
              <a:rPr lang="en-US" dirty="0"/>
              <a:t>Key Insight</a:t>
            </a:r>
          </a:p>
        </p:txBody>
      </p:sp>
      <p:sp>
        <p:nvSpPr>
          <p:cNvPr id="16" name="Bevel 15">
            <a:hlinkClick r:id="rId6" action="ppaction://hlinksldjump"/>
          </p:cNvPr>
          <p:cNvSpPr/>
          <p:nvPr/>
        </p:nvSpPr>
        <p:spPr>
          <a:xfrm>
            <a:off x="8088931" y="6348045"/>
            <a:ext cx="402336" cy="404455"/>
          </a:xfrm>
          <a:prstGeom prst="bevel">
            <a:avLst/>
          </a:prstGeom>
          <a:solidFill>
            <a:schemeClr val="accent1">
              <a:lumMod val="20000"/>
              <a:lumOff val="8000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273692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4" name="Ink 43"/>
              <p14:cNvContentPartPr/>
              <p14:nvPr/>
            </p14:nvContentPartPr>
            <p14:xfrm rot="5400000">
              <a:off x="7891962" y="1125533"/>
              <a:ext cx="1010520" cy="1231920"/>
            </p14:xfrm>
          </p:contentPart>
        </mc:Choice>
        <mc:Fallback xmlns="">
          <p:pic>
            <p:nvPicPr>
              <p:cNvPr id="44" name="Ink 43"/>
              <p:cNvPicPr/>
              <p:nvPr/>
            </p:nvPicPr>
            <p:blipFill>
              <a:blip r:embed="rId3"/>
              <a:stretch>
                <a:fillRect/>
              </a:stretch>
            </p:blipFill>
            <p:spPr>
              <a:xfrm rot="5400000">
                <a:off x="7882242" y="1114733"/>
                <a:ext cx="1024560" cy="1250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 name="Ink 44"/>
              <p14:cNvContentPartPr/>
              <p14:nvPr/>
            </p14:nvContentPartPr>
            <p14:xfrm rot="5669292">
              <a:off x="7865419" y="1392609"/>
              <a:ext cx="804960" cy="1217160"/>
            </p14:xfrm>
          </p:contentPart>
        </mc:Choice>
        <mc:Fallback xmlns="">
          <p:pic>
            <p:nvPicPr>
              <p:cNvPr id="45" name="Ink 44"/>
              <p:cNvPicPr/>
              <p:nvPr/>
            </p:nvPicPr>
            <p:blipFill>
              <a:blip r:embed="rId5"/>
              <a:stretch>
                <a:fillRect/>
              </a:stretch>
            </p:blipFill>
            <p:spPr>
              <a:xfrm rot="5669292">
                <a:off x="7856059" y="1387209"/>
                <a:ext cx="825840" cy="1231920"/>
              </a:xfrm>
              <a:prstGeom prst="rect">
                <a:avLst/>
              </a:prstGeom>
            </p:spPr>
          </p:pic>
        </mc:Fallback>
      </mc:AlternateContent>
      <p:grpSp>
        <p:nvGrpSpPr>
          <p:cNvPr id="74" name="Group 73"/>
          <p:cNvGrpSpPr/>
          <p:nvPr/>
        </p:nvGrpSpPr>
        <p:grpSpPr>
          <a:xfrm>
            <a:off x="914400" y="1009644"/>
            <a:ext cx="6781800" cy="2119021"/>
            <a:chOff x="914400" y="1009644"/>
            <a:chExt cx="6781800" cy="2119021"/>
          </a:xfrm>
        </p:grpSpPr>
        <mc:AlternateContent xmlns:mc="http://schemas.openxmlformats.org/markup-compatibility/2006" xmlns:a14="http://schemas.microsoft.com/office/drawing/2010/main">
          <mc:Choice Requires="a14">
            <p:sp>
              <p:nvSpPr>
                <p:cNvPr id="75" name="TextBox 74"/>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5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77" name="TextBox 76"/>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5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59"/>
                  <a:stretch>
                    <a:fillRect/>
                  </a:stretch>
                </a:blipFill>
              </p:spPr>
              <p:txBody>
                <a:bodyPr/>
                <a:lstStyle/>
                <a:p>
                  <a:r>
                    <a:rPr lang="en-US">
                      <a:noFill/>
                    </a:rPr>
                    <a:t> </a:t>
                  </a:r>
                </a:p>
              </p:txBody>
            </p:sp>
          </mc:Fallback>
        </mc:AlternateContent>
        <p:cxnSp>
          <p:nvCxnSpPr>
            <p:cNvPr id="82" name="Straight Arrow Connector 81"/>
            <p:cNvCxnSpPr>
              <a:stCxn id="75" idx="0"/>
              <a:endCxn id="78"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5" idx="2"/>
              <a:endCxn id="80"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6" idx="2"/>
              <a:endCxn id="81"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78" idx="3"/>
              <a:endCxn id="76"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0" idx="3"/>
              <a:endCxn id="76"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6" idx="0"/>
              <a:endCxn id="79"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9" idx="3"/>
              <a:endCxn id="77"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1" idx="3"/>
              <a:endCxn id="77"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0" name="TextBox 89"/>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6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1" name="TextBox 90"/>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6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2" name="TextBox 91"/>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6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6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7" name="TextBox 96"/>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67"/>
                  <a:stretch>
                    <a:fillRect/>
                  </a:stretch>
                </a:blipFill>
              </p:spPr>
              <p:txBody>
                <a:bodyPr/>
                <a:lstStyle/>
                <a:p>
                  <a:r>
                    <a:rPr lang="en-US">
                      <a:noFill/>
                    </a:rPr>
                    <a:t> </a:t>
                  </a:r>
                </a:p>
              </p:txBody>
            </p:sp>
          </mc:Fallback>
        </mc:AlternateContent>
        <p:sp>
          <p:nvSpPr>
            <p:cNvPr id="98" name="Freeform 97"/>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9" name="TextBox 98"/>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99" name="TextBox 98"/>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68"/>
                  <a:stretch>
                    <a:fillRect/>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9">
            <p14:nvContentPartPr>
              <p14:cNvPr id="100" name="Ink 99"/>
              <p14:cNvContentPartPr/>
              <p14:nvPr/>
            </p14:nvContentPartPr>
            <p14:xfrm>
              <a:off x="873274" y="1364500"/>
              <a:ext cx="2030760" cy="1197360"/>
            </p14:xfrm>
          </p:contentPart>
        </mc:Choice>
        <mc:Fallback xmlns="">
          <p:pic>
            <p:nvPicPr>
              <p:cNvPr id="100" name="Ink 99"/>
              <p:cNvPicPr/>
              <p:nvPr/>
            </p:nvPicPr>
            <p:blipFill>
              <a:blip r:embed="rId70"/>
              <a:stretch>
                <a:fillRect/>
              </a:stretch>
            </p:blipFill>
            <p:spPr>
              <a:xfrm>
                <a:off x="862114" y="1353340"/>
                <a:ext cx="2056320" cy="1219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1" name="Ink 100"/>
              <p14:cNvContentPartPr/>
              <p14:nvPr/>
            </p14:nvContentPartPr>
            <p14:xfrm>
              <a:off x="2667000" y="3733800"/>
              <a:ext cx="1409700" cy="535320"/>
            </p14:xfrm>
          </p:contentPart>
        </mc:Choice>
        <mc:Fallback xmlns="">
          <p:pic>
            <p:nvPicPr>
              <p:cNvPr id="101" name="Ink 100"/>
              <p:cNvPicPr/>
              <p:nvPr/>
            </p:nvPicPr>
            <p:blipFill>
              <a:blip r:embed="rId72"/>
              <a:stretch>
                <a:fillRect/>
              </a:stretch>
            </p:blipFill>
            <p:spPr>
              <a:xfrm>
                <a:off x="2655480" y="3721200"/>
                <a:ext cx="1435259" cy="5605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2" name="Ink 101"/>
              <p14:cNvContentPartPr/>
              <p14:nvPr/>
            </p14:nvContentPartPr>
            <p14:xfrm>
              <a:off x="2514600" y="4203001"/>
              <a:ext cx="1616048" cy="472192"/>
            </p14:xfrm>
          </p:contentPart>
        </mc:Choice>
        <mc:Fallback xmlns="">
          <p:pic>
            <p:nvPicPr>
              <p:cNvPr id="102" name="Ink 101"/>
              <p:cNvPicPr/>
              <p:nvPr/>
            </p:nvPicPr>
            <p:blipFill>
              <a:blip r:embed="rId74"/>
              <a:stretch>
                <a:fillRect/>
              </a:stretch>
            </p:blipFill>
            <p:spPr>
              <a:xfrm>
                <a:off x="2502363" y="4187165"/>
                <a:ext cx="1641602" cy="50062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3" name="Ink 102"/>
              <p14:cNvContentPartPr/>
              <p14:nvPr/>
            </p14:nvContentPartPr>
            <p14:xfrm>
              <a:off x="726109" y="2125173"/>
              <a:ext cx="1959480" cy="1111680"/>
            </p14:xfrm>
          </p:contentPart>
        </mc:Choice>
        <mc:Fallback xmlns="">
          <p:pic>
            <p:nvPicPr>
              <p:cNvPr id="103" name="Ink 102"/>
              <p:cNvPicPr/>
              <p:nvPr/>
            </p:nvPicPr>
            <p:blipFill>
              <a:blip r:embed="rId76"/>
              <a:stretch>
                <a:fillRect/>
              </a:stretch>
            </p:blipFill>
            <p:spPr>
              <a:xfrm>
                <a:off x="712789" y="2111133"/>
                <a:ext cx="1987200" cy="1139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4" name="Ink 103"/>
              <p14:cNvContentPartPr/>
              <p14:nvPr/>
            </p14:nvContentPartPr>
            <p14:xfrm>
              <a:off x="2194284" y="1389880"/>
              <a:ext cx="2288880" cy="1855440"/>
            </p14:xfrm>
          </p:contentPart>
        </mc:Choice>
        <mc:Fallback xmlns="">
          <p:pic>
            <p:nvPicPr>
              <p:cNvPr id="104" name="Ink 103"/>
              <p:cNvPicPr/>
              <p:nvPr/>
            </p:nvPicPr>
            <p:blipFill>
              <a:blip r:embed="rId78"/>
              <a:stretch>
                <a:fillRect/>
              </a:stretch>
            </p:blipFill>
            <p:spPr>
              <a:xfrm>
                <a:off x="2180964" y="1377640"/>
                <a:ext cx="2315880" cy="18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5" name="Ink 104"/>
              <p14:cNvContentPartPr/>
              <p14:nvPr/>
            </p14:nvContentPartPr>
            <p14:xfrm>
              <a:off x="2743200" y="4501800"/>
              <a:ext cx="3124200" cy="562036"/>
            </p14:xfrm>
          </p:contentPart>
        </mc:Choice>
        <mc:Fallback xmlns="">
          <p:pic>
            <p:nvPicPr>
              <p:cNvPr id="105" name="Ink 104"/>
              <p:cNvPicPr/>
              <p:nvPr/>
            </p:nvPicPr>
            <p:blipFill>
              <a:blip r:embed="rId80"/>
              <a:stretch>
                <a:fillRect/>
              </a:stretch>
            </p:blipFill>
            <p:spPr>
              <a:xfrm>
                <a:off x="2730960" y="4486328"/>
                <a:ext cx="3151201" cy="591901"/>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6" name="Ink 105"/>
              <p14:cNvContentPartPr/>
              <p14:nvPr/>
            </p14:nvContentPartPr>
            <p14:xfrm>
              <a:off x="2580860" y="5982480"/>
              <a:ext cx="1550408" cy="646920"/>
            </p14:xfrm>
          </p:contentPart>
        </mc:Choice>
        <mc:Fallback xmlns="">
          <p:pic>
            <p:nvPicPr>
              <p:cNvPr id="106" name="Ink 105"/>
              <p:cNvPicPr/>
              <p:nvPr/>
            </p:nvPicPr>
            <p:blipFill>
              <a:blip r:embed="rId82"/>
              <a:stretch>
                <a:fillRect/>
              </a:stretch>
            </p:blipFill>
            <p:spPr>
              <a:xfrm>
                <a:off x="2567181" y="5968448"/>
                <a:ext cx="1577766" cy="674625"/>
              </a:xfrm>
              <a:prstGeom prst="rect">
                <a:avLst/>
              </a:prstGeom>
            </p:spPr>
          </p:pic>
        </mc:Fallback>
      </mc:AlternateContent>
      <p:grpSp>
        <p:nvGrpSpPr>
          <p:cNvPr id="110" name="Group 109"/>
          <p:cNvGrpSpPr/>
          <p:nvPr/>
        </p:nvGrpSpPr>
        <p:grpSpPr>
          <a:xfrm>
            <a:off x="1140604" y="1235258"/>
            <a:ext cx="5987876" cy="1129175"/>
            <a:chOff x="1140604" y="1235258"/>
            <a:chExt cx="5987876" cy="1129175"/>
          </a:xfrm>
        </p:grpSpPr>
        <p:sp>
          <p:nvSpPr>
            <p:cNvPr id="107" name="Freeform 106"/>
            <p:cNvSpPr/>
            <p:nvPr/>
          </p:nvSpPr>
          <p:spPr>
            <a:xfrm>
              <a:off x="1140604" y="1235258"/>
              <a:ext cx="5987876" cy="9832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w="254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a:stCxn id="75" idx="3"/>
            </p:cNvCxnSpPr>
            <p:nvPr/>
          </p:nvCxnSpPr>
          <p:spPr>
            <a:xfrm flipV="1">
              <a:off x="1525410" y="2218544"/>
              <a:ext cx="5468926" cy="14588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11" name="Straight Arrow Connector 110"/>
          <p:cNvCxnSpPr/>
          <p:nvPr/>
        </p:nvCxnSpPr>
        <p:spPr>
          <a:xfrm>
            <a:off x="1228774" y="273160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476500" y="3877172"/>
            <a:ext cx="1790700" cy="694828"/>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Arrow Connector 112"/>
          <p:cNvCxnSpPr/>
          <p:nvPr/>
        </p:nvCxnSpPr>
        <p:spPr>
          <a:xfrm flipV="1">
            <a:off x="1228774" y="186869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4318654" y="275159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4318654" y="186869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38400" y="4917903"/>
            <a:ext cx="1850450" cy="772135"/>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116"/>
          <p:cNvSpPr/>
          <p:nvPr/>
        </p:nvSpPr>
        <p:spPr>
          <a:xfrm>
            <a:off x="1176328" y="121920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p:cNvSpPr/>
          <p:nvPr/>
        </p:nvSpPr>
        <p:spPr>
          <a:xfrm>
            <a:off x="2438400" y="6096000"/>
            <a:ext cx="1849740" cy="376519"/>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Connector 119"/>
          <p:cNvCxnSpPr>
            <a:stCxn id="119" idx="0"/>
            <a:endCxn id="119" idx="0"/>
          </p:cNvCxnSpPr>
          <p:nvPr/>
        </p:nvCxnSpPr>
        <p:spPr>
          <a:xfrm>
            <a:off x="7498225" y="3523489"/>
            <a:ext cx="0"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sp>
        <p:nvSpPr>
          <p:cNvPr id="119" name="Diamond 118"/>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mc:AlternateContent xmlns:mc="http://schemas.openxmlformats.org/markup-compatibility/2006" xmlns:a14="http://schemas.microsoft.com/office/drawing/2010/main">
        <mc:Choice Requires="a14">
          <p:sp>
            <p:nvSpPr>
              <p:cNvPr id="121" name="TextBox 120"/>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121" name="TextBox 120"/>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8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122" name="TextBox 121"/>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84"/>
                <a:stretch>
                  <a:fillRect/>
                </a:stretch>
              </a:blipFill>
            </p:spPr>
            <p:txBody>
              <a:bodyPr/>
              <a:lstStyle/>
              <a:p>
                <a:r>
                  <a:rPr lang="en-US">
                    <a:noFill/>
                  </a:rPr>
                  <a:t> </a:t>
                </a:r>
              </a:p>
            </p:txBody>
          </p:sp>
        </mc:Fallback>
      </mc:AlternateContent>
      <p:cxnSp>
        <p:nvCxnSpPr>
          <p:cNvPr id="123" name="Straight Arrow Connector 122"/>
          <p:cNvCxnSpPr>
            <a:stCxn id="119"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228600" y="4495800"/>
            <a:ext cx="2218877" cy="523220"/>
          </a:xfrm>
          <a:prstGeom prst="rect">
            <a:avLst/>
          </a:prstGeom>
          <a:noFill/>
        </p:spPr>
        <p:txBody>
          <a:bodyPr wrap="none" rtlCol="0">
            <a:spAutoFit/>
          </a:bodyPr>
          <a:lstStyle/>
          <a:p>
            <a:r>
              <a:rPr lang="en-US" sz="2800" dirty="0">
                <a:solidFill>
                  <a:srgbClr val="C00000"/>
                </a:solidFill>
              </a:rPr>
              <a:t>Dilemma Rule</a:t>
            </a:r>
          </a:p>
        </p:txBody>
      </p:sp>
      <p:sp>
        <p:nvSpPr>
          <p:cNvPr id="132" name="Rectangle 131"/>
          <p:cNvSpPr/>
          <p:nvPr/>
        </p:nvSpPr>
        <p:spPr>
          <a:xfrm>
            <a:off x="2971800" y="4572000"/>
            <a:ext cx="2611740" cy="415636"/>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Arrow Connector 133"/>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8" name="Freeform 137"/>
          <p:cNvSpPr/>
          <p:nvPr/>
        </p:nvSpPr>
        <p:spPr>
          <a:xfrm>
            <a:off x="2590800" y="136450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138"/>
          <p:cNvSpPr/>
          <p:nvPr/>
        </p:nvSpPr>
        <p:spPr>
          <a:xfrm flipV="1">
            <a:off x="2604541" y="2589111"/>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6" name="TextBox 65"/>
              <p:cNvSpPr txBox="1"/>
              <p:nvPr/>
            </p:nvSpPr>
            <p:spPr>
              <a:xfrm>
                <a:off x="1796818" y="3260016"/>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a:latin typeface="Cambria Math"/>
                  </a:rPr>
                  <a:t> </a:t>
                </a:r>
              </a:p>
              <a:p>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66" name="TextBox 65"/>
              <p:cNvSpPr txBox="1">
                <a:spLocks noRot="1" noChangeAspect="1" noMove="1" noResize="1" noEditPoints="1" noAdjustHandles="1" noChangeArrowheads="1" noChangeShapeType="1" noTextEdit="1"/>
              </p:cNvSpPr>
              <p:nvPr/>
            </p:nvSpPr>
            <p:spPr>
              <a:xfrm>
                <a:off x="1796818" y="3260016"/>
                <a:ext cx="4560946" cy="3218895"/>
              </a:xfrm>
              <a:prstGeom prst="rect">
                <a:avLst/>
              </a:prstGeom>
              <a:blipFill rotWithShape="1">
                <a:blip r:embed="rId85"/>
                <a:stretch>
                  <a:fillRect b="-170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6">
            <p14:nvContentPartPr>
              <p14:cNvPr id="67" name="Ink 66"/>
              <p14:cNvContentPartPr/>
              <p14:nvPr/>
            </p14:nvContentPartPr>
            <p14:xfrm>
              <a:off x="5993392" y="990600"/>
              <a:ext cx="1550408" cy="646920"/>
            </p14:xfrm>
          </p:contentPart>
        </mc:Choice>
        <mc:Fallback xmlns="">
          <p:pic>
            <p:nvPicPr>
              <p:cNvPr id="67" name="Ink 66"/>
              <p:cNvPicPr/>
              <p:nvPr/>
            </p:nvPicPr>
            <p:blipFill>
              <a:blip r:embed="rId87"/>
              <a:stretch>
                <a:fillRect/>
              </a:stretch>
            </p:blipFill>
            <p:spPr>
              <a:xfrm>
                <a:off x="5979713" y="976568"/>
                <a:ext cx="1577766" cy="674625"/>
              </a:xfrm>
              <a:prstGeom prst="rect">
                <a:avLst/>
              </a:prstGeom>
            </p:spPr>
          </p:pic>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82</a:t>
            </a:fld>
            <a:endParaRPr lang="en-US"/>
          </a:p>
        </p:txBody>
      </p:sp>
      <p:sp>
        <p:nvSpPr>
          <p:cNvPr id="5" name="TextBox 4"/>
          <p:cNvSpPr txBox="1"/>
          <p:nvPr/>
        </p:nvSpPr>
        <p:spPr>
          <a:xfrm>
            <a:off x="287052" y="216000"/>
            <a:ext cx="4918398" cy="461665"/>
          </a:xfrm>
          <a:prstGeom prst="rect">
            <a:avLst/>
          </a:prstGeom>
          <a:noFill/>
        </p:spPr>
        <p:txBody>
          <a:bodyPr wrap="none" rtlCol="0">
            <a:spAutoFit/>
          </a:bodyPr>
          <a:lstStyle/>
          <a:p>
            <a:r>
              <a:rPr lang="en-US" sz="2400" dirty="0" err="1"/>
              <a:t>Stålmarck</a:t>
            </a:r>
            <a:r>
              <a:rPr lang="en-US" sz="2400" dirty="0"/>
              <a:t>[</a:t>
            </a:r>
            <a:r>
              <a:rPr lang="en-US" sz="2400" dirty="0" err="1">
                <a:solidFill>
                  <a:srgbClr val="FF0000"/>
                </a:solidFill>
              </a:rPr>
              <a:t>Boolean,Polyhedra</a:t>
            </a:r>
            <a:r>
              <a:rPr lang="en-US" sz="2400" dirty="0"/>
              <a:t>] for LRA</a:t>
            </a:r>
          </a:p>
        </p:txBody>
      </p:sp>
    </p:spTree>
    <p:extLst>
      <p:ext uri="{BB962C8B-B14F-4D97-AF65-F5344CB8AC3E}">
        <p14:creationId xmlns:p14="http://schemas.microsoft.com/office/powerpoint/2010/main" val="3124510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par>
                                <p:cTn id="13" presetID="10"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0"/>
                                        </p:tgtEl>
                                      </p:cBhvr>
                                    </p:animEffect>
                                    <p:set>
                                      <p:cBhvr>
                                        <p:cTn id="20" dur="1" fill="hold">
                                          <p:stCondLst>
                                            <p:cond delay="499"/>
                                          </p:stCondLst>
                                        </p:cTn>
                                        <p:tgtEl>
                                          <p:spTgt spid="10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1"/>
                                        </p:tgtEl>
                                      </p:cBhvr>
                                    </p:animEffect>
                                    <p:set>
                                      <p:cBhvr>
                                        <p:cTn id="23" dur="1" fill="hold">
                                          <p:stCondLst>
                                            <p:cond delay="499"/>
                                          </p:stCondLst>
                                        </p:cTn>
                                        <p:tgtEl>
                                          <p:spTgt spid="10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par>
                                <p:cTn id="27" presetID="10" presetClass="entr" presetSubtype="0" fill="hold"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3"/>
                                        </p:tgtEl>
                                      </p:cBhvr>
                                    </p:animEffect>
                                    <p:set>
                                      <p:cBhvr>
                                        <p:cTn id="34" dur="1" fill="hold">
                                          <p:stCondLst>
                                            <p:cond delay="499"/>
                                          </p:stCondLst>
                                        </p:cTn>
                                        <p:tgtEl>
                                          <p:spTgt spid="10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10"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
                                        </p:tgtEl>
                                      </p:cBhvr>
                                    </p:animEffect>
                                    <p:set>
                                      <p:cBhvr>
                                        <p:cTn id="48" dur="1" fill="hold">
                                          <p:stCondLst>
                                            <p:cond delay="499"/>
                                          </p:stCondLst>
                                        </p:cTn>
                                        <p:tgtEl>
                                          <p:spTgt spid="10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05"/>
                                        </p:tgtEl>
                                      </p:cBhvr>
                                    </p:animEffect>
                                    <p:set>
                                      <p:cBhvr>
                                        <p:cTn id="51" dur="1" fill="hold">
                                          <p:stCondLst>
                                            <p:cond delay="499"/>
                                          </p:stCondLst>
                                        </p:cTn>
                                        <p:tgtEl>
                                          <p:spTgt spid="10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6"/>
                                        </p:tgtEl>
                                      </p:cBhvr>
                                    </p:animEffect>
                                    <p:set>
                                      <p:cBhvr>
                                        <p:cTn id="62" dur="1" fill="hold">
                                          <p:stCondLst>
                                            <p:cond delay="499"/>
                                          </p:stCondLst>
                                        </p:cTn>
                                        <p:tgtEl>
                                          <p:spTgt spid="10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7"/>
                                        </p:tgtEl>
                                      </p:cBhvr>
                                    </p:animEffect>
                                    <p:set>
                                      <p:cBhvr>
                                        <p:cTn id="65" dur="1" fill="hold">
                                          <p:stCondLst>
                                            <p:cond delay="499"/>
                                          </p:stCondLst>
                                        </p:cTn>
                                        <p:tgtEl>
                                          <p:spTgt spid="6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0"/>
                                        </p:tgtEl>
                                        <p:attrNameLst>
                                          <p:attrName>style.visibility</p:attrName>
                                        </p:attrNameLst>
                                      </p:cBhvr>
                                      <p:to>
                                        <p:strVal val="visible"/>
                                      </p:to>
                                    </p:set>
                                    <p:animEffect transition="in" filter="fade">
                                      <p:cBhvr>
                                        <p:cTn id="69" dur="500"/>
                                        <p:tgtEl>
                                          <p:spTgt spid="11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10"/>
                                        </p:tgtEl>
                                      </p:cBhvr>
                                    </p:animEffect>
                                    <p:set>
                                      <p:cBhvr>
                                        <p:cTn id="74" dur="1" fill="hold">
                                          <p:stCondLst>
                                            <p:cond delay="499"/>
                                          </p:stCondLst>
                                        </p:cTn>
                                        <p:tgtEl>
                                          <p:spTgt spid="110"/>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fade">
                                      <p:cBhvr>
                                        <p:cTn id="78" dur="500"/>
                                        <p:tgtEl>
                                          <p:spTgt spid="1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fade">
                                      <p:cBhvr>
                                        <p:cTn id="81" dur="500"/>
                                        <p:tgtEl>
                                          <p:spTgt spid="12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2"/>
                                        </p:tgtEl>
                                        <p:attrNameLst>
                                          <p:attrName>style.visibility</p:attrName>
                                        </p:attrNameLst>
                                      </p:cBhvr>
                                      <p:to>
                                        <p:strVal val="visible"/>
                                      </p:to>
                                    </p:set>
                                    <p:animEffect transition="in" filter="fade">
                                      <p:cBhvr>
                                        <p:cTn id="84" dur="500"/>
                                        <p:tgtEl>
                                          <p:spTgt spid="1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fade">
                                      <p:cBhvr>
                                        <p:cTn id="89" dur="500"/>
                                        <p:tgtEl>
                                          <p:spTgt spid="112"/>
                                        </p:tgtEl>
                                      </p:cBhvr>
                                    </p:animEffect>
                                  </p:childTnLst>
                                </p:cTn>
                              </p:par>
                              <p:par>
                                <p:cTn id="90" presetID="10" presetClass="entr" presetSubtype="0" fill="hold" nodeType="with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par>
                                <p:cTn id="93" presetID="10" presetClass="entr" presetSubtype="0" fill="hold" nodeType="with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fade">
                                      <p:cBhvr>
                                        <p:cTn id="95" dur="500"/>
                                        <p:tgtEl>
                                          <p:spTgt spid="11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500"/>
                                        <p:tgtEl>
                                          <p:spTgt spid="12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fade">
                                      <p:cBhvr>
                                        <p:cTn id="105" dur="500"/>
                                        <p:tgtEl>
                                          <p:spTgt spid="116"/>
                                        </p:tgtEl>
                                      </p:cBhvr>
                                    </p:animEffect>
                                  </p:childTnLst>
                                </p:cTn>
                              </p:par>
                              <p:par>
                                <p:cTn id="106" presetID="10" presetClass="entr" presetSubtype="0" fill="hold" nodeType="with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500"/>
                                        <p:tgtEl>
                                          <p:spTgt spid="115"/>
                                        </p:tgtEl>
                                      </p:cBhvr>
                                    </p:animEffect>
                                  </p:childTnLst>
                                </p:cTn>
                              </p:par>
                              <p:par>
                                <p:cTn id="109" presetID="10" presetClass="entr" presetSubtype="0" fill="hold"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500"/>
                                        <p:tgtEl>
                                          <p:spTgt spid="1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500"/>
                                        <p:tgtEl>
                                          <p:spTgt spid="12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18"/>
                                        </p:tgtEl>
                                        <p:attrNameLst>
                                          <p:attrName>style.visibility</p:attrName>
                                        </p:attrNameLst>
                                      </p:cBhvr>
                                      <p:to>
                                        <p:strVal val="visible"/>
                                      </p:to>
                                    </p:set>
                                    <p:animEffect transition="in" filter="fade">
                                      <p:cBhvr>
                                        <p:cTn id="121" dur="500"/>
                                        <p:tgtEl>
                                          <p:spTgt spid="11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17"/>
                                        </p:tgtEl>
                                        <p:attrNameLst>
                                          <p:attrName>style.visibility</p:attrName>
                                        </p:attrNameLst>
                                      </p:cBhvr>
                                      <p:to>
                                        <p:strVal val="visible"/>
                                      </p:to>
                                    </p:set>
                                    <p:animEffect transition="in" filter="fade">
                                      <p:cBhvr>
                                        <p:cTn id="124" dur="500"/>
                                        <p:tgtEl>
                                          <p:spTgt spid="117"/>
                                        </p:tgtEl>
                                      </p:cBhvr>
                                    </p:animEffec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25"/>
                                        </p:tgtEl>
                                        <p:attrNameLst>
                                          <p:attrName>style.visibility</p:attrName>
                                        </p:attrNameLst>
                                      </p:cBhvr>
                                      <p:to>
                                        <p:strVal val="visible"/>
                                      </p:to>
                                    </p:set>
                                    <p:animEffect transition="in" filter="fade">
                                      <p:cBhvr>
                                        <p:cTn id="128" dur="500"/>
                                        <p:tgtEl>
                                          <p:spTgt spid="12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38"/>
                                        </p:tgtEl>
                                        <p:attrNameLst>
                                          <p:attrName>style.visibility</p:attrName>
                                        </p:attrNameLst>
                                      </p:cBhvr>
                                      <p:to>
                                        <p:strVal val="visible"/>
                                      </p:to>
                                    </p:set>
                                    <p:animEffect transition="in" filter="fade">
                                      <p:cBhvr>
                                        <p:cTn id="133" dur="500"/>
                                        <p:tgtEl>
                                          <p:spTgt spid="13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9"/>
                                        </p:tgtEl>
                                        <p:attrNameLst>
                                          <p:attrName>style.visibility</p:attrName>
                                        </p:attrNameLst>
                                      </p:cBhvr>
                                      <p:to>
                                        <p:strVal val="visible"/>
                                      </p:to>
                                    </p:set>
                                    <p:animEffect transition="in" filter="fade">
                                      <p:cBhvr>
                                        <p:cTn id="136" dur="500"/>
                                        <p:tgtEl>
                                          <p:spTgt spid="13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31"/>
                                        </p:tgtEl>
                                        <p:attrNameLst>
                                          <p:attrName>style.visibility</p:attrName>
                                        </p:attrNameLst>
                                      </p:cBhvr>
                                      <p:to>
                                        <p:strVal val="visible"/>
                                      </p:to>
                                    </p:set>
                                    <p:animEffect transition="in" filter="fade">
                                      <p:cBhvr>
                                        <p:cTn id="141" dur="500"/>
                                        <p:tgtEl>
                                          <p:spTgt spid="131"/>
                                        </p:tgtEl>
                                      </p:cBhvr>
                                    </p:animEffect>
                                  </p:childTnLst>
                                </p:cTn>
                              </p:par>
                              <p:par>
                                <p:cTn id="142" presetID="10" presetClass="exit" presetSubtype="0" fill="hold" grpId="1" nodeType="withEffect">
                                  <p:stCondLst>
                                    <p:cond delay="0"/>
                                  </p:stCondLst>
                                  <p:childTnLst>
                                    <p:animEffect transition="out" filter="fade">
                                      <p:cBhvr>
                                        <p:cTn id="143" dur="500"/>
                                        <p:tgtEl>
                                          <p:spTgt spid="112"/>
                                        </p:tgtEl>
                                      </p:cBhvr>
                                    </p:animEffect>
                                    <p:set>
                                      <p:cBhvr>
                                        <p:cTn id="144" dur="1" fill="hold">
                                          <p:stCondLst>
                                            <p:cond delay="499"/>
                                          </p:stCondLst>
                                        </p:cTn>
                                        <p:tgtEl>
                                          <p:spTgt spid="11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16"/>
                                        </p:tgtEl>
                                      </p:cBhvr>
                                    </p:animEffect>
                                    <p:set>
                                      <p:cBhvr>
                                        <p:cTn id="147" dur="1" fill="hold">
                                          <p:stCondLst>
                                            <p:cond delay="499"/>
                                          </p:stCondLst>
                                        </p:cTn>
                                        <p:tgtEl>
                                          <p:spTgt spid="1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18"/>
                                        </p:tgtEl>
                                      </p:cBhvr>
                                    </p:animEffect>
                                    <p:set>
                                      <p:cBhvr>
                                        <p:cTn id="150" dur="1" fill="hold">
                                          <p:stCondLst>
                                            <p:cond delay="499"/>
                                          </p:stCondLst>
                                        </p:cTn>
                                        <p:tgtEl>
                                          <p:spTgt spid="118"/>
                                        </p:tgtEl>
                                        <p:attrNameLst>
                                          <p:attrName>style.visibility</p:attrName>
                                        </p:attrNameLst>
                                      </p:cBhvr>
                                      <p:to>
                                        <p:strVal val="hidden"/>
                                      </p:to>
                                    </p:set>
                                  </p:childTnLst>
                                </p:cTn>
                              </p:par>
                              <p:par>
                                <p:cTn id="151" presetID="10" presetClass="entr" presetSubtype="0" fill="hold" grpId="0" nodeType="withEffect">
                                  <p:stCondLst>
                                    <p:cond delay="0"/>
                                  </p:stCondLst>
                                  <p:childTnLst>
                                    <p:set>
                                      <p:cBhvr>
                                        <p:cTn id="152" dur="1" fill="hold">
                                          <p:stCondLst>
                                            <p:cond delay="0"/>
                                          </p:stCondLst>
                                        </p:cTn>
                                        <p:tgtEl>
                                          <p:spTgt spid="132"/>
                                        </p:tgtEl>
                                        <p:attrNameLst>
                                          <p:attrName>style.visibility</p:attrName>
                                        </p:attrNameLst>
                                      </p:cBhvr>
                                      <p:to>
                                        <p:strVal val="visible"/>
                                      </p:to>
                                    </p:set>
                                    <p:animEffect transition="in" filter="fade">
                                      <p:cBhvr>
                                        <p:cTn id="153" dur="500"/>
                                        <p:tgtEl>
                                          <p:spTgt spid="132"/>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34"/>
                                        </p:tgtEl>
                                        <p:attrNameLst>
                                          <p:attrName>style.visibility</p:attrName>
                                        </p:attrNameLst>
                                      </p:cBhvr>
                                      <p:to>
                                        <p:strVal val="visible"/>
                                      </p:to>
                                    </p:set>
                                    <p:animEffect transition="in" filter="fade">
                                      <p:cBhvr>
                                        <p:cTn id="158" dur="500"/>
                                        <p:tgtEl>
                                          <p:spTgt spid="134"/>
                                        </p:tgtEl>
                                      </p:cBhvr>
                                    </p:animEffect>
                                  </p:childTnLst>
                                </p:cTn>
                              </p:par>
                              <p:par>
                                <p:cTn id="159" presetID="10" presetClass="entr" presetSubtype="0" fill="hold" nodeType="withEffect">
                                  <p:stCondLst>
                                    <p:cond delay="0"/>
                                  </p:stCondLst>
                                  <p:childTnLst>
                                    <p:set>
                                      <p:cBhvr>
                                        <p:cTn id="160" dur="1" fill="hold">
                                          <p:stCondLst>
                                            <p:cond delay="0"/>
                                          </p:stCondLst>
                                        </p:cTn>
                                        <p:tgtEl>
                                          <p:spTgt spid="136"/>
                                        </p:tgtEl>
                                        <p:attrNameLst>
                                          <p:attrName>style.visibility</p:attrName>
                                        </p:attrNameLst>
                                      </p:cBhvr>
                                      <p:to>
                                        <p:strVal val="visible"/>
                                      </p:to>
                                    </p:set>
                                    <p:animEffect transition="in" filter="fade">
                                      <p:cBhvr>
                                        <p:cTn id="16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2" grpId="1" animBg="1"/>
      <p:bldP spid="116" grpId="0" animBg="1"/>
      <p:bldP spid="116" grpId="1" animBg="1"/>
      <p:bldP spid="117" grpId="0" animBg="1"/>
      <p:bldP spid="118" grpId="0" animBg="1"/>
      <p:bldP spid="118" grpId="1" animBg="1"/>
      <p:bldP spid="119" grpId="0" animBg="1"/>
      <p:bldP spid="121" grpId="0"/>
      <p:bldP spid="122" grpId="0"/>
      <p:bldP spid="131" grpId="0"/>
      <p:bldP spid="132" grpId="0" animBg="1"/>
      <p:bldP spid="138" grpId="0" animBg="1"/>
      <p:bldP spid="1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2971800" y="1311431"/>
            <a:ext cx="990600" cy="556869"/>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V="1">
            <a:off x="3082320" y="5478979"/>
            <a:ext cx="1150560" cy="452144"/>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65A0EED-6B89-664A-801E-D3FDD91C7C69}" type="slidenum">
              <a:rPr lang="en-US" smtClean="0"/>
              <a:pPr/>
              <a:t>83</a:t>
            </a:fld>
            <a:endParaRPr lang="en-US"/>
          </a:p>
        </p:txBody>
      </p:sp>
    </p:spTree>
    <p:extLst>
      <p:ext uri="{BB962C8B-B14F-4D97-AF65-F5344CB8AC3E}">
        <p14:creationId xmlns:p14="http://schemas.microsoft.com/office/powerpoint/2010/main" val="30828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9"/>
                                        </p:tgtEl>
                                        <p:attrNameLst>
                                          <p:attrName>r</p:attrName>
                                        </p:attrNameLst>
                                      </p:cBhvr>
                                    </p:animRot>
                                    <p:animRot by="-240000">
                                      <p:cBhvr>
                                        <p:cTn id="11" dur="200" fill="hold">
                                          <p:stCondLst>
                                            <p:cond delay="200"/>
                                          </p:stCondLst>
                                        </p:cTn>
                                        <p:tgtEl>
                                          <p:spTgt spid="269"/>
                                        </p:tgtEl>
                                        <p:attrNameLst>
                                          <p:attrName>r</p:attrName>
                                        </p:attrNameLst>
                                      </p:cBhvr>
                                    </p:animRot>
                                    <p:animRot by="240000">
                                      <p:cBhvr>
                                        <p:cTn id="12" dur="200" fill="hold">
                                          <p:stCondLst>
                                            <p:cond delay="400"/>
                                          </p:stCondLst>
                                        </p:cTn>
                                        <p:tgtEl>
                                          <p:spTgt spid="269"/>
                                        </p:tgtEl>
                                        <p:attrNameLst>
                                          <p:attrName>r</p:attrName>
                                        </p:attrNameLst>
                                      </p:cBhvr>
                                    </p:animRot>
                                    <p:animRot by="-240000">
                                      <p:cBhvr>
                                        <p:cTn id="13" dur="200" fill="hold">
                                          <p:stCondLst>
                                            <p:cond delay="600"/>
                                          </p:stCondLst>
                                        </p:cTn>
                                        <p:tgtEl>
                                          <p:spTgt spid="269"/>
                                        </p:tgtEl>
                                        <p:attrNameLst>
                                          <p:attrName>r</p:attrName>
                                        </p:attrNameLst>
                                      </p:cBhvr>
                                    </p:animRot>
                                    <p:animRot by="120000">
                                      <p:cBhvr>
                                        <p:cTn id="14" dur="200" fill="hold">
                                          <p:stCondLst>
                                            <p:cond delay="800"/>
                                          </p:stCondLst>
                                        </p:cTn>
                                        <p:tgtEl>
                                          <p:spTgt spid="26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Effect transition="in" filter="fade">
                                      <p:cBhvr>
                                        <p:cTn id="19" dur="500"/>
                                        <p:tgtEl>
                                          <p:spTgt spid="270"/>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70"/>
                                        </p:tgtEl>
                                        <p:attrNameLst>
                                          <p:attrName>r</p:attrName>
                                        </p:attrNameLst>
                                      </p:cBhvr>
                                    </p:animRot>
                                    <p:animRot by="-240000">
                                      <p:cBhvr>
                                        <p:cTn id="23" dur="200" fill="hold">
                                          <p:stCondLst>
                                            <p:cond delay="200"/>
                                          </p:stCondLst>
                                        </p:cTn>
                                        <p:tgtEl>
                                          <p:spTgt spid="270"/>
                                        </p:tgtEl>
                                        <p:attrNameLst>
                                          <p:attrName>r</p:attrName>
                                        </p:attrNameLst>
                                      </p:cBhvr>
                                    </p:animRot>
                                    <p:animRot by="240000">
                                      <p:cBhvr>
                                        <p:cTn id="24" dur="200" fill="hold">
                                          <p:stCondLst>
                                            <p:cond delay="400"/>
                                          </p:stCondLst>
                                        </p:cTn>
                                        <p:tgtEl>
                                          <p:spTgt spid="270"/>
                                        </p:tgtEl>
                                        <p:attrNameLst>
                                          <p:attrName>r</p:attrName>
                                        </p:attrNameLst>
                                      </p:cBhvr>
                                    </p:animRot>
                                    <p:animRot by="-240000">
                                      <p:cBhvr>
                                        <p:cTn id="25" dur="200" fill="hold">
                                          <p:stCondLst>
                                            <p:cond delay="600"/>
                                          </p:stCondLst>
                                        </p:cTn>
                                        <p:tgtEl>
                                          <p:spTgt spid="270"/>
                                        </p:tgtEl>
                                        <p:attrNameLst>
                                          <p:attrName>r</p:attrName>
                                        </p:attrNameLst>
                                      </p:cBhvr>
                                    </p:animRot>
                                    <p:animRot by="120000">
                                      <p:cBhvr>
                                        <p:cTn id="26" dur="200" fill="hold">
                                          <p:stCondLst>
                                            <p:cond delay="800"/>
                                          </p:stCondLst>
                                        </p:cTn>
                                        <p:tgtEl>
                                          <p:spTgt spid="27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1"/>
                                        </p:tgtEl>
                                        <p:attrNameLst>
                                          <p:attrName>style.visibility</p:attrName>
                                        </p:attrNameLst>
                                      </p:cBhvr>
                                      <p:to>
                                        <p:strVal val="visible"/>
                                      </p:to>
                                    </p:set>
                                    <p:animEffect transition="in" filter="fade">
                                      <p:cBhvr>
                                        <p:cTn id="31" dur="500"/>
                                        <p:tgtEl>
                                          <p:spTgt spid="27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2"/>
                                        </p:tgtEl>
                                        <p:attrNameLst>
                                          <p:attrName>style.visibility</p:attrName>
                                        </p:attrNameLst>
                                      </p:cBhvr>
                                      <p:to>
                                        <p:strVal val="visible"/>
                                      </p:to>
                                    </p:set>
                                    <p:animEffect transition="in" filter="fade">
                                      <p:cBhvr>
                                        <p:cTn id="36" dur="500"/>
                                        <p:tgtEl>
                                          <p:spTgt spid="2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3"/>
                                        </p:tgtEl>
                                        <p:attrNameLst>
                                          <p:attrName>style.visibility</p:attrName>
                                        </p:attrNameLst>
                                      </p:cBhvr>
                                      <p:to>
                                        <p:strVal val="visible"/>
                                      </p:to>
                                    </p:set>
                                    <p:animEffect transition="in" filter="fade">
                                      <p:cBhvr>
                                        <p:cTn id="41" dur="500"/>
                                        <p:tgtEl>
                                          <p:spTgt spid="27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4"/>
                                        </p:tgtEl>
                                        <p:attrNameLst>
                                          <p:attrName>style.visibility</p:attrName>
                                        </p:attrNameLst>
                                      </p:cBhvr>
                                      <p:to>
                                        <p:strVal val="visible"/>
                                      </p:to>
                                    </p:set>
                                    <p:animEffect transition="in" filter="fade">
                                      <p:cBhvr>
                                        <p:cTn id="46" dur="500"/>
                                        <p:tgtEl>
                                          <p:spTgt spid="2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6"/>
                                        </p:tgtEl>
                                        <p:attrNameLst>
                                          <p:attrName>style.visibility</p:attrName>
                                        </p:attrNameLst>
                                      </p:cBhvr>
                                      <p:to>
                                        <p:strVal val="visible"/>
                                      </p:to>
                                    </p:set>
                                    <p:animEffect transition="in" filter="fade">
                                      <p:cBhvr>
                                        <p:cTn id="51" dur="500"/>
                                        <p:tgtEl>
                                          <p:spTgt spid="27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7"/>
                                        </p:tgtEl>
                                        <p:attrNameLst>
                                          <p:attrName>style.visibility</p:attrName>
                                        </p:attrNameLst>
                                      </p:cBhvr>
                                      <p:to>
                                        <p:strVal val="visible"/>
                                      </p:to>
                                    </p:set>
                                    <p:animEffect transition="in" filter="fade">
                                      <p:cBhvr>
                                        <p:cTn id="56" dur="500"/>
                                        <p:tgtEl>
                                          <p:spTgt spid="27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8"/>
                                        </p:tgtEl>
                                        <p:attrNameLst>
                                          <p:attrName>style.visibility</p:attrName>
                                        </p:attrNameLst>
                                      </p:cBhvr>
                                      <p:to>
                                        <p:strVal val="visible"/>
                                      </p:to>
                                    </p:set>
                                    <p:animEffect transition="in" filter="fade">
                                      <p:cBhvr>
                                        <p:cTn id="61" dur="500"/>
                                        <p:tgtEl>
                                          <p:spTgt spid="27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9"/>
                                        </p:tgtEl>
                                        <p:attrNameLst>
                                          <p:attrName>style.visibility</p:attrName>
                                        </p:attrNameLst>
                                      </p:cBhvr>
                                      <p:to>
                                        <p:strVal val="visible"/>
                                      </p:to>
                                    </p:set>
                                    <p:animEffect transition="in" filter="fade">
                                      <p:cBhvr>
                                        <p:cTn id="66" dur="500"/>
                                        <p:tgtEl>
                                          <p:spTgt spid="27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2" name="Group 1"/>
          <p:cNvGrpSpPr/>
          <p:nvPr/>
        </p:nvGrpSpPr>
        <p:grpSpPr>
          <a:xfrm>
            <a:off x="1143000" y="493524"/>
            <a:ext cx="6781800" cy="2265172"/>
            <a:chOff x="1143000" y="493524"/>
            <a:chExt cx="6781800" cy="2265172"/>
          </a:xfrm>
        </p:grpSpPr>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2971800" y="1311431"/>
              <a:ext cx="990600" cy="556869"/>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143000" y="3962400"/>
            <a:ext cx="6781800" cy="2265172"/>
            <a:chOff x="1143000" y="3962400"/>
            <a:chExt cx="6781800" cy="2265172"/>
          </a:xfrm>
        </p:grpSpPr>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Arrow Connector 269"/>
            <p:cNvCxnSpPr/>
            <p:nvPr/>
          </p:nvCxnSpPr>
          <p:spPr>
            <a:xfrm flipV="1">
              <a:off x="3082320" y="5478979"/>
              <a:ext cx="1150560" cy="452144"/>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1143000" y="2168283"/>
            <a:ext cx="6781800" cy="2265172"/>
            <a:chOff x="1143000" y="493524"/>
            <a:chExt cx="6781800" cy="2265172"/>
          </a:xfrm>
        </p:grpSpPr>
        <p:grpSp>
          <p:nvGrpSpPr>
            <p:cNvPr id="85" name="Group 84"/>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99" name="TextBox 98"/>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99" name="TextBox 98"/>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4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41"/>
                    <a:stretch>
                      <a:fillRect b="-1333"/>
                    </a:stretch>
                  </a:blipFill>
                </p:spPr>
                <p:txBody>
                  <a:bodyPr/>
                  <a:lstStyle/>
                  <a:p>
                    <a:r>
                      <a:rPr lang="en-US">
                        <a:noFill/>
                      </a:rPr>
                      <a:t> </a:t>
                    </a:r>
                  </a:p>
                </p:txBody>
              </p:sp>
            </mc:Fallback>
          </mc:AlternateContent>
          <p:cxnSp>
            <p:nvCxnSpPr>
              <p:cNvPr id="106" name="Straight Arrow Connector 105"/>
              <p:cNvCxnSpPr>
                <a:stCxn id="99" idx="0"/>
                <a:endCxn id="102"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99" idx="2"/>
                <a:endCxn id="104"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0" idx="2"/>
                <a:endCxn id="105"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02" idx="3"/>
                <a:endCxn id="100"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04" idx="3"/>
                <a:endCxn id="100"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0" idx="0"/>
                <a:endCxn id="103"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3" idx="3"/>
                <a:endCxn id="101"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5" idx="3"/>
                <a:endCxn id="101"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6" name="TextBox 115"/>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4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7" name="TextBox 116"/>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9" name="TextBox 118"/>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20" name="TextBox 119"/>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21" name="TextBox 120"/>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49"/>
                    <a:stretch>
                      <a:fillRect/>
                    </a:stretch>
                  </a:blipFill>
                </p:spPr>
                <p:txBody>
                  <a:bodyPr/>
                  <a:lstStyle/>
                  <a:p>
                    <a:r>
                      <a:rPr lang="en-US">
                        <a:noFill/>
                      </a:rPr>
                      <a:t> </a:t>
                    </a:r>
                  </a:p>
                </p:txBody>
              </p:sp>
            </mc:Fallback>
          </mc:AlternateContent>
          <p:sp>
            <p:nvSpPr>
              <p:cNvPr id="122" name="Freeform 121"/>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3" name="TextBox 122"/>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123" name="TextBox 122"/>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50"/>
                    <a:stretch>
                      <a:fillRect/>
                    </a:stretch>
                  </a:blipFill>
                </p:spPr>
                <p:txBody>
                  <a:bodyPr/>
                  <a:lstStyle/>
                  <a:p>
                    <a:r>
                      <a:rPr lang="en-US">
                        <a:noFill/>
                      </a:rPr>
                      <a:t> </a:t>
                    </a:r>
                  </a:p>
                </p:txBody>
              </p:sp>
            </mc:Fallback>
          </mc:AlternateContent>
        </p:grpSp>
        <p:cxnSp>
          <p:nvCxnSpPr>
            <p:cNvPr id="86" name="Straight Arrow Connector 85"/>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65A0EED-6B89-664A-801E-D3FDD91C7C69}" type="slidenum">
              <a:rPr lang="en-US" smtClean="0"/>
              <a:pPr/>
              <a:t>84</a:t>
            </a:fld>
            <a:endParaRPr lang="en-US"/>
          </a:p>
        </p:txBody>
      </p:sp>
    </p:spTree>
    <p:extLst>
      <p:ext uri="{BB962C8B-B14F-4D97-AF65-F5344CB8AC3E}">
        <p14:creationId xmlns:p14="http://schemas.microsoft.com/office/powerpoint/2010/main" val="2635937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0"/>
                                        </p:tgtEl>
                                      </p:cBhvr>
                                    </p:animEffect>
                                    <p:set>
                                      <p:cBhvr>
                                        <p:cTn id="7" dur="1" fill="hold">
                                          <p:stCondLst>
                                            <p:cond delay="1999"/>
                                          </p:stCondLst>
                                        </p:cTn>
                                        <p:tgtEl>
                                          <p:spTgt spid="9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1"/>
                                        </p:tgtEl>
                                      </p:cBhvr>
                                    </p:animEffect>
                                    <p:set>
                                      <p:cBhvr>
                                        <p:cTn id="10" dur="1" fill="hold">
                                          <p:stCondLst>
                                            <p:cond delay="1999"/>
                                          </p:stCondLst>
                                        </p:cTn>
                                        <p:tgtEl>
                                          <p:spTgt spid="9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4"/>
                                        </p:tgtEl>
                                      </p:cBhvr>
                                    </p:animEffect>
                                    <p:set>
                                      <p:cBhvr>
                                        <p:cTn id="13" dur="1" fill="hold">
                                          <p:stCondLst>
                                            <p:cond delay="1999"/>
                                          </p:stCondLst>
                                        </p:cTn>
                                        <p:tgtEl>
                                          <p:spTgt spid="24"/>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0 0 L 0 0.25 E" pathEditMode="relative" ptsTypes="">
                                      <p:cBhvr>
                                        <p:cTn id="15" dur="2000" fill="hold"/>
                                        <p:tgtEl>
                                          <p:spTgt spid="2"/>
                                        </p:tgtEl>
                                        <p:attrNameLst>
                                          <p:attrName>ppt_x</p:attrName>
                                          <p:attrName>ppt_y</p:attrName>
                                        </p:attrNameLst>
                                      </p:cBhvr>
                                    </p:animMotion>
                                  </p:childTnLst>
                                </p:cTn>
                              </p:par>
                              <p:par>
                                <p:cTn id="16" presetID="64" presetClass="path" presetSubtype="0" accel="50000" decel="50000" fill="hold" nodeType="withEffect">
                                  <p:stCondLst>
                                    <p:cond delay="0"/>
                                  </p:stCondLst>
                                  <p:childTnLst>
                                    <p:animMotion origin="layout" path="M 0 0 L 0 -0.25 E" pathEditMode="relative" ptsTypes="">
                                      <p:cBhvr>
                                        <p:cTn id="17" dur="2000" fill="hold"/>
                                        <p:tgtEl>
                                          <p:spTgt spid="3"/>
                                        </p:tgtEl>
                                        <p:attrNameLst>
                                          <p:attrName>ppt_x</p:attrName>
                                          <p:attrName>ppt_y</p:attrName>
                                        </p:attrNameLst>
                                      </p:cBhvr>
                                    </p:animMotion>
                                  </p:childTnLst>
                                </p:cTn>
                              </p:par>
                              <p:par>
                                <p:cTn id="18" presetID="10" presetClass="exit" presetSubtype="0" fill="hold" nodeType="withEffect">
                                  <p:stCondLst>
                                    <p:cond delay="200"/>
                                  </p:stCondLst>
                                  <p:childTnLst>
                                    <p:animEffect transition="out" filter="fade">
                                      <p:cBhvr>
                                        <p:cTn id="19" dur="1800"/>
                                        <p:tgtEl>
                                          <p:spTgt spid="2"/>
                                        </p:tgtEl>
                                      </p:cBhvr>
                                    </p:animEffect>
                                    <p:set>
                                      <p:cBhvr>
                                        <p:cTn id="20" dur="1" fill="hold">
                                          <p:stCondLst>
                                            <p:cond delay="1799"/>
                                          </p:stCondLst>
                                        </p:cTn>
                                        <p:tgtEl>
                                          <p:spTgt spid="2"/>
                                        </p:tgtEl>
                                        <p:attrNameLst>
                                          <p:attrName>style.visibility</p:attrName>
                                        </p:attrNameLst>
                                      </p:cBhvr>
                                      <p:to>
                                        <p:strVal val="hidden"/>
                                      </p:to>
                                    </p:set>
                                  </p:childTnLst>
                                </p:cTn>
                              </p:par>
                              <p:par>
                                <p:cTn id="21" presetID="10" presetClass="exit" presetSubtype="0" fill="hold" nodeType="withEffect">
                                  <p:stCondLst>
                                    <p:cond delay="200"/>
                                  </p:stCondLst>
                                  <p:childTnLst>
                                    <p:animEffect transition="out" filter="fade">
                                      <p:cBhvr>
                                        <p:cTn id="22" dur="1800"/>
                                        <p:tgtEl>
                                          <p:spTgt spid="3"/>
                                        </p:tgtEl>
                                      </p:cBhvr>
                                    </p:animEffect>
                                    <p:set>
                                      <p:cBhvr>
                                        <p:cTn id="23" dur="1" fill="hold">
                                          <p:stCondLst>
                                            <p:cond delay="1799"/>
                                          </p:stCondLst>
                                        </p:cTn>
                                        <p:tgtEl>
                                          <p:spTgt spid="3"/>
                                        </p:tgtEl>
                                        <p:attrNameLst>
                                          <p:attrName>style.visibility</p:attrName>
                                        </p:attrNameLst>
                                      </p:cBhvr>
                                      <p:to>
                                        <p:strVal val="hidden"/>
                                      </p:to>
                                    </p:set>
                                  </p:childTnLst>
                                </p:cTn>
                              </p:par>
                              <p:par>
                                <p:cTn id="24" presetID="10" presetClass="entr" presetSubtype="0" fill="hold" nodeType="withEffect">
                                  <p:stCondLst>
                                    <p:cond delay="150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2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 name="TextBox 101"/>
              <p:cNvSpPr txBox="1"/>
              <p:nvPr/>
            </p:nvSpPr>
            <p:spPr>
              <a:xfrm>
                <a:off x="1683325" y="3531949"/>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a:latin typeface="Cambria Math"/>
                  </a:rPr>
                  <a:t> </a:t>
                </a:r>
              </a:p>
              <a:p>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1683325" y="3531949"/>
                <a:ext cx="4560946" cy="3218895"/>
              </a:xfrm>
              <a:prstGeom prst="rect">
                <a:avLst/>
              </a:prstGeom>
              <a:blipFill rotWithShape="1">
                <a:blip r:embed="rId2"/>
                <a:stretch>
                  <a:fillRect b="-1705"/>
                </a:stretch>
              </a:blipFill>
            </p:spPr>
            <p:txBody>
              <a:bodyPr/>
              <a:lstStyle/>
              <a:p>
                <a:r>
                  <a:rPr lang="en-US">
                    <a:noFill/>
                  </a:rPr>
                  <a:t> </a:t>
                </a:r>
              </a:p>
            </p:txBody>
          </p:sp>
        </mc:Fallback>
      </mc:AlternateContent>
      <p:sp>
        <p:nvSpPr>
          <p:cNvPr id="44" name="Diamond 43"/>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45" name="Straight Arrow Connector 44"/>
          <p:cNvCxnSpPr>
            <a:stCxn id="44"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43000" y="2168283"/>
            <a:ext cx="6781800" cy="2265172"/>
            <a:chOff x="1143000" y="493524"/>
            <a:chExt cx="6781800" cy="2265172"/>
          </a:xfrm>
        </p:grpSpPr>
        <p:grpSp>
          <p:nvGrpSpPr>
            <p:cNvPr id="50" name="Group 49"/>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62" name="TextBox 61"/>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64" name="TextBox 63"/>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68" name="TextBox 67"/>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b="-1333"/>
                    </a:stretch>
                  </a:blipFill>
                </p:spPr>
                <p:txBody>
                  <a:bodyPr/>
                  <a:lstStyle/>
                  <a:p>
                    <a:r>
                      <a:rPr lang="en-US">
                        <a:noFill/>
                      </a:rPr>
                      <a:t> </a:t>
                    </a:r>
                  </a:p>
                </p:txBody>
              </p:sp>
            </mc:Fallback>
          </mc:AlternateContent>
          <p:cxnSp>
            <p:nvCxnSpPr>
              <p:cNvPr id="69" name="Straight Arrow Connector 68"/>
              <p:cNvCxnSpPr>
                <a:stCxn id="62" idx="0"/>
                <a:endCxn id="65"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2" idx="2"/>
                <a:endCxn id="67"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3" idx="2"/>
                <a:endCxn id="68"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5" idx="3"/>
                <a:endCxn id="63"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7" idx="3"/>
                <a:endCxn id="63"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3" idx="0"/>
                <a:endCxn id="66"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6" idx="3"/>
                <a:endCxn id="64"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68" idx="3"/>
                <a:endCxn id="64"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1" name="TextBox 80"/>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4" name="TextBox 83"/>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85" name="Freeform 84"/>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51" name="Straight Arrow Connector 50"/>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87" name="Straight Arrow Connector 86"/>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20"/>
                <a:stretch>
                  <a:fillRect/>
                </a:stretch>
              </a:blipFill>
            </p:spPr>
            <p:txBody>
              <a:bodyPr/>
              <a:lstStyle/>
              <a:p>
                <a:r>
                  <a:rPr lang="en-US">
                    <a:noFill/>
                  </a:rPr>
                  <a:t> </a:t>
                </a:r>
              </a:p>
            </p:txBody>
          </p:sp>
        </mc:Fallback>
      </mc:AlternateContent>
      <p:cxnSp>
        <p:nvCxnSpPr>
          <p:cNvPr id="90" name="Straight Arrow Connector 89"/>
          <p:cNvCxnSpPr/>
          <p:nvPr/>
        </p:nvCxnSpPr>
        <p:spPr>
          <a:xfrm flipH="1">
            <a:off x="7162800" y="4675192"/>
            <a:ext cx="103426" cy="4978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896415" y="4715845"/>
            <a:ext cx="1524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7558526" y="4944445"/>
            <a:ext cx="448049"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191185" y="4944445"/>
            <a:ext cx="449755"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7640940" y="4993342"/>
            <a:ext cx="290173" cy="3594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7214513" y="4993342"/>
            <a:ext cx="344013" cy="4930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28600" y="5801380"/>
            <a:ext cx="2218877" cy="523220"/>
          </a:xfrm>
          <a:prstGeom prst="rect">
            <a:avLst/>
          </a:prstGeom>
          <a:noFill/>
        </p:spPr>
        <p:txBody>
          <a:bodyPr wrap="none" rtlCol="0">
            <a:spAutoFit/>
          </a:bodyPr>
          <a:lstStyle/>
          <a:p>
            <a:r>
              <a:rPr lang="en-US" sz="2800" dirty="0">
                <a:solidFill>
                  <a:srgbClr val="C00000"/>
                </a:solidFill>
              </a:rPr>
              <a:t>Dilemma Rule</a:t>
            </a:r>
          </a:p>
        </p:txBody>
      </p:sp>
      <p:sp>
        <p:nvSpPr>
          <p:cNvPr id="101" name="Rectangle 100"/>
          <p:cNvSpPr/>
          <p:nvPr/>
        </p:nvSpPr>
        <p:spPr>
          <a:xfrm>
            <a:off x="2971800" y="5908964"/>
            <a:ext cx="2611740" cy="415636"/>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65A0EED-6B89-664A-801E-D3FDD91C7C69}" type="slidenum">
              <a:rPr lang="en-US" smtClean="0"/>
              <a:pPr/>
              <a:t>85</a:t>
            </a:fld>
            <a:endParaRPr lang="en-US"/>
          </a:p>
        </p:txBody>
      </p:sp>
    </p:spTree>
    <p:extLst>
      <p:ext uri="{BB962C8B-B14F-4D97-AF65-F5344CB8AC3E}">
        <p14:creationId xmlns:p14="http://schemas.microsoft.com/office/powerpoint/2010/main" val="28309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25000" decel="25000" fill="hold" nodeType="withEffect">
                                  <p:stCondLst>
                                    <p:cond delay="0"/>
                                  </p:stCondLst>
                                  <p:childTnLst>
                                    <p:animMotion origin="layout" path="M 0 0 L 0 -0.25 E" pathEditMode="relative" ptsTypes="">
                                      <p:cBhvr>
                                        <p:cTn id="6" dur="2000" fill="hold"/>
                                        <p:tgtEl>
                                          <p:spTgt spid="49"/>
                                        </p:tgtEl>
                                        <p:attrNameLst>
                                          <p:attrName>ppt_x</p:attrName>
                                          <p:attrName>ppt_y</p:attrName>
                                        </p:attrNameLst>
                                      </p:cBhvr>
                                    </p:animMotion>
                                  </p:childTnLst>
                                </p:cTn>
                              </p:par>
                              <p:par>
                                <p:cTn id="7" presetID="10" presetClass="entr" presetSubtype="0" fill="hold" grpId="0" nodeType="withEffect">
                                  <p:stCondLst>
                                    <p:cond delay="500"/>
                                  </p:stCondLst>
                                  <p:childTnLst>
                                    <p:set>
                                      <p:cBhvr>
                                        <p:cTn id="8" dur="1" fill="hold">
                                          <p:stCondLst>
                                            <p:cond delay="0"/>
                                          </p:stCondLst>
                                        </p:cTn>
                                        <p:tgtEl>
                                          <p:spTgt spid="88"/>
                                        </p:tgtEl>
                                        <p:attrNameLst>
                                          <p:attrName>style.visibility</p:attrName>
                                        </p:attrNameLst>
                                      </p:cBhvr>
                                      <p:to>
                                        <p:strVal val="visible"/>
                                      </p:to>
                                    </p:set>
                                    <p:animEffect transition="in" filter="fade">
                                      <p:cBhvr>
                                        <p:cTn id="9" dur="500"/>
                                        <p:tgtEl>
                                          <p:spTgt spid="8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par>
                                <p:cTn id="16" presetID="10" presetClass="entr" presetSubtype="0" fill="hold" nodeType="withEffect">
                                  <p:stCondLst>
                                    <p:cond delay="5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50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50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50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par>
                                <p:cTn id="28" presetID="10" presetClass="entr" presetSubtype="0" fill="hold" nodeType="withEffect">
                                  <p:stCondLst>
                                    <p:cond delay="5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500"/>
                                        <p:tgtEl>
                                          <p:spTgt spid="90"/>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500"/>
                                        <p:tgtEl>
                                          <p:spTgt spid="103"/>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fade">
                                      <p:cBhvr>
                                        <p:cTn id="60" dur="500"/>
                                        <p:tgtEl>
                                          <p:spTgt spid="10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44" grpId="0" animBg="1"/>
      <p:bldP spid="88" grpId="0"/>
      <p:bldP spid="89" grpId="0"/>
      <p:bldP spid="100" grpId="0"/>
      <p:bldP spid="10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6231240" y="1145555"/>
            <a:ext cx="990600" cy="556869"/>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891886" y="5356191"/>
            <a:ext cx="1132127" cy="401076"/>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ounded Rectangle 83"/>
              <p:cNvSpPr/>
              <p:nvPr/>
            </p:nvSpPr>
            <p:spPr>
              <a:xfrm>
                <a:off x="3051805" y="7620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4" name="Rounded Rectangle 83"/>
              <p:cNvSpPr>
                <a:spLocks noRot="1" noChangeAspect="1" noMove="1" noResize="1" noEditPoints="1" noAdjustHandles="1" noChangeArrowheads="1" noChangeShapeType="1" noTextEdit="1"/>
              </p:cNvSpPr>
              <p:nvPr/>
            </p:nvSpPr>
            <p:spPr>
              <a:xfrm>
                <a:off x="3051805" y="762000"/>
                <a:ext cx="2511655" cy="1655877"/>
              </a:xfrm>
              <a:prstGeom prst="round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ounded Rectangle 86"/>
              <p:cNvSpPr/>
              <p:nvPr/>
            </p:nvSpPr>
            <p:spPr>
              <a:xfrm>
                <a:off x="3048000" y="40386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7" name="Rounded Rectangle 86"/>
              <p:cNvSpPr>
                <a:spLocks noRot="1" noChangeAspect="1" noMove="1" noResize="1" noEditPoints="1" noAdjustHandles="1" noChangeArrowheads="1" noChangeShapeType="1" noTextEdit="1"/>
              </p:cNvSpPr>
              <p:nvPr/>
            </p:nvSpPr>
            <p:spPr>
              <a:xfrm>
                <a:off x="3048000" y="4038600"/>
                <a:ext cx="2511655" cy="1655877"/>
              </a:xfrm>
              <a:prstGeom prst="roundRect">
                <a:avLst/>
              </a:prstGeom>
              <a:blipFill rotWithShape="1">
                <a:blip r:embed="rId3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86</a:t>
            </a:fld>
            <a:endParaRPr lang="en-US"/>
          </a:p>
        </p:txBody>
      </p:sp>
    </p:spTree>
    <p:extLst>
      <p:ext uri="{BB962C8B-B14F-4D97-AF65-F5344CB8AC3E}">
        <p14:creationId xmlns:p14="http://schemas.microsoft.com/office/powerpoint/2010/main" val="207655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9"/>
                                        </p:tgtEl>
                                        <p:attrNameLst>
                                          <p:attrName>r</p:attrName>
                                        </p:attrNameLst>
                                      </p:cBhvr>
                                    </p:animRot>
                                    <p:animRot by="-240000">
                                      <p:cBhvr>
                                        <p:cTn id="11" dur="200" fill="hold">
                                          <p:stCondLst>
                                            <p:cond delay="200"/>
                                          </p:stCondLst>
                                        </p:cTn>
                                        <p:tgtEl>
                                          <p:spTgt spid="269"/>
                                        </p:tgtEl>
                                        <p:attrNameLst>
                                          <p:attrName>r</p:attrName>
                                        </p:attrNameLst>
                                      </p:cBhvr>
                                    </p:animRot>
                                    <p:animRot by="240000">
                                      <p:cBhvr>
                                        <p:cTn id="12" dur="200" fill="hold">
                                          <p:stCondLst>
                                            <p:cond delay="400"/>
                                          </p:stCondLst>
                                        </p:cTn>
                                        <p:tgtEl>
                                          <p:spTgt spid="269"/>
                                        </p:tgtEl>
                                        <p:attrNameLst>
                                          <p:attrName>r</p:attrName>
                                        </p:attrNameLst>
                                      </p:cBhvr>
                                    </p:animRot>
                                    <p:animRot by="-240000">
                                      <p:cBhvr>
                                        <p:cTn id="13" dur="200" fill="hold">
                                          <p:stCondLst>
                                            <p:cond delay="600"/>
                                          </p:stCondLst>
                                        </p:cTn>
                                        <p:tgtEl>
                                          <p:spTgt spid="269"/>
                                        </p:tgtEl>
                                        <p:attrNameLst>
                                          <p:attrName>r</p:attrName>
                                        </p:attrNameLst>
                                      </p:cBhvr>
                                    </p:animRot>
                                    <p:animRot by="120000">
                                      <p:cBhvr>
                                        <p:cTn id="14" dur="200" fill="hold">
                                          <p:stCondLst>
                                            <p:cond delay="800"/>
                                          </p:stCondLst>
                                        </p:cTn>
                                        <p:tgtEl>
                                          <p:spTgt spid="26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82"/>
                                        </p:tgtEl>
                                        <p:attrNameLst>
                                          <p:attrName>r</p:attrName>
                                        </p:attrNameLst>
                                      </p:cBhvr>
                                    </p:animRot>
                                    <p:animRot by="-240000">
                                      <p:cBhvr>
                                        <p:cTn id="23" dur="200" fill="hold">
                                          <p:stCondLst>
                                            <p:cond delay="200"/>
                                          </p:stCondLst>
                                        </p:cTn>
                                        <p:tgtEl>
                                          <p:spTgt spid="82"/>
                                        </p:tgtEl>
                                        <p:attrNameLst>
                                          <p:attrName>r</p:attrName>
                                        </p:attrNameLst>
                                      </p:cBhvr>
                                    </p:animRot>
                                    <p:animRot by="240000">
                                      <p:cBhvr>
                                        <p:cTn id="24" dur="200" fill="hold">
                                          <p:stCondLst>
                                            <p:cond delay="400"/>
                                          </p:stCondLst>
                                        </p:cTn>
                                        <p:tgtEl>
                                          <p:spTgt spid="82"/>
                                        </p:tgtEl>
                                        <p:attrNameLst>
                                          <p:attrName>r</p:attrName>
                                        </p:attrNameLst>
                                      </p:cBhvr>
                                    </p:animRot>
                                    <p:animRot by="-240000">
                                      <p:cBhvr>
                                        <p:cTn id="25" dur="200" fill="hold">
                                          <p:stCondLst>
                                            <p:cond delay="600"/>
                                          </p:stCondLst>
                                        </p:cTn>
                                        <p:tgtEl>
                                          <p:spTgt spid="82"/>
                                        </p:tgtEl>
                                        <p:attrNameLst>
                                          <p:attrName>r</p:attrName>
                                        </p:attrNameLst>
                                      </p:cBhvr>
                                    </p:animRot>
                                    <p:animRot by="120000">
                                      <p:cBhvr>
                                        <p:cTn id="26" dur="200" fill="hold">
                                          <p:stCondLst>
                                            <p:cond delay="800"/>
                                          </p:stCondLst>
                                        </p:cTn>
                                        <p:tgtEl>
                                          <p:spTgt spid="8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4" grpId="0" animBg="1"/>
      <p:bldP spid="8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6231240" y="1145555"/>
            <a:ext cx="990600" cy="556869"/>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891886" y="5356191"/>
            <a:ext cx="1132127" cy="401076"/>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ounded Rectangle 83"/>
              <p:cNvSpPr/>
              <p:nvPr/>
            </p:nvSpPr>
            <p:spPr>
              <a:xfrm>
                <a:off x="3051805" y="7620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4" name="Rounded Rectangle 83"/>
              <p:cNvSpPr>
                <a:spLocks noRot="1" noChangeAspect="1" noMove="1" noResize="1" noEditPoints="1" noAdjustHandles="1" noChangeArrowheads="1" noChangeShapeType="1" noTextEdit="1"/>
              </p:cNvSpPr>
              <p:nvPr/>
            </p:nvSpPr>
            <p:spPr>
              <a:xfrm>
                <a:off x="3051805" y="762000"/>
                <a:ext cx="2511655" cy="1655877"/>
              </a:xfrm>
              <a:prstGeom prst="round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ounded Rectangle 86"/>
              <p:cNvSpPr/>
              <p:nvPr/>
            </p:nvSpPr>
            <p:spPr>
              <a:xfrm>
                <a:off x="3048000" y="40386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7" name="Rounded Rectangle 86"/>
              <p:cNvSpPr>
                <a:spLocks noRot="1" noChangeAspect="1" noMove="1" noResize="1" noEditPoints="1" noAdjustHandles="1" noChangeArrowheads="1" noChangeShapeType="1" noTextEdit="1"/>
              </p:cNvSpPr>
              <p:nvPr/>
            </p:nvSpPr>
            <p:spPr>
              <a:xfrm>
                <a:off x="3048000" y="4038600"/>
                <a:ext cx="2511655" cy="1655877"/>
              </a:xfrm>
              <a:prstGeom prst="roundRect">
                <a:avLst/>
              </a:prstGeom>
              <a:blipFill rotWithShape="1">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ounded Rectangle 87"/>
              <p:cNvSpPr/>
              <p:nvPr/>
            </p:nvSpPr>
            <p:spPr>
              <a:xfrm>
                <a:off x="3048000" y="2458923"/>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8" name="Rounded Rectangle 87"/>
              <p:cNvSpPr>
                <a:spLocks noRot="1" noChangeAspect="1" noMove="1" noResize="1" noEditPoints="1" noAdjustHandles="1" noChangeArrowheads="1" noChangeShapeType="1" noTextEdit="1"/>
              </p:cNvSpPr>
              <p:nvPr/>
            </p:nvSpPr>
            <p:spPr>
              <a:xfrm>
                <a:off x="3048000" y="2458923"/>
                <a:ext cx="2511655" cy="1655877"/>
              </a:xfrm>
              <a:prstGeom prst="roundRect">
                <a:avLst/>
              </a:prstGeom>
              <a:blipFill rotWithShape="1">
                <a:blip r:embed="rId3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87</a:t>
            </a:fld>
            <a:endParaRPr lang="en-US"/>
          </a:p>
        </p:txBody>
      </p:sp>
    </p:spTree>
    <p:extLst>
      <p:ext uri="{BB962C8B-B14F-4D97-AF65-F5344CB8AC3E}">
        <p14:creationId xmlns:p14="http://schemas.microsoft.com/office/powerpoint/2010/main" val="29295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69"/>
                                        </p:tgtEl>
                                      </p:cBhvr>
                                    </p:animEffect>
                                    <p:set>
                                      <p:cBhvr>
                                        <p:cTn id="7" dur="1" fill="hold">
                                          <p:stCondLst>
                                            <p:cond delay="499"/>
                                          </p:stCondLst>
                                        </p:cTn>
                                        <p:tgtEl>
                                          <p:spTgt spid="26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2"/>
                                        </p:tgtEl>
                                      </p:cBhvr>
                                    </p:animEffect>
                                    <p:set>
                                      <p:cBhvr>
                                        <p:cTn id="10" dur="1" fill="hold">
                                          <p:stCondLst>
                                            <p:cond delay="499"/>
                                          </p:stCondLst>
                                        </p:cTn>
                                        <p:tgtEl>
                                          <p:spTgt spid="8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0"/>
                                        </p:tgtEl>
                                      </p:cBhvr>
                                    </p:animEffect>
                                    <p:set>
                                      <p:cBhvr>
                                        <p:cTn id="16" dur="1" fill="hold">
                                          <p:stCondLst>
                                            <p:cond delay="499"/>
                                          </p:stCondLst>
                                        </p:cTn>
                                        <p:tgtEl>
                                          <p:spTgt spid="9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1"/>
                                        </p:tgtEl>
                                      </p:cBhvr>
                                    </p:animEffect>
                                    <p:set>
                                      <p:cBhvr>
                                        <p:cTn id="19" dur="1" fill="hold">
                                          <p:stCondLst>
                                            <p:cond delay="499"/>
                                          </p:stCondLst>
                                        </p:cTn>
                                        <p:tgtEl>
                                          <p:spTgt spid="9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97"/>
                                        </p:tgtEl>
                                      </p:cBhvr>
                                    </p:animEffect>
                                    <p:set>
                                      <p:cBhvr>
                                        <p:cTn id="22" dur="1" fill="hold">
                                          <p:stCondLst>
                                            <p:cond delay="499"/>
                                          </p:stCondLst>
                                        </p:cTn>
                                        <p:tgtEl>
                                          <p:spTgt spid="19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9"/>
                                        </p:tgtEl>
                                      </p:cBhvr>
                                    </p:animEffect>
                                    <p:set>
                                      <p:cBhvr>
                                        <p:cTn id="25" dur="1" fill="hold">
                                          <p:stCondLst>
                                            <p:cond delay="499"/>
                                          </p:stCondLst>
                                        </p:cTn>
                                        <p:tgtEl>
                                          <p:spTgt spid="2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30"/>
                                        </p:tgtEl>
                                      </p:cBhvr>
                                    </p:animEffect>
                                    <p:set>
                                      <p:cBhvr>
                                        <p:cTn id="28" dur="1" fill="hold">
                                          <p:stCondLst>
                                            <p:cond delay="499"/>
                                          </p:stCondLst>
                                        </p:cTn>
                                        <p:tgtEl>
                                          <p:spTgt spid="23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31"/>
                                        </p:tgtEl>
                                      </p:cBhvr>
                                    </p:animEffect>
                                    <p:set>
                                      <p:cBhvr>
                                        <p:cTn id="31" dur="1" fill="hold">
                                          <p:stCondLst>
                                            <p:cond delay="499"/>
                                          </p:stCondLst>
                                        </p:cTn>
                                        <p:tgtEl>
                                          <p:spTgt spid="23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32"/>
                                        </p:tgtEl>
                                      </p:cBhvr>
                                    </p:animEffect>
                                    <p:set>
                                      <p:cBhvr>
                                        <p:cTn id="34" dur="1" fill="hold">
                                          <p:stCondLst>
                                            <p:cond delay="499"/>
                                          </p:stCondLst>
                                        </p:cTn>
                                        <p:tgtEl>
                                          <p:spTgt spid="23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3"/>
                                        </p:tgtEl>
                                      </p:cBhvr>
                                    </p:animEffect>
                                    <p:set>
                                      <p:cBhvr>
                                        <p:cTn id="37" dur="1" fill="hold">
                                          <p:stCondLst>
                                            <p:cond delay="499"/>
                                          </p:stCondLst>
                                        </p:cTn>
                                        <p:tgtEl>
                                          <p:spTgt spid="23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34"/>
                                        </p:tgtEl>
                                      </p:cBhvr>
                                    </p:animEffect>
                                    <p:set>
                                      <p:cBhvr>
                                        <p:cTn id="40" dur="1" fill="hold">
                                          <p:stCondLst>
                                            <p:cond delay="499"/>
                                          </p:stCondLst>
                                        </p:cTn>
                                        <p:tgtEl>
                                          <p:spTgt spid="23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35"/>
                                        </p:tgtEl>
                                      </p:cBhvr>
                                    </p:animEffect>
                                    <p:set>
                                      <p:cBhvr>
                                        <p:cTn id="43" dur="1" fill="hold">
                                          <p:stCondLst>
                                            <p:cond delay="499"/>
                                          </p:stCondLst>
                                        </p:cTn>
                                        <p:tgtEl>
                                          <p:spTgt spid="23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36"/>
                                        </p:tgtEl>
                                      </p:cBhvr>
                                    </p:animEffect>
                                    <p:set>
                                      <p:cBhvr>
                                        <p:cTn id="46" dur="1" fill="hold">
                                          <p:stCondLst>
                                            <p:cond delay="499"/>
                                          </p:stCondLst>
                                        </p:cTn>
                                        <p:tgtEl>
                                          <p:spTgt spid="2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62"/>
                                        </p:tgtEl>
                                      </p:cBhvr>
                                    </p:animEffect>
                                    <p:set>
                                      <p:cBhvr>
                                        <p:cTn id="49" dur="1" fill="hold">
                                          <p:stCondLst>
                                            <p:cond delay="499"/>
                                          </p:stCondLst>
                                        </p:cTn>
                                        <p:tgtEl>
                                          <p:spTgt spid="26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3"/>
                                        </p:tgtEl>
                                      </p:cBhvr>
                                    </p:animEffect>
                                    <p:set>
                                      <p:cBhvr>
                                        <p:cTn id="52" dur="1" fill="hold">
                                          <p:stCondLst>
                                            <p:cond delay="499"/>
                                          </p:stCondLst>
                                        </p:cTn>
                                        <p:tgtEl>
                                          <p:spTgt spid="26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64"/>
                                        </p:tgtEl>
                                      </p:cBhvr>
                                    </p:animEffect>
                                    <p:set>
                                      <p:cBhvr>
                                        <p:cTn id="55" dur="1" fill="hold">
                                          <p:stCondLst>
                                            <p:cond delay="499"/>
                                          </p:stCondLst>
                                        </p:cTn>
                                        <p:tgtEl>
                                          <p:spTgt spid="26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65"/>
                                        </p:tgtEl>
                                      </p:cBhvr>
                                    </p:animEffect>
                                    <p:set>
                                      <p:cBhvr>
                                        <p:cTn id="58" dur="1" fill="hold">
                                          <p:stCondLst>
                                            <p:cond delay="499"/>
                                          </p:stCondLst>
                                        </p:cTn>
                                        <p:tgtEl>
                                          <p:spTgt spid="26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6"/>
                                        </p:tgtEl>
                                      </p:cBhvr>
                                    </p:animEffect>
                                    <p:set>
                                      <p:cBhvr>
                                        <p:cTn id="61" dur="1" fill="hold">
                                          <p:stCondLst>
                                            <p:cond delay="499"/>
                                          </p:stCondLst>
                                        </p:cTn>
                                        <p:tgtEl>
                                          <p:spTgt spid="26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67"/>
                                        </p:tgtEl>
                                      </p:cBhvr>
                                    </p:animEffect>
                                    <p:set>
                                      <p:cBhvr>
                                        <p:cTn id="64" dur="1" fill="hold">
                                          <p:stCondLst>
                                            <p:cond delay="499"/>
                                          </p:stCondLst>
                                        </p:cTn>
                                        <p:tgtEl>
                                          <p:spTgt spid="26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68"/>
                                        </p:tgtEl>
                                      </p:cBhvr>
                                    </p:animEffect>
                                    <p:set>
                                      <p:cBhvr>
                                        <p:cTn id="67" dur="1" fill="hold">
                                          <p:stCondLst>
                                            <p:cond delay="499"/>
                                          </p:stCondLst>
                                        </p:cTn>
                                        <p:tgtEl>
                                          <p:spTgt spid="26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71"/>
                                        </p:tgtEl>
                                      </p:cBhvr>
                                    </p:animEffect>
                                    <p:set>
                                      <p:cBhvr>
                                        <p:cTn id="70" dur="1" fill="hold">
                                          <p:stCondLst>
                                            <p:cond delay="499"/>
                                          </p:stCondLst>
                                        </p:cTn>
                                        <p:tgtEl>
                                          <p:spTgt spid="27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72"/>
                                        </p:tgtEl>
                                      </p:cBhvr>
                                    </p:animEffect>
                                    <p:set>
                                      <p:cBhvr>
                                        <p:cTn id="73" dur="1" fill="hold">
                                          <p:stCondLst>
                                            <p:cond delay="499"/>
                                          </p:stCondLst>
                                        </p:cTn>
                                        <p:tgtEl>
                                          <p:spTgt spid="27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73"/>
                                        </p:tgtEl>
                                      </p:cBhvr>
                                    </p:animEffect>
                                    <p:set>
                                      <p:cBhvr>
                                        <p:cTn id="76" dur="1" fill="hold">
                                          <p:stCondLst>
                                            <p:cond delay="499"/>
                                          </p:stCondLst>
                                        </p:cTn>
                                        <p:tgtEl>
                                          <p:spTgt spid="27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74"/>
                                        </p:tgtEl>
                                      </p:cBhvr>
                                    </p:animEffect>
                                    <p:set>
                                      <p:cBhvr>
                                        <p:cTn id="79" dur="1" fill="hold">
                                          <p:stCondLst>
                                            <p:cond delay="499"/>
                                          </p:stCondLst>
                                        </p:cTn>
                                        <p:tgtEl>
                                          <p:spTgt spid="27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76"/>
                                        </p:tgtEl>
                                      </p:cBhvr>
                                    </p:animEffect>
                                    <p:set>
                                      <p:cBhvr>
                                        <p:cTn id="82" dur="1" fill="hold">
                                          <p:stCondLst>
                                            <p:cond delay="499"/>
                                          </p:stCondLst>
                                        </p:cTn>
                                        <p:tgtEl>
                                          <p:spTgt spid="27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77"/>
                                        </p:tgtEl>
                                      </p:cBhvr>
                                    </p:animEffect>
                                    <p:set>
                                      <p:cBhvr>
                                        <p:cTn id="85" dur="1" fill="hold">
                                          <p:stCondLst>
                                            <p:cond delay="499"/>
                                          </p:stCondLst>
                                        </p:cTn>
                                        <p:tgtEl>
                                          <p:spTgt spid="27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78"/>
                                        </p:tgtEl>
                                      </p:cBhvr>
                                    </p:animEffect>
                                    <p:set>
                                      <p:cBhvr>
                                        <p:cTn id="88" dur="1" fill="hold">
                                          <p:stCondLst>
                                            <p:cond delay="499"/>
                                          </p:stCondLst>
                                        </p:cTn>
                                        <p:tgtEl>
                                          <p:spTgt spid="27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9"/>
                                        </p:tgtEl>
                                      </p:cBhvr>
                                    </p:animEffect>
                                    <p:set>
                                      <p:cBhvr>
                                        <p:cTn id="91" dur="1" fill="hold">
                                          <p:stCondLst>
                                            <p:cond delay="499"/>
                                          </p:stCondLst>
                                        </p:cTn>
                                        <p:tgtEl>
                                          <p:spTgt spid="279"/>
                                        </p:tgtEl>
                                        <p:attrNameLst>
                                          <p:attrName>style.visibility</p:attrName>
                                        </p:attrNameLst>
                                      </p:cBhvr>
                                      <p:to>
                                        <p:strVal val="hidden"/>
                                      </p:to>
                                    </p:set>
                                  </p:childTnLst>
                                </p:cTn>
                              </p:par>
                              <p:par>
                                <p:cTn id="92" presetID="42" presetClass="path" presetSubtype="0" accel="50000" decel="50000" fill="hold" grpId="0" nodeType="withEffect">
                                  <p:stCondLst>
                                    <p:cond delay="0"/>
                                  </p:stCondLst>
                                  <p:childTnLst>
                                    <p:animMotion origin="layout" path="M 0 0 L 0 0.25 E" pathEditMode="relative" ptsTypes="">
                                      <p:cBhvr>
                                        <p:cTn id="93" dur="2000" fill="hold"/>
                                        <p:tgtEl>
                                          <p:spTgt spid="84"/>
                                        </p:tgtEl>
                                        <p:attrNameLst>
                                          <p:attrName>ppt_x</p:attrName>
                                          <p:attrName>ppt_y</p:attrName>
                                        </p:attrNameLst>
                                      </p:cBhvr>
                                    </p:animMotion>
                                  </p:childTnLst>
                                </p:cTn>
                              </p:par>
                              <p:par>
                                <p:cTn id="94" presetID="64" presetClass="path" presetSubtype="0" accel="50000" decel="50000" fill="hold" grpId="0" nodeType="withEffect">
                                  <p:stCondLst>
                                    <p:cond delay="0"/>
                                  </p:stCondLst>
                                  <p:childTnLst>
                                    <p:animMotion origin="layout" path="M 2.77778E-7 -7.40741E-7 L -0.00399 -0.23171 " pathEditMode="relative" rAng="0" ptsTypes="AA">
                                      <p:cBhvr>
                                        <p:cTn id="95" dur="2000" fill="hold"/>
                                        <p:tgtEl>
                                          <p:spTgt spid="87"/>
                                        </p:tgtEl>
                                        <p:attrNameLst>
                                          <p:attrName>ppt_x</p:attrName>
                                          <p:attrName>ppt_y</p:attrName>
                                        </p:attrNameLst>
                                      </p:cBhvr>
                                      <p:rCtr x="-208" y="-11597"/>
                                    </p:animMotion>
                                  </p:childTnLst>
                                </p:cTn>
                              </p:par>
                              <p:par>
                                <p:cTn id="96" presetID="10" presetClass="exit" presetSubtype="0" fill="hold" grpId="1" nodeType="withEffect">
                                  <p:stCondLst>
                                    <p:cond delay="200"/>
                                  </p:stCondLst>
                                  <p:childTnLst>
                                    <p:animEffect transition="out" filter="fade">
                                      <p:cBhvr>
                                        <p:cTn id="97" dur="2000"/>
                                        <p:tgtEl>
                                          <p:spTgt spid="84"/>
                                        </p:tgtEl>
                                      </p:cBhvr>
                                    </p:animEffect>
                                    <p:set>
                                      <p:cBhvr>
                                        <p:cTn id="98" dur="1" fill="hold">
                                          <p:stCondLst>
                                            <p:cond delay="1999"/>
                                          </p:stCondLst>
                                        </p:cTn>
                                        <p:tgtEl>
                                          <p:spTgt spid="84"/>
                                        </p:tgtEl>
                                        <p:attrNameLst>
                                          <p:attrName>style.visibility</p:attrName>
                                        </p:attrNameLst>
                                      </p:cBhvr>
                                      <p:to>
                                        <p:strVal val="hidden"/>
                                      </p:to>
                                    </p:set>
                                  </p:childTnLst>
                                </p:cTn>
                              </p:par>
                              <p:par>
                                <p:cTn id="99" presetID="10" presetClass="exit" presetSubtype="0" fill="hold" grpId="1" nodeType="withEffect">
                                  <p:stCondLst>
                                    <p:cond delay="200"/>
                                  </p:stCondLst>
                                  <p:childTnLst>
                                    <p:animEffect transition="out" filter="fade">
                                      <p:cBhvr>
                                        <p:cTn id="100" dur="2000"/>
                                        <p:tgtEl>
                                          <p:spTgt spid="87"/>
                                        </p:tgtEl>
                                      </p:cBhvr>
                                    </p:animEffect>
                                    <p:set>
                                      <p:cBhvr>
                                        <p:cTn id="101" dur="1" fill="hold">
                                          <p:stCondLst>
                                            <p:cond delay="1999"/>
                                          </p:stCondLst>
                                        </p:cTn>
                                        <p:tgtEl>
                                          <p:spTgt spid="87"/>
                                        </p:tgtEl>
                                        <p:attrNameLst>
                                          <p:attrName>style.visibility</p:attrName>
                                        </p:attrNameLst>
                                      </p:cBhvr>
                                      <p:to>
                                        <p:strVal val="hidden"/>
                                      </p:to>
                                    </p:set>
                                  </p:childTnLst>
                                </p:cTn>
                              </p:par>
                              <p:par>
                                <p:cTn id="102" presetID="10" presetClass="entr" presetSubtype="0" fill="hold" grpId="0" nodeType="withEffect">
                                  <p:stCondLst>
                                    <p:cond delay="150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24" grpId="0"/>
      <p:bldP spid="233" grpId="0" animBg="1"/>
      <p:bldP spid="234" grpId="0" animBg="1"/>
      <p:bldP spid="235" grpId="0" animBg="1"/>
      <p:bldP spid="266" grpId="0" animBg="1"/>
      <p:bldP spid="267" grpId="0" animBg="1"/>
      <p:bldP spid="268" grpId="0" animBg="1"/>
      <p:bldP spid="84" grpId="0" animBg="1"/>
      <p:bldP spid="84" grpId="1" animBg="1"/>
      <p:bldP spid="87" grpId="0" animBg="1"/>
      <p:bldP spid="87" grpId="1" animBg="1"/>
      <p:bldP spid="8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iamond 43"/>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45" name="Straight Arrow Connector 44"/>
          <p:cNvCxnSpPr>
            <a:stCxn id="44"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19"/>
                <a:stretch>
                  <a:fillRect/>
                </a:stretch>
              </a:blipFill>
            </p:spPr>
            <p:txBody>
              <a:bodyPr/>
              <a:lstStyle/>
              <a:p>
                <a:r>
                  <a:rPr lang="en-US">
                    <a:noFill/>
                  </a:rPr>
                  <a:t> </a:t>
                </a:r>
              </a:p>
            </p:txBody>
          </p:sp>
        </mc:Fallback>
      </mc:AlternateContent>
      <p:cxnSp>
        <p:nvCxnSpPr>
          <p:cNvPr id="90" name="Straight Arrow Connector 89"/>
          <p:cNvCxnSpPr/>
          <p:nvPr/>
        </p:nvCxnSpPr>
        <p:spPr>
          <a:xfrm flipH="1">
            <a:off x="7162800" y="4675192"/>
            <a:ext cx="103426" cy="4978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896415" y="4715845"/>
            <a:ext cx="1524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7558526" y="4944445"/>
            <a:ext cx="448049"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191185" y="4944445"/>
            <a:ext cx="449755"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7640940" y="4993342"/>
            <a:ext cx="290173" cy="3594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7214513" y="4993342"/>
            <a:ext cx="344013" cy="4930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ounded Rectangle 94"/>
              <p:cNvSpPr/>
              <p:nvPr/>
            </p:nvSpPr>
            <p:spPr>
              <a:xfrm>
                <a:off x="3048000" y="2458923"/>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95" name="Rounded Rectangle 94"/>
              <p:cNvSpPr>
                <a:spLocks noRot="1" noChangeAspect="1" noMove="1" noResize="1" noEditPoints="1" noAdjustHandles="1" noChangeArrowheads="1" noChangeShapeType="1" noTextEdit="1"/>
              </p:cNvSpPr>
              <p:nvPr/>
            </p:nvSpPr>
            <p:spPr>
              <a:xfrm>
                <a:off x="3048000" y="2458923"/>
                <a:ext cx="2511655" cy="1655877"/>
              </a:xfrm>
              <a:prstGeom prst="roundRect">
                <a:avLst/>
              </a:prstGeom>
              <a:blipFill rotWithShape="1">
                <a:blip r:embed="rId21"/>
                <a:stretch>
                  <a:fillRect/>
                </a:stretch>
              </a:blipFill>
            </p:spPr>
            <p:txBody>
              <a:bodyPr/>
              <a:lstStyle/>
              <a:p>
                <a:r>
                  <a:rPr lang="en-US">
                    <a:noFill/>
                  </a:rPr>
                  <a:t> </a:t>
                </a:r>
              </a:p>
            </p:txBody>
          </p:sp>
        </mc:Fallback>
      </mc:AlternateContent>
      <p:cxnSp>
        <p:nvCxnSpPr>
          <p:cNvPr id="96" name="Straight Arrow Connector 95"/>
          <p:cNvCxnSpPr>
            <a:endCxn id="89" idx="0"/>
          </p:cNvCxnSpPr>
          <p:nvPr/>
        </p:nvCxnSpPr>
        <p:spPr>
          <a:xfrm flipH="1">
            <a:off x="7492019" y="5306697"/>
            <a:ext cx="439094" cy="9349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44" idx="2"/>
          </p:cNvCxnSpPr>
          <p:nvPr/>
        </p:nvCxnSpPr>
        <p:spPr>
          <a:xfrm>
            <a:off x="7252855" y="5486400"/>
            <a:ext cx="245370" cy="7552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p:cNvSpPr txBox="1"/>
              <p:nvPr/>
            </p:nvSpPr>
            <p:spPr>
              <a:xfrm>
                <a:off x="1676400" y="2743392"/>
                <a:ext cx="3066032" cy="646331"/>
              </a:xfrm>
              <a:prstGeom prst="rect">
                <a:avLst/>
              </a:prstGeom>
              <a:noFill/>
            </p:spPr>
            <p:txBody>
              <a:bodyPr wrap="none" rtlCol="0">
                <a:spAutoFit/>
              </a:bodyPr>
              <a:lstStyle/>
              <a:p>
                <a14:m>
                  <m:oMath xmlns:m="http://schemas.openxmlformats.org/officeDocument/2006/math">
                    <m:r>
                      <a:rPr lang="en-US" sz="3600" b="0" i="1" smtClean="0">
                        <a:solidFill>
                          <a:srgbClr val="0070C0"/>
                        </a:solidFill>
                        <a:latin typeface="Cambria Math"/>
                        <a:ea typeface="Cambria Math"/>
                      </a:rPr>
                      <m:t>𝜑</m:t>
                    </m:r>
                  </m:oMath>
                </a14:m>
                <a:r>
                  <a:rPr lang="en-US" sz="3600" dirty="0">
                    <a:solidFill>
                      <a:srgbClr val="0070C0"/>
                    </a:solidFill>
                  </a:rPr>
                  <a:t> </a:t>
                </a:r>
                <a:r>
                  <a:rPr lang="en-US" sz="3200" dirty="0"/>
                  <a:t>is </a:t>
                </a:r>
                <a:r>
                  <a:rPr lang="en-US" sz="3200" dirty="0" err="1"/>
                  <a:t>unsatisfiable</a:t>
                </a:r>
                <a:endParaRPr lang="en-US" sz="36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1676400" y="2743392"/>
                <a:ext cx="3066032" cy="646331"/>
              </a:xfrm>
              <a:prstGeom prst="rect">
                <a:avLst/>
              </a:prstGeom>
              <a:blipFill rotWithShape="1">
                <a:blip r:embed="rId48"/>
                <a:stretch>
                  <a:fillRect t="-4717" r="-3181" b="-28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683325" y="3531949"/>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a:latin typeface="Cambria Math"/>
                  </a:rPr>
                  <a:t> </a:t>
                </a:r>
              </a:p>
              <a:p>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a:latin typeface="Cambria Math"/>
                </a:endParaRPr>
              </a:p>
              <a:p>
                <a:r>
                  <a:rPr lang="en-US" sz="2400" dirty="0"/>
                  <a:t>            </a:t>
                </a:r>
                <a14:m>
                  <m:oMath xmlns:m="http://schemas.openxmlformats.org/officeDocument/2006/math">
                    <m:r>
                      <a:rPr lang="en-US" sz="2400" i="1">
                        <a:latin typeface="Cambria Math"/>
                      </a:rPr>
                      <m:t>∧</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panose="02040503050406030204" pitchFamily="18" charset="0"/>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683325" y="3531949"/>
                <a:ext cx="4560946" cy="3218895"/>
              </a:xfrm>
              <a:prstGeom prst="rect">
                <a:avLst/>
              </a:prstGeom>
              <a:blipFill rotWithShape="1">
                <a:blip r:embed="rId49"/>
                <a:stretch>
                  <a:fillRect b="-170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88</a:t>
            </a:fld>
            <a:endParaRPr lang="en-US"/>
          </a:p>
        </p:txBody>
      </p:sp>
    </p:spTree>
    <p:extLst>
      <p:ext uri="{BB962C8B-B14F-4D97-AF65-F5344CB8AC3E}">
        <p14:creationId xmlns:p14="http://schemas.microsoft.com/office/powerpoint/2010/main" val="37778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2.77778E-7 -7.40741E-7 L -0.00399 -0.23171 " pathEditMode="relative" rAng="0" ptsTypes="AA">
                                      <p:cBhvr>
                                        <p:cTn id="6" dur="2000" fill="hold"/>
                                        <p:tgtEl>
                                          <p:spTgt spid="95"/>
                                        </p:tgtEl>
                                        <p:attrNameLst>
                                          <p:attrName>ppt_x</p:attrName>
                                          <p:attrName>ppt_y</p:attrName>
                                        </p:attrNameLst>
                                      </p:cBhvr>
                                      <p:rCtr x="-208" y="-11597"/>
                                    </p:animMotion>
                                  </p:childTnLst>
                                </p:cTn>
                              </p:par>
                              <p:par>
                                <p:cTn id="7" presetID="10" presetClass="entr" presetSubtype="0" fill="hold" grpId="0" nodeType="withEffect">
                                  <p:stCondLst>
                                    <p:cond delay="100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0" presetClass="entr" presetSubtype="0" fill="hold"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100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100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10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100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100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par>
                                <p:cTn id="34" presetID="10" presetClass="entr" presetSubtype="0" fill="hold" nodeType="withEffect">
                                  <p:stCondLst>
                                    <p:cond delay="100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nodeType="withEffect">
                                  <p:stCondLst>
                                    <p:cond delay="100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500"/>
                                        <p:tgtEl>
                                          <p:spTgt spid="92"/>
                                        </p:tgtEl>
                                      </p:cBhvr>
                                    </p:animEffect>
                                  </p:childTnLst>
                                </p:cTn>
                              </p:par>
                              <p:par>
                                <p:cTn id="40" presetID="10" presetClass="entr" presetSubtype="0" fill="hold" nodeType="withEffect">
                                  <p:stCondLst>
                                    <p:cond delay="100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10" presetClass="entr" presetSubtype="0" fill="hold" nodeType="withEffect">
                                  <p:stCondLst>
                                    <p:cond delay="100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par>
                                <p:cTn id="46" presetID="10" presetClass="entr" presetSubtype="0" fill="hold" nodeType="withEffect">
                                  <p:stCondLst>
                                    <p:cond delay="10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par>
                                <p:cTn id="57" presetID="10"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8" grpId="0"/>
      <p:bldP spid="89" grpId="0"/>
      <p:bldP spid="95" grpId="0" animBg="1"/>
      <p:bldP spid="101" grpId="0"/>
      <p:bldP spid="2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695341" y="4429780"/>
            <a:ext cx="5467459" cy="523220"/>
          </a:xfrm>
          <a:prstGeom prst="rect">
            <a:avLst/>
          </a:prstGeom>
          <a:noFill/>
        </p:spPr>
        <p:txBody>
          <a:bodyPr wrap="none" rtlCol="0">
            <a:spAutoFit/>
          </a:bodyPr>
          <a:lstStyle/>
          <a:p>
            <a:r>
              <a:rPr lang="en-US" sz="2800" dirty="0"/>
              <a:t>Generalize example to </a:t>
            </a:r>
            <a:r>
              <a:rPr lang="en-US" sz="2800" i="1" dirty="0">
                <a:solidFill>
                  <a:srgbClr val="FF0000"/>
                </a:solidFill>
              </a:rPr>
              <a:t>k</a:t>
            </a:r>
            <a:r>
              <a:rPr lang="en-US" sz="2800" dirty="0">
                <a:solidFill>
                  <a:srgbClr val="00B0F0"/>
                </a:solidFill>
              </a:rPr>
              <a:t> </a:t>
            </a:r>
            <a:r>
              <a:rPr lang="en-US" sz="2800" dirty="0"/>
              <a:t>“diamonds”</a:t>
            </a:r>
          </a:p>
        </p:txBody>
      </p:sp>
      <mc:AlternateContent xmlns:mc="http://schemas.openxmlformats.org/markup-compatibility/2006" xmlns:a14="http://schemas.microsoft.com/office/drawing/2010/main">
        <mc:Choice Requires="a14">
          <p:sp>
            <p:nvSpPr>
              <p:cNvPr id="62" name="TextBox 61"/>
              <p:cNvSpPr txBox="1"/>
              <p:nvPr/>
            </p:nvSpPr>
            <p:spPr>
              <a:xfrm>
                <a:off x="588744" y="3041834"/>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88744" y="3041834"/>
                <a:ext cx="567720" cy="461665"/>
              </a:xfrm>
              <a:prstGeom prst="rect">
                <a:avLst/>
              </a:prstGeom>
              <a:blipFill rotWithShape="1">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3339188" y="3030781"/>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63" name="TextBox 62"/>
              <p:cNvSpPr txBox="1">
                <a:spLocks noRot="1" noChangeAspect="1" noMove="1" noResize="1" noEditPoints="1" noAdjustHandles="1" noChangeArrowheads="1" noChangeShapeType="1" noTextEdit="1"/>
              </p:cNvSpPr>
              <p:nvPr/>
            </p:nvSpPr>
            <p:spPr>
              <a:xfrm>
                <a:off x="3339188" y="3030781"/>
                <a:ext cx="567720" cy="461665"/>
              </a:xfrm>
              <a:prstGeom prst="rect">
                <a:avLst/>
              </a:prstGeom>
              <a:blipFill rotWithShape="1">
                <a:blip r:embed="rId4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1849824" y="2416676"/>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1849824" y="2416676"/>
                <a:ext cx="567720" cy="461665"/>
              </a:xfrm>
              <a:prstGeom prst="rect">
                <a:avLst/>
              </a:prstGeom>
              <a:blipFill rotWithShape="1">
                <a:blip r:embed="rId5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1887784" y="3575234"/>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1887784" y="3575234"/>
                <a:ext cx="529760" cy="461665"/>
              </a:xfrm>
              <a:prstGeom prst="rect">
                <a:avLst/>
              </a:prstGeom>
              <a:blipFill rotWithShape="1">
                <a:blip r:embed="rId52"/>
                <a:stretch>
                  <a:fillRect/>
                </a:stretch>
              </a:blipFill>
            </p:spPr>
            <p:txBody>
              <a:bodyPr/>
              <a:lstStyle/>
              <a:p>
                <a:r>
                  <a:rPr lang="en-US">
                    <a:noFill/>
                  </a:rPr>
                  <a:t> </a:t>
                </a:r>
              </a:p>
            </p:txBody>
          </p:sp>
        </mc:Fallback>
      </mc:AlternateContent>
      <p:cxnSp>
        <p:nvCxnSpPr>
          <p:cNvPr id="69" name="Straight Arrow Connector 68"/>
          <p:cNvCxnSpPr>
            <a:stCxn id="62" idx="0"/>
            <a:endCxn id="65" idx="1"/>
          </p:cNvCxnSpPr>
          <p:nvPr/>
        </p:nvCxnSpPr>
        <p:spPr>
          <a:xfrm flipV="1">
            <a:off x="872604" y="2647509"/>
            <a:ext cx="977220" cy="3943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2" idx="2"/>
            <a:endCxn id="67" idx="1"/>
          </p:cNvCxnSpPr>
          <p:nvPr/>
        </p:nvCxnSpPr>
        <p:spPr>
          <a:xfrm>
            <a:off x="872604" y="3503499"/>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5" idx="3"/>
            <a:endCxn id="63" idx="1"/>
          </p:cNvCxnSpPr>
          <p:nvPr/>
        </p:nvCxnSpPr>
        <p:spPr>
          <a:xfrm>
            <a:off x="2417544" y="2647509"/>
            <a:ext cx="921644" cy="614105"/>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7" idx="3"/>
            <a:endCxn id="63" idx="1"/>
          </p:cNvCxnSpPr>
          <p:nvPr/>
        </p:nvCxnSpPr>
        <p:spPr>
          <a:xfrm flipV="1">
            <a:off x="2417544" y="3261614"/>
            <a:ext cx="921644" cy="54445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137980" y="2379543"/>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1137980" y="2379543"/>
                <a:ext cx="484427" cy="461665"/>
              </a:xfrm>
              <a:prstGeom prst="rect">
                <a:avLst/>
              </a:prstGeom>
              <a:blipFill rotWithShape="1">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1171117" y="327043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1171117" y="3270434"/>
                <a:ext cx="484427" cy="461665"/>
              </a:xfrm>
              <a:prstGeom prst="rect">
                <a:avLst/>
              </a:prstGeom>
              <a:blipFill rotWithShape="1">
                <a:blip r:embed="rId5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71317" y="250396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2771317" y="2503969"/>
                <a:ext cx="484427" cy="461665"/>
              </a:xfrm>
              <a:prstGeom prst="rect">
                <a:avLst/>
              </a:prstGeom>
              <a:blipFill rotWithShape="1">
                <a:blip r:embed="rId5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542234" y="3124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2542234" y="3124200"/>
                <a:ext cx="484427" cy="461665"/>
              </a:xfrm>
              <a:prstGeom prst="rect">
                <a:avLst/>
              </a:prstGeom>
              <a:blipFill rotWithShape="1">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5832930" y="241145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5832930" y="2411450"/>
                <a:ext cx="484427" cy="461665"/>
              </a:xfrm>
              <a:prstGeom prst="rect">
                <a:avLst/>
              </a:prstGeom>
              <a:blipFill rotWithShape="1">
                <a:blip r:embed="rId57"/>
                <a:stretch>
                  <a:fillRect/>
                </a:stretch>
              </a:blipFill>
            </p:spPr>
            <p:txBody>
              <a:bodyPr/>
              <a:lstStyle/>
              <a:p>
                <a:r>
                  <a:rPr lang="en-US">
                    <a:noFill/>
                  </a:rPr>
                  <a:t> </a:t>
                </a:r>
              </a:p>
            </p:txBody>
          </p:sp>
        </mc:Fallback>
      </mc:AlternateContent>
      <p:sp>
        <p:nvSpPr>
          <p:cNvPr id="85" name="Freeform 84"/>
          <p:cNvSpPr/>
          <p:nvPr/>
        </p:nvSpPr>
        <p:spPr>
          <a:xfrm>
            <a:off x="662548" y="1991091"/>
            <a:ext cx="7975500" cy="1138051"/>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p:cNvSpPr txBox="1"/>
              <p:nvPr/>
            </p:nvSpPr>
            <p:spPr>
              <a:xfrm>
                <a:off x="6469757" y="172565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6469757" y="1725650"/>
                <a:ext cx="484427" cy="461665"/>
              </a:xfrm>
              <a:prstGeom prst="rect">
                <a:avLst/>
              </a:prstGeom>
              <a:blipFill rotWithShape="1">
                <a:blip r:embed="rId5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8347680" y="3063522"/>
                <a:ext cx="5807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solidFill>
                                <a:srgbClr val="FF0000"/>
                              </a:solidFill>
                              <a:latin typeface="Cambria Math"/>
                            </a:rPr>
                            <m:t>𝑘</m:t>
                          </m:r>
                        </m:sub>
                      </m:sSub>
                    </m:oMath>
                  </m:oMathPara>
                </a14:m>
                <a:endParaRPr lang="en-US" sz="2400" dirty="0"/>
              </a:p>
            </p:txBody>
          </p:sp>
        </mc:Choice>
        <mc:Fallback xmlns="">
          <p:sp>
            <p:nvSpPr>
              <p:cNvPr id="87" name="TextBox 86"/>
              <p:cNvSpPr txBox="1">
                <a:spLocks noRot="1" noChangeAspect="1" noMove="1" noResize="1" noEditPoints="1" noAdjustHandles="1" noChangeArrowheads="1" noChangeShapeType="1" noTextEdit="1"/>
              </p:cNvSpPr>
              <p:nvPr/>
            </p:nvSpPr>
            <p:spPr>
              <a:xfrm>
                <a:off x="8347680" y="3063522"/>
                <a:ext cx="580736" cy="461665"/>
              </a:xfrm>
              <a:prstGeom prst="rect">
                <a:avLst/>
              </a:prstGeom>
              <a:blipFill rotWithShape="1">
                <a:blip r:embed="rId59"/>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518880" y="2411450"/>
                <a:ext cx="85953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𝑏</m:t>
                          </m:r>
                        </m:e>
                        <m:sub>
                          <m:r>
                            <a:rPr lang="en-US" sz="2400" b="0" i="1" smtClean="0">
                              <a:solidFill>
                                <a:srgbClr val="FF0000"/>
                              </a:solidFill>
                              <a:latin typeface="Cambria Math"/>
                            </a:rPr>
                            <m:t>𝑘</m:t>
                          </m:r>
                          <m:r>
                            <a:rPr lang="en-US" sz="2400" b="0" i="1" smtClean="0">
                              <a:latin typeface="Cambria Math"/>
                            </a:rPr>
                            <m:t>−1</m:t>
                          </m:r>
                        </m:sub>
                      </m:sSub>
                    </m:oMath>
                  </m:oMathPara>
                </a14:m>
                <a:endParaRPr lang="en-US" sz="2400" dirty="0"/>
              </a:p>
            </p:txBody>
          </p:sp>
        </mc:Choice>
        <mc:Fallback xmlns="">
          <p:sp>
            <p:nvSpPr>
              <p:cNvPr id="88" name="TextBox 87"/>
              <p:cNvSpPr txBox="1">
                <a:spLocks noRot="1" noChangeAspect="1" noMove="1" noResize="1" noEditPoints="1" noAdjustHandles="1" noChangeArrowheads="1" noChangeShapeType="1" noTextEdit="1"/>
              </p:cNvSpPr>
              <p:nvPr/>
            </p:nvSpPr>
            <p:spPr>
              <a:xfrm>
                <a:off x="6518880" y="2411450"/>
                <a:ext cx="859531" cy="461665"/>
              </a:xfrm>
              <a:prstGeom prst="rect">
                <a:avLst/>
              </a:prstGeom>
              <a:blipFill rotWithShape="1">
                <a:blip r:embed="rId60"/>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6563957" y="3576935"/>
                <a:ext cx="83612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solidFill>
                                <a:srgbClr val="FF0000"/>
                              </a:solidFill>
                              <a:latin typeface="Cambria Math"/>
                            </a:rPr>
                            <m:t>𝑘</m:t>
                          </m:r>
                          <m:r>
                            <a:rPr lang="en-US" sz="2400" b="0" i="1" smtClean="0">
                              <a:solidFill>
                                <a:schemeClr val="tx1"/>
                              </a:solidFill>
                              <a:latin typeface="Cambria Math"/>
                            </a:rPr>
                            <m:t>−1</m:t>
                          </m:r>
                        </m:sub>
                      </m:sSub>
                    </m:oMath>
                  </m:oMathPara>
                </a14:m>
                <a:endParaRPr lang="en-US" sz="2400" dirty="0"/>
              </a:p>
            </p:txBody>
          </p:sp>
        </mc:Choice>
        <mc:Fallback xmlns="">
          <p:sp>
            <p:nvSpPr>
              <p:cNvPr id="89" name="TextBox 88"/>
              <p:cNvSpPr txBox="1">
                <a:spLocks noRot="1" noChangeAspect="1" noMove="1" noResize="1" noEditPoints="1" noAdjustHandles="1" noChangeArrowheads="1" noChangeShapeType="1" noTextEdit="1"/>
              </p:cNvSpPr>
              <p:nvPr/>
            </p:nvSpPr>
            <p:spPr>
              <a:xfrm>
                <a:off x="6563957" y="3576935"/>
                <a:ext cx="836126" cy="461665"/>
              </a:xfrm>
              <a:prstGeom prst="rect">
                <a:avLst/>
              </a:prstGeom>
              <a:blipFill rotWithShape="1">
                <a:blip r:embed="rId61"/>
                <a:stretch>
                  <a:fillRect b="-1316"/>
                </a:stretch>
              </a:blipFill>
            </p:spPr>
            <p:txBody>
              <a:bodyPr/>
              <a:lstStyle/>
              <a:p>
                <a:r>
                  <a:rPr lang="en-US">
                    <a:noFill/>
                  </a:rPr>
                  <a:t> </a:t>
                </a:r>
              </a:p>
            </p:txBody>
          </p:sp>
        </mc:Fallback>
      </mc:AlternateContent>
      <p:cxnSp>
        <p:nvCxnSpPr>
          <p:cNvPr id="90" name="Straight Arrow Connector 89"/>
          <p:cNvCxnSpPr>
            <a:endCxn id="89" idx="1"/>
          </p:cNvCxnSpPr>
          <p:nvPr/>
        </p:nvCxnSpPr>
        <p:spPr>
          <a:xfrm>
            <a:off x="5507340" y="3525187"/>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endCxn id="88" idx="1"/>
          </p:cNvCxnSpPr>
          <p:nvPr/>
        </p:nvCxnSpPr>
        <p:spPr>
          <a:xfrm flipV="1">
            <a:off x="5507340" y="2642283"/>
            <a:ext cx="1011540" cy="421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8" idx="3"/>
            <a:endCxn id="87" idx="1"/>
          </p:cNvCxnSpPr>
          <p:nvPr/>
        </p:nvCxnSpPr>
        <p:spPr>
          <a:xfrm>
            <a:off x="7378411" y="2642283"/>
            <a:ext cx="969269"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89" idx="3"/>
            <a:endCxn id="87" idx="1"/>
          </p:cNvCxnSpPr>
          <p:nvPr/>
        </p:nvCxnSpPr>
        <p:spPr>
          <a:xfrm flipV="1">
            <a:off x="7400083" y="3294355"/>
            <a:ext cx="947597"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p:cNvSpPr txBox="1"/>
              <p:nvPr/>
            </p:nvSpPr>
            <p:spPr>
              <a:xfrm>
                <a:off x="6019800" y="332138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6019800" y="3321385"/>
                <a:ext cx="484427" cy="461665"/>
              </a:xfrm>
              <a:prstGeom prst="rect">
                <a:avLst/>
              </a:prstGeom>
              <a:blipFill rotWithShape="1">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7516573" y="250665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7516573" y="2506654"/>
                <a:ext cx="484427" cy="461665"/>
              </a:xfrm>
              <a:prstGeom prst="rect">
                <a:avLst/>
              </a:prstGeom>
              <a:blipFill rotWithShape="1">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7239000" y="319147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7" name="TextBox 96"/>
              <p:cNvSpPr txBox="1">
                <a:spLocks noRot="1" noChangeAspect="1" noMove="1" noResize="1" noEditPoints="1" noAdjustHandles="1" noChangeArrowheads="1" noChangeShapeType="1" noTextEdit="1"/>
              </p:cNvSpPr>
              <p:nvPr/>
            </p:nvSpPr>
            <p:spPr>
              <a:xfrm>
                <a:off x="7239000" y="3191470"/>
                <a:ext cx="484427" cy="461665"/>
              </a:xfrm>
              <a:prstGeom prst="rect">
                <a:avLst/>
              </a:prstGeom>
              <a:blipFill rotWithShape="1">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5257800" y="3097250"/>
                <a:ext cx="8740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𝑎</m:t>
                          </m:r>
                        </m:e>
                        <m:sub>
                          <m:r>
                            <a:rPr lang="en-US" sz="2400" b="0" i="1" smtClean="0">
                              <a:solidFill>
                                <a:srgbClr val="FF0000"/>
                              </a:solidFill>
                              <a:latin typeface="Cambria Math"/>
                            </a:rPr>
                            <m:t>𝑘</m:t>
                          </m:r>
                          <m:r>
                            <a:rPr lang="en-US" sz="2400" b="0" i="1" smtClean="0">
                              <a:latin typeface="Cambria Math"/>
                            </a:rPr>
                            <m:t>−1</m:t>
                          </m:r>
                        </m:sub>
                      </m:sSub>
                    </m:oMath>
                  </m:oMathPara>
                </a14:m>
                <a:endParaRPr lang="en-US" sz="2400" dirty="0"/>
              </a:p>
            </p:txBody>
          </p:sp>
        </mc:Choice>
        <mc:Fallback xmlns="">
          <p:sp>
            <p:nvSpPr>
              <p:cNvPr id="98" name="TextBox 97"/>
              <p:cNvSpPr txBox="1">
                <a:spLocks noRot="1" noChangeAspect="1" noMove="1" noResize="1" noEditPoints="1" noAdjustHandles="1" noChangeArrowheads="1" noChangeShapeType="1" noTextEdit="1"/>
              </p:cNvSpPr>
              <p:nvPr/>
            </p:nvSpPr>
            <p:spPr>
              <a:xfrm>
                <a:off x="5257800" y="3097250"/>
                <a:ext cx="874085" cy="461665"/>
              </a:xfrm>
              <a:prstGeom prst="rect">
                <a:avLst/>
              </a:prstGeom>
              <a:blipFill rotWithShape="1">
                <a:blip r:embed="rId65"/>
                <a:stretch>
                  <a:fillRect b="-1316"/>
                </a:stretch>
              </a:blipFill>
            </p:spPr>
            <p:txBody>
              <a:bodyPr/>
              <a:lstStyle/>
              <a:p>
                <a:r>
                  <a:rPr lang="en-US">
                    <a:noFill/>
                  </a:rPr>
                  <a:t> </a:t>
                </a:r>
              </a:p>
            </p:txBody>
          </p:sp>
        </mc:Fallback>
      </mc:AlternateContent>
      <p:sp>
        <p:nvSpPr>
          <p:cNvPr id="117" name="TextBox 116"/>
          <p:cNvSpPr txBox="1"/>
          <p:nvPr/>
        </p:nvSpPr>
        <p:spPr>
          <a:xfrm>
            <a:off x="4198112" y="2745938"/>
            <a:ext cx="678688" cy="830997"/>
          </a:xfrm>
          <a:prstGeom prst="rect">
            <a:avLst/>
          </a:prstGeom>
          <a:noFill/>
        </p:spPr>
        <p:txBody>
          <a:bodyPr wrap="square" rtlCol="0">
            <a:spAutoFit/>
          </a:bodyPr>
          <a:lstStyle/>
          <a:p>
            <a:r>
              <a:rPr lang="en-US" sz="4800" dirty="0"/>
              <a:t>…</a:t>
            </a:r>
            <a:endParaRPr lang="en-US" sz="2800" dirty="0"/>
          </a:p>
        </p:txBody>
      </p:sp>
      <p:sp>
        <p:nvSpPr>
          <p:cNvPr id="3" name="Slide Number Placeholder 2"/>
          <p:cNvSpPr>
            <a:spLocks noGrp="1"/>
          </p:cNvSpPr>
          <p:nvPr>
            <p:ph type="sldNum" sz="quarter" idx="12"/>
          </p:nvPr>
        </p:nvSpPr>
        <p:spPr/>
        <p:txBody>
          <a:bodyPr/>
          <a:lstStyle/>
          <a:p>
            <a:fld id="{A65A0EED-6B89-664A-801E-D3FDD91C7C69}" type="slidenum">
              <a:rPr lang="en-US" smtClean="0"/>
              <a:pPr/>
              <a:t>89</a:t>
            </a:fld>
            <a:endParaRPr lang="en-US"/>
          </a:p>
        </p:txBody>
      </p:sp>
    </p:spTree>
    <p:extLst>
      <p:ext uri="{BB962C8B-B14F-4D97-AF65-F5344CB8AC3E}">
        <p14:creationId xmlns:p14="http://schemas.microsoft.com/office/powerpoint/2010/main" val="2547818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What Does It Mean to Automate Program Analysis?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a:t>
            </a:fld>
            <a:endParaRPr lang="en-US"/>
          </a:p>
        </p:txBody>
      </p:sp>
      <p:sp>
        <p:nvSpPr>
          <p:cNvPr id="9" name="Content Placeholder 2"/>
          <p:cNvSpPr>
            <a:spLocks noGrp="1"/>
          </p:cNvSpPr>
          <p:nvPr>
            <p:ph idx="1"/>
          </p:nvPr>
        </p:nvSpPr>
        <p:spPr>
          <a:xfrm>
            <a:off x="152400" y="1691640"/>
            <a:ext cx="8910320" cy="4525963"/>
          </a:xfrm>
        </p:spPr>
        <p:txBody>
          <a:bodyPr>
            <a:normAutofit/>
          </a:bodyPr>
          <a:lstStyle/>
          <a:p>
            <a:r>
              <a:rPr lang="en-US" dirty="0"/>
              <a:t>Follow a similar scheme . . .</a:t>
            </a:r>
          </a:p>
          <a:p>
            <a:r>
              <a:rPr lang="en-US" dirty="0"/>
              <a:t>But first, why would you even want to invest the time doing so?</a:t>
            </a:r>
          </a:p>
        </p:txBody>
      </p:sp>
    </p:spTree>
    <p:extLst>
      <p:ext uri="{BB962C8B-B14F-4D97-AF65-F5344CB8AC3E}">
        <p14:creationId xmlns:p14="http://schemas.microsoft.com/office/powerpoint/2010/main" val="13641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371600"/>
            <a:ext cx="682942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4" name="Ink 13"/>
              <p14:cNvContentPartPr/>
              <p14:nvPr/>
            </p14:nvContentPartPr>
            <p14:xfrm>
              <a:off x="6760127" y="1325195"/>
              <a:ext cx="1253880" cy="548640"/>
            </p14:xfrm>
          </p:contentPart>
        </mc:Choice>
        <mc:Fallback xmlns="">
          <p:pic>
            <p:nvPicPr>
              <p:cNvPr id="14" name="Ink 13"/>
              <p:cNvPicPr/>
              <p:nvPr/>
            </p:nvPicPr>
            <p:blipFill>
              <a:blip r:embed="rId4"/>
              <a:stretch>
                <a:fillRect/>
              </a:stretch>
            </p:blipFill>
            <p:spPr>
              <a:xfrm>
                <a:off x="6745727" y="1320155"/>
                <a:ext cx="1283760" cy="56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p14:cNvContentPartPr/>
              <p14:nvPr/>
            </p14:nvContentPartPr>
            <p14:xfrm>
              <a:off x="6329207" y="4273595"/>
              <a:ext cx="1800000" cy="36720"/>
            </p14:xfrm>
          </p:contentPart>
        </mc:Choice>
        <mc:Fallback xmlns="">
          <p:pic>
            <p:nvPicPr>
              <p:cNvPr id="18" name="Ink 17"/>
              <p:cNvPicPr/>
              <p:nvPr/>
            </p:nvPicPr>
            <p:blipFill>
              <a:blip r:embed="rId6"/>
              <a:stretch>
                <a:fillRect/>
              </a:stretch>
            </p:blipFill>
            <p:spPr>
              <a:xfrm>
                <a:off x="6315887" y="4257035"/>
                <a:ext cx="18298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p14:cNvContentPartPr/>
              <p14:nvPr/>
            </p14:nvContentPartPr>
            <p14:xfrm>
              <a:off x="7872887" y="4320035"/>
              <a:ext cx="241560" cy="405000"/>
            </p14:xfrm>
          </p:contentPart>
        </mc:Choice>
        <mc:Fallback xmlns="">
          <p:pic>
            <p:nvPicPr>
              <p:cNvPr id="19" name="Ink 18"/>
              <p:cNvPicPr/>
              <p:nvPr/>
            </p:nvPicPr>
            <p:blipFill>
              <a:blip r:embed="rId8"/>
              <a:stretch>
                <a:fillRect/>
              </a:stretch>
            </p:blipFill>
            <p:spPr>
              <a:xfrm>
                <a:off x="7861007" y="4305995"/>
                <a:ext cx="267840" cy="434880"/>
              </a:xfrm>
              <a:prstGeom prst="rect">
                <a:avLst/>
              </a:prstGeom>
            </p:spPr>
          </p:pic>
        </mc:Fallback>
      </mc:AlternateContent>
      <p:sp>
        <p:nvSpPr>
          <p:cNvPr id="2" name="Title 1"/>
          <p:cNvSpPr>
            <a:spLocks noGrp="1"/>
          </p:cNvSpPr>
          <p:nvPr>
            <p:ph type="title"/>
          </p:nvPr>
        </p:nvSpPr>
        <p:spPr/>
        <p:txBody>
          <a:bodyPr>
            <a:normAutofit/>
          </a:bodyPr>
          <a:lstStyle/>
          <a:p>
            <a:r>
              <a:rPr lang="en-US" dirty="0"/>
              <a:t>Comparison with Z3</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90</a:t>
            </a:fld>
            <a:endParaRPr lang="en-US"/>
          </a:p>
        </p:txBody>
      </p:sp>
    </p:spTree>
    <p:extLst>
      <p:ext uri="{BB962C8B-B14F-4D97-AF65-F5344CB8AC3E}">
        <p14:creationId xmlns:p14="http://schemas.microsoft.com/office/powerpoint/2010/main" val="10795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a:noAutofit/>
          </a:bodyPr>
          <a:lstStyle/>
          <a:p>
            <a:r>
              <a:rPr lang="en-US" sz="3600" dirty="0"/>
              <a:t>Decision Procedures and Symbolic Abstraction </a:t>
            </a:r>
          </a:p>
        </p:txBody>
      </p:sp>
      <p:sp>
        <p:nvSpPr>
          <p:cNvPr id="3" name="Content Placeholder 2"/>
          <p:cNvSpPr>
            <a:spLocks noGrp="1"/>
          </p:cNvSpPr>
          <p:nvPr>
            <p:ph idx="1"/>
          </p:nvPr>
        </p:nvSpPr>
        <p:spPr>
          <a:xfrm>
            <a:off x="457200" y="1262105"/>
            <a:ext cx="8229600" cy="635854"/>
          </a:xfrm>
        </p:spPr>
        <p:txBody>
          <a:bodyPr>
            <a:normAutofit/>
          </a:bodyPr>
          <a:lstStyle/>
          <a:p>
            <a:pPr marL="0" indent="0">
              <a:buNone/>
            </a:pPr>
            <a:r>
              <a:rPr lang="en-US" sz="3200" u="sng" dirty="0"/>
              <a:t>Recipe for </a:t>
            </a:r>
            <a:r>
              <a:rPr lang="en-US" sz="3200" u="sng" dirty="0" err="1"/>
              <a:t>unsatisfiability</a:t>
            </a:r>
            <a:r>
              <a:rPr lang="en-US" sz="3200" u="sng" dirty="0"/>
              <a:t> checking:</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70823" y="2112157"/>
                <a:ext cx="6890482" cy="2080057"/>
              </a:xfrm>
              <a:prstGeom prst="rect">
                <a:avLst/>
              </a:prstGeom>
              <a:noFill/>
            </p:spPr>
            <p:txBody>
              <a:bodyPr wrap="square" rtlCol="0">
                <a:spAutoFit/>
              </a:bodyPr>
              <a:lstStyle/>
              <a:p>
                <a14:m>
                  <m:oMath xmlns:m="http://schemas.openxmlformats.org/officeDocument/2006/math">
                    <m:r>
                      <m:rPr>
                        <m:sty m:val="p"/>
                      </m:rPr>
                      <a:rPr lang="en-US" sz="3200" b="0" i="0" smtClean="0">
                        <a:solidFill>
                          <a:schemeClr val="tx1"/>
                        </a:solidFill>
                        <a:latin typeface="Cambria Math"/>
                        <a:ea typeface="Cambria Math"/>
                      </a:rPr>
                      <m:t>Given</m:t>
                    </m:r>
                    <m:r>
                      <a:rPr lang="en-US" sz="3200" b="0" i="1" smtClean="0">
                        <a:solidFill>
                          <a:schemeClr val="tx1"/>
                        </a:solidFill>
                        <a:latin typeface="Cambria Math"/>
                        <a:ea typeface="Cambria Math"/>
                      </a:rPr>
                      <m:t> </m:t>
                    </m:r>
                    <m:r>
                      <a:rPr lang="en-US" sz="3200" i="1">
                        <a:solidFill>
                          <a:srgbClr val="0070C0"/>
                        </a:solidFill>
                        <a:latin typeface="Cambria Math"/>
                        <a:ea typeface="Cambria Math"/>
                      </a:rPr>
                      <m:t>𝜑</m:t>
                    </m:r>
                    <m:r>
                      <a:rPr lang="en-US" sz="3200" i="1">
                        <a:latin typeface="Cambria Math"/>
                        <a:ea typeface="Cambria Math"/>
                      </a:rPr>
                      <m:t>∈</m:t>
                    </m:r>
                    <m:r>
                      <a:rPr lang="en-US" sz="3200" i="1">
                        <a:solidFill>
                          <a:schemeClr val="tx2">
                            <a:lumMod val="60000"/>
                            <a:lumOff val="40000"/>
                          </a:schemeClr>
                        </a:solidFill>
                        <a:latin typeface="Cambria Math"/>
                        <a:ea typeface="Cambria Math"/>
                      </a:rPr>
                      <m:t>ℒ</m:t>
                    </m:r>
                  </m:oMath>
                </a14:m>
                <a:r>
                  <a:rPr lang="en-US" sz="3200" dirty="0"/>
                  <a:t> and </a:t>
                </a:r>
                <a14:m>
                  <m:oMath xmlns:m="http://schemas.openxmlformats.org/officeDocument/2006/math">
                    <m:r>
                      <a:rPr lang="en-US" sz="3200" i="1">
                        <a:solidFill>
                          <a:srgbClr val="FF0000"/>
                        </a:solidFill>
                        <a:latin typeface="Cambria Math"/>
                        <a:ea typeface="Cambria Math"/>
                      </a:rPr>
                      <m:t>𝒜</m:t>
                    </m:r>
                  </m:oMath>
                </a14:m>
                <a:r>
                  <a:rPr lang="en-US" sz="3200" dirty="0"/>
                  <a:t> an abstract domain, </a:t>
                </a:r>
                <a14:m>
                  <m:oMath xmlns:m="http://schemas.openxmlformats.org/officeDocument/2006/math">
                    <m:r>
                      <m:rPr>
                        <m:sty m:val="p"/>
                      </m:rPr>
                      <a:rPr lang="en-US" sz="3200" b="0" i="0" smtClean="0">
                        <a:latin typeface="Cambria Math"/>
                        <a:ea typeface="Cambria Math"/>
                      </a:rPr>
                      <m:t>f</m:t>
                    </m:r>
                    <m:r>
                      <m:rPr>
                        <m:sty m:val="p"/>
                      </m:rPr>
                      <a:rPr lang="en-US" sz="3200">
                        <a:latin typeface="Cambria Math"/>
                        <a:ea typeface="Cambria Math"/>
                      </a:rPr>
                      <m:t>ind</m:t>
                    </m:r>
                    <m:r>
                      <a:rPr lang="en-US" sz="3200" i="1">
                        <a:latin typeface="Cambria Math"/>
                        <a:ea typeface="Cambria Math"/>
                      </a:rPr>
                      <m:t> </m:t>
                    </m:r>
                    <m:sSup>
                      <m:sSupPr>
                        <m:ctrlPr>
                          <a:rPr lang="en-US" sz="3200" b="0" i="1" smtClean="0">
                            <a:solidFill>
                              <a:srgbClr val="FF0000"/>
                            </a:solidFill>
                            <a:latin typeface="Cambria Math" panose="02040503050406030204" pitchFamily="18" charset="0"/>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r>
                      <a:rPr lang="en-US" sz="3200" i="1">
                        <a:latin typeface="Cambria Math"/>
                        <a:ea typeface="Cambria Math"/>
                      </a:rPr>
                      <m:t>= </m:t>
                    </m:r>
                    <m:acc>
                      <m:accPr>
                        <m:chr m:val="̂"/>
                        <m:ctrlPr>
                          <a:rPr lang="en-US" sz="3200" i="1">
                            <a:latin typeface="Cambria Math" panose="02040503050406030204" pitchFamily="18" charset="0"/>
                            <a:ea typeface="Cambria Math"/>
                          </a:rPr>
                        </m:ctrlPr>
                      </m:accPr>
                      <m:e>
                        <m:r>
                          <a:rPr lang="en-US" sz="3200" i="1">
                            <a:latin typeface="Cambria Math"/>
                            <a:ea typeface="Cambria Math"/>
                          </a:rPr>
                          <m:t>𝛼</m:t>
                        </m:r>
                      </m:e>
                    </m:acc>
                    <m:d>
                      <m:dPr>
                        <m:ctrlPr>
                          <a:rPr lang="en-US" sz="3200" i="1">
                            <a:latin typeface="Cambria Math" panose="02040503050406030204" pitchFamily="18" charset="0"/>
                            <a:ea typeface="Cambria Math"/>
                          </a:rPr>
                        </m:ctrlPr>
                      </m:dPr>
                      <m:e>
                        <m:r>
                          <a:rPr lang="en-US" sz="3200" i="1">
                            <a:solidFill>
                              <a:srgbClr val="0070C0"/>
                            </a:solidFill>
                            <a:latin typeface="Cambria Math"/>
                            <a:ea typeface="Cambria Math"/>
                          </a:rPr>
                          <m:t>𝜑</m:t>
                        </m:r>
                      </m:e>
                    </m:d>
                    <m:r>
                      <a:rPr lang="en-US" sz="3200" i="1">
                        <a:solidFill>
                          <a:srgbClr val="0070C0"/>
                        </a:solidFill>
                        <a:latin typeface="Cambria Math"/>
                        <a:ea typeface="Cambria Math"/>
                      </a:rPr>
                      <m:t>, </m:t>
                    </m:r>
                    <m:r>
                      <m:rPr>
                        <m:sty m:val="p"/>
                      </m:rPr>
                      <a:rPr lang="en-US" sz="3200">
                        <a:latin typeface="Cambria Math"/>
                        <a:ea typeface="Cambria Math"/>
                      </a:rPr>
                      <m:t>where</m:t>
                    </m:r>
                    <m:r>
                      <a:rPr lang="en-US" sz="3200">
                        <a:solidFill>
                          <a:srgbClr val="0070C0"/>
                        </a:solidFill>
                        <a:latin typeface="Cambria Math"/>
                        <a:ea typeface="Cambria Math"/>
                      </a:rPr>
                      <m:t> </m:t>
                    </m:r>
                    <m:sSup>
                      <m:sSupPr>
                        <m:ctrlPr>
                          <a:rPr lang="en-US" sz="3200" b="0" i="1" smtClean="0">
                            <a:solidFill>
                              <a:srgbClr val="FF0000"/>
                            </a:solidFill>
                            <a:latin typeface="Cambria Math" panose="02040503050406030204" pitchFamily="18" charset="0"/>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r>
                      <a:rPr lang="en-US" sz="3200" i="1">
                        <a:latin typeface="Cambria Math"/>
                        <a:ea typeface="Cambria Math"/>
                      </a:rPr>
                      <m:t>∈</m:t>
                    </m:r>
                    <m:r>
                      <a:rPr lang="en-US" sz="3200" i="1">
                        <a:solidFill>
                          <a:srgbClr val="FF0000"/>
                        </a:solidFill>
                        <a:latin typeface="Cambria Math"/>
                        <a:ea typeface="Cambria Math"/>
                      </a:rPr>
                      <m:t>𝒜</m:t>
                    </m:r>
                  </m:oMath>
                </a14:m>
                <a:endParaRPr lang="en-US" sz="3200" b="0" dirty="0">
                  <a:solidFill>
                    <a:schemeClr val="tx1"/>
                  </a:solidFill>
                  <a:ea typeface="Cambria Math"/>
                </a:endParaRPr>
              </a:p>
              <a:p>
                <a:endParaRPr lang="en-US" sz="3200" b="0" dirty="0">
                  <a:solidFill>
                    <a:schemeClr val="tx1"/>
                  </a:solidFill>
                  <a:ea typeface="Cambria Math"/>
                </a:endParaRPr>
              </a:p>
              <a:p>
                <a:r>
                  <a:rPr lang="en-US" sz="3200" dirty="0">
                    <a:latin typeface="Cambria Math"/>
                    <a:ea typeface="Cambria Math"/>
                  </a:rPr>
                  <a:t>If</a:t>
                </a:r>
                <a:r>
                  <a:rPr lang="en-US" sz="3200" dirty="0"/>
                  <a:t> </a:t>
                </a:r>
                <a14:m>
                  <m:oMath xmlns:m="http://schemas.openxmlformats.org/officeDocument/2006/math">
                    <m:sSup>
                      <m:sSupPr>
                        <m:ctrlPr>
                          <a:rPr lang="en-US" sz="3200" b="0" i="1" smtClean="0">
                            <a:solidFill>
                              <a:srgbClr val="FF0000"/>
                            </a:solidFill>
                            <a:latin typeface="Cambria Math" panose="02040503050406030204" pitchFamily="18" charset="0"/>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oMath>
                </a14:m>
                <a:r>
                  <a:rPr lang="en-US" sz="3200" dirty="0"/>
                  <a:t> </a:t>
                </a:r>
                <a:r>
                  <a:rPr lang="en-US" sz="3200" dirty="0">
                    <a:latin typeface="Cambria Math"/>
                    <a:ea typeface="Cambria Math"/>
                  </a:rPr>
                  <a:t>is</a:t>
                </a:r>
                <a:r>
                  <a:rPr lang="en-US" sz="3200" dirty="0"/>
                  <a:t> </a:t>
                </a:r>
                <a14:m>
                  <m:oMath xmlns:m="http://schemas.openxmlformats.org/officeDocument/2006/math">
                    <m:r>
                      <a:rPr lang="en-US" sz="3200" i="1">
                        <a:solidFill>
                          <a:srgbClr val="FF0000"/>
                        </a:solidFill>
                        <a:latin typeface="Cambria Math"/>
                        <a:ea typeface="Cambria Math"/>
                      </a:rPr>
                      <m:t>⊥</m:t>
                    </m:r>
                  </m:oMath>
                </a14:m>
                <a:r>
                  <a:rPr lang="en-US" sz="3200" dirty="0"/>
                  <a:t> </a:t>
                </a:r>
                <a:r>
                  <a:rPr lang="en-US" sz="3200" dirty="0">
                    <a:latin typeface="Cambria Math"/>
                    <a:ea typeface="Cambria Math"/>
                  </a:rPr>
                  <a:t>then </a:t>
                </a:r>
                <a14:m>
                  <m:oMath xmlns:m="http://schemas.openxmlformats.org/officeDocument/2006/math">
                    <m:r>
                      <a:rPr lang="en-US" sz="3200" i="1">
                        <a:solidFill>
                          <a:srgbClr val="0070C0"/>
                        </a:solidFill>
                        <a:latin typeface="Cambria Math"/>
                        <a:ea typeface="Cambria Math"/>
                      </a:rPr>
                      <m:t>𝜑</m:t>
                    </m:r>
                  </m:oMath>
                </a14:m>
                <a:r>
                  <a:rPr lang="en-US" sz="3200" dirty="0"/>
                  <a:t> </a:t>
                </a:r>
                <a:r>
                  <a:rPr lang="en-US" sz="3200" dirty="0">
                    <a:latin typeface="Cambria Math"/>
                    <a:ea typeface="Cambria Math"/>
                  </a:rPr>
                  <a:t>is </a:t>
                </a:r>
                <a:r>
                  <a:rPr lang="en-US" sz="3200" dirty="0" err="1">
                    <a:latin typeface="Cambria Math"/>
                    <a:ea typeface="Cambria Math"/>
                  </a:rPr>
                  <a:t>unsatisfiable</a:t>
                </a:r>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470823" y="2112157"/>
                <a:ext cx="6890482" cy="2080057"/>
              </a:xfrm>
              <a:prstGeom prst="rect">
                <a:avLst/>
              </a:prstGeom>
              <a:blipFill rotWithShape="1">
                <a:blip r:embed="rId3"/>
                <a:stretch>
                  <a:fillRect l="-2210" t="-3509" r="-2918" b="-7895"/>
                </a:stretch>
              </a:blipFill>
            </p:spPr>
            <p:txBody>
              <a:bodyPr/>
              <a:lstStyle/>
              <a:p>
                <a:r>
                  <a:rPr lang="en-US">
                    <a:noFill/>
                  </a:rPr>
                  <a:t> </a:t>
                </a:r>
              </a:p>
            </p:txBody>
          </p:sp>
        </mc:Fallback>
      </mc:AlternateContent>
      <p:sp>
        <p:nvSpPr>
          <p:cNvPr id="10" name="Oval 9"/>
          <p:cNvSpPr/>
          <p:nvPr/>
        </p:nvSpPr>
        <p:spPr>
          <a:xfrm>
            <a:off x="6018299" y="6036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2" name="Oval 11"/>
          <p:cNvSpPr/>
          <p:nvPr/>
        </p:nvSpPr>
        <p:spPr>
          <a:xfrm>
            <a:off x="4258655" y="6036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13" name="Rounded Rectangle 12"/>
          <p:cNvSpPr/>
          <p:nvPr/>
        </p:nvSpPr>
        <p:spPr>
          <a:xfrm>
            <a:off x="3812981" y="4344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26414" y="5141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5" name="TextBox 14"/>
          <p:cNvSpPr txBox="1"/>
          <p:nvPr/>
        </p:nvSpPr>
        <p:spPr>
          <a:xfrm>
            <a:off x="4351752" y="4830795"/>
            <a:ext cx="231795" cy="276999"/>
          </a:xfrm>
          <a:prstGeom prst="rect">
            <a:avLst/>
          </a:prstGeom>
          <a:noFill/>
        </p:spPr>
        <p:txBody>
          <a:bodyPr wrap="none" lIns="45720" tIns="0" rIns="45720" bIns="0" rtlCol="0">
            <a:spAutoFit/>
          </a:bodyPr>
          <a:lstStyle/>
          <a:p>
            <a:r>
              <a:rPr lang="en-US" dirty="0">
                <a:solidFill>
                  <a:sysClr val="windowText" lastClr="000000"/>
                </a:solidFill>
                <a:sym typeface="Symbol"/>
              </a:rPr>
              <a:t></a:t>
            </a:r>
            <a:endParaRPr lang="en-US" b="1" dirty="0">
              <a:solidFill>
                <a:sysClr val="windowText" lastClr="000000"/>
              </a:solidFill>
            </a:endParaRPr>
          </a:p>
        </p:txBody>
      </p:sp>
      <p:sp>
        <p:nvSpPr>
          <p:cNvPr id="24" name="Diamond 23"/>
          <p:cNvSpPr/>
          <p:nvPr/>
        </p:nvSpPr>
        <p:spPr>
          <a:xfrm>
            <a:off x="5509871" y="4344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71281" y="6036284"/>
            <a:ext cx="830677" cy="338554"/>
          </a:xfrm>
          <a:prstGeom prst="rect">
            <a:avLst/>
          </a:prstGeom>
          <a:noFill/>
        </p:spPr>
        <p:txBody>
          <a:bodyPr wrap="none" rtlCol="0">
            <a:spAutoFit/>
          </a:bodyPr>
          <a:lstStyle/>
          <a:p>
            <a:r>
              <a:rPr lang="en-US" sz="1600" dirty="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26" name="Rounded Rectangle 25"/>
          <p:cNvSpPr/>
          <p:nvPr/>
        </p:nvSpPr>
        <p:spPr>
          <a:xfrm>
            <a:off x="2151110" y="4344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4484047" y="5168644"/>
            <a:ext cx="2075736" cy="1033427"/>
            <a:chOff x="4484047" y="5168644"/>
            <a:chExt cx="2075736" cy="1033427"/>
          </a:xfrm>
        </p:grpSpPr>
        <p:cxnSp>
          <p:nvCxnSpPr>
            <p:cNvPr id="18" name="Straight Arrow Connector 17"/>
            <p:cNvCxnSpPr>
              <a:stCxn id="19" idx="2"/>
              <a:endCxn id="14" idx="6"/>
            </p:cNvCxnSpPr>
            <p:nvPr/>
          </p:nvCxnSpPr>
          <p:spPr>
            <a:xfrm flipH="1" flipV="1">
              <a:off x="4484047" y="5168644"/>
              <a:ext cx="1739143" cy="874696"/>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223190" y="6015908"/>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23" name="TextBox 22"/>
                <p:cNvSpPr txBox="1"/>
                <p:nvPr/>
              </p:nvSpPr>
              <p:spPr>
                <a:xfrm>
                  <a:off x="5108254" y="5253351"/>
                  <a:ext cx="365805"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sym typeface="Symbol"/>
                              </a:rPr>
                            </m:ctrlPr>
                          </m:accPr>
                          <m:e>
                            <m:r>
                              <m:rPr>
                                <m:nor/>
                              </m:rPr>
                              <a:rPr lang="en-US" dirty="0">
                                <a:sym typeface="Symbol"/>
                              </a:rPr>
                              <m:t></m:t>
                            </m:r>
                          </m:e>
                        </m:acc>
                      </m:oMath>
                    </m:oMathPara>
                  </a14:m>
                  <a:endParaRPr lang="en-US" baseline="-25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5108254" y="5253351"/>
                  <a:ext cx="365805" cy="362984"/>
                </a:xfrm>
                <a:prstGeom prst="rect">
                  <a:avLst/>
                </a:prstGeom>
                <a:blipFill rotWithShape="1">
                  <a:blip r:embed="rId4"/>
                  <a:stretch>
                    <a:fillRect t="-3390" r="-5000"/>
                  </a:stretch>
                </a:blipFill>
              </p:spPr>
              <p:txBody>
                <a:bodyPr/>
                <a:lstStyle/>
                <a:p>
                  <a:r>
                    <a:rPr lang="en-US">
                      <a:noFill/>
                    </a:rPr>
                    <a:t> </a:t>
                  </a:r>
                </a:p>
              </p:txBody>
            </p:sp>
          </mc:Fallback>
        </mc:AlternateContent>
        <p:sp>
          <p:nvSpPr>
            <p:cNvPr id="35" name="TextBox 34"/>
            <p:cNvSpPr txBox="1"/>
            <p:nvPr/>
          </p:nvSpPr>
          <p:spPr>
            <a:xfrm>
              <a:off x="6255464" y="5832739"/>
              <a:ext cx="304319" cy="369332"/>
            </a:xfrm>
            <a:prstGeom prst="rect">
              <a:avLst/>
            </a:prstGeom>
            <a:noFill/>
          </p:spPr>
          <p:txBody>
            <a:bodyPr wrap="square" rtlCol="0">
              <a:spAutoFit/>
            </a:bodyPr>
            <a:lstStyle/>
            <a:p>
              <a:r>
                <a:rPr lang="en-US" dirty="0">
                  <a:sym typeface="Symbol"/>
                </a:rPr>
                <a:t>⊥</a:t>
              </a:r>
              <a:endParaRPr lang="en-US" dirty="0"/>
            </a:p>
          </p:txBody>
        </p:sp>
      </p:grpSp>
      <p:grpSp>
        <p:nvGrpSpPr>
          <p:cNvPr id="42" name="Group 41"/>
          <p:cNvGrpSpPr/>
          <p:nvPr/>
        </p:nvGrpSpPr>
        <p:grpSpPr>
          <a:xfrm>
            <a:off x="3416584" y="4455791"/>
            <a:ext cx="2835424" cy="1738460"/>
            <a:chOff x="3416584" y="4455791"/>
            <a:chExt cx="2835424" cy="1738460"/>
          </a:xfrm>
        </p:grpSpPr>
        <p:sp>
          <p:nvSpPr>
            <p:cNvPr id="29" name="TextBox 28"/>
            <p:cNvSpPr txBox="1"/>
            <p:nvPr/>
          </p:nvSpPr>
          <p:spPr>
            <a:xfrm>
              <a:off x="5407938" y="4455791"/>
              <a:ext cx="279244" cy="369332"/>
            </a:xfrm>
            <a:prstGeom prst="rect">
              <a:avLst/>
            </a:prstGeom>
            <a:noFill/>
          </p:spPr>
          <p:txBody>
            <a:bodyPr wrap="none" rtlCol="0">
              <a:spAutoFit/>
            </a:bodyPr>
            <a:lstStyle/>
            <a:p>
              <a:r>
                <a:rPr lang="en-US" dirty="0">
                  <a:sym typeface="Symbol"/>
                </a:rPr>
                <a:t></a:t>
              </a:r>
              <a:endParaRPr lang="en-US" baseline="-25000" dirty="0"/>
            </a:p>
          </p:txBody>
        </p:sp>
        <p:cxnSp>
          <p:nvCxnSpPr>
            <p:cNvPr id="30" name="Curved Connector 29"/>
            <p:cNvCxnSpPr>
              <a:stCxn id="19" idx="0"/>
              <a:endCxn id="9" idx="0"/>
            </p:cNvCxnSpPr>
            <p:nvPr/>
          </p:nvCxnSpPr>
          <p:spPr>
            <a:xfrm rot="16200000" flipV="1">
              <a:off x="4832658" y="4596558"/>
              <a:ext cx="190989" cy="2647711"/>
            </a:xfrm>
            <a:prstGeom prst="curvedConnector3">
              <a:avLst>
                <a:gd name="adj1" fmla="val 71858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16584" y="5824919"/>
              <a:ext cx="375424" cy="369332"/>
            </a:xfrm>
            <a:prstGeom prst="rect">
              <a:avLst/>
            </a:prstGeom>
            <a:noFill/>
          </p:spPr>
          <p:txBody>
            <a:bodyPr wrap="none" rtlCol="0">
              <a:spAutoFit/>
            </a:bodyPr>
            <a:lstStyle/>
            <a:p>
              <a:r>
                <a:rPr lang="en-US" b="1" dirty="0">
                  <a:sym typeface="Symbol"/>
                </a:rPr>
                <a:t></a:t>
              </a:r>
              <a:endParaRPr lang="en-US" b="1" dirty="0"/>
            </a:p>
          </p:txBody>
        </p:sp>
      </p:grpSp>
      <p:sp>
        <p:nvSpPr>
          <p:cNvPr id="6" name="Rounded Rectangular Callout 5"/>
          <p:cNvSpPr/>
          <p:nvPr/>
        </p:nvSpPr>
        <p:spPr>
          <a:xfrm>
            <a:off x="5817600" y="2757831"/>
            <a:ext cx="3232378" cy="995245"/>
          </a:xfrm>
          <a:prstGeom prst="wedgeRoundRectCallout">
            <a:avLst>
              <a:gd name="adj1" fmla="val -62866"/>
              <a:gd name="adj2" fmla="val 213522"/>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a:solidFill>
                  <a:srgbClr val="FF0000"/>
                </a:solidFill>
              </a:rPr>
              <a:t>Satisfiability</a:t>
            </a:r>
            <a:r>
              <a:rPr lang="en-US" sz="2800" dirty="0">
                <a:solidFill>
                  <a:srgbClr val="FF0000"/>
                </a:solidFill>
              </a:rPr>
              <a:t> modulo abstraction</a:t>
            </a:r>
          </a:p>
        </p:txBody>
      </p:sp>
      <p:pic>
        <p:nvPicPr>
          <p:cNvPr id="27"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7" name="Diamond 6"/>
          <p:cNvSpPr/>
          <p:nvPr/>
        </p:nvSpPr>
        <p:spPr>
          <a:xfrm>
            <a:off x="4625006" y="2733028"/>
            <a:ext cx="2817623" cy="3718275"/>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8" name="Rectangle 7"/>
              <p:cNvSpPr/>
              <p:nvPr/>
            </p:nvSpPr>
            <p:spPr>
              <a:xfrm>
                <a:off x="5670748"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670748" y="1524000"/>
                <a:ext cx="777008" cy="707886"/>
              </a:xfrm>
              <a:prstGeom prst="rect">
                <a:avLst/>
              </a:prstGeom>
              <a:blipFill rotWithShape="1">
                <a:blip r:embed="rId4"/>
                <a:stretch>
                  <a:fillRect/>
                </a:stretch>
              </a:blipFill>
            </p:spPr>
            <p:txBody>
              <a:bodyPr/>
              <a:lstStyle/>
              <a:p>
                <a:r>
                  <a:rPr lang="en-US">
                    <a:noFill/>
                  </a:rPr>
                  <a:t> </a:t>
                </a:r>
              </a:p>
            </p:txBody>
          </p:sp>
        </mc:Fallback>
      </mc:AlternateContent>
      <p:sp>
        <p:nvSpPr>
          <p:cNvPr id="9" name="Freeform 8"/>
          <p:cNvSpPr/>
          <p:nvPr/>
        </p:nvSpPr>
        <p:spPr>
          <a:xfrm>
            <a:off x="2108763" y="3832553"/>
            <a:ext cx="926078" cy="1326378"/>
          </a:xfrm>
          <a:custGeom>
            <a:avLst/>
            <a:gdLst>
              <a:gd name="connsiteX0" fmla="*/ 160867 w 702734"/>
              <a:gd name="connsiteY0" fmla="*/ 93134 h 905934"/>
              <a:gd name="connsiteX1" fmla="*/ 93134 w 702734"/>
              <a:gd name="connsiteY1" fmla="*/ 101600 h 905934"/>
              <a:gd name="connsiteX2" fmla="*/ 67734 w 702734"/>
              <a:gd name="connsiteY2" fmla="*/ 118534 h 905934"/>
              <a:gd name="connsiteX3" fmla="*/ 42334 w 702734"/>
              <a:gd name="connsiteY3" fmla="*/ 127000 h 905934"/>
              <a:gd name="connsiteX4" fmla="*/ 8467 w 702734"/>
              <a:gd name="connsiteY4" fmla="*/ 169334 h 905934"/>
              <a:gd name="connsiteX5" fmla="*/ 0 w 702734"/>
              <a:gd name="connsiteY5" fmla="*/ 194734 h 905934"/>
              <a:gd name="connsiteX6" fmla="*/ 16934 w 702734"/>
              <a:gd name="connsiteY6" fmla="*/ 287867 h 905934"/>
              <a:gd name="connsiteX7" fmla="*/ 33867 w 702734"/>
              <a:gd name="connsiteY7" fmla="*/ 313267 h 905934"/>
              <a:gd name="connsiteX8" fmla="*/ 42334 w 702734"/>
              <a:gd name="connsiteY8" fmla="*/ 338667 h 905934"/>
              <a:gd name="connsiteX9" fmla="*/ 50800 w 702734"/>
              <a:gd name="connsiteY9" fmla="*/ 584200 h 905934"/>
              <a:gd name="connsiteX10" fmla="*/ 59267 w 702734"/>
              <a:gd name="connsiteY10" fmla="*/ 609600 h 905934"/>
              <a:gd name="connsiteX11" fmla="*/ 76200 w 702734"/>
              <a:gd name="connsiteY11" fmla="*/ 668867 h 905934"/>
              <a:gd name="connsiteX12" fmla="*/ 110067 w 702734"/>
              <a:gd name="connsiteY12" fmla="*/ 702734 h 905934"/>
              <a:gd name="connsiteX13" fmla="*/ 118534 w 702734"/>
              <a:gd name="connsiteY13" fmla="*/ 728134 h 905934"/>
              <a:gd name="connsiteX14" fmla="*/ 169334 w 702734"/>
              <a:gd name="connsiteY14" fmla="*/ 745067 h 905934"/>
              <a:gd name="connsiteX15" fmla="*/ 338667 w 702734"/>
              <a:gd name="connsiteY15" fmla="*/ 753534 h 905934"/>
              <a:gd name="connsiteX16" fmla="*/ 364067 w 702734"/>
              <a:gd name="connsiteY16" fmla="*/ 762000 h 905934"/>
              <a:gd name="connsiteX17" fmla="*/ 397934 w 702734"/>
              <a:gd name="connsiteY17" fmla="*/ 829734 h 905934"/>
              <a:gd name="connsiteX18" fmla="*/ 414867 w 702734"/>
              <a:gd name="connsiteY18" fmla="*/ 855134 h 905934"/>
              <a:gd name="connsiteX19" fmla="*/ 465667 w 702734"/>
              <a:gd name="connsiteY19" fmla="*/ 897467 h 905934"/>
              <a:gd name="connsiteX20" fmla="*/ 491067 w 702734"/>
              <a:gd name="connsiteY20" fmla="*/ 905934 h 905934"/>
              <a:gd name="connsiteX21" fmla="*/ 609600 w 702734"/>
              <a:gd name="connsiteY21" fmla="*/ 897467 h 905934"/>
              <a:gd name="connsiteX22" fmla="*/ 643467 w 702734"/>
              <a:gd name="connsiteY22" fmla="*/ 863600 h 905934"/>
              <a:gd name="connsiteX23" fmla="*/ 668867 w 702734"/>
              <a:gd name="connsiteY23" fmla="*/ 846667 h 905934"/>
              <a:gd name="connsiteX24" fmla="*/ 677334 w 702734"/>
              <a:gd name="connsiteY24" fmla="*/ 635000 h 905934"/>
              <a:gd name="connsiteX25" fmla="*/ 651934 w 702734"/>
              <a:gd name="connsiteY25" fmla="*/ 584200 h 905934"/>
              <a:gd name="connsiteX26" fmla="*/ 635000 w 702734"/>
              <a:gd name="connsiteY26" fmla="*/ 533400 h 905934"/>
              <a:gd name="connsiteX27" fmla="*/ 643467 w 702734"/>
              <a:gd name="connsiteY27" fmla="*/ 440267 h 905934"/>
              <a:gd name="connsiteX28" fmla="*/ 668867 w 702734"/>
              <a:gd name="connsiteY28" fmla="*/ 389467 h 905934"/>
              <a:gd name="connsiteX29" fmla="*/ 702734 w 702734"/>
              <a:gd name="connsiteY29" fmla="*/ 338667 h 905934"/>
              <a:gd name="connsiteX30" fmla="*/ 694267 w 702734"/>
              <a:gd name="connsiteY30" fmla="*/ 169334 h 905934"/>
              <a:gd name="connsiteX31" fmla="*/ 685800 w 702734"/>
              <a:gd name="connsiteY31" fmla="*/ 135467 h 905934"/>
              <a:gd name="connsiteX32" fmla="*/ 668867 w 702734"/>
              <a:gd name="connsiteY32" fmla="*/ 110067 h 905934"/>
              <a:gd name="connsiteX33" fmla="*/ 618067 w 702734"/>
              <a:gd name="connsiteY33" fmla="*/ 84667 h 905934"/>
              <a:gd name="connsiteX34" fmla="*/ 482600 w 702734"/>
              <a:gd name="connsiteY34" fmla="*/ 67734 h 905934"/>
              <a:gd name="connsiteX35" fmla="*/ 465667 w 702734"/>
              <a:gd name="connsiteY35" fmla="*/ 16934 h 905934"/>
              <a:gd name="connsiteX36" fmla="*/ 414867 w 702734"/>
              <a:gd name="connsiteY36" fmla="*/ 0 h 905934"/>
              <a:gd name="connsiteX37" fmla="*/ 313267 w 702734"/>
              <a:gd name="connsiteY37" fmla="*/ 8467 h 905934"/>
              <a:gd name="connsiteX38" fmla="*/ 287867 w 702734"/>
              <a:gd name="connsiteY38" fmla="*/ 33867 h 905934"/>
              <a:gd name="connsiteX39" fmla="*/ 262467 w 702734"/>
              <a:gd name="connsiteY39" fmla="*/ 42334 h 905934"/>
              <a:gd name="connsiteX40" fmla="*/ 237067 w 702734"/>
              <a:gd name="connsiteY40" fmla="*/ 59267 h 905934"/>
              <a:gd name="connsiteX41" fmla="*/ 203200 w 702734"/>
              <a:gd name="connsiteY41" fmla="*/ 67734 h 905934"/>
              <a:gd name="connsiteX42" fmla="*/ 177800 w 702734"/>
              <a:gd name="connsiteY42" fmla="*/ 76200 h 905934"/>
              <a:gd name="connsiteX43" fmla="*/ 160867 w 702734"/>
              <a:gd name="connsiteY43" fmla="*/ 93134 h 9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2734" h="905934">
                <a:moveTo>
                  <a:pt x="160867" y="93134"/>
                </a:moveTo>
                <a:cubicBezTo>
                  <a:pt x="138289" y="95956"/>
                  <a:pt x="115086" y="95613"/>
                  <a:pt x="93134" y="101600"/>
                </a:cubicBezTo>
                <a:cubicBezTo>
                  <a:pt x="83317" y="104277"/>
                  <a:pt x="76836" y="113983"/>
                  <a:pt x="67734" y="118534"/>
                </a:cubicBezTo>
                <a:cubicBezTo>
                  <a:pt x="59752" y="122525"/>
                  <a:pt x="50801" y="124178"/>
                  <a:pt x="42334" y="127000"/>
                </a:cubicBezTo>
                <a:cubicBezTo>
                  <a:pt x="26583" y="142751"/>
                  <a:pt x="19148" y="147972"/>
                  <a:pt x="8467" y="169334"/>
                </a:cubicBezTo>
                <a:cubicBezTo>
                  <a:pt x="4476" y="177316"/>
                  <a:pt x="2822" y="186267"/>
                  <a:pt x="0" y="194734"/>
                </a:cubicBezTo>
                <a:cubicBezTo>
                  <a:pt x="1962" y="208470"/>
                  <a:pt x="8379" y="267906"/>
                  <a:pt x="16934" y="287867"/>
                </a:cubicBezTo>
                <a:cubicBezTo>
                  <a:pt x="20942" y="297220"/>
                  <a:pt x="29316" y="304166"/>
                  <a:pt x="33867" y="313267"/>
                </a:cubicBezTo>
                <a:cubicBezTo>
                  <a:pt x="37858" y="321249"/>
                  <a:pt x="39512" y="330200"/>
                  <a:pt x="42334" y="338667"/>
                </a:cubicBezTo>
                <a:cubicBezTo>
                  <a:pt x="45156" y="420511"/>
                  <a:pt x="45692" y="502467"/>
                  <a:pt x="50800" y="584200"/>
                </a:cubicBezTo>
                <a:cubicBezTo>
                  <a:pt x="51357" y="593107"/>
                  <a:pt x="56815" y="601019"/>
                  <a:pt x="59267" y="609600"/>
                </a:cubicBezTo>
                <a:cubicBezTo>
                  <a:pt x="60362" y="613433"/>
                  <a:pt x="71369" y="662103"/>
                  <a:pt x="76200" y="668867"/>
                </a:cubicBezTo>
                <a:cubicBezTo>
                  <a:pt x="85479" y="681858"/>
                  <a:pt x="110067" y="702734"/>
                  <a:pt x="110067" y="702734"/>
                </a:cubicBezTo>
                <a:cubicBezTo>
                  <a:pt x="112889" y="711201"/>
                  <a:pt x="111272" y="722947"/>
                  <a:pt x="118534" y="728134"/>
                </a:cubicBezTo>
                <a:cubicBezTo>
                  <a:pt x="133059" y="738509"/>
                  <a:pt x="151507" y="744176"/>
                  <a:pt x="169334" y="745067"/>
                </a:cubicBezTo>
                <a:lnTo>
                  <a:pt x="338667" y="753534"/>
                </a:lnTo>
                <a:cubicBezTo>
                  <a:pt x="347134" y="756356"/>
                  <a:pt x="356414" y="757408"/>
                  <a:pt x="364067" y="762000"/>
                </a:cubicBezTo>
                <a:cubicBezTo>
                  <a:pt x="394986" y="780552"/>
                  <a:pt x="375423" y="795967"/>
                  <a:pt x="397934" y="829734"/>
                </a:cubicBezTo>
                <a:cubicBezTo>
                  <a:pt x="403578" y="838201"/>
                  <a:pt x="408353" y="847317"/>
                  <a:pt x="414867" y="855134"/>
                </a:cubicBezTo>
                <a:cubicBezTo>
                  <a:pt x="428242" y="871185"/>
                  <a:pt x="446638" y="887952"/>
                  <a:pt x="465667" y="897467"/>
                </a:cubicBezTo>
                <a:cubicBezTo>
                  <a:pt x="473649" y="901458"/>
                  <a:pt x="482600" y="903112"/>
                  <a:pt x="491067" y="905934"/>
                </a:cubicBezTo>
                <a:cubicBezTo>
                  <a:pt x="530578" y="903112"/>
                  <a:pt x="571433" y="908069"/>
                  <a:pt x="609600" y="897467"/>
                </a:cubicBezTo>
                <a:cubicBezTo>
                  <a:pt x="624983" y="893194"/>
                  <a:pt x="630183" y="872456"/>
                  <a:pt x="643467" y="863600"/>
                </a:cubicBezTo>
                <a:lnTo>
                  <a:pt x="668867" y="846667"/>
                </a:lnTo>
                <a:cubicBezTo>
                  <a:pt x="719284" y="771040"/>
                  <a:pt x="692321" y="822343"/>
                  <a:pt x="677334" y="635000"/>
                </a:cubicBezTo>
                <a:cubicBezTo>
                  <a:pt x="675075" y="606761"/>
                  <a:pt x="663070" y="609257"/>
                  <a:pt x="651934" y="584200"/>
                </a:cubicBezTo>
                <a:cubicBezTo>
                  <a:pt x="644685" y="567889"/>
                  <a:pt x="635000" y="533400"/>
                  <a:pt x="635000" y="533400"/>
                </a:cubicBezTo>
                <a:cubicBezTo>
                  <a:pt x="637822" y="502356"/>
                  <a:pt x="639058" y="471126"/>
                  <a:pt x="643467" y="440267"/>
                </a:cubicBezTo>
                <a:cubicBezTo>
                  <a:pt x="647723" y="410475"/>
                  <a:pt x="655454" y="416294"/>
                  <a:pt x="668867" y="389467"/>
                </a:cubicBezTo>
                <a:cubicBezTo>
                  <a:pt x="693373" y="340456"/>
                  <a:pt x="654585" y="386816"/>
                  <a:pt x="702734" y="338667"/>
                </a:cubicBezTo>
                <a:cubicBezTo>
                  <a:pt x="699912" y="282223"/>
                  <a:pt x="698960" y="225654"/>
                  <a:pt x="694267" y="169334"/>
                </a:cubicBezTo>
                <a:cubicBezTo>
                  <a:pt x="693301" y="157738"/>
                  <a:pt x="690384" y="146163"/>
                  <a:pt x="685800" y="135467"/>
                </a:cubicBezTo>
                <a:cubicBezTo>
                  <a:pt x="681792" y="126114"/>
                  <a:pt x="676062" y="117262"/>
                  <a:pt x="668867" y="110067"/>
                </a:cubicBezTo>
                <a:cubicBezTo>
                  <a:pt x="657362" y="98562"/>
                  <a:pt x="634420" y="87249"/>
                  <a:pt x="618067" y="84667"/>
                </a:cubicBezTo>
                <a:cubicBezTo>
                  <a:pt x="573117" y="77570"/>
                  <a:pt x="482600" y="67734"/>
                  <a:pt x="482600" y="67734"/>
                </a:cubicBezTo>
                <a:cubicBezTo>
                  <a:pt x="476956" y="50801"/>
                  <a:pt x="482600" y="22579"/>
                  <a:pt x="465667" y="16934"/>
                </a:cubicBezTo>
                <a:lnTo>
                  <a:pt x="414867" y="0"/>
                </a:lnTo>
                <a:cubicBezTo>
                  <a:pt x="381000" y="2822"/>
                  <a:pt x="346104" y="-290"/>
                  <a:pt x="313267" y="8467"/>
                </a:cubicBezTo>
                <a:cubicBezTo>
                  <a:pt x="301698" y="11552"/>
                  <a:pt x="297830" y="27225"/>
                  <a:pt x="287867" y="33867"/>
                </a:cubicBezTo>
                <a:cubicBezTo>
                  <a:pt x="280441" y="38818"/>
                  <a:pt x="270449" y="38343"/>
                  <a:pt x="262467" y="42334"/>
                </a:cubicBezTo>
                <a:cubicBezTo>
                  <a:pt x="253366" y="46885"/>
                  <a:pt x="246420" y="55259"/>
                  <a:pt x="237067" y="59267"/>
                </a:cubicBezTo>
                <a:cubicBezTo>
                  <a:pt x="226371" y="63851"/>
                  <a:pt x="214389" y="64537"/>
                  <a:pt x="203200" y="67734"/>
                </a:cubicBezTo>
                <a:cubicBezTo>
                  <a:pt x="194619" y="70186"/>
                  <a:pt x="186267" y="73378"/>
                  <a:pt x="177800" y="76200"/>
                </a:cubicBezTo>
                <a:lnTo>
                  <a:pt x="160867" y="93134"/>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1783878" y="3485324"/>
            <a:ext cx="1688196" cy="1823761"/>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5775448" y="6352147"/>
                <a:ext cx="50526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m:t>
                      </m:r>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775448" y="6352147"/>
                <a:ext cx="505267" cy="52322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799372" y="2255682"/>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m:t>
                      </m:r>
                    </m:oMath>
                  </m:oMathPara>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5799372" y="2255682"/>
                <a:ext cx="457176"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39424" y="2281535"/>
                <a:ext cx="520403" cy="468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dirty="0" smtClean="0">
                              <a:solidFill>
                                <a:srgbClr val="FF0000"/>
                              </a:solidFill>
                              <a:latin typeface="Cambria Math" panose="02040503050406030204" pitchFamily="18" charset="0"/>
                            </a:rPr>
                          </m:ctrlPr>
                        </m:sSupPr>
                        <m:e>
                          <m:r>
                            <a:rPr lang="en-US" sz="2400" b="0" i="1" dirty="0" smtClean="0">
                              <a:solidFill>
                                <a:srgbClr val="FF0000"/>
                              </a:solidFill>
                              <a:latin typeface="Cambria Math"/>
                            </a:rPr>
                            <m:t>𝑎</m:t>
                          </m:r>
                        </m:e>
                        <m:sup>
                          <m:r>
                            <a:rPr lang="en-US" sz="2400" b="0" i="1" dirty="0" smtClean="0">
                              <a:solidFill>
                                <a:srgbClr val="FF0000"/>
                              </a:solidFill>
                              <a:latin typeface="Cambria Math"/>
                            </a:rPr>
                            <m:t>#</m:t>
                          </m:r>
                        </m:sup>
                      </m:sSup>
                    </m:oMath>
                  </m:oMathPara>
                </a14:m>
                <a:endParaRPr lang="en-US" sz="2400" b="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39424" y="2281535"/>
                <a:ext cx="520403" cy="468333"/>
              </a:xfrm>
              <a:prstGeom prst="rect">
                <a:avLst/>
              </a:prstGeom>
              <a:blipFill rotWithShape="1">
                <a:blip r:embed="rId7"/>
                <a:stretch>
                  <a:fillRect/>
                </a:stretch>
              </a:blipFill>
            </p:spPr>
            <p:txBody>
              <a:bodyPr/>
              <a:lstStyle/>
              <a:p>
                <a:r>
                  <a:rPr lang="en-US">
                    <a:noFill/>
                  </a:rPr>
                  <a:t> </a:t>
                </a:r>
              </a:p>
            </p:txBody>
          </p:sp>
        </mc:Fallback>
      </mc:AlternateContent>
      <p:cxnSp>
        <p:nvCxnSpPr>
          <p:cNvPr id="14" name="Straight Arrow Connector 13"/>
          <p:cNvCxnSpPr/>
          <p:nvPr/>
        </p:nvCxnSpPr>
        <p:spPr>
          <a:xfrm>
            <a:off x="6039424" y="2780368"/>
            <a:ext cx="118412" cy="58526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10740" y="2316216"/>
            <a:ext cx="2578873" cy="3674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gular Pentagon 15"/>
          <p:cNvSpPr/>
          <p:nvPr/>
        </p:nvSpPr>
        <p:spPr>
          <a:xfrm>
            <a:off x="1636589" y="2814361"/>
            <a:ext cx="2181208" cy="2667000"/>
          </a:xfrm>
          <a:prstGeom prst="pent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2248444" y="4257833"/>
                <a:ext cx="7394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rgbClr val="0070C0"/>
                              </a:solidFill>
                              <a:latin typeface="Cambria Math" panose="02040503050406030204" pitchFamily="18" charset="0"/>
                              <a:ea typeface="Cambria Math"/>
                            </a:rPr>
                          </m:ctrlPr>
                        </m:dPr>
                        <m:e>
                          <m:r>
                            <a:rPr lang="en-US" sz="2400" i="1">
                              <a:solidFill>
                                <a:srgbClr val="0070C0"/>
                              </a:solidFill>
                              <a:latin typeface="Cambria Math"/>
                              <a:ea typeface="Cambria Math"/>
                            </a:rPr>
                            <m:t>𝜑</m:t>
                          </m:r>
                        </m:e>
                      </m:d>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2248444" y="4257833"/>
                <a:ext cx="739433" cy="461665"/>
              </a:xfrm>
              <a:prstGeom prst="rect">
                <a:avLst/>
              </a:prstGeom>
              <a:blipFill rotWithShape="1">
                <a:blip r:embed="rId8"/>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3200" dirty="0"/>
                  <a:t>Generalized </a:t>
                </a:r>
                <a:r>
                  <a:rPr lang="en-US" sz="3200" dirty="0" err="1"/>
                  <a:t>Stålmarck’s</a:t>
                </a:r>
                <a:r>
                  <a:rPr lang="en-US" sz="3200" dirty="0"/>
                  <a:t> Method Computes </a:t>
                </a:r>
                <a14:m>
                  <m:oMath xmlns:m="http://schemas.openxmlformats.org/officeDocument/2006/math">
                    <m:acc>
                      <m:accPr>
                        <m:chr m:val="̂"/>
                        <m:ctrlPr>
                          <a:rPr lang="en-US" sz="3200" i="1">
                            <a:latin typeface="Cambria Math" panose="02040503050406030204" pitchFamily="18" charset="0"/>
                            <a:ea typeface="Cambria Math"/>
                          </a:rPr>
                        </m:ctrlPr>
                      </m:accPr>
                      <m:e>
                        <m:r>
                          <a:rPr lang="en-US" sz="3200" i="1">
                            <a:latin typeface="Cambria Math"/>
                            <a:ea typeface="Cambria Math"/>
                          </a:rPr>
                          <m:t>𝛼</m:t>
                        </m:r>
                      </m:e>
                    </m:acc>
                    <m:r>
                      <a:rPr lang="en-US" sz="3200" i="1">
                        <a:latin typeface="Cambria Math"/>
                        <a:ea typeface="Cambria Math"/>
                      </a:rPr>
                      <m:t>(</m:t>
                    </m:r>
                    <m:r>
                      <a:rPr lang="en-US" sz="3200" i="1" smtClean="0">
                        <a:solidFill>
                          <a:schemeClr val="bg1"/>
                        </a:solidFill>
                        <a:latin typeface="Cambria Math"/>
                        <a:ea typeface="Cambria Math"/>
                      </a:rPr>
                      <m:t>𝜑</m:t>
                    </m:r>
                    <m:r>
                      <a:rPr lang="en-US" sz="3200" i="1">
                        <a:latin typeface="Cambria Math"/>
                        <a:ea typeface="Cambria Math"/>
                      </a:rPr>
                      <m:t>)</m:t>
                    </m:r>
                  </m:oMath>
                </a14:m>
                <a:endParaRPr lang="en-US" sz="3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9"/>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92</a:t>
            </a:fld>
            <a:endParaRPr lang="en-US"/>
          </a:p>
        </p:txBody>
      </p:sp>
      <p:sp>
        <p:nvSpPr>
          <p:cNvPr id="19" name="Hexagon 18"/>
          <p:cNvSpPr/>
          <p:nvPr/>
        </p:nvSpPr>
        <p:spPr>
          <a:xfrm>
            <a:off x="1898784" y="3756846"/>
            <a:ext cx="1419911" cy="1402085"/>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ounded Rectangular Callout 20"/>
              <p:cNvSpPr/>
              <p:nvPr/>
            </p:nvSpPr>
            <p:spPr>
              <a:xfrm>
                <a:off x="6559827" y="1550494"/>
                <a:ext cx="2464905" cy="1066587"/>
              </a:xfrm>
              <a:prstGeom prst="wedgeRoundRectCallout">
                <a:avLst>
                  <a:gd name="adj1" fmla="val -67384"/>
                  <a:gd name="adj2" fmla="val 263366"/>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Stålmarck[</a:t>
                </a:r>
                <a14:m>
                  <m:oMath xmlns:m="http://schemas.openxmlformats.org/officeDocument/2006/math">
                    <m:r>
                      <a:rPr lang="en-US" sz="2800" i="1">
                        <a:solidFill>
                          <a:schemeClr val="tx1"/>
                        </a:solidFill>
                        <a:latin typeface="Cambria Math"/>
                        <a:ea typeface="Cambria Math"/>
                      </a:rPr>
                      <m:t>𝒜</m:t>
                    </m:r>
                  </m:oMath>
                </a14:m>
                <a:r>
                  <a:rPr lang="en-US" sz="2800" dirty="0">
                    <a:solidFill>
                      <a:schemeClr val="tx1"/>
                    </a:solidFill>
                  </a:rPr>
                  <a:t>]</a:t>
                </a:r>
              </a:p>
              <a:p>
                <a:pPr algn="ctr"/>
                <a:r>
                  <a:rPr lang="en-US" sz="2800" dirty="0">
                    <a:solidFill>
                      <a:schemeClr val="tx1"/>
                    </a:solidFill>
                  </a:rPr>
                  <a:t>performs </a:t>
                </a:r>
                <a14:m>
                  <m:oMath xmlns:m="http://schemas.openxmlformats.org/officeDocument/2006/math">
                    <m:acc>
                      <m:accPr>
                        <m:chr m:val="̂"/>
                        <m:ctrlPr>
                          <a:rPr lang="en-US" sz="2800" i="1">
                            <a:solidFill>
                              <a:schemeClr val="tx1"/>
                            </a:solidFill>
                            <a:latin typeface="Cambria Math" panose="02040503050406030204" pitchFamily="18" charset="0"/>
                            <a:ea typeface="Cambria Math"/>
                          </a:rPr>
                        </m:ctrlPr>
                      </m:accPr>
                      <m:e>
                        <m:r>
                          <a:rPr lang="en-US" sz="2800" i="1">
                            <a:solidFill>
                              <a:schemeClr val="tx1"/>
                            </a:solidFill>
                            <a:latin typeface="Cambria Math"/>
                            <a:ea typeface="Cambria Math"/>
                          </a:rPr>
                          <m:t>𝛼</m:t>
                        </m:r>
                      </m:e>
                    </m:acc>
                    <m:d>
                      <m:dPr>
                        <m:ctrlPr>
                          <a:rPr lang="en-US" sz="2800" i="1">
                            <a:solidFill>
                              <a:schemeClr val="tx1"/>
                            </a:solidFill>
                            <a:latin typeface="Cambria Math" panose="02040503050406030204" pitchFamily="18" charset="0"/>
                            <a:ea typeface="Cambria Math"/>
                          </a:rPr>
                        </m:ctrlPr>
                      </m:dPr>
                      <m:e>
                        <m:r>
                          <m:rPr>
                            <m:nor/>
                          </m:rPr>
                          <a:rPr lang="en-US" altLang="en-US" sz="2800" dirty="0">
                            <a:solidFill>
                              <a:schemeClr val="tx1"/>
                            </a:solidFill>
                            <a:sym typeface="Symbol" pitchFamily="18" charset="2"/>
                          </a:rPr>
                          <m:t></m:t>
                        </m:r>
                      </m:e>
                    </m:d>
                  </m:oMath>
                </a14:m>
                <a:endParaRPr lang="en-US" sz="2800" dirty="0">
                  <a:solidFill>
                    <a:schemeClr val="tx1"/>
                  </a:solidFill>
                </a:endParaRPr>
              </a:p>
            </p:txBody>
          </p:sp>
        </mc:Choice>
        <mc:Fallback xmlns="">
          <p:sp>
            <p:nvSpPr>
              <p:cNvPr id="21" name="Rounded Rectangular Callout 20"/>
              <p:cNvSpPr>
                <a:spLocks noRot="1" noChangeAspect="1" noMove="1" noResize="1" noEditPoints="1" noAdjustHandles="1" noChangeArrowheads="1" noChangeShapeType="1" noTextEdit="1"/>
              </p:cNvSpPr>
              <p:nvPr/>
            </p:nvSpPr>
            <p:spPr>
              <a:xfrm>
                <a:off x="6559827" y="1550494"/>
                <a:ext cx="2464905" cy="1066587"/>
              </a:xfrm>
              <a:prstGeom prst="wedgeRoundRectCallout">
                <a:avLst>
                  <a:gd name="adj1" fmla="val -67384"/>
                  <a:gd name="adj2" fmla="val 263366"/>
                  <a:gd name="adj3" fmla="val 16667"/>
                </a:avLst>
              </a:prstGeom>
              <a:blipFill rotWithShape="1">
                <a:blip r:embed="rId10"/>
                <a:stretch>
                  <a:fillRect/>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ular Callout 21"/>
              <p:cNvSpPr/>
              <p:nvPr/>
            </p:nvSpPr>
            <p:spPr>
              <a:xfrm>
                <a:off x="336190" y="941472"/>
                <a:ext cx="3851011" cy="1880550"/>
              </a:xfrm>
              <a:prstGeom prst="wedgeRoundRectCallout">
                <a:avLst>
                  <a:gd name="adj1" fmla="val 97498"/>
                  <a:gd name="adj2" fmla="val 24111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a:solidFill>
                      <a:schemeClr val="tx1"/>
                    </a:solidFill>
                  </a:rPr>
                  <a:t>Don’t </a:t>
                </a:r>
                <a:r>
                  <a:rPr lang="en-US" sz="2400" dirty="0">
                    <a:solidFill>
                      <a:schemeClr val="tx1"/>
                    </a:solidFill>
                  </a:rPr>
                  <a:t>have to reach </a:t>
                </a:r>
                <a14:m>
                  <m:oMath xmlns:m="http://schemas.openxmlformats.org/officeDocument/2006/math">
                    <m:r>
                      <a:rPr lang="en-US" sz="2400">
                        <a:solidFill>
                          <a:schemeClr val="tx1"/>
                        </a:solidFill>
                        <a:latin typeface="Cambria Math"/>
                      </a:rPr>
                      <m:t>⊥</m:t>
                    </m:r>
                  </m:oMath>
                </a14:m>
                <a:r>
                  <a:rPr lang="en-US" sz="2400" dirty="0">
                    <a:solidFill>
                      <a:schemeClr val="tx1"/>
                    </a:solidFill>
                  </a:rPr>
                  <a:t> for</a:t>
                </a:r>
              </a:p>
              <a:p>
                <a:r>
                  <a:rPr lang="en-US" sz="2400" dirty="0">
                    <a:solidFill>
                      <a:schemeClr val="tx1"/>
                    </a:solidFill>
                  </a:rPr>
                  <a:t>the result to be interesting!</a:t>
                </a:r>
              </a:p>
              <a:p>
                <a:r>
                  <a:rPr lang="en-US" sz="2400" dirty="0">
                    <a:solidFill>
                      <a:schemeClr val="tx1"/>
                    </a:solidFill>
                  </a:rPr>
                  <a:t>By working from above, the</a:t>
                </a:r>
              </a:p>
              <a:p>
                <a:r>
                  <a:rPr lang="en-US" sz="2400" dirty="0">
                    <a:solidFill>
                      <a:schemeClr val="tx1"/>
                    </a:solidFill>
                  </a:rPr>
                  <a:t>residual is useful in program</a:t>
                </a:r>
              </a:p>
              <a:p>
                <a:r>
                  <a:rPr lang="en-US" sz="2400" dirty="0">
                    <a:solidFill>
                      <a:schemeClr val="tx1"/>
                    </a:solidFill>
                  </a:rPr>
                  <a:t>analysis</a:t>
                </a:r>
              </a:p>
            </p:txBody>
          </p:sp>
        </mc:Choice>
        <mc:Fallback xmlns="">
          <p:sp>
            <p:nvSpPr>
              <p:cNvPr id="22" name="Rounded Rectangular Callout 21"/>
              <p:cNvSpPr>
                <a:spLocks noRot="1" noChangeAspect="1" noMove="1" noResize="1" noEditPoints="1" noAdjustHandles="1" noChangeArrowheads="1" noChangeShapeType="1" noTextEdit="1"/>
              </p:cNvSpPr>
              <p:nvPr/>
            </p:nvSpPr>
            <p:spPr>
              <a:xfrm>
                <a:off x="336190" y="941472"/>
                <a:ext cx="3851011" cy="1880550"/>
              </a:xfrm>
              <a:prstGeom prst="wedgeRoundRectCallout">
                <a:avLst>
                  <a:gd name="adj1" fmla="val 97498"/>
                  <a:gd name="adj2" fmla="val 241111"/>
                  <a:gd name="adj3" fmla="val 16667"/>
                </a:avLst>
              </a:prstGeom>
              <a:blipFill rotWithShape="1">
                <a:blip r:embed="rId11"/>
                <a:stretch>
                  <a:fillRect t="-883"/>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cxnSp>
        <p:nvCxnSpPr>
          <p:cNvPr id="23" name="Straight Connector 22"/>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331783" y="2492534"/>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331783" y="2492534"/>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751668" y="3365636"/>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57836" y="3396135"/>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75468" y="3731898"/>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63767" y="3829253"/>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688309" y="4098161"/>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75852" y="4098161"/>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71270" y="4147128"/>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444330" y="4165583"/>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444845" y="4574853"/>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441322" y="4665791"/>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459117" y="5224818"/>
            <a:ext cx="516388"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975505" y="5224818"/>
            <a:ext cx="552966" cy="273332"/>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3" name="Rounded Rectangular Callout 42"/>
          <p:cNvSpPr/>
          <p:nvPr/>
        </p:nvSpPr>
        <p:spPr>
          <a:xfrm>
            <a:off x="1075623" y="190971"/>
            <a:ext cx="3851011" cy="1880550"/>
          </a:xfrm>
          <a:prstGeom prst="wedgeRoundRectCallout">
            <a:avLst>
              <a:gd name="adj1" fmla="val 74442"/>
              <a:gd name="adj2" fmla="val 203762"/>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solidFill>
              </a:rPr>
              <a:t>A plea: Decision-procedure developers should generalize their APIs to make available the residuals of “failed” refutations</a:t>
            </a:r>
          </a:p>
        </p:txBody>
      </p:sp>
    </p:spTree>
    <p:extLst>
      <p:ext uri="{BB962C8B-B14F-4D97-AF65-F5344CB8AC3E}">
        <p14:creationId xmlns:p14="http://schemas.microsoft.com/office/powerpoint/2010/main" val="124919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61111E-6 -2.59259E-6 L 0.0125 0.11459 " pathEditMode="relative" rAng="0" ptsTypes="AA">
                                      <p:cBhvr>
                                        <p:cTn id="6" dur="1000" fill="hold"/>
                                        <p:tgtEl>
                                          <p:spTgt spid="13"/>
                                        </p:tgtEl>
                                        <p:attrNameLst>
                                          <p:attrName>ppt_x</p:attrName>
                                          <p:attrName>ppt_y</p:attrName>
                                        </p:attrNameLst>
                                      </p:cBhvr>
                                      <p:rCtr x="625" y="5718"/>
                                    </p:animMotion>
                                  </p:childTnLst>
                                </p:cTn>
                              </p:par>
                              <p:par>
                                <p:cTn id="7" presetID="22"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5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par>
                                <p:cTn id="19" presetID="22" presetClass="entr" presetSubtype="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par>
                          <p:cTn id="36" fill="hold">
                            <p:stCondLst>
                              <p:cond delay="1500"/>
                            </p:stCondLst>
                            <p:childTnLst>
                              <p:par>
                                <p:cTn id="37" presetID="42" presetClass="path" presetSubtype="0" accel="50000" decel="50000" fill="hold" grpId="1" nodeType="afterEffect">
                                  <p:stCondLst>
                                    <p:cond delay="0"/>
                                  </p:stCondLst>
                                  <p:childTnLst>
                                    <p:animMotion origin="layout" path="M 0.0125 0.11458 L -0.02465 0.20416 " pathEditMode="relative" rAng="0" ptsTypes="AA">
                                      <p:cBhvr>
                                        <p:cTn id="38" dur="1000" fill="hold"/>
                                        <p:tgtEl>
                                          <p:spTgt spid="13"/>
                                        </p:tgtEl>
                                        <p:attrNameLst>
                                          <p:attrName>ppt_x</p:attrName>
                                          <p:attrName>ppt_y</p:attrName>
                                        </p:attrNameLst>
                                      </p:cBhvr>
                                      <p:rCtr x="-1858" y="4468"/>
                                    </p:animMotion>
                                  </p:childTnLst>
                                </p:cTn>
                              </p:par>
                            </p:childTnLst>
                          </p:cTn>
                        </p:par>
                        <p:par>
                          <p:cTn id="39" fill="hold">
                            <p:stCondLst>
                              <p:cond delay="2500"/>
                            </p:stCondLst>
                            <p:childTnLst>
                              <p:par>
                                <p:cTn id="40" presetID="10" presetClass="exit" presetSubtype="0" fill="hold" grpId="1" nodeType="after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up)">
                                      <p:cBhvr>
                                        <p:cTn id="50" dur="500"/>
                                        <p:tgtEl>
                                          <p:spTgt spid="36"/>
                                        </p:tgtEl>
                                      </p:cBhvr>
                                    </p:animEffect>
                                  </p:childTnLst>
                                </p:cTn>
                              </p:par>
                              <p:par>
                                <p:cTn id="51" presetID="22" presetClass="entr" presetSubtype="1"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500"/>
                                        <p:tgtEl>
                                          <p:spTgt spid="35"/>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par>
                                <p:cTn id="58" presetID="22" presetClass="entr" presetSubtype="1"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par>
                                <p:cTn id="65" presetID="2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par>
                          <p:cTn id="68" fill="hold">
                            <p:stCondLst>
                              <p:cond delay="1500"/>
                            </p:stCondLst>
                            <p:childTnLst>
                              <p:par>
                                <p:cTn id="69" presetID="42" presetClass="path" presetSubtype="0" accel="25000" decel="25000" fill="hold" grpId="2" nodeType="afterEffect">
                                  <p:stCondLst>
                                    <p:cond delay="0"/>
                                  </p:stCondLst>
                                  <p:childTnLst>
                                    <p:animMotion origin="layout" path="M -0.02413 0.20416 L -0.03438 0.37176 " pathEditMode="relative" rAng="0" ptsTypes="AA">
                                      <p:cBhvr>
                                        <p:cTn id="70" dur="1000" fill="hold"/>
                                        <p:tgtEl>
                                          <p:spTgt spid="13"/>
                                        </p:tgtEl>
                                        <p:attrNameLst>
                                          <p:attrName>ppt_x</p:attrName>
                                          <p:attrName>ppt_y</p:attrName>
                                        </p:attrNameLst>
                                      </p:cBhvr>
                                      <p:rCtr x="-521" y="8380"/>
                                    </p:animMotion>
                                  </p:childTnLst>
                                </p:cTn>
                              </p:par>
                            </p:childTnLst>
                          </p:cTn>
                        </p:par>
                        <p:par>
                          <p:cTn id="71" fill="hold">
                            <p:stCondLst>
                              <p:cond delay="2500"/>
                            </p:stCondLst>
                            <p:childTnLst>
                              <p:par>
                                <p:cTn id="72" presetID="1" presetClass="exit" presetSubtype="0" fill="hold" grpId="1" nodeType="after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dissolv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dissolve">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dissolv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p:bldP spid="13" grpId="1"/>
      <p:bldP spid="13" grpId="2"/>
      <p:bldP spid="16" grpId="0" animBg="1"/>
      <p:bldP spid="16" grpId="1" animBg="1"/>
      <p:bldP spid="19" grpId="0" animBg="1"/>
      <p:bldP spid="21" grpId="0" animBg="1"/>
      <p:bldP spid="22" grpId="0" animBg="1"/>
      <p:bldP spid="4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Symbolic Abstraction: Dual-Use </a:t>
            </a:r>
          </a:p>
        </p:txBody>
      </p:sp>
      <p:sp>
        <p:nvSpPr>
          <p:cNvPr id="13"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93</a:t>
            </a:fld>
            <a:endParaRPr lang="en-US" dirty="0"/>
          </a:p>
        </p:txBody>
      </p:sp>
      <p:pic>
        <p:nvPicPr>
          <p:cNvPr id="19"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8650" y="2611918"/>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21" name="Rectangle 20"/>
              <p:cNvSpPr/>
              <p:nvPr/>
            </p:nvSpPr>
            <p:spPr>
              <a:xfrm>
                <a:off x="1424029" y="2611918"/>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a:t>unsatisfiable</a:t>
                </a:r>
                <a:endParaRPr lang="en-US" sz="2800" dirty="0"/>
              </a:p>
            </p:txBody>
          </p:sp>
        </mc:Choice>
        <mc:Fallback xmlns="">
          <p:sp>
            <p:nvSpPr>
              <p:cNvPr id="21" name="Rectangle 20"/>
              <p:cNvSpPr>
                <a:spLocks noRot="1" noChangeAspect="1" noMove="1" noResize="1" noEditPoints="1" noAdjustHandles="1" noChangeArrowheads="1" noChangeShapeType="1" noTextEdit="1"/>
              </p:cNvSpPr>
              <p:nvPr/>
            </p:nvSpPr>
            <p:spPr>
              <a:xfrm>
                <a:off x="1424029" y="2611918"/>
                <a:ext cx="5410200" cy="523220"/>
              </a:xfrm>
              <a:prstGeom prst="rect">
                <a:avLst/>
              </a:prstGeom>
              <a:blipFill rotWithShape="1">
                <a:blip r:embed="rId4"/>
                <a:stretch>
                  <a:fillRect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42900" y="4090831"/>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panose="02040503050406030204" pitchFamily="18" charset="0"/>
                            <a:ea typeface="Cambria Math"/>
                          </a:rPr>
                        </m:ctrlPr>
                      </m:sSubPr>
                      <m:e>
                        <m:acc>
                          <m:accPr>
                            <m:chr m:val="̂"/>
                            <m:ctrlPr>
                              <a:rPr lang="en-US" sz="2800" i="1">
                                <a:latin typeface="Cambria Math" panose="02040503050406030204" pitchFamily="18" charset="0"/>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panose="02040503050406030204" pitchFamily="18" charset="0"/>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panose="02040503050406030204" pitchFamily="18" charset="0"/>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applies the best abstract transformer </a:t>
                </a:r>
              </a:p>
            </p:txBody>
          </p:sp>
        </mc:Choice>
        <mc:Fallback xmlns="">
          <p:sp>
            <p:nvSpPr>
              <p:cNvPr id="22" name="TextBox 21"/>
              <p:cNvSpPr txBox="1">
                <a:spLocks noRot="1" noChangeAspect="1" noMove="1" noResize="1" noEditPoints="1" noAdjustHandles="1" noChangeArrowheads="1" noChangeShapeType="1" noTextEdit="1"/>
              </p:cNvSpPr>
              <p:nvPr/>
            </p:nvSpPr>
            <p:spPr>
              <a:xfrm>
                <a:off x="342900" y="4090831"/>
                <a:ext cx="7958178" cy="531043"/>
              </a:xfrm>
              <a:prstGeom prst="rect">
                <a:avLst/>
              </a:prstGeom>
              <a:blipFill rotWithShape="1">
                <a:blip r:embed="rId5"/>
                <a:stretch>
                  <a:fillRect t="-6522" b="-27174"/>
                </a:stretch>
              </a:blipFill>
              <a:ln w="28575">
                <a:solidFill>
                  <a:srgbClr val="FF0000"/>
                </a:solidFill>
              </a:ln>
            </p:spPr>
            <p:txBody>
              <a:bodyPr/>
              <a:lstStyle/>
              <a:p>
                <a:r>
                  <a:rPr lang="en-US">
                    <a:noFill/>
                  </a:rPr>
                  <a:t> </a:t>
                </a:r>
              </a:p>
            </p:txBody>
          </p:sp>
        </mc:Fallback>
      </mc:AlternateContent>
      <p:grpSp>
        <p:nvGrpSpPr>
          <p:cNvPr id="23" name="Group 22"/>
          <p:cNvGrpSpPr/>
          <p:nvPr/>
        </p:nvGrpSpPr>
        <p:grpSpPr>
          <a:xfrm>
            <a:off x="8022360" y="3800068"/>
            <a:ext cx="797790" cy="1142846"/>
            <a:chOff x="6977610" y="1371600"/>
            <a:chExt cx="797790" cy="1142846"/>
          </a:xfrm>
        </p:grpSpPr>
        <p:sp>
          <p:nvSpPr>
            <p:cNvPr id="24" name="Diamond 23"/>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25" name="Rectangle 24"/>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grpSp>
        <p:nvGrpSpPr>
          <p:cNvPr id="26" name="Group 25"/>
          <p:cNvGrpSpPr/>
          <p:nvPr/>
        </p:nvGrpSpPr>
        <p:grpSpPr>
          <a:xfrm>
            <a:off x="7549868" y="2325744"/>
            <a:ext cx="664221" cy="1157121"/>
            <a:chOff x="7848600" y="4424832"/>
            <a:chExt cx="664221" cy="1157121"/>
          </a:xfrm>
        </p:grpSpPr>
        <p:sp>
          <p:nvSpPr>
            <p:cNvPr id="27" name="Oval 26"/>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19303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862" y="2379835"/>
            <a:ext cx="4145280" cy="310896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We Now Know Multiple Methods for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a:sym typeface="Symbol"/>
                          </a:rPr>
                          <m:t></m:t>
                        </m:r>
                      </m:e>
                    </m:acc>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b="-319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94</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60" y="2379835"/>
            <a:ext cx="4140200" cy="3105150"/>
          </a:xfrm>
          <a:prstGeom prst="rect">
            <a:avLst/>
          </a:prstGeom>
          <a:ln w="28575">
            <a:solidFill>
              <a:schemeClr val="tx1"/>
            </a:solidFill>
          </a:ln>
        </p:spPr>
      </p:pic>
      <p:sp>
        <p:nvSpPr>
          <p:cNvPr id="7" name="Down Arrow 6"/>
          <p:cNvSpPr/>
          <p:nvPr/>
        </p:nvSpPr>
        <p:spPr>
          <a:xfrm flipV="1">
            <a:off x="3219034" y="3320907"/>
            <a:ext cx="390525" cy="1416367"/>
          </a:xfrm>
          <a:prstGeom prst="downArrow">
            <a:avLst>
              <a:gd name="adj1" fmla="val 41666"/>
              <a:gd name="adj2" fmla="val 48958"/>
            </a:avLst>
          </a:prstGeom>
          <a:solidFill>
            <a:srgbClr val="FF0000"/>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Down Arrow 7"/>
          <p:cNvSpPr/>
          <p:nvPr/>
        </p:nvSpPr>
        <p:spPr>
          <a:xfrm>
            <a:off x="7616968" y="3647348"/>
            <a:ext cx="334338" cy="1103178"/>
          </a:xfrm>
          <a:prstGeom prst="downArrow">
            <a:avLst>
              <a:gd name="adj1" fmla="val 39583"/>
              <a:gd name="adj2" fmla="val 50000"/>
            </a:avLst>
          </a:prstGeom>
          <a:solidFill>
            <a:srgbClr val="FF0000"/>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9785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727790"/>
            <a:ext cx="8229600" cy="4525963"/>
          </a:xfrm>
        </p:spPr>
        <p:txBody>
          <a:bodyPr/>
          <a:lstStyle/>
          <a:p>
            <a:r>
              <a:rPr lang="en-US" dirty="0"/>
              <a:t>Gentle introduction to abstract interpretation</a:t>
            </a:r>
            <a:endParaRPr lang="en-US" dirty="0">
              <a:latin typeface="Webdings" panose="05030102010509060703" pitchFamily="18" charset="2"/>
              <a:sym typeface="Wingdings"/>
            </a:endParaRPr>
          </a:p>
          <a:p>
            <a:r>
              <a:rPr lang="en-US" dirty="0"/>
              <a:t>First glimmer of insight</a:t>
            </a:r>
          </a:p>
          <a:p>
            <a:r>
              <a:rPr lang="en-US" dirty="0"/>
              <a:t>Second insight</a:t>
            </a:r>
          </a:p>
          <a:p>
            <a:r>
              <a:rPr lang="en-US" dirty="0">
                <a:solidFill>
                  <a:srgbClr val="C00000"/>
                </a:solidFill>
              </a:rPr>
              <a:t>Third insight</a:t>
            </a:r>
          </a:p>
          <a:p>
            <a:r>
              <a:rPr lang="en-US" dirty="0" err="1"/>
              <a:t>DiSSolve</a:t>
            </a:r>
            <a:r>
              <a:rPr lang="en-US" dirty="0"/>
              <a:t>: A parallel SAT solver</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95</a:t>
            </a:fld>
            <a:endParaRPr lang="en-US"/>
          </a:p>
        </p:txBody>
      </p:sp>
    </p:spTree>
    <p:extLst>
      <p:ext uri="{BB962C8B-B14F-4D97-AF65-F5344CB8AC3E}">
        <p14:creationId xmlns:p14="http://schemas.microsoft.com/office/powerpoint/2010/main" val="643490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A Similar Contemporaneous Insight!</a:t>
            </a:r>
          </a:p>
        </p:txBody>
      </p:sp>
      <p:sp>
        <p:nvSpPr>
          <p:cNvPr id="4" name="TextBox 3"/>
          <p:cNvSpPr txBox="1"/>
          <p:nvPr/>
        </p:nvSpPr>
        <p:spPr>
          <a:xfrm>
            <a:off x="1989368" y="2802384"/>
            <a:ext cx="2244525" cy="1200329"/>
          </a:xfrm>
          <a:prstGeom prst="rect">
            <a:avLst/>
          </a:prstGeom>
          <a:noFill/>
        </p:spPr>
        <p:txBody>
          <a:bodyPr wrap="none" rtlCol="0">
            <a:spAutoFit/>
          </a:bodyPr>
          <a:lstStyle/>
          <a:p>
            <a:pPr algn="ctr"/>
            <a:r>
              <a:rPr lang="en-US" sz="3600" dirty="0"/>
              <a:t>DPLL/CDCL</a:t>
            </a:r>
          </a:p>
          <a:p>
            <a:pPr algn="ctr"/>
            <a:r>
              <a:rPr lang="en-US" sz="3600" dirty="0"/>
              <a:t>SAT Solver</a:t>
            </a:r>
          </a:p>
        </p:txBody>
      </p:sp>
      <p:grpSp>
        <p:nvGrpSpPr>
          <p:cNvPr id="5" name="Group 4"/>
          <p:cNvGrpSpPr/>
          <p:nvPr/>
        </p:nvGrpSpPr>
        <p:grpSpPr>
          <a:xfrm>
            <a:off x="5612695" y="5096081"/>
            <a:ext cx="1188720" cy="1670422"/>
            <a:chOff x="5265843" y="4157663"/>
            <a:chExt cx="1188720" cy="1670422"/>
          </a:xfrm>
        </p:grpSpPr>
        <p:pic>
          <p:nvPicPr>
            <p:cNvPr id="6" name="Picture 2" descr="C:\Users\reps\Documents\Service\Meetings\Dagstuhl SMT-meets-AbsInt-2014\Talk\dsil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843" y="4157663"/>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5491095" y="5391042"/>
              <a:ext cx="73821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Vijay</a:t>
              </a:r>
            </a:p>
            <a:p>
              <a:pPr algn="ctr">
                <a:lnSpc>
                  <a:spcPct val="70000"/>
                </a:lnSpc>
                <a:buFontTx/>
                <a:buNone/>
              </a:pPr>
              <a:r>
                <a:rPr lang="en-US" sz="1600">
                  <a:latin typeface="Calibri" pitchFamily="34" charset="0"/>
                </a:rPr>
                <a:t>D’Silva</a:t>
              </a:r>
              <a:endParaRPr lang="en-US" sz="1600" dirty="0">
                <a:latin typeface="Calibri" pitchFamily="34" charset="0"/>
              </a:endParaRPr>
            </a:p>
          </p:txBody>
        </p:sp>
      </p:grpSp>
      <p:grpSp>
        <p:nvGrpSpPr>
          <p:cNvPr id="8" name="Group 7"/>
          <p:cNvGrpSpPr/>
          <p:nvPr/>
        </p:nvGrpSpPr>
        <p:grpSpPr>
          <a:xfrm>
            <a:off x="7023588" y="5096082"/>
            <a:ext cx="974750" cy="1670421"/>
            <a:chOff x="6676736" y="4157663"/>
            <a:chExt cx="974750" cy="1670421"/>
          </a:xfrm>
        </p:grpSpPr>
        <p:pic>
          <p:nvPicPr>
            <p:cNvPr id="9" name="Picture 3" descr="C:\Users\reps\Documents\Service\Meetings\Dagstuhl SMT-meets-AbsInt-2014\Talk\leo-hal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Leo</a:t>
              </a:r>
            </a:p>
            <a:p>
              <a:pPr algn="ctr">
                <a:lnSpc>
                  <a:spcPct val="70000"/>
                </a:lnSpc>
                <a:buFontTx/>
                <a:buNone/>
              </a:pPr>
              <a:r>
                <a:rPr lang="en-US" sz="1600" dirty="0">
                  <a:latin typeface="Calibri" pitchFamily="34" charset="0"/>
                </a:rPr>
                <a:t>Haller</a:t>
              </a:r>
            </a:p>
          </p:txBody>
        </p:sp>
      </p:grpSp>
      <p:grpSp>
        <p:nvGrpSpPr>
          <p:cNvPr id="11" name="Group 10"/>
          <p:cNvGrpSpPr/>
          <p:nvPr/>
        </p:nvGrpSpPr>
        <p:grpSpPr>
          <a:xfrm>
            <a:off x="8096770" y="5096081"/>
            <a:ext cx="926729" cy="1670422"/>
            <a:chOff x="7749918" y="4157663"/>
            <a:chExt cx="926729" cy="1670422"/>
          </a:xfrm>
        </p:grpSpPr>
        <p:pic>
          <p:nvPicPr>
            <p:cNvPr id="12" name="Picture 4" descr="C:\Users\reps\Documents\Service\Meetings\Dagstuhl SMT-meets-AbsInt-2014\Talk\kroe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7" y="4157663"/>
              <a:ext cx="802386" cy="11887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3" name="Text Box 47"/>
            <p:cNvSpPr txBox="1">
              <a:spLocks noChangeArrowheads="1"/>
            </p:cNvSpPr>
            <p:nvPr/>
          </p:nvSpPr>
          <p:spPr bwMode="auto">
            <a:xfrm>
              <a:off x="7749918" y="5391042"/>
              <a:ext cx="92672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Daniel</a:t>
              </a:r>
            </a:p>
            <a:p>
              <a:pPr algn="ctr">
                <a:lnSpc>
                  <a:spcPct val="70000"/>
                </a:lnSpc>
                <a:buFontTx/>
                <a:buNone/>
              </a:pPr>
              <a:r>
                <a:rPr lang="en-US" sz="1600" dirty="0" err="1">
                  <a:latin typeface="Calibri" pitchFamily="34" charset="0"/>
                </a:rPr>
                <a:t>Kroening</a:t>
              </a:r>
              <a:endParaRPr lang="en-US" sz="1600" dirty="0">
                <a:latin typeface="Calibri" pitchFamily="34" charset="0"/>
              </a:endParaRPr>
            </a:p>
          </p:txBody>
        </p:sp>
      </p:grpSp>
    </p:spTree>
    <p:extLst>
      <p:ext uri="{BB962C8B-B14F-4D97-AF65-F5344CB8AC3E}">
        <p14:creationId xmlns:p14="http://schemas.microsoft.com/office/powerpoint/2010/main" val="653427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A Similar Contemporaneous Insight!</a:t>
            </a:r>
          </a:p>
        </p:txBody>
      </p:sp>
      <p:sp>
        <p:nvSpPr>
          <p:cNvPr id="5" name="TextBox 4"/>
          <p:cNvSpPr txBox="1"/>
          <p:nvPr/>
        </p:nvSpPr>
        <p:spPr>
          <a:xfrm>
            <a:off x="1760555" y="2747071"/>
            <a:ext cx="2620717" cy="1077218"/>
          </a:xfrm>
          <a:prstGeom prst="rect">
            <a:avLst/>
          </a:prstGeom>
          <a:noFill/>
        </p:spPr>
        <p:txBody>
          <a:bodyPr wrap="none" rtlCol="0">
            <a:spAutoFit/>
          </a:bodyPr>
          <a:lstStyle/>
          <a:p>
            <a:pPr algn="ctr"/>
            <a:r>
              <a:rPr lang="en-US" sz="3200" dirty="0"/>
              <a:t>Abstract</a:t>
            </a:r>
          </a:p>
          <a:p>
            <a:pPr algn="ctr"/>
            <a:r>
              <a:rPr lang="en-US" sz="3200" dirty="0"/>
              <a:t> Interpretation</a:t>
            </a:r>
          </a:p>
        </p:txBody>
      </p:sp>
      <p:grpSp>
        <p:nvGrpSpPr>
          <p:cNvPr id="6" name="Group 5"/>
          <p:cNvGrpSpPr/>
          <p:nvPr/>
        </p:nvGrpSpPr>
        <p:grpSpPr>
          <a:xfrm>
            <a:off x="5612695" y="5096081"/>
            <a:ext cx="1188720" cy="1670422"/>
            <a:chOff x="5265843" y="4157663"/>
            <a:chExt cx="1188720" cy="1670422"/>
          </a:xfrm>
        </p:grpSpPr>
        <p:pic>
          <p:nvPicPr>
            <p:cNvPr id="7" name="Picture 2" descr="C:\Users\reps\Documents\Service\Meetings\Dagstuhl SMT-meets-AbsInt-2014\Talk\dsil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843" y="4157663"/>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5491095" y="5391042"/>
              <a:ext cx="73821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Vijay</a:t>
              </a:r>
            </a:p>
            <a:p>
              <a:pPr algn="ctr">
                <a:lnSpc>
                  <a:spcPct val="70000"/>
                </a:lnSpc>
                <a:buFontTx/>
                <a:buNone/>
              </a:pPr>
              <a:r>
                <a:rPr lang="en-US" sz="1600">
                  <a:latin typeface="Calibri" pitchFamily="34" charset="0"/>
                </a:rPr>
                <a:t>D’Silva</a:t>
              </a:r>
              <a:endParaRPr lang="en-US" sz="1600" dirty="0">
                <a:latin typeface="Calibri" pitchFamily="34" charset="0"/>
              </a:endParaRPr>
            </a:p>
          </p:txBody>
        </p:sp>
      </p:grpSp>
      <p:grpSp>
        <p:nvGrpSpPr>
          <p:cNvPr id="9" name="Group 8"/>
          <p:cNvGrpSpPr/>
          <p:nvPr/>
        </p:nvGrpSpPr>
        <p:grpSpPr>
          <a:xfrm>
            <a:off x="7023588" y="5096082"/>
            <a:ext cx="974750" cy="1670421"/>
            <a:chOff x="6676736" y="4157663"/>
            <a:chExt cx="974750" cy="1670421"/>
          </a:xfrm>
        </p:grpSpPr>
        <p:pic>
          <p:nvPicPr>
            <p:cNvPr id="10" name="Picture 3" descr="C:\Users\reps\Documents\Service\Meetings\Dagstuhl SMT-meets-AbsInt-2014\Talk\leo-hal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Leo</a:t>
              </a:r>
            </a:p>
            <a:p>
              <a:pPr algn="ctr">
                <a:lnSpc>
                  <a:spcPct val="70000"/>
                </a:lnSpc>
                <a:buFontTx/>
                <a:buNone/>
              </a:pPr>
              <a:r>
                <a:rPr lang="en-US" sz="1600" dirty="0">
                  <a:latin typeface="Calibri" pitchFamily="34" charset="0"/>
                </a:rPr>
                <a:t>Haller</a:t>
              </a:r>
            </a:p>
          </p:txBody>
        </p:sp>
      </p:grpSp>
      <p:grpSp>
        <p:nvGrpSpPr>
          <p:cNvPr id="12" name="Group 11"/>
          <p:cNvGrpSpPr/>
          <p:nvPr/>
        </p:nvGrpSpPr>
        <p:grpSpPr>
          <a:xfrm>
            <a:off x="8096770" y="5096081"/>
            <a:ext cx="926729" cy="1670422"/>
            <a:chOff x="7749918" y="4157663"/>
            <a:chExt cx="926729" cy="1670422"/>
          </a:xfrm>
        </p:grpSpPr>
        <p:pic>
          <p:nvPicPr>
            <p:cNvPr id="13" name="Picture 4" descr="C:\Users\reps\Documents\Service\Meetings\Dagstuhl SMT-meets-AbsInt-2014\Talk\kroe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7" y="4157663"/>
              <a:ext cx="802386" cy="11887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ext Box 47"/>
            <p:cNvSpPr txBox="1">
              <a:spLocks noChangeArrowheads="1"/>
            </p:cNvSpPr>
            <p:nvPr/>
          </p:nvSpPr>
          <p:spPr bwMode="auto">
            <a:xfrm>
              <a:off x="7749918" y="5391042"/>
              <a:ext cx="92672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Daniel</a:t>
              </a:r>
            </a:p>
            <a:p>
              <a:pPr algn="ctr">
                <a:lnSpc>
                  <a:spcPct val="70000"/>
                </a:lnSpc>
                <a:buFontTx/>
                <a:buNone/>
              </a:pPr>
              <a:r>
                <a:rPr lang="en-US" sz="1600" dirty="0" err="1">
                  <a:latin typeface="Calibri" pitchFamily="34" charset="0"/>
                </a:rPr>
                <a:t>Kroening</a:t>
              </a:r>
              <a:endParaRPr lang="en-US" sz="1600" dirty="0">
                <a:latin typeface="Calibri"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4515415" y="1211444"/>
                <a:ext cx="4572000" cy="2308324"/>
              </a:xfrm>
              <a:prstGeom prst="rect">
                <a:avLst/>
              </a:prstGeom>
            </p:spPr>
            <p:txBody>
              <a:bodyPr>
                <a:spAutoFit/>
              </a:bodyPr>
              <a:lstStyle/>
              <a:p>
                <a:r>
                  <a:rPr lang="en-US" sz="2400" dirty="0"/>
                  <a:t>Abstract-interpretation account of CDCL: A cut in the implication graph that separates the roots from </a:t>
                </a:r>
                <a14:m>
                  <m:oMath xmlns:m="http://schemas.openxmlformats.org/officeDocument/2006/math">
                    <m:r>
                      <a:rPr lang="en-US" sz="2400" i="1">
                        <a:latin typeface="Cambria Math"/>
                      </a:rPr>
                      <m:t>⊥</m:t>
                    </m:r>
                  </m:oMath>
                </a14:m>
                <a:r>
                  <a:rPr lang="en-US" sz="2400" dirty="0"/>
                  <a:t> is an </a:t>
                </a:r>
                <a:r>
                  <a:rPr lang="en-US" sz="2400" dirty="0" err="1"/>
                  <a:t>underapproximation</a:t>
                </a:r>
                <a:r>
                  <a:rPr lang="en-US" sz="2400" dirty="0"/>
                  <a:t> of </a:t>
                </a:r>
                <a14:m>
                  <m:oMath xmlns:m="http://schemas.openxmlformats.org/officeDocument/2006/math">
                    <m:r>
                      <a:rPr lang="en-US" sz="2400" i="1">
                        <a:latin typeface="Cambria Math"/>
                      </a:rPr>
                      <m:t>¬</m:t>
                    </m:r>
                    <m:r>
                      <m:rPr>
                        <m:sty m:val="p"/>
                      </m:rPr>
                      <a:rPr lang="en-US" sz="2400" i="1">
                        <a:latin typeface="Cambria Math"/>
                      </a:rPr>
                      <m:t>φ</m:t>
                    </m:r>
                  </m:oMath>
                </a14:m>
                <a:r>
                  <a:rPr lang="en-US" sz="2400" dirty="0"/>
                  <a:t>, which yields a clause that </a:t>
                </a:r>
                <a:r>
                  <a:rPr lang="en-US" sz="2400" dirty="0" err="1"/>
                  <a:t>overapproximates</a:t>
                </a:r>
                <a:r>
                  <a:rPr lang="en-US" sz="2400" dirty="0"/>
                  <a:t> </a:t>
                </a:r>
                <a14:m>
                  <m:oMath xmlns:m="http://schemas.openxmlformats.org/officeDocument/2006/math">
                    <m:r>
                      <m:rPr>
                        <m:sty m:val="p"/>
                      </m:rPr>
                      <a:rPr lang="en-US" sz="2400" i="1">
                        <a:latin typeface="Cambria Math"/>
                      </a:rPr>
                      <m:t>φ</m:t>
                    </m:r>
                  </m:oMath>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4515415" y="1211444"/>
                <a:ext cx="4572000" cy="2308324"/>
              </a:xfrm>
              <a:prstGeom prst="rect">
                <a:avLst/>
              </a:prstGeom>
              <a:blipFill rotWithShape="1">
                <a:blip r:embed="rId7"/>
                <a:stretch>
                  <a:fillRect l="-2133" t="-2116" b="-5291"/>
                </a:stretch>
              </a:blipFill>
            </p:spPr>
            <p:txBody>
              <a:bodyPr/>
              <a:lstStyle/>
              <a:p>
                <a:r>
                  <a:rPr lang="en-US">
                    <a:noFill/>
                  </a:rPr>
                  <a:t> </a:t>
                </a:r>
              </a:p>
            </p:txBody>
          </p:sp>
        </mc:Fallback>
      </mc:AlternateContent>
    </p:spTree>
    <p:extLst>
      <p:ext uri="{BB962C8B-B14F-4D97-AF65-F5344CB8AC3E}">
        <p14:creationId xmlns:p14="http://schemas.microsoft.com/office/powerpoint/2010/main" val="16105979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727790"/>
            <a:ext cx="8229600" cy="4525963"/>
          </a:xfrm>
        </p:spPr>
        <p:txBody>
          <a:bodyPr/>
          <a:lstStyle/>
          <a:p>
            <a:r>
              <a:rPr lang="en-US" dirty="0"/>
              <a:t>Gentle introduction to abstract interpretation</a:t>
            </a:r>
            <a:endParaRPr lang="en-US" dirty="0">
              <a:latin typeface="Webdings" panose="05030102010509060703" pitchFamily="18" charset="2"/>
              <a:sym typeface="Wingdings"/>
            </a:endParaRPr>
          </a:p>
          <a:p>
            <a:r>
              <a:rPr lang="en-US" dirty="0"/>
              <a:t>First glimmer of insight</a:t>
            </a:r>
          </a:p>
          <a:p>
            <a:r>
              <a:rPr lang="en-US" dirty="0"/>
              <a:t>Second insight</a:t>
            </a:r>
          </a:p>
          <a:p>
            <a:r>
              <a:rPr lang="en-US" dirty="0"/>
              <a:t>Third insight</a:t>
            </a:r>
          </a:p>
          <a:p>
            <a:r>
              <a:rPr lang="en-US" dirty="0" err="1">
                <a:solidFill>
                  <a:srgbClr val="C00000"/>
                </a:solidFill>
              </a:rPr>
              <a:t>DiSSolve</a:t>
            </a:r>
            <a:r>
              <a:rPr lang="en-US" dirty="0">
                <a:solidFill>
                  <a:srgbClr val="C00000"/>
                </a:solidFill>
              </a:rPr>
              <a:t>: A parallel SAT solver</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98</a:t>
            </a:fld>
            <a:endParaRPr lang="en-US"/>
          </a:p>
        </p:txBody>
      </p:sp>
      <p:sp>
        <p:nvSpPr>
          <p:cNvPr id="4" name="Bevel 3">
            <a:hlinkClick r:id="rId3" action="ppaction://hlinksldjump"/>
          </p:cNvPr>
          <p:cNvSpPr/>
          <p:nvPr/>
        </p:nvSpPr>
        <p:spPr>
          <a:xfrm>
            <a:off x="8088931" y="6348045"/>
            <a:ext cx="402336" cy="404455"/>
          </a:xfrm>
          <a:prstGeom prst="bevel">
            <a:avLst/>
          </a:prstGeom>
          <a:solidFill>
            <a:schemeClr val="accent1">
              <a:lumMod val="20000"/>
              <a:lumOff val="8000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6434909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err="1"/>
              <a:t>DiSSolve</a:t>
            </a:r>
            <a:r>
              <a:rPr lang="en-US" dirty="0"/>
              <a:t>: A Parallel SAT solver</a:t>
            </a:r>
          </a:p>
        </p:txBody>
      </p:sp>
      <p:sp>
        <p:nvSpPr>
          <p:cNvPr id="3" name="Content Placeholder 2"/>
          <p:cNvSpPr>
            <a:spLocks noGrp="1"/>
          </p:cNvSpPr>
          <p:nvPr>
            <p:ph idx="1"/>
          </p:nvPr>
        </p:nvSpPr>
        <p:spPr/>
        <p:txBody>
          <a:bodyPr/>
          <a:lstStyle/>
          <a:p>
            <a:r>
              <a:rPr lang="en-US"/>
              <a:t>Dilemma Rule is trivially parallelizable</a:t>
            </a:r>
          </a:p>
          <a:p>
            <a:endParaRPr lang="en-US"/>
          </a:p>
          <a:p>
            <a:r>
              <a:rPr lang="en-US"/>
              <a:t>Stålmarck’s method not competitive with modern SAT solvers</a:t>
            </a:r>
          </a:p>
          <a:p>
            <a:pPr lvl="1"/>
            <a:r>
              <a:rPr lang="en-US"/>
              <a:t>Use an existing SAT solver</a:t>
            </a:r>
          </a:p>
          <a:p>
            <a:pPr lvl="1"/>
            <a:r>
              <a:rPr lang="en-US"/>
              <a:t>Use rule that is not-quite Dilemma rule</a:t>
            </a:r>
          </a:p>
          <a:p>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99</a:t>
            </a:fld>
            <a:endParaRPr lang="en-US" dirty="0"/>
          </a:p>
        </p:txBody>
      </p:sp>
    </p:spTree>
    <p:extLst>
      <p:ext uri="{BB962C8B-B14F-4D97-AF65-F5344CB8AC3E}">
        <p14:creationId xmlns:p14="http://schemas.microsoft.com/office/powerpoint/2010/main" val="63579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600" b="0" i="0" u="none" strike="noStrike" cap="none" normalizeH="0" baseline="0" smtClean="0">
            <a:ln>
              <a:noFill/>
            </a:ln>
            <a:solidFill>
              <a:schemeClr val="bg1"/>
            </a:solidFill>
            <a:effectLst/>
            <a:latin typeface="Calibri" pitchFamily="34" charset="0"/>
          </a:defRPr>
        </a:defPPr>
      </a:lstStyle>
    </a:spDef>
    <a:lnDef>
      <a:spPr bwMode="auto">
        <a:xfrm>
          <a:off x="0" y="0"/>
          <a:ext cx="1" cy="1"/>
        </a:xfrm>
        <a:custGeom>
          <a:avLst/>
          <a:gdLst/>
          <a:ahLst/>
          <a:cxnLst/>
          <a:rect l="0" t="0" r="0" b="0"/>
          <a:pathLst/>
        </a:custGeom>
        <a:noFill/>
        <a:ln w="28575" cap="flat" cmpd="sng" algn="ctr">
          <a:solidFill>
            <a:schemeClr val="bg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600" b="0" i="0" u="none" strike="noStrike" cap="none" normalizeH="0" baseline="0" smtClean="0">
            <a:ln>
              <a:noFill/>
            </a:ln>
            <a:solidFill>
              <a:schemeClr val="bg1"/>
            </a:solidFill>
            <a:effectLst/>
            <a:latin typeface="Calibri"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16200</TotalTime>
  <Words>11430</Words>
  <Application>Microsoft Office PowerPoint</Application>
  <PresentationFormat>On-screen Show (4:3)</PresentationFormat>
  <Paragraphs>1859</Paragraphs>
  <Slides>115</Slides>
  <Notes>87</Notes>
  <HiddenSlides>1</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115</vt:i4>
      </vt:variant>
    </vt:vector>
  </HeadingPairs>
  <TitlesOfParts>
    <vt:vector size="136" baseType="lpstr">
      <vt:lpstr>Calibri</vt:lpstr>
      <vt:lpstr>Lucida Calligraphy</vt:lpstr>
      <vt:lpstr>MS Mincho</vt:lpstr>
      <vt:lpstr>Comic Sans MS</vt:lpstr>
      <vt:lpstr>Courier New</vt:lpstr>
      <vt:lpstr>Microsoft Sans Serif</vt:lpstr>
      <vt:lpstr>Wingdings</vt:lpstr>
      <vt:lpstr>Webdings</vt:lpstr>
      <vt:lpstr>Symbol</vt:lpstr>
      <vt:lpstr>Math C</vt:lpstr>
      <vt:lpstr>Times New Roman</vt:lpstr>
      <vt:lpstr>Arial</vt:lpstr>
      <vt:lpstr>Math B</vt:lpstr>
      <vt:lpstr>Cambria Math</vt:lpstr>
      <vt:lpstr>1_Office Theme</vt:lpstr>
      <vt:lpstr>1_Default Design</vt:lpstr>
      <vt:lpstr>3_Default Design</vt:lpstr>
      <vt:lpstr>4_Default Design</vt:lpstr>
      <vt:lpstr>Default Design</vt:lpstr>
      <vt:lpstr>2_Office Theme</vt:lpstr>
      <vt:lpstr>3_Office Theme</vt:lpstr>
      <vt:lpstr>Automating Abstract Interpretation and Creating Improved Decision Procedures as a Bonus</vt:lpstr>
      <vt:lpstr>Unexpected Linkages</vt:lpstr>
      <vt:lpstr>PowerPoint Presentation</vt:lpstr>
      <vt:lpstr>PowerPoint Presentation</vt:lpstr>
      <vt:lpstr>PowerPoint Presentation</vt:lpstr>
      <vt:lpstr>PowerPoint Presentation</vt:lpstr>
      <vt:lpstr>Automating Abstraction Interpretation</vt:lpstr>
      <vt:lpstr>What Does It Mean to Automate Parsing?</vt:lpstr>
      <vt:lpstr>What Does It Mean to Automate Program Analysis?</vt:lpstr>
      <vt:lpstr>PowerPoint Presentation</vt:lpstr>
      <vt:lpstr>PowerPoint Presentation</vt:lpstr>
      <vt:lpstr>PowerPoint Presentation</vt:lpstr>
      <vt:lpstr>Why is Program Analysis Difficult?</vt:lpstr>
      <vt:lpstr>Sidestepping Undecidability</vt:lpstr>
      <vt:lpstr>Sidestepping Undecidability</vt:lpstr>
      <vt:lpstr>Why is Program Analysis Difficult?</vt:lpstr>
      <vt:lpstr>Why is Program Analysis Difficult?</vt:lpstr>
      <vt:lpstr>Sources of Infinity</vt:lpstr>
      <vt:lpstr>Some Successes of the Field</vt:lpstr>
      <vt:lpstr>Outline</vt:lpstr>
      <vt:lpstr>Example: Parity Analysis</vt:lpstr>
      <vt:lpstr>Example: Parity Analysis</vt:lpstr>
      <vt:lpstr>Abstract values, such as O, E, and ?, represent potentially infinite collections of concrete values</vt:lpstr>
      <vt:lpstr>Constant Propagation</vt:lpstr>
      <vt:lpstr>Constant Propagation</vt:lpstr>
      <vt:lpstr>What Does It Mean to Automate Abstract Interpretation?</vt:lpstr>
      <vt:lpstr>Abstract Interpretation [CC77]</vt:lpstr>
      <vt:lpstr>Best Transformer [CC79]</vt:lpstr>
      <vt:lpstr>Challenge: Abstract Interpretation is Inherently Non-Compositional</vt:lpstr>
      <vt:lpstr>Automating Abstraction Interpretation</vt:lpstr>
      <vt:lpstr>Outline</vt:lpstr>
      <vt:lpstr>A First Glimmer</vt:lpstr>
      <vt:lpstr>Symbolic Abstraction</vt:lpstr>
      <vt:lpstr>Example</vt:lpstr>
      <vt:lpstr>From concrete semantics to formulas</vt:lpstr>
      <vt:lpstr>Abstract Transformer via Quantifier Elimination?</vt:lpstr>
      <vt:lpstr>Best Transformer via Symbolic Abstraction </vt:lpstr>
      <vt:lpstr>What Does It Mean to Automate Abstract Interpretation?</vt:lpstr>
      <vt:lpstr>The Idea Behind Procedure α ̂("" )</vt:lpstr>
      <vt:lpstr>The Idea Behind Procedure α ̂("" )</vt:lpstr>
      <vt:lpstr>The Idea Behind Procedure α ̂("" )</vt:lpstr>
      <vt:lpstr>The Idea Behind Procedure α ̂("" )</vt:lpstr>
      <vt:lpstr>The Idea Behind Procedure α ̂("" )</vt:lpstr>
      <vt:lpstr>The Idea Behind Procedure α ̂("" )</vt:lpstr>
      <vt:lpstr>Procedure α ̂</vt:lpstr>
      <vt:lpstr>Example: α ̂CP(y=x+(-x))</vt:lpstr>
      <vt:lpstr>Procedure α ̂CP()</vt:lpstr>
      <vt:lpstr>Procedure α ̂CP()</vt:lpstr>
      <vt:lpstr>Procedure α ̂CP()</vt:lpstr>
      <vt:lpstr>Example: α ̂CP(y=x+(-x))</vt:lpstr>
      <vt:lpstr>Procedure α ̂CP()</vt:lpstr>
      <vt:lpstr>Procedure α ̂CP()</vt:lpstr>
      <vt:lpstr>Procedure α ̂CP()</vt:lpstr>
      <vt:lpstr>What Does It Mean to Automate Abstract Interpretation?</vt:lpstr>
      <vt:lpstr>A First Glimmer</vt:lpstr>
      <vt:lpstr>Symbolic Abstraction</vt:lpstr>
      <vt:lpstr>Abstract Transformer via Quantifier Elimination?</vt:lpstr>
      <vt:lpstr>The Story in a Nutshell</vt:lpstr>
      <vt:lpstr>Reduced Product</vt:lpstr>
      <vt:lpstr>Reduced Product</vt:lpstr>
      <vt:lpstr>Reduced Product: Clique Approach</vt:lpstr>
      <vt:lpstr>Reduced Product: Clique Approach</vt:lpstr>
      <vt:lpstr>Reduced Product: Symb. Abs. Approach</vt:lpstr>
      <vt:lpstr>Reduced Product: Symb. Abs. Approach</vt:lpstr>
      <vt:lpstr>Connections, Connections, . . .</vt:lpstr>
      <vt:lpstr>The Story in a Nutshell</vt:lpstr>
      <vt:lpstr>The Story in a Nutshell</vt:lpstr>
      <vt:lpstr>Outline</vt:lpstr>
      <vt:lpstr>Stålmarck’s method</vt:lpstr>
      <vt:lpstr>Stålmarck’s method</vt:lpstr>
      <vt:lpstr>Stålmarck’s method</vt:lpstr>
      <vt:lpstr>Stålmarck’s method</vt:lpstr>
      <vt:lpstr>Stålmarck’s method</vt:lpstr>
      <vt:lpstr>Key Insight</vt:lpstr>
      <vt:lpstr>Key Insight</vt:lpstr>
      <vt:lpstr>Key Insight</vt:lpstr>
      <vt:lpstr>Stålmarck’s method</vt:lpstr>
      <vt:lpstr>Stålmarck[A]: Generalized Stålmarck’s method</vt:lpstr>
      <vt:lpstr>Stålmarck[A]: Generalized Stålmarck’s method</vt:lpstr>
      <vt:lpstr>Key Insight</vt:lpstr>
      <vt:lpstr>Key Insight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with Z3</vt:lpstr>
      <vt:lpstr>Decision Procedures and Symbolic Abstraction </vt:lpstr>
      <vt:lpstr>Generalized Stålmarck’s Method Computes α ̂(φ)</vt:lpstr>
      <vt:lpstr>Symbolic Abstraction: Dual-Use </vt:lpstr>
      <vt:lpstr>We Now Know Multiple Methods for  ̂</vt:lpstr>
      <vt:lpstr>Outline</vt:lpstr>
      <vt:lpstr>A Similar Contemporaneous Insight!</vt:lpstr>
      <vt:lpstr>A Similar Contemporaneous Insight!</vt:lpstr>
      <vt:lpstr>Outline</vt:lpstr>
      <vt:lpstr>DiSSolve: A Parallel SAT solver</vt:lpstr>
      <vt:lpstr>DiSSolve: First Round </vt:lpstr>
      <vt:lpstr>DiSSolve: Second Round</vt:lpstr>
      <vt:lpstr>Existing Parallel SAT Solvers</vt:lpstr>
      <vt:lpstr>DiSSolve</vt:lpstr>
      <vt:lpstr>DiSSolve on a 32-Core Machine</vt:lpstr>
      <vt:lpstr>Cactus Plot</vt:lpstr>
      <vt:lpstr>Cactus Plot</vt:lpstr>
      <vt:lpstr>DiSSolve on the Cloud</vt:lpstr>
      <vt:lpstr>DiSSolve on the Cloud</vt:lpstr>
      <vt:lpstr>What is Promising Here . . .</vt:lpstr>
      <vt:lpstr>Symbolic Abstraction: Dual-Use</vt:lpstr>
      <vt:lpstr>Symbolic Abstraction: Dual-Use</vt:lpstr>
      <vt:lpstr>Connections, Connections, . . .</vt:lpstr>
      <vt:lpstr>A Plug for . . .</vt:lpstr>
      <vt:lpstr>Automating Abstract Interpretation and Creating Improved Decision Procedures as a Bonus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reps</dc:creator>
  <cp:lastModifiedBy>Thomas Reps</cp:lastModifiedBy>
  <cp:revision>1098</cp:revision>
  <dcterms:created xsi:type="dcterms:W3CDTF">2012-10-12T14:27:34Z</dcterms:created>
  <dcterms:modified xsi:type="dcterms:W3CDTF">2016-12-01T00:42:24Z</dcterms:modified>
</cp:coreProperties>
</file>