
<file path=[Content_Types].xml><?xml version="1.0" encoding="utf-8"?>
<Types xmlns="http://schemas.openxmlformats.org/package/2006/content-types">
  <Default Extension="png" ContentType="image/png"/>
  <Default Extension="bmp" ContentType="image/bmp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40"/>
  </p:notesMasterIdLst>
  <p:sldIdLst>
    <p:sldId id="257" r:id="rId2"/>
    <p:sldId id="277" r:id="rId3"/>
    <p:sldId id="278" r:id="rId4"/>
    <p:sldId id="260" r:id="rId5"/>
    <p:sldId id="294" r:id="rId6"/>
    <p:sldId id="259" r:id="rId7"/>
    <p:sldId id="271" r:id="rId8"/>
    <p:sldId id="290" r:id="rId9"/>
    <p:sldId id="291" r:id="rId10"/>
    <p:sldId id="289" r:id="rId11"/>
    <p:sldId id="292" r:id="rId12"/>
    <p:sldId id="293" r:id="rId13"/>
    <p:sldId id="270" r:id="rId14"/>
    <p:sldId id="281" r:id="rId15"/>
    <p:sldId id="261" r:id="rId16"/>
    <p:sldId id="283" r:id="rId17"/>
    <p:sldId id="284" r:id="rId18"/>
    <p:sldId id="274" r:id="rId19"/>
    <p:sldId id="296" r:id="rId20"/>
    <p:sldId id="297" r:id="rId21"/>
    <p:sldId id="299" r:id="rId22"/>
    <p:sldId id="298" r:id="rId23"/>
    <p:sldId id="280" r:id="rId24"/>
    <p:sldId id="301" r:id="rId25"/>
    <p:sldId id="263" r:id="rId26"/>
    <p:sldId id="267" r:id="rId27"/>
    <p:sldId id="262" r:id="rId28"/>
    <p:sldId id="302" r:id="rId29"/>
    <p:sldId id="288" r:id="rId30"/>
    <p:sldId id="286" r:id="rId31"/>
    <p:sldId id="287" r:id="rId32"/>
    <p:sldId id="282" r:id="rId33"/>
    <p:sldId id="300" r:id="rId34"/>
    <p:sldId id="295" r:id="rId35"/>
    <p:sldId id="256" r:id="rId36"/>
    <p:sldId id="279" r:id="rId37"/>
    <p:sldId id="275" r:id="rId38"/>
    <p:sldId id="258" r:id="rId39"/>
  </p:sldIdLst>
  <p:sldSz cx="9144000" cy="6858000" type="screen4x3"/>
  <p:notesSz cx="6858000" cy="9144000"/>
  <p:embeddedFontLst>
    <p:embeddedFont>
      <p:font typeface="Wingdings 3" pitchFamily="18" charset="2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Bodoni MT" pitchFamily="18" charset="0"/>
      <p:regular r:id="rId46"/>
      <p:bold r:id="rId47"/>
      <p:italic r:id="rId48"/>
      <p:boldItalic r:id="rId49"/>
    </p:embeddedFont>
    <p:embeddedFont>
      <p:font typeface="Math C" pitchFamily="2" charset="2"/>
      <p:regular r:id="rId50"/>
    </p:embeddedFont>
    <p:embeddedFont>
      <p:font typeface="Informal Roman" pitchFamily="66" charset="0"/>
      <p:regular r:id="rId51"/>
    </p:embeddedFont>
    <p:embeddedFont>
      <p:font typeface="Gill Sans MT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90" autoAdjust="0"/>
  </p:normalViewPr>
  <p:slideViewPr>
    <p:cSldViewPr>
      <p:cViewPr varScale="1">
        <p:scale>
          <a:sx n="100" d="100"/>
          <a:sy n="100" d="100"/>
        </p:scale>
        <p:origin x="-19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85447-A0FE-494C-B123-EEBDDD9257FD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5FB99-6204-492A-BACA-659232CCA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8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Weiser</a:t>
            </a:r>
            <a:r>
              <a:rPr lang="en-US" baseline="0" dirty="0" smtClean="0"/>
              <a:t> developed the notion of a slice in 1984</a:t>
            </a:r>
          </a:p>
          <a:p>
            <a:r>
              <a:rPr lang="en-US" baseline="0" dirty="0" err="1" smtClean="0"/>
              <a:t>Ottenstein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Ottenstein</a:t>
            </a:r>
            <a:r>
              <a:rPr lang="en-US" baseline="0" dirty="0" smtClean="0"/>
              <a:t> developed a method using Program Dependence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9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 Fix wording for clarity</a:t>
            </a:r>
          </a:p>
          <a:p>
            <a:r>
              <a:rPr lang="en-US" dirty="0" smtClean="0"/>
              <a:t>%%% Example of 2</a:t>
            </a:r>
            <a:r>
              <a:rPr lang="en-US" baseline="30000" dirty="0" smtClean="0"/>
              <a:t>nd</a:t>
            </a:r>
            <a:r>
              <a:rPr lang="en-US" dirty="0" smtClean="0"/>
              <a:t> approach</a:t>
            </a:r>
          </a:p>
          <a:p>
            <a:r>
              <a:rPr lang="en-US" dirty="0" smtClean="0"/>
              <a:t>%%% Animate</a:t>
            </a:r>
            <a:r>
              <a:rPr lang="en-US" baseline="0" dirty="0" smtClean="0"/>
              <a:t> rollout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5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 Unrolled SDG</a:t>
            </a:r>
            <a:r>
              <a:rPr lang="en-US" baseline="0" dirty="0" smtClean="0"/>
              <a:t> not defined until next slide</a:t>
            </a:r>
          </a:p>
          <a:p>
            <a:r>
              <a:rPr lang="en-US" baseline="0" dirty="0" smtClean="0"/>
              <a:t>%%% Table comparing approaches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94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94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pre*(q, u) generalizes</a:t>
            </a:r>
            <a:r>
              <a:rPr lang="en-US" baseline="0" dirty="0" smtClean="0"/>
              <a:t> to pre*(C), where C is a set of P-configurations (where a P-configuration is a (q, u) pair).</a:t>
            </a:r>
          </a:p>
          <a:p>
            <a:r>
              <a:rPr lang="en-US" baseline="0" dirty="0" smtClean="0"/>
              <a:t>%%% Number steps, animate rollout</a:t>
            </a:r>
          </a:p>
          <a:p>
            <a:r>
              <a:rPr lang="en-US" baseline="0" dirty="0" smtClean="0"/>
              <a:t>%%% Diagram of query automaton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43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 Numb</a:t>
            </a:r>
            <a:r>
              <a:rPr lang="en-US" baseline="0" dirty="0" smtClean="0"/>
              <a:t>er steps, rollout animation</a:t>
            </a:r>
          </a:p>
          <a:p>
            <a:r>
              <a:rPr lang="en-US" sz="1200" dirty="0" smtClean="0"/>
              <a:t>We can extract a set of unique variants </a:t>
            </a:r>
            <a:r>
              <a:rPr lang="en-US" sz="1200" dirty="0" smtClean="0">
                <a:latin typeface="Bodoni MT" pitchFamily="18" charset="0"/>
              </a:rPr>
              <a:t>Specializations(p)</a:t>
            </a:r>
            <a:r>
              <a:rPr lang="en-US" sz="1200" dirty="0" smtClean="0"/>
              <a:t> for each procedure </a:t>
            </a:r>
            <a:r>
              <a:rPr lang="en-US" sz="1200" dirty="0" smtClean="0">
                <a:latin typeface="Bodoni MT" pitchFamily="18" charset="0"/>
              </a:rPr>
              <a:t>p</a:t>
            </a:r>
            <a:r>
              <a:rPr lang="en-US" sz="1200" dirty="0" smtClean="0"/>
              <a:t> by solving a </a:t>
            </a:r>
            <a:r>
              <a:rPr lang="en-US" sz="1200" b="1" dirty="0" smtClean="0"/>
              <a:t>configuration-partitioning problem</a:t>
            </a:r>
            <a:r>
              <a:rPr lang="en-US" sz="1200" dirty="0" smtClean="0"/>
              <a:t>.</a:t>
            </a:r>
            <a:endParaRPr lang="en-US" baseline="0" dirty="0" smtClean="0"/>
          </a:p>
          <a:p>
            <a:r>
              <a:rPr lang="en-US" baseline="0" dirty="0" smtClean="0"/>
              <a:t>Motivation: search for Specializations(p) must be done symbolically because of the infinite/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-large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 Numb</a:t>
            </a:r>
            <a:r>
              <a:rPr lang="en-US" baseline="0" dirty="0" smtClean="0"/>
              <a:t>er steps, rollout animation</a:t>
            </a:r>
          </a:p>
          <a:p>
            <a:r>
              <a:rPr lang="en-US" sz="1200" dirty="0" smtClean="0"/>
              <a:t>We can extract a set of unique variants </a:t>
            </a:r>
            <a:r>
              <a:rPr lang="en-US" sz="1200" dirty="0" smtClean="0">
                <a:latin typeface="Bodoni MT" pitchFamily="18" charset="0"/>
              </a:rPr>
              <a:t>Specializations(p)</a:t>
            </a:r>
            <a:r>
              <a:rPr lang="en-US" sz="1200" dirty="0" smtClean="0"/>
              <a:t> for each procedure </a:t>
            </a:r>
            <a:r>
              <a:rPr lang="en-US" sz="1200" dirty="0" smtClean="0">
                <a:latin typeface="Bodoni MT" pitchFamily="18" charset="0"/>
              </a:rPr>
              <a:t>p</a:t>
            </a:r>
            <a:r>
              <a:rPr lang="en-US" sz="1200" dirty="0" smtClean="0"/>
              <a:t> by solving a </a:t>
            </a:r>
            <a:r>
              <a:rPr lang="en-US" sz="1200" b="1" dirty="0" smtClean="0"/>
              <a:t>configuration-partitioning problem</a:t>
            </a:r>
            <a:r>
              <a:rPr lang="en-US" sz="1200" dirty="0" smtClean="0"/>
              <a:t>.</a:t>
            </a:r>
            <a:endParaRPr lang="en-US" baseline="0" dirty="0" smtClean="0"/>
          </a:p>
          <a:p>
            <a:r>
              <a:rPr lang="en-US" baseline="0" dirty="0" smtClean="0"/>
              <a:t>Motivation: search for Specializations(p) must be done symbolically because of the infinite/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-large search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0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</a:t>
            </a:r>
            <a:r>
              <a:rPr lang="en-US" baseline="0" dirty="0" smtClean="0"/>
              <a:t> Explain why MRD</a:t>
            </a:r>
          </a:p>
          <a:p>
            <a:r>
              <a:rPr lang="en-US" baseline="0" dirty="0" smtClean="0"/>
              <a:t>%%% Explain ordering of steps</a:t>
            </a:r>
          </a:p>
          <a:p>
            <a:r>
              <a:rPr lang="en-US" baseline="0" dirty="0" smtClean="0"/>
              <a:t>%%% Need to mention 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-transition step?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</a:t>
            </a:r>
            <a:r>
              <a:rPr lang="en-US" baseline="0" dirty="0" smtClean="0"/>
              <a:t> Explain why MRD</a:t>
            </a:r>
          </a:p>
          <a:p>
            <a:r>
              <a:rPr lang="en-US" baseline="0" dirty="0" smtClean="0"/>
              <a:t>%%% Explain ordering of steps</a:t>
            </a:r>
          </a:p>
          <a:p>
            <a:r>
              <a:rPr lang="en-US" baseline="0" dirty="0" smtClean="0"/>
              <a:t>%%% Need to mention 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-transition step?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</a:t>
            </a:r>
            <a:r>
              <a:rPr lang="en-US" baseline="0" dirty="0" smtClean="0"/>
              <a:t> Explain why MRD</a:t>
            </a:r>
          </a:p>
          <a:p>
            <a:r>
              <a:rPr lang="en-US" baseline="0" dirty="0" smtClean="0"/>
              <a:t>%%% Explain ordering of steps</a:t>
            </a:r>
          </a:p>
          <a:p>
            <a:r>
              <a:rPr lang="en-US" baseline="0" dirty="0" smtClean="0"/>
              <a:t>%%% Need to mention 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-transition step?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</a:t>
            </a:r>
            <a:r>
              <a:rPr lang="en-US" baseline="0" dirty="0" smtClean="0"/>
              <a:t> Explain why MRD</a:t>
            </a:r>
          </a:p>
          <a:p>
            <a:r>
              <a:rPr lang="en-US" baseline="0" dirty="0" smtClean="0"/>
              <a:t>%%% Explain ordering of steps</a:t>
            </a:r>
          </a:p>
          <a:p>
            <a:r>
              <a:rPr lang="en-US" baseline="0" dirty="0" smtClean="0"/>
              <a:t>%%% Need to mention 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-transition step?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with </a:t>
            </a:r>
            <a:r>
              <a:rPr lang="en-US" dirty="0" err="1" smtClean="0"/>
              <a:t>polyvariant</a:t>
            </a:r>
            <a:r>
              <a:rPr lang="en-US" baseline="0" dirty="0" smtClean="0"/>
              <a:t> partial evaluation…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06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</a:t>
            </a:r>
            <a:r>
              <a:rPr lang="en-US" baseline="0" dirty="0" smtClean="0"/>
              <a:t> Explain why MRD</a:t>
            </a:r>
          </a:p>
          <a:p>
            <a:r>
              <a:rPr lang="en-US" baseline="0" dirty="0" smtClean="0"/>
              <a:t>%%% Explain ordering of steps</a:t>
            </a:r>
          </a:p>
          <a:p>
            <a:r>
              <a:rPr lang="en-US" baseline="0" dirty="0" smtClean="0"/>
              <a:t>%%% Need to mention 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-transition step?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 Fill</a:t>
            </a:r>
            <a:r>
              <a:rPr lang="en-US" baseline="0" dirty="0" smtClean="0"/>
              <a:t> out more, animation to have each one pop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93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1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1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1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1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1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</a:t>
            </a:r>
            <a:r>
              <a:rPr lang="en-US" baseline="0" dirty="0" smtClean="0"/>
              <a:t> Explain why MRD</a:t>
            </a:r>
          </a:p>
          <a:p>
            <a:r>
              <a:rPr lang="en-US" baseline="0" dirty="0" smtClean="0"/>
              <a:t>%%% Explain ordering of steps</a:t>
            </a:r>
          </a:p>
          <a:p>
            <a:r>
              <a:rPr lang="en-US" baseline="0" dirty="0" smtClean="0"/>
              <a:t>%%% Need to mention 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-transition step?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1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</a:t>
            </a:r>
            <a:r>
              <a:rPr lang="en-US" baseline="0" dirty="0" smtClean="0"/>
              <a:t> Explain why MRD</a:t>
            </a:r>
          </a:p>
          <a:p>
            <a:r>
              <a:rPr lang="en-US" baseline="0" dirty="0" smtClean="0"/>
              <a:t>%%% Explain ordering of steps</a:t>
            </a:r>
          </a:p>
          <a:p>
            <a:r>
              <a:rPr lang="en-US" baseline="0" dirty="0" smtClean="0"/>
              <a:t>%%% Need to mention </a:t>
            </a:r>
            <a:r>
              <a:rPr lang="en-US" baseline="0" dirty="0" err="1" smtClean="0"/>
              <a:t>eps</a:t>
            </a:r>
            <a:r>
              <a:rPr lang="en-US" baseline="0" dirty="0" smtClean="0"/>
              <a:t>-transition step?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with </a:t>
            </a:r>
            <a:r>
              <a:rPr lang="en-US" dirty="0" err="1" smtClean="0"/>
              <a:t>polyvariant</a:t>
            </a:r>
            <a:r>
              <a:rPr lang="en-US" baseline="0" dirty="0" smtClean="0"/>
              <a:t> partial evaluation…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06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 Merge</a:t>
            </a:r>
            <a:r>
              <a:rPr lang="en-US" baseline="0" dirty="0" smtClean="0"/>
              <a:t> with prior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1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seen on the previous</a:t>
            </a:r>
            <a:r>
              <a:rPr lang="en-US" baseline="0" dirty="0" smtClean="0"/>
              <a:t> slide, …, element only disappeared, they didn’t change or rearrange.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 Fix wording for clarity</a:t>
            </a:r>
          </a:p>
          <a:p>
            <a:r>
              <a:rPr lang="en-US" dirty="0" smtClean="0"/>
              <a:t>%%% Example of 2</a:t>
            </a:r>
            <a:r>
              <a:rPr lang="en-US" baseline="30000" dirty="0" smtClean="0"/>
              <a:t>nd</a:t>
            </a:r>
            <a:r>
              <a:rPr lang="en-US" dirty="0" smtClean="0"/>
              <a:t> approach</a:t>
            </a:r>
          </a:p>
          <a:p>
            <a:r>
              <a:rPr lang="en-US" dirty="0" smtClean="0"/>
              <a:t>%%% Animate</a:t>
            </a:r>
            <a:r>
              <a:rPr lang="en-US" baseline="0" dirty="0" smtClean="0"/>
              <a:t> rollout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 Fix wording for clarity</a:t>
            </a:r>
          </a:p>
          <a:p>
            <a:r>
              <a:rPr lang="en-US" dirty="0" smtClean="0"/>
              <a:t>%%% Example of 2</a:t>
            </a:r>
            <a:r>
              <a:rPr lang="en-US" baseline="30000" dirty="0" smtClean="0"/>
              <a:t>nd</a:t>
            </a:r>
            <a:r>
              <a:rPr lang="en-US" dirty="0" smtClean="0"/>
              <a:t> approach</a:t>
            </a:r>
          </a:p>
          <a:p>
            <a:r>
              <a:rPr lang="en-US" dirty="0" smtClean="0"/>
              <a:t>%%% Animate</a:t>
            </a:r>
            <a:r>
              <a:rPr lang="en-US" baseline="0" dirty="0" smtClean="0"/>
              <a:t> rollout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 Fix wording for clarity</a:t>
            </a:r>
          </a:p>
          <a:p>
            <a:r>
              <a:rPr lang="en-US" dirty="0" smtClean="0"/>
              <a:t>%%% Example of 2</a:t>
            </a:r>
            <a:r>
              <a:rPr lang="en-US" baseline="30000" dirty="0" smtClean="0"/>
              <a:t>nd</a:t>
            </a:r>
            <a:r>
              <a:rPr lang="en-US" dirty="0" smtClean="0"/>
              <a:t> approach</a:t>
            </a:r>
          </a:p>
          <a:p>
            <a:r>
              <a:rPr lang="en-US" dirty="0" smtClean="0"/>
              <a:t>%%% Animate</a:t>
            </a:r>
            <a:r>
              <a:rPr lang="en-US" baseline="0" dirty="0" smtClean="0"/>
              <a:t> rollout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 Fix wording for clarity</a:t>
            </a:r>
          </a:p>
          <a:p>
            <a:r>
              <a:rPr lang="en-US" dirty="0" smtClean="0"/>
              <a:t>%%% Example of 2</a:t>
            </a:r>
            <a:r>
              <a:rPr lang="en-US" baseline="30000" dirty="0" smtClean="0"/>
              <a:t>nd</a:t>
            </a:r>
            <a:r>
              <a:rPr lang="en-US" dirty="0" smtClean="0"/>
              <a:t> approach</a:t>
            </a:r>
          </a:p>
          <a:p>
            <a:r>
              <a:rPr lang="en-US" dirty="0" smtClean="0"/>
              <a:t>%%% Animate</a:t>
            </a:r>
            <a:r>
              <a:rPr lang="en-US" baseline="0" dirty="0" smtClean="0"/>
              <a:t> rollout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5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%%% Fix wording for clarity</a:t>
            </a:r>
          </a:p>
          <a:p>
            <a:r>
              <a:rPr lang="en-US" dirty="0" smtClean="0"/>
              <a:t>%%% Example of 2</a:t>
            </a:r>
            <a:r>
              <a:rPr lang="en-US" baseline="30000" dirty="0" smtClean="0"/>
              <a:t>nd</a:t>
            </a:r>
            <a:r>
              <a:rPr lang="en-US" dirty="0" smtClean="0"/>
              <a:t> approach</a:t>
            </a:r>
          </a:p>
          <a:p>
            <a:r>
              <a:rPr lang="en-US" dirty="0" smtClean="0"/>
              <a:t>%%% Animate</a:t>
            </a:r>
            <a:r>
              <a:rPr lang="en-US" baseline="0" dirty="0" smtClean="0"/>
              <a:t> rollout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5FB99-6204-492A-BACA-659232CCAE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2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51FF9-A5F1-4575-9267-858DF6FF4881}" type="datetime1">
              <a:rPr lang="en-US" smtClean="0"/>
              <a:t>6/5/2014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4EC8-2514-49D3-A76A-8E75C60296F2}" type="datetime1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EB1C-FAC4-4DDA-A33F-81C3C57FA7CC}" type="datetime1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584D-79C6-43E1-84B2-0EAB38B014F5}" type="datetime1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6A9D-85F0-4A78-BB6D-DED923D8BF33}" type="datetime1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8989-C7F7-4450-94D2-0D6924E6C86B}" type="datetime1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8012-A7ED-48E1-B498-89158DA93D79}" type="datetime1">
              <a:rPr lang="en-US" smtClean="0"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C7560-FB3A-4A90-94EC-B8C97E1A56F8}" type="datetime1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755A-0880-4CE2-8602-265DF82C3FCC}" type="datetime1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5CBA-3DB7-4D70-B001-42053BE1E2E4}" type="datetime1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FF6D6-E545-4EA3-864E-3FBC8E412097}" type="datetime1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F288D2-544E-4FFD-8E7E-0DCFBBB4A23E}" type="datetime1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8717" y="1676400"/>
            <a:ext cx="3886200" cy="1219200"/>
          </a:xfrm>
        </p:spPr>
        <p:txBody>
          <a:bodyPr anchor="t" anchorCtr="0"/>
          <a:lstStyle/>
          <a:p>
            <a:pPr algn="ctr"/>
            <a:r>
              <a:rPr lang="en-US" dirty="0" smtClean="0"/>
              <a:t>Specialization</a:t>
            </a:r>
            <a:br>
              <a:rPr lang="en-US" dirty="0" smtClean="0"/>
            </a:br>
            <a:r>
              <a:rPr lang="en-US" dirty="0" smtClean="0"/>
              <a:t>Slicing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886200"/>
            <a:ext cx="2674088" cy="733425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Min </a:t>
            </a:r>
            <a:r>
              <a:rPr lang="en-US" sz="1800" dirty="0" err="1" smtClean="0"/>
              <a:t>Aung</a:t>
            </a:r>
            <a:r>
              <a:rPr lang="en-US" sz="1800" dirty="0" smtClean="0"/>
              <a:t> | Susan </a:t>
            </a:r>
            <a:r>
              <a:rPr lang="en-US" sz="1800" dirty="0" err="1" smtClean="0"/>
              <a:t>Horwitz</a:t>
            </a:r>
            <a:endParaRPr lang="en-US" sz="1800" dirty="0" smtClean="0"/>
          </a:p>
          <a:p>
            <a:pPr algn="ctr"/>
            <a:r>
              <a:rPr lang="en-US" sz="1800" b="1" dirty="0" smtClean="0"/>
              <a:t>Rich Joiner</a:t>
            </a:r>
            <a:r>
              <a:rPr lang="en-US" sz="1800" dirty="0" smtClean="0"/>
              <a:t> | Tom Reps</a:t>
            </a:r>
            <a:endParaRPr lang="en-US" sz="1800" dirty="0"/>
          </a:p>
        </p:txBody>
      </p:sp>
      <p:pic>
        <p:nvPicPr>
          <p:cNvPr id="1026" name="Picture 2" descr="C:\cs\exe-slicing\uw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2194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37" y="2895600"/>
            <a:ext cx="2711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dirty="0" err="1" smtClean="0"/>
              <a:t>Polyvariant</a:t>
            </a:r>
            <a:r>
              <a:rPr lang="en-US" dirty="0" smtClean="0"/>
              <a:t> Approach for</a:t>
            </a:r>
          </a:p>
          <a:p>
            <a:pPr algn="ctr"/>
            <a:r>
              <a:rPr lang="en-US" dirty="0" smtClean="0"/>
              <a:t>Generating Program Slices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8848" y="1808988"/>
            <a:ext cx="4489704" cy="4708981"/>
          </a:xfrm>
          <a:prstGeom prst="rect">
            <a:avLst/>
          </a:prstGeom>
          <a:noFill/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g1, g2, g3;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void p(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g1 = a;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g2 = b;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g3 = g2;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g2 = 100;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p(g2, 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p(g2, 3);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p(4, g1 +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printf("%d",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174" y="3516578"/>
            <a:ext cx="4169226" cy="2800767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2200" dirty="0" smtClean="0"/>
              <a:t>USE EXISTING TECHNIQUES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74" y="1600200"/>
            <a:ext cx="4169226" cy="1785104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2200" dirty="0" smtClean="0"/>
              <a:t>BRUTE FORCE</a:t>
            </a:r>
            <a:endParaRPr lang="en-US" sz="2200" dirty="0"/>
          </a:p>
          <a:p>
            <a:r>
              <a:rPr lang="en-US" sz="2200" dirty="0" smtClean="0"/>
              <a:t>1) Recursively generate a procedure copy for each call-site</a:t>
            </a:r>
          </a:p>
          <a:p>
            <a:r>
              <a:rPr lang="en-US" sz="2200" dirty="0" smtClean="0"/>
              <a:t>2) Generate the closure slice</a:t>
            </a:r>
          </a:p>
          <a:p>
            <a:r>
              <a:rPr lang="en-US" sz="2200" dirty="0" smtClean="0"/>
              <a:t>3) Merge identical procedures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648200" cy="1295400"/>
          </a:xfrm>
        </p:spPr>
        <p:txBody>
          <a:bodyPr anchor="t" anchorCtr="0"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11" name="Octagon 10"/>
          <p:cNvSpPr/>
          <p:nvPr/>
        </p:nvSpPr>
        <p:spPr>
          <a:xfrm>
            <a:off x="1219200" y="1553182"/>
            <a:ext cx="1865084" cy="1861304"/>
          </a:xfrm>
          <a:prstGeom prst="octagon">
            <a:avLst/>
          </a:prstGeom>
          <a:solidFill>
            <a:srgbClr val="FF0000">
              <a:alpha val="85000"/>
            </a:srgbClr>
          </a:solidFill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May not</a:t>
            </a:r>
          </a:p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terminate!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5900" y="5852160"/>
            <a:ext cx="2651760" cy="256032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9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4174" y="3515852"/>
            <a:ext cx="4169226" cy="2800767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2200" dirty="0" smtClean="0"/>
              <a:t>USE EXISTING TECHNIQUES</a:t>
            </a:r>
            <a:endParaRPr lang="en-US" sz="2200" dirty="0"/>
          </a:p>
          <a:p>
            <a:r>
              <a:rPr lang="en-US" sz="2200" dirty="0" smtClean="0"/>
              <a:t>1) Generate the closure slice</a:t>
            </a:r>
          </a:p>
          <a:p>
            <a:r>
              <a:rPr lang="en-US" sz="2200" dirty="0" smtClean="0"/>
              <a:t>2) Copy each procedure for each combination of parameters found in call-sites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5100" y="3515851"/>
            <a:ext cx="4169226" cy="2800767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2200" dirty="0" smtClean="0"/>
              <a:t>USE EXISTING TECHNIQUES</a:t>
            </a:r>
            <a:endParaRPr lang="en-US" sz="2200" dirty="0"/>
          </a:p>
          <a:p>
            <a:r>
              <a:rPr lang="en-US" sz="2200" dirty="0" smtClean="0"/>
              <a:t>1) Generate the closure slice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8848" y="1802892"/>
            <a:ext cx="4489704" cy="4708981"/>
          </a:xfrm>
          <a:prstGeom prst="rect">
            <a:avLst/>
          </a:prstGeom>
          <a:noFill/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g1, g2, g3;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void p(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5; // slight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g1 = a +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;// change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g2 = b;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g3 = g2;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g2 = 100;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p(g2, 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p(g2, 3);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p(4, g1 +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("%d",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74" y="1600200"/>
            <a:ext cx="4169226" cy="1785104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BRUTE FORCE</a:t>
            </a:r>
            <a:endParaRPr lang="en-US" sz="2200" dirty="0"/>
          </a:p>
          <a:p>
            <a:r>
              <a:rPr lang="en-US" sz="2200" dirty="0" smtClean="0"/>
              <a:t>1) Recursively generate a procedure copy for each call-site</a:t>
            </a:r>
          </a:p>
          <a:p>
            <a:r>
              <a:rPr lang="en-US" sz="2200" dirty="0" smtClean="0"/>
              <a:t>2) Generate the closure slice</a:t>
            </a:r>
          </a:p>
          <a:p>
            <a:r>
              <a:rPr lang="en-US" sz="2200" dirty="0" smtClean="0"/>
              <a:t>3) Merge identical procedures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648200" cy="1295400"/>
          </a:xfrm>
        </p:spPr>
        <p:txBody>
          <a:bodyPr anchor="t" anchorCtr="0"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11" name="Octagon 10"/>
          <p:cNvSpPr/>
          <p:nvPr/>
        </p:nvSpPr>
        <p:spPr>
          <a:xfrm>
            <a:off x="1219200" y="1553182"/>
            <a:ext cx="1865084" cy="1861304"/>
          </a:xfrm>
          <a:prstGeom prst="octagon">
            <a:avLst/>
          </a:prstGeom>
          <a:solidFill>
            <a:srgbClr val="FF0000">
              <a:alpha val="85000"/>
            </a:srgbClr>
          </a:solidFill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May not</a:t>
            </a:r>
          </a:p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terminate!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5900" y="5855208"/>
            <a:ext cx="2651760" cy="256032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24475" y="1880568"/>
            <a:ext cx="1865068" cy="3946213"/>
            <a:chOff x="5708650" y="1866900"/>
            <a:chExt cx="1865068" cy="3946213"/>
          </a:xfrm>
        </p:grpSpPr>
        <p:sp>
          <p:nvSpPr>
            <p:cNvPr id="14" name="Rectangle 13"/>
            <p:cNvSpPr/>
            <p:nvPr/>
          </p:nvSpPr>
          <p:spPr>
            <a:xfrm>
              <a:off x="6979358" y="1866900"/>
              <a:ext cx="59436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08650" y="3390900"/>
              <a:ext cx="127000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08650" y="4632327"/>
              <a:ext cx="137795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29180" y="4932365"/>
              <a:ext cx="45720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48230" y="5538793"/>
              <a:ext cx="27432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05425" y="4945809"/>
            <a:ext cx="2229302" cy="864719"/>
            <a:chOff x="5381172" y="4729401"/>
            <a:chExt cx="2229302" cy="864719"/>
          </a:xfrm>
        </p:grpSpPr>
        <p:sp>
          <p:nvSpPr>
            <p:cNvPr id="21" name="Rectangle 20"/>
            <p:cNvSpPr/>
            <p:nvPr/>
          </p:nvSpPr>
          <p:spPr>
            <a:xfrm>
              <a:off x="5382418" y="4729401"/>
              <a:ext cx="1442020" cy="256032"/>
            </a:xfrm>
            <a:prstGeom prst="rect">
              <a:avLst/>
            </a:prstGeom>
            <a:no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82530" y="5338088"/>
              <a:ext cx="2227944" cy="256032"/>
            </a:xfrm>
            <a:prstGeom prst="rect">
              <a:avLst/>
            </a:prstGeom>
            <a:no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81172" y="5029659"/>
              <a:ext cx="1442020" cy="256032"/>
            </a:xfrm>
            <a:prstGeom prst="rect">
              <a:avLst/>
            </a:prstGeom>
            <a:noFill/>
            <a:ln w="25400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800" y="890409"/>
            <a:ext cx="4489704" cy="5632311"/>
          </a:xfrm>
          <a:prstGeom prst="rect">
            <a:avLst/>
          </a:prstGeom>
          <a:noFill/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g1, g2, g3;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void p_1(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= 5;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g1 = a + 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g2 = b;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void p_2(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a, </a:t>
            </a:r>
            <a:r>
              <a:rPr lang="en-US" sz="2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b)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= 5;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g1 =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a +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g2 = b;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p_1(2);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p_2(g2, 3);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p_1(g1 +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(“%d",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174" y="3503878"/>
            <a:ext cx="4169226" cy="2800767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2200" dirty="0" smtClean="0"/>
              <a:t>USE EXISTING TECHNIQUES</a:t>
            </a:r>
            <a:endParaRPr lang="en-US" sz="2200" dirty="0"/>
          </a:p>
          <a:p>
            <a:r>
              <a:rPr lang="en-US" sz="2200" dirty="0" smtClean="0"/>
              <a:t>1) Generate the closure slice</a:t>
            </a:r>
          </a:p>
          <a:p>
            <a:r>
              <a:rPr lang="en-US" sz="2200" dirty="0" smtClean="0"/>
              <a:t>2) Copy each procedure for each combination of parameters found in call-sites</a:t>
            </a:r>
          </a:p>
          <a:p>
            <a:r>
              <a:rPr lang="en-US" sz="2200" dirty="0" smtClean="0"/>
              <a:t>3) Remove the mismatched parameters and everything in their forward slice</a:t>
            </a:r>
            <a:endParaRPr lang="en-US" sz="2200" dirty="0"/>
          </a:p>
        </p:txBody>
      </p:sp>
      <p:sp>
        <p:nvSpPr>
          <p:cNvPr id="13" name="Octagon 12"/>
          <p:cNvSpPr/>
          <p:nvPr/>
        </p:nvSpPr>
        <p:spPr>
          <a:xfrm>
            <a:off x="1172030" y="4001531"/>
            <a:ext cx="1912254" cy="1830860"/>
          </a:xfrm>
          <a:prstGeom prst="octagon">
            <a:avLst/>
          </a:prstGeom>
          <a:solidFill>
            <a:srgbClr val="FF0000">
              <a:alpha val="85000"/>
            </a:srgbClr>
          </a:solidFill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Not</a:t>
            </a:r>
          </a:p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optimal!</a:t>
            </a:r>
            <a:endParaRPr lang="en-US" sz="2600" b="1" dirty="0">
              <a:solidFill>
                <a:schemeClr val="tx1"/>
              </a:solidFill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74" y="1600200"/>
            <a:ext cx="4169226" cy="1785104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BRUTE FORCE</a:t>
            </a:r>
            <a:endParaRPr lang="en-US" sz="2200" dirty="0"/>
          </a:p>
          <a:p>
            <a:r>
              <a:rPr lang="en-US" sz="2200" dirty="0" smtClean="0"/>
              <a:t>1) Recursively generate a procedure copy for each call-site</a:t>
            </a:r>
          </a:p>
          <a:p>
            <a:r>
              <a:rPr lang="en-US" sz="2200" dirty="0" smtClean="0"/>
              <a:t>2) Generate the closure slice</a:t>
            </a:r>
          </a:p>
          <a:p>
            <a:r>
              <a:rPr lang="en-US" sz="2200" dirty="0" smtClean="0"/>
              <a:t>3) Merge identical procedures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648200" cy="1295400"/>
          </a:xfrm>
        </p:spPr>
        <p:txBody>
          <a:bodyPr anchor="t" anchorCtr="0"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11" name="Octagon 10"/>
          <p:cNvSpPr/>
          <p:nvPr/>
        </p:nvSpPr>
        <p:spPr>
          <a:xfrm>
            <a:off x="1219200" y="1553182"/>
            <a:ext cx="1865084" cy="1861304"/>
          </a:xfrm>
          <a:prstGeom prst="octagon">
            <a:avLst/>
          </a:prstGeom>
          <a:solidFill>
            <a:srgbClr val="FF0000">
              <a:alpha val="85000"/>
            </a:srgbClr>
          </a:solidFill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May not</a:t>
            </a:r>
          </a:p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terminate!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1859618"/>
            <a:ext cx="2025468" cy="2926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1239012"/>
            <a:ext cx="907866" cy="29260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1620" y="1868762"/>
            <a:ext cx="2021838" cy="27432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11233" y="1243882"/>
            <a:ext cx="1010919" cy="292608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78040" y="1493374"/>
            <a:ext cx="1723549" cy="400110"/>
          </a:xfrm>
          <a:prstGeom prst="rect">
            <a:avLst/>
          </a:prstGeom>
          <a:noFill/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//spurious</a:t>
            </a:r>
            <a:endParaRPr lang="en-US" sz="20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1" animBg="1"/>
      <p:bldP spid="12" grpId="2" animBg="1"/>
      <p:bldP spid="14" grpId="1" animBg="1"/>
      <p:bldP spid="14" grpId="2" animBg="1"/>
      <p:bldP spid="15" grpId="0" animBg="1"/>
      <p:bldP spid="16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90283"/>
              </p:ext>
            </p:extLst>
          </p:nvPr>
        </p:nvGraphicFramePr>
        <p:xfrm>
          <a:off x="457200" y="1539240"/>
          <a:ext cx="83058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209800"/>
                <a:gridCol w="37338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Concept</a:t>
                      </a:r>
                      <a:endParaRPr lang="en-US" sz="2200" dirty="0"/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Slicing</a:t>
                      </a:r>
                      <a:endParaRPr lang="en-US" sz="2200" dirty="0"/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Model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checking</a:t>
                      </a:r>
                      <a:endParaRPr lang="en-US" sz="2200" dirty="0"/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Program model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SDG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PDS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Context-sensitive</a:t>
                      </a:r>
                      <a:endParaRPr lang="en-US" sz="2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Unrolled SDG</a:t>
                      </a:r>
                      <a:endParaRPr lang="en-US" sz="2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Transition system</a:t>
                      </a:r>
                      <a:endParaRPr lang="en-US" sz="2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Context-sensitive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reachability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CFL</a:t>
                      </a:r>
                      <a:r>
                        <a:rPr lang="en-US" sz="2200" baseline="0" dirty="0" smtClean="0"/>
                        <a:t> reachability</a:t>
                      </a:r>
                      <a:endParaRPr lang="en-US" sz="2200" dirty="0" smtClean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Bodoni MT" pitchFamily="18" charset="0"/>
                        </a:rPr>
                        <a:t>pre*</a:t>
                      </a:r>
                      <a:r>
                        <a:rPr lang="en-US" sz="2200" dirty="0" smtClean="0"/>
                        <a:t> and </a:t>
                      </a:r>
                      <a:r>
                        <a:rPr lang="en-US" sz="2200" dirty="0" smtClean="0">
                          <a:latin typeface="Bodoni MT" pitchFamily="18" charset="0"/>
                        </a:rPr>
                        <a:t>post*</a:t>
                      </a:r>
                      <a:r>
                        <a:rPr lang="en-US" sz="2200" dirty="0" smtClean="0"/>
                        <a:t> operations</a:t>
                      </a:r>
                      <a:endParaRPr lang="en-US" sz="22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Stack-configuration</a:t>
                      </a:r>
                      <a:endParaRPr lang="en-US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partitioning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???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Standard automaton operations</a:t>
                      </a:r>
                      <a:endParaRPr lang="en-US" sz="22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04825" y="2857500"/>
            <a:ext cx="7648575" cy="695325"/>
            <a:chOff x="552450" y="2952749"/>
            <a:chExt cx="7648575" cy="695325"/>
          </a:xfrm>
        </p:grpSpPr>
        <p:sp>
          <p:nvSpPr>
            <p:cNvPr id="17" name="Rectangle 16"/>
            <p:cNvSpPr/>
            <p:nvPr/>
          </p:nvSpPr>
          <p:spPr>
            <a:xfrm>
              <a:off x="552450" y="2952749"/>
              <a:ext cx="2057400" cy="695325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53025" y="2981324"/>
              <a:ext cx="3048000" cy="619125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33700" y="2981324"/>
              <a:ext cx="2057400" cy="619125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400" y="2453640"/>
            <a:ext cx="6629400" cy="314325"/>
            <a:chOff x="533400" y="2971800"/>
            <a:chExt cx="6629400" cy="314325"/>
          </a:xfrm>
        </p:grpSpPr>
        <p:sp>
          <p:nvSpPr>
            <p:cNvPr id="30" name="Rectangle 29"/>
            <p:cNvSpPr/>
            <p:nvPr/>
          </p:nvSpPr>
          <p:spPr>
            <a:xfrm>
              <a:off x="533400" y="2971800"/>
              <a:ext cx="2057400" cy="3048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05400" y="2981325"/>
              <a:ext cx="2057400" cy="3048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19400" y="2981325"/>
              <a:ext cx="2057400" cy="3048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2450" y="3672839"/>
            <a:ext cx="6991350" cy="619126"/>
            <a:chOff x="552450" y="2971799"/>
            <a:chExt cx="6991350" cy="619126"/>
          </a:xfrm>
        </p:grpSpPr>
        <p:sp>
          <p:nvSpPr>
            <p:cNvPr id="38" name="Rectangle 37"/>
            <p:cNvSpPr/>
            <p:nvPr/>
          </p:nvSpPr>
          <p:spPr>
            <a:xfrm>
              <a:off x="552450" y="2971799"/>
              <a:ext cx="2133600" cy="61912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05400" y="2981325"/>
              <a:ext cx="2438400" cy="609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400" y="2981325"/>
              <a:ext cx="2057400" cy="6096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64820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INSPIRATION FROM Model Checking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06795" y="381000"/>
            <a:ext cx="2692724" cy="830997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Bouajjani</a:t>
            </a:r>
            <a:r>
              <a:rPr lang="en-US" sz="2400" dirty="0" smtClean="0"/>
              <a:t> </a:t>
            </a:r>
            <a:r>
              <a:rPr lang="en-US" sz="2400" dirty="0"/>
              <a:t>et al. </a:t>
            </a:r>
            <a:r>
              <a:rPr lang="en-US" sz="2400" dirty="0" smtClean="0"/>
              <a:t>1997</a:t>
            </a:r>
          </a:p>
          <a:p>
            <a:pPr algn="ctr"/>
            <a:r>
              <a:rPr lang="en-US" sz="2400" dirty="0" err="1" smtClean="0"/>
              <a:t>Finkel</a:t>
            </a:r>
            <a:r>
              <a:rPr lang="en-US" sz="2400" dirty="0" smtClean="0"/>
              <a:t> </a:t>
            </a:r>
            <a:r>
              <a:rPr lang="en-US" sz="2400" dirty="0"/>
              <a:t>et </a:t>
            </a:r>
            <a:r>
              <a:rPr lang="en-US" sz="2400" dirty="0" smtClean="0"/>
              <a:t>al. 1997</a:t>
            </a:r>
            <a:endParaRPr lang="en-US" sz="2200" dirty="0" smtClean="0"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4401" y="4752975"/>
            <a:ext cx="4718599" cy="1569660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INSIGHT</a:t>
            </a:r>
          </a:p>
          <a:p>
            <a:pPr algn="ctr"/>
            <a:r>
              <a:rPr lang="en-US" sz="2400" dirty="0" smtClean="0"/>
              <a:t>The </a:t>
            </a:r>
            <a:r>
              <a:rPr lang="en-US" sz="2400" dirty="0">
                <a:latin typeface="Bodoni MT" pitchFamily="18" charset="0"/>
              </a:rPr>
              <a:t>pre*</a:t>
            </a:r>
            <a:r>
              <a:rPr lang="en-US" sz="2400" dirty="0"/>
              <a:t> operation </a:t>
            </a:r>
            <a:r>
              <a:rPr lang="en-US" sz="2400" dirty="0" smtClean="0"/>
              <a:t>captures exactly</a:t>
            </a:r>
          </a:p>
          <a:p>
            <a:pPr algn="ctr"/>
            <a:r>
              <a:rPr lang="en-US" sz="2400" dirty="0" smtClean="0"/>
              <a:t>all </a:t>
            </a:r>
            <a:r>
              <a:rPr lang="en-US" sz="2400" dirty="0" smtClean="0"/>
              <a:t>stack configurations in an</a:t>
            </a:r>
          </a:p>
          <a:p>
            <a:pPr algn="ctr"/>
            <a:r>
              <a:rPr lang="en-US" sz="2400" dirty="0" err="1" smtClean="0"/>
              <a:t>interprocedural</a:t>
            </a:r>
            <a:r>
              <a:rPr lang="en-US" sz="2400" dirty="0" smtClean="0"/>
              <a:t> </a:t>
            </a:r>
            <a:r>
              <a:rPr lang="en-US" sz="2400" dirty="0"/>
              <a:t>backward </a:t>
            </a:r>
            <a:r>
              <a:rPr lang="en-US" sz="2400" dirty="0" smtClean="0"/>
              <a:t>slice</a:t>
            </a:r>
            <a:endParaRPr lang="en-US" sz="2400" dirty="0" smtClean="0"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074" y="4743449"/>
            <a:ext cx="3346301" cy="1569660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INSIGHT</a:t>
            </a:r>
            <a:endParaRPr lang="en-US" sz="2400" dirty="0"/>
          </a:p>
          <a:p>
            <a:pPr algn="ctr"/>
            <a:r>
              <a:rPr lang="en-US" sz="2400" dirty="0"/>
              <a:t>PDS </a:t>
            </a:r>
            <a:r>
              <a:rPr lang="en-US" sz="2400" dirty="0" smtClean="0"/>
              <a:t>allows us </a:t>
            </a:r>
            <a:r>
              <a:rPr lang="en-US" sz="2400" dirty="0" smtClean="0"/>
              <a:t>to</a:t>
            </a:r>
          </a:p>
          <a:p>
            <a:pPr algn="ctr"/>
            <a:r>
              <a:rPr lang="en-US" sz="2400" dirty="0" smtClean="0"/>
              <a:t>represent and manipulate</a:t>
            </a:r>
            <a:endParaRPr lang="en-US" sz="2400" dirty="0" smtClean="0"/>
          </a:p>
          <a:p>
            <a:pPr algn="ctr"/>
            <a:r>
              <a:rPr lang="en-US" sz="2400" dirty="0" smtClean="0"/>
              <a:t>an infinite </a:t>
            </a:r>
            <a:r>
              <a:rPr lang="en-US" sz="2400" dirty="0"/>
              <a:t>unrolled </a:t>
            </a:r>
            <a:r>
              <a:rPr lang="en-US" sz="2400" dirty="0" smtClean="0"/>
              <a:t>SDG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5029199" y="3571875"/>
            <a:ext cx="3730752" cy="758952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2" animBg="1"/>
      <p:bldP spid="10" grpId="2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64820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PUSHDOWN </a:t>
            </a:r>
            <a:r>
              <a:rPr lang="en-US" dirty="0" err="1" smtClean="0"/>
              <a:t>SystemS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075" y="1904999"/>
            <a:ext cx="3390672" cy="3046988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ourier New" pitchFamily="49" charset="0"/>
              </a:rPr>
              <a:t>States: </a:t>
            </a:r>
          </a:p>
          <a:p>
            <a:r>
              <a:rPr lang="en-US" sz="2400" dirty="0" smtClean="0">
                <a:latin typeface="Bodoni MT" pitchFamily="18" charset="0"/>
                <a:cs typeface="Courier New" pitchFamily="49" charset="0"/>
              </a:rPr>
              <a:t>     { </a:t>
            </a:r>
            <a:r>
              <a:rPr lang="el-GR" sz="2400" dirty="0" smtClean="0">
                <a:latin typeface="Arial"/>
                <a:cs typeface="Arial"/>
              </a:rPr>
              <a:t>σ</a:t>
            </a:r>
            <a:r>
              <a:rPr lang="en-US" sz="2400" baseline="-25000" dirty="0" smtClean="0">
                <a:latin typeface="Bodoni MT" pitchFamily="18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Bodoni MT" pitchFamily="18" charset="0"/>
                <a:cs typeface="Courier New" pitchFamily="49" charset="0"/>
              </a:rPr>
              <a:t>,</a:t>
            </a:r>
            <a:r>
              <a:rPr lang="en-US" sz="2400" dirty="0">
                <a:latin typeface="Bodoni MT" pitchFamily="18" charset="0"/>
                <a:cs typeface="Courier New" pitchFamily="49" charset="0"/>
              </a:rPr>
              <a:t> </a:t>
            </a:r>
            <a:r>
              <a:rPr lang="el-GR" sz="2400" dirty="0" smtClean="0">
                <a:latin typeface="Arial"/>
                <a:cs typeface="Arial"/>
              </a:rPr>
              <a:t>σ</a:t>
            </a:r>
            <a:r>
              <a:rPr lang="en-US" sz="2400" baseline="-25000" dirty="0" smtClean="0">
                <a:latin typeface="Bodoni MT" pitchFamily="18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Bodoni MT" pitchFamily="18" charset="0"/>
                <a:cs typeface="Courier New" pitchFamily="49" charset="0"/>
              </a:rPr>
              <a:t>, </a:t>
            </a:r>
            <a:r>
              <a:rPr lang="el-GR" sz="2400" dirty="0" smtClean="0">
                <a:latin typeface="Arial"/>
                <a:cs typeface="Arial"/>
              </a:rPr>
              <a:t>σ</a:t>
            </a:r>
            <a:r>
              <a:rPr lang="en-US" sz="2400" baseline="-25000" dirty="0" smtClean="0">
                <a:latin typeface="Bodoni MT" pitchFamily="18" charset="0"/>
                <a:cs typeface="Courier New" pitchFamily="49" charset="0"/>
              </a:rPr>
              <a:t>3</a:t>
            </a:r>
            <a:r>
              <a:rPr lang="en-US" sz="2400" dirty="0" smtClean="0">
                <a:latin typeface="Bodoni MT" pitchFamily="18" charset="0"/>
                <a:cs typeface="Courier New" pitchFamily="49" charset="0"/>
              </a:rPr>
              <a:t>, </a:t>
            </a:r>
            <a:r>
              <a:rPr lang="el-GR" sz="2400" dirty="0" smtClean="0">
                <a:latin typeface="Arial"/>
                <a:cs typeface="Arial"/>
              </a:rPr>
              <a:t>σ</a:t>
            </a:r>
            <a:r>
              <a:rPr lang="en-US" sz="2400" baseline="-25000" dirty="0" smtClean="0">
                <a:latin typeface="Bodoni MT" pitchFamily="18" charset="0"/>
                <a:cs typeface="Courier New" pitchFamily="49" charset="0"/>
              </a:rPr>
              <a:t>4</a:t>
            </a:r>
            <a:r>
              <a:rPr lang="en-US" sz="2400" dirty="0" smtClean="0">
                <a:latin typeface="Bodoni MT" pitchFamily="18" charset="0"/>
                <a:cs typeface="Courier New" pitchFamily="49" charset="0"/>
              </a:rPr>
              <a:t> }</a:t>
            </a:r>
          </a:p>
          <a:p>
            <a:r>
              <a:rPr lang="en-US" sz="2400" dirty="0" smtClean="0">
                <a:cs typeface="Courier New" pitchFamily="49" charset="0"/>
              </a:rPr>
              <a:t>Stack symbols:</a:t>
            </a:r>
          </a:p>
          <a:p>
            <a:r>
              <a:rPr lang="en-US" sz="2400" dirty="0">
                <a:latin typeface="Bodoni MT" pitchFamily="18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Bodoni MT" pitchFamily="18" charset="0"/>
                <a:cs typeface="Courier New" pitchFamily="49" charset="0"/>
              </a:rPr>
              <a:t>    { A, B, C, D }</a:t>
            </a:r>
          </a:p>
          <a:p>
            <a:r>
              <a:rPr lang="en-US" sz="2400" dirty="0" smtClean="0">
                <a:cs typeface="Courier New" pitchFamily="49" charset="0"/>
              </a:rPr>
              <a:t>Transition rules: </a:t>
            </a:r>
          </a:p>
          <a:p>
            <a:r>
              <a:rPr lang="en-US" sz="2400" dirty="0">
                <a:latin typeface="Bodoni MT" pitchFamily="18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Bodoni MT" pitchFamily="18" charset="0"/>
                <a:cs typeface="Courier New" pitchFamily="49" charset="0"/>
              </a:rPr>
              <a:t>    &lt;</a:t>
            </a:r>
            <a:r>
              <a:rPr lang="el-GR" sz="2400" dirty="0" smtClean="0">
                <a:latin typeface="Arial"/>
                <a:cs typeface="Arial"/>
              </a:rPr>
              <a:t>σ</a:t>
            </a:r>
            <a:r>
              <a:rPr lang="en-US" sz="2400" baseline="-25000" dirty="0" smtClean="0">
                <a:latin typeface="Bodoni MT" pitchFamily="18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Bodoni MT" pitchFamily="18" charset="0"/>
                <a:cs typeface="Courier New" pitchFamily="49" charset="0"/>
              </a:rPr>
              <a:t>, A&gt; </a:t>
            </a:r>
            <a:r>
              <a:rPr lang="en-US" sz="2400" dirty="0" smtClean="0">
                <a:latin typeface="Bodoni MT" pitchFamily="18" charset="0"/>
                <a:sym typeface="Math C"/>
              </a:rPr>
              <a:t> &lt;</a:t>
            </a:r>
            <a:r>
              <a:rPr lang="el-GR" sz="2400" dirty="0" smtClean="0">
                <a:latin typeface="Arial"/>
                <a:cs typeface="Arial"/>
              </a:rPr>
              <a:t>σ</a:t>
            </a:r>
            <a:r>
              <a:rPr lang="en-US" sz="2400" baseline="-25000" dirty="0" smtClean="0">
                <a:latin typeface="Bodoni MT" pitchFamily="18" charset="0"/>
                <a:sym typeface="Math C"/>
              </a:rPr>
              <a:t>2</a:t>
            </a:r>
            <a:r>
              <a:rPr lang="en-US" sz="2400" dirty="0" smtClean="0">
                <a:latin typeface="Bodoni MT" pitchFamily="18" charset="0"/>
                <a:sym typeface="Math C"/>
              </a:rPr>
              <a:t>, </a:t>
            </a:r>
            <a:r>
              <a:rPr lang="el-GR" sz="2400" dirty="0" smtClean="0">
                <a:latin typeface="Arial"/>
                <a:cs typeface="Arial"/>
              </a:rPr>
              <a:t>ϵ</a:t>
            </a:r>
            <a:r>
              <a:rPr lang="en-US" sz="2400" dirty="0" smtClean="0">
                <a:latin typeface="Bodoni MT" pitchFamily="18" charset="0"/>
                <a:sym typeface="Math C"/>
              </a:rPr>
              <a:t>&gt;</a:t>
            </a:r>
          </a:p>
          <a:p>
            <a:r>
              <a:rPr lang="en-US" sz="2400" dirty="0" smtClean="0">
                <a:latin typeface="Bodoni MT" pitchFamily="18" charset="0"/>
                <a:cs typeface="Courier New" pitchFamily="49" charset="0"/>
              </a:rPr>
              <a:t>     &lt;</a:t>
            </a:r>
            <a:r>
              <a:rPr lang="el-GR" sz="2400" dirty="0">
                <a:latin typeface="Arial"/>
                <a:cs typeface="Arial"/>
              </a:rPr>
              <a:t>σ</a:t>
            </a:r>
            <a:r>
              <a:rPr lang="en-US" sz="2400" baseline="-25000" dirty="0">
                <a:latin typeface="Bodoni MT" pitchFamily="18" charset="0"/>
                <a:cs typeface="Courier New" pitchFamily="49" charset="0"/>
              </a:rPr>
              <a:t>1</a:t>
            </a:r>
            <a:r>
              <a:rPr lang="en-US" sz="2400" dirty="0">
                <a:latin typeface="Bodoni MT" pitchFamily="18" charset="0"/>
                <a:cs typeface="Courier New" pitchFamily="49" charset="0"/>
              </a:rPr>
              <a:t>, A&gt; </a:t>
            </a:r>
            <a:r>
              <a:rPr lang="en-US" sz="2400" dirty="0">
                <a:latin typeface="Bodoni MT" pitchFamily="18" charset="0"/>
                <a:sym typeface="Math C"/>
              </a:rPr>
              <a:t> &lt;</a:t>
            </a:r>
            <a:r>
              <a:rPr lang="el-GR" sz="2400" dirty="0">
                <a:latin typeface="Arial"/>
                <a:cs typeface="Arial"/>
              </a:rPr>
              <a:t>σ</a:t>
            </a:r>
            <a:r>
              <a:rPr lang="en-US" sz="2400" baseline="-25000" dirty="0">
                <a:latin typeface="Bodoni MT" pitchFamily="18" charset="0"/>
                <a:sym typeface="Math C"/>
              </a:rPr>
              <a:t>2</a:t>
            </a:r>
            <a:r>
              <a:rPr lang="en-US" sz="2400" dirty="0">
                <a:latin typeface="Bodoni MT" pitchFamily="18" charset="0"/>
                <a:sym typeface="Math C"/>
              </a:rPr>
              <a:t>, </a:t>
            </a:r>
            <a:r>
              <a:rPr lang="en-US" sz="2400" dirty="0" smtClean="0">
                <a:latin typeface="Bodoni MT" pitchFamily="18" charset="0"/>
                <a:sym typeface="Math C"/>
              </a:rPr>
              <a:t>B&gt;</a:t>
            </a:r>
          </a:p>
          <a:p>
            <a:r>
              <a:rPr lang="en-US" sz="2400" dirty="0" smtClean="0">
                <a:latin typeface="Bodoni MT" pitchFamily="18" charset="0"/>
                <a:cs typeface="Courier New" pitchFamily="49" charset="0"/>
              </a:rPr>
              <a:t>     &lt;</a:t>
            </a:r>
            <a:r>
              <a:rPr lang="el-GR" sz="2400" dirty="0">
                <a:latin typeface="Arial"/>
                <a:cs typeface="Arial"/>
              </a:rPr>
              <a:t>σ</a:t>
            </a:r>
            <a:r>
              <a:rPr lang="en-US" sz="2400" baseline="-25000" dirty="0">
                <a:latin typeface="Bodoni MT" pitchFamily="18" charset="0"/>
                <a:cs typeface="Courier New" pitchFamily="49" charset="0"/>
              </a:rPr>
              <a:t>1</a:t>
            </a:r>
            <a:r>
              <a:rPr lang="en-US" sz="2400" dirty="0">
                <a:latin typeface="Bodoni MT" pitchFamily="18" charset="0"/>
                <a:cs typeface="Courier New" pitchFamily="49" charset="0"/>
              </a:rPr>
              <a:t>, A&gt; </a:t>
            </a:r>
            <a:r>
              <a:rPr lang="en-US" sz="2400" dirty="0">
                <a:latin typeface="Bodoni MT" pitchFamily="18" charset="0"/>
                <a:sym typeface="Math C"/>
              </a:rPr>
              <a:t> &lt;</a:t>
            </a:r>
            <a:r>
              <a:rPr lang="el-GR" sz="2400" dirty="0">
                <a:latin typeface="Arial"/>
                <a:cs typeface="Arial"/>
              </a:rPr>
              <a:t>σ</a:t>
            </a:r>
            <a:r>
              <a:rPr lang="en-US" sz="2400" baseline="-25000" dirty="0">
                <a:latin typeface="Bodoni MT" pitchFamily="18" charset="0"/>
                <a:sym typeface="Math C"/>
              </a:rPr>
              <a:t>2</a:t>
            </a:r>
            <a:r>
              <a:rPr lang="en-US" sz="2400" dirty="0">
                <a:latin typeface="Bodoni MT" pitchFamily="18" charset="0"/>
                <a:sym typeface="Math C"/>
              </a:rPr>
              <a:t>, </a:t>
            </a:r>
            <a:r>
              <a:rPr lang="en-US" sz="2400" dirty="0" smtClean="0">
                <a:latin typeface="Bodoni MT" pitchFamily="18" charset="0"/>
                <a:sym typeface="Math C"/>
              </a:rPr>
              <a:t>B C&gt;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325947" y="3383280"/>
            <a:ext cx="4233093" cy="830997"/>
            <a:chOff x="3325947" y="3413760"/>
            <a:chExt cx="4233093" cy="830997"/>
          </a:xfrm>
        </p:grpSpPr>
        <p:sp>
          <p:nvSpPr>
            <p:cNvPr id="6" name="Left-Right Arrow 5"/>
            <p:cNvSpPr/>
            <p:nvPr/>
          </p:nvSpPr>
          <p:spPr>
            <a:xfrm>
              <a:off x="3325947" y="3810000"/>
              <a:ext cx="1322253" cy="350520"/>
            </a:xfrm>
            <a:prstGeom prst="leftRightArrow">
              <a:avLst/>
            </a:prstGeom>
            <a:solidFill>
              <a:schemeClr val="bg1">
                <a:lumMod val="75000"/>
                <a:lumOff val="25000"/>
                <a:alpha val="60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57800" y="3413760"/>
              <a:ext cx="533400" cy="430887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Bodoni MT" pitchFamily="18" charset="0"/>
                  <a:cs typeface="Courier New" pitchFamily="49" charset="0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7800" y="3836313"/>
              <a:ext cx="533400" cy="40011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latin typeface="Arial"/>
                  <a:cs typeface="Arial"/>
                  <a:sym typeface="Math C"/>
                </a:rPr>
                <a:t>α</a:t>
              </a:r>
              <a:endParaRPr lang="en-US" sz="2200" dirty="0" err="1" smtClean="0"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5640" y="3836313"/>
              <a:ext cx="533400" cy="40011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latin typeface="Arial"/>
                  <a:cs typeface="Arial"/>
                  <a:sym typeface="Math C"/>
                </a:rPr>
                <a:t>α</a:t>
              </a:r>
              <a:endParaRPr lang="en-US" sz="2200" dirty="0" err="1" smtClean="0">
                <a:cs typeface="Courier New" pitchFamily="49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0600" y="3844647"/>
              <a:ext cx="426720" cy="400110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latin typeface="Arial"/>
                  <a:cs typeface="Arial"/>
                </a:rPr>
                <a:t>σ</a:t>
              </a:r>
              <a:r>
                <a:rPr lang="en-US" sz="2000" baseline="-25000" dirty="0">
                  <a:latin typeface="Bodoni MT" pitchFamily="18" charset="0"/>
                  <a:cs typeface="Courier New" pitchFamily="49" charset="0"/>
                </a:rPr>
                <a:t>1</a:t>
              </a:r>
              <a:endParaRPr lang="en-US" sz="2200" dirty="0" smtClean="0">
                <a:cs typeface="Courier New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37960" y="3844647"/>
              <a:ext cx="426719" cy="400110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 smtClean="0">
                  <a:latin typeface="Arial"/>
                  <a:cs typeface="Arial"/>
                </a:rPr>
                <a:t>σ</a:t>
              </a:r>
              <a:r>
                <a:rPr lang="en-US" sz="2000" baseline="-25000" dirty="0" smtClean="0">
                  <a:latin typeface="Bodoni MT" pitchFamily="18" charset="0"/>
                  <a:cs typeface="Courier New" pitchFamily="49" charset="0"/>
                </a:rPr>
                <a:t>2</a:t>
              </a:r>
              <a:endParaRPr lang="en-US" sz="2200" dirty="0" smtClean="0">
                <a:cs typeface="Courier New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3600" y="3474720"/>
              <a:ext cx="595035" cy="707886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cs typeface="Courier New" pitchFamily="49" charset="0"/>
                  <a:sym typeface="Math C"/>
                </a:rPr>
                <a:t></a:t>
              </a:r>
              <a:endParaRPr lang="en-US" sz="4000" dirty="0" smtClean="0">
                <a:cs typeface="Courier New" pitchFamily="49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93587" y="3733800"/>
            <a:ext cx="4233093" cy="830997"/>
            <a:chOff x="3493587" y="3764280"/>
            <a:chExt cx="4233093" cy="830997"/>
          </a:xfrm>
        </p:grpSpPr>
        <p:sp>
          <p:nvSpPr>
            <p:cNvPr id="25" name="Left-Right Arrow 24"/>
            <p:cNvSpPr/>
            <p:nvPr/>
          </p:nvSpPr>
          <p:spPr>
            <a:xfrm>
              <a:off x="3493587" y="4160520"/>
              <a:ext cx="1322253" cy="350520"/>
            </a:xfrm>
            <a:prstGeom prst="leftRightArrow">
              <a:avLst/>
            </a:prstGeom>
            <a:solidFill>
              <a:schemeClr val="bg1">
                <a:lumMod val="75000"/>
                <a:lumOff val="25000"/>
                <a:alpha val="60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25440" y="3764280"/>
              <a:ext cx="533400" cy="430887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Bodoni MT" pitchFamily="18" charset="0"/>
                  <a:cs typeface="Courier New" pitchFamily="49" charset="0"/>
                </a:rPr>
                <a:t>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25440" y="4186833"/>
              <a:ext cx="533400" cy="40011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latin typeface="Arial"/>
                  <a:cs typeface="Arial"/>
                  <a:sym typeface="Math C"/>
                </a:rPr>
                <a:t>α</a:t>
              </a:r>
              <a:endParaRPr lang="en-US" sz="2200" dirty="0" err="1" smtClean="0">
                <a:cs typeface="Courier New" pitchFamily="4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93280" y="4186833"/>
              <a:ext cx="533400" cy="40011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latin typeface="Arial"/>
                  <a:cs typeface="Arial"/>
                  <a:sym typeface="Math C"/>
                </a:rPr>
                <a:t>α</a:t>
              </a:r>
              <a:endParaRPr lang="en-US" sz="2200" dirty="0" err="1" smtClean="0">
                <a:cs typeface="Courier New" pitchFamily="49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68240" y="4195167"/>
              <a:ext cx="426720" cy="400110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latin typeface="Arial"/>
                  <a:cs typeface="Arial"/>
                </a:rPr>
                <a:t>σ</a:t>
              </a:r>
              <a:r>
                <a:rPr lang="en-US" sz="2000" baseline="-25000" dirty="0">
                  <a:latin typeface="Bodoni MT" pitchFamily="18" charset="0"/>
                  <a:cs typeface="Courier New" pitchFamily="49" charset="0"/>
                </a:rPr>
                <a:t>1</a:t>
              </a:r>
              <a:endParaRPr lang="en-US" sz="2200" dirty="0" smtClean="0">
                <a:cs typeface="Courier New" pitchFamily="49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05600" y="4195167"/>
              <a:ext cx="426719" cy="400110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 smtClean="0">
                  <a:latin typeface="Arial"/>
                  <a:cs typeface="Arial"/>
                </a:rPr>
                <a:t>σ</a:t>
              </a:r>
              <a:r>
                <a:rPr lang="en-US" sz="2000" baseline="-25000" dirty="0" smtClean="0">
                  <a:latin typeface="Bodoni MT" pitchFamily="18" charset="0"/>
                  <a:cs typeface="Courier New" pitchFamily="49" charset="0"/>
                </a:rPr>
                <a:t>2</a:t>
              </a:r>
              <a:endParaRPr lang="en-US" sz="2200" dirty="0" smtClean="0">
                <a:cs typeface="Courier New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11240" y="3825240"/>
              <a:ext cx="595035" cy="707886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cs typeface="Courier New" pitchFamily="49" charset="0"/>
                  <a:sym typeface="Math C"/>
                </a:rPr>
                <a:t></a:t>
              </a:r>
              <a:endParaRPr lang="en-US" sz="4000" dirty="0" smtClean="0">
                <a:cs typeface="Courier New" pitchFamily="49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93280" y="3764280"/>
              <a:ext cx="533400" cy="430887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Bodoni MT" pitchFamily="18" charset="0"/>
                  <a:cs typeface="Courier New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91707" y="3672840"/>
            <a:ext cx="4233093" cy="1264920"/>
            <a:chOff x="3691707" y="3703320"/>
            <a:chExt cx="4233093" cy="1264920"/>
          </a:xfrm>
        </p:grpSpPr>
        <p:sp>
          <p:nvSpPr>
            <p:cNvPr id="35" name="Left-Right Arrow 34"/>
            <p:cNvSpPr/>
            <p:nvPr/>
          </p:nvSpPr>
          <p:spPr>
            <a:xfrm>
              <a:off x="3691707" y="4533483"/>
              <a:ext cx="1322253" cy="350520"/>
            </a:xfrm>
            <a:prstGeom prst="leftRightArrow">
              <a:avLst/>
            </a:prstGeom>
            <a:solidFill>
              <a:schemeClr val="bg1">
                <a:lumMod val="75000"/>
                <a:lumOff val="25000"/>
                <a:alpha val="60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23560" y="4137243"/>
              <a:ext cx="533400" cy="430887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Bodoni MT" pitchFamily="18" charset="0"/>
                  <a:cs typeface="Courier New" pitchFamily="49" charset="0"/>
                </a:rPr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23560" y="4559796"/>
              <a:ext cx="533400" cy="40011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latin typeface="Arial"/>
                  <a:cs typeface="Arial"/>
                  <a:sym typeface="Math C"/>
                </a:rPr>
                <a:t>α</a:t>
              </a:r>
              <a:endParaRPr lang="en-US" sz="2200" dirty="0" err="1" smtClean="0">
                <a:cs typeface="Courier New" pitchFamily="49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91400" y="4559796"/>
              <a:ext cx="533400" cy="40011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latin typeface="Arial"/>
                  <a:cs typeface="Arial"/>
                  <a:sym typeface="Math C"/>
                </a:rPr>
                <a:t>α</a:t>
              </a:r>
              <a:endParaRPr lang="en-US" sz="2200" dirty="0" err="1" smtClean="0">
                <a:cs typeface="Courier New" pitchFamily="49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66360" y="4568130"/>
              <a:ext cx="426720" cy="400110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>
                  <a:latin typeface="Arial"/>
                  <a:cs typeface="Arial"/>
                </a:rPr>
                <a:t>σ</a:t>
              </a:r>
              <a:r>
                <a:rPr lang="en-US" sz="2000" baseline="-25000" dirty="0">
                  <a:latin typeface="Bodoni MT" pitchFamily="18" charset="0"/>
                  <a:cs typeface="Courier New" pitchFamily="49" charset="0"/>
                </a:rPr>
                <a:t>1</a:t>
              </a:r>
              <a:endParaRPr lang="en-US" sz="2200" dirty="0" smtClean="0">
                <a:cs typeface="Courier New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03720" y="4568130"/>
              <a:ext cx="426719" cy="400110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dirty="0" smtClean="0">
                  <a:latin typeface="Arial"/>
                  <a:cs typeface="Arial"/>
                </a:rPr>
                <a:t>σ</a:t>
              </a:r>
              <a:r>
                <a:rPr lang="en-US" sz="2000" baseline="-25000" dirty="0" smtClean="0">
                  <a:latin typeface="Bodoni MT" pitchFamily="18" charset="0"/>
                  <a:cs typeface="Courier New" pitchFamily="49" charset="0"/>
                </a:rPr>
                <a:t>2</a:t>
              </a:r>
              <a:endParaRPr lang="en-US" sz="2200" dirty="0" smtClean="0">
                <a:cs typeface="Courier New" pitchFamily="49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09360" y="4198203"/>
              <a:ext cx="595035" cy="707886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 smtClean="0">
                  <a:cs typeface="Courier New" pitchFamily="49" charset="0"/>
                  <a:sym typeface="Math C"/>
                </a:rPr>
                <a:t></a:t>
              </a:r>
              <a:endParaRPr lang="en-US" sz="4000" dirty="0" smtClean="0">
                <a:cs typeface="Courier New" pitchFamily="49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91400" y="4137243"/>
              <a:ext cx="533400" cy="430887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Bodoni MT" pitchFamily="18" charset="0"/>
                  <a:cs typeface="Courier New" pitchFamily="49" charset="0"/>
                </a:rPr>
                <a:t>C</a:t>
              </a:r>
              <a:endParaRPr lang="en-US" sz="2200" dirty="0" smtClean="0">
                <a:latin typeface="Bodoni MT" pitchFamily="18" charset="0"/>
                <a:cs typeface="Courier New" pitchFamily="49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1400" y="3703320"/>
              <a:ext cx="533400" cy="430887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Bodoni MT" pitchFamily="18" charset="0"/>
                  <a:cs typeface="Courier New" pitchFamily="49" charset="0"/>
                </a:rPr>
                <a:t>B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87074" y="1904999"/>
            <a:ext cx="5004526" cy="3539430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cs typeface="Courier New" pitchFamily="49" charset="0"/>
              </a:rPr>
              <a:t>TERMINOLOGY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cs typeface="Courier New" pitchFamily="49" charset="0"/>
              </a:rPr>
              <a:t>Pushdown system</a:t>
            </a:r>
            <a:r>
              <a:rPr lang="en-US" sz="2200" dirty="0" smtClean="0">
                <a:cs typeface="Courier New" pitchFamily="49" charset="0"/>
              </a:rPr>
              <a:t>: a pushdown automaton with no input tape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cs typeface="Courier New" pitchFamily="49" charset="0"/>
              </a:rPr>
              <a:t>Configuration</a:t>
            </a:r>
            <a:r>
              <a:rPr lang="en-US" sz="2200" dirty="0" smtClean="0">
                <a:cs typeface="Courier New" pitchFamily="49" charset="0"/>
              </a:rPr>
              <a:t>: &lt;control state, stack&gt; pair comprising a state of the PDS, e.g. </a:t>
            </a:r>
            <a:r>
              <a:rPr lang="en-US" sz="2200" dirty="0" smtClean="0">
                <a:latin typeface="Bodoni MT" pitchFamily="18" charset="0"/>
                <a:cs typeface="Courier New" pitchFamily="49" charset="0"/>
              </a:rPr>
              <a:t>&lt;</a:t>
            </a:r>
            <a:r>
              <a:rPr lang="el-GR" sz="2000" dirty="0">
                <a:latin typeface="Arial"/>
                <a:cs typeface="Arial"/>
              </a:rPr>
              <a:t>σ</a:t>
            </a:r>
            <a:r>
              <a:rPr lang="en-US" sz="2000" baseline="-25000" dirty="0" smtClean="0">
                <a:latin typeface="Bodoni MT" pitchFamily="18" charset="0"/>
                <a:cs typeface="Courier New" pitchFamily="49" charset="0"/>
              </a:rPr>
              <a:t>2</a:t>
            </a:r>
            <a:r>
              <a:rPr lang="en-US" sz="2200" dirty="0" smtClean="0">
                <a:latin typeface="Bodoni MT" pitchFamily="18" charset="0"/>
                <a:cs typeface="Courier New" pitchFamily="49" charset="0"/>
              </a:rPr>
              <a:t>, A C B&gt;</a:t>
            </a:r>
            <a:r>
              <a:rPr lang="en-US" sz="2200" dirty="0" smtClean="0">
                <a:cs typeface="Courier New" pitchFamily="49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>
                <a:cs typeface="Courier New" pitchFamily="49" charset="0"/>
              </a:rPr>
              <a:t>Transition relation</a:t>
            </a:r>
            <a:r>
              <a:rPr lang="en-US" sz="2200" dirty="0" smtClean="0">
                <a:cs typeface="Courier New" pitchFamily="49" charset="0"/>
              </a:rPr>
              <a:t>: </a:t>
            </a:r>
            <a:r>
              <a:rPr lang="en-US" sz="2200" dirty="0" smtClean="0">
                <a:latin typeface="Bodoni MT" pitchFamily="18" charset="0"/>
                <a:cs typeface="Courier New" pitchFamily="49" charset="0"/>
              </a:rPr>
              <a:t>c </a:t>
            </a:r>
            <a:r>
              <a:rPr lang="en-US" sz="2400" dirty="0" smtClean="0">
                <a:latin typeface="Bodoni MT" pitchFamily="18" charset="0"/>
                <a:cs typeface="Courier New" pitchFamily="49" charset="0"/>
                <a:sym typeface="Math C"/>
              </a:rPr>
              <a:t></a:t>
            </a:r>
            <a:r>
              <a:rPr lang="en-US" sz="2200" dirty="0" smtClean="0">
                <a:latin typeface="Bodoni MT" pitchFamily="18" charset="0"/>
                <a:cs typeface="Courier New" pitchFamily="49" charset="0"/>
                <a:sym typeface="Math C"/>
              </a:rPr>
              <a:t> c’</a:t>
            </a:r>
            <a:r>
              <a:rPr lang="en-US" sz="2200" dirty="0" smtClean="0">
                <a:cs typeface="Courier New" pitchFamily="49" charset="0"/>
                <a:sym typeface="Math C"/>
              </a:rPr>
              <a:t> denotes that </a:t>
            </a:r>
            <a:r>
              <a:rPr lang="en-US" sz="2200" dirty="0" smtClean="0">
                <a:cs typeface="Courier New" pitchFamily="49" charset="0"/>
                <a:sym typeface="Math C"/>
              </a:rPr>
              <a:t>configuration </a:t>
            </a:r>
            <a:r>
              <a:rPr lang="en-US" sz="2200" dirty="0" smtClean="0">
                <a:latin typeface="Bodoni MT" pitchFamily="18" charset="0"/>
                <a:cs typeface="Courier New" pitchFamily="49" charset="0"/>
                <a:sym typeface="Math C"/>
              </a:rPr>
              <a:t>c</a:t>
            </a:r>
            <a:r>
              <a:rPr lang="en-US" sz="2200" dirty="0" smtClean="0">
                <a:latin typeface="Bodoni MT" pitchFamily="18" charset="0"/>
                <a:cs typeface="Courier New" pitchFamily="49" charset="0"/>
                <a:sym typeface="Math C"/>
              </a:rPr>
              <a:t>’</a:t>
            </a:r>
            <a:r>
              <a:rPr lang="en-US" sz="2200" dirty="0" smtClean="0">
                <a:cs typeface="Courier New" pitchFamily="49" charset="0"/>
                <a:sym typeface="Math C"/>
              </a:rPr>
              <a:t> follows from </a:t>
            </a:r>
            <a:r>
              <a:rPr lang="en-US" sz="2200" dirty="0" smtClean="0">
                <a:latin typeface="Bodoni MT" pitchFamily="18" charset="0"/>
                <a:cs typeface="Courier New" pitchFamily="49" charset="0"/>
                <a:sym typeface="Math C"/>
              </a:rPr>
              <a:t>c</a:t>
            </a:r>
            <a:r>
              <a:rPr lang="en-US" sz="2200" dirty="0" smtClean="0">
                <a:cs typeface="Courier New" pitchFamily="49" charset="0"/>
                <a:sym typeface="Math C"/>
              </a:rPr>
              <a:t> by a transition rule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cs typeface="Courier New" pitchFamily="49" charset="0"/>
                <a:sym typeface="Math C"/>
              </a:rPr>
              <a:t></a:t>
            </a:r>
            <a:r>
              <a:rPr lang="en-US" sz="2200" dirty="0" smtClean="0">
                <a:cs typeface="Courier New" pitchFamily="49" charset="0"/>
                <a:sym typeface="Math C"/>
              </a:rPr>
              <a:t>*: reflexive transitive closure of </a:t>
            </a:r>
            <a:r>
              <a:rPr lang="en-US" sz="2400" dirty="0" smtClean="0">
                <a:cs typeface="Courier New" pitchFamily="49" charset="0"/>
                <a:sym typeface="Math C"/>
              </a:rPr>
              <a:t></a:t>
            </a:r>
            <a:endParaRPr lang="en-US" sz="2200" dirty="0" smtClean="0"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05695 -0.273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1370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Specialization Slicing: The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302913"/>
            <a:ext cx="36375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2) Encode the SDG as a PDS:</a:t>
            </a:r>
            <a:endParaRPr lang="en-US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63285"/>
              </p:ext>
            </p:extLst>
          </p:nvPr>
        </p:nvGraphicFramePr>
        <p:xfrm>
          <a:off x="457200" y="3760113"/>
          <a:ext cx="8305800" cy="238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5943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PDS</a:t>
                      </a:r>
                      <a:r>
                        <a:rPr lang="en-US" sz="1800" baseline="0" dirty="0" smtClean="0"/>
                        <a:t> Rule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SDG edge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doni MT" pitchFamily="18" charset="0"/>
                        </a:rPr>
                        <a:t>&lt;p, u&gt; </a:t>
                      </a:r>
                      <a:r>
                        <a:rPr lang="en-US" sz="1800" dirty="0" smtClean="0">
                          <a:sym typeface="Math C"/>
                        </a:rPr>
                        <a:t>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 &lt;p, v&gt;</a:t>
                      </a:r>
                      <a:endParaRPr lang="en-US" sz="1800" dirty="0">
                        <a:latin typeface="Bodoni MT" pitchFamily="18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Flow-dependence</a:t>
                      </a:r>
                      <a:r>
                        <a:rPr lang="en-US" sz="1800" baseline="0" dirty="0" smtClean="0"/>
                        <a:t> or control-dependence edge 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u </a:t>
                      </a:r>
                      <a:r>
                        <a:rPr lang="en-US" sz="1800" baseline="0" dirty="0" smtClean="0">
                          <a:latin typeface="Bodoni MT" pitchFamily="18" charset="0"/>
                          <a:sym typeface="Math C"/>
                        </a:rPr>
                        <a:t>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 v</a:t>
                      </a:r>
                      <a:endParaRPr lang="en-US" sz="1800" dirty="0">
                        <a:latin typeface="Bodoni MT" pitchFamily="18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doni MT" pitchFamily="18" charset="0"/>
                        </a:rPr>
                        <a:t>&lt;p, c&gt; </a:t>
                      </a:r>
                      <a:r>
                        <a:rPr lang="en-US" sz="1800" dirty="0" smtClean="0">
                          <a:sym typeface="Math C"/>
                        </a:rPr>
                        <a:t>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 &lt;p, e C&gt;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Call edge </a:t>
                      </a:r>
                      <a:r>
                        <a:rPr lang="en-US" sz="1800" dirty="0" smtClean="0">
                          <a:latin typeface="Bodoni MT" pitchFamily="18" charset="0"/>
                        </a:rPr>
                        <a:t>c </a:t>
                      </a:r>
                      <a:r>
                        <a:rPr lang="en-US" sz="1800" baseline="0" dirty="0" smtClean="0">
                          <a:latin typeface="Bodoni MT" pitchFamily="18" charset="0"/>
                          <a:sym typeface="Math C"/>
                        </a:rPr>
                        <a:t></a:t>
                      </a:r>
                      <a:r>
                        <a:rPr lang="en-US" sz="1800" dirty="0" smtClean="0">
                          <a:latin typeface="Bodoni MT" pitchFamily="18" charset="0"/>
                        </a:rPr>
                        <a:t> e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baseline="0" dirty="0" smtClean="0"/>
                        <a:t>call vertex 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c</a:t>
                      </a:r>
                      <a:r>
                        <a:rPr lang="en-US" sz="1800" baseline="0" dirty="0" smtClean="0"/>
                        <a:t>, entry vertex 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e</a:t>
                      </a:r>
                      <a:r>
                        <a:rPr lang="en-US" sz="1800" baseline="0" dirty="0" smtClean="0"/>
                        <a:t>, call-site 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C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Bodoni MT" pitchFamily="18" charset="0"/>
                        </a:rPr>
                        <a:t>&lt;p, ai&gt; </a:t>
                      </a:r>
                      <a:r>
                        <a:rPr lang="en-US" sz="1800" dirty="0" smtClean="0">
                          <a:sym typeface="Math C"/>
                        </a:rPr>
                        <a:t>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 &lt;p, fi C&gt;</a:t>
                      </a:r>
                      <a:endParaRPr lang="en-US" sz="1800" dirty="0" smtClean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Parameter-in edge </a:t>
                      </a:r>
                      <a:r>
                        <a:rPr lang="en-US" sz="1800" dirty="0" smtClean="0">
                          <a:latin typeface="Bodoni MT" pitchFamily="18" charset="0"/>
                        </a:rPr>
                        <a:t>ai </a:t>
                      </a:r>
                      <a:r>
                        <a:rPr lang="en-US" sz="1800" baseline="0" dirty="0" smtClean="0">
                          <a:latin typeface="Bodoni MT" pitchFamily="18" charset="0"/>
                          <a:sym typeface="Math C"/>
                        </a:rPr>
                        <a:t></a:t>
                      </a:r>
                      <a:r>
                        <a:rPr lang="en-US" sz="1800" dirty="0" smtClean="0">
                          <a:latin typeface="Bodoni MT" pitchFamily="18" charset="0"/>
                        </a:rPr>
                        <a:t> fi</a:t>
                      </a:r>
                      <a:r>
                        <a:rPr lang="en-US" sz="1800" dirty="0" smtClean="0"/>
                        <a:t> (actual-in vertex </a:t>
                      </a:r>
                      <a:r>
                        <a:rPr lang="en-US" sz="1800" dirty="0" smtClean="0">
                          <a:latin typeface="Bodoni MT" pitchFamily="18" charset="0"/>
                        </a:rPr>
                        <a:t>ai</a:t>
                      </a:r>
                      <a:r>
                        <a:rPr lang="en-US" sz="1800" dirty="0" smtClean="0"/>
                        <a:t>, formal-in vertex </a:t>
                      </a:r>
                      <a:r>
                        <a:rPr lang="en-US" sz="1800" dirty="0" smtClean="0">
                          <a:latin typeface="Bodoni MT" pitchFamily="18" charset="0"/>
                        </a:rPr>
                        <a:t>fi</a:t>
                      </a:r>
                      <a:r>
                        <a:rPr lang="en-US" sz="1800" dirty="0" smtClean="0"/>
                        <a:t>, call-site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C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Bodoni MT" pitchFamily="18" charset="0"/>
                        </a:rPr>
                        <a:t>&lt;p, </a:t>
                      </a:r>
                      <a:r>
                        <a:rPr lang="en-US" sz="1800" dirty="0" err="1" smtClean="0">
                          <a:latin typeface="Bodoni MT" pitchFamily="18" charset="0"/>
                        </a:rPr>
                        <a:t>fo</a:t>
                      </a:r>
                      <a:r>
                        <a:rPr lang="en-US" sz="1800" dirty="0" smtClean="0">
                          <a:latin typeface="Bodoni MT" pitchFamily="18" charset="0"/>
                        </a:rPr>
                        <a:t>&gt; </a:t>
                      </a:r>
                      <a:r>
                        <a:rPr lang="en-US" sz="1800" dirty="0" smtClean="0">
                          <a:sym typeface="Math C"/>
                        </a:rPr>
                        <a:t>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 &lt;p</a:t>
                      </a:r>
                      <a:r>
                        <a:rPr lang="en-US" sz="1800" baseline="-25000" dirty="0" smtClean="0">
                          <a:latin typeface="Bodoni MT" pitchFamily="18" charset="0"/>
                        </a:rPr>
                        <a:t>fo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, </a:t>
                      </a:r>
                      <a:r>
                        <a:rPr lang="el-GR" sz="1800" baseline="0" dirty="0" smtClean="0">
                          <a:latin typeface="Arial"/>
                          <a:cs typeface="Arial"/>
                        </a:rPr>
                        <a:t>ϵ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&gt;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Bodoni MT" pitchFamily="18" charset="0"/>
                        </a:rPr>
                        <a:t>&lt;p</a:t>
                      </a:r>
                      <a:r>
                        <a:rPr lang="en-US" sz="1800" baseline="-25000" dirty="0" smtClean="0">
                          <a:latin typeface="Bodoni MT" pitchFamily="18" charset="0"/>
                        </a:rPr>
                        <a:t>fo</a:t>
                      </a:r>
                      <a:r>
                        <a:rPr lang="en-US" sz="1800" dirty="0" smtClean="0">
                          <a:latin typeface="Bodoni MT" pitchFamily="18" charset="0"/>
                        </a:rPr>
                        <a:t>, C&gt; </a:t>
                      </a:r>
                      <a:r>
                        <a:rPr lang="en-US" sz="1800" dirty="0" smtClean="0">
                          <a:sym typeface="Math C"/>
                        </a:rPr>
                        <a:t>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 &lt;p, </a:t>
                      </a:r>
                      <a:r>
                        <a:rPr lang="en-US" sz="1800" baseline="0" dirty="0" err="1" smtClean="0">
                          <a:latin typeface="Bodoni MT" pitchFamily="18" charset="0"/>
                        </a:rPr>
                        <a:t>ao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&gt;</a:t>
                      </a:r>
                      <a:endParaRPr lang="en-US" sz="1800" dirty="0" smtClean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Parameter-out</a:t>
                      </a:r>
                      <a:r>
                        <a:rPr lang="en-US" sz="1800" baseline="0" dirty="0" smtClean="0"/>
                        <a:t> edge </a:t>
                      </a:r>
                      <a:r>
                        <a:rPr lang="en-US" sz="1800" baseline="0" dirty="0" err="1" smtClean="0">
                          <a:latin typeface="Bodoni MT" pitchFamily="18" charset="0"/>
                        </a:rPr>
                        <a:t>fo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latin typeface="Bodoni MT" pitchFamily="18" charset="0"/>
                          <a:sym typeface="Math C"/>
                        </a:rPr>
                        <a:t>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Bodoni MT" pitchFamily="18" charset="0"/>
                        </a:rPr>
                        <a:t>ao</a:t>
                      </a:r>
                      <a:r>
                        <a:rPr lang="en-US" sz="1800" baseline="0" dirty="0" smtClean="0"/>
                        <a:t> (formal-out vertex </a:t>
                      </a:r>
                      <a:r>
                        <a:rPr lang="en-US" sz="1800" baseline="0" dirty="0" err="1" smtClean="0">
                          <a:latin typeface="Bodoni MT" pitchFamily="18" charset="0"/>
                        </a:rPr>
                        <a:t>fo</a:t>
                      </a:r>
                      <a:r>
                        <a:rPr lang="en-US" sz="1800" baseline="0" dirty="0" smtClean="0"/>
                        <a:t>, actual-out vertex </a:t>
                      </a:r>
                      <a:r>
                        <a:rPr lang="en-US" sz="1800" baseline="0" dirty="0" err="1" smtClean="0">
                          <a:latin typeface="Bodoni MT" pitchFamily="18" charset="0"/>
                        </a:rPr>
                        <a:t>ao</a:t>
                      </a:r>
                      <a:r>
                        <a:rPr lang="en-US" sz="1800" baseline="0" dirty="0" smtClean="0"/>
                        <a:t>, call-site </a:t>
                      </a:r>
                      <a:r>
                        <a:rPr lang="en-US" sz="1800" baseline="0" dirty="0" smtClean="0">
                          <a:latin typeface="Bodoni MT" pitchFamily="18" charset="0"/>
                        </a:rPr>
                        <a:t>C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172" y="2846695"/>
            <a:ext cx="4974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1) Generate the SDG of </a:t>
            </a:r>
            <a:r>
              <a:rPr lang="en-US" sz="2200" dirty="0" smtClean="0">
                <a:latin typeface="Bodoni MT" pitchFamily="18" charset="0"/>
              </a:rPr>
              <a:t>P</a:t>
            </a:r>
            <a:r>
              <a:rPr lang="en-US" sz="2200" dirty="0" smtClean="0"/>
              <a:t> </a:t>
            </a:r>
            <a:r>
              <a:rPr lang="en-US" sz="2200" dirty="0" smtClean="0"/>
              <a:t>(</a:t>
            </a:r>
            <a:r>
              <a:rPr lang="en-US" sz="2200" dirty="0" smtClean="0">
                <a:latin typeface="Gill Sans MT"/>
              </a:rPr>
              <a:t>à</a:t>
            </a:r>
            <a:r>
              <a:rPr lang="en-US" sz="2200" dirty="0" smtClean="0"/>
              <a:t> </a:t>
            </a:r>
            <a:r>
              <a:rPr lang="en-US" sz="2200" dirty="0" smtClean="0"/>
              <a:t>la HRB ’90)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589484"/>
            <a:ext cx="8447505" cy="110799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INPUT: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Program </a:t>
            </a:r>
            <a:r>
              <a:rPr lang="en-US" sz="2200" dirty="0" smtClean="0">
                <a:latin typeface="Bodoni MT" pitchFamily="18" charset="0"/>
              </a:rPr>
              <a:t>P</a:t>
            </a:r>
            <a:r>
              <a:rPr lang="en-US" sz="22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S</a:t>
            </a:r>
            <a:r>
              <a:rPr lang="en-US" sz="2200" dirty="0" smtClean="0"/>
              <a:t>lice </a:t>
            </a:r>
            <a:r>
              <a:rPr lang="en-US" sz="2200" dirty="0" smtClean="0"/>
              <a:t>criterion </a:t>
            </a:r>
            <a:r>
              <a:rPr lang="en-US" sz="2200" dirty="0">
                <a:latin typeface="Bodoni MT" pitchFamily="18" charset="0"/>
              </a:rPr>
              <a:t>&lt;q, u</a:t>
            </a:r>
            <a:r>
              <a:rPr lang="en-US" sz="2200" dirty="0" smtClean="0">
                <a:latin typeface="Bodoni MT" pitchFamily="18" charset="0"/>
              </a:rPr>
              <a:t>&gt;, </a:t>
            </a:r>
            <a:r>
              <a:rPr lang="en-US" sz="2200" dirty="0" smtClean="0"/>
              <a:t>program </a:t>
            </a:r>
            <a:r>
              <a:rPr lang="en-US" sz="2200" dirty="0"/>
              <a:t>element </a:t>
            </a:r>
            <a:r>
              <a:rPr lang="en-US" sz="2200" dirty="0">
                <a:latin typeface="Bodoni MT" pitchFamily="18" charset="0"/>
              </a:rPr>
              <a:t>q</a:t>
            </a:r>
            <a:r>
              <a:rPr lang="en-US" sz="2200" dirty="0"/>
              <a:t> and stack configuration </a:t>
            </a:r>
            <a:r>
              <a:rPr lang="en-US" sz="2200" dirty="0">
                <a:latin typeface="Bodoni MT" pitchFamily="18" charset="0"/>
              </a:rPr>
              <a:t>u</a:t>
            </a:r>
            <a:endParaRPr lang="en-US" sz="2200" dirty="0" smtClean="0"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8215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3) Perform </a:t>
            </a:r>
            <a:r>
              <a:rPr lang="en-US" sz="2200" dirty="0" smtClean="0">
                <a:latin typeface="Bodoni MT" pitchFamily="18" charset="0"/>
              </a:rPr>
              <a:t>pre*(&lt;q, u&gt;)</a:t>
            </a:r>
            <a:r>
              <a:rPr lang="en-US" sz="2200" dirty="0" smtClean="0"/>
              <a:t> to generate the </a:t>
            </a:r>
            <a:r>
              <a:rPr lang="en-US" sz="2200" b="1" dirty="0" smtClean="0"/>
              <a:t>stack-configuration slice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790909" y="2641235"/>
            <a:ext cx="7100429" cy="1828800"/>
            <a:chOff x="790909" y="5029200"/>
            <a:chExt cx="7100429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041233" y="5029200"/>
              <a:ext cx="6603090" cy="1815882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&lt;m1,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m10,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&lt;m19,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&lt;p1,C1&gt;,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p1,C2&gt;,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p1,C3&gt;,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m3,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m11,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m21,</a:t>
              </a:r>
              <a:r>
                <a:rPr lang="el-GR" sz="1600" dirty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p3,C1&gt;,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p2,C2&gt;,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p3,C3&gt;,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m5,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,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m13,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m22,</a:t>
              </a:r>
              <a:r>
                <a:rPr lang="el-GR" sz="1600" dirty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p5,C1&gt;,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p3,C2&gt;,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p5,C3&gt;,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m7,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,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m14,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m23,</a:t>
              </a:r>
              <a:r>
                <a:rPr lang="el-GR" sz="1600" dirty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p8,C1&gt;,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p4,C2&gt;,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p8,C3&gt;,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&lt;m9,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,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m15,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                  &lt;p5,C2&gt;,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       &lt;m17,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                 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p8,C2&gt;,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                                  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p9,C2&gt;,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790909" y="5029200"/>
              <a:ext cx="228600" cy="1828800"/>
            </a:xfrm>
            <a:prstGeom prst="leftBrace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7662738" y="5029200"/>
              <a:ext cx="228600" cy="1828800"/>
            </a:xfrm>
            <a:prstGeom prst="rightBrace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75575" y="5064395"/>
              <a:ext cx="1005840" cy="1005840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59177" y="5071655"/>
              <a:ext cx="1005840" cy="1005840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Specialization Slicing: The Algorithm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564" y="1639614"/>
            <a:ext cx="6899005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200" dirty="0" smtClean="0"/>
              <a:t>From </a:t>
            </a:r>
            <a:r>
              <a:rPr lang="en-US" sz="2200" dirty="0" smtClean="0">
                <a:latin typeface="Bodoni MT" pitchFamily="18" charset="0"/>
              </a:rPr>
              <a:t>pre*</a:t>
            </a:r>
            <a:r>
              <a:rPr lang="en-US" sz="2200" dirty="0" smtClean="0"/>
              <a:t>, we get an FSA </a:t>
            </a:r>
            <a:r>
              <a:rPr lang="en-US" sz="2200" dirty="0" smtClean="0"/>
              <a:t>that accepts </a:t>
            </a:r>
            <a:r>
              <a:rPr lang="en-US" sz="2200" dirty="0" smtClean="0"/>
              <a:t>the language of all</a:t>
            </a:r>
          </a:p>
          <a:p>
            <a:r>
              <a:rPr lang="en-US" sz="2200" dirty="0" smtClean="0"/>
              <a:t>stack configurations in the slice rooted at </a:t>
            </a:r>
            <a:r>
              <a:rPr lang="en-US" sz="2200" dirty="0" smtClean="0"/>
              <a:t>criterion </a:t>
            </a:r>
            <a:r>
              <a:rPr lang="en-US" sz="2200" dirty="0" smtClean="0">
                <a:latin typeface="Bodoni MT" pitchFamily="18" charset="0"/>
              </a:rPr>
              <a:t>&lt;q, u&gt;</a:t>
            </a:r>
            <a:endParaRPr lang="en-US" sz="2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385557" y="2837256"/>
            <a:ext cx="1747240" cy="1436757"/>
            <a:chOff x="3314700" y="2601843"/>
            <a:chExt cx="1747240" cy="1436757"/>
          </a:xfrm>
        </p:grpSpPr>
        <p:sp>
          <p:nvSpPr>
            <p:cNvPr id="12" name="Isosceles Triangle 11"/>
            <p:cNvSpPr/>
            <p:nvPr/>
          </p:nvSpPr>
          <p:spPr>
            <a:xfrm>
              <a:off x="3314700" y="2601843"/>
              <a:ext cx="1747240" cy="1436757"/>
            </a:xfrm>
            <a:prstGeom prst="triangle">
              <a:avLst/>
            </a:prstGeom>
            <a:solidFill>
              <a:srgbClr val="FFFF00"/>
            </a:solidFill>
            <a:ln w="254000">
              <a:solidFill>
                <a:srgbClr val="FFFF00"/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2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34803" y="3124200"/>
              <a:ext cx="1107034" cy="769441"/>
            </a:xfrm>
            <a:prstGeom prst="rect">
              <a:avLst/>
            </a:prstGeom>
            <a:noFill/>
            <a:ln w="25400">
              <a:noFill/>
            </a:ln>
            <a:effectLst>
              <a:glow rad="101600">
                <a:schemeClr val="tx1">
                  <a:lumMod val="9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NOW</a:t>
              </a:r>
            </a:p>
            <a:p>
              <a:pPr algn="ctr"/>
              <a:r>
                <a:rPr lang="en-US" sz="2200" dirty="0" smtClean="0">
                  <a:solidFill>
                    <a:schemeClr val="bg1"/>
                  </a:solidFill>
                </a:rPr>
                <a:t>WHAT?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87631" y="2640695"/>
            <a:ext cx="8157964" cy="2062103"/>
            <a:chOff x="391792" y="2532888"/>
            <a:chExt cx="8157964" cy="2062103"/>
          </a:xfrm>
        </p:grpSpPr>
        <p:sp>
          <p:nvSpPr>
            <p:cNvPr id="22" name="TextBox 21"/>
            <p:cNvSpPr txBox="1"/>
            <p:nvPr/>
          </p:nvSpPr>
          <p:spPr>
            <a:xfrm>
              <a:off x="1137662" y="2532888"/>
              <a:ext cx="6726521" cy="2062103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&lt;m1,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m10,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&lt;m19,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     &lt;p1,C1&gt;,     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p1,C2&gt;,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m3,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m11,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m21,</a:t>
              </a:r>
              <a:r>
                <a:rPr lang="el-GR" sz="1600" dirty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     &lt;p3,C1&gt;,     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p2,C2&gt;,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m5,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,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m13,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m22,</a:t>
              </a:r>
              <a:r>
                <a:rPr lang="el-GR" sz="1600" dirty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     &lt;p5,C1&gt;,     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p3,C2&gt;,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m7,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,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m14,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m23,</a:t>
              </a:r>
              <a:r>
                <a:rPr lang="el-GR" sz="1600" dirty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     &lt;p8,C1&gt;,     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p4,C2&gt;,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&lt;m9,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, &lt;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m15,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              &lt;p1,C3&gt;,      &lt;p5,C2&gt;,</a:t>
              </a:r>
            </a:p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       &lt;m17,</a:t>
              </a:r>
              <a:r>
                <a:rPr lang="el-GR" sz="1600" dirty="0" smtClean="0">
                  <a:latin typeface="Courier New" pitchFamily="49" charset="0"/>
                  <a:cs typeface="Courier New" pitchFamily="49" charset="0"/>
                </a:rPr>
                <a:t>ϵ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&gt;,               &lt;p3,C3&gt;,      &lt;p8,C2&gt;,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                               &lt;p5,C3&gt;,      &lt;p9,C2&gt;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                               &lt;p8,C3&gt;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Left Brace 5"/>
            <p:cNvSpPr/>
            <p:nvPr/>
          </p:nvSpPr>
          <p:spPr>
            <a:xfrm>
              <a:off x="855194" y="2606040"/>
              <a:ext cx="228600" cy="1371600"/>
            </a:xfrm>
            <a:prstGeom prst="leftBrace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>
              <a:off x="4307026" y="2606040"/>
              <a:ext cx="228600" cy="1371600"/>
            </a:xfrm>
            <a:prstGeom prst="rightBrace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 Brace 32"/>
            <p:cNvSpPr/>
            <p:nvPr/>
          </p:nvSpPr>
          <p:spPr>
            <a:xfrm>
              <a:off x="4665276" y="2606040"/>
              <a:ext cx="228600" cy="1828800"/>
            </a:xfrm>
            <a:prstGeom prst="leftBrace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Brace 33"/>
            <p:cNvSpPr/>
            <p:nvPr/>
          </p:nvSpPr>
          <p:spPr>
            <a:xfrm>
              <a:off x="6012454" y="2606040"/>
              <a:ext cx="228600" cy="1828800"/>
            </a:xfrm>
            <a:prstGeom prst="rightBrace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Brace 34"/>
            <p:cNvSpPr/>
            <p:nvPr/>
          </p:nvSpPr>
          <p:spPr>
            <a:xfrm>
              <a:off x="7712509" y="2606040"/>
              <a:ext cx="228600" cy="1600200"/>
            </a:xfrm>
            <a:prstGeom prst="rightBrace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 Brace 35"/>
            <p:cNvSpPr/>
            <p:nvPr/>
          </p:nvSpPr>
          <p:spPr>
            <a:xfrm>
              <a:off x="6422482" y="2606040"/>
              <a:ext cx="228600" cy="1600200"/>
            </a:xfrm>
            <a:prstGeom prst="leftBrace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e 36"/>
            <p:cNvSpPr/>
            <p:nvPr/>
          </p:nvSpPr>
          <p:spPr>
            <a:xfrm>
              <a:off x="391792" y="2537660"/>
              <a:ext cx="320040" cy="1828800"/>
            </a:xfrm>
            <a:prstGeom prst="leftBrace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Brace 37"/>
            <p:cNvSpPr/>
            <p:nvPr/>
          </p:nvSpPr>
          <p:spPr>
            <a:xfrm>
              <a:off x="8229716" y="2537660"/>
              <a:ext cx="320040" cy="1828800"/>
            </a:xfrm>
            <a:prstGeom prst="rightBrace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70328" y="2547267"/>
              <a:ext cx="1005840" cy="1005840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70328" y="3544762"/>
              <a:ext cx="1005840" cy="98755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72554" y="5397043"/>
            <a:ext cx="6235794" cy="430887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Coarsest Configuration-Partitioning Problem</a:t>
            </a:r>
            <a:endParaRPr lang="en-US" sz="2200" b="1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Specialization Slicing: The Algorithm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564" y="1639614"/>
            <a:ext cx="6899005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200" dirty="0" smtClean="0"/>
              <a:t>From </a:t>
            </a:r>
            <a:r>
              <a:rPr lang="en-US" sz="2200" dirty="0" smtClean="0">
                <a:latin typeface="Bodoni MT" pitchFamily="18" charset="0"/>
              </a:rPr>
              <a:t>pre*</a:t>
            </a:r>
            <a:r>
              <a:rPr lang="en-US" sz="2200" dirty="0" smtClean="0"/>
              <a:t>, we get an FSA </a:t>
            </a:r>
            <a:r>
              <a:rPr lang="en-US" sz="2200" dirty="0" smtClean="0"/>
              <a:t>that accepts </a:t>
            </a:r>
            <a:r>
              <a:rPr lang="en-US" sz="2200" dirty="0" smtClean="0"/>
              <a:t>the language of all</a:t>
            </a:r>
          </a:p>
          <a:p>
            <a:r>
              <a:rPr lang="en-US" sz="2200" dirty="0" smtClean="0"/>
              <a:t>stack configurations in the slice rooted at </a:t>
            </a:r>
            <a:r>
              <a:rPr lang="en-US" sz="2200" dirty="0" smtClean="0"/>
              <a:t>criterion </a:t>
            </a:r>
            <a:r>
              <a:rPr lang="en-US" sz="2200" dirty="0" smtClean="0">
                <a:latin typeface="Bodoni MT" pitchFamily="18" charset="0"/>
              </a:rPr>
              <a:t>&lt;q, u&gt;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1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Specialization Slicing: The Algorithm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49833" y="1661160"/>
            <a:ext cx="7231467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200" dirty="0"/>
              <a:t>A </a:t>
            </a:r>
            <a:r>
              <a:rPr lang="en-US" sz="2200" b="1" dirty="0"/>
              <a:t>minimal reverse-deterministic</a:t>
            </a:r>
            <a:r>
              <a:rPr lang="en-US" sz="2200" dirty="0"/>
              <a:t> automaton </a:t>
            </a:r>
            <a:r>
              <a:rPr lang="en-US" sz="2200" dirty="0" smtClean="0"/>
              <a:t>will allow us</a:t>
            </a:r>
          </a:p>
          <a:p>
            <a:r>
              <a:rPr lang="en-US" sz="2200" dirty="0" smtClean="0"/>
              <a:t>to </a:t>
            </a:r>
            <a:r>
              <a:rPr lang="en-US" sz="2200" dirty="0"/>
              <a:t>read </a:t>
            </a:r>
            <a:r>
              <a:rPr lang="en-US" sz="2200" dirty="0" smtClean="0"/>
              <a:t>off each </a:t>
            </a:r>
            <a:r>
              <a:rPr lang="en-US" sz="2200" dirty="0"/>
              <a:t>partition-element in the desired </a:t>
            </a:r>
            <a:r>
              <a:rPr lang="en-US" sz="2200" dirty="0" smtClean="0"/>
              <a:t>partition</a:t>
            </a:r>
            <a:endParaRPr lang="en-US" sz="2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919686" y="4076202"/>
            <a:ext cx="6425713" cy="2362200"/>
            <a:chOff x="990600" y="1631103"/>
            <a:chExt cx="6425713" cy="2362200"/>
          </a:xfrm>
        </p:grpSpPr>
        <p:sp>
          <p:nvSpPr>
            <p:cNvPr id="37" name="Oval 36"/>
            <p:cNvSpPr/>
            <p:nvPr/>
          </p:nvSpPr>
          <p:spPr>
            <a:xfrm>
              <a:off x="1241815" y="2440275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6833" y="1631103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  <a:r>
                <a:rPr lang="en-US" sz="2200" baseline="-25000" dirty="0" smtClean="0">
                  <a:solidFill>
                    <a:schemeClr val="tx1"/>
                  </a:solidFill>
                </a:rPr>
                <a:t>p8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3989896" y="3353223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  <a:r>
                <a:rPr lang="en-US" sz="2200" baseline="-25000" dirty="0" smtClean="0">
                  <a:solidFill>
                    <a:schemeClr val="tx1"/>
                  </a:solidFill>
                </a:rPr>
                <a:t>p9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6776233" y="2469303"/>
              <a:ext cx="640080" cy="640080"/>
            </a:xfrm>
            <a:prstGeom prst="ellipse">
              <a:avLst/>
            </a:prstGeom>
            <a:noFill/>
            <a:ln w="101600" cmpd="dbl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60" name="Straight Arrow Connector 59"/>
            <p:cNvCxnSpPr>
              <a:stCxn id="37" idx="7"/>
              <a:endCxn id="38" idx="2"/>
            </p:cNvCxnSpPr>
            <p:nvPr/>
          </p:nvCxnSpPr>
          <p:spPr>
            <a:xfrm flipV="1">
              <a:off x="1788157" y="1951143"/>
              <a:ext cx="2168676" cy="582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37" idx="5"/>
              <a:endCxn id="53" idx="2"/>
            </p:cNvCxnSpPr>
            <p:nvPr/>
          </p:nvCxnSpPr>
          <p:spPr>
            <a:xfrm>
              <a:off x="1788157" y="2986617"/>
              <a:ext cx="2201739" cy="6866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3" idx="6"/>
              <a:endCxn id="56" idx="3"/>
            </p:cNvCxnSpPr>
            <p:nvPr/>
          </p:nvCxnSpPr>
          <p:spPr>
            <a:xfrm flipV="1">
              <a:off x="4629976" y="3015645"/>
              <a:ext cx="2239995" cy="6576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8" idx="6"/>
              <a:endCxn id="56" idx="1"/>
            </p:cNvCxnSpPr>
            <p:nvPr/>
          </p:nvCxnSpPr>
          <p:spPr>
            <a:xfrm>
              <a:off x="4596913" y="1951143"/>
              <a:ext cx="2273058" cy="6118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7" idx="6"/>
              <a:endCxn id="56" idx="2"/>
            </p:cNvCxnSpPr>
            <p:nvPr/>
          </p:nvCxnSpPr>
          <p:spPr>
            <a:xfrm>
              <a:off x="1881895" y="2760315"/>
              <a:ext cx="4894338" cy="290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442223" y="1668689"/>
              <a:ext cx="925253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p1,p3,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p5,p8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80433" y="3307503"/>
              <a:ext cx="925253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p1,p2,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p4,p9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17678" y="3362597"/>
              <a:ext cx="431528" cy="338554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08329" y="1914910"/>
              <a:ext cx="1172116" cy="338554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C1,C2,C3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87363" y="2495580"/>
              <a:ext cx="3517310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m1,m3,m5,m7,m9,m10,m11,m13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m14,m15,m17,m19,m21,m22,m23</a:t>
              </a:r>
            </a:p>
          </p:txBody>
        </p:sp>
        <p:cxnSp>
          <p:nvCxnSpPr>
            <p:cNvPr id="70" name="Straight Arrow Connector 69"/>
            <p:cNvCxnSpPr>
              <a:endCxn id="37" idx="1"/>
            </p:cNvCxnSpPr>
            <p:nvPr/>
          </p:nvCxnSpPr>
          <p:spPr>
            <a:xfrm>
              <a:off x="990600" y="2271183"/>
              <a:ext cx="344953" cy="2628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3190349" y="2882443"/>
            <a:ext cx="2026517" cy="492443"/>
          </a:xfrm>
          <a:prstGeom prst="rect">
            <a:avLst/>
          </a:prstGeom>
          <a:noFill/>
          <a:ln w="25400"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Bodoni MT" pitchFamily="18" charset="0"/>
              </a:rPr>
              <a:t>pre*(&lt;q, u&gt;)</a:t>
            </a:r>
            <a:endParaRPr lang="en-US" sz="2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Specialization Slicing: The Algorithm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49833" y="1661160"/>
            <a:ext cx="7231467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200" dirty="0"/>
              <a:t>A </a:t>
            </a:r>
            <a:r>
              <a:rPr lang="en-US" sz="2200" b="1" dirty="0"/>
              <a:t>minimal reverse-deterministic</a:t>
            </a:r>
            <a:r>
              <a:rPr lang="en-US" sz="2200" dirty="0"/>
              <a:t> automaton </a:t>
            </a:r>
            <a:r>
              <a:rPr lang="en-US" sz="2200" dirty="0" smtClean="0"/>
              <a:t>will allow us</a:t>
            </a:r>
          </a:p>
          <a:p>
            <a:r>
              <a:rPr lang="en-US" sz="2200" dirty="0" smtClean="0"/>
              <a:t>to </a:t>
            </a:r>
            <a:r>
              <a:rPr lang="en-US" sz="2200" dirty="0"/>
              <a:t>read </a:t>
            </a:r>
            <a:r>
              <a:rPr lang="en-US" sz="2200" dirty="0" smtClean="0"/>
              <a:t>off each </a:t>
            </a:r>
            <a:r>
              <a:rPr lang="en-US" sz="2200" dirty="0"/>
              <a:t>partition-element in the desired </a:t>
            </a:r>
            <a:r>
              <a:rPr lang="en-US" sz="2200" dirty="0" smtClean="0"/>
              <a:t>partition</a:t>
            </a:r>
            <a:endParaRPr lang="en-US" sz="2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70901" y="4076202"/>
            <a:ext cx="6525299" cy="2362200"/>
            <a:chOff x="1241815" y="1631103"/>
            <a:chExt cx="6525299" cy="2362200"/>
          </a:xfrm>
        </p:grpSpPr>
        <p:sp>
          <p:nvSpPr>
            <p:cNvPr id="37" name="Oval 36"/>
            <p:cNvSpPr/>
            <p:nvPr/>
          </p:nvSpPr>
          <p:spPr>
            <a:xfrm>
              <a:off x="1241815" y="2440275"/>
              <a:ext cx="640080" cy="640080"/>
            </a:xfrm>
            <a:prstGeom prst="ellipse">
              <a:avLst/>
            </a:prstGeom>
            <a:noFill/>
            <a:ln w="101600" cmpd="dbl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6833" y="1631103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  <a:r>
                <a:rPr lang="en-US" sz="2200" baseline="-25000" dirty="0" smtClean="0">
                  <a:solidFill>
                    <a:schemeClr val="tx1"/>
                  </a:solidFill>
                </a:rPr>
                <a:t>p8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3989896" y="3353223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  <a:r>
                <a:rPr lang="en-US" sz="2200" baseline="-25000" dirty="0" smtClean="0">
                  <a:solidFill>
                    <a:schemeClr val="tx1"/>
                  </a:solidFill>
                </a:rPr>
                <a:t>p9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6776233" y="2469303"/>
              <a:ext cx="640080" cy="640080"/>
            </a:xfrm>
            <a:prstGeom prst="ellipse">
              <a:avLst/>
            </a:prstGeom>
            <a:noFill/>
            <a:ln w="25400" cmpd="sng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60" name="Straight Arrow Connector 59"/>
            <p:cNvCxnSpPr>
              <a:stCxn id="37" idx="7"/>
              <a:endCxn id="38" idx="2"/>
            </p:cNvCxnSpPr>
            <p:nvPr/>
          </p:nvCxnSpPr>
          <p:spPr>
            <a:xfrm flipV="1">
              <a:off x="1788157" y="1951143"/>
              <a:ext cx="2168676" cy="58287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37" idx="5"/>
              <a:endCxn id="53" idx="2"/>
            </p:cNvCxnSpPr>
            <p:nvPr/>
          </p:nvCxnSpPr>
          <p:spPr>
            <a:xfrm>
              <a:off x="1788157" y="2986617"/>
              <a:ext cx="2201739" cy="68664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3" idx="6"/>
              <a:endCxn id="56" idx="3"/>
            </p:cNvCxnSpPr>
            <p:nvPr/>
          </p:nvCxnSpPr>
          <p:spPr>
            <a:xfrm flipV="1">
              <a:off x="4629976" y="3015645"/>
              <a:ext cx="2239995" cy="65761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8" idx="6"/>
              <a:endCxn id="56" idx="1"/>
            </p:cNvCxnSpPr>
            <p:nvPr/>
          </p:nvCxnSpPr>
          <p:spPr>
            <a:xfrm>
              <a:off x="4596913" y="1951143"/>
              <a:ext cx="2273058" cy="61189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7" idx="6"/>
              <a:endCxn id="56" idx="2"/>
            </p:cNvCxnSpPr>
            <p:nvPr/>
          </p:nvCxnSpPr>
          <p:spPr>
            <a:xfrm>
              <a:off x="1881895" y="2760315"/>
              <a:ext cx="4894338" cy="2902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442223" y="1668689"/>
              <a:ext cx="925253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p1,p3,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p5,p8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80433" y="3307503"/>
              <a:ext cx="925253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p1,p2,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p4,p9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17678" y="3362597"/>
              <a:ext cx="431528" cy="338554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08329" y="1914910"/>
              <a:ext cx="1172116" cy="338554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C1,C2,C3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87363" y="2495580"/>
              <a:ext cx="3517310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m1,m3,m5,m7,m9,m10,m11,m13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m14,m15,m17,m19,m21,m22,m23</a:t>
              </a:r>
            </a:p>
          </p:txBody>
        </p:sp>
        <p:cxnSp>
          <p:nvCxnSpPr>
            <p:cNvPr id="70" name="Straight Arrow Connector 69"/>
            <p:cNvCxnSpPr>
              <a:endCxn id="56" idx="7"/>
            </p:cNvCxnSpPr>
            <p:nvPr/>
          </p:nvCxnSpPr>
          <p:spPr>
            <a:xfrm flipH="1">
              <a:off x="7322575" y="2271183"/>
              <a:ext cx="444539" cy="2918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2362200" y="2882443"/>
            <a:ext cx="3639907" cy="492443"/>
          </a:xfrm>
          <a:prstGeom prst="rect">
            <a:avLst/>
          </a:prstGeom>
          <a:noFill/>
          <a:ln w="25400"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Bodoni MT" pitchFamily="18" charset="0"/>
              </a:rPr>
              <a:t>pre*(&lt;q, u&gt;) </a:t>
            </a:r>
            <a:r>
              <a:rPr lang="en-US" sz="2600" dirty="0" smtClean="0">
                <a:latin typeface="Bodoni MT" pitchFamily="18" charset="0"/>
                <a:sym typeface="Math C"/>
              </a:rPr>
              <a:t></a:t>
            </a:r>
            <a:r>
              <a:rPr lang="en-US" sz="2600" dirty="0" smtClean="0">
                <a:sym typeface="Math C"/>
              </a:rPr>
              <a:t> </a:t>
            </a:r>
            <a:r>
              <a:rPr lang="en-US" sz="2600" b="1" dirty="0" smtClean="0">
                <a:sym typeface="Math C"/>
              </a:rPr>
              <a:t>reverse</a:t>
            </a:r>
            <a:endParaRPr lang="en-US" sz="2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781050"/>
          </a:xfrm>
        </p:spPr>
        <p:txBody>
          <a:bodyPr anchor="t" anchorCtr="0">
            <a:normAutofit/>
          </a:bodyPr>
          <a:lstStyle/>
          <a:p>
            <a:r>
              <a:rPr lang="en-US" dirty="0" err="1" smtClean="0"/>
              <a:t>PReview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859" y="1206485"/>
            <a:ext cx="4463080" cy="1107996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HIGH-LEVEL TAKEAWAY</a:t>
            </a:r>
          </a:p>
          <a:p>
            <a:pPr algn="ctr"/>
            <a:r>
              <a:rPr lang="en-US" sz="2200" dirty="0" smtClean="0"/>
              <a:t>Generate optimal specialization slices</a:t>
            </a:r>
          </a:p>
          <a:p>
            <a:pPr algn="ctr"/>
            <a:r>
              <a:rPr lang="en-US" sz="2200" dirty="0" smtClean="0"/>
              <a:t> to retain calling-context info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800600"/>
            <a:ext cx="4397166" cy="1107996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TECHNICAL TAKEAWAY</a:t>
            </a:r>
          </a:p>
          <a:p>
            <a:pPr algn="ctr"/>
            <a:r>
              <a:rPr lang="en-US" sz="2200" dirty="0" smtClean="0"/>
              <a:t>Solve the coarsest partition problem</a:t>
            </a:r>
          </a:p>
          <a:p>
            <a:pPr algn="ctr"/>
            <a:r>
              <a:rPr lang="en-US" sz="2200" dirty="0" smtClean="0"/>
              <a:t>on a certain class of infinite graphs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177119" y="2971800"/>
            <a:ext cx="3943066" cy="1107996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HIGH-LEVEL TAKEAWAY</a:t>
            </a:r>
          </a:p>
          <a:p>
            <a:pPr algn="ctr"/>
            <a:r>
              <a:rPr lang="en-US" sz="2200" dirty="0" smtClean="0"/>
              <a:t>Potential exponential output size</a:t>
            </a:r>
          </a:p>
          <a:p>
            <a:pPr algn="ctr"/>
            <a:r>
              <a:rPr lang="en-US" sz="2200" dirty="0" smtClean="0"/>
              <a:t>is not observed in practice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49833" y="1661160"/>
            <a:ext cx="7231467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200" dirty="0" smtClean="0"/>
              <a:t>A </a:t>
            </a:r>
            <a:r>
              <a:rPr lang="en-US" sz="2200" b="1" dirty="0" smtClean="0"/>
              <a:t>minimal reverse-deterministic</a:t>
            </a:r>
            <a:r>
              <a:rPr lang="en-US" sz="2200" dirty="0" smtClean="0"/>
              <a:t> automaton will allow us</a:t>
            </a:r>
          </a:p>
          <a:p>
            <a:r>
              <a:rPr lang="en-US" sz="2200" dirty="0" smtClean="0"/>
              <a:t>to </a:t>
            </a:r>
            <a:r>
              <a:rPr lang="en-US" sz="2200" dirty="0"/>
              <a:t>read </a:t>
            </a:r>
            <a:r>
              <a:rPr lang="en-US" sz="2200" dirty="0" smtClean="0"/>
              <a:t>off each </a:t>
            </a:r>
            <a:r>
              <a:rPr lang="en-US" sz="2200" dirty="0"/>
              <a:t>partition-element in the desired </a:t>
            </a:r>
            <a:r>
              <a:rPr lang="en-US" sz="2200" dirty="0" smtClean="0"/>
              <a:t>partition</a:t>
            </a:r>
            <a:endParaRPr lang="en-US" sz="2200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Specialization Slicing: The Algorithm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70901" y="4076202"/>
            <a:ext cx="6525299" cy="2507397"/>
            <a:chOff x="1241815" y="1631103"/>
            <a:chExt cx="6525299" cy="2507397"/>
          </a:xfrm>
        </p:grpSpPr>
        <p:sp>
          <p:nvSpPr>
            <p:cNvPr id="37" name="Oval 36"/>
            <p:cNvSpPr/>
            <p:nvPr/>
          </p:nvSpPr>
          <p:spPr>
            <a:xfrm>
              <a:off x="1241815" y="2440275"/>
              <a:ext cx="640080" cy="640080"/>
            </a:xfrm>
            <a:prstGeom prst="ellipse">
              <a:avLst/>
            </a:prstGeom>
            <a:noFill/>
            <a:ln w="101600" cmpd="dbl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6833" y="1631103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  <a:r>
                <a:rPr lang="en-US" sz="2200" baseline="-25000" dirty="0" smtClean="0">
                  <a:solidFill>
                    <a:schemeClr val="tx1"/>
                  </a:solidFill>
                </a:rPr>
                <a:t>p8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3989896" y="3353223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  <a:r>
                <a:rPr lang="en-US" sz="2200" baseline="-25000" dirty="0" smtClean="0">
                  <a:solidFill>
                    <a:schemeClr val="tx1"/>
                  </a:solidFill>
                </a:rPr>
                <a:t>p9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6776233" y="2469303"/>
              <a:ext cx="640080" cy="640080"/>
            </a:xfrm>
            <a:prstGeom prst="ellipse">
              <a:avLst/>
            </a:prstGeom>
            <a:noFill/>
            <a:ln w="25400" cmpd="sng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60" name="Straight Arrow Connector 59"/>
            <p:cNvCxnSpPr>
              <a:stCxn id="37" idx="7"/>
              <a:endCxn id="38" idx="2"/>
            </p:cNvCxnSpPr>
            <p:nvPr/>
          </p:nvCxnSpPr>
          <p:spPr>
            <a:xfrm flipV="1">
              <a:off x="1788157" y="1951143"/>
              <a:ext cx="2168676" cy="58287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37" idx="5"/>
              <a:endCxn id="53" idx="2"/>
            </p:cNvCxnSpPr>
            <p:nvPr/>
          </p:nvCxnSpPr>
          <p:spPr>
            <a:xfrm>
              <a:off x="1788157" y="2986617"/>
              <a:ext cx="2201739" cy="68664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3" idx="6"/>
              <a:endCxn id="56" idx="3"/>
            </p:cNvCxnSpPr>
            <p:nvPr/>
          </p:nvCxnSpPr>
          <p:spPr>
            <a:xfrm flipV="1">
              <a:off x="4629976" y="3015645"/>
              <a:ext cx="2239995" cy="65761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8" idx="6"/>
              <a:endCxn id="56" idx="1"/>
            </p:cNvCxnSpPr>
            <p:nvPr/>
          </p:nvCxnSpPr>
          <p:spPr>
            <a:xfrm>
              <a:off x="4596913" y="1951143"/>
              <a:ext cx="2273058" cy="61189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7" idx="6"/>
              <a:endCxn id="56" idx="2"/>
            </p:cNvCxnSpPr>
            <p:nvPr/>
          </p:nvCxnSpPr>
          <p:spPr>
            <a:xfrm>
              <a:off x="1881895" y="2760315"/>
              <a:ext cx="4894338" cy="2902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442223" y="1668689"/>
              <a:ext cx="925253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p1,p3,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p5,p8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80433" y="3307503"/>
              <a:ext cx="1172116" cy="830997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p1,p2,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p3,p4,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p5,p8,p9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17678" y="3362597"/>
              <a:ext cx="431528" cy="338554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08329" y="1914910"/>
              <a:ext cx="801823" cy="338554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C1,C3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87363" y="2495580"/>
              <a:ext cx="3517310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m1,m3,m5,m7,m9,m10,m11,m13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m14,m15,m17,m19,m21,m22,m23</a:t>
              </a:r>
            </a:p>
          </p:txBody>
        </p:sp>
        <p:cxnSp>
          <p:nvCxnSpPr>
            <p:cNvPr id="70" name="Straight Arrow Connector 69"/>
            <p:cNvCxnSpPr>
              <a:endCxn id="56" idx="7"/>
            </p:cNvCxnSpPr>
            <p:nvPr/>
          </p:nvCxnSpPr>
          <p:spPr>
            <a:xfrm flipH="1">
              <a:off x="7322575" y="2257092"/>
              <a:ext cx="444539" cy="3059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483436" y="2882443"/>
            <a:ext cx="5907964" cy="492443"/>
          </a:xfrm>
          <a:prstGeom prst="rect">
            <a:avLst/>
          </a:prstGeom>
          <a:noFill/>
          <a:ln w="25400"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Bodoni MT" pitchFamily="18" charset="0"/>
              </a:rPr>
              <a:t>pre*(&lt;q, u&gt;) </a:t>
            </a:r>
            <a:r>
              <a:rPr lang="en-US" sz="2600" dirty="0" smtClean="0">
                <a:latin typeface="Bodoni MT" pitchFamily="18" charset="0"/>
                <a:sym typeface="Math C"/>
              </a:rPr>
              <a:t></a:t>
            </a:r>
            <a:r>
              <a:rPr lang="en-US" sz="2600" dirty="0" smtClean="0">
                <a:sym typeface="Math C"/>
              </a:rPr>
              <a:t> reverse </a:t>
            </a:r>
            <a:r>
              <a:rPr lang="en-US" sz="2600" dirty="0">
                <a:latin typeface="Bodoni MT" pitchFamily="18" charset="0"/>
                <a:sym typeface="Math C"/>
              </a:rPr>
              <a:t></a:t>
            </a:r>
            <a:r>
              <a:rPr lang="en-US" sz="2600" dirty="0" smtClean="0">
                <a:sym typeface="Math C"/>
              </a:rPr>
              <a:t> </a:t>
            </a:r>
            <a:r>
              <a:rPr lang="en-US" sz="2600" b="1" dirty="0" err="1" smtClean="0">
                <a:sym typeface="Math C"/>
              </a:rPr>
              <a:t>determinize</a:t>
            </a:r>
            <a:endParaRPr lang="en-US" sz="2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Rectangular Callout 1"/>
          <p:cNvSpPr/>
          <p:nvPr/>
        </p:nvSpPr>
        <p:spPr>
          <a:xfrm>
            <a:off x="6033759" y="304800"/>
            <a:ext cx="2323762" cy="1151218"/>
          </a:xfrm>
          <a:prstGeom prst="wedgeRectCallout">
            <a:avLst>
              <a:gd name="adj1" fmla="val 2121"/>
              <a:gd name="adj2" fmla="val 180815"/>
            </a:avLst>
          </a:prstGeom>
          <a:solidFill>
            <a:schemeClr val="bg1">
              <a:lumMod val="75000"/>
              <a:lumOff val="25000"/>
            </a:schemeClr>
          </a:solidFill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Partitions </a:t>
            </a:r>
            <a:r>
              <a:rPr lang="en-US" dirty="0"/>
              <a:t>PDS</a:t>
            </a:r>
          </a:p>
          <a:p>
            <a:pPr algn="ctr"/>
            <a:r>
              <a:rPr lang="en-US" dirty="0"/>
              <a:t>configurations based on </a:t>
            </a:r>
            <a:r>
              <a:rPr lang="en-US" dirty="0" smtClean="0"/>
              <a:t>stack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8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Specialization Slicing: The Algorithm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70901" y="4076202"/>
            <a:ext cx="6525299" cy="2507397"/>
            <a:chOff x="1241815" y="1631103"/>
            <a:chExt cx="6525299" cy="2507397"/>
          </a:xfrm>
        </p:grpSpPr>
        <p:sp>
          <p:nvSpPr>
            <p:cNvPr id="37" name="Oval 36"/>
            <p:cNvSpPr/>
            <p:nvPr/>
          </p:nvSpPr>
          <p:spPr>
            <a:xfrm>
              <a:off x="1241815" y="2440275"/>
              <a:ext cx="640080" cy="640080"/>
            </a:xfrm>
            <a:prstGeom prst="ellipse">
              <a:avLst/>
            </a:prstGeom>
            <a:noFill/>
            <a:ln w="101600" cmpd="dbl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6833" y="1631103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  <a:r>
                <a:rPr lang="en-US" sz="2200" baseline="-25000" dirty="0" smtClean="0">
                  <a:solidFill>
                    <a:schemeClr val="tx1"/>
                  </a:solidFill>
                </a:rPr>
                <a:t>p8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3989896" y="3353223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  <a:r>
                <a:rPr lang="en-US" sz="2200" baseline="-25000" dirty="0" smtClean="0">
                  <a:solidFill>
                    <a:schemeClr val="tx1"/>
                  </a:solidFill>
                </a:rPr>
                <a:t>p9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6776233" y="2469303"/>
              <a:ext cx="640080" cy="640080"/>
            </a:xfrm>
            <a:prstGeom prst="ellipse">
              <a:avLst/>
            </a:prstGeom>
            <a:noFill/>
            <a:ln w="25400" cmpd="sng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60" name="Straight Arrow Connector 59"/>
            <p:cNvCxnSpPr>
              <a:stCxn id="37" idx="7"/>
              <a:endCxn id="38" idx="2"/>
            </p:cNvCxnSpPr>
            <p:nvPr/>
          </p:nvCxnSpPr>
          <p:spPr>
            <a:xfrm flipV="1">
              <a:off x="1788157" y="1951143"/>
              <a:ext cx="2168676" cy="58287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37" idx="5"/>
              <a:endCxn id="53" idx="2"/>
            </p:cNvCxnSpPr>
            <p:nvPr/>
          </p:nvCxnSpPr>
          <p:spPr>
            <a:xfrm>
              <a:off x="1788157" y="2986617"/>
              <a:ext cx="2201739" cy="68664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3" idx="6"/>
              <a:endCxn id="56" idx="3"/>
            </p:cNvCxnSpPr>
            <p:nvPr/>
          </p:nvCxnSpPr>
          <p:spPr>
            <a:xfrm flipV="1">
              <a:off x="4629976" y="3015645"/>
              <a:ext cx="2239995" cy="65761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8" idx="6"/>
              <a:endCxn id="56" idx="1"/>
            </p:cNvCxnSpPr>
            <p:nvPr/>
          </p:nvCxnSpPr>
          <p:spPr>
            <a:xfrm>
              <a:off x="4596913" y="1951143"/>
              <a:ext cx="2273058" cy="61189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7" idx="6"/>
              <a:endCxn id="56" idx="2"/>
            </p:cNvCxnSpPr>
            <p:nvPr/>
          </p:nvCxnSpPr>
          <p:spPr>
            <a:xfrm>
              <a:off x="1881895" y="2760315"/>
              <a:ext cx="4894338" cy="2902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442223" y="1668689"/>
              <a:ext cx="925253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p1,p3,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p5,p8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80433" y="3307503"/>
              <a:ext cx="1172116" cy="830997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p1,p2,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p3,p4,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p5,p8,p9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17678" y="3362597"/>
              <a:ext cx="431528" cy="338554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708329" y="1914910"/>
              <a:ext cx="801823" cy="338554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C1,C3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87363" y="2495580"/>
              <a:ext cx="3517310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m1,m3,m5,m7,m9,m10,m11,m13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m14,m15,m17,m19,m21,m22,m23</a:t>
              </a:r>
            </a:p>
          </p:txBody>
        </p:sp>
        <p:cxnSp>
          <p:nvCxnSpPr>
            <p:cNvPr id="70" name="Straight Arrow Connector 69"/>
            <p:cNvCxnSpPr>
              <a:endCxn id="56" idx="7"/>
            </p:cNvCxnSpPr>
            <p:nvPr/>
          </p:nvCxnSpPr>
          <p:spPr>
            <a:xfrm flipH="1">
              <a:off x="7322575" y="2253464"/>
              <a:ext cx="444539" cy="3095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789280" y="2882443"/>
            <a:ext cx="7592720" cy="492443"/>
          </a:xfrm>
          <a:prstGeom prst="rect">
            <a:avLst/>
          </a:prstGeom>
          <a:noFill/>
          <a:ln w="25400"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Bodoni MT" pitchFamily="18" charset="0"/>
              </a:rPr>
              <a:t>pre*(&lt;q, u&gt;) </a:t>
            </a:r>
            <a:r>
              <a:rPr lang="en-US" sz="2600" dirty="0" smtClean="0">
                <a:latin typeface="Bodoni MT" pitchFamily="18" charset="0"/>
                <a:sym typeface="Math C"/>
              </a:rPr>
              <a:t></a:t>
            </a:r>
            <a:r>
              <a:rPr lang="en-US" sz="2600" dirty="0" smtClean="0">
                <a:sym typeface="Math C"/>
              </a:rPr>
              <a:t> reverse </a:t>
            </a:r>
            <a:r>
              <a:rPr lang="en-US" sz="2600" dirty="0">
                <a:latin typeface="Bodoni MT" pitchFamily="18" charset="0"/>
                <a:sym typeface="Math C"/>
              </a:rPr>
              <a:t></a:t>
            </a:r>
            <a:r>
              <a:rPr lang="en-US" sz="2600" dirty="0">
                <a:sym typeface="Math C"/>
              </a:rPr>
              <a:t> </a:t>
            </a:r>
            <a:r>
              <a:rPr lang="en-US" sz="2600" dirty="0" err="1">
                <a:sym typeface="Math C"/>
              </a:rPr>
              <a:t>determinize</a:t>
            </a:r>
            <a:r>
              <a:rPr lang="en-US" sz="2600" dirty="0">
                <a:sym typeface="Math C"/>
              </a:rPr>
              <a:t> </a:t>
            </a:r>
            <a:r>
              <a:rPr lang="en-US" sz="2600" dirty="0">
                <a:latin typeface="Bodoni MT" pitchFamily="18" charset="0"/>
                <a:sym typeface="Math C"/>
              </a:rPr>
              <a:t></a:t>
            </a:r>
            <a:r>
              <a:rPr lang="en-US" sz="2600" dirty="0">
                <a:sym typeface="Math C"/>
              </a:rPr>
              <a:t> </a:t>
            </a:r>
            <a:r>
              <a:rPr lang="en-US" sz="2600" b="1" dirty="0" smtClean="0">
                <a:sym typeface="Math C"/>
              </a:rPr>
              <a:t>minimize</a:t>
            </a:r>
            <a:endParaRPr lang="en-US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3" name="Rectangular Callout 22"/>
          <p:cNvSpPr/>
          <p:nvPr/>
        </p:nvSpPr>
        <p:spPr>
          <a:xfrm>
            <a:off x="6439238" y="304800"/>
            <a:ext cx="2323762" cy="1151218"/>
          </a:xfrm>
          <a:prstGeom prst="wedgeRectCallout">
            <a:avLst>
              <a:gd name="adj1" fmla="val 2121"/>
              <a:gd name="adj2" fmla="val 174196"/>
            </a:avLst>
          </a:prstGeom>
          <a:solidFill>
            <a:schemeClr val="bg1">
              <a:lumMod val="75000"/>
              <a:lumOff val="25000"/>
            </a:schemeClr>
          </a:solidFill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 </a:t>
            </a:r>
            <a:r>
              <a:rPr lang="en-US" dirty="0"/>
              <a:t>in the </a:t>
            </a:r>
            <a:r>
              <a:rPr lang="en-US" b="1" dirty="0"/>
              <a:t>coarsest</a:t>
            </a:r>
            <a:r>
              <a:rPr lang="en-US" dirty="0"/>
              <a:t> partition.</a:t>
            </a:r>
          </a:p>
          <a:p>
            <a:pPr algn="ctr"/>
            <a:r>
              <a:rPr lang="en-US" sz="1400" dirty="0"/>
              <a:t>(No change from </a:t>
            </a:r>
            <a:r>
              <a:rPr lang="en-US" sz="1400" dirty="0" smtClean="0"/>
              <a:t>previous </a:t>
            </a:r>
            <a:r>
              <a:rPr lang="en-US" sz="1400" dirty="0"/>
              <a:t>step occurs in this example.)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49833" y="1661160"/>
            <a:ext cx="7231467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200" dirty="0" smtClean="0"/>
              <a:t>A </a:t>
            </a:r>
            <a:r>
              <a:rPr lang="en-US" sz="2200" b="1" dirty="0" smtClean="0"/>
              <a:t>minimal reverse-deterministic</a:t>
            </a:r>
            <a:r>
              <a:rPr lang="en-US" sz="2200" dirty="0" smtClean="0"/>
              <a:t> automaton will allow us</a:t>
            </a:r>
          </a:p>
          <a:p>
            <a:r>
              <a:rPr lang="en-US" sz="2200" dirty="0" smtClean="0"/>
              <a:t>to </a:t>
            </a:r>
            <a:r>
              <a:rPr lang="en-US" sz="2200" dirty="0"/>
              <a:t>read </a:t>
            </a:r>
            <a:r>
              <a:rPr lang="en-US" sz="2200" dirty="0" smtClean="0"/>
              <a:t>off each </a:t>
            </a:r>
            <a:r>
              <a:rPr lang="en-US" sz="2200" dirty="0"/>
              <a:t>partition-element in the desired </a:t>
            </a:r>
            <a:r>
              <a:rPr lang="en-US" sz="2200" dirty="0" smtClean="0"/>
              <a:t>partition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2704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Specialization Slicing: The Algorithm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49833" y="1661160"/>
            <a:ext cx="6761787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200" dirty="0"/>
              <a:t>A </a:t>
            </a:r>
            <a:r>
              <a:rPr lang="en-US" sz="2200" b="1" dirty="0"/>
              <a:t>minimal reverse-deterministic</a:t>
            </a:r>
            <a:r>
              <a:rPr lang="en-US" sz="2200" dirty="0"/>
              <a:t> automaton </a:t>
            </a:r>
            <a:r>
              <a:rPr lang="en-US" sz="2200" dirty="0" smtClean="0"/>
              <a:t>allow us</a:t>
            </a:r>
          </a:p>
          <a:p>
            <a:r>
              <a:rPr lang="en-US" sz="2200" dirty="0" smtClean="0"/>
              <a:t>to </a:t>
            </a:r>
            <a:r>
              <a:rPr lang="en-US" sz="2200" dirty="0"/>
              <a:t>read </a:t>
            </a:r>
            <a:r>
              <a:rPr lang="en-US" sz="2200" dirty="0" smtClean="0"/>
              <a:t>off each </a:t>
            </a:r>
            <a:r>
              <a:rPr lang="en-US" sz="2200" dirty="0"/>
              <a:t>partition-element in the desired </a:t>
            </a:r>
            <a:r>
              <a:rPr lang="en-US" sz="2200" dirty="0" smtClean="0"/>
              <a:t>partition</a:t>
            </a:r>
            <a:endParaRPr lang="en-US" sz="2200" dirty="0"/>
          </a:p>
        </p:txBody>
      </p:sp>
      <p:sp>
        <p:nvSpPr>
          <p:cNvPr id="37" name="Oval 36"/>
          <p:cNvSpPr/>
          <p:nvPr/>
        </p:nvSpPr>
        <p:spPr>
          <a:xfrm>
            <a:off x="1170901" y="4885374"/>
            <a:ext cx="640080" cy="640080"/>
          </a:xfrm>
          <a:prstGeom prst="ellipse">
            <a:avLst/>
          </a:prstGeom>
          <a:noFill/>
          <a:ln w="25400" cmpd="sng">
            <a:solidFill>
              <a:schemeClr val="tx1">
                <a:lumMod val="9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8" name="Oval 37"/>
          <p:cNvSpPr/>
          <p:nvPr/>
        </p:nvSpPr>
        <p:spPr>
          <a:xfrm>
            <a:off x="3885919" y="4076202"/>
            <a:ext cx="640080" cy="640080"/>
          </a:xfrm>
          <a:prstGeom prst="ellipse">
            <a:avLst/>
          </a:prstGeom>
          <a:noFill/>
          <a:ln w="25400">
            <a:solidFill>
              <a:schemeClr val="tx1">
                <a:lumMod val="9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1</a:t>
            </a:r>
            <a:endParaRPr lang="en-US" sz="2200" baseline="-25000" dirty="0" smtClean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918982" y="5798322"/>
            <a:ext cx="640080" cy="640080"/>
          </a:xfrm>
          <a:prstGeom prst="ellipse">
            <a:avLst/>
          </a:prstGeom>
          <a:noFill/>
          <a:ln w="25400">
            <a:solidFill>
              <a:schemeClr val="tx1">
                <a:lumMod val="9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2</a:t>
            </a:r>
            <a:endParaRPr lang="en-US" sz="2200" baseline="-25000" dirty="0" smtClean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705319" y="4914402"/>
            <a:ext cx="640080" cy="640080"/>
          </a:xfrm>
          <a:prstGeom prst="ellipse">
            <a:avLst/>
          </a:prstGeom>
          <a:noFill/>
          <a:ln w="101600" cmpd="dbl">
            <a:solidFill>
              <a:schemeClr val="tx1">
                <a:lumMod val="9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3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>
            <a:stCxn id="37" idx="7"/>
            <a:endCxn id="38" idx="2"/>
          </p:cNvCxnSpPr>
          <p:nvPr/>
        </p:nvCxnSpPr>
        <p:spPr>
          <a:xfrm flipV="1">
            <a:off x="1717243" y="4396242"/>
            <a:ext cx="2168676" cy="58287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7" idx="5"/>
            <a:endCxn id="53" idx="2"/>
          </p:cNvCxnSpPr>
          <p:nvPr/>
        </p:nvCxnSpPr>
        <p:spPr>
          <a:xfrm>
            <a:off x="1717243" y="5431716"/>
            <a:ext cx="2201739" cy="686646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3" idx="6"/>
            <a:endCxn id="56" idx="3"/>
          </p:cNvCxnSpPr>
          <p:nvPr/>
        </p:nvCxnSpPr>
        <p:spPr>
          <a:xfrm flipV="1">
            <a:off x="4559062" y="5460744"/>
            <a:ext cx="2239995" cy="65761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8" idx="6"/>
            <a:endCxn id="56" idx="1"/>
          </p:cNvCxnSpPr>
          <p:nvPr/>
        </p:nvCxnSpPr>
        <p:spPr>
          <a:xfrm>
            <a:off x="4525999" y="4396242"/>
            <a:ext cx="2273058" cy="61189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7" idx="6"/>
            <a:endCxn id="56" idx="2"/>
          </p:cNvCxnSpPr>
          <p:nvPr/>
        </p:nvCxnSpPr>
        <p:spPr>
          <a:xfrm>
            <a:off x="1810981" y="5205414"/>
            <a:ext cx="4894338" cy="2902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371309" y="4113788"/>
            <a:ext cx="925253" cy="584775"/>
          </a:xfrm>
          <a:prstGeom prst="rect">
            <a:avLst/>
          </a:prstGeom>
          <a:noFill/>
          <a:ln w="25400"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p1,p3,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p5,p8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09519" y="5752602"/>
            <a:ext cx="1172116" cy="830997"/>
          </a:xfrm>
          <a:prstGeom prst="rect">
            <a:avLst/>
          </a:prstGeom>
          <a:noFill/>
          <a:ln w="25400"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p1,p2,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p3,p4,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p5,p8,p9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46764" y="5807696"/>
            <a:ext cx="431528" cy="338554"/>
          </a:xfrm>
          <a:prstGeom prst="rect">
            <a:avLst/>
          </a:prstGeom>
          <a:noFill/>
          <a:ln w="25400"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637415" y="4360009"/>
            <a:ext cx="801823" cy="338554"/>
          </a:xfrm>
          <a:prstGeom prst="rect">
            <a:avLst/>
          </a:prstGeom>
          <a:noFill/>
          <a:ln w="25400"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C1,C3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16449" y="4940679"/>
            <a:ext cx="3517310" cy="584775"/>
          </a:xfrm>
          <a:prstGeom prst="rect">
            <a:avLst/>
          </a:prstGeom>
          <a:noFill/>
          <a:ln w="25400"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m1,m3,m5,m7,m9,m10,m11,m13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m14,m15,m17,m19,m21,m22,m23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" y="2882443"/>
            <a:ext cx="9001182" cy="492443"/>
          </a:xfrm>
          <a:prstGeom prst="rect">
            <a:avLst/>
          </a:prstGeom>
          <a:noFill/>
          <a:ln w="25400"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Bodoni MT" pitchFamily="18" charset="0"/>
              </a:rPr>
              <a:t>pre*(&lt;q, u&gt;) </a:t>
            </a:r>
            <a:r>
              <a:rPr lang="en-US" sz="2600" dirty="0" smtClean="0">
                <a:latin typeface="Bodoni MT" pitchFamily="18" charset="0"/>
                <a:sym typeface="Math C"/>
              </a:rPr>
              <a:t></a:t>
            </a:r>
            <a:r>
              <a:rPr lang="en-US" sz="2600" dirty="0" smtClean="0">
                <a:sym typeface="Math C"/>
              </a:rPr>
              <a:t> reverse </a:t>
            </a:r>
            <a:r>
              <a:rPr lang="en-US" sz="2600" dirty="0">
                <a:latin typeface="Bodoni MT" pitchFamily="18" charset="0"/>
                <a:sym typeface="Math C"/>
              </a:rPr>
              <a:t></a:t>
            </a:r>
            <a:r>
              <a:rPr lang="en-US" sz="2600" dirty="0">
                <a:sym typeface="Math C"/>
              </a:rPr>
              <a:t> </a:t>
            </a:r>
            <a:r>
              <a:rPr lang="en-US" sz="2600" dirty="0" err="1">
                <a:sym typeface="Math C"/>
              </a:rPr>
              <a:t>determinize</a:t>
            </a:r>
            <a:r>
              <a:rPr lang="en-US" sz="2600" dirty="0">
                <a:sym typeface="Math C"/>
              </a:rPr>
              <a:t> </a:t>
            </a:r>
            <a:r>
              <a:rPr lang="en-US" sz="2600" dirty="0">
                <a:latin typeface="Bodoni MT" pitchFamily="18" charset="0"/>
                <a:sym typeface="Math C"/>
              </a:rPr>
              <a:t></a:t>
            </a:r>
            <a:r>
              <a:rPr lang="en-US" sz="2600" dirty="0">
                <a:sym typeface="Math C"/>
              </a:rPr>
              <a:t> </a:t>
            </a:r>
            <a:r>
              <a:rPr lang="en-US" sz="2600" dirty="0" smtClean="0">
                <a:sym typeface="Math C"/>
              </a:rPr>
              <a:t>minimize</a:t>
            </a:r>
            <a:r>
              <a:rPr lang="en-US" sz="2600" dirty="0">
                <a:sym typeface="Math C"/>
              </a:rPr>
              <a:t> </a:t>
            </a:r>
            <a:r>
              <a:rPr lang="en-US" sz="2600" dirty="0">
                <a:latin typeface="Bodoni MT" pitchFamily="18" charset="0"/>
                <a:sym typeface="Math C"/>
              </a:rPr>
              <a:t></a:t>
            </a:r>
            <a:r>
              <a:rPr lang="en-US" sz="2600" dirty="0">
                <a:sym typeface="Math C"/>
              </a:rPr>
              <a:t> </a:t>
            </a:r>
            <a:r>
              <a:rPr lang="en-US" sz="2600" b="1" dirty="0" smtClean="0">
                <a:sym typeface="Math C"/>
              </a:rPr>
              <a:t>reverse</a:t>
            </a:r>
            <a:endParaRPr lang="en-US" sz="2600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19686" y="4716282"/>
            <a:ext cx="344953" cy="2628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22881" y="3422656"/>
            <a:ext cx="5337680" cy="430887"/>
          </a:xfrm>
          <a:prstGeom prst="rect">
            <a:avLst/>
          </a:prstGeom>
          <a:noFill/>
          <a:ln w="25400">
            <a:noFill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200" dirty="0" smtClean="0">
                <a:sym typeface="Math C"/>
              </a:rPr>
              <a:t>(</a:t>
            </a:r>
            <a:r>
              <a:rPr lang="en-US" sz="2200" dirty="0">
                <a:latin typeface="Bodoni MT" pitchFamily="18" charset="0"/>
                <a:sym typeface="Math C"/>
              </a:rPr>
              <a:t></a:t>
            </a:r>
            <a:r>
              <a:rPr lang="en-US" sz="2200" dirty="0">
                <a:sym typeface="Math C"/>
              </a:rPr>
              <a:t> c</a:t>
            </a:r>
            <a:r>
              <a:rPr lang="en-US" sz="2200" dirty="0" smtClean="0">
                <a:sym typeface="Math C"/>
              </a:rPr>
              <a:t>onvert back to SDG … details in paper)</a:t>
            </a:r>
            <a:endParaRPr lang="en-US" sz="2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1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429250" cy="1295400"/>
          </a:xfrm>
        </p:spPr>
        <p:txBody>
          <a:bodyPr anchor="t" anchorCtr="0">
            <a:normAutofit/>
          </a:bodyPr>
          <a:lstStyle/>
          <a:p>
            <a:r>
              <a:rPr lang="en-US" dirty="0" err="1" smtClean="0"/>
              <a:t>Monovariant</a:t>
            </a:r>
            <a:r>
              <a:rPr lang="en-US" dirty="0" smtClean="0"/>
              <a:t> Executable Slices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618213"/>
            <a:ext cx="1640707" cy="430887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cs typeface="Courier New" pitchFamily="49" charset="0"/>
              </a:rPr>
              <a:t>Binkley 1993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8848" y="1801368"/>
            <a:ext cx="4235668" cy="4709160"/>
          </a:xfrm>
          <a:prstGeom prst="rect">
            <a:avLst/>
          </a:prstGeom>
          <a:noFill/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g1, g2, g3;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void p(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g1 = a;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g2 = b;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g3 = g2;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g2 = 100;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p(g2, 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p(g2, 3);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p(4, g1 +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printf("%d",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326380" y="1887855"/>
            <a:ext cx="1865068" cy="3885057"/>
            <a:chOff x="5708650" y="1866900"/>
            <a:chExt cx="1865068" cy="3885057"/>
          </a:xfrm>
        </p:grpSpPr>
        <p:sp>
          <p:nvSpPr>
            <p:cNvPr id="21" name="Rectangle 20"/>
            <p:cNvSpPr/>
            <p:nvPr/>
          </p:nvSpPr>
          <p:spPr>
            <a:xfrm>
              <a:off x="6979358" y="1866900"/>
              <a:ext cx="59436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08650" y="3390900"/>
              <a:ext cx="1270708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08650" y="4584700"/>
              <a:ext cx="1377950" cy="25603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29180" y="4899025"/>
              <a:ext cx="457200" cy="25603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48230" y="5495925"/>
              <a:ext cx="274320" cy="25603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4000" y="1868805"/>
            <a:ext cx="1865068" cy="3922395"/>
            <a:chOff x="5708650" y="1866900"/>
            <a:chExt cx="1865068" cy="3922395"/>
          </a:xfrm>
        </p:grpSpPr>
        <p:sp>
          <p:nvSpPr>
            <p:cNvPr id="11" name="Rectangle 10"/>
            <p:cNvSpPr/>
            <p:nvPr/>
          </p:nvSpPr>
          <p:spPr>
            <a:xfrm>
              <a:off x="6979358" y="1866900"/>
              <a:ext cx="59436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08650" y="3390900"/>
              <a:ext cx="1270708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708650" y="4603750"/>
              <a:ext cx="137795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29180" y="4918075"/>
              <a:ext cx="45720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48230" y="5514975"/>
              <a:ext cx="27432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21167" y="5809670"/>
            <a:ext cx="2651760" cy="256032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73736" y="1794567"/>
            <a:ext cx="4169664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dirty="0"/>
              <a:t>A closure slice may not be </a:t>
            </a:r>
            <a:r>
              <a:rPr lang="en-US" sz="2200" dirty="0" smtClean="0"/>
              <a:t>executable</a:t>
            </a:r>
            <a:endParaRPr lang="en-US" sz="2200" dirty="0"/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173736" y="2788920"/>
            <a:ext cx="4169664" cy="3691128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txBody>
          <a:bodyPr vert="horz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spcBef>
                <a:spcPts val="0"/>
              </a:spcBef>
              <a:buClrTx/>
              <a:buNone/>
            </a:pPr>
            <a:r>
              <a:rPr lang="en-US" sz="2200" dirty="0" smtClean="0"/>
              <a:t>Binkley [LOPLAS 1993]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200" dirty="0" smtClean="0"/>
              <a:t>Include additional actuals (and slices) to avoid parameter mismatches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200" dirty="0" err="1" smtClean="0"/>
              <a:t>Monovariant</a:t>
            </a:r>
            <a:r>
              <a:rPr lang="en-US" sz="2200" dirty="0" smtClean="0"/>
              <a:t> result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200" dirty="0" smtClean="0"/>
              <a:t>Adds spurious program elements</a:t>
            </a:r>
          </a:p>
          <a:p>
            <a:pPr lvl="1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1800" dirty="0" smtClean="0"/>
              <a:t>“spurious” =</a:t>
            </a:r>
            <a:r>
              <a:rPr lang="en-US" sz="1800" baseline="-25000" dirty="0" err="1" smtClean="0"/>
              <a:t>df</a:t>
            </a:r>
            <a:r>
              <a:rPr lang="en-US" sz="1800" dirty="0" smtClean="0"/>
              <a:t> statement or condition that is not in the closure slice somewhere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429250" cy="1295400"/>
          </a:xfrm>
        </p:spPr>
        <p:txBody>
          <a:bodyPr anchor="t" anchorCtr="0">
            <a:normAutofit/>
          </a:bodyPr>
          <a:lstStyle/>
          <a:p>
            <a:r>
              <a:rPr lang="en-US" dirty="0" err="1" smtClean="0"/>
              <a:t>Monovariant</a:t>
            </a:r>
            <a:r>
              <a:rPr lang="en-US" dirty="0" smtClean="0"/>
              <a:t> Executable Slices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3736" y="1794567"/>
            <a:ext cx="4169664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dirty="0"/>
              <a:t>A closure slice may not be </a:t>
            </a:r>
            <a:r>
              <a:rPr lang="en-US" sz="2200" dirty="0" smtClean="0"/>
              <a:t>executable.</a:t>
            </a:r>
            <a:endParaRPr lang="en-US" sz="2200" dirty="0"/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173736" y="2788920"/>
            <a:ext cx="4169664" cy="3691128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txBody>
          <a:bodyPr vert="horz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spcBef>
                <a:spcPts val="0"/>
              </a:spcBef>
              <a:buClrTx/>
              <a:buNone/>
            </a:pPr>
            <a:r>
              <a:rPr lang="en-US" sz="2200" dirty="0" smtClean="0"/>
              <a:t>Binkley [LOPLAS 1993]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200" dirty="0" smtClean="0"/>
              <a:t>Include additional actuals (and slices) to avoid parameter mismatches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200" dirty="0" err="1" smtClean="0"/>
              <a:t>Monovariant</a:t>
            </a:r>
            <a:r>
              <a:rPr lang="en-US" sz="2200" dirty="0" smtClean="0"/>
              <a:t> result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200" dirty="0" smtClean="0"/>
              <a:t>Adds spurious program elements</a:t>
            </a:r>
          </a:p>
          <a:p>
            <a:pPr lvl="1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1800" dirty="0" smtClean="0"/>
              <a:t>“spurious” =</a:t>
            </a:r>
            <a:r>
              <a:rPr lang="en-US" sz="1800" baseline="-25000" dirty="0" err="1" smtClean="0"/>
              <a:t>df</a:t>
            </a:r>
            <a:r>
              <a:rPr lang="en-US" sz="1800" dirty="0" smtClean="0"/>
              <a:t> statement or condition that is not in the closure slice somewhere</a:t>
            </a:r>
            <a:endParaRPr lang="en-US" sz="1800" dirty="0"/>
          </a:p>
        </p:txBody>
      </p:sp>
      <p:sp>
        <p:nvSpPr>
          <p:cNvPr id="27" name="Content Placeholder 6"/>
          <p:cNvSpPr txBox="1">
            <a:spLocks/>
          </p:cNvSpPr>
          <p:nvPr/>
        </p:nvSpPr>
        <p:spPr>
          <a:xfrm>
            <a:off x="4629784" y="2797029"/>
            <a:ext cx="4169664" cy="3693319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txBody>
          <a:bodyPr vert="horz">
            <a:sp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spcBef>
                <a:spcPts val="0"/>
              </a:spcBef>
              <a:buClrTx/>
              <a:buNone/>
            </a:pPr>
            <a:r>
              <a:rPr lang="en-US" sz="2200" dirty="0" smtClean="0"/>
              <a:t>Our algorithm [TOPLAS 2014]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200" dirty="0" smtClean="0"/>
              <a:t>Creates specialized </a:t>
            </a:r>
            <a:r>
              <a:rPr lang="en-US" sz="2200" dirty="0" err="1" smtClean="0"/>
              <a:t>callee</a:t>
            </a:r>
            <a:r>
              <a:rPr lang="en-US" sz="2200" dirty="0" smtClean="0"/>
              <a:t> for each pattern of needed formal parameters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200" dirty="0" err="1" smtClean="0"/>
              <a:t>Polyvariant</a:t>
            </a:r>
            <a:r>
              <a:rPr lang="en-US" sz="2200" dirty="0" smtClean="0"/>
              <a:t> result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200" dirty="0" smtClean="0"/>
              <a:t>Never adds spurious program elements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2200" dirty="0" smtClean="0"/>
              <a:t>Produces an optimal </a:t>
            </a:r>
            <a:r>
              <a:rPr lang="en-US" sz="2200" dirty="0" err="1" smtClean="0"/>
              <a:t>polyvariant</a:t>
            </a:r>
            <a:r>
              <a:rPr lang="en-US" sz="2200" dirty="0" smtClean="0"/>
              <a:t> result</a:t>
            </a:r>
          </a:p>
          <a:p>
            <a:pPr lvl="1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en-US" sz="1800" dirty="0" smtClean="0"/>
              <a:t>“optimal” =</a:t>
            </a:r>
            <a:r>
              <a:rPr lang="en-US" sz="1800" baseline="-25000" dirty="0" err="1" smtClean="0"/>
              <a:t>df</a:t>
            </a:r>
            <a:r>
              <a:rPr lang="en-US" sz="1800" dirty="0" smtClean="0"/>
              <a:t> sound, complete, and minimal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75628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Implementation, </a:t>
            </a:r>
            <a:r>
              <a:rPr lang="en-US" dirty="0" err="1" smtClean="0"/>
              <a:t>ExperimentS</a:t>
            </a:r>
            <a:r>
              <a:rPr lang="en-US" dirty="0" smtClean="0"/>
              <a:t> and Results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589756"/>
              </p:ext>
            </p:extLst>
          </p:nvPr>
        </p:nvGraphicFramePr>
        <p:xfrm>
          <a:off x="325613" y="3352800"/>
          <a:ext cx="4357691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360"/>
                <a:gridCol w="2511331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Slice</a:t>
                      </a:r>
                      <a:r>
                        <a:rPr lang="en-US" sz="2200" baseline="0" dirty="0" smtClean="0">
                          <a:latin typeface="+mn-lt"/>
                        </a:rPr>
                        <a:t> type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Slice elements /</a:t>
                      </a:r>
                    </a:p>
                    <a:p>
                      <a:r>
                        <a:rPr lang="en-US" sz="2200" dirty="0" smtClean="0">
                          <a:latin typeface="+mn-lt"/>
                        </a:rPr>
                        <a:t>closure</a:t>
                      </a:r>
                      <a:r>
                        <a:rPr lang="en-US" sz="2200" baseline="0" dirty="0" smtClean="0">
                          <a:latin typeface="+mn-lt"/>
                        </a:rPr>
                        <a:t> elements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Closure slice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1.0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+mn-lt"/>
                        </a:rPr>
                        <a:t>Monovariant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1.046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+mn-lt"/>
                        </a:rPr>
                        <a:t>Polyvariant</a:t>
                      </a:r>
                      <a:endParaRPr lang="en-US" sz="2200" dirty="0" smtClean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1.055*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5613" y="1676399"/>
            <a:ext cx="8056387" cy="1446550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Extended </a:t>
            </a:r>
            <a:r>
              <a:rPr lang="en-US" sz="2200" dirty="0" err="1"/>
              <a:t>CodeSurfer</a:t>
            </a:r>
            <a:r>
              <a:rPr lang="en-US" sz="2200" dirty="0" smtClean="0"/>
              <a:t>™ </a:t>
            </a:r>
            <a:r>
              <a:rPr lang="en-US" sz="2200" dirty="0" err="1" smtClean="0"/>
              <a:t>interprocedural</a:t>
            </a:r>
            <a:r>
              <a:rPr lang="en-US" sz="2200" dirty="0"/>
              <a:t>-</a:t>
            </a:r>
            <a:r>
              <a:rPr lang="en-US" sz="2200" dirty="0" smtClean="0"/>
              <a:t>slicing </a:t>
            </a:r>
            <a:r>
              <a:rPr lang="en-US" sz="2200" dirty="0" smtClean="0"/>
              <a:t>capabilities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Implemented </a:t>
            </a:r>
            <a:r>
              <a:rPr lang="en-US" sz="2200" dirty="0" err="1"/>
              <a:t>polyvariant</a:t>
            </a:r>
            <a:r>
              <a:rPr lang="en-US" sz="2200" dirty="0"/>
              <a:t> specialization slicing and </a:t>
            </a:r>
            <a:r>
              <a:rPr lang="en-US" sz="2200" dirty="0" err="1" smtClean="0"/>
              <a:t>monovariant</a:t>
            </a:r>
            <a:r>
              <a:rPr lang="en-US" sz="2200" dirty="0" smtClean="0"/>
              <a:t> executable </a:t>
            </a:r>
            <a:r>
              <a:rPr lang="en-US" sz="2200" dirty="0"/>
              <a:t>slicing (Binkley ‘93) for </a:t>
            </a:r>
            <a:r>
              <a:rPr lang="en-US" sz="2200" dirty="0" smtClean="0"/>
              <a:t>comparison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Generated </a:t>
            </a:r>
            <a:r>
              <a:rPr lang="en-US" sz="2200" dirty="0"/>
              <a:t>378 slices in </a:t>
            </a:r>
            <a:r>
              <a:rPr lang="en-US" sz="2200" dirty="0" smtClean="0"/>
              <a:t>133 distinct </a:t>
            </a:r>
            <a:r>
              <a:rPr lang="en-US" sz="2200" dirty="0"/>
              <a:t>versions of 12 </a:t>
            </a:r>
            <a:r>
              <a:rPr lang="en-US" sz="2200" dirty="0" smtClean="0"/>
              <a:t>applications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32870" y="5888504"/>
            <a:ext cx="2698816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200" dirty="0"/>
              <a:t>Max. specializations </a:t>
            </a:r>
            <a:r>
              <a:rPr lang="en-US" sz="2200" dirty="0" smtClean="0"/>
              <a:t>of</a:t>
            </a:r>
          </a:p>
          <a:p>
            <a:r>
              <a:rPr lang="en-US" sz="2200" dirty="0" smtClean="0"/>
              <a:t>a </a:t>
            </a:r>
            <a:r>
              <a:rPr lang="en-US" sz="2200" dirty="0"/>
              <a:t>given procedure: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8356" y="5377843"/>
            <a:ext cx="2701893" cy="369332"/>
          </a:xfrm>
          <a:prstGeom prst="rect">
            <a:avLst/>
          </a:prstGeom>
          <a:noFill/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* replicated, not additional!</a:t>
            </a:r>
            <a:endParaRPr lang="en-US" dirty="0"/>
          </a:p>
        </p:txBody>
      </p:sp>
      <p:pic>
        <p:nvPicPr>
          <p:cNvPr id="6148" name="Picture 4" descr="C:\Users\Windows Admin\Desktop\b2VsSpecScatterP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06" y="3581400"/>
            <a:ext cx="3874561" cy="290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26025 -0.1340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-6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64820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Other Topics Covered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932212"/>
            <a:ext cx="2143536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Indirect calls via</a:t>
            </a:r>
          </a:p>
          <a:p>
            <a:pPr algn="ctr"/>
            <a:r>
              <a:rPr lang="en-US" sz="2200" dirty="0"/>
              <a:t>function pointers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2701653"/>
            <a:ext cx="1483483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/>
              <a:t>Modelling</a:t>
            </a:r>
            <a:endParaRPr lang="en-US" sz="2200" dirty="0" smtClean="0"/>
          </a:p>
          <a:p>
            <a:pPr algn="ctr"/>
            <a:r>
              <a:rPr lang="en-US" sz="2200" dirty="0" smtClean="0"/>
              <a:t>library calls</a:t>
            </a:r>
            <a:endParaRPr lang="en-US" sz="2200" dirty="0" smtClean="0"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1618" y="2977055"/>
            <a:ext cx="2473754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Example of slicing a</a:t>
            </a:r>
            <a:endParaRPr lang="en-US" sz="2200" dirty="0"/>
          </a:p>
          <a:p>
            <a:pPr algn="ctr"/>
            <a:r>
              <a:rPr lang="en-US" sz="2200" dirty="0"/>
              <a:t>recursive </a:t>
            </a:r>
            <a:r>
              <a:rPr lang="en-US" sz="2200" dirty="0" smtClean="0"/>
              <a:t>program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457200"/>
            <a:ext cx="2265364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 notion of slicing</a:t>
            </a:r>
          </a:p>
          <a:p>
            <a:pPr algn="ctr"/>
            <a:r>
              <a:rPr lang="en-US" sz="2200" dirty="0" err="1" smtClean="0"/>
              <a:t>idempotence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3119124"/>
            <a:ext cx="1980863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cs typeface="Courier New" pitchFamily="49" charset="0"/>
              </a:rPr>
              <a:t>Slicing for</a:t>
            </a:r>
          </a:p>
          <a:p>
            <a:pPr algn="ctr"/>
            <a:r>
              <a:rPr lang="en-US" sz="2200" dirty="0" smtClean="0">
                <a:cs typeface="Courier New" pitchFamily="49" charset="0"/>
              </a:rPr>
              <a:t>feature removal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014" y="4419600"/>
            <a:ext cx="2339102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Optimization using</a:t>
            </a:r>
          </a:p>
          <a:p>
            <a:pPr algn="ctr"/>
            <a:r>
              <a:rPr lang="en-US" sz="2200" dirty="0"/>
              <a:t>summary </a:t>
            </a:r>
            <a:r>
              <a:rPr lang="en-US" sz="2200" dirty="0" smtClean="0"/>
              <a:t>edges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03969" y="5334000"/>
            <a:ext cx="2426370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I/O and memory</a:t>
            </a:r>
          </a:p>
          <a:p>
            <a:pPr algn="ctr"/>
            <a:r>
              <a:rPr lang="en-US" sz="2200" dirty="0"/>
              <a:t>layout </a:t>
            </a:r>
            <a:r>
              <a:rPr lang="en-US" sz="2200" dirty="0" smtClean="0"/>
              <a:t>dependences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4208677" y="5573761"/>
            <a:ext cx="1849352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Pretty-printing</a:t>
            </a:r>
          </a:p>
          <a:p>
            <a:pPr algn="ctr"/>
            <a:r>
              <a:rPr lang="en-US" sz="2200" dirty="0"/>
              <a:t>the </a:t>
            </a:r>
            <a:r>
              <a:rPr lang="en-US" sz="2200" dirty="0" smtClean="0"/>
              <a:t>result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5277275" y="1752600"/>
            <a:ext cx="2928366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Proofs of completeness,</a:t>
            </a:r>
          </a:p>
          <a:p>
            <a:pPr algn="ctr"/>
            <a:r>
              <a:rPr lang="en-US" sz="2200" dirty="0" smtClean="0"/>
              <a:t>soundness, </a:t>
            </a:r>
            <a:r>
              <a:rPr lang="en-US" sz="2200" dirty="0" err="1" smtClean="0"/>
              <a:t>minimality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391886" y="4092844"/>
            <a:ext cx="2523832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Slicing time/</a:t>
            </a:r>
            <a:r>
              <a:rPr lang="en-US" sz="2200" dirty="0" smtClean="0">
                <a:cs typeface="Courier New" pitchFamily="49" charset="0"/>
              </a:rPr>
              <a:t>memory</a:t>
            </a:r>
          </a:p>
          <a:p>
            <a:pPr algn="ctr"/>
            <a:r>
              <a:rPr lang="en-US" sz="2200" dirty="0" smtClean="0">
                <a:cs typeface="Courier New" pitchFamily="49" charset="0"/>
              </a:rPr>
              <a:t>measurements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79612" y="4125679"/>
            <a:ext cx="1810111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A pathological</a:t>
            </a:r>
          </a:p>
          <a:p>
            <a:pPr algn="ctr"/>
            <a:r>
              <a:rPr lang="en-US" sz="2200" dirty="0" smtClean="0">
                <a:cs typeface="Courier New" pitchFamily="49" charset="0"/>
              </a:rPr>
              <a:t>exp.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972050" cy="1295400"/>
          </a:xfrm>
        </p:spPr>
        <p:txBody>
          <a:bodyPr anchor="t" anchorCtr="0">
            <a:normAutofit/>
          </a:bodyPr>
          <a:lstStyle/>
          <a:p>
            <a:r>
              <a:rPr lang="en-US" dirty="0" err="1" smtClean="0"/>
              <a:t>SlicING</a:t>
            </a:r>
            <a:r>
              <a:rPr lang="en-US" dirty="0" smtClean="0"/>
              <a:t> Algorithm Summary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363547"/>
              </p:ext>
            </p:extLst>
          </p:nvPr>
        </p:nvGraphicFramePr>
        <p:xfrm>
          <a:off x="304800" y="1981200"/>
          <a:ext cx="86868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524000"/>
                <a:gridCol w="1447800"/>
                <a:gridCol w="2133600"/>
                <a:gridCol w="1828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Slice</a:t>
                      </a:r>
                      <a:r>
                        <a:rPr lang="en-US" sz="2200" baseline="0" dirty="0" smtClean="0">
                          <a:latin typeface="+mn-lt"/>
                        </a:rPr>
                        <a:t> type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Complete</a:t>
                      </a:r>
                    </a:p>
                    <a:p>
                      <a:r>
                        <a:rPr lang="en-US" sz="1600" dirty="0" smtClean="0">
                          <a:latin typeface="+mn-lt"/>
                        </a:rPr>
                        <a:t>all relevant elements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Sound</a:t>
                      </a:r>
                    </a:p>
                    <a:p>
                      <a:r>
                        <a:rPr lang="en-US" sz="1600" dirty="0" smtClean="0">
                          <a:latin typeface="+mn-lt"/>
                        </a:rPr>
                        <a:t>only relevant</a:t>
                      </a:r>
                      <a:r>
                        <a:rPr lang="en-US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</a:rPr>
                        <a:t>elements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Minimal</a:t>
                      </a:r>
                    </a:p>
                    <a:p>
                      <a:r>
                        <a:rPr lang="en-US" sz="1600" dirty="0" smtClean="0">
                          <a:latin typeface="+mn-lt"/>
                        </a:rPr>
                        <a:t>minimum number of specializations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Executable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Weiser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ym typeface="Wingdings"/>
                        </a:rPr>
                        <a:t>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</a:rPr>
                        <a:t>N/A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ym typeface="Wingdings"/>
                        </a:rPr>
                        <a:t>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</a:rPr>
                        <a:t>Closure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ym typeface="Wingdings"/>
                        </a:rPr>
                        <a:t>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ym typeface="Wingdings"/>
                        </a:rPr>
                        <a:t>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</a:rPr>
                        <a:t>N/A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+mn-lt"/>
                        </a:rPr>
                        <a:t>Binkley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n-lt"/>
                        </a:rPr>
                        <a:t>monovariant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ym typeface="Wingdings"/>
                        </a:rPr>
                        <a:t></a:t>
                      </a:r>
                      <a:endParaRPr lang="en-US" sz="2200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</a:rPr>
                        <a:t>N/A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ym typeface="Wingdings"/>
                        </a:rPr>
                        <a:t>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+mn-lt"/>
                        </a:rPr>
                        <a:t>Strawman</a:t>
                      </a:r>
                      <a:r>
                        <a:rPr lang="en-US" sz="2200" baseline="0" dirty="0" smtClean="0">
                          <a:latin typeface="+mn-lt"/>
                        </a:rPr>
                        <a:t>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+mn-lt"/>
                        </a:rPr>
                        <a:t>existing methods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ym typeface="Wingdings"/>
                        </a:rPr>
                        <a:t></a:t>
                      </a:r>
                      <a:endParaRPr lang="en-US" sz="2200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ym typeface="Wingdings"/>
                        </a:rPr>
                        <a:t>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+mn-lt"/>
                        </a:rPr>
                        <a:t>Specialization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n-lt"/>
                        </a:rPr>
                        <a:t>polyvariant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ym typeface="Wingdings"/>
                        </a:rPr>
                        <a:t></a:t>
                      </a:r>
                      <a:endParaRPr lang="en-US" sz="2200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ym typeface="Wingdings"/>
                        </a:rPr>
                        <a:t>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ym typeface="Wingdings"/>
                        </a:rPr>
                        <a:t>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ym typeface="Wingdings"/>
                        </a:rPr>
                        <a:t></a:t>
                      </a:r>
                      <a:endParaRPr lang="en-US" sz="220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04800" y="5090886"/>
            <a:ext cx="8677656" cy="685800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5054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Specialization Slicing:</a:t>
            </a:r>
            <a:r>
              <a:rPr lang="en-US" dirty="0"/>
              <a:t> </a:t>
            </a:r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3200400"/>
            <a:ext cx="3307316" cy="923330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8794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972050" cy="1295400"/>
          </a:xfrm>
        </p:spPr>
        <p:txBody>
          <a:bodyPr anchor="t" anchorCtr="0">
            <a:normAutofit/>
          </a:bodyPr>
          <a:lstStyle/>
          <a:p>
            <a:r>
              <a:rPr lang="en-US" dirty="0" err="1" smtClean="0"/>
              <a:t>SlicING</a:t>
            </a:r>
            <a:r>
              <a:rPr lang="en-US" dirty="0" smtClean="0"/>
              <a:t> Experimental</a:t>
            </a:r>
            <a:br>
              <a:rPr lang="en-US" dirty="0" smtClean="0"/>
            </a:br>
            <a:r>
              <a:rPr lang="en-US" dirty="0" smtClean="0"/>
              <a:t>Corpus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3699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64820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Program Slicing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8848" y="1808988"/>
            <a:ext cx="4489704" cy="4708981"/>
          </a:xfrm>
          <a:prstGeom prst="rect">
            <a:avLst/>
          </a:prstGeom>
          <a:noFill/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g1, g2, g3;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void p(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g1 = a;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g2 = b;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g3 = g2;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g2 = 100;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p(g2, 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p(g2, 3);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p(4, g1 +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printf("%d",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06060" y="5849042"/>
            <a:ext cx="2651760" cy="256032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1" y="1794567"/>
            <a:ext cx="4114800" cy="3477875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cs typeface="Courier New" pitchFamily="49" charset="0"/>
              </a:rPr>
              <a:t>BACKWARD INTERPROC.</a:t>
            </a:r>
          </a:p>
          <a:p>
            <a:r>
              <a:rPr lang="en-US" sz="2200" dirty="0" smtClean="0">
                <a:cs typeface="Courier New" pitchFamily="49" charset="0"/>
              </a:rPr>
              <a:t>CLOSURE SLICE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cs typeface="Courier New" pitchFamily="49" charset="0"/>
              </a:rPr>
              <a:t>Isolate program elements that can affect the slice </a:t>
            </a:r>
            <a:r>
              <a:rPr lang="en-US" sz="2200" dirty="0" smtClean="0">
                <a:cs typeface="Courier New" pitchFamily="49" charset="0"/>
              </a:rPr>
              <a:t>criterion</a:t>
            </a:r>
            <a:endParaRPr lang="en-US" sz="2200" dirty="0" smtClean="0">
              <a:cs typeface="Courier New" pitchFamily="49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cs typeface="Courier New" pitchFamily="49" charset="0"/>
              </a:rPr>
              <a:t>Use System Dependence Graph (SDG) as the program model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 smtClean="0">
                <a:cs typeface="Courier New" pitchFamily="49" charset="0"/>
              </a:rPr>
              <a:t>CFL reachability restricts dependence flow to paths that match call to return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6978" y="348342"/>
            <a:ext cx="3639138" cy="1107996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cs typeface="Courier New" pitchFamily="49" charset="0"/>
              </a:rPr>
              <a:t>Weiser 1984</a:t>
            </a:r>
          </a:p>
          <a:p>
            <a:pPr algn="ctr"/>
            <a:r>
              <a:rPr lang="en-US" sz="2200" dirty="0" err="1" smtClean="0">
                <a:cs typeface="Courier New" pitchFamily="49" charset="0"/>
              </a:rPr>
              <a:t>Ottenstein</a:t>
            </a:r>
            <a:r>
              <a:rPr lang="en-US" sz="2200" dirty="0" smtClean="0">
                <a:cs typeface="Courier New" pitchFamily="49" charset="0"/>
              </a:rPr>
              <a:t> &amp; </a:t>
            </a:r>
            <a:r>
              <a:rPr lang="en-US" sz="2200" dirty="0" err="1" smtClean="0">
                <a:cs typeface="Courier New" pitchFamily="49" charset="0"/>
              </a:rPr>
              <a:t>Ottenstein</a:t>
            </a:r>
            <a:r>
              <a:rPr lang="en-US" sz="2200" dirty="0" smtClean="0">
                <a:cs typeface="Courier New" pitchFamily="49" charset="0"/>
              </a:rPr>
              <a:t> 1984</a:t>
            </a:r>
          </a:p>
          <a:p>
            <a:pPr algn="ctr"/>
            <a:r>
              <a:rPr lang="en-US" sz="2200" dirty="0" err="1" smtClean="0">
                <a:cs typeface="Courier New" pitchFamily="49" charset="0"/>
              </a:rPr>
              <a:t>Horwitz</a:t>
            </a:r>
            <a:r>
              <a:rPr lang="en-US" sz="2200" dirty="0" smtClean="0">
                <a:cs typeface="Courier New" pitchFamily="49" charset="0"/>
              </a:rPr>
              <a:t>, Reps, Binkley 1990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321300" y="1872345"/>
            <a:ext cx="1865068" cy="3912870"/>
            <a:chOff x="5708650" y="1866900"/>
            <a:chExt cx="1865068" cy="3912870"/>
          </a:xfrm>
        </p:grpSpPr>
        <p:sp>
          <p:nvSpPr>
            <p:cNvPr id="25" name="Rectangle 24"/>
            <p:cNvSpPr/>
            <p:nvPr/>
          </p:nvSpPr>
          <p:spPr>
            <a:xfrm>
              <a:off x="6979358" y="1866900"/>
              <a:ext cx="59436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08650" y="3390900"/>
              <a:ext cx="127000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08650" y="4603750"/>
              <a:ext cx="137795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29180" y="4908550"/>
              <a:ext cx="45720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48230" y="5505450"/>
              <a:ext cx="27432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8600" y="5402353"/>
            <a:ext cx="4114801" cy="1107996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cs typeface="Courier New" pitchFamily="49" charset="0"/>
              </a:rPr>
              <a:t>FORWARD SLICE</a:t>
            </a:r>
          </a:p>
          <a:p>
            <a:r>
              <a:rPr lang="en-US" sz="2200" dirty="0" smtClean="0">
                <a:cs typeface="Courier New" pitchFamily="49" charset="0"/>
              </a:rPr>
              <a:t>Same concept, replacing “can effect” with “can be affected by”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972050" cy="1295400"/>
          </a:xfrm>
        </p:spPr>
        <p:txBody>
          <a:bodyPr anchor="t" anchorCtr="0">
            <a:normAutofit/>
          </a:bodyPr>
          <a:lstStyle/>
          <a:p>
            <a:r>
              <a:rPr lang="en-US" dirty="0" err="1" smtClean="0"/>
              <a:t>SlicING</a:t>
            </a:r>
            <a:r>
              <a:rPr lang="en-US" dirty="0" smtClean="0"/>
              <a:t> TIME</a:t>
            </a:r>
            <a:br>
              <a:rPr lang="en-US" dirty="0" smtClean="0"/>
            </a:br>
            <a:r>
              <a:rPr lang="en-US" dirty="0" smtClean="0"/>
              <a:t>Measurements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096"/>
            <a:ext cx="9144000" cy="40089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972050" cy="1295400"/>
          </a:xfrm>
        </p:spPr>
        <p:txBody>
          <a:bodyPr anchor="t" anchorCtr="0">
            <a:normAutofit/>
          </a:bodyPr>
          <a:lstStyle/>
          <a:p>
            <a:r>
              <a:rPr lang="en-US" dirty="0" err="1" smtClean="0"/>
              <a:t>SlicING</a:t>
            </a:r>
            <a:r>
              <a:rPr lang="en-US" dirty="0" smtClean="0"/>
              <a:t> SPACE Measurements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135"/>
            <a:ext cx="9144000" cy="40630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Specialization Slicing: The Algorithm</a:t>
            </a:r>
            <a:endParaRPr lang="en-US" dirty="0"/>
          </a:p>
        </p:txBody>
      </p:sp>
      <p:pic>
        <p:nvPicPr>
          <p:cNvPr id="8195" name="Picture 3" descr="C:\cs\exe-slicing\exampleProgramSDGInv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" y="1905000"/>
            <a:ext cx="9048968" cy="46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0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9720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Executable Slicing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2900002"/>
            <a:ext cx="4040188" cy="3409768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txBody>
          <a:bodyPr vert="horz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Include additional actuals (and slices) to avoid parameter mismatches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err="1" smtClean="0"/>
              <a:t>Monovariant</a:t>
            </a:r>
            <a:r>
              <a:rPr lang="en-US" dirty="0" smtClean="0"/>
              <a:t> result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Adds spurious program elements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/>
              <a:t>“spurious” =</a:t>
            </a:r>
            <a:r>
              <a:rPr lang="en-US" baseline="-25000" dirty="0" err="1" smtClean="0"/>
              <a:t>df</a:t>
            </a:r>
            <a:r>
              <a:rPr lang="en-US" dirty="0" smtClean="0"/>
              <a:t> statement or condition that is not in the closure slice somewhere</a:t>
            </a:r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08739" y="2455463"/>
            <a:ext cx="4041775" cy="40011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2200" dirty="0" smtClean="0"/>
              <a:t>Our algorithm [TOPLAS 2014]</a:t>
            </a:r>
            <a:endParaRPr lang="en-US" sz="2200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645025" y="2903709"/>
            <a:ext cx="4041775" cy="3406061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txBody>
          <a:bodyPr vert="horz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Creates specialized </a:t>
            </a:r>
            <a:r>
              <a:rPr lang="en-US" dirty="0" err="1" smtClean="0"/>
              <a:t>callee</a:t>
            </a:r>
            <a:r>
              <a:rPr lang="en-US" dirty="0" smtClean="0"/>
              <a:t> for each pattern of needed formal parameters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err="1" smtClean="0"/>
              <a:t>Polyvariant</a:t>
            </a:r>
            <a:r>
              <a:rPr lang="en-US" dirty="0" smtClean="0"/>
              <a:t> result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Never adds spurious program elements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Produces an optimal </a:t>
            </a:r>
            <a:r>
              <a:rPr lang="en-US" dirty="0" err="1" smtClean="0"/>
              <a:t>polyvariant</a:t>
            </a:r>
            <a:r>
              <a:rPr lang="en-US" dirty="0" smtClean="0"/>
              <a:t> result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/>
              <a:t>“optimal” =</a:t>
            </a:r>
            <a:r>
              <a:rPr lang="en-US" baseline="-25000" dirty="0" err="1" smtClean="0"/>
              <a:t>df</a:t>
            </a:r>
            <a:r>
              <a:rPr lang="en-US" dirty="0" smtClean="0"/>
              <a:t> sound, complete, and minimal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5925" y="1248229"/>
            <a:ext cx="8458200" cy="838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b="0" dirty="0" smtClean="0"/>
              <a:t>A closure slice may not be executable</a:t>
            </a:r>
          </a:p>
          <a:p>
            <a:pPr marL="230188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0" dirty="0" smtClean="0"/>
              <a:t>At some call-sites, #actuals in slice &lt; #formals in slice</a:t>
            </a:r>
            <a:endParaRPr lang="en-US" sz="2200" b="0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15925" y="2494297"/>
            <a:ext cx="4041775" cy="40011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sz="2200" dirty="0" smtClean="0"/>
              <a:t>Binkley [LOPLAS 1993]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5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/>
      <p:bldP spid="7" grpId="0" build="p" animBg="1"/>
      <p:bldP spid="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990600" y="1631103"/>
            <a:ext cx="6425713" cy="2362200"/>
            <a:chOff x="990600" y="1631103"/>
            <a:chExt cx="6425713" cy="2362200"/>
          </a:xfrm>
        </p:grpSpPr>
        <p:sp>
          <p:nvSpPr>
            <p:cNvPr id="10" name="Oval 9"/>
            <p:cNvSpPr/>
            <p:nvPr/>
          </p:nvSpPr>
          <p:spPr>
            <a:xfrm>
              <a:off x="1241815" y="2440275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956833" y="1631103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  <a:r>
                <a:rPr lang="en-US" sz="2200" baseline="-25000" dirty="0" smtClean="0">
                  <a:solidFill>
                    <a:schemeClr val="tx1"/>
                  </a:solidFill>
                </a:rPr>
                <a:t>p8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89896" y="3353223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  <a:r>
                <a:rPr lang="en-US" sz="2200" baseline="-25000" dirty="0" smtClean="0">
                  <a:solidFill>
                    <a:schemeClr val="tx1"/>
                  </a:solidFill>
                </a:rPr>
                <a:t>p9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776233" y="2469303"/>
              <a:ext cx="640080" cy="640080"/>
            </a:xfrm>
            <a:prstGeom prst="ellipse">
              <a:avLst/>
            </a:prstGeom>
            <a:noFill/>
            <a:ln w="101600" cmpd="dbl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15" name="Straight Arrow Connector 14"/>
            <p:cNvCxnSpPr>
              <a:stCxn id="10" idx="7"/>
              <a:endCxn id="11" idx="2"/>
            </p:cNvCxnSpPr>
            <p:nvPr/>
          </p:nvCxnSpPr>
          <p:spPr>
            <a:xfrm flipV="1">
              <a:off x="1788157" y="1951143"/>
              <a:ext cx="2168676" cy="582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5"/>
              <a:endCxn id="12" idx="2"/>
            </p:cNvCxnSpPr>
            <p:nvPr/>
          </p:nvCxnSpPr>
          <p:spPr>
            <a:xfrm>
              <a:off x="1788157" y="2986617"/>
              <a:ext cx="2201739" cy="6866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6"/>
              <a:endCxn id="13" idx="3"/>
            </p:cNvCxnSpPr>
            <p:nvPr/>
          </p:nvCxnSpPr>
          <p:spPr>
            <a:xfrm flipV="1">
              <a:off x="4629976" y="3015645"/>
              <a:ext cx="2239995" cy="6576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6"/>
              <a:endCxn id="13" idx="1"/>
            </p:cNvCxnSpPr>
            <p:nvPr/>
          </p:nvCxnSpPr>
          <p:spPr>
            <a:xfrm>
              <a:off x="4596913" y="1951143"/>
              <a:ext cx="2273058" cy="6118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0" idx="6"/>
              <a:endCxn id="13" idx="2"/>
            </p:cNvCxnSpPr>
            <p:nvPr/>
          </p:nvCxnSpPr>
          <p:spPr>
            <a:xfrm>
              <a:off x="1881895" y="2760315"/>
              <a:ext cx="4894338" cy="290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42223" y="1668689"/>
              <a:ext cx="925253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p1,p3,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p5,p8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80433" y="3307503"/>
              <a:ext cx="925253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p1,p2,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p4,p9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17678" y="3362597"/>
              <a:ext cx="431528" cy="338554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08329" y="1914910"/>
              <a:ext cx="1172116" cy="338554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C1,C2,C3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87363" y="2495580"/>
              <a:ext cx="3517310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m1,m3,m5,m7,m9,m10,m11,m13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m14,m15,m17,m19,m21,m22,m23</a:t>
              </a:r>
            </a:p>
          </p:txBody>
        </p:sp>
        <p:cxnSp>
          <p:nvCxnSpPr>
            <p:cNvPr id="57" name="Straight Arrow Connector 56"/>
            <p:cNvCxnSpPr>
              <a:endCxn id="10" idx="1"/>
            </p:cNvCxnSpPr>
            <p:nvPr/>
          </p:nvCxnSpPr>
          <p:spPr>
            <a:xfrm>
              <a:off x="990600" y="2271183"/>
              <a:ext cx="344953" cy="2628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Specialization Slicing: The Algorithm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025946" y="1623392"/>
            <a:ext cx="6390367" cy="2498331"/>
            <a:chOff x="990600" y="1515562"/>
            <a:chExt cx="6390367" cy="2498331"/>
          </a:xfrm>
        </p:grpSpPr>
        <p:sp>
          <p:nvSpPr>
            <p:cNvPr id="39" name="Oval 38"/>
            <p:cNvSpPr/>
            <p:nvPr/>
          </p:nvSpPr>
          <p:spPr>
            <a:xfrm>
              <a:off x="1206469" y="2324734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3921487" y="1515562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1</a:t>
              </a:r>
              <a:endParaRPr lang="en-US" sz="22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954550" y="3237682"/>
              <a:ext cx="640080" cy="640080"/>
            </a:xfrm>
            <a:prstGeom prst="ellipse">
              <a:avLst/>
            </a:prstGeom>
            <a:noFill/>
            <a:ln w="25400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</a:rPr>
                <a:t>2</a:t>
              </a:r>
              <a:endParaRPr lang="en-US" sz="22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740887" y="2353762"/>
              <a:ext cx="640080" cy="640080"/>
            </a:xfrm>
            <a:prstGeom prst="ellipse">
              <a:avLst/>
            </a:prstGeom>
            <a:noFill/>
            <a:ln w="101600" cmpd="dbl">
              <a:solidFill>
                <a:schemeClr val="tx1">
                  <a:lumMod val="95000"/>
                </a:schemeClr>
              </a:solidFill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</a:rPr>
                <a:t>3</a:t>
              </a:r>
              <a:endParaRPr lang="en-US" sz="2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39" idx="7"/>
              <a:endCxn id="40" idx="2"/>
            </p:cNvCxnSpPr>
            <p:nvPr/>
          </p:nvCxnSpPr>
          <p:spPr>
            <a:xfrm flipV="1">
              <a:off x="1752811" y="1835602"/>
              <a:ext cx="2168676" cy="582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9" idx="5"/>
              <a:endCxn id="41" idx="2"/>
            </p:cNvCxnSpPr>
            <p:nvPr/>
          </p:nvCxnSpPr>
          <p:spPr>
            <a:xfrm>
              <a:off x="1752811" y="2871076"/>
              <a:ext cx="2201739" cy="68664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6"/>
              <a:endCxn id="42" idx="3"/>
            </p:cNvCxnSpPr>
            <p:nvPr/>
          </p:nvCxnSpPr>
          <p:spPr>
            <a:xfrm flipV="1">
              <a:off x="4594630" y="2900104"/>
              <a:ext cx="2239995" cy="6576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0" idx="6"/>
              <a:endCxn id="42" idx="1"/>
            </p:cNvCxnSpPr>
            <p:nvPr/>
          </p:nvCxnSpPr>
          <p:spPr>
            <a:xfrm>
              <a:off x="4561567" y="1835602"/>
              <a:ext cx="2273058" cy="6118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9" idx="6"/>
              <a:endCxn id="42" idx="2"/>
            </p:cNvCxnSpPr>
            <p:nvPr/>
          </p:nvCxnSpPr>
          <p:spPr>
            <a:xfrm>
              <a:off x="1846549" y="2644774"/>
              <a:ext cx="4894338" cy="290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06877" y="1553148"/>
              <a:ext cx="925253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p1,p3,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p5,p8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67374" y="3182896"/>
              <a:ext cx="1172116" cy="830997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p1,p2,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p3,p4,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P5,p8,p9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82332" y="3247056"/>
              <a:ext cx="431528" cy="338554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C</a:t>
              </a:r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72983" y="1799369"/>
              <a:ext cx="801823" cy="338554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C1,C3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52017" y="2380039"/>
              <a:ext cx="3517310" cy="584775"/>
            </a:xfrm>
            <a:prstGeom prst="rect">
              <a:avLst/>
            </a:prstGeom>
            <a:noFill/>
            <a:ln w="25400"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m1,m3,m5,m7,m9,m10,m11,m13</a:t>
              </a:r>
            </a:p>
            <a:p>
              <a:r>
                <a:rPr lang="en-US" sz="1600" dirty="0" smtClean="0">
                  <a:latin typeface="Courier New" pitchFamily="49" charset="0"/>
                  <a:cs typeface="Courier New" pitchFamily="49" charset="0"/>
                </a:rPr>
                <a:t>m14,m15,m17,m19,m21,m22,m23</a:t>
              </a:r>
            </a:p>
          </p:txBody>
        </p:sp>
        <p:cxnSp>
          <p:nvCxnSpPr>
            <p:cNvPr id="54" name="Straight Arrow Connector 53"/>
            <p:cNvCxnSpPr>
              <a:endCxn id="39" idx="1"/>
            </p:cNvCxnSpPr>
            <p:nvPr/>
          </p:nvCxnSpPr>
          <p:spPr>
            <a:xfrm>
              <a:off x="990600" y="2127037"/>
              <a:ext cx="309607" cy="2914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355600" y="4648200"/>
            <a:ext cx="8291372" cy="1446550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200" dirty="0"/>
              <a:t>A </a:t>
            </a:r>
            <a:r>
              <a:rPr lang="en-US" sz="2200" b="1" dirty="0"/>
              <a:t>minimal reverse-deterministic</a:t>
            </a:r>
            <a:r>
              <a:rPr lang="en-US" sz="2200" dirty="0"/>
              <a:t> automaton enables us to read off</a:t>
            </a:r>
            <a:br>
              <a:rPr lang="en-US" sz="2200" dirty="0"/>
            </a:br>
            <a:r>
              <a:rPr lang="en-US" sz="2200" dirty="0"/>
              <a:t>each partition-element in the desired </a:t>
            </a:r>
            <a:r>
              <a:rPr lang="en-US" sz="2200" dirty="0" smtClean="0"/>
              <a:t>partition</a:t>
            </a:r>
          </a:p>
          <a:p>
            <a:endParaRPr lang="en-US" sz="2200" dirty="0"/>
          </a:p>
          <a:p>
            <a:pPr algn="ctr"/>
            <a:r>
              <a:rPr lang="en-US" sz="2200" dirty="0" smtClean="0"/>
              <a:t>Reverse </a:t>
            </a:r>
            <a:r>
              <a:rPr lang="en-US" sz="2200" dirty="0" smtClean="0">
                <a:sym typeface="Math C"/>
              </a:rPr>
              <a:t></a:t>
            </a:r>
            <a:r>
              <a:rPr lang="en-US" sz="2200" dirty="0" smtClean="0"/>
              <a:t> </a:t>
            </a:r>
            <a:r>
              <a:rPr lang="en-US" sz="2200" dirty="0" err="1" smtClean="0"/>
              <a:t>Determinize</a:t>
            </a:r>
            <a:r>
              <a:rPr lang="en-US" sz="2200" dirty="0" smtClean="0"/>
              <a:t> </a:t>
            </a:r>
            <a:r>
              <a:rPr lang="en-US" sz="2200" dirty="0">
                <a:sym typeface="Math C"/>
              </a:rPr>
              <a:t></a:t>
            </a:r>
            <a:r>
              <a:rPr lang="en-US" sz="2200" dirty="0" smtClean="0"/>
              <a:t> Minimize </a:t>
            </a:r>
            <a:r>
              <a:rPr lang="en-US" sz="2200" dirty="0">
                <a:sym typeface="Math C"/>
              </a:rPr>
              <a:t></a:t>
            </a:r>
            <a:r>
              <a:rPr lang="en-US" sz="2200" dirty="0" smtClean="0"/>
              <a:t> Reverse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0972" y="152400"/>
            <a:ext cx="3886200" cy="1219200"/>
          </a:xfrm>
        </p:spPr>
        <p:txBody>
          <a:bodyPr anchor="t" anchorCtr="0"/>
          <a:lstStyle/>
          <a:p>
            <a:pPr algn="r"/>
            <a:r>
              <a:rPr lang="en-US" dirty="0" smtClean="0"/>
              <a:t>Specialization</a:t>
            </a:r>
            <a:br>
              <a:rPr lang="en-US" dirty="0" smtClean="0"/>
            </a:br>
            <a:r>
              <a:rPr lang="en-US" dirty="0" smtClean="0"/>
              <a:t>Slicing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12" y="1247775"/>
            <a:ext cx="2674088" cy="73342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Min </a:t>
            </a:r>
            <a:r>
              <a:rPr lang="en-US" sz="1800" dirty="0" err="1" smtClean="0"/>
              <a:t>Aung</a:t>
            </a:r>
            <a:r>
              <a:rPr lang="en-US" sz="1800" dirty="0" smtClean="0"/>
              <a:t> | Susan </a:t>
            </a:r>
            <a:r>
              <a:rPr lang="en-US" sz="1800" dirty="0" err="1" smtClean="0"/>
              <a:t>Horwitz</a:t>
            </a:r>
            <a:endParaRPr lang="en-US" sz="1800" dirty="0" smtClean="0"/>
          </a:p>
          <a:p>
            <a:r>
              <a:rPr lang="en-US" sz="1800" dirty="0" smtClean="0"/>
              <a:t>Rich Joiner | Tom Reps</a:t>
            </a:r>
            <a:endParaRPr lang="en-US" sz="1800" dirty="0"/>
          </a:p>
        </p:txBody>
      </p:sp>
      <p:pic>
        <p:nvPicPr>
          <p:cNvPr id="1026" name="Picture 2" descr="C:\cs\exe-slicing\uw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2400"/>
            <a:ext cx="32194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350" y="2514600"/>
            <a:ext cx="1920240" cy="3733800"/>
            <a:chOff x="533400" y="1905000"/>
            <a:chExt cx="2209800" cy="3733800"/>
          </a:xfrm>
        </p:grpSpPr>
        <p:sp>
          <p:nvSpPr>
            <p:cNvPr id="7" name="Snip Single Corner Rectangle 6"/>
            <p:cNvSpPr/>
            <p:nvPr/>
          </p:nvSpPr>
          <p:spPr>
            <a:xfrm>
              <a:off x="533400" y="1905000"/>
              <a:ext cx="2209800" cy="3733800"/>
            </a:xfrm>
            <a:prstGeom prst="snip1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2019300"/>
              <a:ext cx="13716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2216002"/>
              <a:ext cx="13716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09600" y="2433970"/>
              <a:ext cx="1981200" cy="990600"/>
            </a:xfrm>
            <a:prstGeom prst="round2Diag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3467100"/>
              <a:ext cx="1371600" cy="152400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3145" y="3662030"/>
              <a:ext cx="1371600" cy="152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3145" y="3848100"/>
              <a:ext cx="1371600" cy="152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3145" y="4043030"/>
              <a:ext cx="1977655" cy="1524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3145" y="4227032"/>
              <a:ext cx="13716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3145" y="4418418"/>
              <a:ext cx="1371600" cy="1524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" y="4610100"/>
              <a:ext cx="1371600" cy="152400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600" y="4804735"/>
              <a:ext cx="1371600" cy="1524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600" y="4995530"/>
              <a:ext cx="1981200" cy="1524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305" y="5177465"/>
              <a:ext cx="1371600" cy="152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305" y="5376235"/>
              <a:ext cx="1371600" cy="152400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14400" y="2400300"/>
              <a:ext cx="533400" cy="152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73200" y="2400300"/>
              <a:ext cx="533400" cy="152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32000" y="2400300"/>
              <a:ext cx="533400" cy="152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800" y="2616200"/>
              <a:ext cx="1371600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" y="2806700"/>
              <a:ext cx="1371600" cy="1524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" y="2997200"/>
              <a:ext cx="1371600" cy="152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800" y="3187700"/>
              <a:ext cx="1371600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89000" y="407543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47800" y="407543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06600" y="407543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89000" y="502666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47800" y="502666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06600" y="502666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800" y="2400300"/>
              <a:ext cx="2032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7700" y="4075430"/>
              <a:ext cx="215900" cy="914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47700" y="5026660"/>
              <a:ext cx="215900" cy="914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46960" y="2514600"/>
            <a:ext cx="1920240" cy="3733800"/>
            <a:chOff x="533400" y="1905000"/>
            <a:chExt cx="2209800" cy="3733800"/>
          </a:xfrm>
        </p:grpSpPr>
        <p:sp>
          <p:nvSpPr>
            <p:cNvPr id="39" name="Snip Single Corner Rectangle 38"/>
            <p:cNvSpPr/>
            <p:nvPr/>
          </p:nvSpPr>
          <p:spPr>
            <a:xfrm>
              <a:off x="533400" y="1905000"/>
              <a:ext cx="2209800" cy="3733800"/>
            </a:xfrm>
            <a:prstGeom prst="snip1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9600" y="2216002"/>
              <a:ext cx="13716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 Diagonal Corner Rectangle 40"/>
            <p:cNvSpPr/>
            <p:nvPr/>
          </p:nvSpPr>
          <p:spPr>
            <a:xfrm>
              <a:off x="609600" y="2433970"/>
              <a:ext cx="1981200" cy="990600"/>
            </a:xfrm>
            <a:prstGeom prst="round2Diag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3145" y="3848100"/>
              <a:ext cx="1371600" cy="152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3145" y="4043030"/>
              <a:ext cx="1977655" cy="1524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3145" y="4227032"/>
              <a:ext cx="13716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3145" y="4418418"/>
              <a:ext cx="1371600" cy="1524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9600" y="4804735"/>
              <a:ext cx="1371600" cy="1524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" y="4995530"/>
              <a:ext cx="1981200" cy="1524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305" y="5177465"/>
              <a:ext cx="1371600" cy="152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14400" y="2400300"/>
              <a:ext cx="533400" cy="152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3200" y="2400300"/>
              <a:ext cx="533400" cy="152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32000" y="2400300"/>
              <a:ext cx="533400" cy="152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85800" y="2616200"/>
              <a:ext cx="1371600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5800" y="2997200"/>
              <a:ext cx="1371600" cy="152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5800" y="3187700"/>
              <a:ext cx="1371600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47800" y="407543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89000" y="502666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006600" y="502666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85800" y="2400300"/>
              <a:ext cx="2032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47700" y="4075430"/>
              <a:ext cx="215900" cy="914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7700" y="5026660"/>
              <a:ext cx="215900" cy="914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556760" y="2514600"/>
            <a:ext cx="1920240" cy="3733800"/>
            <a:chOff x="533400" y="1905000"/>
            <a:chExt cx="2209800" cy="3733800"/>
          </a:xfrm>
        </p:grpSpPr>
        <p:sp>
          <p:nvSpPr>
            <p:cNvPr id="62" name="Snip Single Corner Rectangle 61"/>
            <p:cNvSpPr/>
            <p:nvPr/>
          </p:nvSpPr>
          <p:spPr>
            <a:xfrm>
              <a:off x="533400" y="1905000"/>
              <a:ext cx="2209800" cy="3733800"/>
            </a:xfrm>
            <a:prstGeom prst="snip1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09600" y="2019300"/>
              <a:ext cx="13716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9600" y="2216002"/>
              <a:ext cx="13716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 Diagonal Corner Rectangle 64"/>
            <p:cNvSpPr/>
            <p:nvPr/>
          </p:nvSpPr>
          <p:spPr>
            <a:xfrm>
              <a:off x="609600" y="2433970"/>
              <a:ext cx="1981200" cy="990600"/>
            </a:xfrm>
            <a:prstGeom prst="round2Diag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09600" y="3467100"/>
              <a:ext cx="1371600" cy="152400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3145" y="3848100"/>
              <a:ext cx="1371600" cy="152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13145" y="4043030"/>
              <a:ext cx="1977655" cy="1524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13145" y="4227032"/>
              <a:ext cx="13716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3145" y="4418418"/>
              <a:ext cx="1371600" cy="1524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9600" y="4610100"/>
              <a:ext cx="1371600" cy="152400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09600" y="4804735"/>
              <a:ext cx="1371600" cy="1524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09600" y="4995530"/>
              <a:ext cx="1981200" cy="1524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09305" y="5177465"/>
              <a:ext cx="1371600" cy="152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14400" y="2400300"/>
              <a:ext cx="533400" cy="152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473200" y="2400300"/>
              <a:ext cx="533400" cy="152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32000" y="2400300"/>
              <a:ext cx="533400" cy="152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85800" y="2616200"/>
              <a:ext cx="1371600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5800" y="2806700"/>
              <a:ext cx="1371600" cy="1524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85800" y="2997200"/>
              <a:ext cx="1371600" cy="152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85800" y="3187700"/>
              <a:ext cx="1371600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89000" y="407543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447800" y="407543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006600" y="407543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89000" y="502666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447800" y="502666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006600" y="5026660"/>
              <a:ext cx="533400" cy="91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5800" y="2400300"/>
              <a:ext cx="203200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47700" y="4075430"/>
              <a:ext cx="215900" cy="914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47700" y="5026660"/>
              <a:ext cx="215900" cy="914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766560" y="2514600"/>
            <a:ext cx="2225040" cy="3733800"/>
            <a:chOff x="6766560" y="1905000"/>
            <a:chExt cx="2225040" cy="3733800"/>
          </a:xfrm>
        </p:grpSpPr>
        <p:grpSp>
          <p:nvGrpSpPr>
            <p:cNvPr id="92" name="Group 91"/>
            <p:cNvGrpSpPr/>
            <p:nvPr/>
          </p:nvGrpSpPr>
          <p:grpSpPr>
            <a:xfrm>
              <a:off x="6766560" y="1905000"/>
              <a:ext cx="1920240" cy="3733800"/>
              <a:chOff x="533400" y="1905000"/>
              <a:chExt cx="2209800" cy="3733800"/>
            </a:xfrm>
          </p:grpSpPr>
          <p:sp>
            <p:nvSpPr>
              <p:cNvPr id="99" name="Snip Single Corner Rectangle 98"/>
              <p:cNvSpPr/>
              <p:nvPr/>
            </p:nvSpPr>
            <p:spPr>
              <a:xfrm>
                <a:off x="533400" y="1905000"/>
                <a:ext cx="2209800" cy="3733800"/>
              </a:xfrm>
              <a:prstGeom prst="snip1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09600" y="2216002"/>
                <a:ext cx="13716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ound Diagonal Corner Rectangle 100"/>
              <p:cNvSpPr/>
              <p:nvPr/>
            </p:nvSpPr>
            <p:spPr>
              <a:xfrm>
                <a:off x="609601" y="2433970"/>
                <a:ext cx="905932" cy="990600"/>
              </a:xfrm>
              <a:prstGeom prst="round2Diag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13145" y="3848100"/>
                <a:ext cx="1371600" cy="1524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13145" y="4043030"/>
                <a:ext cx="1977655" cy="1524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13145" y="4227032"/>
                <a:ext cx="13716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13145" y="4418418"/>
                <a:ext cx="13716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09600" y="4804735"/>
                <a:ext cx="1371600" cy="1524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609600" y="4995530"/>
                <a:ext cx="1981200" cy="1524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09305" y="5177465"/>
                <a:ext cx="1371600" cy="1524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14400" y="2400300"/>
                <a:ext cx="533400" cy="1524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685801" y="2997200"/>
                <a:ext cx="736599" cy="1524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85801" y="3187700"/>
                <a:ext cx="736599" cy="1524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447800" y="4075430"/>
                <a:ext cx="533400" cy="9144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89000" y="5026660"/>
                <a:ext cx="533400" cy="9144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06600" y="5026660"/>
                <a:ext cx="533400" cy="9144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85800" y="2400300"/>
                <a:ext cx="203200" cy="1524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647700" y="4075430"/>
                <a:ext cx="215900" cy="914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47700" y="5026660"/>
                <a:ext cx="215900" cy="9144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Round Diagonal Corner Rectangle 92"/>
            <p:cNvSpPr/>
            <p:nvPr/>
          </p:nvSpPr>
          <p:spPr>
            <a:xfrm>
              <a:off x="7678332" y="2433970"/>
              <a:ext cx="1313268" cy="990600"/>
            </a:xfrm>
            <a:prstGeom prst="round2Diag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943193" y="2400300"/>
              <a:ext cx="463506" cy="152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428771" y="2400300"/>
              <a:ext cx="463506" cy="152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744547" y="2616200"/>
              <a:ext cx="1191873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744547" y="3187700"/>
              <a:ext cx="1191873" cy="15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744547" y="2400300"/>
              <a:ext cx="176574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" y="6197025"/>
            <a:ext cx="1644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Informal Roman" pitchFamily="66" charset="0"/>
              </a:rPr>
              <a:t>s</a:t>
            </a:r>
            <a:r>
              <a:rPr lang="en-US" sz="3000" dirty="0" smtClean="0">
                <a:latin typeface="Informal Roman" pitchFamily="66" charset="0"/>
              </a:rPr>
              <a:t>lice here</a:t>
            </a:r>
            <a:endParaRPr lang="en-US" sz="3000" dirty="0">
              <a:latin typeface="Informal Roman" pitchFamily="66" charset="0"/>
            </a:endParaRPr>
          </a:p>
        </p:txBody>
      </p:sp>
      <p:cxnSp>
        <p:nvCxnSpPr>
          <p:cNvPr id="119" name="Curved Connector 118"/>
          <p:cNvCxnSpPr/>
          <p:nvPr/>
        </p:nvCxnSpPr>
        <p:spPr>
          <a:xfrm flipH="1" flipV="1">
            <a:off x="1466850" y="5867400"/>
            <a:ext cx="339090" cy="677523"/>
          </a:xfrm>
          <a:prstGeom prst="curvedConnector4">
            <a:avLst>
              <a:gd name="adj1" fmla="val -101124"/>
              <a:gd name="adj2" fmla="val 108130"/>
            </a:avLst>
          </a:prstGeom>
          <a:ln w="381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TextBox 1034"/>
          <p:cNvSpPr txBox="1"/>
          <p:nvPr/>
        </p:nvSpPr>
        <p:spPr>
          <a:xfrm>
            <a:off x="19050" y="2209800"/>
            <a:ext cx="178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program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2231240" y="2209800"/>
            <a:ext cx="13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Closure slice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2286000" y="6210300"/>
            <a:ext cx="2279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Informal Roman" pitchFamily="66" charset="0"/>
              </a:rPr>
              <a:t>w</a:t>
            </a:r>
            <a:r>
              <a:rPr lang="en-US" sz="3000" dirty="0" smtClean="0">
                <a:latin typeface="Informal Roman" pitchFamily="66" charset="0"/>
              </a:rPr>
              <a:t>on’t compile!</a:t>
            </a:r>
            <a:endParaRPr lang="en-US" sz="3000" dirty="0">
              <a:latin typeface="Informal Roman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457700" y="2209800"/>
            <a:ext cx="165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Executable slice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6651629" y="2209800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Specialization slice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4616669" y="6208752"/>
            <a:ext cx="2279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Informal Roman" pitchFamily="66" charset="0"/>
              </a:rPr>
              <a:t>e</a:t>
            </a:r>
            <a:r>
              <a:rPr lang="en-US" sz="3000" dirty="0" smtClean="0">
                <a:latin typeface="Informal Roman" pitchFamily="66" charset="0"/>
              </a:rPr>
              <a:t>xtra junk!</a:t>
            </a:r>
            <a:endParaRPr lang="en-US" sz="3000" dirty="0">
              <a:latin typeface="Informal Roman" pitchFamily="66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826469" y="6210300"/>
            <a:ext cx="1348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Informal Roman" pitchFamily="66" charset="0"/>
              </a:rPr>
              <a:t>minimal</a:t>
            </a:r>
            <a:endParaRPr lang="en-US" sz="3000" dirty="0">
              <a:latin typeface="Informal Roman" pitchFamily="66" charset="0"/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8134350" y="6286500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Informal Roman" pitchFamily="66" charset="0"/>
                <a:sym typeface="Wingdings" pitchFamily="2" charset="2"/>
              </a:rPr>
              <a:t>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97205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IS a Specialization Slice Minimal?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77156"/>
              </p:ext>
            </p:extLst>
          </p:nvPr>
        </p:nvGraphicFramePr>
        <p:xfrm>
          <a:off x="304800" y="1905000"/>
          <a:ext cx="84582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922"/>
                <a:gridCol w="4352278"/>
              </a:tblGrid>
              <a:tr h="34866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</a:rPr>
                        <a:t>NO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</a:rPr>
                        <a:t>YES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896558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+mn-lt"/>
                        </a:rPr>
                        <a:t>Weiser showed</a:t>
                      </a:r>
                      <a:r>
                        <a:rPr lang="en-US" sz="2200" baseline="0" dirty="0" smtClean="0">
                          <a:latin typeface="+mn-lt"/>
                        </a:rPr>
                        <a:t> that finding a statement-minimal slice is </a:t>
                      </a:r>
                      <a:r>
                        <a:rPr lang="en-US" sz="2200" baseline="0" dirty="0" err="1" smtClean="0">
                          <a:latin typeface="+mn-lt"/>
                        </a:rPr>
                        <a:t>undecidable</a:t>
                      </a:r>
                      <a:r>
                        <a:rPr lang="en-US" sz="2200" baseline="0" dirty="0" smtClean="0">
                          <a:latin typeface="+mn-lt"/>
                        </a:rPr>
                        <a:t>.</a:t>
                      </a:r>
                      <a:endParaRPr lang="en-US" sz="2200" dirty="0" smtClean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+mn-lt"/>
                        </a:rPr>
                        <a:t>We define </a:t>
                      </a:r>
                      <a:r>
                        <a:rPr lang="en-US" sz="2200" dirty="0" err="1" smtClean="0">
                          <a:latin typeface="+mn-lt"/>
                        </a:rPr>
                        <a:t>minimality</a:t>
                      </a:r>
                      <a:r>
                        <a:rPr lang="en-US" sz="2200" dirty="0" smtClean="0">
                          <a:latin typeface="+mn-lt"/>
                        </a:rPr>
                        <a:t> relative to the available static information.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96558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latin typeface="+mn-lt"/>
                        </a:rPr>
                        <a:t>Program</a:t>
                      </a:r>
                      <a:r>
                        <a:rPr lang="en-US" sz="2200" baseline="0" dirty="0" smtClean="0">
                          <a:latin typeface="+mn-lt"/>
                        </a:rPr>
                        <a:t> e</a:t>
                      </a:r>
                      <a:r>
                        <a:rPr lang="en-US" sz="2200" dirty="0" smtClean="0">
                          <a:latin typeface="+mn-lt"/>
                        </a:rPr>
                        <a:t>lements are duplicated.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Every element in a specialization slice corresponds to an</a:t>
                      </a:r>
                      <a:r>
                        <a:rPr lang="en-US" sz="2200" baseline="0" dirty="0" smtClean="0"/>
                        <a:t> el</a:t>
                      </a:r>
                      <a:r>
                        <a:rPr lang="en-US" sz="2200" dirty="0" smtClean="0"/>
                        <a:t>ement in the closure slice.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622610">
                <a:tc>
                  <a:txBody>
                    <a:bodyPr/>
                    <a:lstStyle/>
                    <a:p>
                      <a:pPr algn="l"/>
                      <a:endParaRPr lang="en-US" sz="2200" dirty="0" smtClean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Each procedure specialization is minimal for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the calling context.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96558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Proc. specializations can be syntactically identical, due to</a:t>
                      </a:r>
                    </a:p>
                    <a:p>
                      <a:pPr algn="l"/>
                      <a:r>
                        <a:rPr lang="en-US" sz="2200" dirty="0" smtClean="0"/>
                        <a:t>external parameter mismatch.</a:t>
                      </a:r>
                      <a:endParaRPr lang="en-US" sz="2200" dirty="0" smtClean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This effect can be utilized</a:t>
                      </a:r>
                    </a:p>
                    <a:p>
                      <a:pPr algn="l"/>
                      <a:r>
                        <a:rPr lang="en-US" sz="2200" dirty="0" smtClean="0"/>
                        <a:t>in compile-time optimization!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78105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76600" y="1752600"/>
            <a:ext cx="2468656" cy="347345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3000" dirty="0" smtClean="0"/>
              <a:t>Inspiration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3000" dirty="0" smtClean="0"/>
              <a:t>Goals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3000" dirty="0" smtClean="0"/>
              <a:t>Methods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3000" dirty="0" smtClean="0"/>
              <a:t>Results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sz="3000" dirty="0" smtClean="0"/>
              <a:t>Questions?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648200" cy="1295400"/>
          </a:xfrm>
        </p:spPr>
        <p:txBody>
          <a:bodyPr anchor="t" anchorCtr="0"/>
          <a:lstStyle/>
          <a:p>
            <a:r>
              <a:rPr lang="en-US" dirty="0" smtClean="0"/>
              <a:t>A Brief History of</a:t>
            </a:r>
            <a:br>
              <a:rPr lang="en-US" dirty="0" smtClean="0"/>
            </a:br>
            <a:r>
              <a:rPr lang="en-US" dirty="0" smtClean="0"/>
              <a:t>Slicing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643719"/>
            <a:ext cx="676082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Weiser ‘84: Static backward slicing</a:t>
            </a:r>
          </a:p>
          <a:p>
            <a:r>
              <a:rPr lang="en-US" sz="2200" dirty="0" smtClean="0"/>
              <a:t>1. Slice </a:t>
            </a:r>
            <a:r>
              <a:rPr lang="en-US" sz="2200" dirty="0" smtClean="0">
                <a:latin typeface="Bodoni MT" pitchFamily="18" charset="0"/>
              </a:rPr>
              <a:t>S</a:t>
            </a:r>
            <a:r>
              <a:rPr lang="en-US" sz="2200" dirty="0" smtClean="0"/>
              <a:t> is obtained from </a:t>
            </a:r>
            <a:r>
              <a:rPr lang="en-US" sz="2200" dirty="0" smtClean="0">
                <a:latin typeface="Bodoni MT" pitchFamily="18" charset="0"/>
              </a:rPr>
              <a:t>P</a:t>
            </a:r>
            <a:r>
              <a:rPr lang="en-US" sz="2200" dirty="0" smtClean="0"/>
              <a:t> by deleting zero or more</a:t>
            </a:r>
          </a:p>
          <a:p>
            <a:r>
              <a:rPr lang="en-US" sz="2200" dirty="0" smtClean="0"/>
              <a:t>   statements</a:t>
            </a:r>
          </a:p>
          <a:p>
            <a:r>
              <a:rPr lang="en-US" sz="2200" dirty="0" smtClean="0"/>
              <a:t>2. The state of </a:t>
            </a:r>
            <a:r>
              <a:rPr lang="en-US" sz="2200" dirty="0" smtClean="0">
                <a:latin typeface="Bodoni MT" pitchFamily="18" charset="0"/>
              </a:rPr>
              <a:t>S</a:t>
            </a:r>
            <a:r>
              <a:rPr lang="en-US" sz="2200" dirty="0" smtClean="0"/>
              <a:t>, projected onto slice criteria </a:t>
            </a:r>
            <a:r>
              <a:rPr lang="en-US" sz="2200" dirty="0" smtClean="0">
                <a:latin typeface="Bodoni MT" pitchFamily="18" charset="0"/>
              </a:rPr>
              <a:t>C = &lt;</a:t>
            </a:r>
            <a:r>
              <a:rPr lang="en-US" sz="2200" dirty="0" err="1">
                <a:latin typeface="Bodoni MT" pitchFamily="18" charset="0"/>
              </a:rPr>
              <a:t>q</a:t>
            </a:r>
            <a:r>
              <a:rPr lang="en-US" sz="2200" dirty="0" err="1" smtClean="0">
                <a:latin typeface="Bodoni MT" pitchFamily="18" charset="0"/>
              </a:rPr>
              <a:t>,V</a:t>
            </a:r>
            <a:r>
              <a:rPr lang="en-US" sz="2200" dirty="0" smtClean="0">
                <a:latin typeface="Bodoni MT" pitchFamily="18" charset="0"/>
              </a:rPr>
              <a:t>&gt;</a:t>
            </a:r>
            <a:r>
              <a:rPr lang="en-US" sz="2200" dirty="0" smtClean="0"/>
              <a:t>,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is equal that of </a:t>
            </a:r>
            <a:r>
              <a:rPr lang="en-US" sz="2200" dirty="0" smtClean="0">
                <a:latin typeface="Bodoni MT" pitchFamily="18" charset="0"/>
              </a:rPr>
              <a:t>P</a:t>
            </a:r>
            <a:r>
              <a:rPr lang="en-US" sz="2200" dirty="0" smtClean="0"/>
              <a:t>. (q: statement, </a:t>
            </a:r>
            <a:r>
              <a:rPr lang="en-US" sz="2200" dirty="0" smtClean="0">
                <a:latin typeface="Bodoni MT" pitchFamily="18" charset="0"/>
              </a:rPr>
              <a:t>V</a:t>
            </a:r>
            <a:r>
              <a:rPr lang="en-US" sz="2200" dirty="0" smtClean="0"/>
              <a:t>: set of variables)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426598"/>
            <a:ext cx="5538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Ottenstein</a:t>
            </a:r>
            <a:r>
              <a:rPr lang="en-US" sz="2200" dirty="0" smtClean="0"/>
              <a:t> &amp; </a:t>
            </a:r>
            <a:r>
              <a:rPr lang="en-US" sz="2200" dirty="0" err="1" smtClean="0"/>
              <a:t>Ottenstein</a:t>
            </a:r>
            <a:r>
              <a:rPr lang="en-US" sz="2200" dirty="0"/>
              <a:t> </a:t>
            </a:r>
            <a:r>
              <a:rPr lang="en-US" sz="2200" dirty="0" smtClean="0"/>
              <a:t>‘84: Slicing with PDGs</a:t>
            </a:r>
          </a:p>
          <a:p>
            <a:r>
              <a:rPr lang="en-US" sz="2200" dirty="0" smtClean="0"/>
              <a:t>1. Slicing becomes a graph reachability query.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9" y="4279147"/>
            <a:ext cx="6417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Horwitz</a:t>
            </a:r>
            <a:r>
              <a:rPr lang="en-US" sz="2200" dirty="0" smtClean="0"/>
              <a:t>, Reps, Binkley ‘90: </a:t>
            </a:r>
            <a:r>
              <a:rPr lang="en-US" sz="2200" dirty="0" err="1" smtClean="0"/>
              <a:t>Interprocedural</a:t>
            </a:r>
            <a:r>
              <a:rPr lang="en-US" sz="2200" dirty="0" smtClean="0"/>
              <a:t> SDG slicing</a:t>
            </a:r>
          </a:p>
          <a:p>
            <a:r>
              <a:rPr lang="en-US" sz="2200" dirty="0" smtClean="0"/>
              <a:t>1. Slicing becomes a CFL reachability query, ensuring</a:t>
            </a:r>
          </a:p>
          <a:p>
            <a:r>
              <a:rPr lang="en-US" sz="2200" dirty="0" smtClean="0"/>
              <a:t>   matched calls and returns</a:t>
            </a:r>
          </a:p>
          <a:p>
            <a:r>
              <a:rPr lang="en-US" sz="2200" dirty="0" smtClean="0"/>
              <a:t>2. Forward slicing introduced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5257800" y="197169"/>
            <a:ext cx="3678058" cy="1446550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cs typeface="Courier New" pitchFamily="49" charset="0"/>
              </a:rPr>
              <a:t>PDG SLICING</a:t>
            </a:r>
          </a:p>
          <a:p>
            <a:pPr algn="ctr"/>
            <a:r>
              <a:rPr lang="en-US" sz="2200" dirty="0" smtClean="0">
                <a:cs typeface="Courier New" pitchFamily="49" charset="0"/>
              </a:rPr>
              <a:t>State projection requirement</a:t>
            </a:r>
          </a:p>
          <a:p>
            <a:pPr algn="ctr"/>
            <a:r>
              <a:rPr lang="en-US" sz="2200" dirty="0" smtClean="0">
                <a:cs typeface="Courier New" pitchFamily="49" charset="0"/>
              </a:rPr>
              <a:t>formalized as a PDG problem. </a:t>
            </a:r>
          </a:p>
          <a:p>
            <a:pPr algn="ctr"/>
            <a:r>
              <a:rPr lang="en-US" sz="2200" dirty="0" smtClean="0">
                <a:cs typeface="Courier New" pitchFamily="49" charset="0"/>
              </a:rPr>
              <a:t>Program elements that  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4970923" y="2037100"/>
            <a:ext cx="4037003" cy="1785104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cs typeface="Courier New" pitchFamily="49" charset="0"/>
              </a:rPr>
              <a:t>STATIC BACKWARD SLICE</a:t>
            </a:r>
          </a:p>
          <a:p>
            <a:pPr algn="ctr"/>
            <a:r>
              <a:rPr lang="en-US" sz="2200" dirty="0" smtClean="0">
                <a:cs typeface="Courier New" pitchFamily="49" charset="0"/>
              </a:rPr>
              <a:t>D</a:t>
            </a:r>
            <a:r>
              <a:rPr lang="en-US" sz="2200" dirty="0" smtClean="0"/>
              <a:t>elete 0 or more statements </a:t>
            </a:r>
            <a:r>
              <a:rPr lang="en-US" sz="2200" dirty="0" err="1" smtClean="0"/>
              <a:t>s.t.</a:t>
            </a:r>
            <a:r>
              <a:rPr lang="en-US" sz="2200" dirty="0" smtClean="0"/>
              <a:t> </a:t>
            </a:r>
          </a:p>
          <a:p>
            <a:pPr algn="ctr"/>
            <a:r>
              <a:rPr lang="en-US" sz="2200" dirty="0" smtClean="0"/>
              <a:t>the program state projected onto</a:t>
            </a:r>
          </a:p>
          <a:p>
            <a:pPr algn="ctr"/>
            <a:r>
              <a:rPr lang="en-US" sz="2200" dirty="0" smtClean="0"/>
              <a:t>the slice criteria is equal in the</a:t>
            </a:r>
          </a:p>
          <a:p>
            <a:pPr algn="ctr"/>
            <a:r>
              <a:rPr lang="en-US" sz="2200" dirty="0" smtClean="0"/>
              <a:t>original program and the slice.</a:t>
            </a:r>
            <a:endParaRPr lang="en-US" sz="2200" dirty="0" smtClean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495799" y="1805065"/>
            <a:ext cx="4485474" cy="4708981"/>
          </a:xfrm>
          <a:prstGeom prst="rect">
            <a:avLst/>
          </a:prstGeom>
          <a:noFill/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g1, g2, g3;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void p(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g1 = a;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g2 = b;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g3 = g2;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g2 = 100;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p(g2, 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p(g2, 3);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p(4, g1 +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printf("%d",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1295400"/>
          </a:xfrm>
        </p:spPr>
        <p:txBody>
          <a:bodyPr anchor="t" anchorCtr="0"/>
          <a:lstStyle/>
          <a:p>
            <a:r>
              <a:rPr lang="en-US" dirty="0" smtClean="0"/>
              <a:t>Specialization Slicing: High-Level IDEA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13361" y="1839831"/>
            <a:ext cx="4053839" cy="1446550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dirty="0"/>
              <a:t>MOTIVATION</a:t>
            </a:r>
          </a:p>
          <a:p>
            <a:r>
              <a:rPr lang="en-US" sz="2200" dirty="0" smtClean="0"/>
              <a:t>Information about procedure calling context can be useful for applications of slicing</a:t>
            </a:r>
            <a:endParaRPr lang="en-US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213360" y="3505153"/>
            <a:ext cx="4053840" cy="1446550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dirty="0"/>
              <a:t>GOAL</a:t>
            </a:r>
          </a:p>
          <a:p>
            <a:r>
              <a:rPr lang="en-US" sz="2200" dirty="0"/>
              <a:t>Specialize procedures to </a:t>
            </a:r>
            <a:r>
              <a:rPr lang="en-US" sz="2200" dirty="0" smtClean="0"/>
              <a:t>each combination </a:t>
            </a:r>
            <a:r>
              <a:rPr lang="en-US" sz="2200" dirty="0"/>
              <a:t>of parameters that are </a:t>
            </a:r>
            <a:r>
              <a:rPr lang="en-US" sz="2200" dirty="0" smtClean="0"/>
              <a:t>in the slice at </a:t>
            </a:r>
            <a:r>
              <a:rPr lang="en-US" sz="2200" dirty="0"/>
              <a:t>each </a:t>
            </a:r>
            <a:r>
              <a:rPr lang="en-US" sz="2200" dirty="0" smtClean="0"/>
              <a:t>call-site</a:t>
            </a:r>
            <a:endParaRPr lang="en-US" sz="2200" dirty="0"/>
          </a:p>
        </p:txBody>
      </p:sp>
      <p:sp>
        <p:nvSpPr>
          <p:cNvPr id="46" name="Rectangle 45"/>
          <p:cNvSpPr/>
          <p:nvPr/>
        </p:nvSpPr>
        <p:spPr>
          <a:xfrm>
            <a:off x="5295900" y="5849583"/>
            <a:ext cx="2651760" cy="256032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4495799" y="1805067"/>
            <a:ext cx="4485474" cy="4708981"/>
          </a:xfrm>
          <a:prstGeom prst="rect">
            <a:avLst/>
          </a:prstGeom>
          <a:noFill/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g1, g2;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void p_1(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g2 = b;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void p_2(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g1 = a;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g2 = b;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p_1(2);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p_2(g2, 3);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p_1(g1 +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printf("%d",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5657850" cy="1295400"/>
          </a:xfrm>
        </p:spPr>
        <p:txBody>
          <a:bodyPr anchor="t" anchorCtr="0"/>
          <a:lstStyle/>
          <a:p>
            <a:r>
              <a:rPr lang="en-US" dirty="0" smtClean="0"/>
              <a:t>Specialization Slicing: High-Level IDEA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13361" y="1839831"/>
            <a:ext cx="4053839" cy="1446550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dirty="0"/>
              <a:t>MOTIVATION</a:t>
            </a:r>
          </a:p>
          <a:p>
            <a:r>
              <a:rPr lang="en-US" sz="2200" dirty="0" smtClean="0"/>
              <a:t>Information about procedure calling context can be useful for applications of slicing</a:t>
            </a:r>
            <a:endParaRPr lang="en-US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213360" y="3505153"/>
            <a:ext cx="4053840" cy="1446550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200" dirty="0"/>
              <a:t>GOAL</a:t>
            </a:r>
          </a:p>
          <a:p>
            <a:r>
              <a:rPr lang="en-US" sz="2200" dirty="0"/>
              <a:t>Specialize procedures to </a:t>
            </a:r>
            <a:r>
              <a:rPr lang="en-US" sz="2200" dirty="0" smtClean="0"/>
              <a:t>each combination </a:t>
            </a:r>
            <a:r>
              <a:rPr lang="en-US" sz="2200" dirty="0"/>
              <a:t>of parameters that are </a:t>
            </a:r>
            <a:r>
              <a:rPr lang="en-US" sz="2200" dirty="0" smtClean="0"/>
              <a:t>in the slice at </a:t>
            </a:r>
            <a:r>
              <a:rPr lang="en-US" sz="2200" dirty="0"/>
              <a:t>each </a:t>
            </a:r>
            <a:r>
              <a:rPr lang="en-US" sz="2200" dirty="0" smtClean="0"/>
              <a:t>call-site</a:t>
            </a:r>
            <a:endParaRPr lang="en-US" sz="2200" dirty="0"/>
          </a:p>
        </p:txBody>
      </p:sp>
      <p:sp>
        <p:nvSpPr>
          <p:cNvPr id="46" name="Rectangle 45"/>
          <p:cNvSpPr/>
          <p:nvPr/>
        </p:nvSpPr>
        <p:spPr>
          <a:xfrm>
            <a:off x="5298440" y="5849583"/>
            <a:ext cx="2651760" cy="256032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4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648200" cy="12954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INSPIRATION FROM Partial </a:t>
            </a:r>
            <a:r>
              <a:rPr lang="en-US" dirty="0" err="1" smtClean="0"/>
              <a:t>EvaluatioN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8361" y="525959"/>
            <a:ext cx="2070247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>
                <a:cs typeface="Courier New" pitchFamily="49" charset="0"/>
              </a:rPr>
              <a:t>Bulyonkov</a:t>
            </a:r>
            <a:r>
              <a:rPr lang="en-US" sz="2200" dirty="0">
                <a:cs typeface="Courier New" pitchFamily="49" charset="0"/>
              </a:rPr>
              <a:t> </a:t>
            </a:r>
            <a:r>
              <a:rPr lang="en-US" sz="2200" dirty="0" smtClean="0">
                <a:cs typeface="Courier New" pitchFamily="49" charset="0"/>
              </a:rPr>
              <a:t>1993</a:t>
            </a:r>
          </a:p>
          <a:p>
            <a:pPr algn="ctr"/>
            <a:r>
              <a:rPr lang="en-US" sz="2200" dirty="0" smtClean="0">
                <a:cs typeface="Courier New" pitchFamily="49" charset="0"/>
              </a:rPr>
              <a:t>Jones et al. 1993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582" y="1977557"/>
            <a:ext cx="4172681" cy="769441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Slicing algorithms have traditionally</a:t>
            </a:r>
          </a:p>
          <a:p>
            <a:pPr algn="ctr"/>
            <a:r>
              <a:rPr lang="en-US" sz="2200" dirty="0"/>
              <a:t>been </a:t>
            </a:r>
            <a:r>
              <a:rPr lang="en-US" sz="2200" dirty="0" smtClean="0"/>
              <a:t>syntax-preserving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07717" y="3352800"/>
            <a:ext cx="5630066" cy="1107996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This </a:t>
            </a:r>
            <a:r>
              <a:rPr lang="en-US" sz="2200" dirty="0" smtClean="0"/>
              <a:t>corresponds to </a:t>
            </a:r>
            <a:r>
              <a:rPr lang="en-US" sz="2200" dirty="0"/>
              <a:t>a </a:t>
            </a:r>
            <a:r>
              <a:rPr lang="en-US" sz="2200" b="1" dirty="0" err="1"/>
              <a:t>monovariant</a:t>
            </a:r>
            <a:r>
              <a:rPr lang="en-US" sz="2200" dirty="0"/>
              <a:t> </a:t>
            </a:r>
            <a:r>
              <a:rPr lang="en-US" sz="2200" dirty="0" smtClean="0"/>
              <a:t>algorithm</a:t>
            </a:r>
          </a:p>
          <a:p>
            <a:pPr algn="ctr"/>
            <a:r>
              <a:rPr lang="en-US" sz="2200" dirty="0" smtClean="0"/>
              <a:t>in </a:t>
            </a:r>
            <a:r>
              <a:rPr lang="en-US" sz="2200" dirty="0"/>
              <a:t>Partial </a:t>
            </a:r>
            <a:r>
              <a:rPr lang="en-US" sz="2200" dirty="0" smtClean="0"/>
              <a:t>Evaluation: each </a:t>
            </a:r>
            <a:r>
              <a:rPr lang="en-US" sz="2200" dirty="0"/>
              <a:t>program </a:t>
            </a:r>
            <a:r>
              <a:rPr lang="en-US" sz="2200" dirty="0" smtClean="0"/>
              <a:t>element</a:t>
            </a:r>
          </a:p>
          <a:p>
            <a:pPr algn="ctr"/>
            <a:r>
              <a:rPr lang="en-US" sz="2200" dirty="0" smtClean="0"/>
              <a:t>generates </a:t>
            </a:r>
            <a:r>
              <a:rPr lang="en-US" sz="2200" dirty="0"/>
              <a:t>at most </a:t>
            </a:r>
            <a:r>
              <a:rPr lang="en-US" sz="2200" dirty="0" smtClean="0"/>
              <a:t>one </a:t>
            </a:r>
            <a:r>
              <a:rPr lang="en-US" sz="2200" dirty="0"/>
              <a:t>element in the </a:t>
            </a:r>
            <a:r>
              <a:rPr lang="en-US" sz="2200" dirty="0" smtClean="0"/>
              <a:t>result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025" y="5181600"/>
            <a:ext cx="4682500" cy="1107996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With </a:t>
            </a:r>
            <a:r>
              <a:rPr lang="en-US" sz="2200" b="1" dirty="0" err="1"/>
              <a:t>polyvariance</a:t>
            </a:r>
            <a:r>
              <a:rPr lang="en-US" sz="2200" dirty="0"/>
              <a:t>, one </a:t>
            </a:r>
            <a:r>
              <a:rPr lang="en-US" sz="2200" dirty="0" smtClean="0"/>
              <a:t>original</a:t>
            </a:r>
          </a:p>
          <a:p>
            <a:pPr algn="ctr"/>
            <a:r>
              <a:rPr lang="en-US" sz="2200" dirty="0" smtClean="0"/>
              <a:t>program </a:t>
            </a:r>
            <a:r>
              <a:rPr lang="en-US" sz="2200" dirty="0"/>
              <a:t>element can generate multiple</a:t>
            </a:r>
          </a:p>
          <a:p>
            <a:pPr algn="ctr"/>
            <a:r>
              <a:rPr lang="en-US" sz="2200" dirty="0"/>
              <a:t>elements in the specialized </a:t>
            </a:r>
            <a:r>
              <a:rPr lang="en-US" sz="2200" dirty="0" smtClean="0"/>
              <a:t>program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647520" y="2834084"/>
            <a:ext cx="5953489" cy="1938992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 rad="101600">
              <a:schemeClr val="tx1">
                <a:lumMod val="9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INSIGHT</a:t>
            </a:r>
          </a:p>
          <a:p>
            <a:pPr algn="ctr"/>
            <a:r>
              <a:rPr lang="en-US" sz="4000" dirty="0"/>
              <a:t>We can </a:t>
            </a:r>
            <a:r>
              <a:rPr lang="en-US" sz="4000" dirty="0" smtClean="0"/>
              <a:t>create a</a:t>
            </a:r>
          </a:p>
          <a:p>
            <a:pPr algn="ctr"/>
            <a:r>
              <a:rPr lang="en-US" sz="4000" dirty="0" err="1" smtClean="0"/>
              <a:t>polyvariant</a:t>
            </a:r>
            <a:r>
              <a:rPr lang="en-US" sz="4000" dirty="0" smtClean="0"/>
              <a:t> slicing algorithm</a:t>
            </a:r>
            <a:endParaRPr lang="en-US" sz="4000" dirty="0" smtClean="0"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2" grpId="0" animBg="1"/>
      <p:bldP spid="12" grpId="1" animBg="1"/>
      <p:bldP spid="14" grpId="0" animBg="1"/>
      <p:bldP spid="14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498848" y="1808988"/>
            <a:ext cx="4485474" cy="4708981"/>
          </a:xfrm>
          <a:prstGeom prst="rect">
            <a:avLst/>
          </a:prstGeom>
          <a:noFill/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g1, g2, g3;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void p(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g1 = a;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g2 = b;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g3 = g2;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g2 = 100;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p(g2, 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p(g2, 3);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p(4, g1 +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printf("%d",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74" y="1600200"/>
            <a:ext cx="4169226" cy="1785104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2200" dirty="0" smtClean="0"/>
              <a:t>BRUTE FORCE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648200" cy="1295400"/>
          </a:xfrm>
        </p:spPr>
        <p:txBody>
          <a:bodyPr anchor="t" anchorCtr="0"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95900" y="5852160"/>
            <a:ext cx="2651760" cy="256032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736" y="1600200"/>
            <a:ext cx="4169226" cy="1785104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2200" dirty="0" smtClean="0"/>
              <a:t>BRUTE FORCE</a:t>
            </a:r>
            <a:endParaRPr lang="en-US" sz="2200" dirty="0"/>
          </a:p>
          <a:p>
            <a:r>
              <a:rPr lang="en-US" sz="2200" dirty="0" smtClean="0"/>
              <a:t>1) Recursively generate a procedure copy for each call-site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3736" y="1600200"/>
            <a:ext cx="4169226" cy="1785104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2200" dirty="0" smtClean="0"/>
              <a:t>BRUTE FORCE</a:t>
            </a:r>
            <a:endParaRPr lang="en-US" sz="2200" dirty="0"/>
          </a:p>
          <a:p>
            <a:r>
              <a:rPr lang="en-US" sz="2200" dirty="0" smtClean="0"/>
              <a:t>1) Recursively generate a procedure copy for each call-site</a:t>
            </a:r>
          </a:p>
          <a:p>
            <a:r>
              <a:rPr lang="en-US" sz="2200" dirty="0" smtClean="0"/>
              <a:t>2) Generate the closure slice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282476"/>
            <a:ext cx="4489704" cy="6247864"/>
          </a:xfrm>
          <a:prstGeom prst="rect">
            <a:avLst/>
          </a:prstGeom>
          <a:noFill/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g1, g2, g3;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void p_1(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a, </a:t>
            </a: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g1 = a;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g2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= b;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g3 = g2;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void p_2(</a:t>
            </a:r>
            <a:r>
              <a:rPr lang="en-US" sz="1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1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g1 = a;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g2 = b;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g3 = g2;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void p_3(</a:t>
            </a:r>
            <a:r>
              <a:rPr lang="en-US" sz="1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a, </a:t>
            </a:r>
            <a:r>
              <a:rPr lang="en-US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g1 = a;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g2 = b;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g3 = g2;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}</a:t>
            </a:r>
            <a:endParaRPr lang="en-US" sz="1600" dirty="0">
              <a:solidFill>
                <a:schemeClr val="accent3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g2 = 100;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p_1(g2, 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p_2(g2, 3);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p_3(4, g1 +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printf("%d",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648200" cy="1295400"/>
          </a:xfrm>
        </p:spPr>
        <p:txBody>
          <a:bodyPr anchor="t" anchorCtr="0"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95392" y="5855929"/>
            <a:ext cx="2651760" cy="256032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249264" y="648962"/>
            <a:ext cx="1714134" cy="5142774"/>
            <a:chOff x="5260090" y="457200"/>
            <a:chExt cx="1714134" cy="5142774"/>
          </a:xfrm>
        </p:grpSpPr>
        <p:sp>
          <p:nvSpPr>
            <p:cNvPr id="16" name="Rectangle 15"/>
            <p:cNvSpPr/>
            <p:nvPr/>
          </p:nvSpPr>
          <p:spPr>
            <a:xfrm>
              <a:off x="5297098" y="3128010"/>
              <a:ext cx="1097280" cy="219456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62869" y="4408714"/>
              <a:ext cx="137795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58840" y="4732020"/>
              <a:ext cx="45720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61130" y="5325654"/>
              <a:ext cx="274320" cy="274320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97098" y="3631786"/>
              <a:ext cx="1097280" cy="219456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87440" y="2878800"/>
              <a:ext cx="731520" cy="219456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42704" y="457200"/>
              <a:ext cx="731520" cy="219456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03520" y="2412052"/>
              <a:ext cx="1097280" cy="219456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97098" y="1172028"/>
              <a:ext cx="1097280" cy="219456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60090" y="708660"/>
              <a:ext cx="1097280" cy="219456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80000"/>
              </a:schemeClr>
            </a:solidFill>
            <a:ln w="25400">
              <a:noFill/>
            </a:ln>
            <a:effectLst>
              <a:glow>
                <a:schemeClr val="tx1">
                  <a:lumMod val="9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5025994" y="633354"/>
            <a:ext cx="2989286" cy="1214135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40325" y="3071706"/>
            <a:ext cx="2982575" cy="1214135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3736" y="1600200"/>
            <a:ext cx="4169226" cy="1785104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2200" dirty="0" smtClean="0"/>
              <a:t>BRUTE FORCE</a:t>
            </a:r>
            <a:endParaRPr lang="en-US" sz="2200" dirty="0"/>
          </a:p>
          <a:p>
            <a:r>
              <a:rPr lang="en-US" sz="2200" dirty="0" smtClean="0"/>
              <a:t>1) Recursively generate a procedure copy for each call-site</a:t>
            </a:r>
          </a:p>
          <a:p>
            <a:r>
              <a:rPr lang="en-US" sz="2200" dirty="0" smtClean="0"/>
              <a:t>2) Generate the closure slice</a:t>
            </a:r>
          </a:p>
          <a:p>
            <a:r>
              <a:rPr lang="en-US" sz="2200" dirty="0" smtClean="0"/>
              <a:t>3) Merge identical procedures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1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0" grpId="1" animBg="1"/>
      <p:bldP spid="26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495799" y="1806119"/>
            <a:ext cx="4485474" cy="4708981"/>
          </a:xfrm>
          <a:prstGeom prst="rect">
            <a:avLst/>
          </a:prstGeom>
          <a:noFill/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g1, g2;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void p_1(</a:t>
            </a:r>
            <a:r>
              <a:rPr lang="en-US" sz="2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g2 = b;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void p_2(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a, </a:t>
            </a:r>
            <a:r>
              <a:rPr lang="en-US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b)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g1 = a;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g2 = b;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main() {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p_1(2);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p_2(g2, 3);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p_1(g1 +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printf("%d", g2);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74" y="1600200"/>
            <a:ext cx="4169226" cy="1785104"/>
          </a:xfrm>
          <a:prstGeom prst="rect">
            <a:avLst/>
          </a:prstGeom>
          <a:noFill/>
          <a:ln w="25400">
            <a:solidFill>
              <a:schemeClr val="tx1">
                <a:lumMod val="75000"/>
              </a:schemeClr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2200" dirty="0" smtClean="0"/>
              <a:t>BRUTE FORCE</a:t>
            </a:r>
            <a:endParaRPr lang="en-US" sz="2200" dirty="0"/>
          </a:p>
          <a:p>
            <a:r>
              <a:rPr lang="en-US" sz="2200" dirty="0" smtClean="0"/>
              <a:t>1) Recursively generate a procedure copy for each call-site</a:t>
            </a:r>
          </a:p>
          <a:p>
            <a:r>
              <a:rPr lang="en-US" sz="2200" dirty="0" smtClean="0"/>
              <a:t>2) Generate the closure slice</a:t>
            </a:r>
          </a:p>
          <a:p>
            <a:r>
              <a:rPr lang="en-US" sz="2200" dirty="0" smtClean="0"/>
              <a:t>3) Merge identical procedures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4648200" cy="1295400"/>
          </a:xfrm>
        </p:spPr>
        <p:txBody>
          <a:bodyPr anchor="t" anchorCtr="0">
            <a:normAutofit/>
          </a:bodyPr>
          <a:lstStyle/>
          <a:p>
            <a:r>
              <a:rPr lang="en-US" dirty="0" err="1" smtClean="0"/>
              <a:t>Strawman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11" name="Octagon 10"/>
          <p:cNvSpPr/>
          <p:nvPr/>
        </p:nvSpPr>
        <p:spPr>
          <a:xfrm>
            <a:off x="1219200" y="1553182"/>
            <a:ext cx="1865084" cy="1861304"/>
          </a:xfrm>
          <a:prstGeom prst="octagon">
            <a:avLst/>
          </a:prstGeom>
          <a:solidFill>
            <a:srgbClr val="FF0000">
              <a:alpha val="85000"/>
            </a:srgbClr>
          </a:solidFill>
          <a:ln w="25400">
            <a:noFill/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May not</a:t>
            </a:r>
          </a:p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terminate!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95900" y="5854846"/>
            <a:ext cx="2651760" cy="256032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06339" y="2164080"/>
            <a:ext cx="2662013" cy="914400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ffectLst>
            <a:glow>
              <a:schemeClr val="tx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1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>
    <a:spDef>
      <a:spPr>
        <a:ln w="19050">
          <a:solidFill>
            <a:schemeClr val="tx1"/>
          </a:solidFill>
          <a:tailEnd type="none" w="lg" len="lg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solidFill>
            <a:schemeClr val="tx1">
              <a:lumMod val="75000"/>
            </a:schemeClr>
          </a:solidFill>
        </a:ln>
        <a:effectLst>
          <a:glow>
            <a:schemeClr val="tx1">
              <a:lumMod val="95000"/>
              <a:alpha val="40000"/>
            </a:schemeClr>
          </a:glow>
        </a:effectLst>
      </a:spPr>
      <a:bodyPr wrap="none" rtlCol="0">
        <a:spAutoFit/>
      </a:bodyPr>
      <a:lstStyle>
        <a:defPPr algn="ctr">
          <a:defRPr sz="2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18993</TotalTime>
  <Words>3398</Words>
  <Application>Microsoft Office PowerPoint</Application>
  <PresentationFormat>On-screen Show (4:3)</PresentationFormat>
  <Paragraphs>775</Paragraphs>
  <Slides>38</Slides>
  <Notes>31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Wingdings 3</vt:lpstr>
      <vt:lpstr>Calibri</vt:lpstr>
      <vt:lpstr>Bodoni MT</vt:lpstr>
      <vt:lpstr>Math C</vt:lpstr>
      <vt:lpstr>Wingdings</vt:lpstr>
      <vt:lpstr>Courier New</vt:lpstr>
      <vt:lpstr>Informal Roman</vt:lpstr>
      <vt:lpstr>Gill Sans MT</vt:lpstr>
      <vt:lpstr>Urban Pop</vt:lpstr>
      <vt:lpstr>Specialization Slicing</vt:lpstr>
      <vt:lpstr>PReview</vt:lpstr>
      <vt:lpstr>Program Slicing Overview</vt:lpstr>
      <vt:lpstr>Specialization Slicing: High-Level IDEA</vt:lpstr>
      <vt:lpstr>Specialization Slicing: High-Level IDEA</vt:lpstr>
      <vt:lpstr>INSPIRATION FROM Partial EvaluatioN</vt:lpstr>
      <vt:lpstr>Strawman Algorithms</vt:lpstr>
      <vt:lpstr>Strawman Algorithms</vt:lpstr>
      <vt:lpstr>Strawman Algorithms</vt:lpstr>
      <vt:lpstr>Strawman Algorithms</vt:lpstr>
      <vt:lpstr>Strawman Algorithms</vt:lpstr>
      <vt:lpstr>Strawman Algorithms</vt:lpstr>
      <vt:lpstr>INSPIRATION FROM Model Checking</vt:lpstr>
      <vt:lpstr>PUSHDOWN SystemS Overview</vt:lpstr>
      <vt:lpstr>Specialization Slicing: The Algorithm</vt:lpstr>
      <vt:lpstr>Specialization Slicing: The Algorithm</vt:lpstr>
      <vt:lpstr>Specialization Slicing: The Algorithm</vt:lpstr>
      <vt:lpstr>Specialization Slicing: The Algorithm</vt:lpstr>
      <vt:lpstr>Specialization Slicing: The Algorithm</vt:lpstr>
      <vt:lpstr>Specialization Slicing: The Algorithm</vt:lpstr>
      <vt:lpstr>Specialization Slicing: The Algorithm</vt:lpstr>
      <vt:lpstr>Specialization Slicing: The Algorithm</vt:lpstr>
      <vt:lpstr>Monovariant Executable Slices</vt:lpstr>
      <vt:lpstr>Monovariant Executable Slices</vt:lpstr>
      <vt:lpstr>Implementation, ExperimentS and Results</vt:lpstr>
      <vt:lpstr>Other Topics Covered</vt:lpstr>
      <vt:lpstr>SlicING Algorithm Summary</vt:lpstr>
      <vt:lpstr>Specialization Slicing: The End</vt:lpstr>
      <vt:lpstr>SlicING Experimental Corpus</vt:lpstr>
      <vt:lpstr>SlicING TIME Measurements</vt:lpstr>
      <vt:lpstr>SlicING SPACE Measurements</vt:lpstr>
      <vt:lpstr>Specialization Slicing: The Algorithm</vt:lpstr>
      <vt:lpstr>Executable Slicing</vt:lpstr>
      <vt:lpstr>Specialization Slicing: The Algorithm</vt:lpstr>
      <vt:lpstr>Specialization Slicing</vt:lpstr>
      <vt:lpstr>IS a Specialization Slice Minimal?</vt:lpstr>
      <vt:lpstr>Outline</vt:lpstr>
      <vt:lpstr>A Brief History of Slicing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Specialization Slicing</dc:title>
  <dc:creator>Windows Admin</dc:creator>
  <cp:lastModifiedBy>Windows Admin</cp:lastModifiedBy>
  <cp:revision>215</cp:revision>
  <dcterms:created xsi:type="dcterms:W3CDTF">2006-08-16T00:00:00Z</dcterms:created>
  <dcterms:modified xsi:type="dcterms:W3CDTF">2014-06-05T23:14:19Z</dcterms:modified>
</cp:coreProperties>
</file>