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56" r:id="rId2"/>
    <p:sldId id="257" r:id="rId3"/>
    <p:sldId id="259" r:id="rId4"/>
    <p:sldId id="272" r:id="rId5"/>
    <p:sldId id="269" r:id="rId6"/>
    <p:sldId id="270" r:id="rId7"/>
    <p:sldId id="284" r:id="rId8"/>
    <p:sldId id="281" r:id="rId9"/>
    <p:sldId id="282" r:id="rId10"/>
    <p:sldId id="263" r:id="rId11"/>
    <p:sldId id="271" r:id="rId12"/>
    <p:sldId id="264" r:id="rId13"/>
    <p:sldId id="266" r:id="rId14"/>
    <p:sldId id="265" r:id="rId15"/>
    <p:sldId id="267" r:id="rId16"/>
    <p:sldId id="285" r:id="rId17"/>
    <p:sldId id="268" r:id="rId18"/>
    <p:sldId id="260" r:id="rId19"/>
    <p:sldId id="273" r:id="rId20"/>
    <p:sldId id="286" r:id="rId21"/>
    <p:sldId id="276" r:id="rId22"/>
    <p:sldId id="277" r:id="rId23"/>
    <p:sldId id="283" r:id="rId24"/>
    <p:sldId id="278" r:id="rId25"/>
    <p:sldId id="279" r:id="rId26"/>
    <p:sldId id="258" r:id="rId27"/>
    <p:sldId id="288" r:id="rId28"/>
    <p:sldId id="274" r:id="rId29"/>
    <p:sldId id="287" r:id="rId30"/>
    <p:sldId id="261"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
      <p:font typeface="Calibri Light" panose="020F030202020403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Reps" initials="TR" lastIdx="1" clrIdx="0">
    <p:extLst>
      <p:ext uri="{19B8F6BF-5375-455C-9EA6-DF929625EA0E}">
        <p15:presenceInfo xmlns:p15="http://schemas.microsoft.com/office/powerpoint/2012/main" userId="Thomas Rep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30" autoAdjust="0"/>
    <p:restoredTop sz="85782" autoAdjust="0"/>
  </p:normalViewPr>
  <p:slideViewPr>
    <p:cSldViewPr snapToGrid="0">
      <p:cViewPr varScale="1">
        <p:scale>
          <a:sx n="40" d="100"/>
          <a:sy n="40" d="100"/>
        </p:scale>
        <p:origin x="466" y="2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7CFF45-0157-49D0-A006-62B57C6850B1}" type="datetimeFigureOut">
              <a:rPr lang="en-US" smtClean="0"/>
              <a:t>9/19/2016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A9BEE-009E-47AE-B72D-DF28A1A989C6}" type="slidenum">
              <a:rPr lang="en-US" smtClean="0"/>
              <a:t>‹#›</a:t>
            </a:fld>
            <a:endParaRPr lang="en-US"/>
          </a:p>
        </p:txBody>
      </p:sp>
    </p:spTree>
    <p:extLst>
      <p:ext uri="{BB962C8B-B14F-4D97-AF65-F5344CB8AC3E}">
        <p14:creationId xmlns:p14="http://schemas.microsoft.com/office/powerpoint/2010/main" val="202070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assumption that a 60</a:t>
            </a:r>
            <a:r>
              <a:rPr lang="en-US" baseline="30000" dirty="0"/>
              <a:t>th</a:t>
            </a:r>
            <a:r>
              <a:rPr lang="en-US" baseline="0" dirty="0"/>
              <a:t> birthday is the right time for an academic to reflect, I’ll ignore Satchel Paige’s advice.  Like Tim this morning, my thoughts went back to my beginnings, but actually a little further to “Reps at 17, 20, and 21” before catching up with Tim’s story. In particular, when I graduated from college in 1977, I swore to myself that I would never go to grad school.  I’ve now been in academia for 38 years – what happened?</a:t>
            </a:r>
          </a:p>
          <a:p>
            <a:endParaRPr lang="en-US" baseline="0" dirty="0"/>
          </a:p>
          <a:p>
            <a:r>
              <a:rPr lang="en-US" baseline="0" dirty="0"/>
              <a:t>I took just two computer classes as an undergrad at Harvard. As a 17-year old freshman, I took Applied Math 110, which was an odd duck of a class: 4 weeks of PDP-10 assembly language; 4 weeks of Lisp 1.5, and 3 weeks in which the programming assignment was to modify a Lisp 1.5 interpreter – written in PDP-10 assembly language – to change some Lisp features. (So I really had known what an interpreter was in my first conversation with Tim in 1978; it is just that I had forgotten in the intervening 4 years.) The other computing class I took, as a senior, was numerical analysis, which I really enjoyed.</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2</a:t>
            </a:fld>
            <a:endParaRPr lang="en-US"/>
          </a:p>
        </p:txBody>
      </p:sp>
    </p:spTree>
    <p:extLst>
      <p:ext uri="{BB962C8B-B14F-4D97-AF65-F5344CB8AC3E}">
        <p14:creationId xmlns:p14="http://schemas.microsoft.com/office/powerpoint/2010/main" val="2927808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screen-shot</a:t>
            </a:r>
            <a:r>
              <a:rPr lang="en-US" baseline="0" dirty="0"/>
              <a:t> of a program written using the Cornell Program Synthesizer.</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11</a:t>
            </a:fld>
            <a:endParaRPr lang="en-US"/>
          </a:p>
        </p:txBody>
      </p:sp>
    </p:spTree>
    <p:extLst>
      <p:ext uri="{BB962C8B-B14F-4D97-AF65-F5344CB8AC3E}">
        <p14:creationId xmlns:p14="http://schemas.microsoft.com/office/powerpoint/2010/main" val="68309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slides illustrates</a:t>
            </a:r>
            <a:r>
              <a:rPr lang="en-US" baseline="0" dirty="0"/>
              <a:t> execution with all debugging aids turned on.  The cursor shows the location of the program counter; variable values are shown in the right-hand pane; and the output is shown in the bottom pane.</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12</a:t>
            </a:fld>
            <a:endParaRPr lang="en-US"/>
          </a:p>
        </p:txBody>
      </p:sp>
    </p:spTree>
    <p:extLst>
      <p:ext uri="{BB962C8B-B14F-4D97-AF65-F5344CB8AC3E}">
        <p14:creationId xmlns:p14="http://schemas.microsoft.com/office/powerpoint/2010/main" val="982444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On-the-fly, the</a:t>
            </a:r>
            <a:r>
              <a:rPr lang="en-US" baseline="0" dirty="0"/>
              <a:t> Cornell Program Synthesizer </a:t>
            </a:r>
            <a:r>
              <a:rPr lang="en-US" dirty="0"/>
              <a:t>also performed what</a:t>
            </a:r>
            <a:r>
              <a:rPr lang="en-US" baseline="0" dirty="0"/>
              <a:t> used to be called static-semantic analysis.  For instance, here the cursor is at the identifier “j” in the first declaration statement.  When the identifier is deleted &lt;CLICK&gt; . . .</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13</a:t>
            </a:fld>
            <a:endParaRPr lang="en-US"/>
          </a:p>
        </p:txBody>
      </p:sp>
    </p:spTree>
    <p:extLst>
      <p:ext uri="{BB962C8B-B14F-4D97-AF65-F5344CB8AC3E}">
        <p14:creationId xmlns:p14="http://schemas.microsoft.com/office/powerpoint/2010/main" val="1818602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the places where “j” is used light up to show that they are uses of a variable that has not been declared. When “j” is declared, &lt;CLICK&gt;</a:t>
            </a:r>
            <a:r>
              <a:rPr lang="en-US" baseline="0" dirty="0"/>
              <a:t> . . .</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14</a:t>
            </a:fld>
            <a:endParaRPr lang="en-US"/>
          </a:p>
        </p:txBody>
      </p:sp>
    </p:spTree>
    <p:extLst>
      <p:ext uri="{BB962C8B-B14F-4D97-AF65-F5344CB8AC3E}">
        <p14:creationId xmlns:p14="http://schemas.microsoft.com/office/powerpoint/2010/main" val="2359972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the highlighting goes away.  The paper about the Cornell Program Synthesizer</a:t>
            </a:r>
            <a:r>
              <a:rPr lang="en-US" baseline="0" dirty="0"/>
              <a:t> appeared in the September 1981 issue of CACM &lt;CLICK&gt;, where it started with the ringing slogan that Tim composed: “</a:t>
            </a:r>
            <a:r>
              <a:rPr lang="en-US" u="sng" baseline="0" dirty="0"/>
              <a:t>Programs are not text</a:t>
            </a:r>
            <a:r>
              <a:rPr lang="en-US" u="none" baseline="0" dirty="0"/>
              <a:t>,</a:t>
            </a:r>
            <a:r>
              <a:rPr lang="en-US" baseline="0" dirty="0"/>
              <a:t>” and went on to elaborate, “</a:t>
            </a:r>
            <a:r>
              <a:rPr lang="en-US" sz="1200" dirty="0"/>
              <a:t>they are hierarchical compositions of computational structures and should be edited, executed, and debugged in an environment that consistently acknowledges and reinforces this viewpoint.”</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15</a:t>
            </a:fld>
            <a:endParaRPr lang="en-US"/>
          </a:p>
        </p:txBody>
      </p:sp>
    </p:spTree>
    <p:extLst>
      <p:ext uri="{BB962C8B-B14F-4D97-AF65-F5344CB8AC3E}">
        <p14:creationId xmlns:p14="http://schemas.microsoft.com/office/powerpoint/2010/main" val="664510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about a year working with Tim, he pointed out, “What you are doing is not that much different from what the graduate students are doing, but when they finish they will have a degree, and you won’t.  Why don’t you enroll in the graduate program.” After much hemming and hawing – I went and interviewed with a very good DEC compiler group in Tewksbury, MA, where my heart sank as I entered a building with thousands of cubicles – I agreed to have Tim pull strings so that I could be a student in Fall 1979, with the intention of doing a master’s degree in CS. </a:t>
            </a:r>
          </a:p>
          <a:p>
            <a:endParaRPr lang="en-US" baseline="0" dirty="0"/>
          </a:p>
          <a:p>
            <a:r>
              <a:rPr lang="en-US" baseline="0" dirty="0"/>
              <a:t>Shortly afterwards, I got a call from Russ Long, a friend from the Harvard Sailing Team, who was organizing an America’s Cup campaign. &lt;CLICK&gt; He had been recruited by Ted Turner to steer the pace boat, Independence, and was looking for a navigator.  My response was &lt;CLICK&gt;</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16</a:t>
            </a:fld>
            <a:endParaRPr lang="en-US"/>
          </a:p>
        </p:txBody>
      </p:sp>
    </p:spTree>
    <p:extLst>
      <p:ext uri="{BB962C8B-B14F-4D97-AF65-F5344CB8AC3E}">
        <p14:creationId xmlns:p14="http://schemas.microsoft.com/office/powerpoint/2010/main" val="1155646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was that for my master’s degree,</a:t>
            </a:r>
            <a:r>
              <a:rPr lang="en-US" baseline="0" dirty="0"/>
              <a:t> I would </a:t>
            </a:r>
            <a:r>
              <a:rPr lang="en-US" dirty="0"/>
              <a:t>implement a system to generate systems</a:t>
            </a:r>
            <a:r>
              <a:rPr lang="en-US" baseline="0" dirty="0"/>
              <a:t> like the Cornell Program Synthesizer from some kind of formal specification. Obviously one would use a context-free grammar for the basic language part, but it wasn’t at all clear what kind of specification to use for static-semantic checks. Eventually, I learned what an attribute grammar was, and we decided to adopt them as the mechanism for the new system, the Synthesizer Generator.</a:t>
            </a:r>
          </a:p>
          <a:p>
            <a:endParaRPr lang="en-US" baseline="0" dirty="0"/>
          </a:p>
          <a:p>
            <a:r>
              <a:rPr lang="en-US" baseline="0" dirty="0"/>
              <a:t>A key moment was the realization that there was an </a:t>
            </a:r>
            <a:r>
              <a:rPr lang="en-US" u="sng" baseline="0" dirty="0"/>
              <a:t>optimal</a:t>
            </a:r>
            <a:r>
              <a:rPr lang="en-US" u="none" baseline="0" dirty="0"/>
              <a:t> method to update the attributes in an attributed tree after some subtree U is replaced by some other subtree U’. By optimal, we meant that after the new tree has been updated, there is some set (which we called the AFFECTED set) that </a:t>
            </a:r>
            <a:r>
              <a:rPr lang="en-US" u="sng" baseline="0" dirty="0"/>
              <a:t>actually needed</a:t>
            </a:r>
            <a:r>
              <a:rPr lang="en-US" u="none" baseline="0" dirty="0"/>
              <a:t> new values – as opposed to the attributes that an algorithm might choose to give new values – possibly only temporarily, until it can establish what the final correct value is. The algorithm actually has to go one step beyond the AFFECTED set to be able to determine that updating has </a:t>
            </a:r>
            <a:r>
              <a:rPr lang="en-US" u="none" baseline="0" dirty="0" err="1"/>
              <a:t>quiesced</a:t>
            </a:r>
            <a:r>
              <a:rPr lang="en-US" u="none" baseline="0" dirty="0"/>
              <a:t>.</a:t>
            </a:r>
          </a:p>
          <a:p>
            <a:endParaRPr lang="en-US" u="none" baseline="0" dirty="0"/>
          </a:p>
          <a:p>
            <a:r>
              <a:rPr lang="en-US" u="none" baseline="0" dirty="0"/>
              <a:t>This algorithm was so unexpected that Tim said, “Forget about writing a master’s thesis; write it up for a Ph.D.,” which I did, and ended up finishing my Ph.D. three years after enrolling in the Cornell CS graduate program. I was still very green: I’d only taken two CS courses as an undergrad, and I only took about seven courses as a Cornell grad student. Fortunately, I had met Susan, who was still in the process of searching for a Ph.D. topic when I finished, and Tim had gotten tenure, was ready for a sabbatical, and offered to take us to INRIA, outside of Paris, for a year. After that, I came back to Cornell for two years as a post-doc, still working with Tim, until Susan finished her Ph.D. and we both took faculty positions at Wisconsin.</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17</a:t>
            </a:fld>
            <a:endParaRPr lang="en-US"/>
          </a:p>
        </p:txBody>
      </p:sp>
    </p:spTree>
    <p:extLst>
      <p:ext uri="{BB962C8B-B14F-4D97-AF65-F5344CB8AC3E}">
        <p14:creationId xmlns:p14="http://schemas.microsoft.com/office/powerpoint/2010/main" val="38385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experience with Tim at Cornell had a huge impact on my life. The interests I developed there had a lot to do with a number of the things I’ve worked on ever since. For instance, incremental attribute updating is an example of an incremental-computing problem, and Incremental computing is something I’ve come back to at several different periods. &lt;EXPLAIN&gt; Also, the background on attribute grammars led directly to the work on </a:t>
            </a:r>
            <a:r>
              <a:rPr lang="en-US" baseline="0" dirty="0" err="1"/>
              <a:t>interprocedural</a:t>
            </a:r>
            <a:r>
              <a:rPr lang="en-US" baseline="0" dirty="0"/>
              <a:t> slicing, which then got me interested in using </a:t>
            </a:r>
            <a:r>
              <a:rPr lang="en-US" baseline="0" dirty="0" err="1"/>
              <a:t>Datalog</a:t>
            </a:r>
            <a:r>
              <a:rPr lang="en-US" baseline="0" dirty="0"/>
              <a:t> for </a:t>
            </a:r>
            <a:r>
              <a:rPr lang="en-US" baseline="0" dirty="0" err="1"/>
              <a:t>interprocedural</a:t>
            </a:r>
            <a:r>
              <a:rPr lang="en-US" baseline="0" dirty="0"/>
              <a:t> dataflow analysis.  . . . &lt;EXPLAIN&gt;</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18</a:t>
            </a:fld>
            <a:endParaRPr lang="en-US"/>
          </a:p>
        </p:txBody>
      </p:sp>
    </p:spTree>
    <p:extLst>
      <p:ext uri="{BB962C8B-B14F-4D97-AF65-F5344CB8AC3E}">
        <p14:creationId xmlns:p14="http://schemas.microsoft.com/office/powerpoint/2010/main" val="1580351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different</a:t>
            </a:r>
            <a:r>
              <a:rPr lang="en-US" baseline="0" dirty="0"/>
              <a:t> slice of the problems on which I’ve worked shows another theme that goes back to the work with Tim on the Synthesizer Generator, namely, an emphasis on creating frameworks and generators that apply to whole classes of problems.  I think of these as “let’s create a </a:t>
            </a:r>
            <a:r>
              <a:rPr lang="en-US" baseline="0" dirty="0" err="1"/>
              <a:t>Yacc</a:t>
            </a:r>
            <a:r>
              <a:rPr lang="en-US" baseline="0" dirty="0"/>
              <a:t> for X” – an idea that was applied to program-development environments, shape analyzers, equation solvers, machine-code analyzers, and a general attempt at abstract interpretation in general.</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19</a:t>
            </a:fld>
            <a:endParaRPr lang="en-US"/>
          </a:p>
        </p:txBody>
      </p:sp>
    </p:spTree>
    <p:extLst>
      <p:ext uri="{BB962C8B-B14F-4D97-AF65-F5344CB8AC3E}">
        <p14:creationId xmlns:p14="http://schemas.microsoft.com/office/powerpoint/2010/main" val="1402707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54880B-420F-4166-B8E3-8F4BE7337353}" type="slidenum">
              <a:rPr lang="en-US" altLang="en-US"/>
              <a:pPr/>
              <a:t>20</a:t>
            </a:fld>
            <a:endParaRPr lang="en-US" altLang="en-US"/>
          </a:p>
        </p:txBody>
      </p:sp>
      <p:sp>
        <p:nvSpPr>
          <p:cNvPr id="1632258" name="Rectangle 2"/>
          <p:cNvSpPr>
            <a:spLocks noGrp="1" noRot="1" noChangeAspect="1" noChangeArrowheads="1" noTextEdit="1"/>
          </p:cNvSpPr>
          <p:nvPr>
            <p:ph type="sldImg"/>
          </p:nvPr>
        </p:nvSpPr>
        <p:spPr>
          <a:ln/>
        </p:spPr>
      </p:sp>
      <p:sp>
        <p:nvSpPr>
          <p:cNvPr id="1632259" name="Rectangle 3"/>
          <p:cNvSpPr>
            <a:spLocks noGrp="1" noChangeArrowheads="1"/>
          </p:cNvSpPr>
          <p:nvPr>
            <p:ph type="body" idx="1"/>
          </p:nvPr>
        </p:nvSpPr>
        <p:spPr/>
        <p:txBody>
          <a:bodyPr/>
          <a:lstStyle/>
          <a:p>
            <a:r>
              <a:rPr lang="en-US" altLang="en-US" dirty="0"/>
              <a:t>A few years ago, I discovered that the case for creating frameworks and generators had been summed</a:t>
            </a:r>
            <a:r>
              <a:rPr lang="en-US" altLang="en-US" baseline="0" dirty="0"/>
              <a:t> up nicely by Richard Hamming in a talk in which he reflected on his own career. In a nutshell, he said that it answered the question “How can I address all of next year’s problems.”  He related how, when he was running the computing center at Bell Labs . . .</a:t>
            </a:r>
            <a:endParaRPr lang="en-US" altLang="en-US" dirty="0"/>
          </a:p>
        </p:txBody>
      </p:sp>
    </p:spTree>
    <p:extLst>
      <p:ext uri="{BB962C8B-B14F-4D97-AF65-F5344CB8AC3E}">
        <p14:creationId xmlns:p14="http://schemas.microsoft.com/office/powerpoint/2010/main" val="183927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was really at sea after graduation.  I returned to Ithaca, where</a:t>
            </a:r>
            <a:r>
              <a:rPr lang="en-US" baseline="0" dirty="0"/>
              <a:t> my parents were in despair about my future.  My father talked to friend of his, Ray Van </a:t>
            </a:r>
            <a:r>
              <a:rPr lang="en-US" baseline="0" dirty="0" err="1"/>
              <a:t>Houtte</a:t>
            </a:r>
            <a:r>
              <a:rPr lang="en-US" baseline="0" dirty="0"/>
              <a:t>, the president of one of the Ithaca banks, who had just given a loan to </a:t>
            </a:r>
            <a:r>
              <a:rPr lang="en-US" baseline="0" dirty="0" err="1"/>
              <a:t>Digicomp</a:t>
            </a:r>
            <a:r>
              <a:rPr lang="en-US" baseline="0" dirty="0"/>
              <a:t> Research so that they could build a computer aimed at the 6,000 professional astrologers their business plan said were working in the US. </a:t>
            </a:r>
            <a:r>
              <a:rPr lang="en-US" baseline="0" dirty="0" err="1"/>
              <a:t>Digicomp</a:t>
            </a:r>
            <a:r>
              <a:rPr lang="en-US" baseline="0" dirty="0"/>
              <a:t> needed a programmer, and hired me in November 1977. I’ll tell you all I remember about astrology.  First, there are seven schools of astrology, which were addressed by that knob in the upper-left corner of the keyboard. You were supposed to set it to the school that you believed in.</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3</a:t>
            </a:fld>
            <a:endParaRPr lang="en-US"/>
          </a:p>
        </p:txBody>
      </p:sp>
    </p:spTree>
    <p:extLst>
      <p:ext uri="{BB962C8B-B14F-4D97-AF65-F5344CB8AC3E}">
        <p14:creationId xmlns:p14="http://schemas.microsoft.com/office/powerpoint/2010/main" val="3752782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thank </a:t>
            </a:r>
            <a:r>
              <a:rPr lang="en-US" dirty="0" err="1"/>
              <a:t>yous</a:t>
            </a:r>
            <a:r>
              <a:rPr lang="en-US" dirty="0"/>
              <a:t> are in order. It</a:t>
            </a:r>
            <a:r>
              <a:rPr lang="en-US" baseline="0" dirty="0"/>
              <a:t> should be clear that Tim has had a huge influence on me. I have to say that starting out with him was the very best thing that happened to me – or ever will happen to me – in my intellectual/professional life. And it led to a deep friendship that has lasted more than 38 years.</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21</a:t>
            </a:fld>
            <a:endParaRPr lang="en-US"/>
          </a:p>
        </p:txBody>
      </p:sp>
    </p:spTree>
    <p:extLst>
      <p:ext uri="{BB962C8B-B14F-4D97-AF65-F5344CB8AC3E}">
        <p14:creationId xmlns:p14="http://schemas.microsoft.com/office/powerpoint/2010/main" val="3876278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intellectual adventure was the work on shape analysis with </a:t>
            </a:r>
            <a:r>
              <a:rPr lang="en-US" dirty="0" err="1"/>
              <a:t>Mooly</a:t>
            </a:r>
            <a:r>
              <a:rPr lang="en-US" dirty="0"/>
              <a:t> and Reinhard. The</a:t>
            </a:r>
            <a:r>
              <a:rPr lang="en-US" baseline="0" dirty="0"/>
              <a:t> ideas that I learned during that period have shaped how I’ve thought about all of the research that I’ve worked on ever since.  And again, deep friendships developed.  When I think of my closest friends, I think of Ithaca, Tel-Aviv, and </a:t>
            </a:r>
            <a:r>
              <a:rPr lang="en-US" baseline="0" dirty="0" err="1"/>
              <a:t>Saarbruecken</a:t>
            </a:r>
            <a:r>
              <a:rPr lang="en-US" baseline="0" dirty="0"/>
              <a:t>.</a:t>
            </a:r>
          </a:p>
          <a:p>
            <a:endParaRPr lang="en-US" baseline="0" dirty="0"/>
          </a:p>
          <a:p>
            <a:r>
              <a:rPr lang="en-US" baseline="0" dirty="0"/>
              <a:t>I’d like to tell one anecdote about our work.  One time when </a:t>
            </a:r>
            <a:r>
              <a:rPr lang="en-US" baseline="0" dirty="0" err="1"/>
              <a:t>Mooly</a:t>
            </a:r>
            <a:r>
              <a:rPr lang="en-US" baseline="0" dirty="0"/>
              <a:t> came to Madison to work on a paper, Reinhard was unable to come.  As the submission deadline was approaching, we got a message from Reinhard: &lt;CLICK&gt; “How is the submission coming along?” . . . &lt;CLICK&gt; . . . &lt;CLICK&gt;</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22</a:t>
            </a:fld>
            <a:endParaRPr lang="en-US"/>
          </a:p>
        </p:txBody>
      </p:sp>
    </p:spTree>
    <p:extLst>
      <p:ext uri="{BB962C8B-B14F-4D97-AF65-F5344CB8AC3E}">
        <p14:creationId xmlns:p14="http://schemas.microsoft.com/office/powerpoint/2010/main" val="933252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also</a:t>
            </a:r>
            <a:r>
              <a:rPr lang="en-US" baseline="0" dirty="0"/>
              <a:t> </a:t>
            </a:r>
            <a:r>
              <a:rPr lang="en-US" dirty="0"/>
              <a:t>benefitted</a:t>
            </a:r>
            <a:r>
              <a:rPr lang="en-US" baseline="0" dirty="0"/>
              <a:t> greatly from my interactions with my PL colleagues at Wisconsin &lt;NAME THEM&gt;.</a:t>
            </a:r>
          </a:p>
          <a:p>
            <a:endParaRPr lang="en-US" baseline="0" dirty="0"/>
          </a:p>
          <a:p>
            <a:r>
              <a:rPr lang="en-US" baseline="0" dirty="0"/>
              <a:t>Just for grins, I also gathered some more recent pictures so that you can see what working at Wisconsin – or leaving Wisconsin – does to you &lt;CLICK&gt;.  My conclusion was that if you want to keep your hair, don’t leave the Wisconsin PL group.  And I’m another piece of confirming evidence &lt;CLICK&gt;.</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23</a:t>
            </a:fld>
            <a:endParaRPr lang="en-US"/>
          </a:p>
        </p:txBody>
      </p:sp>
    </p:spTree>
    <p:extLst>
      <p:ext uri="{BB962C8B-B14F-4D97-AF65-F5344CB8AC3E}">
        <p14:creationId xmlns:p14="http://schemas.microsoft.com/office/powerpoint/2010/main" val="791123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 and I were</a:t>
            </a:r>
            <a:r>
              <a:rPr lang="en-US" baseline="0" dirty="0"/>
              <a:t> together more than </a:t>
            </a:r>
            <a:r>
              <a:rPr lang="en-US" dirty="0"/>
              <a:t>34 years.  We enjoyed life in Ithaca, Madison, Paris, Copenhagen,</a:t>
            </a:r>
            <a:r>
              <a:rPr lang="en-US" baseline="0" dirty="0"/>
              <a:t> and Pisa. She had a great attitude toward life – a healthy balance between work and play.  She was a gifted teacher, and did some notable research, which she wrote up in clear prose and illustrated by well-chosen examples. Recently, my colleague Aws Albarghouthi read one of her pointer-analysis papers, and remarked, “People don’t write papers like this today – everything was so clear.” I invite you to visit her Wisconsin web page, where you’ll find a link to the presentation I gave at her commemoration, which covers her life – including the life I shared with her.</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24</a:t>
            </a:fld>
            <a:endParaRPr lang="en-US"/>
          </a:p>
        </p:txBody>
      </p:sp>
    </p:spTree>
    <p:extLst>
      <p:ext uri="{BB962C8B-B14F-4D97-AF65-F5344CB8AC3E}">
        <p14:creationId xmlns:p14="http://schemas.microsoft.com/office/powerpoint/2010/main" val="238735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I’d like to thank Fran Wong, who with her energy and enthusiasm has helped me to build a new life with some new interests and new activities. She’s the one with the toothy grin in the rightmost picture.</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25</a:t>
            </a:fld>
            <a:endParaRPr lang="en-US"/>
          </a:p>
        </p:txBody>
      </p:sp>
    </p:spTree>
    <p:extLst>
      <p:ext uri="{BB962C8B-B14F-4D97-AF65-F5344CB8AC3E}">
        <p14:creationId xmlns:p14="http://schemas.microsoft.com/office/powerpoint/2010/main" val="3787998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many more people to thank: my students, my collaborators, Patrick and </a:t>
            </a:r>
            <a:r>
              <a:rPr lang="en-US" baseline="0" dirty="0" err="1"/>
              <a:t>Radhia</a:t>
            </a:r>
            <a:r>
              <a:rPr lang="en-US" baseline="0" dirty="0"/>
              <a:t> </a:t>
            </a:r>
            <a:r>
              <a:rPr lang="en-US" baseline="0" dirty="0" err="1"/>
              <a:t>Cousot</a:t>
            </a:r>
            <a:r>
              <a:rPr lang="en-US" baseline="0" dirty="0"/>
              <a:t> for inventing our sub-field, today’s speakers, and Microsoft Research and my five friends who organized today’s celebration.</a:t>
            </a:r>
          </a:p>
          <a:p>
            <a:endParaRPr lang="en-US" baseline="0" dirty="0"/>
          </a:p>
          <a:p>
            <a:r>
              <a:rPr lang="en-US" baseline="0" dirty="0"/>
              <a:t>I’ll leave you with two final thoughts:&lt;CLICK&gt; and &lt;CLICK&gt;</a:t>
            </a:r>
          </a:p>
          <a:p>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26</a:t>
            </a:fld>
            <a:endParaRPr lang="en-US"/>
          </a:p>
        </p:txBody>
      </p:sp>
    </p:spTree>
    <p:extLst>
      <p:ext uri="{BB962C8B-B14F-4D97-AF65-F5344CB8AC3E}">
        <p14:creationId xmlns:p14="http://schemas.microsoft.com/office/powerpoint/2010/main" val="2088415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the future?</a:t>
            </a:r>
            <a:r>
              <a:rPr lang="en-US" baseline="0" dirty="0"/>
              <a:t>  &lt;CLICK&gt;</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27</a:t>
            </a:fld>
            <a:endParaRPr lang="en-US"/>
          </a:p>
        </p:txBody>
      </p:sp>
    </p:spTree>
    <p:extLst>
      <p:ext uri="{BB962C8B-B14F-4D97-AF65-F5344CB8AC3E}">
        <p14:creationId xmlns:p14="http://schemas.microsoft.com/office/powerpoint/2010/main" val="3030360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28</a:t>
            </a:fld>
            <a:endParaRPr lang="en-US"/>
          </a:p>
        </p:txBody>
      </p:sp>
    </p:spTree>
    <p:extLst>
      <p:ext uri="{BB962C8B-B14F-4D97-AF65-F5344CB8AC3E}">
        <p14:creationId xmlns:p14="http://schemas.microsoft.com/office/powerpoint/2010/main" val="2264699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408B9-5E4B-48C7-BD70-076D3C4052F0}" type="slidenum">
              <a:rPr lang="en-US" altLang="en-US"/>
              <a:pPr/>
              <a:t>29</a:t>
            </a:fld>
            <a:endParaRPr lang="en-US" altLang="en-US"/>
          </a:p>
        </p:txBody>
      </p:sp>
      <p:sp>
        <p:nvSpPr>
          <p:cNvPr id="1634306" name="Rectangle 2"/>
          <p:cNvSpPr>
            <a:spLocks noGrp="1" noRot="1" noChangeAspect="1" noChangeArrowheads="1" noTextEdit="1"/>
          </p:cNvSpPr>
          <p:nvPr>
            <p:ph type="sldImg"/>
          </p:nvPr>
        </p:nvSpPr>
        <p:spPr>
          <a:ln/>
        </p:spPr>
      </p:sp>
      <p:sp>
        <p:nvSpPr>
          <p:cNvPr id="16343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74114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653C67F-5F47-4676-8317-6D98E8EDA3D3}" type="slidenum">
              <a:rPr lang="en-US" smtClean="0"/>
              <a:t>30</a:t>
            </a:fld>
            <a:endParaRPr lang="en-US"/>
          </a:p>
        </p:txBody>
      </p:sp>
    </p:spTree>
    <p:extLst>
      <p:ext uri="{BB962C8B-B14F-4D97-AF65-F5344CB8AC3E}">
        <p14:creationId xmlns:p14="http://schemas.microsoft.com/office/powerpoint/2010/main" val="97708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calculation in all seven schools is based on the twelve stations of the sun path.</a:t>
            </a:r>
            <a:r>
              <a:rPr lang="en-US" baseline="0" dirty="0"/>
              <a:t> You take the path that the sun follows from horizon to horizon on a given day, and then divide it into 12 equal parts. These are then used somehow in the rest of the calculations.</a:t>
            </a:r>
          </a:p>
          <a:p>
            <a:endParaRPr lang="en-US" baseline="0" dirty="0"/>
          </a:p>
          <a:p>
            <a:r>
              <a:rPr lang="en-US" dirty="0"/>
              <a:t>I</a:t>
            </a:r>
            <a:r>
              <a:rPr lang="en-US" baseline="0" dirty="0"/>
              <a:t> was given the task of debugging the code that implemented this sun-path calculation. I was given a punch-card deck for their current version of the program, and sent up to use the open computing facility for Cornell’s introductory-programming class, CS 100 (which, unbeknownst to me, Tim was teaching at the time).  They said, “You look like an undergraduate; no one will be the wiser.”</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4</a:t>
            </a:fld>
            <a:endParaRPr lang="en-US"/>
          </a:p>
        </p:txBody>
      </p:sp>
    </p:spTree>
    <p:extLst>
      <p:ext uri="{BB962C8B-B14F-4D97-AF65-F5344CB8AC3E}">
        <p14:creationId xmlns:p14="http://schemas.microsoft.com/office/powerpoint/2010/main" val="1712360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problem required solving an equation using an iterative method (another connection with my future career!). I remembered from the numerical-analysis course that I had taken that there were some convergence issues with iterative methods.  I pulled out my copy of Conte &amp; de Boor (later, Carl de Boor was a colleague at Wisconsin, and had the office next door to mine), and started thinking about the figure that illustrated why an iterative method could diverge.  Hmm, “Could this program ever diverge?” I wondered. I was pleased when I worked it out – yes, indeed, it </a:t>
            </a:r>
            <a:r>
              <a:rPr lang="en-US" u="sng" baseline="0" dirty="0"/>
              <a:t>could</a:t>
            </a:r>
            <a:r>
              <a:rPr lang="en-US" u="none" baseline="0" dirty="0"/>
              <a:t> diverge!</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5</a:t>
            </a:fld>
            <a:endParaRPr lang="en-US"/>
          </a:p>
        </p:txBody>
      </p:sp>
    </p:spTree>
    <p:extLst>
      <p:ext uri="{BB962C8B-B14F-4D97-AF65-F5344CB8AC3E}">
        <p14:creationId xmlns:p14="http://schemas.microsoft.com/office/powerpoint/2010/main" val="203898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physical manifestation is that if you are interested in a point above the arctic circle for a date during the period of the midnight sun, you get into trouble because the sun never hits the horizon!  Very proudly, I reported this to my supervisor, who at first was extremely concerned until I explained about the arctic circle and the midnight sun – at which point, he remarked, “Look, Tom. Our market is not Laplanders and Eskimos.”</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6</a:t>
            </a:fld>
            <a:endParaRPr lang="en-US"/>
          </a:p>
        </p:txBody>
      </p:sp>
    </p:spTree>
    <p:extLst>
      <p:ext uri="{BB962C8B-B14F-4D97-AF65-F5344CB8AC3E}">
        <p14:creationId xmlns:p14="http://schemas.microsoft.com/office/powerpoint/2010/main" val="2173581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six not too-exciting</a:t>
            </a:r>
            <a:r>
              <a:rPr lang="en-US" baseline="0" dirty="0"/>
              <a:t> </a:t>
            </a:r>
            <a:r>
              <a:rPr lang="en-US" dirty="0"/>
              <a:t>weeks at </a:t>
            </a:r>
            <a:r>
              <a:rPr lang="en-US" dirty="0" err="1"/>
              <a:t>Digicomp</a:t>
            </a:r>
            <a:r>
              <a:rPr lang="en-US" dirty="0"/>
              <a:t>, I quit and flew off to Europe with</a:t>
            </a:r>
            <a:r>
              <a:rPr lang="en-US" baseline="0" dirty="0"/>
              <a:t> a friend via Freddie Laker Airlines – an airline which would fly you from Kennedy Airport to London for $212. We took a train to Paris and traveled around France, Italy, and Greece by </a:t>
            </a:r>
            <a:r>
              <a:rPr lang="en-US" baseline="0" dirty="0" err="1"/>
              <a:t>Eurail</a:t>
            </a:r>
            <a:r>
              <a:rPr lang="en-US" baseline="0" dirty="0"/>
              <a:t> Pass on a “grand tour” to the tune of $6/day.</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7</a:t>
            </a:fld>
            <a:endParaRPr lang="en-US"/>
          </a:p>
        </p:txBody>
      </p:sp>
    </p:spTree>
    <p:extLst>
      <p:ext uri="{BB962C8B-B14F-4D97-AF65-F5344CB8AC3E}">
        <p14:creationId xmlns:p14="http://schemas.microsoft.com/office/powerpoint/2010/main" val="320779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three months, when I returned</a:t>
            </a:r>
            <a:r>
              <a:rPr lang="en-US" baseline="0" dirty="0"/>
              <a:t> to the US, I filled in as a sailmaker at a local sail-loft – a job I had done the three previous summers during college – during their Spring rush season. Basically, like the fellow shown in the picture, I was crawling around on my knees, rolling out panels of cloth.  In other words, sweat-shop labor.</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8</a:t>
            </a:fld>
            <a:endParaRPr lang="en-US"/>
          </a:p>
        </p:txBody>
      </p:sp>
    </p:spTree>
    <p:extLst>
      <p:ext uri="{BB962C8B-B14F-4D97-AF65-F5344CB8AC3E}">
        <p14:creationId xmlns:p14="http://schemas.microsoft.com/office/powerpoint/2010/main" val="414761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parents were still in despair.</a:t>
            </a:r>
            <a:r>
              <a:rPr lang="en-US" baseline="0" dirty="0"/>
              <a:t>  They did not think that this job was a good way to use an expensive Harvard education. One evening in the spring of 1978, my mother was at a cocktail party at which she talked to Dick Conway, then a Cornell CS professor.  Dick asked her how I was doing, and I picture my mother unloading all of her frustrations on him.  He said, “Send Tom up to me, and I’ll see what I can find for him.” He hired me to work in his PL/C group, maintaining the PL/C compiler, which was an implementation of (most of) PL/I used at that time in many universities around the world.  The compiler was implemented in IBM 360 assembly language, so after giving me a tour of the department (small – there were only 14 CS professors at Cornell in those days), he asked whether I knew IBM 360 assembly language.  I said I had used PDP-10 assembly, but not IBM 360 assembly. Dick gave me two large manuals, and said to come back and talk to him after I’d finished reading them. As you can imagine, they were dead boring. My first morning looked something like this &lt;CLICK&gt;.  After an hour, I made the mistake of putting the manual on my lap, and my head down on the table &lt;CLICK&gt; – and promptly went to sleep, which was where my office-mate found me when he came back from lunch.</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9</a:t>
            </a:fld>
            <a:endParaRPr lang="en-US"/>
          </a:p>
        </p:txBody>
      </p:sp>
    </p:spTree>
    <p:extLst>
      <p:ext uri="{BB962C8B-B14F-4D97-AF65-F5344CB8AC3E}">
        <p14:creationId xmlns:p14="http://schemas.microsoft.com/office/powerpoint/2010/main" val="1396415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a:t>
            </a:r>
            <a:r>
              <a:rPr lang="en-US" baseline="0" dirty="0"/>
              <a:t> that year, the fabled Cornell Computer Science Department, apparently after endless discussions, had decided that they were willing to sully themselves by actually purchasing their own computer.  They bought a PDP-11/60, and earlier in the year one of the graduate students had written a very nice screen-oriented text editor.  At that time, Tim had not done very much research, had no students working with him, but had started teaching the introductory CS class, CS 100. Tim was very effective and very popular with the 500+ students who were taking the class each semester.  All of the programming exercises were done using punch cards – the facility that </a:t>
            </a:r>
            <a:r>
              <a:rPr lang="en-US" baseline="0" dirty="0" err="1"/>
              <a:t>Digicomp</a:t>
            </a:r>
            <a:r>
              <a:rPr lang="en-US" baseline="0" dirty="0"/>
              <a:t> had sent me over to Cornell to use. Tim had a dream one night in which the idea came to him for an integrated system in which one could create, edit, run, and debug programs. At the time, there were a few such systems – </a:t>
            </a:r>
            <a:r>
              <a:rPr lang="en-US" baseline="0" dirty="0" err="1"/>
              <a:t>InterLisp</a:t>
            </a:r>
            <a:r>
              <a:rPr lang="en-US" baseline="0" dirty="0"/>
              <a:t> for Lisp, and the </a:t>
            </a:r>
            <a:r>
              <a:rPr lang="en-US" baseline="0" dirty="0" err="1"/>
              <a:t>SmallTalk</a:t>
            </a:r>
            <a:r>
              <a:rPr lang="en-US" baseline="0" dirty="0"/>
              <a:t> system – but apparently people thought that that kind of interactive capability wasn’t possible for imperative, statically typed programming languages.  (Communication of scientific results was a lot harder in those days, and he had not heard of the Mentor system of Kahn, </a:t>
            </a:r>
            <a:r>
              <a:rPr lang="en-US" baseline="0" dirty="0" err="1"/>
              <a:t>Huet</a:t>
            </a:r>
            <a:r>
              <a:rPr lang="en-US" baseline="0" dirty="0"/>
              <a:t>, Lang, and </a:t>
            </a:r>
            <a:r>
              <a:rPr lang="en-US" baseline="0" dirty="0" err="1"/>
              <a:t>Donzeau</a:t>
            </a:r>
            <a:r>
              <a:rPr lang="en-US" baseline="0" dirty="0"/>
              <a:t>-Gouge.)</a:t>
            </a:r>
          </a:p>
          <a:p>
            <a:endParaRPr lang="en-US" baseline="0" dirty="0"/>
          </a:p>
          <a:p>
            <a:r>
              <a:rPr lang="en-US" baseline="0" dirty="0"/>
              <a:t>My very first week in the PL/C group (a group of about 7), Tim gave a presentation in which he described the vision, and said that he was looking for help. Conway said, “Tom just joined us; he’s not doing anything yet; so let’s have him work with you.” Tim and I went to his office, where our first conversation went something like the following:</a:t>
            </a:r>
          </a:p>
          <a:p>
            <a:endParaRPr lang="en-US" baseline="0" dirty="0"/>
          </a:p>
          <a:p>
            <a:r>
              <a:rPr lang="en-US" baseline="0" dirty="0"/>
              <a:t>Tim: OK, we need to write an editor and an interpreter.  I’ll start on the editor and you implement the interpreter.</a:t>
            </a:r>
          </a:p>
          <a:p>
            <a:r>
              <a:rPr lang="en-US" baseline="0" dirty="0"/>
              <a:t>Tom: What’s an interpreter?</a:t>
            </a:r>
          </a:p>
          <a:p>
            <a:endParaRPr lang="en-US" dirty="0"/>
          </a:p>
          <a:p>
            <a:r>
              <a:rPr lang="en-US" dirty="0"/>
              <a:t>Tim described</a:t>
            </a:r>
            <a:r>
              <a:rPr lang="en-US" baseline="0" dirty="0"/>
              <a:t> the notion of a tree for representing an expression, and told me to go off and think about how one could obtain the value of the expression. So that was how we got started.  What was important for me was that I had fallen into an incredibly interesting research project – the Cornell Program Synthesizer – right as it got off the ground, and because Tim was jazzed about it and had no students, I had 100% of the mindshare of a private tutor!</a:t>
            </a:r>
          </a:p>
          <a:p>
            <a:endParaRPr lang="en-US" baseline="0" dirty="0"/>
          </a:p>
          <a:p>
            <a:r>
              <a:rPr lang="en-US" baseline="0" dirty="0"/>
              <a:t>Within about 18 months, all of CS100 had been converted to use the Cornell Program Synthesizer, running on 27 </a:t>
            </a:r>
            <a:r>
              <a:rPr lang="en-US" baseline="0" dirty="0" err="1"/>
              <a:t>Terak</a:t>
            </a:r>
            <a:r>
              <a:rPr lang="en-US" baseline="0" dirty="0"/>
              <a:t> microcomputers.  In essence, the Cornell students jumped in 1979 or 1980 from a stone-age computing method to the rough equivalent of Eclipse or </a:t>
            </a:r>
            <a:r>
              <a:rPr lang="en-US" baseline="0" dirty="0" err="1"/>
              <a:t>VisualStudio</a:t>
            </a:r>
            <a:r>
              <a:rPr lang="en-US" baseline="0" dirty="0"/>
              <a:t>.</a:t>
            </a:r>
            <a:endParaRPr lang="en-US" dirty="0"/>
          </a:p>
        </p:txBody>
      </p:sp>
      <p:sp>
        <p:nvSpPr>
          <p:cNvPr id="4" name="Slide Number Placeholder 3"/>
          <p:cNvSpPr>
            <a:spLocks noGrp="1"/>
          </p:cNvSpPr>
          <p:nvPr>
            <p:ph type="sldNum" sz="quarter" idx="10"/>
          </p:nvPr>
        </p:nvSpPr>
        <p:spPr/>
        <p:txBody>
          <a:bodyPr/>
          <a:lstStyle/>
          <a:p>
            <a:fld id="{E39A9BEE-009E-47AE-B72D-DF28A1A989C6}" type="slidenum">
              <a:rPr lang="en-US" smtClean="0"/>
              <a:t>10</a:t>
            </a:fld>
            <a:endParaRPr lang="en-US"/>
          </a:p>
        </p:txBody>
      </p:sp>
    </p:spTree>
    <p:extLst>
      <p:ext uri="{BB962C8B-B14F-4D97-AF65-F5344CB8AC3E}">
        <p14:creationId xmlns:p14="http://schemas.microsoft.com/office/powerpoint/2010/main" val="14237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EAEA28-C396-416C-A229-EB998F31A13E}"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253227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AEA28-C396-416C-A229-EB998F31A13E}"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2456435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AEA28-C396-416C-A229-EB998F31A13E}"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392031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AEA28-C396-416C-A229-EB998F31A13E}"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3062139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EAEA28-C396-416C-A229-EB998F31A13E}"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2154329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EAEA28-C396-416C-A229-EB998F31A13E}"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4285881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EAEA28-C396-416C-A229-EB998F31A13E}" type="datetimeFigureOut">
              <a:rPr lang="en-US" smtClean="0"/>
              <a:t>9/19/2016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3539378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EAEA28-C396-416C-A229-EB998F31A13E}" type="datetimeFigureOut">
              <a:rPr lang="en-US" smtClean="0"/>
              <a:t>9/19/2016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232654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AEA28-C396-416C-A229-EB998F31A13E}" type="datetimeFigureOut">
              <a:rPr lang="en-US" smtClean="0"/>
              <a:t>9/19/2016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755083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EAEA28-C396-416C-A229-EB998F31A13E}"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1389061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EAEA28-C396-416C-A229-EB998F31A13E}"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DBA67-C422-4EF6-A57F-BF4320312052}" type="slidenum">
              <a:rPr lang="en-US" smtClean="0"/>
              <a:t>‹#›</a:t>
            </a:fld>
            <a:endParaRPr lang="en-US"/>
          </a:p>
        </p:txBody>
      </p:sp>
    </p:spTree>
    <p:extLst>
      <p:ext uri="{BB962C8B-B14F-4D97-AF65-F5344CB8AC3E}">
        <p14:creationId xmlns:p14="http://schemas.microsoft.com/office/powerpoint/2010/main" val="3370599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AEA28-C396-416C-A229-EB998F31A13E}" type="datetimeFigureOut">
              <a:rPr lang="en-US" smtClean="0"/>
              <a:t>9/19/2016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DBA67-C422-4EF6-A57F-BF4320312052}" type="slidenum">
              <a:rPr lang="en-US" smtClean="0"/>
              <a:t>‹#›</a:t>
            </a:fld>
            <a:endParaRPr lang="en-US"/>
          </a:p>
        </p:txBody>
      </p:sp>
    </p:spTree>
    <p:extLst>
      <p:ext uri="{BB962C8B-B14F-4D97-AF65-F5344CB8AC3E}">
        <p14:creationId xmlns:p14="http://schemas.microsoft.com/office/powerpoint/2010/main" val="872928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18" Type="http://schemas.openxmlformats.org/officeDocument/2006/relationships/image" Target="../media/image4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g"/><Relationship Id="rId17" Type="http://schemas.openxmlformats.org/officeDocument/2006/relationships/image" Target="../media/image39.jpeg"/><Relationship Id="rId2" Type="http://schemas.openxmlformats.org/officeDocument/2006/relationships/notesSlide" Target="../notesSlides/notesSlide17.xml"/><Relationship Id="rId16"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g"/><Relationship Id="rId5" Type="http://schemas.openxmlformats.org/officeDocument/2006/relationships/image" Target="../media/image27.jpeg"/><Relationship Id="rId15" Type="http://schemas.openxmlformats.org/officeDocument/2006/relationships/image" Target="../media/image37.JPG"/><Relationship Id="rId10" Type="http://schemas.openxmlformats.org/officeDocument/2006/relationships/image" Target="../media/image32.jpg"/><Relationship Id="rId19" Type="http://schemas.openxmlformats.org/officeDocument/2006/relationships/image" Target="../media/image41.jpg"/><Relationship Id="rId4" Type="http://schemas.openxmlformats.org/officeDocument/2006/relationships/image" Target="../media/image26.jpeg"/><Relationship Id="rId9" Type="http://schemas.openxmlformats.org/officeDocument/2006/relationships/image" Target="../media/image31.jpg"/><Relationship Id="rId14" Type="http://schemas.openxmlformats.org/officeDocument/2006/relationships/image" Target="../media/image36.jpg"/></Relationships>
</file>

<file path=ppt/slides/_rels/slide19.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29.jpeg"/><Relationship Id="rId3" Type="http://schemas.openxmlformats.org/officeDocument/2006/relationships/image" Target="../media/image32.jpg"/><Relationship Id="rId7" Type="http://schemas.openxmlformats.org/officeDocument/2006/relationships/image" Target="../media/image42.jpg"/><Relationship Id="rId12"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jpg"/><Relationship Id="rId11" Type="http://schemas.openxmlformats.org/officeDocument/2006/relationships/image" Target="../media/image40.jpeg"/><Relationship Id="rId5" Type="http://schemas.openxmlformats.org/officeDocument/2006/relationships/image" Target="../media/image34.jpg"/><Relationship Id="rId15" Type="http://schemas.openxmlformats.org/officeDocument/2006/relationships/image" Target="../media/image46.jpg"/><Relationship Id="rId10" Type="http://schemas.openxmlformats.org/officeDocument/2006/relationships/image" Target="../media/image39.jpeg"/><Relationship Id="rId4" Type="http://schemas.openxmlformats.org/officeDocument/2006/relationships/image" Target="../media/image31.jpg"/><Relationship Id="rId9" Type="http://schemas.openxmlformats.org/officeDocument/2006/relationships/image" Target="../media/image44.JPG"/><Relationship Id="rId14" Type="http://schemas.openxmlformats.org/officeDocument/2006/relationships/image" Target="../media/image4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cs.virginia.edu/~robins/YouAndYourResearch.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5.JPG"/><Relationship Id="rId5" Type="http://schemas.openxmlformats.org/officeDocument/2006/relationships/image" Target="../media/image54.JP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jpg"/></Relationships>
</file>

<file path=ppt/slides/_rels/slide23.xml.rels><?xml version="1.0" encoding="UTF-8" standalone="yes"?>
<Relationships xmlns="http://schemas.openxmlformats.org/package/2006/relationships"><Relationship Id="rId8" Type="http://schemas.openxmlformats.org/officeDocument/2006/relationships/image" Target="../media/image65.jpg"/><Relationship Id="rId13" Type="http://schemas.openxmlformats.org/officeDocument/2006/relationships/image" Target="../media/image70.png"/><Relationship Id="rId18" Type="http://schemas.openxmlformats.org/officeDocument/2006/relationships/image" Target="../media/image75.jpg"/><Relationship Id="rId3" Type="http://schemas.openxmlformats.org/officeDocument/2006/relationships/image" Target="../media/image60.jpeg"/><Relationship Id="rId7" Type="http://schemas.openxmlformats.org/officeDocument/2006/relationships/image" Target="../media/image64.jpg"/><Relationship Id="rId12" Type="http://schemas.openxmlformats.org/officeDocument/2006/relationships/image" Target="../media/image69.jpg"/><Relationship Id="rId17" Type="http://schemas.openxmlformats.org/officeDocument/2006/relationships/image" Target="../media/image74.jpg"/><Relationship Id="rId2" Type="http://schemas.openxmlformats.org/officeDocument/2006/relationships/notesSlide" Target="../notesSlides/notesSlide22.xml"/><Relationship Id="rId16" Type="http://schemas.openxmlformats.org/officeDocument/2006/relationships/image" Target="../media/image73.jpg"/><Relationship Id="rId1" Type="http://schemas.openxmlformats.org/officeDocument/2006/relationships/slideLayout" Target="../slideLayouts/slideLayout6.xml"/><Relationship Id="rId6" Type="http://schemas.openxmlformats.org/officeDocument/2006/relationships/image" Target="../media/image63.gif"/><Relationship Id="rId11" Type="http://schemas.openxmlformats.org/officeDocument/2006/relationships/image" Target="../media/image68.jpg"/><Relationship Id="rId5" Type="http://schemas.openxmlformats.org/officeDocument/2006/relationships/image" Target="../media/image62.jpg"/><Relationship Id="rId15" Type="http://schemas.openxmlformats.org/officeDocument/2006/relationships/image" Target="../media/image72.jpg"/><Relationship Id="rId10" Type="http://schemas.openxmlformats.org/officeDocument/2006/relationships/image" Target="../media/image67.jpg"/><Relationship Id="rId19" Type="http://schemas.openxmlformats.org/officeDocument/2006/relationships/image" Target="../media/image76.gif"/><Relationship Id="rId4" Type="http://schemas.openxmlformats.org/officeDocument/2006/relationships/image" Target="../media/image61.jpeg"/><Relationship Id="rId9" Type="http://schemas.openxmlformats.org/officeDocument/2006/relationships/image" Target="../media/image66.jpg"/><Relationship Id="rId14" Type="http://schemas.openxmlformats.org/officeDocument/2006/relationships/image" Target="../media/image71.gif"/></Relationships>
</file>

<file path=ppt/slides/_rels/slide2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http://pages.cs.wisc.edu/~horwitz/" TargetMode="External"/><Relationship Id="rId7"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8.jpeg"/><Relationship Id="rId11" Type="http://schemas.openxmlformats.org/officeDocument/2006/relationships/image" Target="../media/image82.jpeg"/><Relationship Id="rId5" Type="http://schemas.openxmlformats.org/officeDocument/2006/relationships/image" Target="../media/image77.jpeg"/><Relationship Id="rId10"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cs.virginia.edu/~robins/YouAndYourResearch.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88.jpg"/><Relationship Id="rId18" Type="http://schemas.openxmlformats.org/officeDocument/2006/relationships/image" Target="../media/image44.JPG"/><Relationship Id="rId3" Type="http://schemas.openxmlformats.org/officeDocument/2006/relationships/image" Target="../media/image87.jpeg"/><Relationship Id="rId21" Type="http://schemas.openxmlformats.org/officeDocument/2006/relationships/image" Target="../media/image45.jpg"/><Relationship Id="rId7" Type="http://schemas.openxmlformats.org/officeDocument/2006/relationships/image" Target="../media/image32.jpg"/><Relationship Id="rId12" Type="http://schemas.openxmlformats.org/officeDocument/2006/relationships/image" Target="../media/image37.JPG"/><Relationship Id="rId17" Type="http://schemas.openxmlformats.org/officeDocument/2006/relationships/image" Target="../media/image40.jpeg"/><Relationship Id="rId2" Type="http://schemas.openxmlformats.org/officeDocument/2006/relationships/notesSlide" Target="../notesSlides/notesSlide29.xml"/><Relationship Id="rId16" Type="http://schemas.openxmlformats.org/officeDocument/2006/relationships/image" Target="../media/image39.jpeg"/><Relationship Id="rId20"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31.jpg"/><Relationship Id="rId11" Type="http://schemas.openxmlformats.org/officeDocument/2006/relationships/image" Target="../media/image35.jpg"/><Relationship Id="rId5" Type="http://schemas.openxmlformats.org/officeDocument/2006/relationships/image" Target="../media/image30.jpg"/><Relationship Id="rId15" Type="http://schemas.openxmlformats.org/officeDocument/2006/relationships/image" Target="../media/image38.jpg"/><Relationship Id="rId23" Type="http://schemas.openxmlformats.org/officeDocument/2006/relationships/image" Target="../media/image41.jpg"/><Relationship Id="rId10" Type="http://schemas.openxmlformats.org/officeDocument/2006/relationships/image" Target="../media/image34.jpg"/><Relationship Id="rId19" Type="http://schemas.openxmlformats.org/officeDocument/2006/relationships/image" Target="../media/image42.jpg"/><Relationship Id="rId4" Type="http://schemas.openxmlformats.org/officeDocument/2006/relationships/image" Target="../media/image29.jpeg"/><Relationship Id="rId9" Type="http://schemas.openxmlformats.org/officeDocument/2006/relationships/image" Target="../media/image36.jpg"/><Relationship Id="rId14" Type="http://schemas.openxmlformats.org/officeDocument/2006/relationships/image" Target="../media/image89.jpg"/><Relationship Id="rId22"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Some Reflections</a:t>
            </a:r>
          </a:p>
        </p:txBody>
      </p:sp>
      <p:sp>
        <p:nvSpPr>
          <p:cNvPr id="3" name="Subtitle 2"/>
          <p:cNvSpPr>
            <a:spLocks noGrp="1"/>
          </p:cNvSpPr>
          <p:nvPr>
            <p:ph type="subTitle" idx="1"/>
          </p:nvPr>
        </p:nvSpPr>
        <p:spPr/>
        <p:txBody>
          <a:bodyPr>
            <a:normAutofit/>
          </a:bodyPr>
          <a:lstStyle/>
          <a:p>
            <a:r>
              <a:rPr lang="en-US" sz="3200" dirty="0"/>
              <a:t>Thomas Reps</a:t>
            </a:r>
          </a:p>
          <a:p>
            <a:r>
              <a:rPr lang="en-US" sz="3200" dirty="0"/>
              <a:t>University of Wisconsin and </a:t>
            </a:r>
            <a:r>
              <a:rPr lang="en-US" sz="3200" dirty="0" err="1"/>
              <a:t>GrammaTech</a:t>
            </a:r>
            <a:r>
              <a:rPr lang="en-US" sz="3200" dirty="0"/>
              <a:t>, Inc.</a:t>
            </a:r>
          </a:p>
        </p:txBody>
      </p:sp>
    </p:spTree>
    <p:extLst>
      <p:ext uri="{BB962C8B-B14F-4D97-AF65-F5344CB8AC3E}">
        <p14:creationId xmlns:p14="http://schemas.microsoft.com/office/powerpoint/2010/main" val="1758501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0" y="365125"/>
            <a:ext cx="6667500" cy="711359"/>
          </a:xfrm>
        </p:spPr>
        <p:txBody>
          <a:bodyPr/>
          <a:lstStyle/>
          <a:p>
            <a:r>
              <a:rPr lang="en-US" dirty="0"/>
              <a:t>Cornell Program Synthesizer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4934" y="2385847"/>
            <a:ext cx="3569528" cy="2427279"/>
          </a:xfrm>
          <a:prstGeom prst="rect">
            <a:avLst/>
          </a:prstGeom>
          <a:ln w="15875">
            <a:solidFill>
              <a:schemeClr val="tx1"/>
            </a:solidFill>
          </a:ln>
        </p:spPr>
      </p:pic>
      <p:sp>
        <p:nvSpPr>
          <p:cNvPr id="5" name="Arrow: Right 4"/>
          <p:cNvSpPr/>
          <p:nvPr/>
        </p:nvSpPr>
        <p:spPr>
          <a:xfrm>
            <a:off x="5806708" y="3310026"/>
            <a:ext cx="1624693" cy="421140"/>
          </a:xfrm>
          <a:prstGeom prst="rightArrow">
            <a:avLst>
              <a:gd name="adj1" fmla="val 45349"/>
              <a:gd name="adj2" fmla="val 84884"/>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06398" y="6599588"/>
            <a:ext cx="3888154" cy="230832"/>
          </a:xfrm>
          <a:prstGeom prst="rect">
            <a:avLst/>
          </a:prstGeom>
          <a:noFill/>
        </p:spPr>
        <p:txBody>
          <a:bodyPr wrap="square" rtlCol="0">
            <a:spAutoFit/>
          </a:bodyPr>
          <a:lstStyle/>
          <a:p>
            <a:r>
              <a:rPr lang="en-US" sz="900" dirty="0"/>
              <a:t>https://www.staff.ncl.ac.uk/roger.broughton/museum/iomedia/images/rdr.jpg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398" y="3964380"/>
            <a:ext cx="3624242" cy="25309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398" y="1360503"/>
            <a:ext cx="3624242" cy="2035840"/>
          </a:xfrm>
          <a:prstGeom prst="rect">
            <a:avLst/>
          </a:prstGeom>
        </p:spPr>
      </p:pic>
      <p:sp>
        <p:nvSpPr>
          <p:cNvPr id="9" name="TextBox 8"/>
          <p:cNvSpPr txBox="1"/>
          <p:nvPr/>
        </p:nvSpPr>
        <p:spPr>
          <a:xfrm>
            <a:off x="1706398" y="3449529"/>
            <a:ext cx="3888154" cy="230832"/>
          </a:xfrm>
          <a:prstGeom prst="rect">
            <a:avLst/>
          </a:prstGeom>
          <a:noFill/>
        </p:spPr>
        <p:txBody>
          <a:bodyPr wrap="square" rtlCol="0">
            <a:spAutoFit/>
          </a:bodyPr>
          <a:lstStyle/>
          <a:p>
            <a:r>
              <a:rPr lang="en-US" sz="900" dirty="0"/>
              <a:t>https://wincsc.files.wordpress.com/2012/05/2012-05-06_15-22-53_464.jpg</a:t>
            </a:r>
          </a:p>
        </p:txBody>
      </p:sp>
      <p:sp>
        <p:nvSpPr>
          <p:cNvPr id="11" name="TextBox 10"/>
          <p:cNvSpPr txBox="1"/>
          <p:nvPr/>
        </p:nvSpPr>
        <p:spPr>
          <a:xfrm>
            <a:off x="7944550" y="5891657"/>
            <a:ext cx="3190297" cy="230832"/>
          </a:xfrm>
          <a:prstGeom prst="rect">
            <a:avLst/>
          </a:prstGeom>
          <a:noFill/>
        </p:spPr>
        <p:txBody>
          <a:bodyPr wrap="none" rtlCol="0">
            <a:spAutoFit/>
          </a:bodyPr>
          <a:lstStyle/>
          <a:p>
            <a:r>
              <a:rPr lang="en-US" sz="900" dirty="0"/>
              <a:t>https://c1.staticflickr.com/3/2647/3904970406_a779176c13.jpg</a:t>
            </a:r>
          </a:p>
        </p:txBody>
      </p:sp>
      <p:sp>
        <p:nvSpPr>
          <p:cNvPr id="12" name="TextBox 11"/>
          <p:cNvSpPr txBox="1"/>
          <p:nvPr/>
        </p:nvSpPr>
        <p:spPr>
          <a:xfrm>
            <a:off x="7439380" y="4875338"/>
            <a:ext cx="4200637" cy="954107"/>
          </a:xfrm>
          <a:prstGeom prst="rect">
            <a:avLst/>
          </a:prstGeom>
          <a:noFill/>
        </p:spPr>
        <p:txBody>
          <a:bodyPr wrap="none" rtlCol="0">
            <a:spAutoFit/>
          </a:bodyPr>
          <a:lstStyle/>
          <a:p>
            <a:pPr algn="ctr"/>
            <a:r>
              <a:rPr lang="en-US" sz="2800" dirty="0" err="1"/>
              <a:t>Terak</a:t>
            </a:r>
            <a:r>
              <a:rPr lang="en-US" sz="2800" dirty="0"/>
              <a:t> 8510/a</a:t>
            </a:r>
          </a:p>
          <a:p>
            <a:pPr algn="ctr"/>
            <a:r>
              <a:rPr lang="en-US" sz="2800" dirty="0"/>
              <a:t>Graphics Computer System</a:t>
            </a:r>
          </a:p>
        </p:txBody>
      </p:sp>
    </p:spTree>
    <p:extLst>
      <p:ext uri="{BB962C8B-B14F-4D97-AF65-F5344CB8AC3E}">
        <p14:creationId xmlns:p14="http://schemas.microsoft.com/office/powerpoint/2010/main" val="2066323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0" y="365125"/>
            <a:ext cx="6667500" cy="1325563"/>
          </a:xfrm>
        </p:spPr>
        <p:txBody>
          <a:bodyPr/>
          <a:lstStyle/>
          <a:p>
            <a:r>
              <a:rPr lang="en-US" dirty="0"/>
              <a:t>Cornell Program Synthesizer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6" y="2092333"/>
            <a:ext cx="3569528" cy="2427279"/>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854" y="1609338"/>
            <a:ext cx="7422833" cy="4922915"/>
          </a:xfrm>
          <a:prstGeom prst="rect">
            <a:avLst/>
          </a:prstGeom>
        </p:spPr>
      </p:pic>
      <p:cxnSp>
        <p:nvCxnSpPr>
          <p:cNvPr id="7" name="Straight Connector 6"/>
          <p:cNvCxnSpPr/>
          <p:nvPr/>
        </p:nvCxnSpPr>
        <p:spPr>
          <a:xfrm flipV="1">
            <a:off x="4185589" y="2403023"/>
            <a:ext cx="127334" cy="20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917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0" y="365125"/>
            <a:ext cx="6667500" cy="1325563"/>
          </a:xfrm>
        </p:spPr>
        <p:txBody>
          <a:bodyPr/>
          <a:lstStyle/>
          <a:p>
            <a:r>
              <a:rPr lang="en-US" dirty="0"/>
              <a:t>Cornell Program Synthesizer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6" y="2092333"/>
            <a:ext cx="3569528" cy="2427279"/>
          </a:xfrm>
          <a:prstGeom prst="rect">
            <a:avLst/>
          </a:prstGeom>
          <a:ln w="15875">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807" y="1609344"/>
            <a:ext cx="7412145" cy="4655602"/>
          </a:xfrm>
          <a:prstGeom prst="rect">
            <a:avLst/>
          </a:prstGeom>
        </p:spPr>
      </p:pic>
      <p:cxnSp>
        <p:nvCxnSpPr>
          <p:cNvPr id="6" name="Straight Connector 5"/>
          <p:cNvCxnSpPr/>
          <p:nvPr/>
        </p:nvCxnSpPr>
        <p:spPr>
          <a:xfrm flipV="1">
            <a:off x="5842936" y="4305300"/>
            <a:ext cx="127334" cy="20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746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0" y="365125"/>
            <a:ext cx="6667500" cy="1325563"/>
          </a:xfrm>
        </p:spPr>
        <p:txBody>
          <a:bodyPr/>
          <a:lstStyle/>
          <a:p>
            <a:r>
              <a:rPr lang="en-US" dirty="0"/>
              <a:t>Cornell Program Synthesizer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6" y="2092333"/>
            <a:ext cx="3569528" cy="2427279"/>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854" y="1609338"/>
            <a:ext cx="7422833" cy="4922915"/>
          </a:xfrm>
          <a:prstGeom prst="rect">
            <a:avLst/>
          </a:prstGeom>
        </p:spPr>
      </p:pic>
      <p:cxnSp>
        <p:nvCxnSpPr>
          <p:cNvPr id="5" name="Straight Connector 4"/>
          <p:cNvCxnSpPr/>
          <p:nvPr/>
        </p:nvCxnSpPr>
        <p:spPr>
          <a:xfrm flipV="1">
            <a:off x="5369408" y="2598964"/>
            <a:ext cx="127334" cy="20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394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0" y="365125"/>
            <a:ext cx="6667500" cy="1325563"/>
          </a:xfrm>
        </p:spPr>
        <p:txBody>
          <a:bodyPr/>
          <a:lstStyle/>
          <a:p>
            <a:r>
              <a:rPr lang="en-US" dirty="0"/>
              <a:t>Cornell Program Synthesizer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6" y="2092333"/>
            <a:ext cx="3569528" cy="2427279"/>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808" y="1609343"/>
            <a:ext cx="7412144" cy="4575099"/>
          </a:xfrm>
          <a:prstGeom prst="rect">
            <a:avLst/>
          </a:prstGeom>
        </p:spPr>
      </p:pic>
      <p:cxnSp>
        <p:nvCxnSpPr>
          <p:cNvPr id="5" name="Straight Connector 4"/>
          <p:cNvCxnSpPr/>
          <p:nvPr/>
        </p:nvCxnSpPr>
        <p:spPr>
          <a:xfrm flipV="1">
            <a:off x="5369408" y="2598964"/>
            <a:ext cx="127334" cy="20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1974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0" y="365125"/>
            <a:ext cx="6667500" cy="1325563"/>
          </a:xfrm>
        </p:spPr>
        <p:txBody>
          <a:bodyPr/>
          <a:lstStyle/>
          <a:p>
            <a:r>
              <a:rPr lang="en-US" dirty="0"/>
              <a:t>Cornell Program Synthesizer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6" y="2092333"/>
            <a:ext cx="3569528" cy="2427279"/>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854" y="1609338"/>
            <a:ext cx="7422833" cy="4922915"/>
          </a:xfrm>
          <a:prstGeom prst="rect">
            <a:avLst/>
          </a:prstGeom>
        </p:spPr>
      </p:pic>
      <p:cxnSp>
        <p:nvCxnSpPr>
          <p:cNvPr id="5" name="Straight Connector 4"/>
          <p:cNvCxnSpPr/>
          <p:nvPr/>
        </p:nvCxnSpPr>
        <p:spPr>
          <a:xfrm flipV="1">
            <a:off x="5369408" y="2598964"/>
            <a:ext cx="127334" cy="20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15603" y="4393356"/>
            <a:ext cx="4258925" cy="2246769"/>
          </a:xfrm>
          <a:prstGeom prst="rect">
            <a:avLst/>
          </a:prstGeom>
          <a:solidFill>
            <a:schemeClr val="bg1"/>
          </a:solidFill>
          <a:ln w="38100">
            <a:solidFill>
              <a:srgbClr val="FF0000"/>
            </a:solidFill>
          </a:ln>
        </p:spPr>
        <p:txBody>
          <a:bodyPr wrap="square" rtlCol="0">
            <a:spAutoFit/>
          </a:bodyPr>
          <a:lstStyle/>
          <a:p>
            <a:r>
              <a:rPr lang="en-US" sz="2000" b="1" dirty="0"/>
              <a:t>Abstract</a:t>
            </a:r>
            <a:r>
              <a:rPr lang="en-US" sz="2000" dirty="0"/>
              <a:t>. Programs are not text; they are hierarchical compositions of computational structures and should be edited, executed, and debugged in an environment that consistently acknowledges and reinforces this viewpoint. . . .</a:t>
            </a:r>
          </a:p>
        </p:txBody>
      </p:sp>
    </p:spTree>
    <p:extLst>
      <p:ext uri="{BB962C8B-B14F-4D97-AF65-F5344CB8AC3E}">
        <p14:creationId xmlns:p14="http://schemas.microsoft.com/office/powerpoint/2010/main" val="423723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988" y="205106"/>
            <a:ext cx="8582025" cy="915988"/>
          </a:xfrm>
        </p:spPr>
        <p:txBody>
          <a:bodyPr>
            <a:normAutofit fontScale="90000"/>
          </a:bodyPr>
          <a:lstStyle/>
          <a:p>
            <a:pPr algn="ctr"/>
            <a:r>
              <a:rPr lang="en-US" dirty="0"/>
              <a:t>Russ Long’s America’s Cup Campaign</a:t>
            </a:r>
            <a:br>
              <a:rPr lang="en-US" dirty="0"/>
            </a:br>
            <a:r>
              <a:rPr lang="en-US" sz="4000" dirty="0"/>
              <a:t>[Fall 1979]</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477" y="1690688"/>
            <a:ext cx="3400425" cy="4572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388" y="2076450"/>
            <a:ext cx="5476875" cy="3638550"/>
          </a:xfrm>
          <a:prstGeom prst="rect">
            <a:avLst/>
          </a:prstGeom>
          <a:ln w="15875">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6453" y="4855357"/>
            <a:ext cx="2646761" cy="1576794"/>
          </a:xfrm>
          <a:prstGeom prst="rect">
            <a:avLst/>
          </a:prstGeom>
          <a:ln w="15875">
            <a:solidFill>
              <a:schemeClr val="tx1"/>
            </a:solidFill>
          </a:ln>
        </p:spPr>
      </p:pic>
      <p:sp>
        <p:nvSpPr>
          <p:cNvPr id="5" name="Speech Bubble: Rectangle with Corners Rounded 4"/>
          <p:cNvSpPr/>
          <p:nvPr/>
        </p:nvSpPr>
        <p:spPr>
          <a:xfrm>
            <a:off x="4970745" y="1320891"/>
            <a:ext cx="3738085" cy="2091199"/>
          </a:xfrm>
          <a:prstGeom prst="wedgeRoundRectCallout">
            <a:avLst>
              <a:gd name="adj1" fmla="val -45155"/>
              <a:gd name="adj2" fmla="val 84287"/>
              <a:gd name="adj3" fmla="val 16667"/>
            </a:avLst>
          </a:prstGeom>
          <a:solidFill>
            <a:schemeClr val="bg2">
              <a:lumMod val="9000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Thanks for asking, Russ, but I’m having too much fun doing research at Cornell</a:t>
            </a:r>
          </a:p>
        </p:txBody>
      </p:sp>
    </p:spTree>
    <p:extLst>
      <p:ext uri="{BB962C8B-B14F-4D97-AF65-F5344CB8AC3E}">
        <p14:creationId xmlns:p14="http://schemas.microsoft.com/office/powerpoint/2010/main" val="192346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31422" y="166813"/>
                <a:ext cx="11729156" cy="1325563"/>
              </a:xfrm>
            </p:spPr>
            <p:txBody>
              <a:bodyPr>
                <a:normAutofit/>
              </a:bodyPr>
              <a:lstStyle/>
              <a:p>
                <a:pPr algn="ctr"/>
                <a:r>
                  <a:rPr lang="en-US" sz="4000" dirty="0"/>
                  <a:t>Incremental Attribute Updating in O(</a:t>
                </a:r>
                <a14:m>
                  <m:oMath xmlns:m="http://schemas.openxmlformats.org/officeDocument/2006/math">
                    <m:r>
                      <a:rPr lang="en-US" sz="4000" b="0" i="1" smtClean="0">
                        <a:latin typeface="Cambria Math" panose="02040503050406030204" pitchFamily="18" charset="0"/>
                      </a:rPr>
                      <m:t>||</m:t>
                    </m:r>
                  </m:oMath>
                </a14:m>
                <a:r>
                  <a:rPr lang="en-US" sz="4000" dirty="0"/>
                  <a:t>AFFECTED</a:t>
                </a:r>
                <a14:m>
                  <m:oMath xmlns:m="http://schemas.openxmlformats.org/officeDocument/2006/math">
                    <m:r>
                      <a:rPr lang="en-US" sz="4000" b="0" i="1" dirty="0" smtClean="0">
                        <a:latin typeface="Cambria Math" panose="02040503050406030204" pitchFamily="18" charset="0"/>
                      </a:rPr>
                      <m:t>||</m:t>
                    </m:r>
                  </m:oMath>
                </a14:m>
                <a:r>
                  <a:rPr lang="en-US" sz="4000" dirty="0"/>
                  <a:t>) Time</a:t>
                </a:r>
                <a:br>
                  <a:rPr lang="en-US" sz="4000" dirty="0"/>
                </a:br>
                <a:r>
                  <a:rPr lang="en-US" sz="3600" dirty="0"/>
                  <a:t>[POPL 1982]</a:t>
                </a:r>
                <a:r>
                  <a:rPr lang="en-US" sz="4000"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31422" y="166813"/>
                <a:ext cx="11729156" cy="1325563"/>
              </a:xfrm>
              <a:blipFill>
                <a:blip r:embed="rId3"/>
                <a:stretch>
                  <a:fillRect l="-1455" t="-7339" r="-1351" b="-11468"/>
                </a:stretch>
              </a:blipFill>
            </p:spPr>
            <p:txBody>
              <a:bodyPr/>
              <a:lstStyle/>
              <a:p>
                <a:r>
                  <a:rPr lang="en-US">
                    <a:noFill/>
                  </a:rPr>
                  <a:t> </a:t>
                </a:r>
              </a:p>
            </p:txBody>
          </p:sp>
        </mc:Fallback>
      </mc:AlternateContent>
      <p:sp>
        <p:nvSpPr>
          <p:cNvPr id="3" name="Isosceles Triangle 2"/>
          <p:cNvSpPr/>
          <p:nvPr/>
        </p:nvSpPr>
        <p:spPr>
          <a:xfrm>
            <a:off x="474548" y="1588185"/>
            <a:ext cx="2147888" cy="24384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474548" y="4034749"/>
            <a:ext cx="2147888" cy="24384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3306470" y="4034749"/>
            <a:ext cx="2147888" cy="24384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27345" y="3669926"/>
            <a:ext cx="439544" cy="707886"/>
          </a:xfrm>
          <a:prstGeom prst="rect">
            <a:avLst/>
          </a:prstGeom>
          <a:noFill/>
        </p:spPr>
        <p:txBody>
          <a:bodyPr wrap="none" rtlCol="0">
            <a:spAutoFit/>
          </a:bodyPr>
          <a:lstStyle/>
          <a:p>
            <a:r>
              <a:rPr lang="en-US" sz="4000" dirty="0"/>
              <a:t>+</a:t>
            </a:r>
          </a:p>
        </p:txBody>
      </p:sp>
      <p:sp>
        <p:nvSpPr>
          <p:cNvPr id="7" name="TextBox 6"/>
          <p:cNvSpPr txBox="1"/>
          <p:nvPr/>
        </p:nvSpPr>
        <p:spPr>
          <a:xfrm>
            <a:off x="1350590" y="2662362"/>
            <a:ext cx="439544" cy="707886"/>
          </a:xfrm>
          <a:prstGeom prst="rect">
            <a:avLst/>
          </a:prstGeom>
          <a:noFill/>
        </p:spPr>
        <p:txBody>
          <a:bodyPr wrap="none" rtlCol="0">
            <a:spAutoFit/>
          </a:bodyPr>
          <a:lstStyle/>
          <a:p>
            <a:r>
              <a:rPr lang="en-US" sz="4000" dirty="0"/>
              <a:t>T</a:t>
            </a:r>
          </a:p>
        </p:txBody>
      </p:sp>
      <p:sp>
        <p:nvSpPr>
          <p:cNvPr id="8" name="TextBox 7"/>
          <p:cNvSpPr txBox="1"/>
          <p:nvPr/>
        </p:nvSpPr>
        <p:spPr>
          <a:xfrm>
            <a:off x="1286198" y="5094511"/>
            <a:ext cx="513282" cy="707886"/>
          </a:xfrm>
          <a:prstGeom prst="rect">
            <a:avLst/>
          </a:prstGeom>
          <a:noFill/>
        </p:spPr>
        <p:txBody>
          <a:bodyPr wrap="none" rtlCol="0">
            <a:spAutoFit/>
          </a:bodyPr>
          <a:lstStyle/>
          <a:p>
            <a:r>
              <a:rPr lang="en-US" sz="4000" dirty="0"/>
              <a:t>U</a:t>
            </a:r>
          </a:p>
        </p:txBody>
      </p:sp>
      <p:sp>
        <p:nvSpPr>
          <p:cNvPr id="9" name="TextBox 8"/>
          <p:cNvSpPr txBox="1"/>
          <p:nvPr/>
        </p:nvSpPr>
        <p:spPr>
          <a:xfrm>
            <a:off x="4131937" y="5110608"/>
            <a:ext cx="641522" cy="707886"/>
          </a:xfrm>
          <a:prstGeom prst="rect">
            <a:avLst/>
          </a:prstGeom>
          <a:noFill/>
        </p:spPr>
        <p:txBody>
          <a:bodyPr wrap="none" rtlCol="0">
            <a:spAutoFit/>
          </a:bodyPr>
          <a:lstStyle/>
          <a:p>
            <a:r>
              <a:rPr lang="en-US" sz="4000" dirty="0"/>
              <a:t>U’</a:t>
            </a:r>
          </a:p>
        </p:txBody>
      </p:sp>
      <p:sp>
        <p:nvSpPr>
          <p:cNvPr id="10" name="Isosceles Triangle 9"/>
          <p:cNvSpPr/>
          <p:nvPr/>
        </p:nvSpPr>
        <p:spPr>
          <a:xfrm>
            <a:off x="9681151" y="1585469"/>
            <a:ext cx="2147888" cy="24384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9681151" y="4032033"/>
            <a:ext cx="2147888" cy="24384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03661" y="3669926"/>
            <a:ext cx="439544" cy="707886"/>
          </a:xfrm>
          <a:prstGeom prst="rect">
            <a:avLst/>
          </a:prstGeom>
          <a:noFill/>
        </p:spPr>
        <p:txBody>
          <a:bodyPr wrap="none" rtlCol="0">
            <a:spAutoFit/>
          </a:bodyPr>
          <a:lstStyle/>
          <a:p>
            <a:r>
              <a:rPr lang="en-US" sz="4000" dirty="0"/>
              <a:t>+</a:t>
            </a:r>
          </a:p>
        </p:txBody>
      </p:sp>
      <p:sp>
        <p:nvSpPr>
          <p:cNvPr id="14" name="TextBox 13"/>
          <p:cNvSpPr txBox="1"/>
          <p:nvPr/>
        </p:nvSpPr>
        <p:spPr>
          <a:xfrm>
            <a:off x="10557193" y="2659646"/>
            <a:ext cx="439544" cy="707886"/>
          </a:xfrm>
          <a:prstGeom prst="rect">
            <a:avLst/>
          </a:prstGeom>
          <a:noFill/>
        </p:spPr>
        <p:txBody>
          <a:bodyPr wrap="none" rtlCol="0">
            <a:spAutoFit/>
          </a:bodyPr>
          <a:lstStyle/>
          <a:p>
            <a:r>
              <a:rPr lang="en-US" sz="4000" dirty="0"/>
              <a:t>T</a:t>
            </a:r>
          </a:p>
        </p:txBody>
      </p:sp>
      <p:sp>
        <p:nvSpPr>
          <p:cNvPr id="15" name="TextBox 14"/>
          <p:cNvSpPr txBox="1"/>
          <p:nvPr/>
        </p:nvSpPr>
        <p:spPr>
          <a:xfrm>
            <a:off x="10498454" y="5094511"/>
            <a:ext cx="513282" cy="707886"/>
          </a:xfrm>
          <a:prstGeom prst="rect">
            <a:avLst/>
          </a:prstGeom>
          <a:noFill/>
        </p:spPr>
        <p:txBody>
          <a:bodyPr wrap="none" rtlCol="0">
            <a:spAutoFit/>
          </a:bodyPr>
          <a:lstStyle/>
          <a:p>
            <a:r>
              <a:rPr lang="en-US" sz="4000" dirty="0"/>
              <a:t>U</a:t>
            </a:r>
          </a:p>
        </p:txBody>
      </p:sp>
      <p:grpSp>
        <p:nvGrpSpPr>
          <p:cNvPr id="17" name="Group 16"/>
          <p:cNvGrpSpPr/>
          <p:nvPr/>
        </p:nvGrpSpPr>
        <p:grpSpPr>
          <a:xfrm>
            <a:off x="6961348" y="4032033"/>
            <a:ext cx="2147888" cy="2438400"/>
            <a:chOff x="4536557" y="3870551"/>
            <a:chExt cx="2147888" cy="2438400"/>
          </a:xfrm>
        </p:grpSpPr>
        <p:sp>
          <p:nvSpPr>
            <p:cNvPr id="12" name="Isosceles Triangle 11"/>
            <p:cNvSpPr/>
            <p:nvPr/>
          </p:nvSpPr>
          <p:spPr>
            <a:xfrm>
              <a:off x="4536557" y="3870551"/>
              <a:ext cx="2147888" cy="243840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48587" y="4958190"/>
              <a:ext cx="641522" cy="707886"/>
            </a:xfrm>
            <a:prstGeom prst="rect">
              <a:avLst/>
            </a:prstGeom>
            <a:noFill/>
          </p:spPr>
          <p:txBody>
            <a:bodyPr wrap="none" rtlCol="0">
              <a:spAutoFit/>
            </a:bodyPr>
            <a:lstStyle/>
            <a:p>
              <a:r>
                <a:rPr lang="en-US" sz="4000" dirty="0"/>
                <a:t>U’</a:t>
              </a:r>
            </a:p>
          </p:txBody>
        </p:sp>
      </p:grpSp>
      <p:sp>
        <p:nvSpPr>
          <p:cNvPr id="19" name="Arrow: Right 18"/>
          <p:cNvSpPr/>
          <p:nvPr/>
        </p:nvSpPr>
        <p:spPr>
          <a:xfrm>
            <a:off x="5468043" y="3813299"/>
            <a:ext cx="1624693" cy="421140"/>
          </a:xfrm>
          <a:prstGeom prst="rightArrow">
            <a:avLst>
              <a:gd name="adj1" fmla="val 45349"/>
              <a:gd name="adj2" fmla="val 84884"/>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a:off x="10239375" y="3267993"/>
            <a:ext cx="1309688" cy="1952625"/>
          </a:xfrm>
          <a:custGeom>
            <a:avLst/>
            <a:gdLst>
              <a:gd name="connsiteX0" fmla="*/ 500063 w 1309688"/>
              <a:gd name="connsiteY0" fmla="*/ 0 h 1952625"/>
              <a:gd name="connsiteX1" fmla="*/ 0 w 1309688"/>
              <a:gd name="connsiteY1" fmla="*/ 333375 h 1952625"/>
              <a:gd name="connsiteX2" fmla="*/ 238125 w 1309688"/>
              <a:gd name="connsiteY2" fmla="*/ 333375 h 1952625"/>
              <a:gd name="connsiteX3" fmla="*/ 9525 w 1309688"/>
              <a:gd name="connsiteY3" fmla="*/ 514350 h 1952625"/>
              <a:gd name="connsiteX4" fmla="*/ 242888 w 1309688"/>
              <a:gd name="connsiteY4" fmla="*/ 519113 h 1952625"/>
              <a:gd name="connsiteX5" fmla="*/ 104775 w 1309688"/>
              <a:gd name="connsiteY5" fmla="*/ 695325 h 1952625"/>
              <a:gd name="connsiteX6" fmla="*/ 319088 w 1309688"/>
              <a:gd name="connsiteY6" fmla="*/ 695325 h 1952625"/>
              <a:gd name="connsiteX7" fmla="*/ 271463 w 1309688"/>
              <a:gd name="connsiteY7" fmla="*/ 757238 h 1952625"/>
              <a:gd name="connsiteX8" fmla="*/ 528638 w 1309688"/>
              <a:gd name="connsiteY8" fmla="*/ 762000 h 1952625"/>
              <a:gd name="connsiteX9" fmla="*/ 409575 w 1309688"/>
              <a:gd name="connsiteY9" fmla="*/ 1066800 h 1952625"/>
              <a:gd name="connsiteX10" fmla="*/ 442913 w 1309688"/>
              <a:gd name="connsiteY10" fmla="*/ 1066800 h 1952625"/>
              <a:gd name="connsiteX11" fmla="*/ 300038 w 1309688"/>
              <a:gd name="connsiteY11" fmla="*/ 1371600 h 1952625"/>
              <a:gd name="connsiteX12" fmla="*/ 381000 w 1309688"/>
              <a:gd name="connsiteY12" fmla="*/ 1376363 h 1952625"/>
              <a:gd name="connsiteX13" fmla="*/ 190500 w 1309688"/>
              <a:gd name="connsiteY13" fmla="*/ 1685925 h 1952625"/>
              <a:gd name="connsiteX14" fmla="*/ 595313 w 1309688"/>
              <a:gd name="connsiteY14" fmla="*/ 1690688 h 1952625"/>
              <a:gd name="connsiteX15" fmla="*/ 552450 w 1309688"/>
              <a:gd name="connsiteY15" fmla="*/ 1352550 h 1952625"/>
              <a:gd name="connsiteX16" fmla="*/ 585788 w 1309688"/>
              <a:gd name="connsiteY16" fmla="*/ 1352550 h 1952625"/>
              <a:gd name="connsiteX17" fmla="*/ 652463 w 1309688"/>
              <a:gd name="connsiteY17" fmla="*/ 1695450 h 1952625"/>
              <a:gd name="connsiteX18" fmla="*/ 704850 w 1309688"/>
              <a:gd name="connsiteY18" fmla="*/ 1695450 h 1952625"/>
              <a:gd name="connsiteX19" fmla="*/ 652463 w 1309688"/>
              <a:gd name="connsiteY19" fmla="*/ 1952625 h 1952625"/>
              <a:gd name="connsiteX20" fmla="*/ 976313 w 1309688"/>
              <a:gd name="connsiteY20" fmla="*/ 1943100 h 1952625"/>
              <a:gd name="connsiteX21" fmla="*/ 866775 w 1309688"/>
              <a:gd name="connsiteY21" fmla="*/ 1662113 h 1952625"/>
              <a:gd name="connsiteX22" fmla="*/ 885825 w 1309688"/>
              <a:gd name="connsiteY22" fmla="*/ 1662113 h 1952625"/>
              <a:gd name="connsiteX23" fmla="*/ 700088 w 1309688"/>
              <a:gd name="connsiteY23" fmla="*/ 1328738 h 1952625"/>
              <a:gd name="connsiteX24" fmla="*/ 738188 w 1309688"/>
              <a:gd name="connsiteY24" fmla="*/ 1328738 h 1952625"/>
              <a:gd name="connsiteX25" fmla="*/ 600075 w 1309688"/>
              <a:gd name="connsiteY25" fmla="*/ 1042988 h 1952625"/>
              <a:gd name="connsiteX26" fmla="*/ 633413 w 1309688"/>
              <a:gd name="connsiteY26" fmla="*/ 1038225 h 1952625"/>
              <a:gd name="connsiteX27" fmla="*/ 528638 w 1309688"/>
              <a:gd name="connsiteY27" fmla="*/ 762000 h 1952625"/>
              <a:gd name="connsiteX28" fmla="*/ 852488 w 1309688"/>
              <a:gd name="connsiteY28" fmla="*/ 757238 h 1952625"/>
              <a:gd name="connsiteX29" fmla="*/ 752475 w 1309688"/>
              <a:gd name="connsiteY29" fmla="*/ 671513 h 1952625"/>
              <a:gd name="connsiteX30" fmla="*/ 962025 w 1309688"/>
              <a:gd name="connsiteY30" fmla="*/ 661988 h 1952625"/>
              <a:gd name="connsiteX31" fmla="*/ 828675 w 1309688"/>
              <a:gd name="connsiteY31" fmla="*/ 500063 h 1952625"/>
              <a:gd name="connsiteX32" fmla="*/ 995363 w 1309688"/>
              <a:gd name="connsiteY32" fmla="*/ 500063 h 1952625"/>
              <a:gd name="connsiteX33" fmla="*/ 952500 w 1309688"/>
              <a:gd name="connsiteY33" fmla="*/ 614363 h 1952625"/>
              <a:gd name="connsiteX34" fmla="*/ 1290638 w 1309688"/>
              <a:gd name="connsiteY34" fmla="*/ 614363 h 1952625"/>
              <a:gd name="connsiteX35" fmla="*/ 1190625 w 1309688"/>
              <a:gd name="connsiteY35" fmla="*/ 485775 h 1952625"/>
              <a:gd name="connsiteX36" fmla="*/ 1309688 w 1309688"/>
              <a:gd name="connsiteY36" fmla="*/ 485775 h 1952625"/>
              <a:gd name="connsiteX37" fmla="*/ 957263 w 1309688"/>
              <a:gd name="connsiteY37" fmla="*/ 290513 h 1952625"/>
              <a:gd name="connsiteX38" fmla="*/ 1100138 w 1309688"/>
              <a:gd name="connsiteY38" fmla="*/ 266700 h 1952625"/>
              <a:gd name="connsiteX39" fmla="*/ 500063 w 1309688"/>
              <a:gd name="connsiteY39" fmla="*/ 0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09688" h="1952625">
                <a:moveTo>
                  <a:pt x="500063" y="0"/>
                </a:moveTo>
                <a:lnTo>
                  <a:pt x="0" y="333375"/>
                </a:lnTo>
                <a:lnTo>
                  <a:pt x="238125" y="333375"/>
                </a:lnTo>
                <a:lnTo>
                  <a:pt x="9525" y="514350"/>
                </a:lnTo>
                <a:lnTo>
                  <a:pt x="242888" y="519113"/>
                </a:lnTo>
                <a:lnTo>
                  <a:pt x="104775" y="695325"/>
                </a:lnTo>
                <a:lnTo>
                  <a:pt x="319088" y="695325"/>
                </a:lnTo>
                <a:lnTo>
                  <a:pt x="271463" y="757238"/>
                </a:lnTo>
                <a:lnTo>
                  <a:pt x="528638" y="762000"/>
                </a:lnTo>
                <a:lnTo>
                  <a:pt x="409575" y="1066800"/>
                </a:lnTo>
                <a:lnTo>
                  <a:pt x="442913" y="1066800"/>
                </a:lnTo>
                <a:lnTo>
                  <a:pt x="300038" y="1371600"/>
                </a:lnTo>
                <a:lnTo>
                  <a:pt x="381000" y="1376363"/>
                </a:lnTo>
                <a:lnTo>
                  <a:pt x="190500" y="1685925"/>
                </a:lnTo>
                <a:lnTo>
                  <a:pt x="595313" y="1690688"/>
                </a:lnTo>
                <a:lnTo>
                  <a:pt x="552450" y="1352550"/>
                </a:lnTo>
                <a:lnTo>
                  <a:pt x="585788" y="1352550"/>
                </a:lnTo>
                <a:lnTo>
                  <a:pt x="652463" y="1695450"/>
                </a:lnTo>
                <a:lnTo>
                  <a:pt x="704850" y="1695450"/>
                </a:lnTo>
                <a:lnTo>
                  <a:pt x="652463" y="1952625"/>
                </a:lnTo>
                <a:lnTo>
                  <a:pt x="976313" y="1943100"/>
                </a:lnTo>
                <a:lnTo>
                  <a:pt x="866775" y="1662113"/>
                </a:lnTo>
                <a:lnTo>
                  <a:pt x="885825" y="1662113"/>
                </a:lnTo>
                <a:lnTo>
                  <a:pt x="700088" y="1328738"/>
                </a:lnTo>
                <a:lnTo>
                  <a:pt x="738188" y="1328738"/>
                </a:lnTo>
                <a:lnTo>
                  <a:pt x="600075" y="1042988"/>
                </a:lnTo>
                <a:lnTo>
                  <a:pt x="633413" y="1038225"/>
                </a:lnTo>
                <a:lnTo>
                  <a:pt x="528638" y="762000"/>
                </a:lnTo>
                <a:lnTo>
                  <a:pt x="852488" y="757238"/>
                </a:lnTo>
                <a:lnTo>
                  <a:pt x="752475" y="671513"/>
                </a:lnTo>
                <a:lnTo>
                  <a:pt x="962025" y="661988"/>
                </a:lnTo>
                <a:lnTo>
                  <a:pt x="828675" y="500063"/>
                </a:lnTo>
                <a:lnTo>
                  <a:pt x="995363" y="500063"/>
                </a:lnTo>
                <a:lnTo>
                  <a:pt x="952500" y="614363"/>
                </a:lnTo>
                <a:lnTo>
                  <a:pt x="1290638" y="614363"/>
                </a:lnTo>
                <a:lnTo>
                  <a:pt x="1190625" y="485775"/>
                </a:lnTo>
                <a:lnTo>
                  <a:pt x="1309688" y="485775"/>
                </a:lnTo>
                <a:lnTo>
                  <a:pt x="957263" y="290513"/>
                </a:lnTo>
                <a:lnTo>
                  <a:pt x="1100138" y="266700"/>
                </a:lnTo>
                <a:lnTo>
                  <a:pt x="500063" y="0"/>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a:off x="10376807" y="3353718"/>
            <a:ext cx="1077686" cy="1804307"/>
          </a:xfrm>
          <a:custGeom>
            <a:avLst/>
            <a:gdLst>
              <a:gd name="connsiteX0" fmla="*/ 359229 w 1077686"/>
              <a:gd name="connsiteY0" fmla="*/ 0 h 1804307"/>
              <a:gd name="connsiteX1" fmla="*/ 32657 w 1077686"/>
              <a:gd name="connsiteY1" fmla="*/ 204107 h 1804307"/>
              <a:gd name="connsiteX2" fmla="*/ 220436 w 1077686"/>
              <a:gd name="connsiteY2" fmla="*/ 204107 h 1804307"/>
              <a:gd name="connsiteX3" fmla="*/ 0 w 1077686"/>
              <a:gd name="connsiteY3" fmla="*/ 383721 h 1804307"/>
              <a:gd name="connsiteX4" fmla="*/ 220436 w 1077686"/>
              <a:gd name="connsiteY4" fmla="*/ 391886 h 1804307"/>
              <a:gd name="connsiteX5" fmla="*/ 106136 w 1077686"/>
              <a:gd name="connsiteY5" fmla="*/ 555171 h 1804307"/>
              <a:gd name="connsiteX6" fmla="*/ 293914 w 1077686"/>
              <a:gd name="connsiteY6" fmla="*/ 547007 h 1804307"/>
              <a:gd name="connsiteX7" fmla="*/ 204107 w 1077686"/>
              <a:gd name="connsiteY7" fmla="*/ 669471 h 1804307"/>
              <a:gd name="connsiteX8" fmla="*/ 391886 w 1077686"/>
              <a:gd name="connsiteY8" fmla="*/ 677636 h 1804307"/>
              <a:gd name="connsiteX9" fmla="*/ 326572 w 1077686"/>
              <a:gd name="connsiteY9" fmla="*/ 938893 h 1804307"/>
              <a:gd name="connsiteX10" fmla="*/ 375557 w 1077686"/>
              <a:gd name="connsiteY10" fmla="*/ 947057 h 1804307"/>
              <a:gd name="connsiteX11" fmla="*/ 253093 w 1077686"/>
              <a:gd name="connsiteY11" fmla="*/ 1224643 h 1804307"/>
              <a:gd name="connsiteX12" fmla="*/ 326572 w 1077686"/>
              <a:gd name="connsiteY12" fmla="*/ 1232807 h 1804307"/>
              <a:gd name="connsiteX13" fmla="*/ 146957 w 1077686"/>
              <a:gd name="connsiteY13" fmla="*/ 1551214 h 1804307"/>
              <a:gd name="connsiteX14" fmla="*/ 400050 w 1077686"/>
              <a:gd name="connsiteY14" fmla="*/ 1551214 h 1804307"/>
              <a:gd name="connsiteX15" fmla="*/ 375557 w 1077686"/>
              <a:gd name="connsiteY15" fmla="*/ 1224643 h 1804307"/>
              <a:gd name="connsiteX16" fmla="*/ 465364 w 1077686"/>
              <a:gd name="connsiteY16" fmla="*/ 1216479 h 1804307"/>
              <a:gd name="connsiteX17" fmla="*/ 538843 w 1077686"/>
              <a:gd name="connsiteY17" fmla="*/ 1543050 h 1804307"/>
              <a:gd name="connsiteX18" fmla="*/ 612322 w 1077686"/>
              <a:gd name="connsiteY18" fmla="*/ 1534886 h 1804307"/>
              <a:gd name="connsiteX19" fmla="*/ 579664 w 1077686"/>
              <a:gd name="connsiteY19" fmla="*/ 1804307 h 1804307"/>
              <a:gd name="connsiteX20" fmla="*/ 775607 w 1077686"/>
              <a:gd name="connsiteY20" fmla="*/ 1796143 h 1804307"/>
              <a:gd name="connsiteX21" fmla="*/ 669472 w 1077686"/>
              <a:gd name="connsiteY21" fmla="*/ 1534886 h 1804307"/>
              <a:gd name="connsiteX22" fmla="*/ 702129 w 1077686"/>
              <a:gd name="connsiteY22" fmla="*/ 1534886 h 1804307"/>
              <a:gd name="connsiteX23" fmla="*/ 498022 w 1077686"/>
              <a:gd name="connsiteY23" fmla="*/ 1208314 h 1804307"/>
              <a:gd name="connsiteX24" fmla="*/ 555172 w 1077686"/>
              <a:gd name="connsiteY24" fmla="*/ 1208314 h 1804307"/>
              <a:gd name="connsiteX25" fmla="*/ 424543 w 1077686"/>
              <a:gd name="connsiteY25" fmla="*/ 938893 h 1804307"/>
              <a:gd name="connsiteX26" fmla="*/ 465364 w 1077686"/>
              <a:gd name="connsiteY26" fmla="*/ 914400 h 1804307"/>
              <a:gd name="connsiteX27" fmla="*/ 400050 w 1077686"/>
              <a:gd name="connsiteY27" fmla="*/ 669471 h 1804307"/>
              <a:gd name="connsiteX28" fmla="*/ 628650 w 1077686"/>
              <a:gd name="connsiteY28" fmla="*/ 669471 h 1804307"/>
              <a:gd name="connsiteX29" fmla="*/ 498022 w 1077686"/>
              <a:gd name="connsiteY29" fmla="*/ 547007 h 1804307"/>
              <a:gd name="connsiteX30" fmla="*/ 734786 w 1077686"/>
              <a:gd name="connsiteY30" fmla="*/ 530679 h 1804307"/>
              <a:gd name="connsiteX31" fmla="*/ 587829 w 1077686"/>
              <a:gd name="connsiteY31" fmla="*/ 383721 h 1804307"/>
              <a:gd name="connsiteX32" fmla="*/ 930729 w 1077686"/>
              <a:gd name="connsiteY32" fmla="*/ 359229 h 1804307"/>
              <a:gd name="connsiteX33" fmla="*/ 873579 w 1077686"/>
              <a:gd name="connsiteY33" fmla="*/ 498021 h 1804307"/>
              <a:gd name="connsiteX34" fmla="*/ 1077686 w 1077686"/>
              <a:gd name="connsiteY34" fmla="*/ 498021 h 1804307"/>
              <a:gd name="connsiteX35" fmla="*/ 979714 w 1077686"/>
              <a:gd name="connsiteY35" fmla="*/ 367393 h 1804307"/>
              <a:gd name="connsiteX36" fmla="*/ 1061357 w 1077686"/>
              <a:gd name="connsiteY36" fmla="*/ 367393 h 1804307"/>
              <a:gd name="connsiteX37" fmla="*/ 628650 w 1077686"/>
              <a:gd name="connsiteY37" fmla="*/ 171450 h 1804307"/>
              <a:gd name="connsiteX38" fmla="*/ 800100 w 1077686"/>
              <a:gd name="connsiteY38" fmla="*/ 171450 h 1804307"/>
              <a:gd name="connsiteX39" fmla="*/ 359229 w 1077686"/>
              <a:gd name="connsiteY39" fmla="*/ 0 h 18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7686" h="1804307">
                <a:moveTo>
                  <a:pt x="359229" y="0"/>
                </a:moveTo>
                <a:lnTo>
                  <a:pt x="32657" y="204107"/>
                </a:lnTo>
                <a:lnTo>
                  <a:pt x="220436" y="204107"/>
                </a:lnTo>
                <a:lnTo>
                  <a:pt x="0" y="383721"/>
                </a:lnTo>
                <a:lnTo>
                  <a:pt x="220436" y="391886"/>
                </a:lnTo>
                <a:lnTo>
                  <a:pt x="106136" y="555171"/>
                </a:lnTo>
                <a:lnTo>
                  <a:pt x="293914" y="547007"/>
                </a:lnTo>
                <a:lnTo>
                  <a:pt x="204107" y="669471"/>
                </a:lnTo>
                <a:lnTo>
                  <a:pt x="391886" y="677636"/>
                </a:lnTo>
                <a:lnTo>
                  <a:pt x="326572" y="938893"/>
                </a:lnTo>
                <a:lnTo>
                  <a:pt x="375557" y="947057"/>
                </a:lnTo>
                <a:lnTo>
                  <a:pt x="253093" y="1224643"/>
                </a:lnTo>
                <a:lnTo>
                  <a:pt x="326572" y="1232807"/>
                </a:lnTo>
                <a:lnTo>
                  <a:pt x="146957" y="1551214"/>
                </a:lnTo>
                <a:lnTo>
                  <a:pt x="400050" y="1551214"/>
                </a:lnTo>
                <a:lnTo>
                  <a:pt x="375557" y="1224643"/>
                </a:lnTo>
                <a:lnTo>
                  <a:pt x="465364" y="1216479"/>
                </a:lnTo>
                <a:lnTo>
                  <a:pt x="538843" y="1543050"/>
                </a:lnTo>
                <a:lnTo>
                  <a:pt x="612322" y="1534886"/>
                </a:lnTo>
                <a:lnTo>
                  <a:pt x="579664" y="1804307"/>
                </a:lnTo>
                <a:lnTo>
                  <a:pt x="775607" y="1796143"/>
                </a:lnTo>
                <a:lnTo>
                  <a:pt x="669472" y="1534886"/>
                </a:lnTo>
                <a:lnTo>
                  <a:pt x="702129" y="1534886"/>
                </a:lnTo>
                <a:lnTo>
                  <a:pt x="498022" y="1208314"/>
                </a:lnTo>
                <a:lnTo>
                  <a:pt x="555172" y="1208314"/>
                </a:lnTo>
                <a:lnTo>
                  <a:pt x="424543" y="938893"/>
                </a:lnTo>
                <a:lnTo>
                  <a:pt x="465364" y="914400"/>
                </a:lnTo>
                <a:lnTo>
                  <a:pt x="400050" y="669471"/>
                </a:lnTo>
                <a:lnTo>
                  <a:pt x="628650" y="669471"/>
                </a:lnTo>
                <a:lnTo>
                  <a:pt x="498022" y="547007"/>
                </a:lnTo>
                <a:lnTo>
                  <a:pt x="734786" y="530679"/>
                </a:lnTo>
                <a:lnTo>
                  <a:pt x="587829" y="383721"/>
                </a:lnTo>
                <a:lnTo>
                  <a:pt x="930729" y="359229"/>
                </a:lnTo>
                <a:lnTo>
                  <a:pt x="873579" y="498021"/>
                </a:lnTo>
                <a:lnTo>
                  <a:pt x="1077686" y="498021"/>
                </a:lnTo>
                <a:lnTo>
                  <a:pt x="979714" y="367393"/>
                </a:lnTo>
                <a:lnTo>
                  <a:pt x="1061357" y="367393"/>
                </a:lnTo>
                <a:lnTo>
                  <a:pt x="628650" y="171450"/>
                </a:lnTo>
                <a:lnTo>
                  <a:pt x="800100" y="171450"/>
                </a:lnTo>
                <a:lnTo>
                  <a:pt x="359229" y="0"/>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230168" y="2579994"/>
            <a:ext cx="1518429" cy="523220"/>
          </a:xfrm>
          <a:prstGeom prst="rect">
            <a:avLst/>
          </a:prstGeom>
          <a:noFill/>
        </p:spPr>
        <p:txBody>
          <a:bodyPr wrap="none" lIns="0" rIns="45720" rtlCol="0">
            <a:spAutoFit/>
          </a:bodyPr>
          <a:lstStyle/>
          <a:p>
            <a:r>
              <a:rPr lang="en-US" sz="2800" dirty="0"/>
              <a:t>AFFECTED</a:t>
            </a:r>
          </a:p>
        </p:txBody>
      </p:sp>
      <p:cxnSp>
        <p:nvCxnSpPr>
          <p:cNvPr id="25" name="Straight Arrow Connector 24"/>
          <p:cNvCxnSpPr>
            <a:stCxn id="23" idx="3"/>
          </p:cNvCxnSpPr>
          <p:nvPr/>
        </p:nvCxnSpPr>
        <p:spPr>
          <a:xfrm>
            <a:off x="8748597" y="2841604"/>
            <a:ext cx="2006498" cy="747766"/>
          </a:xfrm>
          <a:prstGeom prst="straightConnector1">
            <a:avLst/>
          </a:prstGeom>
          <a:noFill/>
          <a:ln w="254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a14="http://schemas.microsoft.com/office/drawing/2010/main">
        <mc:Choice Requires="a14">
          <p:sp>
            <p:nvSpPr>
              <p:cNvPr id="27" name="TextBox 26"/>
              <p:cNvSpPr txBox="1"/>
              <p:nvPr/>
            </p:nvSpPr>
            <p:spPr>
              <a:xfrm>
                <a:off x="6971274" y="2025059"/>
                <a:ext cx="1973682" cy="523220"/>
              </a:xfrm>
              <a:prstGeom prst="rect">
                <a:avLst/>
              </a:prstGeom>
              <a:noFill/>
            </p:spPr>
            <p:txBody>
              <a:bodyPr wrap="none" lIns="0" rIns="45720" rtlCol="0">
                <a:spAutoFit/>
              </a:bodyPr>
              <a:lstStyle/>
              <a:p>
                <a14:m>
                  <m:oMath xmlns:m="http://schemas.openxmlformats.org/officeDocument/2006/math">
                    <m:r>
                      <a:rPr lang="en-US" sz="2800" b="0" i="1" smtClean="0">
                        <a:latin typeface="Cambria Math" panose="02040503050406030204" pitchFamily="18" charset="0"/>
                      </a:rPr>
                      <m:t>||</m:t>
                    </m:r>
                  </m:oMath>
                </a14:m>
                <a:r>
                  <a:rPr lang="en-US" sz="2800" dirty="0"/>
                  <a:t>AFFECTED</a:t>
                </a:r>
                <a14:m>
                  <m:oMath xmlns:m="http://schemas.openxmlformats.org/officeDocument/2006/math">
                    <m:r>
                      <a:rPr lang="en-US" sz="2800" b="0" i="1" dirty="0" smtClean="0">
                        <a:latin typeface="Cambria Math" panose="02040503050406030204" pitchFamily="18" charset="0"/>
                      </a:rPr>
                      <m:t>||</m:t>
                    </m:r>
                  </m:oMath>
                </a14:m>
                <a:endParaRPr lang="en-US" sz="2800" dirty="0"/>
              </a:p>
            </p:txBody>
          </p:sp>
        </mc:Choice>
        <mc:Fallback xmlns="">
          <p:sp>
            <p:nvSpPr>
              <p:cNvPr id="27" name="TextBox 26"/>
              <p:cNvSpPr txBox="1">
                <a:spLocks noRot="1" noChangeAspect="1" noMove="1" noResize="1" noEditPoints="1" noAdjustHandles="1" noChangeArrowheads="1" noChangeShapeType="1" noTextEdit="1"/>
              </p:cNvSpPr>
              <p:nvPr/>
            </p:nvSpPr>
            <p:spPr>
              <a:xfrm>
                <a:off x="6971274" y="2025059"/>
                <a:ext cx="1973682" cy="523220"/>
              </a:xfrm>
              <a:prstGeom prst="rect">
                <a:avLst/>
              </a:prstGeom>
              <a:blipFill>
                <a:blip r:embed="rId4"/>
                <a:stretch>
                  <a:fillRect t="-10465" b="-32558"/>
                </a:stretch>
              </a:blipFill>
            </p:spPr>
            <p:txBody>
              <a:bodyPr/>
              <a:lstStyle/>
              <a:p>
                <a:r>
                  <a:rPr lang="en-US">
                    <a:noFill/>
                  </a:rPr>
                  <a:t> </a:t>
                </a:r>
              </a:p>
            </p:txBody>
          </p:sp>
        </mc:Fallback>
      </mc:AlternateContent>
      <p:cxnSp>
        <p:nvCxnSpPr>
          <p:cNvPr id="28" name="Straight Arrow Connector 27"/>
          <p:cNvCxnSpPr>
            <a:stCxn id="27" idx="3"/>
            <a:endCxn id="22" idx="0"/>
          </p:cNvCxnSpPr>
          <p:nvPr/>
        </p:nvCxnSpPr>
        <p:spPr>
          <a:xfrm>
            <a:off x="8944956" y="2286669"/>
            <a:ext cx="1794482" cy="981324"/>
          </a:xfrm>
          <a:prstGeom prst="straightConnector1">
            <a:avLst/>
          </a:prstGeom>
          <a:noFill/>
          <a:ln w="254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83771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par>
                                <p:cTn id="19" presetID="9"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23"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loud 69"/>
          <p:cNvSpPr/>
          <p:nvPr/>
        </p:nvSpPr>
        <p:spPr>
          <a:xfrm rot="20675458">
            <a:off x="4807385" y="3053073"/>
            <a:ext cx="2343999" cy="914400"/>
          </a:xfrm>
          <a:prstGeom prst="clou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Shape analysis</a:t>
            </a:r>
          </a:p>
          <a:p>
            <a:pPr algn="ctr"/>
            <a:r>
              <a:rPr lang="en-US" dirty="0">
                <a:solidFill>
                  <a:schemeClr val="tx1"/>
                </a:solidFill>
              </a:rPr>
              <a:t>[POPL96,99]</a:t>
            </a:r>
          </a:p>
        </p:txBody>
      </p:sp>
      <p:sp>
        <p:nvSpPr>
          <p:cNvPr id="4" name="TextBox 3"/>
          <p:cNvSpPr txBox="1"/>
          <p:nvPr/>
        </p:nvSpPr>
        <p:spPr>
          <a:xfrm>
            <a:off x="175439" y="1389071"/>
            <a:ext cx="1228028" cy="1200329"/>
          </a:xfrm>
          <a:prstGeom prst="rect">
            <a:avLst/>
          </a:prstGeom>
          <a:noFill/>
          <a:ln>
            <a:solidFill>
              <a:schemeClr val="tx1"/>
            </a:solidFill>
          </a:ln>
        </p:spPr>
        <p:txBody>
          <a:bodyPr wrap="none" lIns="36576" rIns="36576" rtlCol="0">
            <a:spAutoFit/>
          </a:bodyPr>
          <a:lstStyle/>
          <a:p>
            <a:pPr algn="ctr"/>
            <a:r>
              <a:rPr lang="en-US" dirty="0"/>
              <a:t>Incremental</a:t>
            </a:r>
          </a:p>
          <a:p>
            <a:pPr algn="ctr"/>
            <a:r>
              <a:rPr lang="en-US" dirty="0"/>
              <a:t>attribute</a:t>
            </a:r>
          </a:p>
          <a:p>
            <a:pPr algn="ctr"/>
            <a:r>
              <a:rPr lang="en-US" dirty="0"/>
              <a:t>updating</a:t>
            </a:r>
          </a:p>
          <a:p>
            <a:pPr algn="ctr"/>
            <a:r>
              <a:rPr lang="en-US" dirty="0"/>
              <a:t>[POPL81,82]</a:t>
            </a:r>
          </a:p>
        </p:txBody>
      </p:sp>
      <p:sp>
        <p:nvSpPr>
          <p:cNvPr id="5" name="TextBox 4"/>
          <p:cNvSpPr txBox="1"/>
          <p:nvPr/>
        </p:nvSpPr>
        <p:spPr>
          <a:xfrm>
            <a:off x="2416731" y="1663566"/>
            <a:ext cx="1865254" cy="646331"/>
          </a:xfrm>
          <a:prstGeom prst="rect">
            <a:avLst/>
          </a:prstGeom>
          <a:noFill/>
          <a:ln>
            <a:solidFill>
              <a:schemeClr val="tx1"/>
            </a:solidFill>
          </a:ln>
        </p:spPr>
        <p:txBody>
          <a:bodyPr wrap="none" lIns="36576" rIns="36576" rtlCol="0">
            <a:spAutoFit/>
          </a:bodyPr>
          <a:lstStyle/>
          <a:p>
            <a:pPr algn="ctr"/>
            <a:r>
              <a:rPr lang="en-US" dirty="0"/>
              <a:t>Incremental graph</a:t>
            </a:r>
          </a:p>
          <a:p>
            <a:pPr algn="ctr"/>
            <a:r>
              <a:rPr lang="en-US" dirty="0"/>
              <a:t>algorithms [JAlg96]</a:t>
            </a:r>
          </a:p>
        </p:txBody>
      </p:sp>
      <p:sp>
        <p:nvSpPr>
          <p:cNvPr id="6" name="TextBox 5"/>
          <p:cNvSpPr txBox="1"/>
          <p:nvPr/>
        </p:nvSpPr>
        <p:spPr>
          <a:xfrm>
            <a:off x="5032215" y="1663566"/>
            <a:ext cx="1996252" cy="646331"/>
          </a:xfrm>
          <a:prstGeom prst="rect">
            <a:avLst/>
          </a:prstGeom>
          <a:noFill/>
          <a:ln>
            <a:solidFill>
              <a:schemeClr val="tx1"/>
            </a:solidFill>
          </a:ln>
        </p:spPr>
        <p:txBody>
          <a:bodyPr wrap="none" lIns="36576" rIns="36576" rtlCol="0">
            <a:spAutoFit/>
          </a:bodyPr>
          <a:lstStyle/>
          <a:p>
            <a:pPr algn="ctr"/>
            <a:r>
              <a:rPr lang="en-US" dirty="0"/>
              <a:t>Divided-difference</a:t>
            </a:r>
          </a:p>
          <a:p>
            <a:pPr algn="ctr"/>
            <a:r>
              <a:rPr lang="en-US" dirty="0"/>
              <a:t>arithmetic [HOSC03]</a:t>
            </a:r>
          </a:p>
        </p:txBody>
      </p:sp>
      <p:sp>
        <p:nvSpPr>
          <p:cNvPr id="7" name="TextBox 6"/>
          <p:cNvSpPr txBox="1"/>
          <p:nvPr/>
        </p:nvSpPr>
        <p:spPr>
          <a:xfrm>
            <a:off x="7822852" y="1665799"/>
            <a:ext cx="2060885" cy="646331"/>
          </a:xfrm>
          <a:prstGeom prst="rect">
            <a:avLst/>
          </a:prstGeom>
          <a:noFill/>
          <a:ln>
            <a:solidFill>
              <a:schemeClr val="tx1"/>
            </a:solidFill>
          </a:ln>
        </p:spPr>
        <p:txBody>
          <a:bodyPr wrap="none" lIns="36576" rIns="36576" rtlCol="0">
            <a:spAutoFit/>
          </a:bodyPr>
          <a:lstStyle/>
          <a:p>
            <a:pPr algn="ctr"/>
            <a:r>
              <a:rPr lang="en-US" dirty="0"/>
              <a:t>Finite differencing</a:t>
            </a:r>
          </a:p>
          <a:p>
            <a:pPr algn="ctr"/>
            <a:r>
              <a:rPr lang="en-US" dirty="0"/>
              <a:t>of formulas [ESOP03]</a:t>
            </a:r>
          </a:p>
        </p:txBody>
      </p:sp>
      <p:sp>
        <p:nvSpPr>
          <p:cNvPr id="8" name="TextBox 7"/>
          <p:cNvSpPr txBox="1"/>
          <p:nvPr/>
        </p:nvSpPr>
        <p:spPr>
          <a:xfrm>
            <a:off x="11148410" y="2766161"/>
            <a:ext cx="936283" cy="646331"/>
          </a:xfrm>
          <a:prstGeom prst="rect">
            <a:avLst/>
          </a:prstGeom>
          <a:noFill/>
          <a:ln>
            <a:solidFill>
              <a:schemeClr val="tx1"/>
            </a:solidFill>
          </a:ln>
        </p:spPr>
        <p:txBody>
          <a:bodyPr wrap="none" lIns="36576" rIns="36576" rtlCol="0">
            <a:spAutoFit/>
          </a:bodyPr>
          <a:lstStyle/>
          <a:p>
            <a:pPr algn="ctr"/>
            <a:r>
              <a:rPr lang="en-US" dirty="0"/>
              <a:t>NPA-TP</a:t>
            </a:r>
          </a:p>
          <a:p>
            <a:pPr algn="ctr"/>
            <a:r>
              <a:rPr lang="en-US" dirty="0"/>
              <a:t>[POPL16]</a:t>
            </a:r>
          </a:p>
        </p:txBody>
      </p:sp>
      <p:sp>
        <p:nvSpPr>
          <p:cNvPr id="9" name="TextBox 8"/>
          <p:cNvSpPr txBox="1"/>
          <p:nvPr/>
        </p:nvSpPr>
        <p:spPr>
          <a:xfrm>
            <a:off x="552513" y="3110310"/>
            <a:ext cx="1537152" cy="646331"/>
          </a:xfrm>
          <a:prstGeom prst="rect">
            <a:avLst/>
          </a:prstGeom>
          <a:noFill/>
          <a:ln>
            <a:solidFill>
              <a:schemeClr val="tx1"/>
            </a:solidFill>
          </a:ln>
        </p:spPr>
        <p:txBody>
          <a:bodyPr wrap="none" lIns="36576" rIns="36576" rtlCol="0">
            <a:spAutoFit/>
          </a:bodyPr>
          <a:lstStyle/>
          <a:p>
            <a:pPr algn="ctr"/>
            <a:r>
              <a:rPr lang="en-US" dirty="0" err="1"/>
              <a:t>Interprocedural</a:t>
            </a:r>
            <a:endParaRPr lang="en-US" dirty="0"/>
          </a:p>
          <a:p>
            <a:pPr algn="ctr"/>
            <a:r>
              <a:rPr lang="en-US" dirty="0"/>
              <a:t>slicing [PLDI88]</a:t>
            </a:r>
          </a:p>
        </p:txBody>
      </p:sp>
      <p:sp>
        <p:nvSpPr>
          <p:cNvPr id="10" name="TextBox 9"/>
          <p:cNvSpPr txBox="1"/>
          <p:nvPr/>
        </p:nvSpPr>
        <p:spPr>
          <a:xfrm>
            <a:off x="1589401" y="4280792"/>
            <a:ext cx="1680396" cy="1200329"/>
          </a:xfrm>
          <a:prstGeom prst="rect">
            <a:avLst/>
          </a:prstGeom>
          <a:noFill/>
          <a:ln>
            <a:solidFill>
              <a:schemeClr val="tx1"/>
            </a:solidFill>
          </a:ln>
        </p:spPr>
        <p:txBody>
          <a:bodyPr wrap="none" lIns="36576" rIns="36576" rtlCol="0">
            <a:spAutoFit/>
          </a:bodyPr>
          <a:lstStyle/>
          <a:p>
            <a:pPr algn="ctr"/>
            <a:r>
              <a:rPr lang="en-US" dirty="0" err="1"/>
              <a:t>Interprocedural</a:t>
            </a:r>
            <a:endParaRPr lang="en-US" dirty="0"/>
          </a:p>
          <a:p>
            <a:pPr algn="ctr"/>
            <a:r>
              <a:rPr lang="en-US" dirty="0"/>
              <a:t>dataflow analysis</a:t>
            </a:r>
          </a:p>
          <a:p>
            <a:pPr algn="ctr"/>
            <a:r>
              <a:rPr lang="en-US" dirty="0"/>
              <a:t>using </a:t>
            </a:r>
            <a:r>
              <a:rPr lang="en-US" dirty="0" err="1"/>
              <a:t>Datalog</a:t>
            </a:r>
            <a:endParaRPr lang="en-US" dirty="0"/>
          </a:p>
          <a:p>
            <a:pPr algn="ctr"/>
            <a:r>
              <a:rPr lang="en-US" dirty="0"/>
              <a:t>[CC94]</a:t>
            </a:r>
          </a:p>
        </p:txBody>
      </p:sp>
      <p:sp>
        <p:nvSpPr>
          <p:cNvPr id="11" name="TextBox 10"/>
          <p:cNvSpPr txBox="1"/>
          <p:nvPr/>
        </p:nvSpPr>
        <p:spPr>
          <a:xfrm>
            <a:off x="3565117" y="4421924"/>
            <a:ext cx="1707519" cy="923330"/>
          </a:xfrm>
          <a:prstGeom prst="rect">
            <a:avLst/>
          </a:prstGeom>
          <a:noFill/>
          <a:ln>
            <a:solidFill>
              <a:schemeClr val="tx1"/>
            </a:solidFill>
          </a:ln>
        </p:spPr>
        <p:txBody>
          <a:bodyPr wrap="none" lIns="36576" rIns="36576" rtlCol="0">
            <a:spAutoFit/>
          </a:bodyPr>
          <a:lstStyle/>
          <a:p>
            <a:pPr algn="ctr"/>
            <a:r>
              <a:rPr lang="en-US" dirty="0"/>
              <a:t>IFDS framework</a:t>
            </a:r>
          </a:p>
          <a:p>
            <a:pPr algn="ctr"/>
            <a:r>
              <a:rPr lang="en-US" dirty="0"/>
              <a:t>(CFL-reachability)</a:t>
            </a:r>
          </a:p>
          <a:p>
            <a:pPr algn="ctr"/>
            <a:r>
              <a:rPr lang="en-US" dirty="0"/>
              <a:t>[POPL95]</a:t>
            </a:r>
          </a:p>
        </p:txBody>
      </p:sp>
      <p:sp>
        <p:nvSpPr>
          <p:cNvPr id="12" name="TextBox 11"/>
          <p:cNvSpPr txBox="1"/>
          <p:nvPr/>
        </p:nvSpPr>
        <p:spPr>
          <a:xfrm>
            <a:off x="5594972" y="4429654"/>
            <a:ext cx="1098186" cy="923330"/>
          </a:xfrm>
          <a:prstGeom prst="rect">
            <a:avLst/>
          </a:prstGeom>
          <a:noFill/>
          <a:ln>
            <a:solidFill>
              <a:schemeClr val="tx1"/>
            </a:solidFill>
          </a:ln>
        </p:spPr>
        <p:txBody>
          <a:bodyPr wrap="none" lIns="36576" rIns="36576" rtlCol="0">
            <a:spAutoFit/>
          </a:bodyPr>
          <a:lstStyle/>
          <a:p>
            <a:pPr algn="ctr"/>
            <a:r>
              <a:rPr lang="en-US" dirty="0"/>
              <a:t>IDE</a:t>
            </a:r>
          </a:p>
          <a:p>
            <a:pPr algn="ctr"/>
            <a:r>
              <a:rPr lang="en-US" dirty="0"/>
              <a:t>framework</a:t>
            </a:r>
          </a:p>
          <a:p>
            <a:pPr algn="ctr"/>
            <a:r>
              <a:rPr lang="en-US" dirty="0"/>
              <a:t>[FASE95]</a:t>
            </a:r>
          </a:p>
        </p:txBody>
      </p:sp>
      <p:sp>
        <p:nvSpPr>
          <p:cNvPr id="13" name="TextBox 12"/>
          <p:cNvSpPr txBox="1"/>
          <p:nvPr/>
        </p:nvSpPr>
        <p:spPr>
          <a:xfrm>
            <a:off x="7149826" y="4567883"/>
            <a:ext cx="791948" cy="646331"/>
          </a:xfrm>
          <a:prstGeom prst="rect">
            <a:avLst/>
          </a:prstGeom>
          <a:noFill/>
          <a:ln>
            <a:solidFill>
              <a:schemeClr val="tx1"/>
            </a:solidFill>
          </a:ln>
        </p:spPr>
        <p:txBody>
          <a:bodyPr wrap="none" lIns="36576" rIns="36576" rtlCol="0">
            <a:spAutoFit/>
          </a:bodyPr>
          <a:lstStyle/>
          <a:p>
            <a:pPr algn="ctr"/>
            <a:r>
              <a:rPr lang="en-US" dirty="0"/>
              <a:t>WPDSs</a:t>
            </a:r>
          </a:p>
          <a:p>
            <a:pPr algn="ctr"/>
            <a:r>
              <a:rPr lang="en-US" dirty="0"/>
              <a:t>[SAS03]</a:t>
            </a:r>
          </a:p>
        </p:txBody>
      </p:sp>
      <p:sp>
        <p:nvSpPr>
          <p:cNvPr id="14" name="TextBox 13"/>
          <p:cNvSpPr txBox="1"/>
          <p:nvPr/>
        </p:nvSpPr>
        <p:spPr>
          <a:xfrm>
            <a:off x="8447706" y="4429654"/>
            <a:ext cx="1213089" cy="923330"/>
          </a:xfrm>
          <a:prstGeom prst="rect">
            <a:avLst/>
          </a:prstGeom>
          <a:noFill/>
          <a:ln>
            <a:solidFill>
              <a:schemeClr val="tx1"/>
            </a:solidFill>
          </a:ln>
        </p:spPr>
        <p:txBody>
          <a:bodyPr wrap="none" lIns="36576" rIns="36576" rtlCol="0">
            <a:spAutoFit/>
          </a:bodyPr>
          <a:lstStyle/>
          <a:p>
            <a:pPr algn="ctr"/>
            <a:r>
              <a:rPr lang="en-US" dirty="0"/>
              <a:t>Error</a:t>
            </a:r>
          </a:p>
          <a:p>
            <a:pPr algn="ctr"/>
            <a:r>
              <a:rPr lang="en-US" dirty="0"/>
              <a:t>propagation</a:t>
            </a:r>
          </a:p>
          <a:p>
            <a:pPr algn="ctr"/>
            <a:r>
              <a:rPr lang="en-US" dirty="0"/>
              <a:t>[SAS07]</a:t>
            </a:r>
          </a:p>
        </p:txBody>
      </p:sp>
      <p:sp>
        <p:nvSpPr>
          <p:cNvPr id="15" name="TextBox 14"/>
          <p:cNvSpPr txBox="1"/>
          <p:nvPr/>
        </p:nvSpPr>
        <p:spPr>
          <a:xfrm>
            <a:off x="10226456" y="4097688"/>
            <a:ext cx="1089722" cy="1200329"/>
          </a:xfrm>
          <a:prstGeom prst="rect">
            <a:avLst/>
          </a:prstGeom>
          <a:noFill/>
          <a:ln>
            <a:solidFill>
              <a:schemeClr val="tx1"/>
            </a:solidFill>
          </a:ln>
        </p:spPr>
        <p:txBody>
          <a:bodyPr wrap="none" lIns="36576" rIns="36576" rtlCol="0">
            <a:spAutoFit/>
          </a:bodyPr>
          <a:lstStyle/>
          <a:p>
            <a:pPr algn="ctr"/>
            <a:r>
              <a:rPr lang="en-US" dirty="0"/>
              <a:t>Context-</a:t>
            </a:r>
          </a:p>
          <a:p>
            <a:pPr algn="ctr"/>
            <a:r>
              <a:rPr lang="en-US" dirty="0"/>
              <a:t>bounded</a:t>
            </a:r>
          </a:p>
          <a:p>
            <a:pPr algn="ctr"/>
            <a:r>
              <a:rPr lang="en-US" dirty="0"/>
              <a:t>analysis</a:t>
            </a:r>
          </a:p>
          <a:p>
            <a:pPr algn="ctr"/>
            <a:r>
              <a:rPr lang="en-US" dirty="0"/>
              <a:t> [TACAS08]</a:t>
            </a:r>
          </a:p>
        </p:txBody>
      </p:sp>
      <p:cxnSp>
        <p:nvCxnSpPr>
          <p:cNvPr id="17" name="Straight Arrow Connector 16"/>
          <p:cNvCxnSpPr>
            <a:stCxn id="4" idx="3"/>
            <a:endCxn id="5" idx="1"/>
          </p:cNvCxnSpPr>
          <p:nvPr/>
        </p:nvCxnSpPr>
        <p:spPr>
          <a:xfrm flipV="1">
            <a:off x="1403467" y="1986732"/>
            <a:ext cx="1013264" cy="2504"/>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5" idx="3"/>
            <a:endCxn id="6" idx="1"/>
          </p:cNvCxnSpPr>
          <p:nvPr/>
        </p:nvCxnSpPr>
        <p:spPr>
          <a:xfrm>
            <a:off x="4281985" y="1986732"/>
            <a:ext cx="750230" cy="0"/>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6" idx="3"/>
            <a:endCxn id="7" idx="1"/>
          </p:cNvCxnSpPr>
          <p:nvPr/>
        </p:nvCxnSpPr>
        <p:spPr>
          <a:xfrm>
            <a:off x="7028467" y="1986732"/>
            <a:ext cx="794385" cy="2233"/>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7" idx="3"/>
            <a:endCxn id="8" idx="1"/>
          </p:cNvCxnSpPr>
          <p:nvPr/>
        </p:nvCxnSpPr>
        <p:spPr>
          <a:xfrm>
            <a:off x="9883737" y="1988965"/>
            <a:ext cx="1264673" cy="1100362"/>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30" name="Straight Arrow Connector 29"/>
          <p:cNvCxnSpPr>
            <a:stCxn id="15" idx="0"/>
            <a:endCxn id="8" idx="1"/>
          </p:cNvCxnSpPr>
          <p:nvPr/>
        </p:nvCxnSpPr>
        <p:spPr>
          <a:xfrm flipV="1">
            <a:off x="10771317" y="3089327"/>
            <a:ext cx="377093" cy="1008361"/>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35" name="Straight Arrow Connector 34"/>
          <p:cNvCxnSpPr>
            <a:stCxn id="4" idx="2"/>
            <a:endCxn id="9" idx="0"/>
          </p:cNvCxnSpPr>
          <p:nvPr/>
        </p:nvCxnSpPr>
        <p:spPr>
          <a:xfrm>
            <a:off x="789453" y="2589400"/>
            <a:ext cx="531636" cy="520910"/>
          </a:xfrm>
          <a:prstGeom prst="straightConnector1">
            <a:avLst/>
          </a:prstGeom>
          <a:ln w="19050" cap="flat" cmpd="sng" algn="ctr">
            <a:solidFill>
              <a:schemeClr val="dk1"/>
            </a:solidFill>
            <a:prstDash val="dash"/>
            <a:round/>
            <a:headEnd type="none" w="med" len="med"/>
            <a:tailEnd type="stealth" w="lg" len="lg"/>
          </a:ln>
        </p:spPr>
        <p:style>
          <a:lnRef idx="0">
            <a:scrgbClr r="0" g="0" b="0"/>
          </a:lnRef>
          <a:fillRef idx="0">
            <a:scrgbClr r="0" g="0" b="0"/>
          </a:fillRef>
          <a:effectRef idx="0">
            <a:scrgbClr r="0" g="0" b="0"/>
          </a:effectRef>
          <a:fontRef idx="minor">
            <a:schemeClr val="tx1"/>
          </a:fontRef>
        </p:style>
      </p:cxnSp>
      <p:cxnSp>
        <p:nvCxnSpPr>
          <p:cNvPr id="39" name="Straight Arrow Connector 38"/>
          <p:cNvCxnSpPr>
            <a:stCxn id="9" idx="2"/>
            <a:endCxn id="10" idx="0"/>
          </p:cNvCxnSpPr>
          <p:nvPr/>
        </p:nvCxnSpPr>
        <p:spPr>
          <a:xfrm>
            <a:off x="1321089" y="3756641"/>
            <a:ext cx="1108510" cy="524151"/>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0" idx="3"/>
            <a:endCxn id="11" idx="1"/>
          </p:cNvCxnSpPr>
          <p:nvPr/>
        </p:nvCxnSpPr>
        <p:spPr>
          <a:xfrm>
            <a:off x="3269797" y="4880957"/>
            <a:ext cx="295320" cy="2632"/>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45" name="Straight Arrow Connector 44"/>
          <p:cNvCxnSpPr>
            <a:stCxn id="11" idx="3"/>
            <a:endCxn id="12" idx="1"/>
          </p:cNvCxnSpPr>
          <p:nvPr/>
        </p:nvCxnSpPr>
        <p:spPr>
          <a:xfrm>
            <a:off x="5272636" y="4883589"/>
            <a:ext cx="322336" cy="7730"/>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12" idx="3"/>
            <a:endCxn id="13" idx="1"/>
          </p:cNvCxnSpPr>
          <p:nvPr/>
        </p:nvCxnSpPr>
        <p:spPr>
          <a:xfrm flipV="1">
            <a:off x="6693158" y="4891049"/>
            <a:ext cx="456668" cy="270"/>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51" name="Straight Arrow Connector 50"/>
          <p:cNvCxnSpPr>
            <a:stCxn id="13" idx="3"/>
            <a:endCxn id="14" idx="1"/>
          </p:cNvCxnSpPr>
          <p:nvPr/>
        </p:nvCxnSpPr>
        <p:spPr>
          <a:xfrm>
            <a:off x="7941774" y="4891049"/>
            <a:ext cx="505932" cy="270"/>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55" name="Straight Arrow Connector 54"/>
          <p:cNvCxnSpPr>
            <a:stCxn id="14" idx="3"/>
            <a:endCxn id="15" idx="1"/>
          </p:cNvCxnSpPr>
          <p:nvPr/>
        </p:nvCxnSpPr>
        <p:spPr>
          <a:xfrm flipV="1">
            <a:off x="9660795" y="4697853"/>
            <a:ext cx="565661" cy="193466"/>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74" name="Straight Arrow Connector 73"/>
          <p:cNvCxnSpPr>
            <a:stCxn id="10" idx="0"/>
            <a:endCxn id="70" idx="2"/>
          </p:cNvCxnSpPr>
          <p:nvPr/>
        </p:nvCxnSpPr>
        <p:spPr>
          <a:xfrm flipV="1">
            <a:off x="2429599" y="3819751"/>
            <a:ext cx="2426925" cy="461041"/>
          </a:xfrm>
          <a:prstGeom prst="straightConnector1">
            <a:avLst/>
          </a:prstGeom>
          <a:ln w="19050" cap="flat" cmpd="sng" algn="ctr">
            <a:solidFill>
              <a:schemeClr val="dk1"/>
            </a:solidFill>
            <a:prstDash val="dash"/>
            <a:round/>
            <a:headEnd type="none" w="med" len="med"/>
            <a:tailEnd type="stealth" w="lg" len="lg"/>
          </a:ln>
        </p:spPr>
        <p:style>
          <a:lnRef idx="0">
            <a:scrgbClr r="0" g="0" b="0"/>
          </a:lnRef>
          <a:fillRef idx="0">
            <a:scrgbClr r="0" g="0" b="0"/>
          </a:fillRef>
          <a:effectRef idx="0">
            <a:scrgbClr r="0" g="0" b="0"/>
          </a:effectRef>
          <a:fontRef idx="minor">
            <a:schemeClr val="tx1"/>
          </a:fontRef>
        </p:style>
      </p:cxnSp>
      <p:cxnSp>
        <p:nvCxnSpPr>
          <p:cNvPr id="78" name="Straight Arrow Connector 77"/>
          <p:cNvCxnSpPr>
            <a:stCxn id="70" idx="0"/>
            <a:endCxn id="7" idx="2"/>
          </p:cNvCxnSpPr>
          <p:nvPr/>
        </p:nvCxnSpPr>
        <p:spPr>
          <a:xfrm flipV="1">
            <a:off x="7107372" y="2312130"/>
            <a:ext cx="1745923" cy="887252"/>
          </a:xfrm>
          <a:prstGeom prst="straightConnector1">
            <a:avLst/>
          </a:prstGeom>
          <a:ln w="19050" cap="flat" cmpd="sng" algn="ctr">
            <a:solidFill>
              <a:schemeClr val="dk1"/>
            </a:solidFill>
            <a:prstDash val="dash"/>
            <a:round/>
            <a:headEnd type="none" w="med" len="med"/>
            <a:tailEnd type="stealth" w="lg" len="lg"/>
          </a:ln>
        </p:spPr>
        <p:style>
          <a:lnRef idx="0">
            <a:scrgbClr r="0" g="0" b="0"/>
          </a:lnRef>
          <a:fillRef idx="0">
            <a:scrgbClr r="0" g="0" b="0"/>
          </a:fillRef>
          <a:effectRef idx="0">
            <a:scrgbClr r="0" g="0" b="0"/>
          </a:effectRef>
          <a:fontRef idx="minor">
            <a:schemeClr val="tx1"/>
          </a:fontRef>
        </p:style>
      </p:cxnSp>
      <p:grpSp>
        <p:nvGrpSpPr>
          <p:cNvPr id="94" name="Group 93"/>
          <p:cNvGrpSpPr/>
          <p:nvPr/>
        </p:nvGrpSpPr>
        <p:grpSpPr>
          <a:xfrm>
            <a:off x="10581124" y="1505360"/>
            <a:ext cx="706939" cy="987546"/>
            <a:chOff x="4173065" y="3129407"/>
            <a:chExt cx="1243106" cy="1688235"/>
          </a:xfrm>
        </p:grpSpPr>
        <p:sp>
          <p:nvSpPr>
            <p:cNvPr id="95" name="Text Box 24"/>
            <p:cNvSpPr txBox="1">
              <a:spLocks noChangeArrowheads="1"/>
            </p:cNvSpPr>
            <p:nvPr/>
          </p:nvSpPr>
          <p:spPr bwMode="auto">
            <a:xfrm>
              <a:off x="4370875" y="4314939"/>
              <a:ext cx="884728"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defPPr>
                <a:defRPr lang="en-US"/>
              </a:defPPr>
              <a:lvl1pPr algn="ctr" defTabSz="3133725">
                <a:lnSpc>
                  <a:spcPts val="1600"/>
                </a:lnSpc>
                <a:spcBef>
                  <a:spcPct val="0"/>
                </a:spcBef>
                <a:buFontTx/>
                <a:buNone/>
                <a:defRPr sz="1600">
                  <a:latin typeface="Calibri" pitchFamily="34" charset="0"/>
                </a:defRPr>
              </a:lvl1pPr>
              <a:lvl2pPr marL="742950" indent="-285750" defTabSz="3133725">
                <a:spcBef>
                  <a:spcPct val="0"/>
                </a:spcBef>
                <a:defRPr>
                  <a:latin typeface="Arial" charset="0"/>
                </a:defRPr>
              </a:lvl2pPr>
              <a:lvl3pPr marL="1143000" indent="-228600" defTabSz="3133725">
                <a:spcBef>
                  <a:spcPct val="0"/>
                </a:spcBef>
                <a:defRPr>
                  <a:latin typeface="Arial" charset="0"/>
                </a:defRPr>
              </a:lvl3pPr>
              <a:lvl4pPr marL="1600200" indent="-228600" defTabSz="3133725">
                <a:spcBef>
                  <a:spcPct val="0"/>
                </a:spcBef>
                <a:defRPr>
                  <a:latin typeface="Arial" charset="0"/>
                </a:defRPr>
              </a:lvl4pPr>
              <a:lvl5pPr marL="2057400" indent="-228600" defTabSz="3133725">
                <a:spcBef>
                  <a:spcPct val="0"/>
                </a:spcBef>
                <a:defRPr>
                  <a:latin typeface="Arial" charset="0"/>
                </a:defRPr>
              </a:lvl5pPr>
              <a:lvl6pPr marL="2514600" indent="-228600" defTabSz="3133725" fontAlgn="base">
                <a:spcBef>
                  <a:spcPct val="0"/>
                </a:spcBef>
                <a:spcAft>
                  <a:spcPct val="0"/>
                </a:spcAft>
                <a:defRPr>
                  <a:latin typeface="Arial" charset="0"/>
                </a:defRPr>
              </a:lvl6pPr>
              <a:lvl7pPr marL="2971800" indent="-228600" defTabSz="3133725" fontAlgn="base">
                <a:spcBef>
                  <a:spcPct val="0"/>
                </a:spcBef>
                <a:spcAft>
                  <a:spcPct val="0"/>
                </a:spcAft>
                <a:defRPr>
                  <a:latin typeface="Arial" charset="0"/>
                </a:defRPr>
              </a:lvl7pPr>
              <a:lvl8pPr marL="3429000" indent="-228600" defTabSz="3133725" fontAlgn="base">
                <a:spcBef>
                  <a:spcPct val="0"/>
                </a:spcBef>
                <a:spcAft>
                  <a:spcPct val="0"/>
                </a:spcAft>
                <a:defRPr>
                  <a:latin typeface="Arial" charset="0"/>
                </a:defRPr>
              </a:lvl8pPr>
              <a:lvl9pPr marL="3886200" indent="-228600" defTabSz="3133725" fontAlgn="base">
                <a:spcBef>
                  <a:spcPct val="0"/>
                </a:spcBef>
                <a:spcAft>
                  <a:spcPct val="0"/>
                </a:spcAft>
                <a:defRPr>
                  <a:latin typeface="Arial" charset="0"/>
                </a:defRPr>
              </a:lvl9pPr>
            </a:lstStyle>
            <a:p>
              <a:r>
                <a:rPr lang="en-US" dirty="0"/>
                <a:t>Emma</a:t>
              </a:r>
            </a:p>
            <a:p>
              <a:r>
                <a:rPr lang="en-US" dirty="0" err="1"/>
                <a:t>Turetsky</a:t>
              </a:r>
              <a:endParaRPr lang="en-US" dirty="0"/>
            </a:p>
          </p:txBody>
        </p:sp>
        <p:pic>
          <p:nvPicPr>
            <p:cNvPr id="96" name="Picture 2" descr="C:\Users\reps\Documents\personal\Susan\Obituary\2014-07-15\turetsky-em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3065" y="3129407"/>
              <a:ext cx="1243106" cy="118872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97" name="Group 96"/>
          <p:cNvGrpSpPr>
            <a:grpSpLocks noChangeAspect="1"/>
          </p:cNvGrpSpPr>
          <p:nvPr/>
        </p:nvGrpSpPr>
        <p:grpSpPr>
          <a:xfrm>
            <a:off x="11394501" y="1501995"/>
            <a:ext cx="677893" cy="998180"/>
            <a:chOff x="5663984" y="3165761"/>
            <a:chExt cx="1158875" cy="1706414"/>
          </a:xfrm>
        </p:grpSpPr>
        <p:sp>
          <p:nvSpPr>
            <p:cNvPr id="98" name="TextBox 23"/>
            <p:cNvSpPr txBox="1">
              <a:spLocks noChangeArrowheads="1"/>
            </p:cNvSpPr>
            <p:nvPr/>
          </p:nvSpPr>
          <p:spPr bwMode="auto">
            <a:xfrm>
              <a:off x="5663984" y="4369472"/>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err="1">
                  <a:latin typeface="Calibri" pitchFamily="34" charset="0"/>
                </a:rPr>
                <a:t>Prathmesh</a:t>
              </a:r>
              <a:endParaRPr lang="en-US" sz="1600" dirty="0">
                <a:latin typeface="Calibri" pitchFamily="34" charset="0"/>
              </a:endParaRPr>
            </a:p>
            <a:p>
              <a:pPr algn="ctr">
                <a:lnSpc>
                  <a:spcPts val="1600"/>
                </a:lnSpc>
              </a:pPr>
              <a:r>
                <a:rPr lang="en-US" sz="1600" dirty="0" err="1">
                  <a:latin typeface="Calibri" pitchFamily="34" charset="0"/>
                </a:rPr>
                <a:t>Prabhu</a:t>
              </a:r>
              <a:endParaRPr lang="en-US" sz="1600" dirty="0">
                <a:latin typeface="Calibri" pitchFamily="34" charset="0"/>
              </a:endParaRPr>
            </a:p>
          </p:txBody>
        </p:sp>
        <p:pic>
          <p:nvPicPr>
            <p:cNvPr id="99" name="Picture 4" descr="C:\Users\reps\Documents\Papers\submissions\SpeedingUpNewton\Talk\prathme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3491" y="3165761"/>
              <a:ext cx="1070747"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103" name="Group 102"/>
          <p:cNvGrpSpPr>
            <a:grpSpLocks noChangeAspect="1"/>
          </p:cNvGrpSpPr>
          <p:nvPr/>
        </p:nvGrpSpPr>
        <p:grpSpPr>
          <a:xfrm>
            <a:off x="8996197" y="5667892"/>
            <a:ext cx="678024" cy="1039126"/>
            <a:chOff x="7968389" y="1755698"/>
            <a:chExt cx="1158875" cy="1776067"/>
          </a:xfrm>
        </p:grpSpPr>
        <p:sp>
          <p:nvSpPr>
            <p:cNvPr id="104" name="TextBox 23"/>
            <p:cNvSpPr txBox="1">
              <a:spLocks noChangeArrowheads="1"/>
            </p:cNvSpPr>
            <p:nvPr/>
          </p:nvSpPr>
          <p:spPr bwMode="auto">
            <a:xfrm>
              <a:off x="7968389" y="3029063"/>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err="1">
                  <a:latin typeface="Calibri" pitchFamily="34" charset="0"/>
                </a:rPr>
                <a:t>Tayssir</a:t>
              </a:r>
              <a:endParaRPr lang="en-US" sz="1600" dirty="0">
                <a:latin typeface="Calibri" pitchFamily="34" charset="0"/>
              </a:endParaRPr>
            </a:p>
            <a:p>
              <a:pPr algn="ctr">
                <a:lnSpc>
                  <a:spcPts val="1600"/>
                </a:lnSpc>
              </a:pPr>
              <a:r>
                <a:rPr lang="en-US" sz="1600" dirty="0" err="1">
                  <a:latin typeface="Calibri" pitchFamily="34" charset="0"/>
                </a:rPr>
                <a:t>Touili</a:t>
              </a:r>
              <a:endParaRPr lang="en-US" sz="1600" dirty="0">
                <a:latin typeface="Calibri" pitchFamily="34" charset="0"/>
              </a:endParaRPr>
            </a:p>
          </p:txBody>
        </p:sp>
        <p:pic>
          <p:nvPicPr>
            <p:cNvPr id="105" name="Picture 13" descr="C:\Users\reps\Documents\Papers\submissions\SpeedingUpNewton\Talk\tayss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0795" y="1755698"/>
              <a:ext cx="1008358"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06" name="Group 105"/>
          <p:cNvGrpSpPr>
            <a:grpSpLocks noChangeAspect="1"/>
          </p:cNvGrpSpPr>
          <p:nvPr/>
        </p:nvGrpSpPr>
        <p:grpSpPr>
          <a:xfrm>
            <a:off x="10215166" y="5672601"/>
            <a:ext cx="674239" cy="1041301"/>
            <a:chOff x="6903774" y="1751013"/>
            <a:chExt cx="1158875" cy="1789778"/>
          </a:xfrm>
        </p:grpSpPr>
        <p:sp>
          <p:nvSpPr>
            <p:cNvPr id="107" name="TextBox 23"/>
            <p:cNvSpPr txBox="1">
              <a:spLocks noChangeArrowheads="1"/>
            </p:cNvSpPr>
            <p:nvPr/>
          </p:nvSpPr>
          <p:spPr bwMode="auto">
            <a:xfrm>
              <a:off x="6903774" y="303808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Nick</a:t>
              </a:r>
            </a:p>
            <a:p>
              <a:pPr algn="ctr">
                <a:lnSpc>
                  <a:spcPts val="1600"/>
                </a:lnSpc>
              </a:pPr>
              <a:r>
                <a:rPr lang="en-US" sz="1600" dirty="0">
                  <a:latin typeface="Calibri" pitchFamily="34" charset="0"/>
                </a:rPr>
                <a:t>Kidd</a:t>
              </a:r>
            </a:p>
          </p:txBody>
        </p:sp>
        <p:pic>
          <p:nvPicPr>
            <p:cNvPr id="108" name="Picture 14" descr="C:\Users\reps\Documents\Papers\submissions\SpeedingUpNewton\Talk\nick-kid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9259" y="1751013"/>
              <a:ext cx="1087904"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00" name="Group 99"/>
          <p:cNvGrpSpPr>
            <a:grpSpLocks noChangeAspect="1"/>
          </p:cNvGrpSpPr>
          <p:nvPr/>
        </p:nvGrpSpPr>
        <p:grpSpPr>
          <a:xfrm>
            <a:off x="9592727" y="5672802"/>
            <a:ext cx="670420" cy="1040711"/>
            <a:chOff x="6179790" y="250424"/>
            <a:chExt cx="1158875" cy="1798952"/>
          </a:xfrm>
        </p:grpSpPr>
        <p:pic>
          <p:nvPicPr>
            <p:cNvPr id="101" name="Picture 12" descr="C:\Users\reps\Documents\Papers\submissions\SpeedingUpNewton\Talk\akas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0029" y="250424"/>
              <a:ext cx="89839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02" name="TextBox 23"/>
            <p:cNvSpPr txBox="1">
              <a:spLocks noChangeArrowheads="1"/>
            </p:cNvSpPr>
            <p:nvPr/>
          </p:nvSpPr>
          <p:spPr bwMode="auto">
            <a:xfrm>
              <a:off x="6179790" y="154667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Akash</a:t>
              </a:r>
            </a:p>
            <a:p>
              <a:pPr algn="ctr">
                <a:lnSpc>
                  <a:spcPts val="1600"/>
                </a:lnSpc>
              </a:pPr>
              <a:r>
                <a:rPr lang="en-US" sz="1600" dirty="0">
                  <a:latin typeface="Calibri" pitchFamily="34" charset="0"/>
                </a:rPr>
                <a:t>Lal</a:t>
              </a:r>
            </a:p>
          </p:txBody>
        </p:sp>
      </p:grpSp>
      <p:grpSp>
        <p:nvGrpSpPr>
          <p:cNvPr id="52" name="Group 51"/>
          <p:cNvGrpSpPr/>
          <p:nvPr/>
        </p:nvGrpSpPr>
        <p:grpSpPr>
          <a:xfrm>
            <a:off x="5548478" y="667342"/>
            <a:ext cx="963725" cy="1030228"/>
            <a:chOff x="9683962" y="3498697"/>
            <a:chExt cx="1684429" cy="1903026"/>
          </a:xfrm>
        </p:grpSpPr>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5593" y="3498697"/>
              <a:ext cx="1081165" cy="1308210"/>
            </a:xfrm>
            <a:prstGeom prst="rect">
              <a:avLst/>
            </a:prstGeom>
            <a:noFill/>
            <a:ln w="9525">
              <a:solidFill>
                <a:schemeClr val="tx1"/>
              </a:solidFill>
            </a:ln>
          </p:spPr>
        </p:pic>
        <p:sp>
          <p:nvSpPr>
            <p:cNvPr id="54" name="TextBox 53"/>
            <p:cNvSpPr txBox="1"/>
            <p:nvPr/>
          </p:nvSpPr>
          <p:spPr>
            <a:xfrm>
              <a:off x="9683962" y="4846940"/>
              <a:ext cx="1684429" cy="554783"/>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Louis </a:t>
              </a:r>
              <a:r>
                <a:rPr lang="en-US" altLang="en-US" sz="1600" dirty="0" err="1">
                  <a:latin typeface="Calibri" pitchFamily="34" charset="0"/>
                </a:rPr>
                <a:t>Rall</a:t>
              </a:r>
              <a:endParaRPr lang="en-US" altLang="en-US" sz="1600" dirty="0">
                <a:latin typeface="Calibri" pitchFamily="34" charset="0"/>
              </a:endParaRPr>
            </a:p>
          </p:txBody>
        </p:sp>
      </p:grpSp>
      <p:grpSp>
        <p:nvGrpSpPr>
          <p:cNvPr id="56" name="Group 55"/>
          <p:cNvGrpSpPr>
            <a:grpSpLocks noChangeAspect="1"/>
          </p:cNvGrpSpPr>
          <p:nvPr/>
        </p:nvGrpSpPr>
        <p:grpSpPr>
          <a:xfrm>
            <a:off x="7782572" y="433416"/>
            <a:ext cx="515670" cy="989254"/>
            <a:chOff x="6224806" y="3617484"/>
            <a:chExt cx="1104681" cy="2119205"/>
          </a:xfrm>
        </p:grpSpPr>
        <p:sp>
          <p:nvSpPr>
            <p:cNvPr id="57" name="TextBox 56"/>
            <p:cNvSpPr txBox="1"/>
            <p:nvPr/>
          </p:nvSpPr>
          <p:spPr>
            <a:xfrm>
              <a:off x="6418715" y="5233987"/>
              <a:ext cx="716863" cy="502702"/>
            </a:xfrm>
            <a:prstGeom prst="rect">
              <a:avLst/>
            </a:prstGeom>
            <a:noFill/>
          </p:spPr>
          <p:txBody>
            <a:bodyPr wrap="none" rtlCol="0">
              <a:spAutoFit/>
            </a:bodyPr>
            <a:lstStyle/>
            <a:p>
              <a:pPr algn="ctr" defTabSz="3133725">
                <a:lnSpc>
                  <a:spcPts val="1600"/>
                </a:lnSpc>
                <a:spcBef>
                  <a:spcPct val="0"/>
                </a:spcBef>
              </a:pPr>
              <a:r>
                <a:rPr lang="en-US" altLang="en-US" sz="1600" dirty="0" err="1">
                  <a:latin typeface="Calibri" pitchFamily="34" charset="0"/>
                </a:rPr>
                <a:t>Mooly</a:t>
              </a:r>
              <a:endParaRPr lang="en-US" altLang="en-US" sz="1600" dirty="0">
                <a:latin typeface="Calibri" pitchFamily="34" charset="0"/>
              </a:endParaRPr>
            </a:p>
            <a:p>
              <a:pPr algn="ctr" defTabSz="3133725">
                <a:lnSpc>
                  <a:spcPts val="1600"/>
                </a:lnSpc>
                <a:spcBef>
                  <a:spcPct val="0"/>
                </a:spcBef>
              </a:pPr>
              <a:r>
                <a:rPr lang="en-US" altLang="en-US" sz="1600" dirty="0" err="1">
                  <a:latin typeface="Calibri" pitchFamily="34" charset="0"/>
                </a:rPr>
                <a:t>Sagiv</a:t>
              </a:r>
              <a:endParaRPr lang="en-US" altLang="en-US" sz="1600" dirty="0">
                <a:latin typeface="Calibri" pitchFamily="34" charset="0"/>
              </a:endParaRPr>
            </a:p>
          </p:txBody>
        </p:sp>
        <p:pic>
          <p:nvPicPr>
            <p:cNvPr id="58" name="Picture 5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4806" y="3617484"/>
              <a:ext cx="1104681" cy="1616503"/>
            </a:xfrm>
            <a:prstGeom prst="rect">
              <a:avLst/>
            </a:prstGeom>
            <a:noFill/>
            <a:ln w="9525">
              <a:solidFill>
                <a:schemeClr val="tx1"/>
              </a:solidFill>
            </a:ln>
          </p:spPr>
        </p:pic>
      </p:grpSp>
      <p:grpSp>
        <p:nvGrpSpPr>
          <p:cNvPr id="59" name="Group 58"/>
          <p:cNvGrpSpPr>
            <a:grpSpLocks noChangeAspect="1"/>
          </p:cNvGrpSpPr>
          <p:nvPr/>
        </p:nvGrpSpPr>
        <p:grpSpPr>
          <a:xfrm>
            <a:off x="4577651" y="5665386"/>
            <a:ext cx="515670" cy="967988"/>
            <a:chOff x="6224806" y="3617484"/>
            <a:chExt cx="1104681" cy="2073649"/>
          </a:xfrm>
        </p:grpSpPr>
        <p:sp>
          <p:nvSpPr>
            <p:cNvPr id="60" name="TextBox 59"/>
            <p:cNvSpPr txBox="1"/>
            <p:nvPr/>
          </p:nvSpPr>
          <p:spPr>
            <a:xfrm>
              <a:off x="6418716" y="5188432"/>
              <a:ext cx="716863" cy="502701"/>
            </a:xfrm>
            <a:prstGeom prst="rect">
              <a:avLst/>
            </a:prstGeom>
            <a:noFill/>
          </p:spPr>
          <p:txBody>
            <a:bodyPr wrap="none" rtlCol="0">
              <a:spAutoFit/>
            </a:bodyPr>
            <a:lstStyle/>
            <a:p>
              <a:pPr algn="ctr" defTabSz="3133725">
                <a:lnSpc>
                  <a:spcPts val="1600"/>
                </a:lnSpc>
                <a:spcBef>
                  <a:spcPct val="0"/>
                </a:spcBef>
              </a:pPr>
              <a:r>
                <a:rPr lang="en-US" altLang="en-US" sz="1600" dirty="0" err="1">
                  <a:latin typeface="Calibri" pitchFamily="34" charset="0"/>
                </a:rPr>
                <a:t>Mooly</a:t>
              </a:r>
              <a:endParaRPr lang="en-US" altLang="en-US" sz="1600" dirty="0">
                <a:latin typeface="Calibri" pitchFamily="34" charset="0"/>
              </a:endParaRPr>
            </a:p>
            <a:p>
              <a:pPr algn="ctr" defTabSz="3133725">
                <a:lnSpc>
                  <a:spcPts val="1600"/>
                </a:lnSpc>
                <a:spcBef>
                  <a:spcPct val="0"/>
                </a:spcBef>
              </a:pPr>
              <a:r>
                <a:rPr lang="en-US" altLang="en-US" sz="1600" dirty="0" err="1">
                  <a:latin typeface="Calibri" pitchFamily="34" charset="0"/>
                </a:rPr>
                <a:t>Sagiv</a:t>
              </a:r>
              <a:endParaRPr lang="en-US" altLang="en-US" sz="1600" dirty="0">
                <a:latin typeface="Calibri" pitchFamily="34" charset="0"/>
              </a:endParaRPr>
            </a:p>
          </p:txBody>
        </p:sp>
        <p:pic>
          <p:nvPicPr>
            <p:cNvPr id="61" name="Picture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4806" y="3617484"/>
              <a:ext cx="1104681" cy="1616503"/>
            </a:xfrm>
            <a:prstGeom prst="rect">
              <a:avLst/>
            </a:prstGeom>
            <a:noFill/>
            <a:ln w="9525">
              <a:solidFill>
                <a:schemeClr val="tx1"/>
              </a:solidFill>
            </a:ln>
          </p:spPr>
        </p:pic>
      </p:grpSp>
      <p:grpSp>
        <p:nvGrpSpPr>
          <p:cNvPr id="65" name="Group 64"/>
          <p:cNvGrpSpPr>
            <a:grpSpLocks noChangeAspect="1"/>
          </p:cNvGrpSpPr>
          <p:nvPr/>
        </p:nvGrpSpPr>
        <p:grpSpPr>
          <a:xfrm>
            <a:off x="177458" y="123217"/>
            <a:ext cx="641476" cy="1040712"/>
            <a:chOff x="6821857" y="2391413"/>
            <a:chExt cx="1375845" cy="2232130"/>
          </a:xfrm>
        </p:grpSpPr>
        <p:sp>
          <p:nvSpPr>
            <p:cNvPr id="66" name="TextBox 65"/>
            <p:cNvSpPr txBox="1"/>
            <p:nvPr/>
          </p:nvSpPr>
          <p:spPr>
            <a:xfrm>
              <a:off x="6956358" y="4118020"/>
              <a:ext cx="1106841" cy="505523"/>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Tim</a:t>
              </a:r>
            </a:p>
            <a:p>
              <a:pPr algn="ctr" defTabSz="3133725">
                <a:lnSpc>
                  <a:spcPts val="1600"/>
                </a:lnSpc>
                <a:spcBef>
                  <a:spcPct val="0"/>
                </a:spcBef>
              </a:pPr>
              <a:r>
                <a:rPr lang="en-US" altLang="en-US" sz="1600" dirty="0">
                  <a:latin typeface="Calibri" pitchFamily="34" charset="0"/>
                </a:rPr>
                <a:t>Teitelbaum</a:t>
              </a:r>
            </a:p>
          </p:txBody>
        </p:sp>
        <p:pic>
          <p:nvPicPr>
            <p:cNvPr id="67" name="Picture 6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857" y="2391413"/>
              <a:ext cx="1375845" cy="1696470"/>
            </a:xfrm>
            <a:prstGeom prst="rect">
              <a:avLst/>
            </a:prstGeom>
            <a:noFill/>
            <a:ln w="9525">
              <a:solidFill>
                <a:schemeClr val="tx1"/>
              </a:solidFill>
            </a:ln>
          </p:spPr>
        </p:pic>
      </p:grpSp>
      <p:sp>
        <p:nvSpPr>
          <p:cNvPr id="2" name="Right Brace 1"/>
          <p:cNvSpPr/>
          <p:nvPr/>
        </p:nvSpPr>
        <p:spPr>
          <a:xfrm rot="5400000">
            <a:off x="9803791" y="3989777"/>
            <a:ext cx="156299" cy="2979271"/>
          </a:xfrm>
          <a:prstGeom prst="rightBrace">
            <a:avLst>
              <a:gd name="adj1" fmla="val 49375"/>
              <a:gd name="adj2" fmla="val 48242"/>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Right Brace 74"/>
          <p:cNvSpPr/>
          <p:nvPr/>
        </p:nvSpPr>
        <p:spPr>
          <a:xfrm rot="5400000">
            <a:off x="5041618" y="3929000"/>
            <a:ext cx="189138" cy="3109509"/>
          </a:xfrm>
          <a:prstGeom prst="rightBrace">
            <a:avLst>
              <a:gd name="adj1" fmla="val 49375"/>
              <a:gd name="adj2" fmla="val 49446"/>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6" name="Group 75"/>
          <p:cNvGrpSpPr>
            <a:grpSpLocks noChangeAspect="1"/>
          </p:cNvGrpSpPr>
          <p:nvPr/>
        </p:nvGrpSpPr>
        <p:grpSpPr>
          <a:xfrm>
            <a:off x="1036702" y="123217"/>
            <a:ext cx="574062" cy="961451"/>
            <a:chOff x="8205106" y="2387317"/>
            <a:chExt cx="1195803" cy="2002755"/>
          </a:xfrm>
        </p:grpSpPr>
        <p:sp>
          <p:nvSpPr>
            <p:cNvPr id="77" name="TextBox 76"/>
            <p:cNvSpPr txBox="1">
              <a:spLocks noChangeArrowheads="1"/>
            </p:cNvSpPr>
            <p:nvPr/>
          </p:nvSpPr>
          <p:spPr bwMode="auto">
            <a:xfrm>
              <a:off x="8467796" y="4099255"/>
              <a:ext cx="670421" cy="2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Alan</a:t>
              </a:r>
            </a:p>
            <a:p>
              <a:pPr algn="ctr">
                <a:lnSpc>
                  <a:spcPts val="1600"/>
                </a:lnSpc>
              </a:pPr>
              <a:r>
                <a:rPr lang="en-US" sz="1600" dirty="0">
                  <a:latin typeface="Calibri" pitchFamily="34" charset="0"/>
                </a:rPr>
                <a:t>Demers</a:t>
              </a:r>
            </a:p>
          </p:txBody>
        </p:sp>
        <p:pic>
          <p:nvPicPr>
            <p:cNvPr id="79" name="Picture 7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5106" y="2387317"/>
              <a:ext cx="1195803" cy="1715359"/>
            </a:xfrm>
            <a:prstGeom prst="rect">
              <a:avLst/>
            </a:prstGeom>
            <a:noFill/>
            <a:ln w="9525">
              <a:solidFill>
                <a:schemeClr val="tx1"/>
              </a:solidFill>
            </a:ln>
          </p:spPr>
        </p:pic>
      </p:grpSp>
      <p:grpSp>
        <p:nvGrpSpPr>
          <p:cNvPr id="88" name="Group 87"/>
          <p:cNvGrpSpPr>
            <a:grpSpLocks noChangeAspect="1"/>
          </p:cNvGrpSpPr>
          <p:nvPr/>
        </p:nvGrpSpPr>
        <p:grpSpPr>
          <a:xfrm>
            <a:off x="3648743" y="2547495"/>
            <a:ext cx="458603" cy="989254"/>
            <a:chOff x="6315646" y="4453246"/>
            <a:chExt cx="676275" cy="1458795"/>
          </a:xfrm>
        </p:grpSpPr>
        <p:sp>
          <p:nvSpPr>
            <p:cNvPr id="89" name="TextBox 23"/>
            <p:cNvSpPr txBox="1">
              <a:spLocks noChangeArrowheads="1"/>
            </p:cNvSpPr>
            <p:nvPr/>
          </p:nvSpPr>
          <p:spPr bwMode="auto">
            <a:xfrm>
              <a:off x="6318573" y="5621223"/>
              <a:ext cx="670420" cy="2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err="1">
                  <a:latin typeface="Calibri" pitchFamily="34" charset="0"/>
                </a:rPr>
                <a:t>Reinhard</a:t>
              </a:r>
              <a:endParaRPr lang="en-US" sz="1600" dirty="0">
                <a:latin typeface="Calibri" pitchFamily="34" charset="0"/>
              </a:endParaRPr>
            </a:p>
            <a:p>
              <a:pPr algn="ctr">
                <a:lnSpc>
                  <a:spcPts val="1600"/>
                </a:lnSpc>
              </a:pPr>
              <a:r>
                <a:rPr lang="en-US" sz="1600" dirty="0">
                  <a:latin typeface="Calibri" pitchFamily="34" charset="0"/>
                </a:rPr>
                <a:t>Wilhelm</a:t>
              </a:r>
            </a:p>
          </p:txBody>
        </p:sp>
        <p:pic>
          <p:nvPicPr>
            <p:cNvPr id="90" name="Picture 8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5646" y="4453246"/>
              <a:ext cx="676275" cy="1152525"/>
            </a:xfrm>
            <a:prstGeom prst="rect">
              <a:avLst/>
            </a:prstGeom>
            <a:noFill/>
            <a:ln w="9525">
              <a:solidFill>
                <a:schemeClr val="tx1"/>
              </a:solidFill>
            </a:ln>
          </p:spPr>
        </p:pic>
      </p:grpSp>
      <p:grpSp>
        <p:nvGrpSpPr>
          <p:cNvPr id="16" name="Group 15"/>
          <p:cNvGrpSpPr/>
          <p:nvPr/>
        </p:nvGrpSpPr>
        <p:grpSpPr>
          <a:xfrm>
            <a:off x="4209988" y="2558127"/>
            <a:ext cx="787472" cy="1261401"/>
            <a:chOff x="4390746" y="2558128"/>
            <a:chExt cx="787472" cy="1261401"/>
          </a:xfrm>
        </p:grpSpPr>
        <p:sp>
          <p:nvSpPr>
            <p:cNvPr id="69" name="TextBox 68"/>
            <p:cNvSpPr txBox="1"/>
            <p:nvPr/>
          </p:nvSpPr>
          <p:spPr>
            <a:xfrm>
              <a:off x="4390746" y="3314687"/>
              <a:ext cx="787472" cy="504842"/>
            </a:xfrm>
            <a:prstGeom prst="rect">
              <a:avLst/>
            </a:prstGeom>
            <a:noFill/>
          </p:spPr>
          <p:txBody>
            <a:bodyPr wrap="square" rtlCol="0">
              <a:spAutoFit/>
            </a:bodyPr>
            <a:lstStyle/>
            <a:p>
              <a:pPr algn="ctr" defTabSz="3133725">
                <a:lnSpc>
                  <a:spcPts val="1600"/>
                </a:lnSpc>
                <a:spcBef>
                  <a:spcPct val="0"/>
                </a:spcBef>
              </a:pPr>
              <a:r>
                <a:rPr lang="en-US" altLang="en-US" sz="1600" dirty="0" err="1">
                  <a:latin typeface="Calibri" pitchFamily="34" charset="0"/>
                </a:rPr>
                <a:t>Mooly</a:t>
              </a:r>
              <a:endParaRPr lang="en-US" altLang="en-US" sz="1600" dirty="0">
                <a:latin typeface="Calibri" pitchFamily="34" charset="0"/>
              </a:endParaRPr>
            </a:p>
            <a:p>
              <a:pPr algn="ctr" defTabSz="3133725">
                <a:lnSpc>
                  <a:spcPts val="1600"/>
                </a:lnSpc>
                <a:spcBef>
                  <a:spcPct val="0"/>
                </a:spcBef>
              </a:pPr>
              <a:r>
                <a:rPr lang="en-US" altLang="en-US" sz="1600" dirty="0" err="1">
                  <a:latin typeface="Calibri" pitchFamily="34" charset="0"/>
                </a:rPr>
                <a:t>Sagiv</a:t>
              </a:r>
              <a:endParaRPr lang="en-US" altLang="en-US" sz="1600" dirty="0">
                <a:latin typeface="Calibri" pitchFamily="34" charset="0"/>
              </a:endParaRPr>
            </a:p>
          </p:txBody>
        </p:sp>
        <p:pic>
          <p:nvPicPr>
            <p:cNvPr id="73" name="Picture 7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3697" y="2558128"/>
              <a:ext cx="515670" cy="754591"/>
            </a:xfrm>
            <a:prstGeom prst="rect">
              <a:avLst/>
            </a:prstGeom>
            <a:solidFill>
              <a:schemeClr val="bg1"/>
            </a:solidFill>
            <a:ln w="9525">
              <a:solidFill>
                <a:schemeClr val="tx1"/>
              </a:solidFill>
            </a:ln>
          </p:spPr>
        </p:pic>
      </p:grpSp>
      <p:grpSp>
        <p:nvGrpSpPr>
          <p:cNvPr id="91" name="Group 90"/>
          <p:cNvGrpSpPr>
            <a:grpSpLocks noChangeAspect="1"/>
          </p:cNvGrpSpPr>
          <p:nvPr/>
        </p:nvGrpSpPr>
        <p:grpSpPr>
          <a:xfrm>
            <a:off x="5227866" y="5652780"/>
            <a:ext cx="578173" cy="987988"/>
            <a:chOff x="6683865" y="4262743"/>
            <a:chExt cx="1194861" cy="2041794"/>
          </a:xfrm>
        </p:grpSpPr>
        <p:sp>
          <p:nvSpPr>
            <p:cNvPr id="92" name="TextBox 91"/>
            <p:cNvSpPr txBox="1"/>
            <p:nvPr/>
          </p:nvSpPr>
          <p:spPr>
            <a:xfrm>
              <a:off x="6861404" y="5799013"/>
              <a:ext cx="839781" cy="505524"/>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Susan</a:t>
              </a:r>
            </a:p>
            <a:p>
              <a:pPr algn="ctr" defTabSz="3133725">
                <a:lnSpc>
                  <a:spcPts val="1600"/>
                </a:lnSpc>
                <a:spcBef>
                  <a:spcPct val="0"/>
                </a:spcBef>
              </a:pPr>
              <a:r>
                <a:rPr lang="en-US" altLang="en-US" sz="1600" dirty="0">
                  <a:latin typeface="Calibri" pitchFamily="34" charset="0"/>
                </a:rPr>
                <a:t>Horwitz</a:t>
              </a:r>
            </a:p>
          </p:txBody>
        </p:sp>
        <p:pic>
          <p:nvPicPr>
            <p:cNvPr id="93" name="Picture 9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3865" y="4262743"/>
              <a:ext cx="1194861" cy="1567570"/>
            </a:xfrm>
            <a:prstGeom prst="rect">
              <a:avLst/>
            </a:prstGeom>
            <a:noFill/>
            <a:ln w="9525">
              <a:solidFill>
                <a:schemeClr val="tx1"/>
              </a:solidFill>
            </a:ln>
          </p:spPr>
        </p:pic>
      </p:grpSp>
      <p:grpSp>
        <p:nvGrpSpPr>
          <p:cNvPr id="112" name="Group 111"/>
          <p:cNvGrpSpPr>
            <a:grpSpLocks noChangeAspect="1"/>
          </p:cNvGrpSpPr>
          <p:nvPr/>
        </p:nvGrpSpPr>
        <p:grpSpPr>
          <a:xfrm>
            <a:off x="732668" y="3818267"/>
            <a:ext cx="578173" cy="987988"/>
            <a:chOff x="6683865" y="4262743"/>
            <a:chExt cx="1194861" cy="2041794"/>
          </a:xfrm>
        </p:grpSpPr>
        <p:sp>
          <p:nvSpPr>
            <p:cNvPr id="113" name="TextBox 112"/>
            <p:cNvSpPr txBox="1"/>
            <p:nvPr/>
          </p:nvSpPr>
          <p:spPr>
            <a:xfrm>
              <a:off x="6861404" y="5799013"/>
              <a:ext cx="839781" cy="505524"/>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Susan</a:t>
              </a:r>
            </a:p>
            <a:p>
              <a:pPr algn="ctr" defTabSz="3133725">
                <a:lnSpc>
                  <a:spcPts val="1600"/>
                </a:lnSpc>
                <a:spcBef>
                  <a:spcPct val="0"/>
                </a:spcBef>
              </a:pPr>
              <a:r>
                <a:rPr lang="en-US" altLang="en-US" sz="1600" dirty="0">
                  <a:latin typeface="Calibri" pitchFamily="34" charset="0"/>
                </a:rPr>
                <a:t>Horwitz</a:t>
              </a:r>
            </a:p>
          </p:txBody>
        </p:sp>
        <p:pic>
          <p:nvPicPr>
            <p:cNvPr id="114" name="Picture 1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3865" y="4262743"/>
              <a:ext cx="1194861" cy="1567570"/>
            </a:xfrm>
            <a:prstGeom prst="rect">
              <a:avLst/>
            </a:prstGeom>
            <a:noFill/>
            <a:ln w="9525">
              <a:solidFill>
                <a:schemeClr val="tx1"/>
              </a:solidFill>
            </a:ln>
          </p:spPr>
        </p:pic>
      </p:grpSp>
      <p:grpSp>
        <p:nvGrpSpPr>
          <p:cNvPr id="118" name="Group 117"/>
          <p:cNvGrpSpPr>
            <a:grpSpLocks noChangeAspect="1"/>
          </p:cNvGrpSpPr>
          <p:nvPr/>
        </p:nvGrpSpPr>
        <p:grpSpPr>
          <a:xfrm>
            <a:off x="119299" y="3818267"/>
            <a:ext cx="453371" cy="908968"/>
            <a:chOff x="9476951" y="2394425"/>
            <a:chExt cx="1010372" cy="2025704"/>
          </a:xfrm>
        </p:grpSpPr>
        <p:sp>
          <p:nvSpPr>
            <p:cNvPr id="119" name="TextBox 23"/>
            <p:cNvSpPr txBox="1">
              <a:spLocks noChangeArrowheads="1"/>
            </p:cNvSpPr>
            <p:nvPr/>
          </p:nvSpPr>
          <p:spPr bwMode="auto">
            <a:xfrm>
              <a:off x="9646927" y="4129311"/>
              <a:ext cx="670420" cy="2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David</a:t>
              </a:r>
            </a:p>
            <a:p>
              <a:pPr algn="ctr">
                <a:lnSpc>
                  <a:spcPts val="1600"/>
                </a:lnSpc>
              </a:pPr>
              <a:r>
                <a:rPr lang="en-US" sz="1600" dirty="0">
                  <a:latin typeface="Calibri" pitchFamily="34" charset="0"/>
                </a:rPr>
                <a:t>Binkley</a:t>
              </a:r>
            </a:p>
          </p:txBody>
        </p:sp>
        <p:pic>
          <p:nvPicPr>
            <p:cNvPr id="120" name="Picture 1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76951" y="2394425"/>
              <a:ext cx="1010372" cy="1697987"/>
            </a:xfrm>
            <a:prstGeom prst="rect">
              <a:avLst/>
            </a:prstGeom>
            <a:noFill/>
            <a:ln w="9525">
              <a:solidFill>
                <a:schemeClr val="tx1"/>
              </a:solidFill>
            </a:ln>
          </p:spPr>
        </p:pic>
      </p:grpSp>
      <p:grpSp>
        <p:nvGrpSpPr>
          <p:cNvPr id="18" name="Group 17"/>
          <p:cNvGrpSpPr/>
          <p:nvPr/>
        </p:nvGrpSpPr>
        <p:grpSpPr>
          <a:xfrm>
            <a:off x="2855394" y="610970"/>
            <a:ext cx="1064975" cy="1042603"/>
            <a:chOff x="2921541" y="196381"/>
            <a:chExt cx="1064975" cy="1042603"/>
          </a:xfrm>
        </p:grpSpPr>
        <p:sp>
          <p:nvSpPr>
            <p:cNvPr id="121" name="TextBox 23"/>
            <p:cNvSpPr txBox="1">
              <a:spLocks noChangeArrowheads="1"/>
            </p:cNvSpPr>
            <p:nvPr/>
          </p:nvSpPr>
          <p:spPr bwMode="auto">
            <a:xfrm>
              <a:off x="2921541" y="982080"/>
              <a:ext cx="1064975" cy="25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Ramalingam</a:t>
              </a:r>
            </a:p>
          </p:txBody>
        </p:sp>
        <p:pic>
          <p:nvPicPr>
            <p:cNvPr id="122" name="Picture 1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28453" y="196381"/>
              <a:ext cx="451150" cy="760873"/>
            </a:xfrm>
            <a:prstGeom prst="rect">
              <a:avLst/>
            </a:prstGeom>
            <a:noFill/>
            <a:ln w="9525">
              <a:solidFill>
                <a:schemeClr val="tx1"/>
              </a:solidFill>
            </a:ln>
          </p:spPr>
        </p:pic>
      </p:grpSp>
      <p:grpSp>
        <p:nvGrpSpPr>
          <p:cNvPr id="126" name="Group 125"/>
          <p:cNvGrpSpPr>
            <a:grpSpLocks noChangeAspect="1"/>
          </p:cNvGrpSpPr>
          <p:nvPr/>
        </p:nvGrpSpPr>
        <p:grpSpPr>
          <a:xfrm>
            <a:off x="8500341" y="436486"/>
            <a:ext cx="513563" cy="955391"/>
            <a:chOff x="9573236" y="1767413"/>
            <a:chExt cx="1394521" cy="2594253"/>
          </a:xfrm>
        </p:grpSpPr>
        <p:sp>
          <p:nvSpPr>
            <p:cNvPr id="127" name="TextBox 126"/>
            <p:cNvSpPr txBox="1"/>
            <p:nvPr/>
          </p:nvSpPr>
          <p:spPr>
            <a:xfrm>
              <a:off x="9885710" y="3856143"/>
              <a:ext cx="831381" cy="505523"/>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Alexey</a:t>
              </a:r>
            </a:p>
            <a:p>
              <a:pPr algn="ctr" defTabSz="3133725">
                <a:lnSpc>
                  <a:spcPts val="1600"/>
                </a:lnSpc>
                <a:spcBef>
                  <a:spcPct val="0"/>
                </a:spcBef>
              </a:pPr>
              <a:r>
                <a:rPr lang="en-US" altLang="en-US" sz="1600" dirty="0">
                  <a:latin typeface="Calibri" pitchFamily="34" charset="0"/>
                </a:rPr>
                <a:t>Loginov</a:t>
              </a:r>
            </a:p>
          </p:txBody>
        </p:sp>
        <p:pic>
          <p:nvPicPr>
            <p:cNvPr id="128" name="Picture 1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73236" y="1767413"/>
              <a:ext cx="1394521" cy="2065415"/>
            </a:xfrm>
            <a:prstGeom prst="rect">
              <a:avLst/>
            </a:prstGeom>
            <a:noFill/>
            <a:ln w="9525">
              <a:solidFill>
                <a:schemeClr val="tx1"/>
              </a:solidFill>
            </a:ln>
          </p:spPr>
        </p:pic>
      </p:grpSp>
      <p:grpSp>
        <p:nvGrpSpPr>
          <p:cNvPr id="129" name="Group 128"/>
          <p:cNvGrpSpPr>
            <a:grpSpLocks noChangeAspect="1"/>
          </p:cNvGrpSpPr>
          <p:nvPr/>
        </p:nvGrpSpPr>
        <p:grpSpPr>
          <a:xfrm>
            <a:off x="6718150" y="5630950"/>
            <a:ext cx="975929" cy="1269317"/>
            <a:chOff x="1589088" y="4706940"/>
            <a:chExt cx="1544638" cy="2008987"/>
          </a:xfrm>
        </p:grpSpPr>
        <p:sp>
          <p:nvSpPr>
            <p:cNvPr id="130" name="TextBox 25"/>
            <p:cNvSpPr txBox="1">
              <a:spLocks noChangeArrowheads="1"/>
            </p:cNvSpPr>
            <p:nvPr/>
          </p:nvSpPr>
          <p:spPr bwMode="auto">
            <a:xfrm>
              <a:off x="1589088" y="5894116"/>
              <a:ext cx="1544638" cy="82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lIns="65306" tIns="32653" rIns="65306" bIns="32653">
              <a:spAutoFit/>
            </a:bodyPr>
            <a:lstStyle>
              <a:lvl1pPr defTabSz="3133725">
                <a:spcBef>
                  <a:spcPct val="0"/>
                </a:spcBef>
                <a:defRPr>
                  <a:solidFill>
                    <a:schemeClr val="tx1"/>
                  </a:solidFill>
                  <a:latin typeface="Arial" panose="020B0604020202020204" pitchFamily="34" charset="0"/>
                </a:defRPr>
              </a:lvl1pPr>
              <a:lvl2pPr marL="742950" indent="-285750" defTabSz="3133725">
                <a:spcBef>
                  <a:spcPct val="0"/>
                </a:spcBef>
                <a:defRPr>
                  <a:solidFill>
                    <a:schemeClr val="tx1"/>
                  </a:solidFill>
                  <a:latin typeface="Arial" panose="020B0604020202020204" pitchFamily="34" charset="0"/>
                </a:defRPr>
              </a:lvl2pPr>
              <a:lvl3pPr marL="1143000" indent="-228600" defTabSz="3133725">
                <a:spcBef>
                  <a:spcPct val="0"/>
                </a:spcBef>
                <a:defRPr>
                  <a:solidFill>
                    <a:schemeClr val="tx1"/>
                  </a:solidFill>
                  <a:latin typeface="Arial" panose="020B0604020202020204" pitchFamily="34" charset="0"/>
                </a:defRPr>
              </a:lvl3pPr>
              <a:lvl4pPr marL="1600200" indent="-228600" defTabSz="3133725">
                <a:spcBef>
                  <a:spcPct val="0"/>
                </a:spcBef>
                <a:defRPr>
                  <a:solidFill>
                    <a:schemeClr val="tx1"/>
                  </a:solidFill>
                  <a:latin typeface="Arial" panose="020B0604020202020204" pitchFamily="34" charset="0"/>
                </a:defRPr>
              </a:lvl4pPr>
              <a:lvl5pPr marL="2057400" indent="-228600" defTabSz="3133725">
                <a:spcBef>
                  <a:spcPct val="0"/>
                </a:spcBef>
                <a:defRPr>
                  <a:solidFill>
                    <a:schemeClr val="tx1"/>
                  </a:solidFill>
                  <a:latin typeface="Arial" panose="020B0604020202020204" pitchFamily="34" charset="0"/>
                </a:defRPr>
              </a:lvl5pPr>
              <a:lvl6pPr marL="2514600" indent="-228600" defTabSz="3133725" fontAlgn="base">
                <a:spcBef>
                  <a:spcPct val="0"/>
                </a:spcBef>
                <a:spcAft>
                  <a:spcPct val="0"/>
                </a:spcAft>
                <a:defRPr>
                  <a:solidFill>
                    <a:schemeClr val="tx1"/>
                  </a:solidFill>
                  <a:latin typeface="Arial" panose="020B0604020202020204" pitchFamily="34" charset="0"/>
                </a:defRPr>
              </a:lvl6pPr>
              <a:lvl7pPr marL="2971800" indent="-228600" defTabSz="3133725" fontAlgn="base">
                <a:spcBef>
                  <a:spcPct val="0"/>
                </a:spcBef>
                <a:spcAft>
                  <a:spcPct val="0"/>
                </a:spcAft>
                <a:defRPr>
                  <a:solidFill>
                    <a:schemeClr val="tx1"/>
                  </a:solidFill>
                  <a:latin typeface="Arial" panose="020B0604020202020204" pitchFamily="34" charset="0"/>
                </a:defRPr>
              </a:lvl7pPr>
              <a:lvl8pPr marL="3429000" indent="-228600" defTabSz="3133725" fontAlgn="base">
                <a:spcBef>
                  <a:spcPct val="0"/>
                </a:spcBef>
                <a:spcAft>
                  <a:spcPct val="0"/>
                </a:spcAft>
                <a:defRPr>
                  <a:solidFill>
                    <a:schemeClr val="tx1"/>
                  </a:solidFill>
                  <a:latin typeface="Arial" panose="020B0604020202020204" pitchFamily="34" charset="0"/>
                </a:defRPr>
              </a:lvl8pPr>
              <a:lvl9pPr marL="3886200" indent="-228600" defTabSz="3133725" fontAlgn="base">
                <a:spcBef>
                  <a:spcPct val="0"/>
                </a:spcBef>
                <a:spcAft>
                  <a:spcPct val="0"/>
                </a:spcAft>
                <a:defRPr>
                  <a:solidFill>
                    <a:schemeClr val="tx1"/>
                  </a:solidFill>
                  <a:latin typeface="Arial" panose="020B0604020202020204" pitchFamily="34" charset="0"/>
                </a:defRPr>
              </a:lvl9pPr>
            </a:lstStyle>
            <a:p>
              <a:pPr algn="ctr">
                <a:lnSpc>
                  <a:spcPts val="1600"/>
                </a:lnSpc>
                <a:buFontTx/>
                <a:buNone/>
              </a:pPr>
              <a:r>
                <a:rPr lang="en-US" altLang="en-US" sz="1600" dirty="0" err="1">
                  <a:latin typeface="Calibri" pitchFamily="34" charset="0"/>
                </a:rPr>
                <a:t>Somesh</a:t>
              </a:r>
              <a:r>
                <a:rPr lang="en-US" altLang="en-US" sz="1600" dirty="0">
                  <a:latin typeface="Calibri" pitchFamily="34" charset="0"/>
                </a:rPr>
                <a:t> </a:t>
              </a:r>
              <a:r>
                <a:rPr lang="en-US" altLang="en-US" sz="1600" dirty="0" err="1">
                  <a:latin typeface="Calibri" pitchFamily="34" charset="0"/>
                </a:rPr>
                <a:t>Jha</a:t>
              </a:r>
              <a:endParaRPr lang="en-US" altLang="en-US" sz="1600" dirty="0">
                <a:latin typeface="Calibri" pitchFamily="34" charset="0"/>
              </a:endParaRPr>
            </a:p>
          </p:txBody>
        </p:sp>
        <p:pic>
          <p:nvPicPr>
            <p:cNvPr id="131" name="Picture 171" descr="jha.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62125" y="4706940"/>
              <a:ext cx="1196975" cy="119697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32" name="Group 131"/>
          <p:cNvGrpSpPr>
            <a:grpSpLocks noChangeAspect="1"/>
          </p:cNvGrpSpPr>
          <p:nvPr/>
        </p:nvGrpSpPr>
        <p:grpSpPr>
          <a:xfrm>
            <a:off x="7466354" y="5639332"/>
            <a:ext cx="1025443" cy="1239669"/>
            <a:chOff x="6633377" y="2622500"/>
            <a:chExt cx="2169560" cy="2622803"/>
          </a:xfrm>
        </p:grpSpPr>
        <p:sp>
          <p:nvSpPr>
            <p:cNvPr id="133" name="TextBox 23"/>
            <p:cNvSpPr txBox="1">
              <a:spLocks noChangeArrowheads="1"/>
            </p:cNvSpPr>
            <p:nvPr/>
          </p:nvSpPr>
          <p:spPr bwMode="auto">
            <a:xfrm>
              <a:off x="6633377" y="4230866"/>
              <a:ext cx="2169560" cy="10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Stefan</a:t>
              </a:r>
            </a:p>
            <a:p>
              <a:pPr algn="ctr">
                <a:lnSpc>
                  <a:spcPts val="1600"/>
                </a:lnSpc>
              </a:pPr>
              <a:r>
                <a:rPr lang="en-US" sz="1600" dirty="0" err="1">
                  <a:latin typeface="Calibri" pitchFamily="34" charset="0"/>
                </a:rPr>
                <a:t>Schwoon</a:t>
              </a:r>
              <a:endParaRPr lang="en-US" sz="1600" dirty="0">
                <a:latin typeface="Calibri" pitchFamily="34" charset="0"/>
              </a:endParaRPr>
            </a:p>
          </p:txBody>
        </p:sp>
        <p:pic>
          <p:nvPicPr>
            <p:cNvPr id="134" name="Picture 1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42864" y="2622500"/>
              <a:ext cx="1181100" cy="1619250"/>
            </a:xfrm>
            <a:prstGeom prst="rect">
              <a:avLst/>
            </a:prstGeom>
            <a:noFill/>
            <a:ln w="15875">
              <a:solidFill>
                <a:schemeClr val="tx1"/>
              </a:solidFill>
            </a:ln>
          </p:spPr>
        </p:pic>
      </p:grpSp>
      <p:grpSp>
        <p:nvGrpSpPr>
          <p:cNvPr id="3" name="Group 2"/>
          <p:cNvGrpSpPr/>
          <p:nvPr/>
        </p:nvGrpSpPr>
        <p:grpSpPr>
          <a:xfrm>
            <a:off x="9304192" y="437327"/>
            <a:ext cx="555331" cy="985343"/>
            <a:chOff x="9250408" y="437327"/>
            <a:chExt cx="555331" cy="985343"/>
          </a:xfrm>
        </p:grpSpPr>
        <p:sp>
          <p:nvSpPr>
            <p:cNvPr id="110" name="TextBox 23"/>
            <p:cNvSpPr txBox="1">
              <a:spLocks noChangeArrowheads="1"/>
            </p:cNvSpPr>
            <p:nvPr/>
          </p:nvSpPr>
          <p:spPr bwMode="auto">
            <a:xfrm>
              <a:off x="9311179" y="1211913"/>
              <a:ext cx="433789" cy="21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Neil</a:t>
              </a:r>
            </a:p>
            <a:p>
              <a:pPr algn="ctr">
                <a:lnSpc>
                  <a:spcPts val="1600"/>
                </a:lnSpc>
              </a:pPr>
              <a:r>
                <a:rPr lang="en-US" sz="1600" dirty="0" err="1">
                  <a:latin typeface="Calibri" pitchFamily="34" charset="0"/>
                </a:rPr>
                <a:t>Immerman</a:t>
              </a:r>
              <a:endParaRPr lang="en-US" sz="1600" dirty="0">
                <a:latin typeface="Calibri" pitchFamily="34" charset="0"/>
              </a:endParaRPr>
            </a:p>
          </p:txBody>
        </p:sp>
        <p:pic>
          <p:nvPicPr>
            <p:cNvPr id="111" name="Picture 1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50408" y="437327"/>
              <a:ext cx="555331" cy="758952"/>
            </a:xfrm>
            <a:prstGeom prst="rect">
              <a:avLst/>
            </a:prstGeom>
          </p:spPr>
        </p:pic>
      </p:grpSp>
    </p:spTree>
    <p:extLst>
      <p:ext uri="{BB962C8B-B14F-4D97-AF65-F5344CB8AC3E}">
        <p14:creationId xmlns:p14="http://schemas.microsoft.com/office/powerpoint/2010/main" val="47900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9"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9"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dissolve">
                                      <p:cBhvr>
                                        <p:cTn id="25" dur="500"/>
                                        <p:tgtEl>
                                          <p:spTgt spid="52"/>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9" presetClass="entr" presetSubtype="0"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dissolve">
                                      <p:cBhvr>
                                        <p:cTn id="36" dur="500"/>
                                        <p:tgtEl>
                                          <p:spTgt spid="56"/>
                                        </p:tgtEl>
                                      </p:cBhvr>
                                    </p:animEffect>
                                  </p:childTnLst>
                                </p:cTn>
                              </p:par>
                              <p:par>
                                <p:cTn id="37" presetID="9" presetClass="entr" presetSubtype="0" fill="hold" nodeType="withEffect">
                                  <p:stCondLst>
                                    <p:cond delay="0"/>
                                  </p:stCondLst>
                                  <p:childTnLst>
                                    <p:set>
                                      <p:cBhvr>
                                        <p:cTn id="38" dur="1" fill="hold">
                                          <p:stCondLst>
                                            <p:cond delay="0"/>
                                          </p:stCondLst>
                                        </p:cTn>
                                        <p:tgtEl>
                                          <p:spTgt spid="126"/>
                                        </p:tgtEl>
                                        <p:attrNameLst>
                                          <p:attrName>style.visibility</p:attrName>
                                        </p:attrNameLst>
                                      </p:cBhvr>
                                      <p:to>
                                        <p:strVal val="visible"/>
                                      </p:to>
                                    </p:set>
                                    <p:animEffect transition="in" filter="dissolve">
                                      <p:cBhvr>
                                        <p:cTn id="39" dur="500"/>
                                        <p:tgtEl>
                                          <p:spTgt spid="126"/>
                                        </p:tgtEl>
                                      </p:cBhvr>
                                    </p:animEffect>
                                  </p:childTnLst>
                                </p:cTn>
                              </p:par>
                              <p:par>
                                <p:cTn id="40" presetID="9"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dissolv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par>
                          <p:cTn id="48" fill="hold">
                            <p:stCondLst>
                              <p:cond delay="500"/>
                            </p:stCondLst>
                            <p:childTnLst>
                              <p:par>
                                <p:cTn id="49" presetID="9"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dissolve">
                                      <p:cBhvr>
                                        <p:cTn id="51" dur="500"/>
                                        <p:tgtEl>
                                          <p:spTgt spid="9"/>
                                        </p:tgtEl>
                                      </p:cBhvr>
                                    </p:animEffect>
                                  </p:childTnLst>
                                </p:cTn>
                              </p:par>
                              <p:par>
                                <p:cTn id="52" presetID="9" presetClass="entr" presetSubtype="0" fill="hold" nodeType="withEffect">
                                  <p:stCondLst>
                                    <p:cond delay="0"/>
                                  </p:stCondLst>
                                  <p:childTnLst>
                                    <p:set>
                                      <p:cBhvr>
                                        <p:cTn id="53" dur="1" fill="hold">
                                          <p:stCondLst>
                                            <p:cond delay="0"/>
                                          </p:stCondLst>
                                        </p:cTn>
                                        <p:tgtEl>
                                          <p:spTgt spid="112"/>
                                        </p:tgtEl>
                                        <p:attrNameLst>
                                          <p:attrName>style.visibility</p:attrName>
                                        </p:attrNameLst>
                                      </p:cBhvr>
                                      <p:to>
                                        <p:strVal val="visible"/>
                                      </p:to>
                                    </p:set>
                                    <p:animEffect transition="in" filter="dissolve">
                                      <p:cBhvr>
                                        <p:cTn id="54" dur="500"/>
                                        <p:tgtEl>
                                          <p:spTgt spid="112"/>
                                        </p:tgtEl>
                                      </p:cBhvr>
                                    </p:animEffect>
                                  </p:childTnLst>
                                </p:cTn>
                              </p:par>
                              <p:par>
                                <p:cTn id="55" presetID="9" presetClass="entr" presetSubtype="0" fill="hold" nodeType="withEffect">
                                  <p:stCondLst>
                                    <p:cond delay="0"/>
                                  </p:stCondLst>
                                  <p:childTnLst>
                                    <p:set>
                                      <p:cBhvr>
                                        <p:cTn id="56" dur="1" fill="hold">
                                          <p:stCondLst>
                                            <p:cond delay="0"/>
                                          </p:stCondLst>
                                        </p:cTn>
                                        <p:tgtEl>
                                          <p:spTgt spid="118"/>
                                        </p:tgtEl>
                                        <p:attrNameLst>
                                          <p:attrName>style.visibility</p:attrName>
                                        </p:attrNameLst>
                                      </p:cBhvr>
                                      <p:to>
                                        <p:strVal val="visible"/>
                                      </p:to>
                                    </p:set>
                                    <p:animEffect transition="in" filter="dissolve">
                                      <p:cBhvr>
                                        <p:cTn id="57" dur="500"/>
                                        <p:tgtEl>
                                          <p:spTgt spid="1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childTnLst>
                          </p:cTn>
                        </p:par>
                        <p:par>
                          <p:cTn id="63" fill="hold">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dissolv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left)">
                                      <p:cBhvr>
                                        <p:cTn id="71" dur="500"/>
                                        <p:tgtEl>
                                          <p:spTgt spid="42"/>
                                        </p:tgtEl>
                                      </p:cBhvr>
                                    </p:animEffect>
                                  </p:childTnLst>
                                </p:cTn>
                              </p:par>
                            </p:childTnLst>
                          </p:cTn>
                        </p:par>
                        <p:par>
                          <p:cTn id="72" fill="hold">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dissolve">
                                      <p:cBhvr>
                                        <p:cTn id="75" dur="500"/>
                                        <p:tgtEl>
                                          <p:spTgt spid="11"/>
                                        </p:tgtEl>
                                      </p:cBhvr>
                                    </p:animEffect>
                                  </p:childTnLst>
                                </p:cTn>
                              </p:par>
                              <p:par>
                                <p:cTn id="76" presetID="9" presetClass="entr" presetSubtype="0" fill="hold"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dissolve">
                                      <p:cBhvr>
                                        <p:cTn id="78" dur="500"/>
                                        <p:tgtEl>
                                          <p:spTgt spid="45"/>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dissolve">
                                      <p:cBhvr>
                                        <p:cTn id="81" dur="500"/>
                                        <p:tgtEl>
                                          <p:spTgt spid="12"/>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75"/>
                                        </p:tgtEl>
                                        <p:attrNameLst>
                                          <p:attrName>style.visibility</p:attrName>
                                        </p:attrNameLst>
                                      </p:cBhvr>
                                      <p:to>
                                        <p:strVal val="visible"/>
                                      </p:to>
                                    </p:set>
                                    <p:animEffect transition="in" filter="dissolve">
                                      <p:cBhvr>
                                        <p:cTn id="84" dur="500"/>
                                        <p:tgtEl>
                                          <p:spTgt spid="75"/>
                                        </p:tgtEl>
                                      </p:cBhvr>
                                    </p:animEffect>
                                  </p:childTnLst>
                                </p:cTn>
                              </p:par>
                              <p:par>
                                <p:cTn id="85" presetID="9" presetClass="entr" presetSubtype="0" fill="hold"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dissolve">
                                      <p:cBhvr>
                                        <p:cTn id="87" dur="500"/>
                                        <p:tgtEl>
                                          <p:spTgt spid="59"/>
                                        </p:tgtEl>
                                      </p:cBhvr>
                                    </p:animEffect>
                                  </p:childTnLst>
                                </p:cTn>
                              </p:par>
                              <p:par>
                                <p:cTn id="88" presetID="9" presetClass="entr" presetSubtype="0" fill="hold" nodeType="with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dissolve">
                                      <p:cBhvr>
                                        <p:cTn id="90" dur="500"/>
                                        <p:tgtEl>
                                          <p:spTgt spid="9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wipe(down)">
                                      <p:cBhvr>
                                        <p:cTn id="95" dur="500"/>
                                        <p:tgtEl>
                                          <p:spTgt spid="74"/>
                                        </p:tgtEl>
                                      </p:cBhvr>
                                    </p:animEffect>
                                  </p:childTnLst>
                                </p:cTn>
                              </p:par>
                            </p:childTnLst>
                          </p:cTn>
                        </p:par>
                        <p:par>
                          <p:cTn id="96" fill="hold">
                            <p:stCondLst>
                              <p:cond delay="500"/>
                            </p:stCondLst>
                            <p:childTnLst>
                              <p:par>
                                <p:cTn id="97" presetID="9" presetClass="entr" presetSubtype="0" fill="hold" grpId="0" nodeType="after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dissolve">
                                      <p:cBhvr>
                                        <p:cTn id="99" dur="500"/>
                                        <p:tgtEl>
                                          <p:spTgt spid="70"/>
                                        </p:tgtEl>
                                      </p:cBhvr>
                                    </p:animEffect>
                                  </p:childTnLst>
                                </p:cTn>
                              </p:par>
                              <p:par>
                                <p:cTn id="100" presetID="9" presetClass="entr" presetSubtype="0" fill="hold"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dissolve">
                                      <p:cBhvr>
                                        <p:cTn id="102" dur="500"/>
                                        <p:tgtEl>
                                          <p:spTgt spid="16"/>
                                        </p:tgtEl>
                                      </p:cBhvr>
                                    </p:animEffect>
                                  </p:childTnLst>
                                </p:cTn>
                              </p:par>
                              <p:par>
                                <p:cTn id="103" presetID="9" presetClass="entr" presetSubtype="0" fill="hold" nodeType="withEffect">
                                  <p:stCondLst>
                                    <p:cond delay="0"/>
                                  </p:stCondLst>
                                  <p:childTnLst>
                                    <p:set>
                                      <p:cBhvr>
                                        <p:cTn id="104" dur="1" fill="hold">
                                          <p:stCondLst>
                                            <p:cond delay="0"/>
                                          </p:stCondLst>
                                        </p:cTn>
                                        <p:tgtEl>
                                          <p:spTgt spid="88"/>
                                        </p:tgtEl>
                                        <p:attrNameLst>
                                          <p:attrName>style.visibility</p:attrName>
                                        </p:attrNameLst>
                                      </p:cBhvr>
                                      <p:to>
                                        <p:strVal val="visible"/>
                                      </p:to>
                                    </p:set>
                                    <p:animEffect transition="in" filter="dissolve">
                                      <p:cBhvr>
                                        <p:cTn id="105" dur="500"/>
                                        <p:tgtEl>
                                          <p:spTgt spid="88"/>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wipe(down)">
                                      <p:cBhvr>
                                        <p:cTn id="110" dur="500"/>
                                        <p:tgtEl>
                                          <p:spTgt spid="7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wipe(left)">
                                      <p:cBhvr>
                                        <p:cTn id="115" dur="500"/>
                                        <p:tgtEl>
                                          <p:spTgt spid="48"/>
                                        </p:tgtEl>
                                      </p:cBhvr>
                                    </p:animEffect>
                                  </p:childTnLst>
                                </p:cTn>
                              </p:par>
                            </p:childTnLst>
                          </p:cTn>
                        </p:par>
                        <p:par>
                          <p:cTn id="116" fill="hold">
                            <p:stCondLst>
                              <p:cond delay="500"/>
                            </p:stCondLst>
                            <p:childTnLst>
                              <p:par>
                                <p:cTn id="117" presetID="9" presetClass="entr" presetSubtype="0" fill="hold" grpId="0" nodeType="afterEffect">
                                  <p:stCondLst>
                                    <p:cond delay="0"/>
                                  </p:stCondLst>
                                  <p:childTnLst>
                                    <p:set>
                                      <p:cBhvr>
                                        <p:cTn id="118" dur="1" fill="hold">
                                          <p:stCondLst>
                                            <p:cond delay="0"/>
                                          </p:stCondLst>
                                        </p:cTn>
                                        <p:tgtEl>
                                          <p:spTgt spid="13"/>
                                        </p:tgtEl>
                                        <p:attrNameLst>
                                          <p:attrName>style.visibility</p:attrName>
                                        </p:attrNameLst>
                                      </p:cBhvr>
                                      <p:to>
                                        <p:strVal val="visible"/>
                                      </p:to>
                                    </p:set>
                                    <p:animEffect transition="in" filter="dissolve">
                                      <p:cBhvr>
                                        <p:cTn id="119" dur="500"/>
                                        <p:tgtEl>
                                          <p:spTgt spid="13"/>
                                        </p:tgtEl>
                                      </p:cBhvr>
                                    </p:animEffect>
                                  </p:childTnLst>
                                </p:cTn>
                              </p:par>
                              <p:par>
                                <p:cTn id="120" presetID="9" presetClass="entr" presetSubtype="0" fill="hold" nodeType="withEffect">
                                  <p:stCondLst>
                                    <p:cond delay="0"/>
                                  </p:stCondLst>
                                  <p:childTnLst>
                                    <p:set>
                                      <p:cBhvr>
                                        <p:cTn id="121" dur="1" fill="hold">
                                          <p:stCondLst>
                                            <p:cond delay="0"/>
                                          </p:stCondLst>
                                        </p:cTn>
                                        <p:tgtEl>
                                          <p:spTgt spid="129"/>
                                        </p:tgtEl>
                                        <p:attrNameLst>
                                          <p:attrName>style.visibility</p:attrName>
                                        </p:attrNameLst>
                                      </p:cBhvr>
                                      <p:to>
                                        <p:strVal val="visible"/>
                                      </p:to>
                                    </p:set>
                                    <p:animEffect transition="in" filter="dissolve">
                                      <p:cBhvr>
                                        <p:cTn id="122" dur="500"/>
                                        <p:tgtEl>
                                          <p:spTgt spid="129"/>
                                        </p:tgtEl>
                                      </p:cBhvr>
                                    </p:animEffect>
                                  </p:childTnLst>
                                </p:cTn>
                              </p:par>
                              <p:par>
                                <p:cTn id="123" presetID="9" presetClass="entr" presetSubtype="0" fill="hold" nodeType="withEffect">
                                  <p:stCondLst>
                                    <p:cond delay="0"/>
                                  </p:stCondLst>
                                  <p:childTnLst>
                                    <p:set>
                                      <p:cBhvr>
                                        <p:cTn id="124" dur="1" fill="hold">
                                          <p:stCondLst>
                                            <p:cond delay="0"/>
                                          </p:stCondLst>
                                        </p:cTn>
                                        <p:tgtEl>
                                          <p:spTgt spid="132"/>
                                        </p:tgtEl>
                                        <p:attrNameLst>
                                          <p:attrName>style.visibility</p:attrName>
                                        </p:attrNameLst>
                                      </p:cBhvr>
                                      <p:to>
                                        <p:strVal val="visible"/>
                                      </p:to>
                                    </p:set>
                                    <p:animEffect transition="in" filter="dissolve">
                                      <p:cBhvr>
                                        <p:cTn id="125" dur="500"/>
                                        <p:tgtEl>
                                          <p:spTgt spid="132"/>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wipe(left)">
                                      <p:cBhvr>
                                        <p:cTn id="130" dur="500"/>
                                        <p:tgtEl>
                                          <p:spTgt spid="51"/>
                                        </p:tgtEl>
                                      </p:cBhvr>
                                    </p:animEffect>
                                  </p:childTnLst>
                                </p:cTn>
                              </p:par>
                            </p:childTnLst>
                          </p:cTn>
                        </p:par>
                        <p:par>
                          <p:cTn id="131" fill="hold">
                            <p:stCondLst>
                              <p:cond delay="500"/>
                            </p:stCondLst>
                            <p:childTnLst>
                              <p:par>
                                <p:cTn id="132" presetID="9" presetClass="entr" presetSubtype="0" fill="hold" grpId="0" nodeType="afterEffect">
                                  <p:stCondLst>
                                    <p:cond delay="0"/>
                                  </p:stCondLst>
                                  <p:childTnLst>
                                    <p:set>
                                      <p:cBhvr>
                                        <p:cTn id="133" dur="1" fill="hold">
                                          <p:stCondLst>
                                            <p:cond delay="0"/>
                                          </p:stCondLst>
                                        </p:cTn>
                                        <p:tgtEl>
                                          <p:spTgt spid="14"/>
                                        </p:tgtEl>
                                        <p:attrNameLst>
                                          <p:attrName>style.visibility</p:attrName>
                                        </p:attrNameLst>
                                      </p:cBhvr>
                                      <p:to>
                                        <p:strVal val="visible"/>
                                      </p:to>
                                    </p:set>
                                    <p:animEffect transition="in" filter="dissolve">
                                      <p:cBhvr>
                                        <p:cTn id="134" dur="500"/>
                                        <p:tgtEl>
                                          <p:spTgt spid="14"/>
                                        </p:tgtEl>
                                      </p:cBhvr>
                                    </p:animEffect>
                                  </p:childTnLst>
                                </p:cTn>
                              </p:par>
                              <p:par>
                                <p:cTn id="135" presetID="9" presetClass="entr" presetSubtype="0" fill="hold"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dissolve">
                                      <p:cBhvr>
                                        <p:cTn id="137" dur="500"/>
                                        <p:tgtEl>
                                          <p:spTgt spid="55"/>
                                        </p:tgtEl>
                                      </p:cBhvr>
                                    </p:animEffect>
                                  </p:childTnLst>
                                </p:cTn>
                              </p:par>
                              <p:par>
                                <p:cTn id="138" presetID="9" presetClass="entr" presetSubtype="0" fill="hold" grpId="0" nodeType="withEffect">
                                  <p:stCondLst>
                                    <p:cond delay="0"/>
                                  </p:stCondLst>
                                  <p:childTnLst>
                                    <p:set>
                                      <p:cBhvr>
                                        <p:cTn id="139" dur="1" fill="hold">
                                          <p:stCondLst>
                                            <p:cond delay="0"/>
                                          </p:stCondLst>
                                        </p:cTn>
                                        <p:tgtEl>
                                          <p:spTgt spid="15"/>
                                        </p:tgtEl>
                                        <p:attrNameLst>
                                          <p:attrName>style.visibility</p:attrName>
                                        </p:attrNameLst>
                                      </p:cBhvr>
                                      <p:to>
                                        <p:strVal val="visible"/>
                                      </p:to>
                                    </p:set>
                                    <p:animEffect transition="in" filter="dissolve">
                                      <p:cBhvr>
                                        <p:cTn id="140" dur="500"/>
                                        <p:tgtEl>
                                          <p:spTgt spid="15"/>
                                        </p:tgtEl>
                                      </p:cBhvr>
                                    </p:animEffect>
                                  </p:childTnLst>
                                </p:cTn>
                              </p:par>
                              <p:par>
                                <p:cTn id="141" presetID="9" presetClass="entr" presetSubtype="0" fill="hold" grpId="0" nodeType="withEffect">
                                  <p:stCondLst>
                                    <p:cond delay="0"/>
                                  </p:stCondLst>
                                  <p:childTnLst>
                                    <p:set>
                                      <p:cBhvr>
                                        <p:cTn id="142" dur="1" fill="hold">
                                          <p:stCondLst>
                                            <p:cond delay="0"/>
                                          </p:stCondLst>
                                        </p:cTn>
                                        <p:tgtEl>
                                          <p:spTgt spid="2"/>
                                        </p:tgtEl>
                                        <p:attrNameLst>
                                          <p:attrName>style.visibility</p:attrName>
                                        </p:attrNameLst>
                                      </p:cBhvr>
                                      <p:to>
                                        <p:strVal val="visible"/>
                                      </p:to>
                                    </p:set>
                                    <p:animEffect transition="in" filter="dissolve">
                                      <p:cBhvr>
                                        <p:cTn id="143" dur="500"/>
                                        <p:tgtEl>
                                          <p:spTgt spid="2"/>
                                        </p:tgtEl>
                                      </p:cBhvr>
                                    </p:animEffect>
                                  </p:childTnLst>
                                </p:cTn>
                              </p:par>
                              <p:par>
                                <p:cTn id="144" presetID="9" presetClass="entr" presetSubtype="0" fill="hold" nodeType="withEffect">
                                  <p:stCondLst>
                                    <p:cond delay="0"/>
                                  </p:stCondLst>
                                  <p:childTnLst>
                                    <p:set>
                                      <p:cBhvr>
                                        <p:cTn id="145" dur="1" fill="hold">
                                          <p:stCondLst>
                                            <p:cond delay="0"/>
                                          </p:stCondLst>
                                        </p:cTn>
                                        <p:tgtEl>
                                          <p:spTgt spid="103"/>
                                        </p:tgtEl>
                                        <p:attrNameLst>
                                          <p:attrName>style.visibility</p:attrName>
                                        </p:attrNameLst>
                                      </p:cBhvr>
                                      <p:to>
                                        <p:strVal val="visible"/>
                                      </p:to>
                                    </p:set>
                                    <p:animEffect transition="in" filter="dissolve">
                                      <p:cBhvr>
                                        <p:cTn id="146" dur="500"/>
                                        <p:tgtEl>
                                          <p:spTgt spid="103"/>
                                        </p:tgtEl>
                                      </p:cBhvr>
                                    </p:animEffect>
                                  </p:childTnLst>
                                </p:cTn>
                              </p:par>
                              <p:par>
                                <p:cTn id="147" presetID="9" presetClass="entr" presetSubtype="0" fill="hold" nodeType="withEffect">
                                  <p:stCondLst>
                                    <p:cond delay="0"/>
                                  </p:stCondLst>
                                  <p:childTnLst>
                                    <p:set>
                                      <p:cBhvr>
                                        <p:cTn id="148" dur="1" fill="hold">
                                          <p:stCondLst>
                                            <p:cond delay="0"/>
                                          </p:stCondLst>
                                        </p:cTn>
                                        <p:tgtEl>
                                          <p:spTgt spid="100"/>
                                        </p:tgtEl>
                                        <p:attrNameLst>
                                          <p:attrName>style.visibility</p:attrName>
                                        </p:attrNameLst>
                                      </p:cBhvr>
                                      <p:to>
                                        <p:strVal val="visible"/>
                                      </p:to>
                                    </p:set>
                                    <p:animEffect transition="in" filter="dissolve">
                                      <p:cBhvr>
                                        <p:cTn id="149" dur="500"/>
                                        <p:tgtEl>
                                          <p:spTgt spid="100"/>
                                        </p:tgtEl>
                                      </p:cBhvr>
                                    </p:animEffect>
                                  </p:childTnLst>
                                </p:cTn>
                              </p:par>
                              <p:par>
                                <p:cTn id="150" presetID="9" presetClass="entr" presetSubtype="0" fill="hold" nodeType="withEffect">
                                  <p:stCondLst>
                                    <p:cond delay="0"/>
                                  </p:stCondLst>
                                  <p:childTnLst>
                                    <p:set>
                                      <p:cBhvr>
                                        <p:cTn id="151" dur="1" fill="hold">
                                          <p:stCondLst>
                                            <p:cond delay="0"/>
                                          </p:stCondLst>
                                        </p:cTn>
                                        <p:tgtEl>
                                          <p:spTgt spid="106"/>
                                        </p:tgtEl>
                                        <p:attrNameLst>
                                          <p:attrName>style.visibility</p:attrName>
                                        </p:attrNameLst>
                                      </p:cBhvr>
                                      <p:to>
                                        <p:strVal val="visible"/>
                                      </p:to>
                                    </p:set>
                                    <p:animEffect transition="in" filter="dissolve">
                                      <p:cBhvr>
                                        <p:cTn id="152" dur="500"/>
                                        <p:tgtEl>
                                          <p:spTgt spid="106"/>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nodeType="clickEffect">
                                  <p:stCondLst>
                                    <p:cond delay="0"/>
                                  </p:stCondLst>
                                  <p:childTnLst>
                                    <p:set>
                                      <p:cBhvr>
                                        <p:cTn id="156" dur="1" fill="hold">
                                          <p:stCondLst>
                                            <p:cond delay="0"/>
                                          </p:stCondLst>
                                        </p:cTn>
                                        <p:tgtEl>
                                          <p:spTgt spid="27"/>
                                        </p:tgtEl>
                                        <p:attrNameLst>
                                          <p:attrName>style.visibility</p:attrName>
                                        </p:attrNameLst>
                                      </p:cBhvr>
                                      <p:to>
                                        <p:strVal val="visible"/>
                                      </p:to>
                                    </p:set>
                                    <p:animEffect transition="in" filter="wipe(left)">
                                      <p:cBhvr>
                                        <p:cTn id="157" dur="500"/>
                                        <p:tgtEl>
                                          <p:spTgt spid="27"/>
                                        </p:tgtEl>
                                      </p:cBhvr>
                                    </p:animEffect>
                                  </p:childTnLst>
                                </p:cTn>
                              </p:par>
                              <p:par>
                                <p:cTn id="158" presetID="22" presetClass="entr" presetSubtype="8" fill="hold" nodeType="withEffect">
                                  <p:stCondLst>
                                    <p:cond delay="0"/>
                                  </p:stCondLst>
                                  <p:childTnLst>
                                    <p:set>
                                      <p:cBhvr>
                                        <p:cTn id="159" dur="1" fill="hold">
                                          <p:stCondLst>
                                            <p:cond delay="0"/>
                                          </p:stCondLst>
                                        </p:cTn>
                                        <p:tgtEl>
                                          <p:spTgt spid="30"/>
                                        </p:tgtEl>
                                        <p:attrNameLst>
                                          <p:attrName>style.visibility</p:attrName>
                                        </p:attrNameLst>
                                      </p:cBhvr>
                                      <p:to>
                                        <p:strVal val="visible"/>
                                      </p:to>
                                    </p:set>
                                    <p:animEffect transition="in" filter="wipe(left)">
                                      <p:cBhvr>
                                        <p:cTn id="160" dur="500"/>
                                        <p:tgtEl>
                                          <p:spTgt spid="30"/>
                                        </p:tgtEl>
                                      </p:cBhvr>
                                    </p:animEffect>
                                  </p:childTnLst>
                                </p:cTn>
                              </p:par>
                            </p:childTnLst>
                          </p:cTn>
                        </p:par>
                        <p:par>
                          <p:cTn id="161" fill="hold">
                            <p:stCondLst>
                              <p:cond delay="500"/>
                            </p:stCondLst>
                            <p:childTnLst>
                              <p:par>
                                <p:cTn id="162" presetID="9" presetClass="entr" presetSubtype="0" fill="hold" grpId="0" nodeType="afterEffect">
                                  <p:stCondLst>
                                    <p:cond delay="0"/>
                                  </p:stCondLst>
                                  <p:childTnLst>
                                    <p:set>
                                      <p:cBhvr>
                                        <p:cTn id="163" dur="1" fill="hold">
                                          <p:stCondLst>
                                            <p:cond delay="0"/>
                                          </p:stCondLst>
                                        </p:cTn>
                                        <p:tgtEl>
                                          <p:spTgt spid="8"/>
                                        </p:tgtEl>
                                        <p:attrNameLst>
                                          <p:attrName>style.visibility</p:attrName>
                                        </p:attrNameLst>
                                      </p:cBhvr>
                                      <p:to>
                                        <p:strVal val="visible"/>
                                      </p:to>
                                    </p:set>
                                    <p:animEffect transition="in" filter="dissolve">
                                      <p:cBhvr>
                                        <p:cTn id="164" dur="500"/>
                                        <p:tgtEl>
                                          <p:spTgt spid="8"/>
                                        </p:tgtEl>
                                      </p:cBhvr>
                                    </p:animEffect>
                                  </p:childTnLst>
                                </p:cTn>
                              </p:par>
                              <p:par>
                                <p:cTn id="165" presetID="9" presetClass="entr" presetSubtype="0" fill="hold" nodeType="withEffect">
                                  <p:stCondLst>
                                    <p:cond delay="0"/>
                                  </p:stCondLst>
                                  <p:childTnLst>
                                    <p:set>
                                      <p:cBhvr>
                                        <p:cTn id="166" dur="1" fill="hold">
                                          <p:stCondLst>
                                            <p:cond delay="0"/>
                                          </p:stCondLst>
                                        </p:cTn>
                                        <p:tgtEl>
                                          <p:spTgt spid="97"/>
                                        </p:tgtEl>
                                        <p:attrNameLst>
                                          <p:attrName>style.visibility</p:attrName>
                                        </p:attrNameLst>
                                      </p:cBhvr>
                                      <p:to>
                                        <p:strVal val="visible"/>
                                      </p:to>
                                    </p:set>
                                    <p:animEffect transition="in" filter="dissolve">
                                      <p:cBhvr>
                                        <p:cTn id="167" dur="500"/>
                                        <p:tgtEl>
                                          <p:spTgt spid="97"/>
                                        </p:tgtEl>
                                      </p:cBhvr>
                                    </p:animEffect>
                                  </p:childTnLst>
                                </p:cTn>
                              </p:par>
                              <p:par>
                                <p:cTn id="168" presetID="9" presetClass="entr" presetSubtype="0" fill="hold" nodeType="withEffect">
                                  <p:stCondLst>
                                    <p:cond delay="0"/>
                                  </p:stCondLst>
                                  <p:childTnLst>
                                    <p:set>
                                      <p:cBhvr>
                                        <p:cTn id="169" dur="1" fill="hold">
                                          <p:stCondLst>
                                            <p:cond delay="0"/>
                                          </p:stCondLst>
                                        </p:cTn>
                                        <p:tgtEl>
                                          <p:spTgt spid="94"/>
                                        </p:tgtEl>
                                        <p:attrNameLst>
                                          <p:attrName>style.visibility</p:attrName>
                                        </p:attrNameLst>
                                      </p:cBhvr>
                                      <p:to>
                                        <p:strVal val="visible"/>
                                      </p:to>
                                    </p:set>
                                    <p:animEffect transition="in" filter="dissolve">
                                      <p:cBhvr>
                                        <p:cTn id="17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2" grpId="0" animBg="1"/>
      <p:bldP spid="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696" y="4485869"/>
            <a:ext cx="1139350" cy="1200329"/>
          </a:xfrm>
          <a:prstGeom prst="rect">
            <a:avLst/>
          </a:prstGeom>
          <a:noFill/>
          <a:ln>
            <a:solidFill>
              <a:schemeClr val="tx1"/>
            </a:solidFill>
          </a:ln>
        </p:spPr>
        <p:txBody>
          <a:bodyPr wrap="none" lIns="36576" rIns="36576" rtlCol="0">
            <a:spAutoFit/>
          </a:bodyPr>
          <a:lstStyle/>
          <a:p>
            <a:pPr algn="ctr"/>
            <a:r>
              <a:rPr lang="en-US" dirty="0"/>
              <a:t>The</a:t>
            </a:r>
          </a:p>
          <a:p>
            <a:pPr algn="ctr"/>
            <a:r>
              <a:rPr lang="en-US" dirty="0"/>
              <a:t>Synthesizer</a:t>
            </a:r>
          </a:p>
          <a:p>
            <a:pPr algn="ctr"/>
            <a:r>
              <a:rPr lang="en-US" dirty="0"/>
              <a:t>Generator</a:t>
            </a:r>
          </a:p>
          <a:p>
            <a:pPr algn="ctr"/>
            <a:r>
              <a:rPr lang="en-US" dirty="0"/>
              <a:t>(1982-89)</a:t>
            </a:r>
          </a:p>
        </p:txBody>
      </p:sp>
      <p:sp>
        <p:nvSpPr>
          <p:cNvPr id="11" name="TextBox 10"/>
          <p:cNvSpPr txBox="1"/>
          <p:nvPr/>
        </p:nvSpPr>
        <p:spPr>
          <a:xfrm>
            <a:off x="8340382" y="4624368"/>
            <a:ext cx="1149033" cy="923330"/>
          </a:xfrm>
          <a:prstGeom prst="rect">
            <a:avLst/>
          </a:prstGeom>
          <a:noFill/>
          <a:ln>
            <a:solidFill>
              <a:schemeClr val="tx1"/>
            </a:solidFill>
          </a:ln>
        </p:spPr>
        <p:txBody>
          <a:bodyPr wrap="none" lIns="36576" rIns="36576" rtlCol="0">
            <a:spAutoFit/>
          </a:bodyPr>
          <a:lstStyle/>
          <a:p>
            <a:pPr algn="ctr"/>
            <a:r>
              <a:rPr lang="en-US" dirty="0"/>
              <a:t>Symbolic</a:t>
            </a:r>
          </a:p>
          <a:p>
            <a:pPr algn="ctr"/>
            <a:r>
              <a:rPr lang="en-US" dirty="0"/>
              <a:t>Abstraction</a:t>
            </a:r>
          </a:p>
          <a:p>
            <a:pPr algn="ctr"/>
            <a:r>
              <a:rPr lang="en-US" dirty="0"/>
              <a:t>(2003- )</a:t>
            </a:r>
          </a:p>
        </p:txBody>
      </p:sp>
      <p:sp>
        <p:nvSpPr>
          <p:cNvPr id="12" name="TextBox 11"/>
          <p:cNvSpPr txBox="1"/>
          <p:nvPr/>
        </p:nvSpPr>
        <p:spPr>
          <a:xfrm>
            <a:off x="2445603" y="4762868"/>
            <a:ext cx="1221616" cy="646331"/>
          </a:xfrm>
          <a:prstGeom prst="rect">
            <a:avLst/>
          </a:prstGeom>
          <a:noFill/>
          <a:ln>
            <a:solidFill>
              <a:schemeClr val="tx1"/>
            </a:solidFill>
          </a:ln>
        </p:spPr>
        <p:txBody>
          <a:bodyPr wrap="none" lIns="36576" rIns="36576" rtlCol="0">
            <a:spAutoFit/>
          </a:bodyPr>
          <a:lstStyle/>
          <a:p>
            <a:pPr algn="ctr"/>
            <a:r>
              <a:rPr lang="en-US" dirty="0"/>
              <a:t>TVLA</a:t>
            </a:r>
          </a:p>
          <a:p>
            <a:pPr algn="ctr"/>
            <a:r>
              <a:rPr lang="en-US" dirty="0"/>
              <a:t>(1999-2007)</a:t>
            </a:r>
          </a:p>
        </p:txBody>
      </p:sp>
      <p:sp>
        <p:nvSpPr>
          <p:cNvPr id="13" name="TextBox 12"/>
          <p:cNvSpPr txBox="1"/>
          <p:nvPr/>
        </p:nvSpPr>
        <p:spPr>
          <a:xfrm>
            <a:off x="5259559" y="4624368"/>
            <a:ext cx="1525418" cy="923330"/>
          </a:xfrm>
          <a:prstGeom prst="rect">
            <a:avLst/>
          </a:prstGeom>
          <a:noFill/>
          <a:ln>
            <a:solidFill>
              <a:schemeClr val="tx1"/>
            </a:solidFill>
          </a:ln>
        </p:spPr>
        <p:txBody>
          <a:bodyPr wrap="none" lIns="36576" rIns="36576" rtlCol="0">
            <a:spAutoFit/>
          </a:bodyPr>
          <a:lstStyle/>
          <a:p>
            <a:pPr algn="ctr"/>
            <a:r>
              <a:rPr lang="en-US" dirty="0"/>
              <a:t>WPDS++, </a:t>
            </a:r>
            <a:r>
              <a:rPr lang="en-US" dirty="0" err="1"/>
              <a:t>WALi</a:t>
            </a:r>
            <a:r>
              <a:rPr lang="en-US" dirty="0"/>
              <a:t>,</a:t>
            </a:r>
          </a:p>
          <a:p>
            <a:pPr algn="ctr"/>
            <a:r>
              <a:rPr lang="en-US" dirty="0" err="1"/>
              <a:t>OpenNWA</a:t>
            </a:r>
            <a:endParaRPr lang="en-US" dirty="0"/>
          </a:p>
          <a:p>
            <a:pPr algn="ctr"/>
            <a:r>
              <a:rPr lang="en-US" dirty="0"/>
              <a:t>(2003-13)</a:t>
            </a:r>
          </a:p>
        </p:txBody>
      </p:sp>
      <p:cxnSp>
        <p:nvCxnSpPr>
          <p:cNvPr id="17" name="Straight Arrow Connector 16"/>
          <p:cNvCxnSpPr>
            <a:stCxn id="4" idx="3"/>
            <a:endCxn id="12" idx="1"/>
          </p:cNvCxnSpPr>
          <p:nvPr/>
        </p:nvCxnSpPr>
        <p:spPr>
          <a:xfrm>
            <a:off x="1424046" y="5086034"/>
            <a:ext cx="1021557" cy="0"/>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45" name="Straight Arrow Connector 44"/>
          <p:cNvCxnSpPr>
            <a:stCxn id="11" idx="3"/>
            <a:endCxn id="138" idx="1"/>
          </p:cNvCxnSpPr>
          <p:nvPr/>
        </p:nvCxnSpPr>
        <p:spPr>
          <a:xfrm>
            <a:off x="9489415" y="5086033"/>
            <a:ext cx="1196273" cy="1"/>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12" idx="3"/>
            <a:endCxn id="13" idx="1"/>
          </p:cNvCxnSpPr>
          <p:nvPr/>
        </p:nvCxnSpPr>
        <p:spPr>
          <a:xfrm flipV="1">
            <a:off x="3667219" y="5086033"/>
            <a:ext cx="1592340" cy="1"/>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cxnSp>
        <p:nvCxnSpPr>
          <p:cNvPr id="51" name="Straight Arrow Connector 50"/>
          <p:cNvCxnSpPr>
            <a:stCxn id="13" idx="3"/>
            <a:endCxn id="11" idx="1"/>
          </p:cNvCxnSpPr>
          <p:nvPr/>
        </p:nvCxnSpPr>
        <p:spPr>
          <a:xfrm>
            <a:off x="6784977" y="5086033"/>
            <a:ext cx="1555405" cy="0"/>
          </a:xfrm>
          <a:prstGeom prst="straightConnector1">
            <a:avLst/>
          </a:prstGeom>
          <a:ln w="19050">
            <a:tailEnd type="stealth" w="lg" len="lg"/>
          </a:ln>
        </p:spPr>
        <p:style>
          <a:lnRef idx="2">
            <a:schemeClr val="dk1"/>
          </a:lnRef>
          <a:fillRef idx="0">
            <a:schemeClr val="dk1"/>
          </a:fillRef>
          <a:effectRef idx="1">
            <a:schemeClr val="dk1"/>
          </a:effectRef>
          <a:fontRef idx="minor">
            <a:schemeClr val="tx1"/>
          </a:fontRef>
        </p:style>
      </p:cxnSp>
      <p:grpSp>
        <p:nvGrpSpPr>
          <p:cNvPr id="65" name="Group 64"/>
          <p:cNvGrpSpPr>
            <a:grpSpLocks noChangeAspect="1"/>
          </p:cNvGrpSpPr>
          <p:nvPr/>
        </p:nvGrpSpPr>
        <p:grpSpPr>
          <a:xfrm>
            <a:off x="533633" y="3205087"/>
            <a:ext cx="641476" cy="1040712"/>
            <a:chOff x="6821857" y="2391413"/>
            <a:chExt cx="1375845" cy="2232130"/>
          </a:xfrm>
        </p:grpSpPr>
        <p:sp>
          <p:nvSpPr>
            <p:cNvPr id="66" name="TextBox 65"/>
            <p:cNvSpPr txBox="1"/>
            <p:nvPr/>
          </p:nvSpPr>
          <p:spPr>
            <a:xfrm>
              <a:off x="6956358" y="4118020"/>
              <a:ext cx="1106841" cy="505523"/>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Tim</a:t>
              </a:r>
            </a:p>
            <a:p>
              <a:pPr algn="ctr" defTabSz="3133725">
                <a:lnSpc>
                  <a:spcPts val="1600"/>
                </a:lnSpc>
                <a:spcBef>
                  <a:spcPct val="0"/>
                </a:spcBef>
              </a:pPr>
              <a:r>
                <a:rPr lang="en-US" altLang="en-US" sz="1600" dirty="0">
                  <a:latin typeface="Calibri" pitchFamily="34" charset="0"/>
                </a:rPr>
                <a:t>Teitelbaum</a:t>
              </a:r>
            </a:p>
          </p:txBody>
        </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857" y="2391413"/>
              <a:ext cx="1375845" cy="1696470"/>
            </a:xfrm>
            <a:prstGeom prst="rect">
              <a:avLst/>
            </a:prstGeom>
            <a:noFill/>
            <a:ln w="9525">
              <a:solidFill>
                <a:schemeClr val="tx1"/>
              </a:solidFill>
            </a:ln>
          </p:spPr>
        </p:pic>
      </p:grpSp>
      <p:grpSp>
        <p:nvGrpSpPr>
          <p:cNvPr id="16" name="Group 15"/>
          <p:cNvGrpSpPr/>
          <p:nvPr/>
        </p:nvGrpSpPr>
        <p:grpSpPr>
          <a:xfrm>
            <a:off x="2996338" y="2159089"/>
            <a:ext cx="787472" cy="1261401"/>
            <a:chOff x="4390746" y="2558128"/>
            <a:chExt cx="787472" cy="1261401"/>
          </a:xfrm>
        </p:grpSpPr>
        <p:sp>
          <p:nvSpPr>
            <p:cNvPr id="69" name="TextBox 68"/>
            <p:cNvSpPr txBox="1"/>
            <p:nvPr/>
          </p:nvSpPr>
          <p:spPr>
            <a:xfrm>
              <a:off x="4390746" y="3314687"/>
              <a:ext cx="787472" cy="504842"/>
            </a:xfrm>
            <a:prstGeom prst="rect">
              <a:avLst/>
            </a:prstGeom>
            <a:noFill/>
          </p:spPr>
          <p:txBody>
            <a:bodyPr wrap="square" rtlCol="0">
              <a:spAutoFit/>
            </a:bodyPr>
            <a:lstStyle/>
            <a:p>
              <a:pPr algn="ctr" defTabSz="3133725">
                <a:lnSpc>
                  <a:spcPts val="1600"/>
                </a:lnSpc>
                <a:spcBef>
                  <a:spcPct val="0"/>
                </a:spcBef>
              </a:pPr>
              <a:r>
                <a:rPr lang="en-US" altLang="en-US" sz="1600" dirty="0" err="1">
                  <a:latin typeface="Calibri" pitchFamily="34" charset="0"/>
                </a:rPr>
                <a:t>Mooly</a:t>
              </a:r>
              <a:endParaRPr lang="en-US" altLang="en-US" sz="1600" dirty="0">
                <a:latin typeface="Calibri" pitchFamily="34" charset="0"/>
              </a:endParaRPr>
            </a:p>
            <a:p>
              <a:pPr algn="ctr" defTabSz="3133725">
                <a:lnSpc>
                  <a:spcPts val="1600"/>
                </a:lnSpc>
                <a:spcBef>
                  <a:spcPct val="0"/>
                </a:spcBef>
              </a:pPr>
              <a:r>
                <a:rPr lang="en-US" altLang="en-US" sz="1600" dirty="0" err="1">
                  <a:latin typeface="Calibri" pitchFamily="34" charset="0"/>
                </a:rPr>
                <a:t>Sagiv</a:t>
              </a:r>
              <a:endParaRPr lang="en-US" altLang="en-US" sz="1600" dirty="0">
                <a:latin typeface="Calibri" pitchFamily="34" charset="0"/>
              </a:endParaRPr>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697" y="2558128"/>
              <a:ext cx="515670" cy="754591"/>
            </a:xfrm>
            <a:prstGeom prst="rect">
              <a:avLst/>
            </a:prstGeom>
            <a:solidFill>
              <a:schemeClr val="bg1"/>
            </a:solidFill>
            <a:ln w="9525">
              <a:solidFill>
                <a:schemeClr val="tx1"/>
              </a:solidFill>
            </a:ln>
          </p:spPr>
        </p:pic>
      </p:grpSp>
      <p:grpSp>
        <p:nvGrpSpPr>
          <p:cNvPr id="88" name="Group 87"/>
          <p:cNvGrpSpPr>
            <a:grpSpLocks noChangeAspect="1"/>
          </p:cNvGrpSpPr>
          <p:nvPr/>
        </p:nvGrpSpPr>
        <p:grpSpPr>
          <a:xfrm>
            <a:off x="2491538" y="2148457"/>
            <a:ext cx="458603" cy="989254"/>
            <a:chOff x="6315646" y="4453246"/>
            <a:chExt cx="676275" cy="1458795"/>
          </a:xfrm>
        </p:grpSpPr>
        <p:sp>
          <p:nvSpPr>
            <p:cNvPr id="89" name="TextBox 23"/>
            <p:cNvSpPr txBox="1">
              <a:spLocks noChangeArrowheads="1"/>
            </p:cNvSpPr>
            <p:nvPr/>
          </p:nvSpPr>
          <p:spPr bwMode="auto">
            <a:xfrm>
              <a:off x="6318573" y="5621223"/>
              <a:ext cx="670420" cy="2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err="1">
                  <a:latin typeface="Calibri" pitchFamily="34" charset="0"/>
                </a:rPr>
                <a:t>Reinhard</a:t>
              </a:r>
              <a:endParaRPr lang="en-US" sz="1600" dirty="0">
                <a:latin typeface="Calibri" pitchFamily="34" charset="0"/>
              </a:endParaRPr>
            </a:p>
            <a:p>
              <a:pPr algn="ctr">
                <a:lnSpc>
                  <a:spcPts val="1600"/>
                </a:lnSpc>
              </a:pPr>
              <a:r>
                <a:rPr lang="en-US" sz="1600" dirty="0">
                  <a:latin typeface="Calibri" pitchFamily="34" charset="0"/>
                </a:rPr>
                <a:t>Wilhelm</a:t>
              </a:r>
            </a:p>
          </p:txBody>
        </p:sp>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5646" y="4453246"/>
              <a:ext cx="676275" cy="1152525"/>
            </a:xfrm>
            <a:prstGeom prst="rect">
              <a:avLst/>
            </a:prstGeom>
            <a:noFill/>
            <a:ln w="9525">
              <a:solidFill>
                <a:schemeClr val="tx1"/>
              </a:solidFill>
            </a:ln>
          </p:spPr>
        </p:pic>
      </p:grpSp>
      <p:grpSp>
        <p:nvGrpSpPr>
          <p:cNvPr id="126" name="Group 125"/>
          <p:cNvGrpSpPr>
            <a:grpSpLocks noChangeAspect="1"/>
          </p:cNvGrpSpPr>
          <p:nvPr/>
        </p:nvGrpSpPr>
        <p:grpSpPr>
          <a:xfrm>
            <a:off x="3250911" y="3490863"/>
            <a:ext cx="513563" cy="955391"/>
            <a:chOff x="9573236" y="1767413"/>
            <a:chExt cx="1394521" cy="2594253"/>
          </a:xfrm>
        </p:grpSpPr>
        <p:sp>
          <p:nvSpPr>
            <p:cNvPr id="127" name="TextBox 126"/>
            <p:cNvSpPr txBox="1"/>
            <p:nvPr/>
          </p:nvSpPr>
          <p:spPr>
            <a:xfrm>
              <a:off x="9885710" y="3856143"/>
              <a:ext cx="831381" cy="505523"/>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Alexey</a:t>
              </a:r>
            </a:p>
            <a:p>
              <a:pPr algn="ctr" defTabSz="3133725">
                <a:lnSpc>
                  <a:spcPts val="1600"/>
                </a:lnSpc>
                <a:spcBef>
                  <a:spcPct val="0"/>
                </a:spcBef>
              </a:pPr>
              <a:r>
                <a:rPr lang="en-US" altLang="en-US" sz="1600" dirty="0">
                  <a:latin typeface="Calibri" pitchFamily="34" charset="0"/>
                </a:rPr>
                <a:t>Loginov</a:t>
              </a:r>
            </a:p>
          </p:txBody>
        </p:sp>
        <p:pic>
          <p:nvPicPr>
            <p:cNvPr id="128" name="Picture 1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3236" y="1767413"/>
              <a:ext cx="1394521" cy="2065415"/>
            </a:xfrm>
            <a:prstGeom prst="rect">
              <a:avLst/>
            </a:prstGeom>
            <a:noFill/>
            <a:ln w="9525">
              <a:solidFill>
                <a:schemeClr val="tx1"/>
              </a:solidFill>
            </a:ln>
          </p:spPr>
        </p:pic>
      </p:grpSp>
      <p:grpSp>
        <p:nvGrpSpPr>
          <p:cNvPr id="38" name="Group 37"/>
          <p:cNvGrpSpPr/>
          <p:nvPr/>
        </p:nvGrpSpPr>
        <p:grpSpPr>
          <a:xfrm>
            <a:off x="7929341" y="3325308"/>
            <a:ext cx="1971115" cy="1264581"/>
            <a:chOff x="9983598" y="2288518"/>
            <a:chExt cx="1971115" cy="1264581"/>
          </a:xfrm>
        </p:grpSpPr>
        <p:grpSp>
          <p:nvGrpSpPr>
            <p:cNvPr id="109" name="Group 108"/>
            <p:cNvGrpSpPr>
              <a:grpSpLocks noChangeAspect="1"/>
            </p:cNvGrpSpPr>
            <p:nvPr/>
          </p:nvGrpSpPr>
          <p:grpSpPr>
            <a:xfrm>
              <a:off x="10730085" y="2291289"/>
              <a:ext cx="577175" cy="932266"/>
              <a:chOff x="4661225" y="1782097"/>
              <a:chExt cx="1792433" cy="2895179"/>
            </a:xfrm>
          </p:grpSpPr>
          <p:sp>
            <p:nvSpPr>
              <p:cNvPr id="110" name="TextBox 23"/>
              <p:cNvSpPr txBox="1">
                <a:spLocks noChangeArrowheads="1"/>
              </p:cNvSpPr>
              <p:nvPr/>
            </p:nvSpPr>
            <p:spPr bwMode="auto">
              <a:xfrm>
                <a:off x="5209314" y="4221156"/>
                <a:ext cx="696253" cy="45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Greta</a:t>
                </a:r>
              </a:p>
              <a:p>
                <a:pPr algn="ctr">
                  <a:lnSpc>
                    <a:spcPts val="1600"/>
                  </a:lnSpc>
                </a:pPr>
                <a:r>
                  <a:rPr lang="en-US" sz="1600" dirty="0" err="1">
                    <a:latin typeface="Calibri" pitchFamily="34" charset="0"/>
                  </a:rPr>
                  <a:t>Yorsh</a:t>
                </a:r>
                <a:endParaRPr lang="en-US" sz="1600" dirty="0">
                  <a:latin typeface="Calibri" pitchFamily="34" charset="0"/>
                </a:endParaRPr>
              </a:p>
            </p:txBody>
          </p:sp>
          <p:pic>
            <p:nvPicPr>
              <p:cNvPr id="111" name="Picture 1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1225" y="1782097"/>
                <a:ext cx="1792433" cy="2399056"/>
              </a:xfrm>
              <a:prstGeom prst="rect">
                <a:avLst/>
              </a:prstGeom>
              <a:noFill/>
              <a:ln w="9525">
                <a:solidFill>
                  <a:schemeClr val="tx1"/>
                </a:solidFill>
              </a:ln>
            </p:spPr>
          </p:pic>
        </p:grpSp>
        <p:grpSp>
          <p:nvGrpSpPr>
            <p:cNvPr id="115" name="Group 114"/>
            <p:cNvGrpSpPr>
              <a:grpSpLocks noChangeAspect="1"/>
            </p:cNvGrpSpPr>
            <p:nvPr/>
          </p:nvGrpSpPr>
          <p:grpSpPr>
            <a:xfrm>
              <a:off x="11415914" y="2288518"/>
              <a:ext cx="538799" cy="927810"/>
              <a:chOff x="5091112" y="1981200"/>
              <a:chExt cx="1884409" cy="3244944"/>
            </a:xfrm>
          </p:grpSpPr>
          <p:sp>
            <p:nvSpPr>
              <p:cNvPr id="116" name="TextBox 23"/>
              <p:cNvSpPr txBox="1">
                <a:spLocks noChangeArrowheads="1"/>
              </p:cNvSpPr>
              <p:nvPr/>
            </p:nvSpPr>
            <p:spPr bwMode="auto">
              <a:xfrm>
                <a:off x="5679124" y="4770024"/>
                <a:ext cx="696253" cy="45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Aditya</a:t>
                </a:r>
              </a:p>
              <a:p>
                <a:pPr algn="ctr">
                  <a:lnSpc>
                    <a:spcPts val="1600"/>
                  </a:lnSpc>
                </a:pPr>
                <a:r>
                  <a:rPr lang="en-US" sz="1600" dirty="0">
                    <a:latin typeface="Calibri" pitchFamily="34" charset="0"/>
                  </a:rPr>
                  <a:t>Thakur</a:t>
                </a:r>
              </a:p>
            </p:txBody>
          </p:sp>
          <p:pic>
            <p:nvPicPr>
              <p:cNvPr id="117" name="Picture 1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1112" y="1981200"/>
                <a:ext cx="1884409" cy="2714978"/>
              </a:xfrm>
              <a:prstGeom prst="rect">
                <a:avLst/>
              </a:prstGeom>
              <a:noFill/>
              <a:ln w="9525">
                <a:solidFill>
                  <a:schemeClr val="tx1"/>
                </a:solidFill>
              </a:ln>
            </p:spPr>
          </p:pic>
        </p:grpSp>
        <p:grpSp>
          <p:nvGrpSpPr>
            <p:cNvPr id="123" name="Group 122"/>
            <p:cNvGrpSpPr/>
            <p:nvPr/>
          </p:nvGrpSpPr>
          <p:grpSpPr>
            <a:xfrm>
              <a:off x="9983598" y="2291698"/>
              <a:ext cx="787472" cy="1261401"/>
              <a:chOff x="4390746" y="2558128"/>
              <a:chExt cx="787472" cy="1261401"/>
            </a:xfrm>
          </p:grpSpPr>
          <p:sp>
            <p:nvSpPr>
              <p:cNvPr id="124" name="TextBox 123"/>
              <p:cNvSpPr txBox="1"/>
              <p:nvPr/>
            </p:nvSpPr>
            <p:spPr>
              <a:xfrm>
                <a:off x="4390746" y="3314687"/>
                <a:ext cx="787472" cy="504842"/>
              </a:xfrm>
              <a:prstGeom prst="rect">
                <a:avLst/>
              </a:prstGeom>
              <a:noFill/>
            </p:spPr>
            <p:txBody>
              <a:bodyPr wrap="square" rtlCol="0">
                <a:spAutoFit/>
              </a:bodyPr>
              <a:lstStyle/>
              <a:p>
                <a:pPr algn="ctr" defTabSz="3133725">
                  <a:lnSpc>
                    <a:spcPts val="1600"/>
                  </a:lnSpc>
                  <a:spcBef>
                    <a:spcPct val="0"/>
                  </a:spcBef>
                </a:pPr>
                <a:r>
                  <a:rPr lang="en-US" altLang="en-US" sz="1600" dirty="0" err="1">
                    <a:latin typeface="Calibri" pitchFamily="34" charset="0"/>
                  </a:rPr>
                  <a:t>Mooly</a:t>
                </a:r>
                <a:endParaRPr lang="en-US" altLang="en-US" sz="1600" dirty="0">
                  <a:latin typeface="Calibri" pitchFamily="34" charset="0"/>
                </a:endParaRPr>
              </a:p>
              <a:p>
                <a:pPr algn="ctr" defTabSz="3133725">
                  <a:lnSpc>
                    <a:spcPts val="1600"/>
                  </a:lnSpc>
                  <a:spcBef>
                    <a:spcPct val="0"/>
                  </a:spcBef>
                </a:pPr>
                <a:r>
                  <a:rPr lang="en-US" altLang="en-US" sz="1600" dirty="0" err="1">
                    <a:latin typeface="Calibri" pitchFamily="34" charset="0"/>
                  </a:rPr>
                  <a:t>Sagiv</a:t>
                </a:r>
                <a:endParaRPr lang="en-US" altLang="en-US" sz="1600" dirty="0">
                  <a:latin typeface="Calibri" pitchFamily="34" charset="0"/>
                </a:endParaRPr>
              </a:p>
            </p:txBody>
          </p:sp>
          <p:pic>
            <p:nvPicPr>
              <p:cNvPr id="125" name="Picture 1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697" y="2558128"/>
                <a:ext cx="515670" cy="754591"/>
              </a:xfrm>
              <a:prstGeom prst="rect">
                <a:avLst/>
              </a:prstGeom>
              <a:solidFill>
                <a:schemeClr val="bg1"/>
              </a:solidFill>
              <a:ln w="9525">
                <a:solidFill>
                  <a:schemeClr val="tx1"/>
                </a:solidFill>
              </a:ln>
            </p:spPr>
          </p:pic>
        </p:grpSp>
      </p:grpSp>
      <p:grpSp>
        <p:nvGrpSpPr>
          <p:cNvPr id="135" name="Group 134"/>
          <p:cNvGrpSpPr>
            <a:grpSpLocks noChangeAspect="1"/>
          </p:cNvGrpSpPr>
          <p:nvPr/>
        </p:nvGrpSpPr>
        <p:grpSpPr>
          <a:xfrm>
            <a:off x="11063427" y="3518380"/>
            <a:ext cx="466138" cy="911474"/>
            <a:chOff x="10194902" y="3382115"/>
            <a:chExt cx="1451295" cy="2837821"/>
          </a:xfrm>
        </p:grpSpPr>
        <p:sp>
          <p:nvSpPr>
            <p:cNvPr id="136" name="TextBox 23"/>
            <p:cNvSpPr txBox="1">
              <a:spLocks noChangeArrowheads="1"/>
            </p:cNvSpPr>
            <p:nvPr/>
          </p:nvSpPr>
          <p:spPr bwMode="auto">
            <a:xfrm>
              <a:off x="10531371" y="5742302"/>
              <a:ext cx="778355" cy="47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err="1">
                  <a:latin typeface="Calibri" pitchFamily="34" charset="0"/>
                </a:rPr>
                <a:t>Junghee</a:t>
              </a:r>
              <a:endParaRPr lang="en-US" sz="1600" dirty="0">
                <a:latin typeface="Calibri" pitchFamily="34" charset="0"/>
              </a:endParaRPr>
            </a:p>
            <a:p>
              <a:pPr algn="ctr">
                <a:lnSpc>
                  <a:spcPts val="1600"/>
                </a:lnSpc>
              </a:pPr>
              <a:r>
                <a:rPr lang="en-US" sz="1600" dirty="0">
                  <a:latin typeface="Calibri" pitchFamily="34" charset="0"/>
                </a:rPr>
                <a:t>Lim</a:t>
              </a:r>
            </a:p>
          </p:txBody>
        </p:sp>
        <p:pic>
          <p:nvPicPr>
            <p:cNvPr id="137" name="Picture 1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4902" y="3382115"/>
              <a:ext cx="1451295" cy="2379063"/>
            </a:xfrm>
            <a:prstGeom prst="rect">
              <a:avLst/>
            </a:prstGeom>
            <a:noFill/>
            <a:ln w="9525">
              <a:solidFill>
                <a:schemeClr val="tx1"/>
              </a:solidFill>
            </a:ln>
          </p:spPr>
        </p:pic>
      </p:grpSp>
      <p:sp>
        <p:nvSpPr>
          <p:cNvPr id="138" name="TextBox 137"/>
          <p:cNvSpPr txBox="1"/>
          <p:nvPr/>
        </p:nvSpPr>
        <p:spPr>
          <a:xfrm>
            <a:off x="10685688" y="4762868"/>
            <a:ext cx="1221616" cy="646331"/>
          </a:xfrm>
          <a:prstGeom prst="rect">
            <a:avLst/>
          </a:prstGeom>
          <a:noFill/>
          <a:ln>
            <a:solidFill>
              <a:schemeClr val="tx1"/>
            </a:solidFill>
          </a:ln>
        </p:spPr>
        <p:txBody>
          <a:bodyPr wrap="none" lIns="36576" rIns="36576" rtlCol="0">
            <a:spAutoFit/>
          </a:bodyPr>
          <a:lstStyle/>
          <a:p>
            <a:pPr algn="ctr"/>
            <a:r>
              <a:rPr lang="en-US" dirty="0"/>
              <a:t>TSL</a:t>
            </a:r>
          </a:p>
          <a:p>
            <a:pPr algn="ctr"/>
            <a:r>
              <a:rPr lang="en-US" dirty="0"/>
              <a:t>(2006-2012)</a:t>
            </a:r>
          </a:p>
        </p:txBody>
      </p:sp>
      <p:grpSp>
        <p:nvGrpSpPr>
          <p:cNvPr id="80" name="Group 79"/>
          <p:cNvGrpSpPr/>
          <p:nvPr/>
        </p:nvGrpSpPr>
        <p:grpSpPr>
          <a:xfrm>
            <a:off x="4936888" y="2075633"/>
            <a:ext cx="2170760" cy="2415347"/>
            <a:chOff x="4860679" y="2075633"/>
            <a:chExt cx="2170760" cy="2415347"/>
          </a:xfrm>
        </p:grpSpPr>
        <p:grpSp>
          <p:nvGrpSpPr>
            <p:cNvPr id="68" name="Group 67"/>
            <p:cNvGrpSpPr/>
            <p:nvPr/>
          </p:nvGrpSpPr>
          <p:grpSpPr>
            <a:xfrm>
              <a:off x="5110655" y="2075633"/>
              <a:ext cx="1761121" cy="1269317"/>
              <a:chOff x="5169297" y="630651"/>
              <a:chExt cx="1761121" cy="1269317"/>
            </a:xfrm>
          </p:grpSpPr>
          <p:grpSp>
            <p:nvGrpSpPr>
              <p:cNvPr id="129" name="Group 128"/>
              <p:cNvGrpSpPr>
                <a:grpSpLocks noChangeAspect="1"/>
              </p:cNvGrpSpPr>
              <p:nvPr/>
            </p:nvGrpSpPr>
            <p:grpSpPr>
              <a:xfrm>
                <a:off x="5169297" y="630651"/>
                <a:ext cx="975929" cy="1269317"/>
                <a:chOff x="1589088" y="4706940"/>
                <a:chExt cx="1544638" cy="2008987"/>
              </a:xfrm>
            </p:grpSpPr>
            <p:sp>
              <p:nvSpPr>
                <p:cNvPr id="130" name="TextBox 25"/>
                <p:cNvSpPr txBox="1">
                  <a:spLocks noChangeArrowheads="1"/>
                </p:cNvSpPr>
                <p:nvPr/>
              </p:nvSpPr>
              <p:spPr bwMode="auto">
                <a:xfrm>
                  <a:off x="1589088" y="5894116"/>
                  <a:ext cx="1544638" cy="82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lIns="65306" tIns="32653" rIns="65306" bIns="32653">
                  <a:spAutoFit/>
                </a:bodyPr>
                <a:lstStyle>
                  <a:lvl1pPr defTabSz="3133725">
                    <a:spcBef>
                      <a:spcPct val="0"/>
                    </a:spcBef>
                    <a:defRPr>
                      <a:solidFill>
                        <a:schemeClr val="tx1"/>
                      </a:solidFill>
                      <a:latin typeface="Arial" panose="020B0604020202020204" pitchFamily="34" charset="0"/>
                    </a:defRPr>
                  </a:lvl1pPr>
                  <a:lvl2pPr marL="742950" indent="-285750" defTabSz="3133725">
                    <a:spcBef>
                      <a:spcPct val="0"/>
                    </a:spcBef>
                    <a:defRPr>
                      <a:solidFill>
                        <a:schemeClr val="tx1"/>
                      </a:solidFill>
                      <a:latin typeface="Arial" panose="020B0604020202020204" pitchFamily="34" charset="0"/>
                    </a:defRPr>
                  </a:lvl2pPr>
                  <a:lvl3pPr marL="1143000" indent="-228600" defTabSz="3133725">
                    <a:spcBef>
                      <a:spcPct val="0"/>
                    </a:spcBef>
                    <a:defRPr>
                      <a:solidFill>
                        <a:schemeClr val="tx1"/>
                      </a:solidFill>
                      <a:latin typeface="Arial" panose="020B0604020202020204" pitchFamily="34" charset="0"/>
                    </a:defRPr>
                  </a:lvl3pPr>
                  <a:lvl4pPr marL="1600200" indent="-228600" defTabSz="3133725">
                    <a:spcBef>
                      <a:spcPct val="0"/>
                    </a:spcBef>
                    <a:defRPr>
                      <a:solidFill>
                        <a:schemeClr val="tx1"/>
                      </a:solidFill>
                      <a:latin typeface="Arial" panose="020B0604020202020204" pitchFamily="34" charset="0"/>
                    </a:defRPr>
                  </a:lvl4pPr>
                  <a:lvl5pPr marL="2057400" indent="-228600" defTabSz="3133725">
                    <a:spcBef>
                      <a:spcPct val="0"/>
                    </a:spcBef>
                    <a:defRPr>
                      <a:solidFill>
                        <a:schemeClr val="tx1"/>
                      </a:solidFill>
                      <a:latin typeface="Arial" panose="020B0604020202020204" pitchFamily="34" charset="0"/>
                    </a:defRPr>
                  </a:lvl5pPr>
                  <a:lvl6pPr marL="2514600" indent="-228600" defTabSz="3133725" fontAlgn="base">
                    <a:spcBef>
                      <a:spcPct val="0"/>
                    </a:spcBef>
                    <a:spcAft>
                      <a:spcPct val="0"/>
                    </a:spcAft>
                    <a:defRPr>
                      <a:solidFill>
                        <a:schemeClr val="tx1"/>
                      </a:solidFill>
                      <a:latin typeface="Arial" panose="020B0604020202020204" pitchFamily="34" charset="0"/>
                    </a:defRPr>
                  </a:lvl6pPr>
                  <a:lvl7pPr marL="2971800" indent="-228600" defTabSz="3133725" fontAlgn="base">
                    <a:spcBef>
                      <a:spcPct val="0"/>
                    </a:spcBef>
                    <a:spcAft>
                      <a:spcPct val="0"/>
                    </a:spcAft>
                    <a:defRPr>
                      <a:solidFill>
                        <a:schemeClr val="tx1"/>
                      </a:solidFill>
                      <a:latin typeface="Arial" panose="020B0604020202020204" pitchFamily="34" charset="0"/>
                    </a:defRPr>
                  </a:lvl7pPr>
                  <a:lvl8pPr marL="3429000" indent="-228600" defTabSz="3133725" fontAlgn="base">
                    <a:spcBef>
                      <a:spcPct val="0"/>
                    </a:spcBef>
                    <a:spcAft>
                      <a:spcPct val="0"/>
                    </a:spcAft>
                    <a:defRPr>
                      <a:solidFill>
                        <a:schemeClr val="tx1"/>
                      </a:solidFill>
                      <a:latin typeface="Arial" panose="020B0604020202020204" pitchFamily="34" charset="0"/>
                    </a:defRPr>
                  </a:lvl8pPr>
                  <a:lvl9pPr marL="3886200" indent="-228600" defTabSz="3133725" fontAlgn="base">
                    <a:spcBef>
                      <a:spcPct val="0"/>
                    </a:spcBef>
                    <a:spcAft>
                      <a:spcPct val="0"/>
                    </a:spcAft>
                    <a:defRPr>
                      <a:solidFill>
                        <a:schemeClr val="tx1"/>
                      </a:solidFill>
                      <a:latin typeface="Arial" panose="020B0604020202020204" pitchFamily="34" charset="0"/>
                    </a:defRPr>
                  </a:lvl9pPr>
                </a:lstStyle>
                <a:p>
                  <a:pPr algn="ctr">
                    <a:lnSpc>
                      <a:spcPts val="1600"/>
                    </a:lnSpc>
                    <a:buFontTx/>
                    <a:buNone/>
                  </a:pPr>
                  <a:r>
                    <a:rPr lang="en-US" altLang="en-US" sz="1600" dirty="0" err="1">
                      <a:latin typeface="Calibri" pitchFamily="34" charset="0"/>
                    </a:rPr>
                    <a:t>Somesh</a:t>
                  </a:r>
                  <a:r>
                    <a:rPr lang="en-US" altLang="en-US" sz="1600" dirty="0">
                      <a:latin typeface="Calibri" pitchFamily="34" charset="0"/>
                    </a:rPr>
                    <a:t> </a:t>
                  </a:r>
                  <a:r>
                    <a:rPr lang="en-US" altLang="en-US" sz="1600" dirty="0" err="1">
                      <a:latin typeface="Calibri" pitchFamily="34" charset="0"/>
                    </a:rPr>
                    <a:t>Jha</a:t>
                  </a:r>
                  <a:endParaRPr lang="en-US" altLang="en-US" sz="1600" dirty="0">
                    <a:latin typeface="Calibri" pitchFamily="34" charset="0"/>
                  </a:endParaRPr>
                </a:p>
              </p:txBody>
            </p:sp>
            <p:pic>
              <p:nvPicPr>
                <p:cNvPr id="131" name="Picture 171" descr="jha.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62125" y="4706940"/>
                  <a:ext cx="1196975" cy="119697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32" name="Group 131"/>
              <p:cNvGrpSpPr>
                <a:grpSpLocks noChangeAspect="1"/>
              </p:cNvGrpSpPr>
              <p:nvPr/>
            </p:nvGrpSpPr>
            <p:grpSpPr>
              <a:xfrm>
                <a:off x="5904975" y="639033"/>
                <a:ext cx="1025443" cy="1239669"/>
                <a:chOff x="6633377" y="2622500"/>
                <a:chExt cx="2169560" cy="2622803"/>
              </a:xfrm>
            </p:grpSpPr>
            <p:sp>
              <p:nvSpPr>
                <p:cNvPr id="133" name="TextBox 23"/>
                <p:cNvSpPr txBox="1">
                  <a:spLocks noChangeArrowheads="1"/>
                </p:cNvSpPr>
                <p:nvPr/>
              </p:nvSpPr>
              <p:spPr bwMode="auto">
                <a:xfrm>
                  <a:off x="6633377" y="4230866"/>
                  <a:ext cx="2169560" cy="10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Stefan</a:t>
                  </a:r>
                </a:p>
                <a:p>
                  <a:pPr algn="ctr">
                    <a:lnSpc>
                      <a:spcPts val="1600"/>
                    </a:lnSpc>
                  </a:pPr>
                  <a:r>
                    <a:rPr lang="en-US" sz="1600" dirty="0" err="1">
                      <a:latin typeface="Calibri" pitchFamily="34" charset="0"/>
                    </a:rPr>
                    <a:t>Schwoon</a:t>
                  </a:r>
                  <a:endParaRPr lang="en-US" sz="1600" dirty="0">
                    <a:latin typeface="Calibri" pitchFamily="34" charset="0"/>
                  </a:endParaRPr>
                </a:p>
              </p:txBody>
            </p:sp>
            <p:pic>
              <p:nvPicPr>
                <p:cNvPr id="134" name="Picture 1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42864" y="2622500"/>
                  <a:ext cx="1181100" cy="1619250"/>
                </a:xfrm>
                <a:prstGeom prst="rect">
                  <a:avLst/>
                </a:prstGeom>
                <a:noFill/>
                <a:ln w="15875">
                  <a:solidFill>
                    <a:schemeClr val="tx1"/>
                  </a:solidFill>
                </a:ln>
              </p:spPr>
            </p:pic>
          </p:grpSp>
        </p:grpSp>
        <p:grpSp>
          <p:nvGrpSpPr>
            <p:cNvPr id="64" name="Group 63"/>
            <p:cNvGrpSpPr/>
            <p:nvPr/>
          </p:nvGrpSpPr>
          <p:grpSpPr>
            <a:xfrm>
              <a:off x="4860679" y="3371832"/>
              <a:ext cx="2170760" cy="1119148"/>
              <a:chOff x="4905835" y="1926850"/>
              <a:chExt cx="2170760" cy="1119148"/>
            </a:xfrm>
          </p:grpSpPr>
          <p:grpSp>
            <p:nvGrpSpPr>
              <p:cNvPr id="106" name="Group 105"/>
              <p:cNvGrpSpPr>
                <a:grpSpLocks noChangeAspect="1"/>
              </p:cNvGrpSpPr>
              <p:nvPr/>
            </p:nvGrpSpPr>
            <p:grpSpPr>
              <a:xfrm>
                <a:off x="5639431" y="1926850"/>
                <a:ext cx="758569" cy="1119148"/>
                <a:chOff x="6903774" y="1751013"/>
                <a:chExt cx="1158875" cy="1709735"/>
              </a:xfrm>
            </p:grpSpPr>
            <p:sp>
              <p:nvSpPr>
                <p:cNvPr id="107" name="TextBox 23"/>
                <p:cNvSpPr txBox="1">
                  <a:spLocks noChangeArrowheads="1"/>
                </p:cNvSpPr>
                <p:nvPr/>
              </p:nvSpPr>
              <p:spPr bwMode="auto">
                <a:xfrm>
                  <a:off x="6903774" y="2958047"/>
                  <a:ext cx="1158875" cy="50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Nick</a:t>
                  </a:r>
                </a:p>
                <a:p>
                  <a:pPr algn="ctr">
                    <a:lnSpc>
                      <a:spcPts val="1600"/>
                    </a:lnSpc>
                  </a:pPr>
                  <a:r>
                    <a:rPr lang="en-US" sz="1600" dirty="0">
                      <a:latin typeface="Calibri" pitchFamily="34" charset="0"/>
                    </a:rPr>
                    <a:t>Kidd</a:t>
                  </a:r>
                </a:p>
              </p:txBody>
            </p:sp>
            <p:pic>
              <p:nvPicPr>
                <p:cNvPr id="108" name="Picture 14" descr="C:\Users\reps\Documents\Papers\submissions\SpeedingUpNewton\Talk\nick-kid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39259" y="1751013"/>
                  <a:ext cx="1087904"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00" name="Group 99"/>
              <p:cNvGrpSpPr>
                <a:grpSpLocks noChangeAspect="1"/>
              </p:cNvGrpSpPr>
              <p:nvPr/>
            </p:nvGrpSpPr>
            <p:grpSpPr>
              <a:xfrm>
                <a:off x="4905835" y="1931613"/>
                <a:ext cx="750574" cy="1093692"/>
                <a:chOff x="6179790" y="250424"/>
                <a:chExt cx="1158875" cy="1688642"/>
              </a:xfrm>
            </p:grpSpPr>
            <p:pic>
              <p:nvPicPr>
                <p:cNvPr id="101" name="Picture 12" descr="C:\Users\reps\Documents\Papers\submissions\SpeedingUpNewton\Talk\akash.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10029" y="250424"/>
                  <a:ext cx="89839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02" name="TextBox 23"/>
                <p:cNvSpPr txBox="1">
                  <a:spLocks noChangeArrowheads="1"/>
                </p:cNvSpPr>
                <p:nvPr/>
              </p:nvSpPr>
              <p:spPr bwMode="auto">
                <a:xfrm>
                  <a:off x="6179790" y="143636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Akash</a:t>
                  </a:r>
                </a:p>
                <a:p>
                  <a:pPr algn="ctr">
                    <a:lnSpc>
                      <a:spcPts val="1600"/>
                    </a:lnSpc>
                  </a:pPr>
                  <a:r>
                    <a:rPr lang="en-US" sz="1600" dirty="0">
                      <a:latin typeface="Calibri" pitchFamily="34" charset="0"/>
                    </a:rPr>
                    <a:t>Lal</a:t>
                  </a:r>
                </a:p>
              </p:txBody>
            </p:sp>
          </p:grpSp>
          <p:grpSp>
            <p:nvGrpSpPr>
              <p:cNvPr id="139" name="Group 138"/>
              <p:cNvGrpSpPr>
                <a:grpSpLocks noChangeAspect="1"/>
              </p:cNvGrpSpPr>
              <p:nvPr/>
            </p:nvGrpSpPr>
            <p:grpSpPr>
              <a:xfrm>
                <a:off x="6469219" y="1926850"/>
                <a:ext cx="607376" cy="1042416"/>
                <a:chOff x="5380646" y="4270574"/>
                <a:chExt cx="1162050" cy="1994385"/>
              </a:xfrm>
            </p:grpSpPr>
            <p:pic>
              <p:nvPicPr>
                <p:cNvPr id="140" name="Picture 1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80646" y="4270574"/>
                  <a:ext cx="1162050" cy="1493520"/>
                </a:xfrm>
                <a:prstGeom prst="rect">
                  <a:avLst/>
                </a:prstGeom>
                <a:noFill/>
                <a:ln w="9525">
                  <a:solidFill>
                    <a:schemeClr val="tx1"/>
                  </a:solidFill>
                </a:ln>
              </p:spPr>
            </p:pic>
            <p:sp>
              <p:nvSpPr>
                <p:cNvPr id="141" name="TextBox 23"/>
                <p:cNvSpPr txBox="1">
                  <a:spLocks noChangeArrowheads="1"/>
                </p:cNvSpPr>
                <p:nvPr/>
              </p:nvSpPr>
              <p:spPr bwMode="auto">
                <a:xfrm>
                  <a:off x="5598174" y="5774178"/>
                  <a:ext cx="726994" cy="49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Evan</a:t>
                  </a:r>
                </a:p>
                <a:p>
                  <a:pPr algn="ctr">
                    <a:lnSpc>
                      <a:spcPts val="1600"/>
                    </a:lnSpc>
                  </a:pPr>
                  <a:r>
                    <a:rPr lang="en-US" sz="1600" dirty="0">
                      <a:latin typeface="Calibri" pitchFamily="34" charset="0"/>
                    </a:rPr>
                    <a:t>Driscoll</a:t>
                  </a:r>
                </a:p>
              </p:txBody>
            </p:sp>
          </p:grpSp>
        </p:grpSp>
      </p:grpSp>
      <p:sp>
        <p:nvSpPr>
          <p:cNvPr id="142" name="Title 1"/>
          <p:cNvSpPr txBox="1">
            <a:spLocks/>
          </p:cNvSpPr>
          <p:nvPr/>
        </p:nvSpPr>
        <p:spPr>
          <a:xfrm>
            <a:off x="2741617" y="613928"/>
            <a:ext cx="6708767" cy="8780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Frameworks and Generators</a:t>
            </a:r>
          </a:p>
        </p:txBody>
      </p:sp>
      <p:grpSp>
        <p:nvGrpSpPr>
          <p:cNvPr id="59" name="Group 58"/>
          <p:cNvGrpSpPr>
            <a:grpSpLocks noChangeAspect="1"/>
          </p:cNvGrpSpPr>
          <p:nvPr/>
        </p:nvGrpSpPr>
        <p:grpSpPr>
          <a:xfrm>
            <a:off x="2363363" y="3482597"/>
            <a:ext cx="758952" cy="1066494"/>
            <a:chOff x="1404649" y="151485"/>
            <a:chExt cx="1489055" cy="2092448"/>
          </a:xfrm>
        </p:grpSpPr>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04649" y="151485"/>
              <a:ext cx="1489055" cy="1489054"/>
            </a:xfrm>
            <a:prstGeom prst="rect">
              <a:avLst/>
            </a:prstGeom>
            <a:ln w="9525">
              <a:solidFill>
                <a:schemeClr val="tx1"/>
              </a:solidFill>
            </a:ln>
          </p:spPr>
        </p:pic>
        <p:sp>
          <p:nvSpPr>
            <p:cNvPr id="61" name="TextBox 23"/>
            <p:cNvSpPr txBox="1">
              <a:spLocks noChangeArrowheads="1"/>
            </p:cNvSpPr>
            <p:nvPr/>
          </p:nvSpPr>
          <p:spPr bwMode="auto">
            <a:xfrm>
              <a:off x="1773245" y="1721270"/>
              <a:ext cx="786809" cy="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Tal</a:t>
              </a:r>
            </a:p>
            <a:p>
              <a:pPr algn="ctr">
                <a:lnSpc>
                  <a:spcPts val="1600"/>
                </a:lnSpc>
              </a:pPr>
              <a:r>
                <a:rPr lang="en-US" sz="1600" dirty="0">
                  <a:latin typeface="Calibri" pitchFamily="34" charset="0"/>
                </a:rPr>
                <a:t>Lev-Ami</a:t>
              </a:r>
            </a:p>
          </p:txBody>
        </p:sp>
      </p:grpSp>
    </p:spTree>
    <p:extLst>
      <p:ext uri="{BB962C8B-B14F-4D97-AF65-F5344CB8AC3E}">
        <p14:creationId xmlns:p14="http://schemas.microsoft.com/office/powerpoint/2010/main" val="1877894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4085" y="2397949"/>
            <a:ext cx="10243830" cy="1754326"/>
          </a:xfrm>
          <a:prstGeom prst="rect">
            <a:avLst/>
          </a:prstGeom>
          <a:noFill/>
          <a:ln w="25400">
            <a:solidFill>
              <a:schemeClr val="tx1"/>
            </a:solidFill>
          </a:ln>
        </p:spPr>
        <p:txBody>
          <a:bodyPr wrap="none" rtlCol="0">
            <a:spAutoFit/>
          </a:bodyPr>
          <a:lstStyle/>
          <a:p>
            <a:r>
              <a:rPr lang="en-US" sz="3600" dirty="0"/>
              <a:t>Don't look back.  Something might be gaining on you.</a:t>
            </a:r>
          </a:p>
          <a:p>
            <a:endParaRPr lang="en-US" sz="3600" dirty="0"/>
          </a:p>
          <a:p>
            <a:r>
              <a:rPr lang="en-US" sz="3600" dirty="0"/>
              <a:t>                                                                       Satchel Paige </a:t>
            </a:r>
          </a:p>
        </p:txBody>
      </p:sp>
    </p:spTree>
    <p:extLst>
      <p:ext uri="{BB962C8B-B14F-4D97-AF65-F5344CB8AC3E}">
        <p14:creationId xmlns:p14="http://schemas.microsoft.com/office/powerpoint/2010/main" val="2596525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31CAC85-80EB-4DF9-90EF-9F8DF9470A85}" type="slidenum">
              <a:rPr lang="en-US" altLang="en-US"/>
              <a:pPr/>
              <a:t>20</a:t>
            </a:fld>
            <a:endParaRPr lang="en-US" altLang="en-US"/>
          </a:p>
        </p:txBody>
      </p:sp>
      <p:sp>
        <p:nvSpPr>
          <p:cNvPr id="1631234" name="Rectangle 2"/>
          <p:cNvSpPr>
            <a:spLocks noGrp="1" noChangeArrowheads="1"/>
          </p:cNvSpPr>
          <p:nvPr>
            <p:ph type="title"/>
          </p:nvPr>
        </p:nvSpPr>
        <p:spPr>
          <a:xfrm>
            <a:off x="1552576" y="55880"/>
            <a:ext cx="9086849" cy="1447800"/>
          </a:xfrm>
          <a:ln>
            <a:solidFill>
              <a:schemeClr val="bg1"/>
            </a:solidFill>
            <a:miter lim="800000"/>
            <a:headEnd/>
            <a:tailEnd/>
          </a:ln>
        </p:spPr>
        <p:txBody>
          <a:bodyPr/>
          <a:lstStyle/>
          <a:p>
            <a:r>
              <a:rPr lang="en-US" altLang="en-US" sz="2800" dirty="0"/>
              <a:t>[</a:t>
            </a:r>
            <a:r>
              <a:rPr lang="en-US" altLang="en-US" sz="2800" dirty="0">
                <a:hlinkClick r:id="rId3"/>
              </a:rPr>
              <a:t>Hamming 1986</a:t>
            </a:r>
            <a:r>
              <a:rPr lang="en-US" altLang="en-US" sz="2800" dirty="0"/>
              <a:t>]: How to Address </a:t>
            </a:r>
            <a:r>
              <a:rPr lang="en-US" altLang="en-US" sz="2800" dirty="0">
                <a:solidFill>
                  <a:srgbClr val="FF0000"/>
                </a:solidFill>
              </a:rPr>
              <a:t>All of Next Year’s Problems</a:t>
            </a:r>
            <a:r>
              <a:rPr lang="en-US" altLang="en-US" sz="2800" dirty="0"/>
              <a:t>? </a:t>
            </a:r>
          </a:p>
        </p:txBody>
      </p:sp>
      <p:sp>
        <p:nvSpPr>
          <p:cNvPr id="1631235" name="Rectangle 3"/>
          <p:cNvSpPr>
            <a:spLocks noGrp="1" noChangeArrowheads="1"/>
          </p:cNvSpPr>
          <p:nvPr>
            <p:ph type="body" idx="1"/>
          </p:nvPr>
        </p:nvSpPr>
        <p:spPr>
          <a:xfrm>
            <a:off x="981711" y="1397317"/>
            <a:ext cx="10372089" cy="4906328"/>
          </a:xfrm>
        </p:spPr>
        <p:txBody>
          <a:bodyPr>
            <a:noAutofit/>
          </a:bodyPr>
          <a:lstStyle/>
          <a:p>
            <a:pPr marL="0" indent="0">
              <a:buNone/>
            </a:pPr>
            <a:r>
              <a:rPr lang="en-US" altLang="en-US" sz="2400" dirty="0"/>
              <a:t>“. . . in the early days, I was solving one problem after another after another; . . . I was depressed. I could see life being a long sequence of one problem after another after another. After quite a while of thinking I decided, `No, I should be in the [business of] mass production of a variable product. I should be concerned </a:t>
            </a:r>
            <a:r>
              <a:rPr lang="en-US" altLang="en-US" sz="2400" dirty="0">
                <a:solidFill>
                  <a:srgbClr val="FF0000"/>
                </a:solidFill>
              </a:rPr>
              <a:t>with all of next year's problems</a:t>
            </a:r>
            <a:r>
              <a:rPr lang="en-US" altLang="en-US" sz="2400" dirty="0"/>
              <a:t>, not just the one in front of my face.‘</a:t>
            </a:r>
          </a:p>
          <a:p>
            <a:pPr marL="0" indent="0">
              <a:lnSpc>
                <a:spcPct val="60000"/>
              </a:lnSpc>
              <a:buNone/>
            </a:pPr>
            <a:endParaRPr lang="en-US" altLang="en-US" sz="2400" dirty="0"/>
          </a:p>
          <a:p>
            <a:pPr marL="0" indent="0">
              <a:buNone/>
            </a:pPr>
            <a:r>
              <a:rPr lang="en-US" altLang="en-US" sz="2400" dirty="0"/>
              <a:t>You should do your job in such a fashion that others can build on top of it . . . </a:t>
            </a:r>
          </a:p>
          <a:p>
            <a:pPr marL="0" indent="0">
              <a:buNone/>
            </a:pPr>
            <a:endParaRPr lang="en-US" altLang="en-US" sz="2400" dirty="0"/>
          </a:p>
          <a:p>
            <a:pPr marL="0" indent="0">
              <a:buNone/>
            </a:pPr>
            <a:r>
              <a:rPr lang="en-US" altLang="en-US" sz="2400" dirty="0"/>
              <a:t>Instead of attacking isolated problems, I made the resolution that </a:t>
            </a:r>
            <a:r>
              <a:rPr lang="en-US" altLang="en-US" sz="2400" dirty="0">
                <a:solidFill>
                  <a:srgbClr val="FF0000"/>
                </a:solidFill>
              </a:rPr>
              <a:t>I would never again solve an isolated problem except as characteristic of a class.”</a:t>
            </a:r>
          </a:p>
        </p:txBody>
      </p:sp>
    </p:spTree>
    <p:extLst>
      <p:ext uri="{BB962C8B-B14F-4D97-AF65-F5344CB8AC3E}">
        <p14:creationId xmlns:p14="http://schemas.microsoft.com/office/powerpoint/2010/main" val="3420173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167" y="365125"/>
            <a:ext cx="3879699" cy="1325563"/>
          </a:xfrm>
        </p:spPr>
        <p:txBody>
          <a:bodyPr/>
          <a:lstStyle/>
          <a:p>
            <a:r>
              <a:rPr lang="en-US" dirty="0"/>
              <a:t>Tim Teitelbaum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612" y="636556"/>
            <a:ext cx="2642616" cy="23835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845" y="2338832"/>
            <a:ext cx="2468210" cy="24010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5672" y="1819543"/>
            <a:ext cx="2948577" cy="428413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6464" y="3055064"/>
            <a:ext cx="1555678" cy="336973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936" y="3725333"/>
            <a:ext cx="3507292" cy="2985374"/>
          </a:xfrm>
          <a:prstGeom prst="rect">
            <a:avLst/>
          </a:prstGeom>
        </p:spPr>
      </p:pic>
    </p:spTree>
    <p:extLst>
      <p:ext uri="{BB962C8B-B14F-4D97-AF65-F5344CB8AC3E}">
        <p14:creationId xmlns:p14="http://schemas.microsoft.com/office/powerpoint/2010/main" val="3268619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729" y="120099"/>
            <a:ext cx="8044543" cy="1325563"/>
          </a:xfrm>
        </p:spPr>
        <p:txBody>
          <a:bodyPr/>
          <a:lstStyle/>
          <a:p>
            <a:r>
              <a:rPr lang="en-US" dirty="0" err="1"/>
              <a:t>Mooly</a:t>
            </a:r>
            <a:r>
              <a:rPr lang="en-US" dirty="0"/>
              <a:t> </a:t>
            </a:r>
            <a:r>
              <a:rPr lang="en-US" dirty="0" err="1"/>
              <a:t>Sagiv</a:t>
            </a:r>
            <a:r>
              <a:rPr lang="en-US" dirty="0"/>
              <a:t> and </a:t>
            </a:r>
            <a:r>
              <a:rPr lang="en-US" dirty="0" err="1"/>
              <a:t>Reinhard</a:t>
            </a:r>
            <a:r>
              <a:rPr lang="en-US" dirty="0"/>
              <a:t> Wilhelm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373" y="4714039"/>
            <a:ext cx="2507008" cy="19486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302" y="959968"/>
            <a:ext cx="1798607" cy="31975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4865" y="4429955"/>
            <a:ext cx="1198699" cy="22327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160" y="1338053"/>
            <a:ext cx="2173404" cy="283641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5190" y="3979157"/>
            <a:ext cx="2942872" cy="268353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8272" y="422226"/>
            <a:ext cx="1853553" cy="311162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4146" y="3979157"/>
            <a:ext cx="2161858" cy="2678203"/>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4146" y="1335736"/>
            <a:ext cx="2431074" cy="2431074"/>
          </a:xfrm>
          <a:prstGeom prst="rect">
            <a:avLst/>
          </a:prstGeom>
        </p:spPr>
      </p:pic>
      <p:sp>
        <p:nvSpPr>
          <p:cNvPr id="11" name="Speech Bubble: Rectangle with Corners Rounded 10"/>
          <p:cNvSpPr/>
          <p:nvPr/>
        </p:nvSpPr>
        <p:spPr>
          <a:xfrm>
            <a:off x="7687242" y="489647"/>
            <a:ext cx="3682459" cy="1136277"/>
          </a:xfrm>
          <a:prstGeom prst="wedgeRoundRectCallout">
            <a:avLst>
              <a:gd name="adj1" fmla="val -61549"/>
              <a:gd name="adj2" fmla="val 132914"/>
              <a:gd name="adj3" fmla="val 16667"/>
            </a:avLst>
          </a:prstGeom>
          <a:solidFill>
            <a:schemeClr val="accent5">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How is the submission coming along?</a:t>
            </a:r>
          </a:p>
        </p:txBody>
      </p:sp>
      <p:sp>
        <p:nvSpPr>
          <p:cNvPr id="12" name="Speech Bubble: Rectangle with Corners Rounded 11"/>
          <p:cNvSpPr/>
          <p:nvPr/>
        </p:nvSpPr>
        <p:spPr>
          <a:xfrm>
            <a:off x="1248343" y="1408190"/>
            <a:ext cx="4127750" cy="1648220"/>
          </a:xfrm>
          <a:prstGeom prst="wedgeRoundRectCallout">
            <a:avLst>
              <a:gd name="adj1" fmla="val -33206"/>
              <a:gd name="adj2" fmla="val 203893"/>
              <a:gd name="adj3" fmla="val 16667"/>
            </a:avLst>
          </a:prstGeom>
          <a:solidFill>
            <a:schemeClr val="accent5">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We concluded that we’re thinking too much and not writing enough . . .</a:t>
            </a:r>
          </a:p>
        </p:txBody>
      </p:sp>
      <p:sp>
        <p:nvSpPr>
          <p:cNvPr id="13" name="Speech Bubble: Rectangle with Corners Rounded 12"/>
          <p:cNvSpPr/>
          <p:nvPr/>
        </p:nvSpPr>
        <p:spPr>
          <a:xfrm>
            <a:off x="2923491" y="3155047"/>
            <a:ext cx="4057516" cy="1648220"/>
          </a:xfrm>
          <a:prstGeom prst="wedgeRoundRectCallout">
            <a:avLst>
              <a:gd name="adj1" fmla="val -70828"/>
              <a:gd name="adj2" fmla="val 104359"/>
              <a:gd name="adj3" fmla="val 16667"/>
            </a:avLst>
          </a:prstGeom>
          <a:solidFill>
            <a:schemeClr val="accent5">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 . . so we decided to stop thinking and start writing fool-speed ahead</a:t>
            </a:r>
          </a:p>
        </p:txBody>
      </p:sp>
    </p:spTree>
    <p:extLst>
      <p:ext uri="{BB962C8B-B14F-4D97-AF65-F5344CB8AC3E}">
        <p14:creationId xmlns:p14="http://schemas.microsoft.com/office/powerpoint/2010/main" val="32718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2998495" y="3559805"/>
            <a:ext cx="775282" cy="545576"/>
          </a:xfrm>
          <a:prstGeom prst="rect">
            <a:avLst/>
          </a:prstGeom>
          <a:solidFill>
            <a:schemeClr val="bg1"/>
          </a:solidFill>
          <a:ln w="19050">
            <a:noFill/>
          </a:ln>
        </p:spPr>
        <p:txBody>
          <a:bodyPr wrap="none" rtlCol="0">
            <a:spAutoFit/>
          </a:bodyPr>
          <a:lstStyle/>
          <a:p>
            <a:pPr algn="ctr"/>
            <a:r>
              <a:rPr lang="en-US" dirty="0"/>
              <a:t>Susan</a:t>
            </a:r>
          </a:p>
          <a:p>
            <a:pPr algn="ctr"/>
            <a:r>
              <a:rPr lang="en-US" dirty="0"/>
              <a:t>Horwitz</a:t>
            </a:r>
          </a:p>
        </p:txBody>
      </p:sp>
      <p:pic>
        <p:nvPicPr>
          <p:cNvPr id="32" name="Picture 18" descr="C:\Users\reps\Documents\personal\Susan\Commemoration 2014\Through the Decades\Susan-1985-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949" y="2085719"/>
            <a:ext cx="1044375" cy="149961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127382" y="365125"/>
            <a:ext cx="5937236" cy="1325563"/>
          </a:xfrm>
        </p:spPr>
        <p:txBody>
          <a:bodyPr>
            <a:normAutofit/>
          </a:bodyPr>
          <a:lstStyle/>
          <a:p>
            <a:r>
              <a:rPr lang="en-US" dirty="0"/>
              <a:t>Wisconsin PL Colleagues</a:t>
            </a:r>
          </a:p>
        </p:txBody>
      </p:sp>
      <p:sp>
        <p:nvSpPr>
          <p:cNvPr id="20" name="TextBox 19"/>
          <p:cNvSpPr txBox="1"/>
          <p:nvPr/>
        </p:nvSpPr>
        <p:spPr>
          <a:xfrm>
            <a:off x="2926906" y="5875819"/>
            <a:ext cx="918457" cy="646331"/>
          </a:xfrm>
          <a:prstGeom prst="rect">
            <a:avLst/>
          </a:prstGeom>
          <a:solidFill>
            <a:schemeClr val="bg1"/>
          </a:solidFill>
          <a:ln w="19050">
            <a:noFill/>
          </a:ln>
        </p:spPr>
        <p:txBody>
          <a:bodyPr wrap="none" rtlCol="0">
            <a:spAutoFit/>
          </a:bodyPr>
          <a:lstStyle/>
          <a:p>
            <a:pPr algn="ctr"/>
            <a:r>
              <a:rPr lang="en-US" dirty="0"/>
              <a:t>Susan</a:t>
            </a:r>
          </a:p>
          <a:p>
            <a:pPr algn="ctr"/>
            <a:r>
              <a:rPr lang="en-US" dirty="0"/>
              <a:t>Horwitz</a:t>
            </a:r>
          </a:p>
        </p:txBody>
      </p:sp>
      <p:pic>
        <p:nvPicPr>
          <p:cNvPr id="21" name="Picture 21" descr="C:\Users\reps\Documents\personal\Susan\Commemoration 2014\Through the Decades\Susan-2007-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698" y="4390911"/>
            <a:ext cx="1174875" cy="14996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2511" y="2085910"/>
            <a:ext cx="1043211" cy="1499616"/>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2316" y="2085719"/>
            <a:ext cx="1249680" cy="149961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2607" y="4390911"/>
            <a:ext cx="999744" cy="1499616"/>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2129" y="2094319"/>
            <a:ext cx="1131786" cy="149961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138" y="2069772"/>
            <a:ext cx="1051560" cy="1499899"/>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2450" y="4390911"/>
            <a:ext cx="1040056" cy="1499616"/>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53416" y="2109888"/>
            <a:ext cx="1249680" cy="1499616"/>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3606" y="2118241"/>
            <a:ext cx="1093470" cy="1499616"/>
          </a:xfrm>
          <a:prstGeom prst="rect">
            <a:avLst/>
          </a:prstGeom>
        </p:spPr>
      </p:pic>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72213" y="4390911"/>
            <a:ext cx="1099266" cy="1499616"/>
          </a:xfrm>
          <a:prstGeom prst="rect">
            <a:avLst/>
          </a:prstGeom>
        </p:spPr>
      </p:pic>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07033" y="2094319"/>
            <a:ext cx="1249680" cy="1499616"/>
          </a:xfrm>
          <a:prstGeom prst="rect">
            <a:avLst/>
          </a:prstGeom>
        </p:spPr>
      </p:pic>
      <p:pic>
        <p:nvPicPr>
          <p:cNvPr id="41" name="Picture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58434" y="4404999"/>
            <a:ext cx="1251746" cy="1499616"/>
          </a:xfrm>
          <a:prstGeom prst="rect">
            <a:avLst/>
          </a:prstGeom>
        </p:spPr>
      </p:pic>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0117" y="4379689"/>
            <a:ext cx="1104628" cy="1499616"/>
          </a:xfrm>
          <a:prstGeom prst="rect">
            <a:avLst/>
          </a:prstGeom>
        </p:spPr>
      </p:pic>
      <p:sp>
        <p:nvSpPr>
          <p:cNvPr id="50" name="TextBox 49"/>
          <p:cNvSpPr txBox="1"/>
          <p:nvPr/>
        </p:nvSpPr>
        <p:spPr>
          <a:xfrm>
            <a:off x="273048" y="3559805"/>
            <a:ext cx="878767" cy="646331"/>
          </a:xfrm>
          <a:prstGeom prst="rect">
            <a:avLst/>
          </a:prstGeom>
          <a:noFill/>
          <a:ln w="19050">
            <a:noFill/>
          </a:ln>
        </p:spPr>
        <p:txBody>
          <a:bodyPr wrap="none" rtlCol="0">
            <a:spAutoFit/>
          </a:bodyPr>
          <a:lstStyle/>
          <a:p>
            <a:pPr algn="ctr"/>
            <a:r>
              <a:rPr lang="en-US" dirty="0"/>
              <a:t>Charles</a:t>
            </a:r>
          </a:p>
          <a:p>
            <a:pPr algn="ctr"/>
            <a:r>
              <a:rPr lang="en-US" dirty="0"/>
              <a:t>Fischer</a:t>
            </a:r>
          </a:p>
        </p:txBody>
      </p:sp>
      <p:sp>
        <p:nvSpPr>
          <p:cNvPr id="53" name="TextBox 52"/>
          <p:cNvSpPr txBox="1"/>
          <p:nvPr/>
        </p:nvSpPr>
        <p:spPr>
          <a:xfrm>
            <a:off x="259084" y="5875816"/>
            <a:ext cx="878767" cy="646331"/>
          </a:xfrm>
          <a:prstGeom prst="rect">
            <a:avLst/>
          </a:prstGeom>
          <a:noFill/>
          <a:ln w="19050">
            <a:noFill/>
          </a:ln>
        </p:spPr>
        <p:txBody>
          <a:bodyPr wrap="none" rtlCol="0">
            <a:spAutoFit/>
          </a:bodyPr>
          <a:lstStyle/>
          <a:p>
            <a:pPr algn="ctr"/>
            <a:r>
              <a:rPr lang="en-US" dirty="0"/>
              <a:t>Charles</a:t>
            </a:r>
          </a:p>
          <a:p>
            <a:pPr algn="ctr"/>
            <a:r>
              <a:rPr lang="en-US" dirty="0"/>
              <a:t>Fischer</a:t>
            </a:r>
          </a:p>
        </p:txBody>
      </p:sp>
      <p:sp>
        <p:nvSpPr>
          <p:cNvPr id="54" name="TextBox 53"/>
          <p:cNvSpPr txBox="1"/>
          <p:nvPr/>
        </p:nvSpPr>
        <p:spPr>
          <a:xfrm>
            <a:off x="1500371" y="3559805"/>
            <a:ext cx="1015022" cy="646331"/>
          </a:xfrm>
          <a:prstGeom prst="rect">
            <a:avLst/>
          </a:prstGeom>
          <a:noFill/>
          <a:ln w="19050">
            <a:noFill/>
          </a:ln>
        </p:spPr>
        <p:txBody>
          <a:bodyPr wrap="none" rtlCol="0">
            <a:spAutoFit/>
          </a:bodyPr>
          <a:lstStyle/>
          <a:p>
            <a:pPr algn="ctr"/>
            <a:r>
              <a:rPr lang="en-US" dirty="0"/>
              <a:t>Marvin</a:t>
            </a:r>
          </a:p>
          <a:p>
            <a:pPr algn="ctr"/>
            <a:r>
              <a:rPr lang="en-US" dirty="0"/>
              <a:t>Solomon</a:t>
            </a:r>
          </a:p>
        </p:txBody>
      </p:sp>
      <p:sp>
        <p:nvSpPr>
          <p:cNvPr id="55" name="TextBox 54"/>
          <p:cNvSpPr txBox="1"/>
          <p:nvPr/>
        </p:nvSpPr>
        <p:spPr>
          <a:xfrm>
            <a:off x="4379445" y="3559805"/>
            <a:ext cx="684803" cy="646331"/>
          </a:xfrm>
          <a:prstGeom prst="rect">
            <a:avLst/>
          </a:prstGeom>
          <a:noFill/>
          <a:ln w="19050">
            <a:noFill/>
          </a:ln>
        </p:spPr>
        <p:txBody>
          <a:bodyPr wrap="none" rtlCol="0">
            <a:spAutoFit/>
          </a:bodyPr>
          <a:lstStyle/>
          <a:p>
            <a:pPr algn="ctr"/>
            <a:r>
              <a:rPr lang="en-US" dirty="0"/>
              <a:t>Jim</a:t>
            </a:r>
          </a:p>
          <a:p>
            <a:pPr algn="ctr"/>
            <a:r>
              <a:rPr lang="en-US" dirty="0" err="1"/>
              <a:t>Larus</a:t>
            </a:r>
            <a:endParaRPr lang="en-US" dirty="0"/>
          </a:p>
        </p:txBody>
      </p:sp>
      <p:sp>
        <p:nvSpPr>
          <p:cNvPr id="56" name="TextBox 55"/>
          <p:cNvSpPr txBox="1"/>
          <p:nvPr/>
        </p:nvSpPr>
        <p:spPr>
          <a:xfrm>
            <a:off x="4389471" y="5875819"/>
            <a:ext cx="684803" cy="646331"/>
          </a:xfrm>
          <a:prstGeom prst="rect">
            <a:avLst/>
          </a:prstGeom>
          <a:noFill/>
          <a:ln w="19050">
            <a:noFill/>
          </a:ln>
        </p:spPr>
        <p:txBody>
          <a:bodyPr wrap="none" rtlCol="0">
            <a:spAutoFit/>
          </a:bodyPr>
          <a:lstStyle/>
          <a:p>
            <a:pPr algn="ctr"/>
            <a:r>
              <a:rPr lang="en-US" dirty="0"/>
              <a:t>Jim</a:t>
            </a:r>
          </a:p>
          <a:p>
            <a:pPr algn="ctr"/>
            <a:r>
              <a:rPr lang="en-US" dirty="0" err="1"/>
              <a:t>Larus</a:t>
            </a:r>
            <a:endParaRPr lang="en-US" dirty="0"/>
          </a:p>
        </p:txBody>
      </p:sp>
      <p:sp>
        <p:nvSpPr>
          <p:cNvPr id="57" name="TextBox 56"/>
          <p:cNvSpPr txBox="1"/>
          <p:nvPr/>
        </p:nvSpPr>
        <p:spPr>
          <a:xfrm>
            <a:off x="5698890" y="3559805"/>
            <a:ext cx="710452" cy="646331"/>
          </a:xfrm>
          <a:prstGeom prst="rect">
            <a:avLst/>
          </a:prstGeom>
          <a:noFill/>
          <a:ln w="19050">
            <a:noFill/>
          </a:ln>
        </p:spPr>
        <p:txBody>
          <a:bodyPr wrap="none" rtlCol="0">
            <a:spAutoFit/>
          </a:bodyPr>
          <a:lstStyle/>
          <a:p>
            <a:pPr algn="ctr"/>
            <a:r>
              <a:rPr lang="en-US" dirty="0" err="1"/>
              <a:t>Ras</a:t>
            </a:r>
            <a:endParaRPr lang="en-US" dirty="0"/>
          </a:p>
          <a:p>
            <a:pPr algn="ctr"/>
            <a:r>
              <a:rPr lang="en-US" dirty="0" err="1"/>
              <a:t>Bodik</a:t>
            </a:r>
            <a:endParaRPr lang="en-US" dirty="0"/>
          </a:p>
        </p:txBody>
      </p:sp>
      <p:sp>
        <p:nvSpPr>
          <p:cNvPr id="58" name="TextBox 57"/>
          <p:cNvSpPr txBox="1"/>
          <p:nvPr/>
        </p:nvSpPr>
        <p:spPr>
          <a:xfrm>
            <a:off x="5740774" y="5875818"/>
            <a:ext cx="710452" cy="646331"/>
          </a:xfrm>
          <a:prstGeom prst="rect">
            <a:avLst/>
          </a:prstGeom>
          <a:noFill/>
          <a:ln w="19050">
            <a:noFill/>
          </a:ln>
        </p:spPr>
        <p:txBody>
          <a:bodyPr wrap="none" rtlCol="0">
            <a:spAutoFit/>
          </a:bodyPr>
          <a:lstStyle/>
          <a:p>
            <a:pPr algn="ctr"/>
            <a:r>
              <a:rPr lang="en-US" dirty="0" err="1"/>
              <a:t>Ras</a:t>
            </a:r>
            <a:endParaRPr lang="en-US" dirty="0"/>
          </a:p>
          <a:p>
            <a:pPr algn="ctr"/>
            <a:r>
              <a:rPr lang="en-US" dirty="0" err="1"/>
              <a:t>Bodik</a:t>
            </a:r>
            <a:endParaRPr lang="en-US" dirty="0"/>
          </a:p>
        </p:txBody>
      </p:sp>
      <p:sp>
        <p:nvSpPr>
          <p:cNvPr id="59" name="TextBox 58"/>
          <p:cNvSpPr txBox="1"/>
          <p:nvPr/>
        </p:nvSpPr>
        <p:spPr>
          <a:xfrm>
            <a:off x="6860653" y="5875817"/>
            <a:ext cx="923651" cy="646331"/>
          </a:xfrm>
          <a:prstGeom prst="rect">
            <a:avLst/>
          </a:prstGeom>
          <a:noFill/>
          <a:ln w="19050">
            <a:noFill/>
          </a:ln>
        </p:spPr>
        <p:txBody>
          <a:bodyPr wrap="none" rtlCol="0">
            <a:spAutoFit/>
          </a:bodyPr>
          <a:lstStyle/>
          <a:p>
            <a:pPr algn="ctr"/>
            <a:r>
              <a:rPr lang="en-US" dirty="0" err="1"/>
              <a:t>Somesh</a:t>
            </a:r>
            <a:endParaRPr lang="en-US" dirty="0"/>
          </a:p>
          <a:p>
            <a:pPr algn="ctr"/>
            <a:r>
              <a:rPr lang="en-US" dirty="0" err="1"/>
              <a:t>Jha</a:t>
            </a:r>
            <a:endParaRPr lang="en-US" dirty="0"/>
          </a:p>
        </p:txBody>
      </p:sp>
      <p:sp>
        <p:nvSpPr>
          <p:cNvPr id="60" name="TextBox 59"/>
          <p:cNvSpPr txBox="1"/>
          <p:nvPr/>
        </p:nvSpPr>
        <p:spPr>
          <a:xfrm>
            <a:off x="8362519" y="3559805"/>
            <a:ext cx="639919" cy="646331"/>
          </a:xfrm>
          <a:prstGeom prst="rect">
            <a:avLst/>
          </a:prstGeom>
          <a:noFill/>
          <a:ln w="19050">
            <a:noFill/>
          </a:ln>
        </p:spPr>
        <p:txBody>
          <a:bodyPr wrap="none" rtlCol="0">
            <a:spAutoFit/>
          </a:bodyPr>
          <a:lstStyle/>
          <a:p>
            <a:pPr algn="ctr"/>
            <a:r>
              <a:rPr lang="en-US" dirty="0"/>
              <a:t>Ben</a:t>
            </a:r>
          </a:p>
          <a:p>
            <a:pPr algn="ctr"/>
            <a:r>
              <a:rPr lang="en-US" dirty="0"/>
              <a:t>Liblit</a:t>
            </a:r>
          </a:p>
        </p:txBody>
      </p:sp>
      <p:pic>
        <p:nvPicPr>
          <p:cNvPr id="45" name="Picture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97501" y="2109888"/>
            <a:ext cx="1180549" cy="1499616"/>
          </a:xfrm>
          <a:prstGeom prst="rect">
            <a:avLst/>
          </a:prstGeom>
        </p:spPr>
      </p:pic>
      <p:sp>
        <p:nvSpPr>
          <p:cNvPr id="61" name="TextBox 60"/>
          <p:cNvSpPr txBox="1"/>
          <p:nvPr/>
        </p:nvSpPr>
        <p:spPr>
          <a:xfrm>
            <a:off x="6846196" y="3559805"/>
            <a:ext cx="923651" cy="646331"/>
          </a:xfrm>
          <a:prstGeom prst="rect">
            <a:avLst/>
          </a:prstGeom>
          <a:noFill/>
          <a:ln w="19050">
            <a:noFill/>
          </a:ln>
        </p:spPr>
        <p:txBody>
          <a:bodyPr wrap="none" rtlCol="0">
            <a:spAutoFit/>
          </a:bodyPr>
          <a:lstStyle/>
          <a:p>
            <a:pPr algn="ctr"/>
            <a:r>
              <a:rPr lang="en-US" dirty="0" err="1"/>
              <a:t>Somesh</a:t>
            </a:r>
            <a:endParaRPr lang="en-US" dirty="0"/>
          </a:p>
          <a:p>
            <a:pPr algn="ctr"/>
            <a:r>
              <a:rPr lang="en-US" dirty="0" err="1"/>
              <a:t>Jha</a:t>
            </a:r>
            <a:endParaRPr lang="en-US" dirty="0"/>
          </a:p>
        </p:txBody>
      </p:sp>
      <p:sp>
        <p:nvSpPr>
          <p:cNvPr id="62" name="TextBox 61"/>
          <p:cNvSpPr txBox="1"/>
          <p:nvPr/>
        </p:nvSpPr>
        <p:spPr>
          <a:xfrm>
            <a:off x="9317234" y="3559805"/>
            <a:ext cx="1406219" cy="646331"/>
          </a:xfrm>
          <a:prstGeom prst="rect">
            <a:avLst/>
          </a:prstGeom>
          <a:noFill/>
          <a:ln w="19050">
            <a:noFill/>
          </a:ln>
        </p:spPr>
        <p:txBody>
          <a:bodyPr wrap="none" rtlCol="0">
            <a:spAutoFit/>
          </a:bodyPr>
          <a:lstStyle/>
          <a:p>
            <a:pPr algn="ctr"/>
            <a:r>
              <a:rPr lang="en-US" dirty="0"/>
              <a:t>Aws</a:t>
            </a:r>
          </a:p>
          <a:p>
            <a:pPr algn="ctr"/>
            <a:r>
              <a:rPr lang="en-US" dirty="0"/>
              <a:t>Albarghouthi</a:t>
            </a:r>
          </a:p>
        </p:txBody>
      </p:sp>
      <p:sp>
        <p:nvSpPr>
          <p:cNvPr id="63" name="TextBox 62"/>
          <p:cNvSpPr txBox="1"/>
          <p:nvPr/>
        </p:nvSpPr>
        <p:spPr>
          <a:xfrm>
            <a:off x="10888442" y="3559805"/>
            <a:ext cx="979628" cy="646331"/>
          </a:xfrm>
          <a:prstGeom prst="rect">
            <a:avLst/>
          </a:prstGeom>
          <a:noFill/>
          <a:ln w="19050">
            <a:noFill/>
          </a:ln>
        </p:spPr>
        <p:txBody>
          <a:bodyPr wrap="none" rtlCol="0">
            <a:spAutoFit/>
          </a:bodyPr>
          <a:lstStyle/>
          <a:p>
            <a:pPr algn="ctr"/>
            <a:r>
              <a:rPr lang="en-US" dirty="0"/>
              <a:t>Loris</a:t>
            </a:r>
          </a:p>
          <a:p>
            <a:pPr algn="ctr"/>
            <a:r>
              <a:rPr lang="en-US" dirty="0"/>
              <a:t>D’Antoni</a:t>
            </a:r>
          </a:p>
        </p:txBody>
      </p:sp>
      <p:sp>
        <p:nvSpPr>
          <p:cNvPr id="64" name="TextBox 63"/>
          <p:cNvSpPr txBox="1"/>
          <p:nvPr/>
        </p:nvSpPr>
        <p:spPr>
          <a:xfrm>
            <a:off x="8345174" y="5875817"/>
            <a:ext cx="639919" cy="646331"/>
          </a:xfrm>
          <a:prstGeom prst="rect">
            <a:avLst/>
          </a:prstGeom>
          <a:noFill/>
          <a:ln w="19050">
            <a:noFill/>
          </a:ln>
        </p:spPr>
        <p:txBody>
          <a:bodyPr wrap="none" rtlCol="0">
            <a:spAutoFit/>
          </a:bodyPr>
          <a:lstStyle/>
          <a:p>
            <a:pPr algn="ctr"/>
            <a:r>
              <a:rPr lang="en-US" dirty="0"/>
              <a:t>Ben</a:t>
            </a:r>
          </a:p>
          <a:p>
            <a:pPr algn="ctr"/>
            <a:r>
              <a:rPr lang="en-US" dirty="0"/>
              <a:t>Liblit</a:t>
            </a:r>
          </a:p>
        </p:txBody>
      </p:sp>
      <p:pic>
        <p:nvPicPr>
          <p:cNvPr id="47" name="Picture 4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56364" y="254329"/>
            <a:ext cx="962018" cy="1499616"/>
          </a:xfrm>
          <a:prstGeom prst="rect">
            <a:avLst/>
          </a:prstGeom>
        </p:spPr>
      </p:pic>
      <p:pic>
        <p:nvPicPr>
          <p:cNvPr id="65" name="Picture 6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00665" y="254329"/>
            <a:ext cx="1249680" cy="1499616"/>
          </a:xfrm>
          <a:prstGeom prst="rect">
            <a:avLst/>
          </a:prstGeom>
        </p:spPr>
      </p:pic>
    </p:spTree>
    <p:extLst>
      <p:ext uri="{BB962C8B-B14F-4D97-AF65-F5344CB8AC3E}">
        <p14:creationId xmlns:p14="http://schemas.microsoft.com/office/powerpoint/2010/main" val="16868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par>
                                <p:cTn id="17" presetID="9"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dissolve">
                                      <p:cBhvr>
                                        <p:cTn id="22" dur="500"/>
                                        <p:tgtEl>
                                          <p:spTgt spid="41"/>
                                        </p:tgtEl>
                                      </p:cBhvr>
                                    </p:animEffect>
                                  </p:childTnLst>
                                </p:cTn>
                              </p:par>
                              <p:par>
                                <p:cTn id="23" presetID="9"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dissolve">
                                      <p:cBhvr>
                                        <p:cTn id="25" dur="500"/>
                                        <p:tgtEl>
                                          <p:spTgt spid="4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dissolve">
                                      <p:cBhvr>
                                        <p:cTn id="28" dur="500"/>
                                        <p:tgtEl>
                                          <p:spTgt spid="5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dissolve">
                                      <p:cBhvr>
                                        <p:cTn id="31" dur="500"/>
                                        <p:tgtEl>
                                          <p:spTgt spid="5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dissolve">
                                      <p:cBhvr>
                                        <p:cTn id="34" dur="500"/>
                                        <p:tgtEl>
                                          <p:spTgt spid="5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dissolve">
                                      <p:cBhvr>
                                        <p:cTn id="37" dur="500"/>
                                        <p:tgtEl>
                                          <p:spTgt spid="5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dissolve">
                                      <p:cBhvr>
                                        <p:cTn id="40" dur="500"/>
                                        <p:tgtEl>
                                          <p:spTgt spid="6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dissolve">
                                      <p:cBhvr>
                                        <p:cTn id="45" dur="500"/>
                                        <p:tgtEl>
                                          <p:spTgt spid="65"/>
                                        </p:tgtEl>
                                      </p:cBhvr>
                                    </p:animEffect>
                                  </p:childTnLst>
                                </p:cTn>
                              </p:par>
                              <p:par>
                                <p:cTn id="46" presetID="9" presetClass="entr" presetSubtype="0" fill="hold"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dissolve">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3" grpId="0"/>
      <p:bldP spid="56" grpId="0"/>
      <p:bldP spid="58" grpId="0"/>
      <p:bldP spid="59"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54189" y="35939"/>
            <a:ext cx="5683623" cy="1177285"/>
          </a:xfrm>
        </p:spPr>
        <p:txBody>
          <a:bodyPr>
            <a:normAutofit fontScale="90000"/>
          </a:bodyPr>
          <a:lstStyle/>
          <a:p>
            <a:pPr algn="ctr"/>
            <a:r>
              <a:rPr lang="en-US" dirty="0"/>
              <a:t>Susan Horwitz</a:t>
            </a:r>
            <a:br>
              <a:rPr lang="en-US" dirty="0"/>
            </a:br>
            <a:r>
              <a:rPr lang="en-US" sz="3100" dirty="0">
                <a:hlinkClick r:id="rId3"/>
              </a:rPr>
              <a:t>http://pages.cs.wisc.edu/~horwitz/</a:t>
            </a:r>
            <a:endParaRPr lang="en-US" dirty="0"/>
          </a:p>
        </p:txBody>
      </p:sp>
      <p:grpSp>
        <p:nvGrpSpPr>
          <p:cNvPr id="16" name="Group 15"/>
          <p:cNvGrpSpPr/>
          <p:nvPr/>
        </p:nvGrpSpPr>
        <p:grpSpPr>
          <a:xfrm>
            <a:off x="3714217" y="1494256"/>
            <a:ext cx="1560194" cy="2635966"/>
            <a:chOff x="3893502" y="1135746"/>
            <a:chExt cx="1560194" cy="2635966"/>
          </a:xfrm>
        </p:grpSpPr>
        <p:pic>
          <p:nvPicPr>
            <p:cNvPr id="32" name="Picture 18" descr="C:\Users\reps\Documents\personal\Susan\Commemoration 2014\Through the Decades\Susan-1985-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3502" y="1135746"/>
              <a:ext cx="1560194" cy="224028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347228" y="3402380"/>
              <a:ext cx="652743" cy="369332"/>
            </a:xfrm>
            <a:prstGeom prst="rect">
              <a:avLst/>
            </a:prstGeom>
            <a:noFill/>
            <a:ln w="19050">
              <a:noFill/>
            </a:ln>
          </p:spPr>
          <p:txBody>
            <a:bodyPr wrap="none" rtlCol="0">
              <a:spAutoFit/>
            </a:bodyPr>
            <a:lstStyle/>
            <a:p>
              <a:r>
                <a:rPr lang="en-US" dirty="0"/>
                <a:t>1985</a:t>
              </a:r>
            </a:p>
          </p:txBody>
        </p:sp>
      </p:grpSp>
      <p:grpSp>
        <p:nvGrpSpPr>
          <p:cNvPr id="19" name="Group 18"/>
          <p:cNvGrpSpPr/>
          <p:nvPr/>
        </p:nvGrpSpPr>
        <p:grpSpPr>
          <a:xfrm>
            <a:off x="6731315" y="1494256"/>
            <a:ext cx="1829644" cy="2635966"/>
            <a:chOff x="6910600" y="1135746"/>
            <a:chExt cx="1829644" cy="2635966"/>
          </a:xfrm>
        </p:grpSpPr>
        <p:pic>
          <p:nvPicPr>
            <p:cNvPr id="5" name="Picture 13" descr="C:\Users\reps\Documents\personal\Susan\Commemoration 2014\Through the Decades\Dec-1989-SBH-BeaverLake-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0600" y="1135746"/>
              <a:ext cx="1829644" cy="2240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42380" y="3402380"/>
              <a:ext cx="652743" cy="369332"/>
            </a:xfrm>
            <a:prstGeom prst="rect">
              <a:avLst/>
            </a:prstGeom>
            <a:noFill/>
            <a:ln w="19050">
              <a:noFill/>
            </a:ln>
          </p:spPr>
          <p:txBody>
            <a:bodyPr wrap="none" rtlCol="0">
              <a:spAutoFit/>
            </a:bodyPr>
            <a:lstStyle/>
            <a:p>
              <a:r>
                <a:rPr lang="en-US" dirty="0"/>
                <a:t>1989</a:t>
              </a:r>
            </a:p>
          </p:txBody>
        </p:sp>
      </p:grpSp>
      <p:grpSp>
        <p:nvGrpSpPr>
          <p:cNvPr id="22" name="Group 21"/>
          <p:cNvGrpSpPr/>
          <p:nvPr/>
        </p:nvGrpSpPr>
        <p:grpSpPr>
          <a:xfrm>
            <a:off x="9772952" y="3767357"/>
            <a:ext cx="1679663" cy="2796427"/>
            <a:chOff x="10091680" y="3767357"/>
            <a:chExt cx="1679663" cy="2796427"/>
          </a:xfrm>
        </p:grpSpPr>
        <p:sp>
          <p:nvSpPr>
            <p:cNvPr id="12" name="TextBox 11"/>
            <p:cNvSpPr txBox="1"/>
            <p:nvPr/>
          </p:nvSpPr>
          <p:spPr>
            <a:xfrm>
              <a:off x="10605140" y="6194452"/>
              <a:ext cx="652743" cy="369332"/>
            </a:xfrm>
            <a:prstGeom prst="rect">
              <a:avLst/>
            </a:prstGeom>
            <a:noFill/>
            <a:ln w="19050">
              <a:noFill/>
            </a:ln>
          </p:spPr>
          <p:txBody>
            <a:bodyPr wrap="none" rtlCol="0">
              <a:spAutoFit/>
            </a:bodyPr>
            <a:lstStyle/>
            <a:p>
              <a:r>
                <a:rPr lang="en-US" dirty="0"/>
                <a:t>2014</a:t>
              </a:r>
            </a:p>
          </p:txBody>
        </p:sp>
        <p:pic>
          <p:nvPicPr>
            <p:cNvPr id="11" name="Picture 3" descr="C:\Users\reps\Documents\personal\Susan\Commemoration 2014\Through the Decades\Susan-20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1680" y="3767357"/>
              <a:ext cx="1679663" cy="24231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907837" y="3767357"/>
            <a:ext cx="1713474" cy="2796427"/>
            <a:chOff x="907837" y="3767357"/>
            <a:chExt cx="1713474" cy="2796427"/>
          </a:xfrm>
        </p:grpSpPr>
        <p:pic>
          <p:nvPicPr>
            <p:cNvPr id="17" name="Picture 19" descr="C:\Users\reps\Documents\personal\Susan\Commemoration 2014\Through the Decades\Susan-199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837" y="3767357"/>
              <a:ext cx="1713474" cy="24231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438203" y="6194452"/>
              <a:ext cx="652743" cy="369332"/>
            </a:xfrm>
            <a:prstGeom prst="rect">
              <a:avLst/>
            </a:prstGeom>
            <a:noFill/>
            <a:ln w="19050">
              <a:noFill/>
            </a:ln>
          </p:spPr>
          <p:txBody>
            <a:bodyPr wrap="none" rtlCol="0">
              <a:spAutoFit/>
            </a:bodyPr>
            <a:lstStyle/>
            <a:p>
              <a:r>
                <a:rPr lang="en-US" dirty="0"/>
                <a:t>1997</a:t>
              </a:r>
            </a:p>
          </p:txBody>
        </p:sp>
      </p:grpSp>
      <p:grpSp>
        <p:nvGrpSpPr>
          <p:cNvPr id="15" name="Group 14"/>
          <p:cNvGrpSpPr/>
          <p:nvPr/>
        </p:nvGrpSpPr>
        <p:grpSpPr>
          <a:xfrm>
            <a:off x="9829643" y="322886"/>
            <a:ext cx="1622372" cy="2827066"/>
            <a:chOff x="10148371" y="322886"/>
            <a:chExt cx="1622372" cy="2827066"/>
          </a:xfrm>
        </p:grpSpPr>
        <p:sp>
          <p:nvSpPr>
            <p:cNvPr id="24" name="TextBox 23"/>
            <p:cNvSpPr txBox="1"/>
            <p:nvPr/>
          </p:nvSpPr>
          <p:spPr>
            <a:xfrm>
              <a:off x="10633186" y="2780620"/>
              <a:ext cx="652743" cy="369332"/>
            </a:xfrm>
            <a:prstGeom prst="rect">
              <a:avLst/>
            </a:prstGeom>
            <a:noFill/>
            <a:ln w="19050">
              <a:noFill/>
            </a:ln>
          </p:spPr>
          <p:txBody>
            <a:bodyPr wrap="none" rtlCol="0">
              <a:spAutoFit/>
            </a:bodyPr>
            <a:lstStyle/>
            <a:p>
              <a:r>
                <a:rPr lang="en-US" dirty="0"/>
                <a:t>1992</a:t>
              </a:r>
            </a:p>
          </p:txBody>
        </p:sp>
        <p:pic>
          <p:nvPicPr>
            <p:cNvPr id="23" name="Picture 22" descr="C:\Users\reps\Documents\personal\Susan\Commemoration 2014\Through the Decades\Susan-199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48371" y="322886"/>
              <a:ext cx="1622372" cy="24231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3742127" y="4175729"/>
            <a:ext cx="1508586" cy="2613907"/>
            <a:chOff x="3921412" y="4062249"/>
            <a:chExt cx="1508586" cy="2613907"/>
          </a:xfrm>
        </p:grpSpPr>
        <p:pic>
          <p:nvPicPr>
            <p:cNvPr id="26" name="Picture 23" descr="C:\Users\reps\Documents\personal\Susan\Commemoration 2014\Through the Decades\Susan-20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1412" y="4062249"/>
              <a:ext cx="1508586" cy="22402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349334" y="6306824"/>
              <a:ext cx="652743" cy="369332"/>
            </a:xfrm>
            <a:prstGeom prst="rect">
              <a:avLst/>
            </a:prstGeom>
            <a:noFill/>
            <a:ln w="19050">
              <a:noFill/>
            </a:ln>
          </p:spPr>
          <p:txBody>
            <a:bodyPr wrap="none" rtlCol="0">
              <a:spAutoFit/>
            </a:bodyPr>
            <a:lstStyle/>
            <a:p>
              <a:r>
                <a:rPr lang="en-US" dirty="0"/>
                <a:t>2000</a:t>
              </a:r>
            </a:p>
          </p:txBody>
        </p:sp>
      </p:grpSp>
      <p:grpSp>
        <p:nvGrpSpPr>
          <p:cNvPr id="10" name="Group 9"/>
          <p:cNvGrpSpPr/>
          <p:nvPr/>
        </p:nvGrpSpPr>
        <p:grpSpPr>
          <a:xfrm>
            <a:off x="6811893" y="4154199"/>
            <a:ext cx="1755149" cy="2635437"/>
            <a:chOff x="6991178" y="4040719"/>
            <a:chExt cx="1755149" cy="2635437"/>
          </a:xfrm>
        </p:grpSpPr>
        <p:sp>
          <p:nvSpPr>
            <p:cNvPr id="20" name="TextBox 19"/>
            <p:cNvSpPr txBox="1"/>
            <p:nvPr/>
          </p:nvSpPr>
          <p:spPr>
            <a:xfrm>
              <a:off x="7542381" y="6306824"/>
              <a:ext cx="652743" cy="369332"/>
            </a:xfrm>
            <a:prstGeom prst="rect">
              <a:avLst/>
            </a:prstGeom>
            <a:noFill/>
            <a:ln w="19050">
              <a:noFill/>
            </a:ln>
          </p:spPr>
          <p:txBody>
            <a:bodyPr wrap="none" rtlCol="0">
              <a:spAutoFit/>
            </a:bodyPr>
            <a:lstStyle/>
            <a:p>
              <a:r>
                <a:rPr lang="en-US" dirty="0"/>
                <a:t>2007</a:t>
              </a:r>
            </a:p>
          </p:txBody>
        </p:sp>
        <p:pic>
          <p:nvPicPr>
            <p:cNvPr id="21" name="Picture 21" descr="C:\Users\reps\Documents\personal\Susan\Commemoration 2014\Through the Decades\Susan-2007-croppe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1178" y="4040719"/>
              <a:ext cx="1755149" cy="224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610265" y="322886"/>
            <a:ext cx="2230969" cy="2827066"/>
            <a:chOff x="831393" y="322886"/>
            <a:chExt cx="2230969" cy="2827066"/>
          </a:xfrm>
        </p:grpSpPr>
        <p:sp>
          <p:nvSpPr>
            <p:cNvPr id="30" name="TextBox 29"/>
            <p:cNvSpPr txBox="1"/>
            <p:nvPr/>
          </p:nvSpPr>
          <p:spPr>
            <a:xfrm>
              <a:off x="1620506" y="2780620"/>
              <a:ext cx="652743" cy="369332"/>
            </a:xfrm>
            <a:prstGeom prst="rect">
              <a:avLst/>
            </a:prstGeom>
            <a:noFill/>
            <a:ln w="19050">
              <a:noFill/>
            </a:ln>
          </p:spPr>
          <p:txBody>
            <a:bodyPr wrap="none" rtlCol="0">
              <a:spAutoFit/>
            </a:bodyPr>
            <a:lstStyle/>
            <a:p>
              <a:r>
                <a:rPr lang="en-US" dirty="0"/>
                <a:t>1981</a:t>
              </a:r>
            </a:p>
          </p:txBody>
        </p:sp>
        <p:pic>
          <p:nvPicPr>
            <p:cNvPr id="42" name="Picture 8" descr="C:\Users\reps\Documents\personal\Susan\Commemoration 2014\Through the Decades\Susan-198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393" y="322886"/>
              <a:ext cx="2230969" cy="24231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7776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9368" y="365125"/>
            <a:ext cx="2713264" cy="1325563"/>
          </a:xfrm>
        </p:spPr>
        <p:txBody>
          <a:bodyPr/>
          <a:lstStyle/>
          <a:p>
            <a:r>
              <a:rPr lang="en-US" dirty="0"/>
              <a:t>Fran Wong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5301" y="-148201"/>
            <a:ext cx="3211393" cy="40394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6485" y="746853"/>
            <a:ext cx="2348914" cy="520534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448" y="2243081"/>
            <a:ext cx="3038441" cy="42682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253" y="3738746"/>
            <a:ext cx="4366098" cy="2878895"/>
          </a:xfrm>
          <a:prstGeom prst="rect">
            <a:avLst/>
          </a:prstGeom>
        </p:spPr>
      </p:pic>
    </p:spTree>
    <p:extLst>
      <p:ext uri="{BB962C8B-B14F-4D97-AF65-F5344CB8AC3E}">
        <p14:creationId xmlns:p14="http://schemas.microsoft.com/office/powerpoint/2010/main" val="57363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3491" y="1905506"/>
            <a:ext cx="10605019" cy="3046988"/>
          </a:xfrm>
          <a:prstGeom prst="rect">
            <a:avLst/>
          </a:prstGeom>
          <a:noFill/>
          <a:ln w="25400">
            <a:solidFill>
              <a:schemeClr val="tx1"/>
            </a:solidFill>
          </a:ln>
        </p:spPr>
        <p:txBody>
          <a:bodyPr wrap="none" rtlCol="0">
            <a:spAutoFit/>
          </a:bodyPr>
          <a:lstStyle/>
          <a:p>
            <a:r>
              <a:rPr lang="en-US" sz="3200" dirty="0"/>
              <a:t>You have to wonder at times what you're doing out there.</a:t>
            </a:r>
          </a:p>
          <a:p>
            <a:r>
              <a:rPr lang="en-US" sz="3200" dirty="0"/>
              <a:t>Over the years, I've given myself a thousand reasons to</a:t>
            </a:r>
          </a:p>
          <a:p>
            <a:r>
              <a:rPr lang="en-US" sz="3200" dirty="0"/>
              <a:t>keep running, but it always comes back to where it started.</a:t>
            </a:r>
          </a:p>
          <a:p>
            <a:r>
              <a:rPr lang="en-US" sz="3200" dirty="0"/>
              <a:t>It comes down to self-satisfaction and a sense of achievement.</a:t>
            </a:r>
          </a:p>
          <a:p>
            <a:endParaRPr lang="en-US" sz="3200" dirty="0"/>
          </a:p>
          <a:p>
            <a:r>
              <a:rPr lang="en-US" sz="3200" dirty="0"/>
              <a:t>                                                                              Steve </a:t>
            </a:r>
            <a:r>
              <a:rPr lang="en-US" sz="3200" dirty="0" err="1"/>
              <a:t>Prefontaine</a:t>
            </a:r>
            <a:endParaRPr lang="en-US" sz="3200" dirty="0"/>
          </a:p>
        </p:txBody>
      </p:sp>
    </p:spTree>
    <p:extLst>
      <p:ext uri="{BB962C8B-B14F-4D97-AF65-F5344CB8AC3E}">
        <p14:creationId xmlns:p14="http://schemas.microsoft.com/office/powerpoint/2010/main" val="9656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6941" y="2830631"/>
            <a:ext cx="6018122" cy="1323439"/>
          </a:xfrm>
          <a:prstGeom prst="rect">
            <a:avLst/>
          </a:prstGeom>
          <a:noFill/>
          <a:ln w="25400">
            <a:solidFill>
              <a:schemeClr val="tx1"/>
            </a:solidFill>
          </a:ln>
        </p:spPr>
        <p:txBody>
          <a:bodyPr wrap="none" rtlCol="0">
            <a:spAutoFit/>
          </a:bodyPr>
          <a:lstStyle/>
          <a:p>
            <a:pPr algn="ctr"/>
            <a:r>
              <a:rPr lang="en-US" sz="4000" dirty="0"/>
              <a:t>And the plan for the future?</a:t>
            </a:r>
          </a:p>
          <a:p>
            <a:pPr algn="ctr"/>
            <a:r>
              <a:rPr lang="en-US" sz="4000" dirty="0"/>
              <a:t>Fool-speed ahead!</a:t>
            </a:r>
          </a:p>
        </p:txBody>
      </p:sp>
    </p:spTree>
    <p:extLst>
      <p:ext uri="{BB962C8B-B14F-4D97-AF65-F5344CB8AC3E}">
        <p14:creationId xmlns:p14="http://schemas.microsoft.com/office/powerpoint/2010/main" val="33916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129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87111CA1-3E6C-4F9E-BDDB-76DE6FC06BD9}" type="slidenum">
              <a:rPr lang="en-US" altLang="en-US"/>
              <a:pPr/>
              <a:t>29</a:t>
            </a:fld>
            <a:endParaRPr lang="en-US" altLang="en-US"/>
          </a:p>
        </p:txBody>
      </p:sp>
      <p:sp>
        <p:nvSpPr>
          <p:cNvPr id="1633282" name="Rectangle 2"/>
          <p:cNvSpPr>
            <a:spLocks noGrp="1" noChangeArrowheads="1"/>
          </p:cNvSpPr>
          <p:nvPr>
            <p:ph type="body" idx="1"/>
          </p:nvPr>
        </p:nvSpPr>
        <p:spPr>
          <a:xfrm>
            <a:off x="978408" y="1399032"/>
            <a:ext cx="10185399" cy="4708525"/>
          </a:xfrm>
        </p:spPr>
        <p:txBody>
          <a:bodyPr>
            <a:noAutofit/>
          </a:bodyPr>
          <a:lstStyle/>
          <a:p>
            <a:pPr marL="0" indent="0">
              <a:buNone/>
            </a:pPr>
            <a:r>
              <a:rPr lang="en-US" altLang="en-US" sz="2400" dirty="0"/>
              <a:t>“. . . [the ability] to generalize often means that the solution is simple. Often by stopping and [observing], `This is the problem he wants but this is characteristic of so and so’ . . . </a:t>
            </a:r>
            <a:r>
              <a:rPr lang="en-US" altLang="en-US" sz="2400" dirty="0">
                <a:solidFill>
                  <a:srgbClr val="FF0000"/>
                </a:solidFill>
              </a:rPr>
              <a:t>I can attack the whole class with a far superior method than the particular one because I was earlier embedded in needless detail</a:t>
            </a:r>
            <a:r>
              <a:rPr lang="en-US" altLang="en-US" sz="2400" dirty="0"/>
              <a:t>.</a:t>
            </a:r>
          </a:p>
          <a:p>
            <a:pPr marL="0" indent="0">
              <a:lnSpc>
                <a:spcPct val="40000"/>
              </a:lnSpc>
              <a:buNone/>
            </a:pPr>
            <a:endParaRPr lang="en-US" altLang="en-US" sz="2400" dirty="0"/>
          </a:p>
          <a:p>
            <a:pPr marL="0" indent="0">
              <a:buNone/>
            </a:pPr>
            <a:r>
              <a:rPr lang="en-US" altLang="en-US" sz="2400" dirty="0"/>
              <a:t>The business of abstraction frequently makes things simple. . . . Altering the problem . . . can make a great deal of difference . . . because </a:t>
            </a:r>
            <a:r>
              <a:rPr lang="en-US" altLang="en-US" sz="2400" dirty="0">
                <a:solidFill>
                  <a:srgbClr val="FF0000"/>
                </a:solidFill>
              </a:rPr>
              <a:t>you can either do it in such a fashion that people can indeed build on what you've done, </a:t>
            </a:r>
            <a:r>
              <a:rPr lang="en-US" altLang="en-US" sz="2400" dirty="0">
                <a:solidFill>
                  <a:srgbClr val="7030A0"/>
                </a:solidFill>
              </a:rPr>
              <a:t>or you can do it in such a fashion that the next person has to essentially duplicate again what you've done</a:t>
            </a:r>
            <a:r>
              <a:rPr lang="en-US" altLang="en-US" sz="2400" dirty="0"/>
              <a:t>. . . . It's just as easy to do a broad, general job as one very special case.”</a:t>
            </a:r>
          </a:p>
        </p:txBody>
      </p:sp>
      <p:sp>
        <p:nvSpPr>
          <p:cNvPr id="8" name="Rectangle 2"/>
          <p:cNvSpPr>
            <a:spLocks noGrp="1" noChangeArrowheads="1"/>
          </p:cNvSpPr>
          <p:nvPr>
            <p:ph type="title"/>
          </p:nvPr>
        </p:nvSpPr>
        <p:spPr>
          <a:xfrm>
            <a:off x="1552576" y="55880"/>
            <a:ext cx="9086849" cy="1447800"/>
          </a:xfrm>
          <a:ln>
            <a:solidFill>
              <a:schemeClr val="bg1"/>
            </a:solidFill>
            <a:miter lim="800000"/>
            <a:headEnd/>
            <a:tailEnd/>
          </a:ln>
        </p:spPr>
        <p:txBody>
          <a:bodyPr/>
          <a:lstStyle/>
          <a:p>
            <a:r>
              <a:rPr lang="en-US" altLang="en-US" sz="2800" dirty="0"/>
              <a:t>[</a:t>
            </a:r>
            <a:r>
              <a:rPr lang="en-US" altLang="en-US" sz="2800" dirty="0">
                <a:hlinkClick r:id="rId3"/>
              </a:rPr>
              <a:t>Hamming 1986</a:t>
            </a:r>
            <a:r>
              <a:rPr lang="en-US" altLang="en-US" sz="2800" dirty="0"/>
              <a:t>]: How to Address </a:t>
            </a:r>
            <a:r>
              <a:rPr lang="en-US" altLang="en-US" sz="2800" dirty="0">
                <a:solidFill>
                  <a:srgbClr val="FF0000"/>
                </a:solidFill>
              </a:rPr>
              <a:t>All of Next Year’s Problems</a:t>
            </a:r>
            <a:r>
              <a:rPr lang="en-US" altLang="en-US" sz="2800" dirty="0"/>
              <a:t>? </a:t>
            </a:r>
          </a:p>
        </p:txBody>
      </p:sp>
    </p:spTree>
    <p:extLst>
      <p:ext uri="{BB962C8B-B14F-4D97-AF65-F5344CB8AC3E}">
        <p14:creationId xmlns:p14="http://schemas.microsoft.com/office/powerpoint/2010/main" val="389692345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3282">
                                            <p:txEl>
                                              <p:pRg st="2" end="2"/>
                                            </p:txEl>
                                          </p:spTgt>
                                        </p:tgtEl>
                                        <p:attrNameLst>
                                          <p:attrName>style.visibility</p:attrName>
                                        </p:attrNameLst>
                                      </p:cBhvr>
                                      <p:to>
                                        <p:strVal val="visible"/>
                                      </p:to>
                                    </p:set>
                                    <p:animEffect transition="in" filter="dissolve">
                                      <p:cBhvr>
                                        <p:cTn id="7" dur="500"/>
                                        <p:tgtEl>
                                          <p:spTgt spid="16332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099" y="1008398"/>
            <a:ext cx="7108672" cy="4833898"/>
          </a:xfrm>
          <a:prstGeom prst="rect">
            <a:avLst/>
          </a:prstGeom>
        </p:spPr>
      </p:pic>
      <p:sp>
        <p:nvSpPr>
          <p:cNvPr id="4" name="Title 1"/>
          <p:cNvSpPr txBox="1">
            <a:spLocks/>
          </p:cNvSpPr>
          <p:nvPr/>
        </p:nvSpPr>
        <p:spPr>
          <a:xfrm>
            <a:off x="3673387" y="169856"/>
            <a:ext cx="4845227" cy="8766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Digicomp</a:t>
            </a:r>
            <a:r>
              <a:rPr lang="en-US" dirty="0"/>
              <a:t> (Fall 1977)</a:t>
            </a:r>
          </a:p>
        </p:txBody>
      </p:sp>
      <p:sp>
        <p:nvSpPr>
          <p:cNvPr id="5" name="TextBox 4"/>
          <p:cNvSpPr txBox="1"/>
          <p:nvPr/>
        </p:nvSpPr>
        <p:spPr>
          <a:xfrm>
            <a:off x="6586639" y="5869675"/>
            <a:ext cx="3241593" cy="230832"/>
          </a:xfrm>
          <a:prstGeom prst="rect">
            <a:avLst/>
          </a:prstGeom>
          <a:noFill/>
        </p:spPr>
        <p:txBody>
          <a:bodyPr wrap="none" rtlCol="0">
            <a:spAutoFit/>
          </a:bodyPr>
          <a:lstStyle/>
          <a:p>
            <a:r>
              <a:rPr lang="en-US" sz="900" dirty="0"/>
              <a:t>http://www.computerhistory.org/collections/catalog/102746921</a:t>
            </a:r>
          </a:p>
        </p:txBody>
      </p:sp>
      <p:sp>
        <p:nvSpPr>
          <p:cNvPr id="6" name="TextBox 5"/>
          <p:cNvSpPr txBox="1"/>
          <p:nvPr/>
        </p:nvSpPr>
        <p:spPr>
          <a:xfrm>
            <a:off x="4285336" y="6071929"/>
            <a:ext cx="7844199" cy="646331"/>
          </a:xfrm>
          <a:prstGeom prst="rect">
            <a:avLst/>
          </a:prstGeom>
          <a:noFill/>
        </p:spPr>
        <p:txBody>
          <a:bodyPr wrap="none" rtlCol="0">
            <a:spAutoFit/>
          </a:bodyPr>
          <a:lstStyle/>
          <a:p>
            <a:r>
              <a:rPr lang="en-US" sz="3600" dirty="0" err="1"/>
              <a:t>Digicomp</a:t>
            </a:r>
            <a:r>
              <a:rPr lang="en-US" sz="3600" dirty="0"/>
              <a:t> DR-70 Astrology Minicomputer</a:t>
            </a:r>
          </a:p>
        </p:txBody>
      </p:sp>
      <p:grpSp>
        <p:nvGrpSpPr>
          <p:cNvPr id="8" name="Group 7"/>
          <p:cNvGrpSpPr/>
          <p:nvPr/>
        </p:nvGrpSpPr>
        <p:grpSpPr>
          <a:xfrm>
            <a:off x="2393835" y="2065793"/>
            <a:ext cx="2080970" cy="2881043"/>
            <a:chOff x="4336455" y="2418074"/>
            <a:chExt cx="2080970" cy="2881043"/>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6455" y="2418074"/>
              <a:ext cx="2080970" cy="2588124"/>
            </a:xfrm>
            <a:prstGeom prst="rect">
              <a:avLst/>
            </a:prstGeom>
          </p:spPr>
        </p:pic>
        <p:sp>
          <p:nvSpPr>
            <p:cNvPr id="10" name="TextBox 23"/>
            <p:cNvSpPr txBox="1">
              <a:spLocks noChangeArrowheads="1"/>
            </p:cNvSpPr>
            <p:nvPr/>
          </p:nvSpPr>
          <p:spPr bwMode="auto">
            <a:xfrm>
              <a:off x="4968794" y="5071876"/>
              <a:ext cx="816292" cy="22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John Reps</a:t>
              </a:r>
            </a:p>
          </p:txBody>
        </p:sp>
      </p:grpSp>
      <p:grpSp>
        <p:nvGrpSpPr>
          <p:cNvPr id="13" name="Group 12"/>
          <p:cNvGrpSpPr/>
          <p:nvPr/>
        </p:nvGrpSpPr>
        <p:grpSpPr>
          <a:xfrm>
            <a:off x="192783" y="2065793"/>
            <a:ext cx="2008899" cy="2872314"/>
            <a:chOff x="221358" y="1703843"/>
            <a:chExt cx="2008899" cy="2872314"/>
          </a:xfrm>
        </p:grpSpPr>
        <p:sp>
          <p:nvSpPr>
            <p:cNvPr id="12" name="TextBox 23"/>
            <p:cNvSpPr txBox="1">
              <a:spLocks noChangeArrowheads="1"/>
            </p:cNvSpPr>
            <p:nvPr/>
          </p:nvSpPr>
          <p:spPr bwMode="auto">
            <a:xfrm>
              <a:off x="898243" y="4393780"/>
              <a:ext cx="655131" cy="18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Ray Van </a:t>
              </a:r>
              <a:r>
                <a:rPr lang="en-US" sz="1600" dirty="0" err="1">
                  <a:latin typeface="Calibri" pitchFamily="34" charset="0"/>
                </a:rPr>
                <a:t>Houtte</a:t>
              </a:r>
              <a:endParaRPr lang="en-US" sz="1600" dirty="0">
                <a:latin typeface="Calibri"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58" y="1703843"/>
              <a:ext cx="2008899" cy="2588124"/>
            </a:xfrm>
            <a:prstGeom prst="rect">
              <a:avLst/>
            </a:prstGeom>
          </p:spPr>
        </p:pic>
      </p:grpSp>
    </p:spTree>
    <p:extLst>
      <p:ext uri="{BB962C8B-B14F-4D97-AF65-F5344CB8AC3E}">
        <p14:creationId xmlns:p14="http://schemas.microsoft.com/office/powerpoint/2010/main" val="3271804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65A0EED-6B89-664A-801E-D3FDD91C7C69}" type="slidenum">
              <a:rPr lang="en-US" smtClean="0"/>
              <a:pPr/>
              <a:t>30</a:t>
            </a:fld>
            <a:endParaRPr lang="en-US"/>
          </a:p>
        </p:txBody>
      </p:sp>
      <p:grpSp>
        <p:nvGrpSpPr>
          <p:cNvPr id="62" name="Group 61"/>
          <p:cNvGrpSpPr>
            <a:grpSpLocks noChangeAspect="1"/>
          </p:cNvGrpSpPr>
          <p:nvPr/>
        </p:nvGrpSpPr>
        <p:grpSpPr>
          <a:xfrm>
            <a:off x="10487322" y="298027"/>
            <a:ext cx="1158875" cy="1779122"/>
            <a:chOff x="2865093" y="3165760"/>
            <a:chExt cx="1158875" cy="1779122"/>
          </a:xfrm>
        </p:grpSpPr>
        <p:sp>
          <p:nvSpPr>
            <p:cNvPr id="63" name="TextBox 23"/>
            <p:cNvSpPr txBox="1">
              <a:spLocks noChangeArrowheads="1"/>
            </p:cNvSpPr>
            <p:nvPr/>
          </p:nvSpPr>
          <p:spPr bwMode="auto">
            <a:xfrm>
              <a:off x="2865093" y="4442180"/>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Thomas</a:t>
              </a:r>
            </a:p>
            <a:p>
              <a:pPr algn="ctr">
                <a:lnSpc>
                  <a:spcPts val="1600"/>
                </a:lnSpc>
              </a:pPr>
              <a:r>
                <a:rPr lang="en-US" sz="1600" dirty="0">
                  <a:latin typeface="Calibri" pitchFamily="34" charset="0"/>
                </a:rPr>
                <a:t>Reps</a:t>
              </a:r>
            </a:p>
          </p:txBody>
        </p:sp>
        <p:pic>
          <p:nvPicPr>
            <p:cNvPr id="64" name="Picture 2" descr="C:\Users\reps\Documents\Papers\submissions\SpeedingUpNewton\Talk\re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4171" y="3165760"/>
              <a:ext cx="880721"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56" name="Group 55"/>
          <p:cNvGrpSpPr>
            <a:grpSpLocks noChangeAspect="1"/>
          </p:cNvGrpSpPr>
          <p:nvPr/>
        </p:nvGrpSpPr>
        <p:grpSpPr>
          <a:xfrm>
            <a:off x="2617772" y="2391414"/>
            <a:ext cx="670420" cy="1040711"/>
            <a:chOff x="6179790" y="250424"/>
            <a:chExt cx="1158875" cy="1798952"/>
          </a:xfrm>
        </p:grpSpPr>
        <p:pic>
          <p:nvPicPr>
            <p:cNvPr id="57" name="Picture 12" descr="C:\Users\reps\Documents\Papers\submissions\SpeedingUpNewton\Talk\aka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029" y="250424"/>
              <a:ext cx="89839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60" name="TextBox 23"/>
            <p:cNvSpPr txBox="1">
              <a:spLocks noChangeArrowheads="1"/>
            </p:cNvSpPr>
            <p:nvPr/>
          </p:nvSpPr>
          <p:spPr bwMode="auto">
            <a:xfrm>
              <a:off x="6179790" y="154667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Akash</a:t>
              </a:r>
            </a:p>
            <a:p>
              <a:pPr algn="ctr">
                <a:lnSpc>
                  <a:spcPts val="1600"/>
                </a:lnSpc>
              </a:pPr>
              <a:r>
                <a:rPr lang="en-US" sz="1600" dirty="0">
                  <a:latin typeface="Calibri" pitchFamily="34" charset="0"/>
                </a:rPr>
                <a:t>Lal</a:t>
              </a:r>
            </a:p>
          </p:txBody>
        </p:sp>
      </p:grpSp>
      <p:grpSp>
        <p:nvGrpSpPr>
          <p:cNvPr id="23" name="Group 22"/>
          <p:cNvGrpSpPr/>
          <p:nvPr/>
        </p:nvGrpSpPr>
        <p:grpSpPr>
          <a:xfrm>
            <a:off x="3477681" y="2391413"/>
            <a:ext cx="963725" cy="1030228"/>
            <a:chOff x="9683962" y="3498697"/>
            <a:chExt cx="1684429" cy="190302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5593" y="3498697"/>
              <a:ext cx="1081165" cy="1308210"/>
            </a:xfrm>
            <a:prstGeom prst="rect">
              <a:avLst/>
            </a:prstGeom>
            <a:noFill/>
            <a:ln w="9525">
              <a:solidFill>
                <a:schemeClr val="tx1"/>
              </a:solidFill>
            </a:ln>
          </p:spPr>
        </p:pic>
        <p:sp>
          <p:nvSpPr>
            <p:cNvPr id="71" name="TextBox 70"/>
            <p:cNvSpPr txBox="1"/>
            <p:nvPr/>
          </p:nvSpPr>
          <p:spPr>
            <a:xfrm>
              <a:off x="9683962" y="4846940"/>
              <a:ext cx="1684429" cy="554783"/>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Louis </a:t>
              </a:r>
              <a:r>
                <a:rPr lang="en-US" altLang="en-US" sz="1600" dirty="0" err="1">
                  <a:latin typeface="Calibri" pitchFamily="34" charset="0"/>
                </a:rPr>
                <a:t>Rall</a:t>
              </a:r>
              <a:endParaRPr lang="en-US" altLang="en-US" sz="1600" dirty="0">
                <a:latin typeface="Calibri" pitchFamily="34" charset="0"/>
              </a:endParaRPr>
            </a:p>
          </p:txBody>
        </p:sp>
      </p:grpSp>
      <p:grpSp>
        <p:nvGrpSpPr>
          <p:cNvPr id="7" name="Group 6"/>
          <p:cNvGrpSpPr>
            <a:grpSpLocks noChangeAspect="1"/>
          </p:cNvGrpSpPr>
          <p:nvPr/>
        </p:nvGrpSpPr>
        <p:grpSpPr>
          <a:xfrm>
            <a:off x="9279843" y="3141307"/>
            <a:ext cx="515670" cy="989254"/>
            <a:chOff x="6224806" y="3617484"/>
            <a:chExt cx="1104681" cy="2119205"/>
          </a:xfrm>
        </p:grpSpPr>
        <p:sp>
          <p:nvSpPr>
            <p:cNvPr id="77" name="TextBox 76"/>
            <p:cNvSpPr txBox="1"/>
            <p:nvPr/>
          </p:nvSpPr>
          <p:spPr>
            <a:xfrm>
              <a:off x="6418715" y="5233987"/>
              <a:ext cx="716863" cy="502702"/>
            </a:xfrm>
            <a:prstGeom prst="rect">
              <a:avLst/>
            </a:prstGeom>
            <a:noFill/>
          </p:spPr>
          <p:txBody>
            <a:bodyPr wrap="none" rtlCol="0">
              <a:spAutoFit/>
            </a:bodyPr>
            <a:lstStyle/>
            <a:p>
              <a:pPr algn="ctr" defTabSz="3133725">
                <a:lnSpc>
                  <a:spcPts val="1600"/>
                </a:lnSpc>
                <a:spcBef>
                  <a:spcPct val="0"/>
                </a:spcBef>
              </a:pPr>
              <a:r>
                <a:rPr lang="en-US" altLang="en-US" sz="1600" dirty="0" err="1">
                  <a:latin typeface="Calibri" pitchFamily="34" charset="0"/>
                </a:rPr>
                <a:t>Mooly</a:t>
              </a:r>
              <a:endParaRPr lang="en-US" altLang="en-US" sz="1600" dirty="0">
                <a:latin typeface="Calibri" pitchFamily="34" charset="0"/>
              </a:endParaRPr>
            </a:p>
            <a:p>
              <a:pPr algn="ctr" defTabSz="3133725">
                <a:lnSpc>
                  <a:spcPts val="1600"/>
                </a:lnSpc>
                <a:spcBef>
                  <a:spcPct val="0"/>
                </a:spcBef>
              </a:pPr>
              <a:r>
                <a:rPr lang="en-US" altLang="en-US" sz="1600" dirty="0" err="1">
                  <a:latin typeface="Calibri" pitchFamily="34" charset="0"/>
                </a:rPr>
                <a:t>Sagiv</a:t>
              </a:r>
              <a:endParaRPr lang="en-US" altLang="en-US" sz="1600" dirty="0">
                <a:latin typeface="Calibri"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4806" y="3617484"/>
              <a:ext cx="1104681" cy="1616503"/>
            </a:xfrm>
            <a:prstGeom prst="rect">
              <a:avLst/>
            </a:prstGeom>
            <a:noFill/>
            <a:ln w="9525">
              <a:solidFill>
                <a:schemeClr val="tx1"/>
              </a:solidFill>
            </a:ln>
          </p:spPr>
        </p:pic>
      </p:grpSp>
      <p:grpSp>
        <p:nvGrpSpPr>
          <p:cNvPr id="11" name="Group 10"/>
          <p:cNvGrpSpPr>
            <a:grpSpLocks noChangeAspect="1"/>
          </p:cNvGrpSpPr>
          <p:nvPr/>
        </p:nvGrpSpPr>
        <p:grpSpPr>
          <a:xfrm>
            <a:off x="6769564" y="2391413"/>
            <a:ext cx="641476" cy="1040712"/>
            <a:chOff x="6821857" y="2391413"/>
            <a:chExt cx="1375845" cy="2232130"/>
          </a:xfrm>
        </p:grpSpPr>
        <p:sp>
          <p:nvSpPr>
            <p:cNvPr id="73" name="TextBox 72"/>
            <p:cNvSpPr txBox="1"/>
            <p:nvPr/>
          </p:nvSpPr>
          <p:spPr>
            <a:xfrm>
              <a:off x="6956358" y="4118020"/>
              <a:ext cx="1106841" cy="505523"/>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Tim</a:t>
              </a:r>
            </a:p>
            <a:p>
              <a:pPr algn="ctr" defTabSz="3133725">
                <a:lnSpc>
                  <a:spcPts val="1600"/>
                </a:lnSpc>
                <a:spcBef>
                  <a:spcPct val="0"/>
                </a:spcBef>
              </a:pPr>
              <a:r>
                <a:rPr lang="en-US" altLang="en-US" sz="1600" dirty="0">
                  <a:latin typeface="Calibri" pitchFamily="34" charset="0"/>
                </a:rPr>
                <a:t>Teitelbaum</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1857" y="2391413"/>
              <a:ext cx="1375845" cy="1696470"/>
            </a:xfrm>
            <a:prstGeom prst="rect">
              <a:avLst/>
            </a:prstGeom>
            <a:noFill/>
            <a:ln w="9525">
              <a:solidFill>
                <a:schemeClr val="tx1"/>
              </a:solidFill>
            </a:ln>
          </p:spPr>
        </p:pic>
      </p:grpSp>
      <p:grpSp>
        <p:nvGrpSpPr>
          <p:cNvPr id="13" name="Group 12"/>
          <p:cNvGrpSpPr>
            <a:grpSpLocks noChangeAspect="1"/>
          </p:cNvGrpSpPr>
          <p:nvPr/>
        </p:nvGrpSpPr>
        <p:grpSpPr>
          <a:xfrm>
            <a:off x="8205107" y="2387317"/>
            <a:ext cx="574062" cy="993350"/>
            <a:chOff x="8205106" y="2387317"/>
            <a:chExt cx="1195803" cy="2069202"/>
          </a:xfrm>
        </p:grpSpPr>
        <p:sp>
          <p:nvSpPr>
            <p:cNvPr id="24" name="TextBox 23"/>
            <p:cNvSpPr txBox="1">
              <a:spLocks noChangeArrowheads="1"/>
            </p:cNvSpPr>
            <p:nvPr/>
          </p:nvSpPr>
          <p:spPr bwMode="auto">
            <a:xfrm>
              <a:off x="8467797" y="4165701"/>
              <a:ext cx="670420" cy="2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Alan</a:t>
              </a:r>
            </a:p>
            <a:p>
              <a:pPr algn="ctr">
                <a:lnSpc>
                  <a:spcPts val="1600"/>
                </a:lnSpc>
              </a:pPr>
              <a:r>
                <a:rPr lang="en-US" sz="1600" dirty="0">
                  <a:latin typeface="Calibri" pitchFamily="34" charset="0"/>
                </a:rPr>
                <a:t>Demers</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5106" y="2387317"/>
              <a:ext cx="1195803" cy="1715359"/>
            </a:xfrm>
            <a:prstGeom prst="rect">
              <a:avLst/>
            </a:prstGeom>
            <a:noFill/>
            <a:ln w="9525">
              <a:solidFill>
                <a:schemeClr val="tx1"/>
              </a:solidFill>
            </a:ln>
          </p:spPr>
        </p:pic>
      </p:grpSp>
      <p:grpSp>
        <p:nvGrpSpPr>
          <p:cNvPr id="16" name="Group 15"/>
          <p:cNvGrpSpPr>
            <a:grpSpLocks noChangeAspect="1"/>
          </p:cNvGrpSpPr>
          <p:nvPr/>
        </p:nvGrpSpPr>
        <p:grpSpPr>
          <a:xfrm>
            <a:off x="520424" y="2115532"/>
            <a:ext cx="453371" cy="930234"/>
            <a:chOff x="9476951" y="2394425"/>
            <a:chExt cx="1010372" cy="2073096"/>
          </a:xfrm>
        </p:grpSpPr>
        <p:sp>
          <p:nvSpPr>
            <p:cNvPr id="75" name="TextBox 23"/>
            <p:cNvSpPr txBox="1">
              <a:spLocks noChangeArrowheads="1"/>
            </p:cNvSpPr>
            <p:nvPr/>
          </p:nvSpPr>
          <p:spPr bwMode="auto">
            <a:xfrm>
              <a:off x="9646927" y="4176703"/>
              <a:ext cx="670420" cy="2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David</a:t>
              </a:r>
            </a:p>
            <a:p>
              <a:pPr algn="ctr">
                <a:lnSpc>
                  <a:spcPts val="1600"/>
                </a:lnSpc>
              </a:pPr>
              <a:r>
                <a:rPr lang="en-US" sz="1600" dirty="0">
                  <a:latin typeface="Calibri" pitchFamily="34" charset="0"/>
                </a:rPr>
                <a:t>Binkley</a:t>
              </a: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6951" y="2394425"/>
              <a:ext cx="1010372" cy="1697987"/>
            </a:xfrm>
            <a:prstGeom prst="rect">
              <a:avLst/>
            </a:prstGeom>
            <a:noFill/>
            <a:ln w="9525">
              <a:solidFill>
                <a:schemeClr val="tx1"/>
              </a:solidFill>
            </a:ln>
          </p:spPr>
        </p:pic>
      </p:grpSp>
      <p:grpSp>
        <p:nvGrpSpPr>
          <p:cNvPr id="19" name="Group 18"/>
          <p:cNvGrpSpPr>
            <a:grpSpLocks noChangeAspect="1"/>
          </p:cNvGrpSpPr>
          <p:nvPr/>
        </p:nvGrpSpPr>
        <p:grpSpPr>
          <a:xfrm>
            <a:off x="4177273" y="4028080"/>
            <a:ext cx="458603" cy="989254"/>
            <a:chOff x="6315646" y="4453246"/>
            <a:chExt cx="676275" cy="1458795"/>
          </a:xfrm>
        </p:grpSpPr>
        <p:sp>
          <p:nvSpPr>
            <p:cNvPr id="25" name="TextBox 23"/>
            <p:cNvSpPr txBox="1">
              <a:spLocks noChangeArrowheads="1"/>
            </p:cNvSpPr>
            <p:nvPr/>
          </p:nvSpPr>
          <p:spPr bwMode="auto">
            <a:xfrm>
              <a:off x="6318573" y="5621223"/>
              <a:ext cx="670420" cy="2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err="1">
                  <a:latin typeface="Calibri" pitchFamily="34" charset="0"/>
                </a:rPr>
                <a:t>Reinhard</a:t>
              </a:r>
              <a:endParaRPr lang="en-US" sz="1600" dirty="0">
                <a:latin typeface="Calibri" pitchFamily="34" charset="0"/>
              </a:endParaRPr>
            </a:p>
            <a:p>
              <a:pPr algn="ctr">
                <a:lnSpc>
                  <a:spcPts val="1600"/>
                </a:lnSpc>
              </a:pPr>
              <a:r>
                <a:rPr lang="en-US" sz="1600" dirty="0">
                  <a:latin typeface="Calibri" pitchFamily="34" charset="0"/>
                </a:rPr>
                <a:t>Wilhelm</a:t>
              </a:r>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5646" y="4453246"/>
              <a:ext cx="676275" cy="1152525"/>
            </a:xfrm>
            <a:prstGeom prst="rect">
              <a:avLst/>
            </a:prstGeom>
            <a:noFill/>
            <a:ln w="9525">
              <a:solidFill>
                <a:schemeClr val="tx1"/>
              </a:solidFill>
            </a:ln>
          </p:spPr>
        </p:pic>
      </p:grpSp>
      <p:grpSp>
        <p:nvGrpSpPr>
          <p:cNvPr id="21" name="Group 20"/>
          <p:cNvGrpSpPr>
            <a:grpSpLocks noChangeAspect="1"/>
          </p:cNvGrpSpPr>
          <p:nvPr/>
        </p:nvGrpSpPr>
        <p:grpSpPr>
          <a:xfrm>
            <a:off x="887887" y="4193432"/>
            <a:ext cx="578173" cy="987988"/>
            <a:chOff x="6683865" y="4262743"/>
            <a:chExt cx="1194861" cy="2041794"/>
          </a:xfrm>
        </p:grpSpPr>
        <p:sp>
          <p:nvSpPr>
            <p:cNvPr id="74" name="TextBox 73"/>
            <p:cNvSpPr txBox="1"/>
            <p:nvPr/>
          </p:nvSpPr>
          <p:spPr>
            <a:xfrm>
              <a:off x="6861404" y="5799013"/>
              <a:ext cx="839781" cy="505524"/>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Susan</a:t>
              </a:r>
            </a:p>
            <a:p>
              <a:pPr algn="ctr" defTabSz="3133725">
                <a:lnSpc>
                  <a:spcPts val="1600"/>
                </a:lnSpc>
                <a:spcBef>
                  <a:spcPct val="0"/>
                </a:spcBef>
              </a:pPr>
              <a:r>
                <a:rPr lang="en-US" altLang="en-US" sz="1600" dirty="0">
                  <a:latin typeface="Calibri" pitchFamily="34" charset="0"/>
                </a:rPr>
                <a:t>Horwitz</a:t>
              </a:r>
            </a:p>
          </p:txBody>
        </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83865" y="4262743"/>
              <a:ext cx="1194861" cy="1567570"/>
            </a:xfrm>
            <a:prstGeom prst="rect">
              <a:avLst/>
            </a:prstGeom>
            <a:noFill/>
            <a:ln w="9525">
              <a:solidFill>
                <a:schemeClr val="tx1"/>
              </a:solidFill>
            </a:ln>
          </p:spPr>
        </p:pic>
      </p:grpSp>
      <p:sp>
        <p:nvSpPr>
          <p:cNvPr id="76" name="TextBox 23"/>
          <p:cNvSpPr txBox="1">
            <a:spLocks noChangeArrowheads="1"/>
          </p:cNvSpPr>
          <p:nvPr/>
        </p:nvSpPr>
        <p:spPr bwMode="auto">
          <a:xfrm>
            <a:off x="1932712" y="4937396"/>
            <a:ext cx="1064975" cy="25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Ramalingam</a:t>
            </a:r>
          </a:p>
        </p:txBody>
      </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9624" y="4209224"/>
            <a:ext cx="451150" cy="760873"/>
          </a:xfrm>
          <a:prstGeom prst="rect">
            <a:avLst/>
          </a:prstGeom>
          <a:noFill/>
          <a:ln w="9525">
            <a:solidFill>
              <a:schemeClr val="tx1"/>
            </a:solidFill>
          </a:ln>
        </p:spPr>
      </p:pic>
      <p:grpSp>
        <p:nvGrpSpPr>
          <p:cNvPr id="31" name="Group 30"/>
          <p:cNvGrpSpPr>
            <a:grpSpLocks noChangeAspect="1"/>
          </p:cNvGrpSpPr>
          <p:nvPr/>
        </p:nvGrpSpPr>
        <p:grpSpPr>
          <a:xfrm>
            <a:off x="3117913" y="4193432"/>
            <a:ext cx="613950" cy="1000688"/>
            <a:chOff x="9069627" y="3927862"/>
            <a:chExt cx="1275851" cy="2079533"/>
          </a:xfrm>
        </p:grpSpPr>
        <p:sp>
          <p:nvSpPr>
            <p:cNvPr id="26" name="TextBox 23"/>
            <p:cNvSpPr txBox="1">
              <a:spLocks noChangeArrowheads="1"/>
            </p:cNvSpPr>
            <p:nvPr/>
          </p:nvSpPr>
          <p:spPr bwMode="auto">
            <a:xfrm>
              <a:off x="9069627" y="5521067"/>
              <a:ext cx="1275851" cy="48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Gogul</a:t>
              </a:r>
            </a:p>
            <a:p>
              <a:pPr algn="ctr">
                <a:lnSpc>
                  <a:spcPts val="1600"/>
                </a:lnSpc>
              </a:pPr>
              <a:r>
                <a:rPr lang="en-US" sz="1600" dirty="0">
                  <a:latin typeface="Calibri" pitchFamily="34" charset="0"/>
                </a:rPr>
                <a:t>Balakrishnan</a:t>
              </a:r>
            </a:p>
          </p:txBody>
        </p:sp>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88739" y="3927862"/>
              <a:ext cx="1237625" cy="1571939"/>
            </a:xfrm>
            <a:prstGeom prst="rect">
              <a:avLst/>
            </a:prstGeom>
            <a:noFill/>
            <a:ln w="9525">
              <a:solidFill>
                <a:schemeClr val="tx1"/>
              </a:solidFill>
            </a:ln>
          </p:spPr>
        </p:pic>
      </p:grpSp>
      <p:grpSp>
        <p:nvGrpSpPr>
          <p:cNvPr id="46" name="Group 45"/>
          <p:cNvGrpSpPr>
            <a:grpSpLocks noChangeAspect="1"/>
          </p:cNvGrpSpPr>
          <p:nvPr/>
        </p:nvGrpSpPr>
        <p:grpSpPr>
          <a:xfrm>
            <a:off x="8903970" y="433416"/>
            <a:ext cx="831381" cy="1255441"/>
            <a:chOff x="5124509" y="2552700"/>
            <a:chExt cx="1942984" cy="2934034"/>
          </a:xfrm>
        </p:grpSpPr>
        <p:sp>
          <p:nvSpPr>
            <p:cNvPr id="47" name="TextBox 46"/>
            <p:cNvSpPr txBox="1"/>
            <p:nvPr/>
          </p:nvSpPr>
          <p:spPr>
            <a:xfrm>
              <a:off x="5124509" y="4305299"/>
              <a:ext cx="1942984" cy="1181435"/>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Alexey</a:t>
              </a:r>
            </a:p>
            <a:p>
              <a:pPr algn="ctr" defTabSz="3133725">
                <a:lnSpc>
                  <a:spcPts val="1600"/>
                </a:lnSpc>
                <a:spcBef>
                  <a:spcPct val="0"/>
                </a:spcBef>
              </a:pPr>
              <a:r>
                <a:rPr lang="en-US" altLang="en-US" sz="1600" dirty="0">
                  <a:latin typeface="Calibri" pitchFamily="34" charset="0"/>
                </a:rPr>
                <a:t>Loginov</a:t>
              </a:r>
            </a:p>
          </p:txBody>
        </p:sp>
        <p:pic>
          <p:nvPicPr>
            <p:cNvPr id="48" name="Picture 4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24500" y="2552700"/>
              <a:ext cx="1143000" cy="1752600"/>
            </a:xfrm>
            <a:prstGeom prst="rect">
              <a:avLst/>
            </a:prstGeom>
          </p:spPr>
        </p:pic>
      </p:grpSp>
      <p:grpSp>
        <p:nvGrpSpPr>
          <p:cNvPr id="33" name="Group 32"/>
          <p:cNvGrpSpPr>
            <a:grpSpLocks noChangeAspect="1"/>
          </p:cNvGrpSpPr>
          <p:nvPr/>
        </p:nvGrpSpPr>
        <p:grpSpPr>
          <a:xfrm>
            <a:off x="2518161" y="446967"/>
            <a:ext cx="513563" cy="955391"/>
            <a:chOff x="9573236" y="1767413"/>
            <a:chExt cx="1394521" cy="2594253"/>
          </a:xfrm>
        </p:grpSpPr>
        <p:sp>
          <p:nvSpPr>
            <p:cNvPr id="50" name="TextBox 49"/>
            <p:cNvSpPr txBox="1"/>
            <p:nvPr/>
          </p:nvSpPr>
          <p:spPr>
            <a:xfrm>
              <a:off x="9885710" y="3856143"/>
              <a:ext cx="831381" cy="505523"/>
            </a:xfrm>
            <a:prstGeom prst="rect">
              <a:avLst/>
            </a:prstGeom>
            <a:noFill/>
          </p:spPr>
          <p:txBody>
            <a:bodyPr wrap="none" rtlCol="0">
              <a:spAutoFit/>
            </a:bodyPr>
            <a:lstStyle/>
            <a:p>
              <a:pPr algn="ctr" defTabSz="3133725">
                <a:lnSpc>
                  <a:spcPts val="1600"/>
                </a:lnSpc>
                <a:spcBef>
                  <a:spcPct val="0"/>
                </a:spcBef>
              </a:pPr>
              <a:r>
                <a:rPr lang="en-US" altLang="en-US" sz="1600" dirty="0">
                  <a:latin typeface="Calibri" pitchFamily="34" charset="0"/>
                </a:rPr>
                <a:t>Alexey</a:t>
              </a:r>
            </a:p>
            <a:p>
              <a:pPr algn="ctr" defTabSz="3133725">
                <a:lnSpc>
                  <a:spcPts val="1600"/>
                </a:lnSpc>
                <a:spcBef>
                  <a:spcPct val="0"/>
                </a:spcBef>
              </a:pPr>
              <a:r>
                <a:rPr lang="en-US" altLang="en-US" sz="1600" dirty="0">
                  <a:latin typeface="Calibri" pitchFamily="34" charset="0"/>
                </a:rPr>
                <a:t>Loginov</a:t>
              </a:r>
            </a:p>
          </p:txBody>
        </p:sp>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73236" y="1767413"/>
              <a:ext cx="1394521" cy="2065415"/>
            </a:xfrm>
            <a:prstGeom prst="rect">
              <a:avLst/>
            </a:prstGeom>
            <a:noFill/>
            <a:ln w="9525">
              <a:solidFill>
                <a:schemeClr val="tx1"/>
              </a:solidFill>
            </a:ln>
          </p:spPr>
        </p:pic>
      </p:grpSp>
      <p:grpSp>
        <p:nvGrpSpPr>
          <p:cNvPr id="54" name="Group 53"/>
          <p:cNvGrpSpPr>
            <a:grpSpLocks noChangeAspect="1"/>
          </p:cNvGrpSpPr>
          <p:nvPr/>
        </p:nvGrpSpPr>
        <p:grpSpPr>
          <a:xfrm>
            <a:off x="7460501" y="4507912"/>
            <a:ext cx="975929" cy="1290583"/>
            <a:chOff x="1589088" y="4706940"/>
            <a:chExt cx="1544638" cy="2042645"/>
          </a:xfrm>
        </p:grpSpPr>
        <p:sp>
          <p:nvSpPr>
            <p:cNvPr id="55" name="TextBox 25"/>
            <p:cNvSpPr txBox="1">
              <a:spLocks noChangeArrowheads="1"/>
            </p:cNvSpPr>
            <p:nvPr/>
          </p:nvSpPr>
          <p:spPr bwMode="auto">
            <a:xfrm>
              <a:off x="1589088" y="5927775"/>
              <a:ext cx="1544638" cy="82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lIns="65306" tIns="32653" rIns="65306" bIns="32653">
              <a:spAutoFit/>
            </a:bodyPr>
            <a:lstStyle>
              <a:lvl1pPr defTabSz="3133725">
                <a:spcBef>
                  <a:spcPct val="0"/>
                </a:spcBef>
                <a:defRPr>
                  <a:solidFill>
                    <a:schemeClr val="tx1"/>
                  </a:solidFill>
                  <a:latin typeface="Arial" panose="020B0604020202020204" pitchFamily="34" charset="0"/>
                </a:defRPr>
              </a:lvl1pPr>
              <a:lvl2pPr marL="742950" indent="-285750" defTabSz="3133725">
                <a:spcBef>
                  <a:spcPct val="0"/>
                </a:spcBef>
                <a:defRPr>
                  <a:solidFill>
                    <a:schemeClr val="tx1"/>
                  </a:solidFill>
                  <a:latin typeface="Arial" panose="020B0604020202020204" pitchFamily="34" charset="0"/>
                </a:defRPr>
              </a:lvl2pPr>
              <a:lvl3pPr marL="1143000" indent="-228600" defTabSz="3133725">
                <a:spcBef>
                  <a:spcPct val="0"/>
                </a:spcBef>
                <a:defRPr>
                  <a:solidFill>
                    <a:schemeClr val="tx1"/>
                  </a:solidFill>
                  <a:latin typeface="Arial" panose="020B0604020202020204" pitchFamily="34" charset="0"/>
                </a:defRPr>
              </a:lvl3pPr>
              <a:lvl4pPr marL="1600200" indent="-228600" defTabSz="3133725">
                <a:spcBef>
                  <a:spcPct val="0"/>
                </a:spcBef>
                <a:defRPr>
                  <a:solidFill>
                    <a:schemeClr val="tx1"/>
                  </a:solidFill>
                  <a:latin typeface="Arial" panose="020B0604020202020204" pitchFamily="34" charset="0"/>
                </a:defRPr>
              </a:lvl4pPr>
              <a:lvl5pPr marL="2057400" indent="-228600" defTabSz="3133725">
                <a:spcBef>
                  <a:spcPct val="0"/>
                </a:spcBef>
                <a:defRPr>
                  <a:solidFill>
                    <a:schemeClr val="tx1"/>
                  </a:solidFill>
                  <a:latin typeface="Arial" panose="020B0604020202020204" pitchFamily="34" charset="0"/>
                </a:defRPr>
              </a:lvl5pPr>
              <a:lvl6pPr marL="2514600" indent="-228600" defTabSz="3133725" fontAlgn="base">
                <a:spcBef>
                  <a:spcPct val="0"/>
                </a:spcBef>
                <a:spcAft>
                  <a:spcPct val="0"/>
                </a:spcAft>
                <a:defRPr>
                  <a:solidFill>
                    <a:schemeClr val="tx1"/>
                  </a:solidFill>
                  <a:latin typeface="Arial" panose="020B0604020202020204" pitchFamily="34" charset="0"/>
                </a:defRPr>
              </a:lvl6pPr>
              <a:lvl7pPr marL="2971800" indent="-228600" defTabSz="3133725" fontAlgn="base">
                <a:spcBef>
                  <a:spcPct val="0"/>
                </a:spcBef>
                <a:spcAft>
                  <a:spcPct val="0"/>
                </a:spcAft>
                <a:defRPr>
                  <a:solidFill>
                    <a:schemeClr val="tx1"/>
                  </a:solidFill>
                  <a:latin typeface="Arial" panose="020B0604020202020204" pitchFamily="34" charset="0"/>
                </a:defRPr>
              </a:lvl7pPr>
              <a:lvl8pPr marL="3429000" indent="-228600" defTabSz="3133725" fontAlgn="base">
                <a:spcBef>
                  <a:spcPct val="0"/>
                </a:spcBef>
                <a:spcAft>
                  <a:spcPct val="0"/>
                </a:spcAft>
                <a:defRPr>
                  <a:solidFill>
                    <a:schemeClr val="tx1"/>
                  </a:solidFill>
                  <a:latin typeface="Arial" panose="020B0604020202020204" pitchFamily="34" charset="0"/>
                </a:defRPr>
              </a:lvl8pPr>
              <a:lvl9pPr marL="3886200" indent="-228600" defTabSz="3133725" fontAlgn="base">
                <a:spcBef>
                  <a:spcPct val="0"/>
                </a:spcBef>
                <a:spcAft>
                  <a:spcPct val="0"/>
                </a:spcAft>
                <a:defRPr>
                  <a:solidFill>
                    <a:schemeClr val="tx1"/>
                  </a:solidFill>
                  <a:latin typeface="Arial" panose="020B0604020202020204" pitchFamily="34" charset="0"/>
                </a:defRPr>
              </a:lvl9pPr>
            </a:lstStyle>
            <a:p>
              <a:pPr algn="ctr">
                <a:lnSpc>
                  <a:spcPts val="1600"/>
                </a:lnSpc>
                <a:buFontTx/>
                <a:buNone/>
              </a:pPr>
              <a:r>
                <a:rPr lang="en-US" altLang="en-US" sz="1600" dirty="0" err="1">
                  <a:latin typeface="Calibri" pitchFamily="34" charset="0"/>
                </a:rPr>
                <a:t>Somesh</a:t>
              </a:r>
              <a:r>
                <a:rPr lang="en-US" altLang="en-US" sz="1600" dirty="0">
                  <a:latin typeface="Calibri" pitchFamily="34" charset="0"/>
                </a:rPr>
                <a:t> </a:t>
              </a:r>
              <a:r>
                <a:rPr lang="en-US" altLang="en-US" sz="1600" dirty="0" err="1">
                  <a:latin typeface="Calibri" pitchFamily="34" charset="0"/>
                </a:rPr>
                <a:t>Jha</a:t>
              </a:r>
              <a:endParaRPr lang="en-US" altLang="en-US" sz="1600" dirty="0">
                <a:latin typeface="Calibri" pitchFamily="34" charset="0"/>
              </a:endParaRPr>
            </a:p>
          </p:txBody>
        </p:sp>
        <p:pic>
          <p:nvPicPr>
            <p:cNvPr id="58" name="Picture 171" descr="jha.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62125" y="4706940"/>
              <a:ext cx="1196975" cy="119697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9" name="Group 58"/>
          <p:cNvGrpSpPr>
            <a:grpSpLocks noChangeAspect="1"/>
          </p:cNvGrpSpPr>
          <p:nvPr/>
        </p:nvGrpSpPr>
        <p:grpSpPr>
          <a:xfrm>
            <a:off x="8449517" y="4505661"/>
            <a:ext cx="558247" cy="929550"/>
            <a:chOff x="7142864" y="2622500"/>
            <a:chExt cx="1181100" cy="1966676"/>
          </a:xfrm>
        </p:grpSpPr>
        <p:sp>
          <p:nvSpPr>
            <p:cNvPr id="61" name="TextBox 23"/>
            <p:cNvSpPr txBox="1">
              <a:spLocks noChangeArrowheads="1"/>
            </p:cNvSpPr>
            <p:nvPr/>
          </p:nvSpPr>
          <p:spPr bwMode="auto">
            <a:xfrm>
              <a:off x="7398204" y="4298357"/>
              <a:ext cx="670420" cy="29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Stefan</a:t>
              </a:r>
            </a:p>
            <a:p>
              <a:pPr algn="ctr">
                <a:lnSpc>
                  <a:spcPts val="1600"/>
                </a:lnSpc>
              </a:pPr>
              <a:r>
                <a:rPr lang="en-US" sz="1600" dirty="0" err="1">
                  <a:latin typeface="Calibri" pitchFamily="34" charset="0"/>
                </a:rPr>
                <a:t>Schwoon</a:t>
              </a:r>
              <a:endParaRPr lang="en-US" sz="1600" dirty="0">
                <a:latin typeface="Calibri" pitchFamily="34" charset="0"/>
              </a:endParaRPr>
            </a:p>
          </p:txBody>
        </p:sp>
        <p:pic>
          <p:nvPicPr>
            <p:cNvPr id="66" name="Picture 6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2864" y="2622500"/>
              <a:ext cx="1181100" cy="1619250"/>
            </a:xfrm>
            <a:prstGeom prst="rect">
              <a:avLst/>
            </a:prstGeom>
            <a:noFill/>
            <a:ln w="15875">
              <a:solidFill>
                <a:schemeClr val="tx1"/>
              </a:solidFill>
            </a:ln>
          </p:spPr>
        </p:pic>
      </p:grpSp>
      <p:grpSp>
        <p:nvGrpSpPr>
          <p:cNvPr id="5" name="Group 4"/>
          <p:cNvGrpSpPr>
            <a:grpSpLocks noChangeAspect="1"/>
          </p:cNvGrpSpPr>
          <p:nvPr/>
        </p:nvGrpSpPr>
        <p:grpSpPr>
          <a:xfrm>
            <a:off x="5225635" y="2915271"/>
            <a:ext cx="466138" cy="911474"/>
            <a:chOff x="10194902" y="3382115"/>
            <a:chExt cx="1451295" cy="2837821"/>
          </a:xfrm>
        </p:grpSpPr>
        <p:sp>
          <p:nvSpPr>
            <p:cNvPr id="51" name="TextBox 23"/>
            <p:cNvSpPr txBox="1">
              <a:spLocks noChangeArrowheads="1"/>
            </p:cNvSpPr>
            <p:nvPr/>
          </p:nvSpPr>
          <p:spPr bwMode="auto">
            <a:xfrm>
              <a:off x="10531371" y="5742302"/>
              <a:ext cx="778355" cy="47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err="1">
                  <a:latin typeface="Calibri" pitchFamily="34" charset="0"/>
                </a:rPr>
                <a:t>Junghee</a:t>
              </a:r>
              <a:endParaRPr lang="en-US" sz="1600" dirty="0">
                <a:latin typeface="Calibri" pitchFamily="34" charset="0"/>
              </a:endParaRPr>
            </a:p>
            <a:p>
              <a:pPr algn="ctr">
                <a:lnSpc>
                  <a:spcPts val="1600"/>
                </a:lnSpc>
              </a:pPr>
              <a:r>
                <a:rPr lang="en-US" sz="1600" dirty="0">
                  <a:latin typeface="Calibri" pitchFamily="34" charset="0"/>
                </a:rPr>
                <a:t>Lim</a:t>
              </a: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94902" y="3382115"/>
              <a:ext cx="1451295" cy="2379063"/>
            </a:xfrm>
            <a:prstGeom prst="rect">
              <a:avLst/>
            </a:prstGeom>
            <a:noFill/>
            <a:ln w="9525">
              <a:solidFill>
                <a:schemeClr val="tx1"/>
              </a:solidFill>
            </a:ln>
          </p:spPr>
        </p:pic>
      </p:grpSp>
      <p:grpSp>
        <p:nvGrpSpPr>
          <p:cNvPr id="9" name="Group 8"/>
          <p:cNvGrpSpPr>
            <a:grpSpLocks noChangeAspect="1"/>
          </p:cNvGrpSpPr>
          <p:nvPr/>
        </p:nvGrpSpPr>
        <p:grpSpPr>
          <a:xfrm>
            <a:off x="10156635" y="3137508"/>
            <a:ext cx="577175" cy="932266"/>
            <a:chOff x="4661225" y="1782097"/>
            <a:chExt cx="1792433" cy="2895179"/>
          </a:xfrm>
        </p:grpSpPr>
        <p:sp>
          <p:nvSpPr>
            <p:cNvPr id="67" name="TextBox 23"/>
            <p:cNvSpPr txBox="1">
              <a:spLocks noChangeArrowheads="1"/>
            </p:cNvSpPr>
            <p:nvPr/>
          </p:nvSpPr>
          <p:spPr bwMode="auto">
            <a:xfrm>
              <a:off x="5209314" y="4221156"/>
              <a:ext cx="696253" cy="45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Greta</a:t>
              </a:r>
            </a:p>
            <a:p>
              <a:pPr algn="ctr">
                <a:lnSpc>
                  <a:spcPts val="1600"/>
                </a:lnSpc>
              </a:pPr>
              <a:r>
                <a:rPr lang="en-US" sz="1600" dirty="0" err="1">
                  <a:latin typeface="Calibri" pitchFamily="34" charset="0"/>
                </a:rPr>
                <a:t>Yorsh</a:t>
              </a:r>
              <a:endParaRPr lang="en-US" sz="1600" dirty="0">
                <a:latin typeface="Calibri" pitchFamily="34" charset="0"/>
              </a:endParaRP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61225" y="1782097"/>
              <a:ext cx="1792433" cy="2399056"/>
            </a:xfrm>
            <a:prstGeom prst="rect">
              <a:avLst/>
            </a:prstGeom>
            <a:noFill/>
            <a:ln w="9525">
              <a:solidFill>
                <a:schemeClr val="tx1"/>
              </a:solidFill>
            </a:ln>
          </p:spPr>
        </p:pic>
      </p:grpSp>
      <p:grpSp>
        <p:nvGrpSpPr>
          <p:cNvPr id="18" name="Group 17"/>
          <p:cNvGrpSpPr>
            <a:grpSpLocks noChangeAspect="1"/>
          </p:cNvGrpSpPr>
          <p:nvPr/>
        </p:nvGrpSpPr>
        <p:grpSpPr>
          <a:xfrm>
            <a:off x="10921487" y="3134737"/>
            <a:ext cx="538799" cy="927810"/>
            <a:chOff x="5091112" y="1981200"/>
            <a:chExt cx="1884409" cy="3244944"/>
          </a:xfrm>
        </p:grpSpPr>
        <p:sp>
          <p:nvSpPr>
            <p:cNvPr id="53" name="TextBox 23"/>
            <p:cNvSpPr txBox="1">
              <a:spLocks noChangeArrowheads="1"/>
            </p:cNvSpPr>
            <p:nvPr/>
          </p:nvSpPr>
          <p:spPr bwMode="auto">
            <a:xfrm>
              <a:off x="5679124" y="4770024"/>
              <a:ext cx="696253" cy="45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Aditya</a:t>
              </a:r>
            </a:p>
            <a:p>
              <a:pPr algn="ctr">
                <a:lnSpc>
                  <a:spcPts val="1600"/>
                </a:lnSpc>
              </a:pPr>
              <a:r>
                <a:rPr lang="en-US" sz="1600" dirty="0">
                  <a:latin typeface="Calibri" pitchFamily="34" charset="0"/>
                </a:rPr>
                <a:t>Thakur</a:t>
              </a:r>
            </a:p>
          </p:txBody>
        </p:sp>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91112" y="1981200"/>
              <a:ext cx="1884409" cy="2714978"/>
            </a:xfrm>
            <a:prstGeom prst="rect">
              <a:avLst/>
            </a:prstGeom>
            <a:noFill/>
            <a:ln w="9525">
              <a:solidFill>
                <a:schemeClr val="tx1"/>
              </a:solidFill>
            </a:ln>
          </p:spPr>
        </p:pic>
      </p:grpSp>
      <p:grpSp>
        <p:nvGrpSpPr>
          <p:cNvPr id="28" name="Group 27"/>
          <p:cNvGrpSpPr>
            <a:grpSpLocks noChangeAspect="1"/>
          </p:cNvGrpSpPr>
          <p:nvPr/>
        </p:nvGrpSpPr>
        <p:grpSpPr>
          <a:xfrm>
            <a:off x="10733810" y="4496461"/>
            <a:ext cx="607376" cy="1042416"/>
            <a:chOff x="5380646" y="4270574"/>
            <a:chExt cx="1162050" cy="1994385"/>
          </a:xfrm>
        </p:grpSpPr>
        <p:pic>
          <p:nvPicPr>
            <p:cNvPr id="27" name="Picture 2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80646" y="4270574"/>
              <a:ext cx="1162050" cy="1493520"/>
            </a:xfrm>
            <a:prstGeom prst="rect">
              <a:avLst/>
            </a:prstGeom>
            <a:noFill/>
            <a:ln w="9525">
              <a:solidFill>
                <a:schemeClr val="tx1"/>
              </a:solidFill>
            </a:ln>
          </p:spPr>
        </p:pic>
        <p:sp>
          <p:nvSpPr>
            <p:cNvPr id="69" name="TextBox 23"/>
            <p:cNvSpPr txBox="1">
              <a:spLocks noChangeArrowheads="1"/>
            </p:cNvSpPr>
            <p:nvPr/>
          </p:nvSpPr>
          <p:spPr bwMode="auto">
            <a:xfrm>
              <a:off x="5598174" y="5774178"/>
              <a:ext cx="726994" cy="49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Evan</a:t>
              </a:r>
            </a:p>
            <a:p>
              <a:pPr algn="ctr">
                <a:lnSpc>
                  <a:spcPts val="1600"/>
                </a:lnSpc>
              </a:pPr>
              <a:r>
                <a:rPr lang="en-US" sz="1600" dirty="0">
                  <a:latin typeface="Calibri" pitchFamily="34" charset="0"/>
                </a:rPr>
                <a:t>Driscoll</a:t>
              </a:r>
            </a:p>
          </p:txBody>
        </p:sp>
      </p:grpSp>
      <p:sp>
        <p:nvSpPr>
          <p:cNvPr id="65" name="TextBox 23"/>
          <p:cNvSpPr txBox="1">
            <a:spLocks noChangeArrowheads="1"/>
          </p:cNvSpPr>
          <p:nvPr/>
        </p:nvSpPr>
        <p:spPr bwMode="auto">
          <a:xfrm>
            <a:off x="2770172" y="3293707"/>
            <a:ext cx="670420" cy="2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Akash</a:t>
            </a:r>
          </a:p>
          <a:p>
            <a:pPr algn="ctr">
              <a:lnSpc>
                <a:spcPts val="1600"/>
              </a:lnSpc>
            </a:pPr>
            <a:r>
              <a:rPr lang="en-US" sz="1600" dirty="0">
                <a:latin typeface="Calibri" pitchFamily="34" charset="0"/>
              </a:rPr>
              <a:t>Lal</a:t>
            </a:r>
          </a:p>
        </p:txBody>
      </p:sp>
      <p:grpSp>
        <p:nvGrpSpPr>
          <p:cNvPr id="37" name="Group 36"/>
          <p:cNvGrpSpPr>
            <a:grpSpLocks noChangeAspect="1"/>
          </p:cNvGrpSpPr>
          <p:nvPr/>
        </p:nvGrpSpPr>
        <p:grpSpPr>
          <a:xfrm>
            <a:off x="3202876" y="446967"/>
            <a:ext cx="758952" cy="1066494"/>
            <a:chOff x="1404649" y="151485"/>
            <a:chExt cx="1489055" cy="2092448"/>
          </a:xfrm>
        </p:grpSpPr>
        <p:pic>
          <p:nvPicPr>
            <p:cNvPr id="29" name="Picture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04649" y="151485"/>
              <a:ext cx="1489055" cy="1489054"/>
            </a:xfrm>
            <a:prstGeom prst="rect">
              <a:avLst/>
            </a:prstGeom>
          </p:spPr>
        </p:pic>
        <p:sp>
          <p:nvSpPr>
            <p:cNvPr id="68" name="TextBox 23"/>
            <p:cNvSpPr txBox="1">
              <a:spLocks noChangeArrowheads="1"/>
            </p:cNvSpPr>
            <p:nvPr/>
          </p:nvSpPr>
          <p:spPr bwMode="auto">
            <a:xfrm>
              <a:off x="1773245" y="1721270"/>
              <a:ext cx="786809" cy="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Tal</a:t>
              </a:r>
            </a:p>
            <a:p>
              <a:pPr algn="ctr">
                <a:lnSpc>
                  <a:spcPts val="1600"/>
                </a:lnSpc>
              </a:pPr>
              <a:r>
                <a:rPr lang="en-US" sz="1600" dirty="0">
                  <a:latin typeface="Calibri" pitchFamily="34" charset="0"/>
                </a:rPr>
                <a:t>Lev-Ami</a:t>
              </a:r>
            </a:p>
          </p:txBody>
        </p:sp>
      </p:grpSp>
      <p:grpSp>
        <p:nvGrpSpPr>
          <p:cNvPr id="36" name="Group 35"/>
          <p:cNvGrpSpPr>
            <a:grpSpLocks noChangeAspect="1"/>
          </p:cNvGrpSpPr>
          <p:nvPr/>
        </p:nvGrpSpPr>
        <p:grpSpPr>
          <a:xfrm>
            <a:off x="6107102" y="1183334"/>
            <a:ext cx="555331" cy="1010025"/>
            <a:chOff x="5580112" y="4028080"/>
            <a:chExt cx="1377182" cy="2504793"/>
          </a:xfrm>
        </p:grpSpPr>
        <p:sp>
          <p:nvSpPr>
            <p:cNvPr id="70" name="TextBox 23"/>
            <p:cNvSpPr txBox="1">
              <a:spLocks noChangeArrowheads="1"/>
            </p:cNvSpPr>
            <p:nvPr/>
          </p:nvSpPr>
          <p:spPr bwMode="auto">
            <a:xfrm>
              <a:off x="5756604" y="6010210"/>
              <a:ext cx="1075766" cy="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Neil</a:t>
              </a:r>
            </a:p>
            <a:p>
              <a:pPr algn="ctr">
                <a:lnSpc>
                  <a:spcPts val="1600"/>
                </a:lnSpc>
              </a:pPr>
              <a:r>
                <a:rPr lang="en-US" sz="1600" dirty="0" err="1">
                  <a:latin typeface="Calibri" pitchFamily="34" charset="0"/>
                </a:rPr>
                <a:t>Immerman</a:t>
              </a:r>
              <a:endParaRPr lang="en-US" sz="1600" dirty="0">
                <a:latin typeface="Calibri" pitchFamily="34" charset="0"/>
              </a:endParaRPr>
            </a:p>
          </p:txBody>
        </p:sp>
        <p:pic>
          <p:nvPicPr>
            <p:cNvPr id="35" name="Picture 3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80112" y="4028080"/>
              <a:ext cx="1377182" cy="1882149"/>
            </a:xfrm>
            <a:prstGeom prst="rect">
              <a:avLst/>
            </a:prstGeom>
          </p:spPr>
        </p:pic>
      </p:grpSp>
    </p:spTree>
    <p:extLst>
      <p:ext uri="{BB962C8B-B14F-4D97-AF65-F5344CB8AC3E}">
        <p14:creationId xmlns:p14="http://schemas.microsoft.com/office/powerpoint/2010/main" val="356685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20" y="1456270"/>
            <a:ext cx="5969889" cy="5025672"/>
          </a:xfrm>
          <a:prstGeom prst="rect">
            <a:avLst/>
          </a:prstGeom>
        </p:spPr>
      </p:pic>
      <p:sp>
        <p:nvSpPr>
          <p:cNvPr id="3" name="TextBox 2"/>
          <p:cNvSpPr txBox="1"/>
          <p:nvPr/>
        </p:nvSpPr>
        <p:spPr>
          <a:xfrm>
            <a:off x="763412" y="6481942"/>
            <a:ext cx="5424305" cy="369332"/>
          </a:xfrm>
          <a:prstGeom prst="rect">
            <a:avLst/>
          </a:prstGeom>
          <a:noFill/>
        </p:spPr>
        <p:txBody>
          <a:bodyPr wrap="none" rtlCol="0">
            <a:spAutoFit/>
          </a:bodyPr>
          <a:lstStyle/>
          <a:p>
            <a:r>
              <a:rPr lang="en-US" dirty="0"/>
              <a:t>http://www.umass.edu/sunwheel/images/diagram1.jpg</a:t>
            </a:r>
          </a:p>
        </p:txBody>
      </p:sp>
      <p:sp>
        <p:nvSpPr>
          <p:cNvPr id="11" name="Title 1"/>
          <p:cNvSpPr txBox="1">
            <a:spLocks/>
          </p:cNvSpPr>
          <p:nvPr/>
        </p:nvSpPr>
        <p:spPr>
          <a:xfrm>
            <a:off x="2428522" y="365125"/>
            <a:ext cx="7334956" cy="8766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Twelve Stations of the Sun Path</a:t>
            </a:r>
          </a:p>
        </p:txBody>
      </p:sp>
    </p:spTree>
    <p:extLst>
      <p:ext uri="{BB962C8B-B14F-4D97-AF65-F5344CB8AC3E}">
        <p14:creationId xmlns:p14="http://schemas.microsoft.com/office/powerpoint/2010/main" val="4040461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719831" y="1486196"/>
            <a:ext cx="6152444" cy="390254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52731" y="1388722"/>
            <a:ext cx="6157008" cy="4102057"/>
          </a:xfrm>
          <a:prstGeom prst="rect">
            <a:avLst/>
          </a:prstGeom>
        </p:spPr>
      </p:pic>
      <p:sp>
        <p:nvSpPr>
          <p:cNvPr id="5" name="TextBox 4"/>
          <p:cNvSpPr txBox="1"/>
          <p:nvPr/>
        </p:nvSpPr>
        <p:spPr>
          <a:xfrm>
            <a:off x="5847643" y="2624667"/>
            <a:ext cx="1126975" cy="923330"/>
          </a:xfrm>
          <a:prstGeom prst="rect">
            <a:avLst/>
          </a:prstGeom>
          <a:noFill/>
          <a:ln w="38100">
            <a:solidFill>
              <a:srgbClr val="FF0000"/>
            </a:solidFill>
          </a:ln>
        </p:spPr>
        <p:txBody>
          <a:bodyPr wrap="none" rtlCol="0">
            <a:spAutoFit/>
          </a:bodyPr>
          <a:lstStyle/>
          <a:p>
            <a:pPr algn="ctr"/>
            <a:r>
              <a:rPr lang="en-US" dirty="0"/>
              <a:t>Iterative</a:t>
            </a:r>
          </a:p>
          <a:p>
            <a:pPr algn="ctr"/>
            <a:r>
              <a:rPr lang="en-US" dirty="0"/>
              <a:t>method</a:t>
            </a:r>
          </a:p>
          <a:p>
            <a:pPr algn="ctr"/>
            <a:r>
              <a:rPr lang="en-US" dirty="0"/>
              <a:t>converges</a:t>
            </a:r>
          </a:p>
        </p:txBody>
      </p:sp>
      <p:sp>
        <p:nvSpPr>
          <p:cNvPr id="6" name="TextBox 5"/>
          <p:cNvSpPr txBox="1"/>
          <p:nvPr/>
        </p:nvSpPr>
        <p:spPr>
          <a:xfrm>
            <a:off x="11116990" y="2624667"/>
            <a:ext cx="963341" cy="923330"/>
          </a:xfrm>
          <a:prstGeom prst="rect">
            <a:avLst/>
          </a:prstGeom>
          <a:noFill/>
          <a:ln w="38100">
            <a:solidFill>
              <a:srgbClr val="FF0000"/>
            </a:solidFill>
          </a:ln>
        </p:spPr>
        <p:txBody>
          <a:bodyPr wrap="none" rtlCol="0">
            <a:spAutoFit/>
          </a:bodyPr>
          <a:lstStyle>
            <a:defPPr>
              <a:defRPr lang="en-US"/>
            </a:defPPr>
            <a:lvl1pPr algn="ctr"/>
          </a:lstStyle>
          <a:p>
            <a:r>
              <a:rPr lang="en-US" dirty="0"/>
              <a:t>Iterative</a:t>
            </a:r>
          </a:p>
          <a:p>
            <a:r>
              <a:rPr lang="en-US" dirty="0"/>
              <a:t>method</a:t>
            </a:r>
          </a:p>
          <a:p>
            <a:r>
              <a:rPr lang="en-US" dirty="0"/>
              <a:t>diverges</a:t>
            </a:r>
          </a:p>
        </p:txBody>
      </p:sp>
      <p:cxnSp>
        <p:nvCxnSpPr>
          <p:cNvPr id="7" name="Straight Arrow Connector 6"/>
          <p:cNvCxnSpPr>
            <a:stCxn id="5" idx="3"/>
          </p:cNvCxnSpPr>
          <p:nvPr/>
        </p:nvCxnSpPr>
        <p:spPr>
          <a:xfrm>
            <a:off x="6974618" y="3086332"/>
            <a:ext cx="814715" cy="29401"/>
          </a:xfrm>
          <a:prstGeom prst="straightConnector1">
            <a:avLst/>
          </a:prstGeom>
          <a:noFill/>
          <a:ln w="38100">
            <a:solidFill>
              <a:srgbClr val="FF0000"/>
            </a:solidFill>
            <a:tailEnd type="stealth" w="lg" len="lg"/>
          </a:ln>
        </p:spPr>
      </p:cxnSp>
      <p:cxnSp>
        <p:nvCxnSpPr>
          <p:cNvPr id="10" name="Straight Arrow Connector 9"/>
          <p:cNvCxnSpPr>
            <a:stCxn id="6" idx="1"/>
          </p:cNvCxnSpPr>
          <p:nvPr/>
        </p:nvCxnSpPr>
        <p:spPr>
          <a:xfrm flipH="1">
            <a:off x="9979378" y="3086332"/>
            <a:ext cx="1137612" cy="29401"/>
          </a:xfrm>
          <a:prstGeom prst="straightConnector1">
            <a:avLst/>
          </a:prstGeom>
          <a:noFill/>
          <a:ln w="38100">
            <a:solidFill>
              <a:srgbClr val="FF0000"/>
            </a:solidFill>
            <a:tailEnd type="stealth" w="lg" len="lg"/>
          </a:ln>
        </p:spPr>
      </p:cxnSp>
      <p:cxnSp>
        <p:nvCxnSpPr>
          <p:cNvPr id="13" name="Straight Arrow Connector 12"/>
          <p:cNvCxnSpPr>
            <a:stCxn id="5" idx="3"/>
          </p:cNvCxnSpPr>
          <p:nvPr/>
        </p:nvCxnSpPr>
        <p:spPr>
          <a:xfrm flipV="1">
            <a:off x="6974618" y="2099733"/>
            <a:ext cx="1898449" cy="986599"/>
          </a:xfrm>
          <a:prstGeom prst="straightConnector1">
            <a:avLst/>
          </a:prstGeom>
          <a:noFill/>
          <a:ln w="38100">
            <a:solidFill>
              <a:srgbClr val="FF0000"/>
            </a:solidFill>
            <a:tailEnd type="stealth" w="lg" len="lg"/>
          </a:ln>
        </p:spPr>
      </p:cxnSp>
      <p:cxnSp>
        <p:nvCxnSpPr>
          <p:cNvPr id="17" name="Straight Arrow Connector 16"/>
          <p:cNvCxnSpPr>
            <a:stCxn id="6" idx="1"/>
          </p:cNvCxnSpPr>
          <p:nvPr/>
        </p:nvCxnSpPr>
        <p:spPr>
          <a:xfrm flipH="1" flipV="1">
            <a:off x="8602133" y="1320800"/>
            <a:ext cx="2514857" cy="1765532"/>
          </a:xfrm>
          <a:prstGeom prst="straightConnector1">
            <a:avLst/>
          </a:prstGeom>
          <a:noFill/>
          <a:ln w="38100">
            <a:solidFill>
              <a:srgbClr val="FF0000"/>
            </a:solidFill>
            <a:tailEnd type="stealth" w="lg" len="lg"/>
          </a:ln>
        </p:spPr>
      </p:cxnSp>
    </p:spTree>
    <p:extLst>
      <p:ext uri="{BB962C8B-B14F-4D97-AF65-F5344CB8AC3E}">
        <p14:creationId xmlns:p14="http://schemas.microsoft.com/office/powerpoint/2010/main" val="120381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20" y="1456270"/>
            <a:ext cx="5969889" cy="5025672"/>
          </a:xfrm>
          <a:prstGeom prst="rect">
            <a:avLst/>
          </a:prstGeom>
        </p:spPr>
      </p:pic>
      <p:sp>
        <p:nvSpPr>
          <p:cNvPr id="3" name="TextBox 2"/>
          <p:cNvSpPr txBox="1"/>
          <p:nvPr/>
        </p:nvSpPr>
        <p:spPr>
          <a:xfrm>
            <a:off x="2067166" y="6481942"/>
            <a:ext cx="2816797" cy="230832"/>
          </a:xfrm>
          <a:prstGeom prst="rect">
            <a:avLst/>
          </a:prstGeom>
          <a:noFill/>
        </p:spPr>
        <p:txBody>
          <a:bodyPr wrap="none" rtlCol="0">
            <a:spAutoFit/>
          </a:bodyPr>
          <a:lstStyle/>
          <a:p>
            <a:r>
              <a:rPr lang="en-US" sz="900" dirty="0"/>
              <a:t>http://www.umass.edu/sunwheel/images/diagram1.jpg</a:t>
            </a:r>
          </a:p>
        </p:txBody>
      </p:sp>
      <p:sp>
        <p:nvSpPr>
          <p:cNvPr id="4" name="Oval 3"/>
          <p:cNvSpPr/>
          <p:nvPr/>
        </p:nvSpPr>
        <p:spPr>
          <a:xfrm rot="392582">
            <a:off x="1352033" y="3549539"/>
            <a:ext cx="4611321" cy="1444978"/>
          </a:xfrm>
          <a:prstGeom prst="ellipse">
            <a:avLst/>
          </a:prstGeom>
          <a:noFill/>
          <a:ln w="476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24767" y="3364084"/>
            <a:ext cx="2500877" cy="954107"/>
          </a:xfrm>
          <a:prstGeom prst="rect">
            <a:avLst/>
          </a:prstGeom>
          <a:noFill/>
          <a:ln w="38100">
            <a:solidFill>
              <a:srgbClr val="FF0000"/>
            </a:solidFill>
          </a:ln>
        </p:spPr>
        <p:txBody>
          <a:bodyPr wrap="none" rtlCol="0">
            <a:spAutoFit/>
          </a:bodyPr>
          <a:lstStyle/>
          <a:p>
            <a:r>
              <a:rPr lang="en-US" sz="2800" dirty="0"/>
              <a:t>Sun path during</a:t>
            </a:r>
          </a:p>
          <a:p>
            <a:r>
              <a:rPr lang="en-US" sz="2800" dirty="0"/>
              <a:t>“midnight sun”</a:t>
            </a:r>
          </a:p>
        </p:txBody>
      </p:sp>
      <p:cxnSp>
        <p:nvCxnSpPr>
          <p:cNvPr id="6" name="Straight Arrow Connector 5"/>
          <p:cNvCxnSpPr>
            <a:stCxn id="5" idx="1"/>
            <a:endCxn id="4" idx="7"/>
          </p:cNvCxnSpPr>
          <p:nvPr/>
        </p:nvCxnSpPr>
        <p:spPr>
          <a:xfrm flipH="1">
            <a:off x="5335637" y="3841138"/>
            <a:ext cx="1489130" cy="109118"/>
          </a:xfrm>
          <a:prstGeom prst="straightConnector1">
            <a:avLst/>
          </a:pr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9" name="Speech Bubble: Oval 8"/>
          <p:cNvSpPr/>
          <p:nvPr/>
        </p:nvSpPr>
        <p:spPr>
          <a:xfrm>
            <a:off x="7010399" y="1185333"/>
            <a:ext cx="4933245" cy="1682046"/>
          </a:xfrm>
          <a:prstGeom prst="wedgeEllipseCallout">
            <a:avLst>
              <a:gd name="adj1" fmla="val -26276"/>
              <a:gd name="adj2" fmla="val 78798"/>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tx1"/>
                </a:solidFill>
              </a:rPr>
              <a:t>Tom, we don’t have to worry about Laplanders and Eskimos</a:t>
            </a:r>
          </a:p>
        </p:txBody>
      </p:sp>
      <p:sp>
        <p:nvSpPr>
          <p:cNvPr id="11" name="Title 1"/>
          <p:cNvSpPr txBox="1">
            <a:spLocks/>
          </p:cNvSpPr>
          <p:nvPr/>
        </p:nvSpPr>
        <p:spPr>
          <a:xfrm>
            <a:off x="2428522" y="365125"/>
            <a:ext cx="7334956" cy="8766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Twelve Stations of the Sun Path</a:t>
            </a:r>
          </a:p>
        </p:txBody>
      </p:sp>
    </p:spTree>
    <p:extLst>
      <p:ext uri="{BB962C8B-B14F-4D97-AF65-F5344CB8AC3E}">
        <p14:creationId xmlns:p14="http://schemas.microsoft.com/office/powerpoint/2010/main" val="7600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146039"/>
            <a:ext cx="10801350" cy="1325563"/>
          </a:xfrm>
        </p:spPr>
        <p:txBody>
          <a:bodyPr/>
          <a:lstStyle/>
          <a:p>
            <a:pPr algn="ctr"/>
            <a:r>
              <a:rPr lang="en-US" dirty="0"/>
              <a:t>Travel to Europe (Freddie Laker and </a:t>
            </a:r>
            <a:r>
              <a:rPr lang="en-US" dirty="0" err="1"/>
              <a:t>Eurail</a:t>
            </a:r>
            <a:r>
              <a:rPr lang="en-US" dirty="0"/>
              <a:t> Pass)</a:t>
            </a:r>
            <a:br>
              <a:rPr lang="en-US" dirty="0"/>
            </a:br>
            <a:r>
              <a:rPr lang="en-US" sz="3600" dirty="0"/>
              <a:t>[Jan.-April 1978]</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25" y="2399071"/>
            <a:ext cx="5057759" cy="28492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127" y="1656134"/>
            <a:ext cx="5600700" cy="25050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127" y="4352924"/>
            <a:ext cx="3367731" cy="2252663"/>
          </a:xfrm>
          <a:prstGeom prst="rect">
            <a:avLst/>
          </a:prstGeom>
        </p:spPr>
      </p:pic>
    </p:spTree>
    <p:extLst>
      <p:ext uri="{BB962C8B-B14F-4D97-AF65-F5344CB8AC3E}">
        <p14:creationId xmlns:p14="http://schemas.microsoft.com/office/powerpoint/2010/main" val="1738430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25" y="2950653"/>
            <a:ext cx="2143125" cy="2143125"/>
          </a:xfrm>
          <a:prstGeom prst="rect">
            <a:avLst/>
          </a:prstGeom>
          <a:ln w="15875">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811" y="2047876"/>
            <a:ext cx="7545483" cy="4244334"/>
          </a:xfrm>
          <a:prstGeom prst="rect">
            <a:avLst/>
          </a:prstGeom>
        </p:spPr>
      </p:pic>
      <p:sp>
        <p:nvSpPr>
          <p:cNvPr id="4" name="Title 1"/>
          <p:cNvSpPr txBox="1">
            <a:spLocks/>
          </p:cNvSpPr>
          <p:nvPr/>
        </p:nvSpPr>
        <p:spPr>
          <a:xfrm>
            <a:off x="695325" y="265106"/>
            <a:ext cx="108013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t>Haarstick</a:t>
            </a:r>
            <a:r>
              <a:rPr lang="en-US" dirty="0"/>
              <a:t> Sailmakers</a:t>
            </a:r>
          </a:p>
          <a:p>
            <a:pPr algn="ctr"/>
            <a:r>
              <a:rPr lang="en-US" sz="3600" dirty="0"/>
              <a:t>[April-May 1978]</a:t>
            </a:r>
            <a:endParaRPr lang="en-US" dirty="0"/>
          </a:p>
        </p:txBody>
      </p:sp>
    </p:spTree>
    <p:extLst>
      <p:ext uri="{BB962C8B-B14F-4D97-AF65-F5344CB8AC3E}">
        <p14:creationId xmlns:p14="http://schemas.microsoft.com/office/powerpoint/2010/main" val="2352295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28661" y="1592957"/>
            <a:ext cx="6130911" cy="48607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271" y="1601464"/>
            <a:ext cx="6153150" cy="4838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61" y="1866168"/>
            <a:ext cx="6130911" cy="4565784"/>
          </a:xfrm>
          <a:prstGeom prst="rect">
            <a:avLst/>
          </a:prstGeom>
        </p:spPr>
      </p:pic>
      <p:sp>
        <p:nvSpPr>
          <p:cNvPr id="2" name="Title 1"/>
          <p:cNvSpPr>
            <a:spLocks noGrp="1"/>
          </p:cNvSpPr>
          <p:nvPr>
            <p:ph type="title"/>
          </p:nvPr>
        </p:nvSpPr>
        <p:spPr>
          <a:xfrm>
            <a:off x="4009944" y="188906"/>
            <a:ext cx="4172113" cy="1325563"/>
          </a:xfrm>
        </p:spPr>
        <p:txBody>
          <a:bodyPr>
            <a:normAutofit/>
          </a:bodyPr>
          <a:lstStyle/>
          <a:p>
            <a:pPr algn="ctr"/>
            <a:r>
              <a:rPr lang="en-US" dirty="0"/>
              <a:t>PL/C Group</a:t>
            </a:r>
            <a:br>
              <a:rPr lang="en-US" dirty="0"/>
            </a:br>
            <a:r>
              <a:rPr lang="en-US" sz="4000" dirty="0"/>
              <a:t>[5/31/78 – 6/2/78]</a:t>
            </a: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54" y="2412414"/>
            <a:ext cx="1958806" cy="258562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2601" y="2412415"/>
            <a:ext cx="1875071" cy="2585624"/>
          </a:xfrm>
          <a:prstGeom prst="rect">
            <a:avLst/>
          </a:prstGeom>
        </p:spPr>
      </p:pic>
      <p:sp>
        <p:nvSpPr>
          <p:cNvPr id="9" name="TextBox 23"/>
          <p:cNvSpPr txBox="1">
            <a:spLocks noChangeArrowheads="1"/>
          </p:cNvSpPr>
          <p:nvPr/>
        </p:nvSpPr>
        <p:spPr bwMode="auto">
          <a:xfrm>
            <a:off x="2861890" y="5100451"/>
            <a:ext cx="1536492" cy="3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Constance Reps</a:t>
            </a:r>
          </a:p>
        </p:txBody>
      </p:sp>
      <p:sp>
        <p:nvSpPr>
          <p:cNvPr id="10" name="TextBox 23"/>
          <p:cNvSpPr txBox="1">
            <a:spLocks noChangeArrowheads="1"/>
          </p:cNvSpPr>
          <p:nvPr/>
        </p:nvSpPr>
        <p:spPr bwMode="auto">
          <a:xfrm>
            <a:off x="975735" y="5100451"/>
            <a:ext cx="1025443" cy="33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pPr>
            <a:r>
              <a:rPr lang="en-US" sz="1600" dirty="0">
                <a:latin typeface="Calibri" pitchFamily="34" charset="0"/>
              </a:rPr>
              <a:t>Dick Conway</a:t>
            </a:r>
          </a:p>
        </p:txBody>
      </p:sp>
    </p:spTree>
    <p:extLst>
      <p:ext uri="{BB962C8B-B14F-4D97-AF65-F5344CB8AC3E}">
        <p14:creationId xmlns:p14="http://schemas.microsoft.com/office/powerpoint/2010/main" val="314277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2144</TotalTime>
  <Words>4053</Words>
  <Application>Microsoft Office PowerPoint</Application>
  <PresentationFormat>Widescreen</PresentationFormat>
  <Paragraphs>357</Paragraphs>
  <Slides>30</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Arial</vt:lpstr>
      <vt:lpstr>Cambria Math</vt:lpstr>
      <vt:lpstr>Calibri Light</vt:lpstr>
      <vt:lpstr>Office Theme</vt:lpstr>
      <vt:lpstr>Some Reflections</vt:lpstr>
      <vt:lpstr>PowerPoint Presentation</vt:lpstr>
      <vt:lpstr>PowerPoint Presentation</vt:lpstr>
      <vt:lpstr>PowerPoint Presentation</vt:lpstr>
      <vt:lpstr>PowerPoint Presentation</vt:lpstr>
      <vt:lpstr>PowerPoint Presentation</vt:lpstr>
      <vt:lpstr>Travel to Europe (Freddie Laker and Eurail Pass) [Jan.-April 1978]</vt:lpstr>
      <vt:lpstr>PowerPoint Presentation</vt:lpstr>
      <vt:lpstr>PL/C Group [5/31/78 – 6/2/78]</vt:lpstr>
      <vt:lpstr>Cornell Program Synthesizer</vt:lpstr>
      <vt:lpstr>Cornell Program Synthesizer</vt:lpstr>
      <vt:lpstr>Cornell Program Synthesizer</vt:lpstr>
      <vt:lpstr>Cornell Program Synthesizer</vt:lpstr>
      <vt:lpstr>Cornell Program Synthesizer</vt:lpstr>
      <vt:lpstr>Cornell Program Synthesizer</vt:lpstr>
      <vt:lpstr>Russ Long’s America’s Cup Campaign [Fall 1979]</vt:lpstr>
      <vt:lpstr>Incremental Attribute Updating in O(||AFFECTED||) Time [POPL 1982] </vt:lpstr>
      <vt:lpstr>PowerPoint Presentation</vt:lpstr>
      <vt:lpstr>PowerPoint Presentation</vt:lpstr>
      <vt:lpstr>[Hamming 1986]: How to Address All of Next Year’s Problems? </vt:lpstr>
      <vt:lpstr>Tim Teitelbaum</vt:lpstr>
      <vt:lpstr>Mooly Sagiv and Reinhard Wilhelm</vt:lpstr>
      <vt:lpstr>Wisconsin PL Colleagues</vt:lpstr>
      <vt:lpstr>Susan Horwitz http://pages.cs.wisc.edu/~horwitz/</vt:lpstr>
      <vt:lpstr>Fran Wong</vt:lpstr>
      <vt:lpstr>PowerPoint Presentation</vt:lpstr>
      <vt:lpstr>PowerPoint Presentation</vt:lpstr>
      <vt:lpstr>PowerPoint Presentation</vt:lpstr>
      <vt:lpstr>[Hamming 1986]: How to Address All of Next Year’s Problems?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Reflections</dc:title>
  <dc:creator>Thomas Reps</dc:creator>
  <cp:lastModifiedBy>Thomas Reps</cp:lastModifiedBy>
  <cp:revision>181</cp:revision>
  <dcterms:created xsi:type="dcterms:W3CDTF">2016-08-15T23:37:02Z</dcterms:created>
  <dcterms:modified xsi:type="dcterms:W3CDTF">2016-09-19T19:30:24Z</dcterms:modified>
</cp:coreProperties>
</file>