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8"/>
  </p:notesMasterIdLst>
  <p:sldIdLst>
    <p:sldId id="258" r:id="rId2"/>
    <p:sldId id="304" r:id="rId3"/>
    <p:sldId id="364" r:id="rId4"/>
    <p:sldId id="392" r:id="rId5"/>
    <p:sldId id="389" r:id="rId6"/>
    <p:sldId id="351" r:id="rId7"/>
    <p:sldId id="290" r:id="rId8"/>
    <p:sldId id="373" r:id="rId9"/>
    <p:sldId id="368" r:id="rId10"/>
    <p:sldId id="372" r:id="rId11"/>
    <p:sldId id="369" r:id="rId12"/>
    <p:sldId id="396" r:id="rId13"/>
    <p:sldId id="371" r:id="rId14"/>
    <p:sldId id="397" r:id="rId15"/>
    <p:sldId id="374" r:id="rId16"/>
    <p:sldId id="407" r:id="rId17"/>
    <p:sldId id="406" r:id="rId18"/>
    <p:sldId id="398" r:id="rId19"/>
    <p:sldId id="399" r:id="rId20"/>
    <p:sldId id="400" r:id="rId21"/>
    <p:sldId id="401" r:id="rId22"/>
    <p:sldId id="375" r:id="rId23"/>
    <p:sldId id="408" r:id="rId24"/>
    <p:sldId id="402" r:id="rId25"/>
    <p:sldId id="405" r:id="rId26"/>
    <p:sldId id="403" r:id="rId27"/>
    <p:sldId id="404" r:id="rId28"/>
    <p:sldId id="409" r:id="rId29"/>
    <p:sldId id="413" r:id="rId30"/>
    <p:sldId id="414" r:id="rId31"/>
    <p:sldId id="415" r:id="rId32"/>
    <p:sldId id="410" r:id="rId33"/>
    <p:sldId id="411" r:id="rId34"/>
    <p:sldId id="394" r:id="rId35"/>
    <p:sldId id="395" r:id="rId36"/>
    <p:sldId id="412" r:id="rId37"/>
  </p:sldIdLst>
  <p:sldSz cx="12192000" cy="6858000"/>
  <p:notesSz cx="6858000" cy="9144000"/>
  <p:embeddedFontLst>
    <p:embeddedFont>
      <p:font typeface="Roboto Light" panose="020B060402020202020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" panose="02040503050406030204" pitchFamily="18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8993" autoAdjust="0"/>
  </p:normalViewPr>
  <p:slideViewPr>
    <p:cSldViewPr snapToGrid="0">
      <p:cViewPr varScale="1">
        <p:scale>
          <a:sx n="53" d="100"/>
          <a:sy n="53" d="100"/>
        </p:scale>
        <p:origin x="-14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TSL-sandbox-PE\tsl\tools\instr-synthesizer\test\SPEC\McSynthML-all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858595800525"/>
          <c:y val="0.14956488772236803"/>
          <c:w val="0.85801205708661421"/>
          <c:h val="0.726061388159813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Sheet1!$M$87</c:f>
              <c:strCache>
                <c:ptCount val="1"/>
                <c:pt idx="0">
                  <c:v>McSynth-ML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Sheet1!$B$88:$B$137</c:f>
              <c:numCache>
                <c:formatCode>General</c:formatCode>
                <c:ptCount val="50"/>
                <c:pt idx="0">
                  <c:v>68</c:v>
                </c:pt>
                <c:pt idx="1">
                  <c:v>494</c:v>
                </c:pt>
                <c:pt idx="2">
                  <c:v>1220</c:v>
                </c:pt>
                <c:pt idx="3">
                  <c:v>105</c:v>
                </c:pt>
                <c:pt idx="4">
                  <c:v>11559</c:v>
                </c:pt>
                <c:pt idx="5">
                  <c:v>51</c:v>
                </c:pt>
                <c:pt idx="6">
                  <c:v>73</c:v>
                </c:pt>
                <c:pt idx="7">
                  <c:v>3353</c:v>
                </c:pt>
                <c:pt idx="8">
                  <c:v>5477</c:v>
                </c:pt>
                <c:pt idx="9">
                  <c:v>65</c:v>
                </c:pt>
                <c:pt idx="10">
                  <c:v>77</c:v>
                </c:pt>
                <c:pt idx="11">
                  <c:v>76</c:v>
                </c:pt>
                <c:pt idx="12">
                  <c:v>1065</c:v>
                </c:pt>
                <c:pt idx="13">
                  <c:v>130</c:v>
                </c:pt>
                <c:pt idx="14">
                  <c:v>79</c:v>
                </c:pt>
                <c:pt idx="15">
                  <c:v>91</c:v>
                </c:pt>
                <c:pt idx="16">
                  <c:v>287</c:v>
                </c:pt>
                <c:pt idx="17">
                  <c:v>30121</c:v>
                </c:pt>
                <c:pt idx="18">
                  <c:v>65</c:v>
                </c:pt>
                <c:pt idx="19">
                  <c:v>71</c:v>
                </c:pt>
                <c:pt idx="20">
                  <c:v>80</c:v>
                </c:pt>
                <c:pt idx="21">
                  <c:v>20489</c:v>
                </c:pt>
                <c:pt idx="22">
                  <c:v>99</c:v>
                </c:pt>
                <c:pt idx="23">
                  <c:v>122</c:v>
                </c:pt>
                <c:pt idx="24">
                  <c:v>71</c:v>
                </c:pt>
                <c:pt idx="25">
                  <c:v>32012</c:v>
                </c:pt>
                <c:pt idx="26">
                  <c:v>216</c:v>
                </c:pt>
                <c:pt idx="27">
                  <c:v>20400</c:v>
                </c:pt>
                <c:pt idx="28">
                  <c:v>100</c:v>
                </c:pt>
                <c:pt idx="29">
                  <c:v>90</c:v>
                </c:pt>
                <c:pt idx="30">
                  <c:v>259200</c:v>
                </c:pt>
                <c:pt idx="31">
                  <c:v>183</c:v>
                </c:pt>
                <c:pt idx="32">
                  <c:v>635</c:v>
                </c:pt>
                <c:pt idx="33">
                  <c:v>259200</c:v>
                </c:pt>
                <c:pt idx="34">
                  <c:v>80</c:v>
                </c:pt>
                <c:pt idx="35">
                  <c:v>20539</c:v>
                </c:pt>
                <c:pt idx="36">
                  <c:v>29498</c:v>
                </c:pt>
                <c:pt idx="37">
                  <c:v>64</c:v>
                </c:pt>
                <c:pt idx="38">
                  <c:v>259200</c:v>
                </c:pt>
                <c:pt idx="39">
                  <c:v>282</c:v>
                </c:pt>
                <c:pt idx="40">
                  <c:v>259200</c:v>
                </c:pt>
                <c:pt idx="41">
                  <c:v>28</c:v>
                </c:pt>
                <c:pt idx="42">
                  <c:v>20554</c:v>
                </c:pt>
                <c:pt idx="43">
                  <c:v>259200</c:v>
                </c:pt>
                <c:pt idx="44">
                  <c:v>101</c:v>
                </c:pt>
                <c:pt idx="45">
                  <c:v>20524</c:v>
                </c:pt>
                <c:pt idx="46">
                  <c:v>259200</c:v>
                </c:pt>
                <c:pt idx="47">
                  <c:v>28</c:v>
                </c:pt>
                <c:pt idx="48">
                  <c:v>2255</c:v>
                </c:pt>
                <c:pt idx="49">
                  <c:v>109</c:v>
                </c:pt>
              </c:numCache>
            </c:numRef>
          </c:xVal>
          <c:yVal>
            <c:numRef>
              <c:f>Sheet1!$M$88:$M$137</c:f>
              <c:numCache>
                <c:formatCode>General</c:formatCode>
                <c:ptCount val="50"/>
                <c:pt idx="0">
                  <c:v>62</c:v>
                </c:pt>
                <c:pt idx="1">
                  <c:v>63</c:v>
                </c:pt>
                <c:pt idx="2">
                  <c:v>78</c:v>
                </c:pt>
                <c:pt idx="3">
                  <c:v>74</c:v>
                </c:pt>
                <c:pt idx="4">
                  <c:v>651</c:v>
                </c:pt>
                <c:pt idx="5">
                  <c:v>43</c:v>
                </c:pt>
                <c:pt idx="6">
                  <c:v>61</c:v>
                </c:pt>
                <c:pt idx="7">
                  <c:v>51</c:v>
                </c:pt>
                <c:pt idx="8">
                  <c:v>53</c:v>
                </c:pt>
                <c:pt idx="9">
                  <c:v>59</c:v>
                </c:pt>
                <c:pt idx="10">
                  <c:v>69</c:v>
                </c:pt>
                <c:pt idx="11">
                  <c:v>66</c:v>
                </c:pt>
                <c:pt idx="12">
                  <c:v>98</c:v>
                </c:pt>
                <c:pt idx="13">
                  <c:v>120</c:v>
                </c:pt>
                <c:pt idx="14">
                  <c:v>71</c:v>
                </c:pt>
                <c:pt idx="15">
                  <c:v>56</c:v>
                </c:pt>
                <c:pt idx="16">
                  <c:v>259</c:v>
                </c:pt>
                <c:pt idx="17">
                  <c:v>64</c:v>
                </c:pt>
                <c:pt idx="18">
                  <c:v>50</c:v>
                </c:pt>
                <c:pt idx="19">
                  <c:v>67</c:v>
                </c:pt>
                <c:pt idx="20">
                  <c:v>74</c:v>
                </c:pt>
                <c:pt idx="21">
                  <c:v>1894</c:v>
                </c:pt>
                <c:pt idx="22">
                  <c:v>91</c:v>
                </c:pt>
                <c:pt idx="23">
                  <c:v>103</c:v>
                </c:pt>
                <c:pt idx="24">
                  <c:v>67</c:v>
                </c:pt>
                <c:pt idx="25">
                  <c:v>347</c:v>
                </c:pt>
                <c:pt idx="26">
                  <c:v>73</c:v>
                </c:pt>
                <c:pt idx="27">
                  <c:v>242</c:v>
                </c:pt>
                <c:pt idx="28">
                  <c:v>55</c:v>
                </c:pt>
                <c:pt idx="29">
                  <c:v>81</c:v>
                </c:pt>
                <c:pt idx="30">
                  <c:v>293</c:v>
                </c:pt>
                <c:pt idx="31">
                  <c:v>128</c:v>
                </c:pt>
                <c:pt idx="32">
                  <c:v>140</c:v>
                </c:pt>
                <c:pt idx="33">
                  <c:v>211</c:v>
                </c:pt>
                <c:pt idx="34">
                  <c:v>75</c:v>
                </c:pt>
                <c:pt idx="35">
                  <c:v>714</c:v>
                </c:pt>
                <c:pt idx="36">
                  <c:v>173</c:v>
                </c:pt>
                <c:pt idx="37">
                  <c:v>57</c:v>
                </c:pt>
                <c:pt idx="38">
                  <c:v>799</c:v>
                </c:pt>
                <c:pt idx="39">
                  <c:v>96</c:v>
                </c:pt>
                <c:pt idx="40">
                  <c:v>165</c:v>
                </c:pt>
                <c:pt idx="41">
                  <c:v>26</c:v>
                </c:pt>
                <c:pt idx="42">
                  <c:v>830</c:v>
                </c:pt>
                <c:pt idx="43">
                  <c:v>322</c:v>
                </c:pt>
                <c:pt idx="44">
                  <c:v>96</c:v>
                </c:pt>
                <c:pt idx="45">
                  <c:v>186</c:v>
                </c:pt>
                <c:pt idx="46">
                  <c:v>5441</c:v>
                </c:pt>
                <c:pt idx="47">
                  <c:v>26</c:v>
                </c:pt>
                <c:pt idx="48">
                  <c:v>63</c:v>
                </c:pt>
                <c:pt idx="49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6F-4C06-99F5-A2FEEF984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74304"/>
        <c:axId val="33038720"/>
      </c:scatterChart>
      <c:valAx>
        <c:axId val="65074304"/>
        <c:scaling>
          <c:logBase val="10"/>
          <c:orientation val="minMax"/>
          <c:max val="259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Synthesis time - McSynth++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8720"/>
        <c:crosses val="autoZero"/>
        <c:crossBetween val="midCat"/>
      </c:valAx>
      <c:valAx>
        <c:axId val="33038720"/>
        <c:scaling>
          <c:logBase val="10"/>
          <c:orientation val="minMax"/>
          <c:max val="259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Synthesis time - McSynth-ML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74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0.10482</cdr:x>
      <cdr:y>0.15422</cdr:y>
    </cdr:from>
    <cdr:to>
      <cdr:x>0.95422</cdr:x>
      <cdr:y>0.8755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1277957" y="1057619"/>
          <a:ext cx="10355855" cy="49465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FEB-6C85-4E45-B548-D2DCB5A357D1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1EEF-8BCB-4760-BC87-60F3C6CE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key challenge that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has to face is the enormous size of the synthesis search space.</a:t>
            </a:r>
          </a:p>
          <a:p>
            <a:pPr marL="0" indent="0">
              <a:buNone/>
            </a:pPr>
            <a:r>
              <a:rPr lang="en-US" baseline="0" dirty="0" smtClean="0"/>
              <a:t>IA-32 has billions of instructions. Even if we abstract away the immediate operands from instructions, we are still left with a huge number of instruction schemas.</a:t>
            </a:r>
          </a:p>
          <a:p>
            <a:pPr marL="0" indent="0">
              <a:buNone/>
            </a:pPr>
            <a:r>
              <a:rPr lang="en-US" baseline="0" dirty="0" smtClean="0"/>
              <a:t>This, along with the exponential cost inherent in enumerative synthesis results in an enormous search space for the synthesizer.</a:t>
            </a:r>
          </a:p>
          <a:p>
            <a:pPr marL="0" indent="0">
              <a:buNone/>
            </a:pPr>
            <a:r>
              <a:rPr lang="en-US" baseline="0" dirty="0" smtClean="0"/>
              <a:t>For example, with this search space, A naïve enumerative synthesizer will take several hours or even days just to synthesize an instruction sequence of length 2.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counter this enormous search space,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uses a master-slave architecture.</a:t>
            </a:r>
          </a:p>
          <a:p>
            <a:r>
              <a:rPr lang="en-US" baseline="0" dirty="0" smtClean="0"/>
              <a:t>The master first breaks up the input QFBV formula into several independent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Each sub-formula is given as input to a slave synthesizer, which synthesizes an instruction sequence for the sub-formula.</a:t>
            </a:r>
          </a:p>
          <a:p>
            <a:r>
              <a:rPr lang="en-US" baseline="0" dirty="0" smtClean="0"/>
              <a:t>The master concatenates the results produced by the slaves, and returns the resulting instruction sequence.</a:t>
            </a:r>
          </a:p>
          <a:p>
            <a:r>
              <a:rPr lang="en-US" baseline="0" dirty="0" smtClean="0"/>
              <a:t>If any of the slaves timeout, an alternative split is tried out.</a:t>
            </a:r>
          </a:p>
          <a:p>
            <a:r>
              <a:rPr lang="en-US" baseline="0" dirty="0" smtClean="0"/>
              <a:t>If all possible splits time out, the slave is given the </a:t>
            </a:r>
            <a:r>
              <a:rPr lang="en-US" baseline="0" dirty="0" err="1" smtClean="0"/>
              <a:t>unsplit</a:t>
            </a:r>
            <a:r>
              <a:rPr lang="en-US" baseline="0" dirty="0" smtClean="0"/>
              <a:t> formula as input.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D8E6-1B75-4204-8C34-CB8CA5C9E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illustrate the workings of </a:t>
            </a:r>
            <a:r>
              <a:rPr lang="en-US" dirty="0" err="1" smtClean="0"/>
              <a:t>McSynth</a:t>
            </a:r>
            <a:r>
              <a:rPr lang="en-US" dirty="0" smtClean="0"/>
              <a:t>++ with this example formula.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Phi says that EAX should get the value in the memory location pointed to by ESP + 10, ESP should be incremented by 18, and the zero flag should be set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ESP + 10 is zero. For this example let us pretend that the arithmetic instructions only set the zero flag.</a:t>
            </a:r>
          </a:p>
          <a:p>
            <a:r>
              <a:rPr lang="en-US" dirty="0" smtClean="0"/>
              <a:t>The master of </a:t>
            </a:r>
            <a:r>
              <a:rPr lang="en-US" dirty="0" err="1" smtClean="0"/>
              <a:t>McSynth</a:t>
            </a:r>
            <a:r>
              <a:rPr lang="en-US" dirty="0" smtClean="0"/>
              <a:t>++ splits phi into two independent </a:t>
            </a:r>
            <a:r>
              <a:rPr lang="en-US" dirty="0" err="1" smtClean="0"/>
              <a:t>subformulas</a:t>
            </a:r>
            <a:r>
              <a:rPr lang="en-US" dirty="0" smtClean="0"/>
              <a:t> phi1 and phi2.</a:t>
            </a:r>
            <a:r>
              <a:rPr lang="en-US" baseline="0" dirty="0" smtClean="0"/>
              <a:t> It performs the split in such a way that if one were to synthesize instructions for phi1 and phi2 independently and concatenate them together, the result will be equivalent to phi.</a:t>
            </a:r>
          </a:p>
          <a:p>
            <a:r>
              <a:rPr lang="en-US" baseline="0" dirty="0" smtClean="0"/>
              <a:t>These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 are given to slave synthesizers that perform the actual enumerative synthesis, and produce these instruction sequences.</a:t>
            </a:r>
          </a:p>
          <a:p>
            <a:r>
              <a:rPr lang="en-US" baseline="0" dirty="0" smtClean="0"/>
              <a:t>The first slave takes a few seconds to find this implementation, but the second slave takes around 10 minutes. </a:t>
            </a:r>
          </a:p>
          <a:p>
            <a:r>
              <a:rPr lang="en-US" baseline="0" dirty="0" smtClean="0"/>
              <a:t>Why does the slave take such a long time? Let’s zoom into the slave synthesizer.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a high-level, the slave enumerates candidate instruction-sequences, and prunes away useless candidates using two pruners.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Then, with the remaining candidates, it checks if any candidate implements the input </a:t>
            </a:r>
            <a:r>
              <a:rPr lang="en-US" baseline="0" dirty="0" err="1" smtClean="0"/>
              <a:t>subformula</a:t>
            </a:r>
            <a:r>
              <a:rPr lang="en-US" baseline="0" dirty="0" smtClean="0"/>
              <a:t> using an instantiation of the counter-example guided inductive synthesis framework.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it finds a candidate that implements the input </a:t>
            </a:r>
            <a:r>
              <a:rPr lang="en-US" baseline="0" dirty="0" err="1" smtClean="0"/>
              <a:t>subformula</a:t>
            </a:r>
            <a:r>
              <a:rPr lang="en-US" baseline="0" dirty="0" smtClean="0"/>
              <a:t>, it returns that instruction-sequence.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D8E6-1B75-4204-8C34-CB8CA5C9E2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Effectively, the slave performs a linear search over the space of instruction sequences: it first exhausts</a:t>
            </a:r>
            <a:r>
              <a:rPr lang="en-US" baseline="0" dirty="0" smtClean="0"/>
              <a:t> one instruction sequences, then moves to two instruction sequences, and then to three instruction sequences.</a:t>
            </a:r>
          </a:p>
          <a:p>
            <a:r>
              <a:rPr lang="en-US" baseline="0" dirty="0" smtClean="0"/>
              <a:t>One can see that this search strategy is quite suboptimal: not all instruction sequences are equally likely to implement the input formula, and the slave does not attempt to perform any form of prioritization.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these limitations in mind, let us look at the design of </a:t>
            </a:r>
            <a:r>
              <a:rPr lang="en-US" dirty="0" err="1" smtClean="0"/>
              <a:t>McSynth</a:t>
            </a:r>
            <a:r>
              <a:rPr lang="en-US" dirty="0" smtClean="0"/>
              <a:t>-ML.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9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design of </a:t>
            </a:r>
            <a:r>
              <a:rPr lang="en-US" dirty="0" err="1" smtClean="0"/>
              <a:t>McSynth</a:t>
            </a:r>
            <a:r>
              <a:rPr lang="en-US" dirty="0" smtClean="0"/>
              <a:t>-ML is similar to that of </a:t>
            </a:r>
            <a:r>
              <a:rPr lang="en-US" dirty="0" err="1" smtClean="0"/>
              <a:t>McSynth</a:t>
            </a:r>
            <a:r>
              <a:rPr lang="en-US" dirty="0" smtClean="0"/>
              <a:t>++: </a:t>
            </a:r>
            <a:r>
              <a:rPr lang="en-US" dirty="0" err="1" smtClean="0"/>
              <a:t>McSynth</a:t>
            </a:r>
            <a:r>
              <a:rPr lang="en-US" dirty="0" smtClean="0"/>
              <a:t>-ML also has a master-slave</a:t>
            </a:r>
            <a:r>
              <a:rPr lang="en-US" baseline="0" dirty="0" smtClean="0"/>
              <a:t> architecture where the master splits the input formula into a sequence of independent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, and the slaves perform the actual synthesis.</a:t>
            </a:r>
          </a:p>
          <a:p>
            <a:r>
              <a:rPr lang="en-US" baseline="0" dirty="0" smtClean="0"/>
              <a:t>In fact,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uses the same master as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++.</a:t>
            </a:r>
          </a:p>
          <a:p>
            <a:r>
              <a:rPr lang="en-US" baseline="0" dirty="0" smtClean="0"/>
              <a:t>However,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-ML’s slaves use a smarter search strategy that is assisted by models.</a:t>
            </a:r>
          </a:p>
          <a:p>
            <a:r>
              <a:rPr lang="en-US" baseline="0" dirty="0" smtClean="0"/>
              <a:t>Consequently, the slaves of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are potentially much faster than those of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0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 models, one</a:t>
            </a:r>
            <a:r>
              <a:rPr lang="en-US" baseline="0" dirty="0" smtClean="0"/>
              <a:t> should first train them, and training involves having a large training corpus of &lt;specification, implementation&gt; pairs.</a:t>
            </a:r>
          </a:p>
          <a:p>
            <a:r>
              <a:rPr lang="en-US" baseline="0" dirty="0" smtClean="0"/>
              <a:t>For machine-code synthesis, that translates to a corpus consisting of several QFBV formula and instruction sequence pairs.</a:t>
            </a:r>
          </a:p>
          <a:p>
            <a:r>
              <a:rPr lang="en-US" baseline="0" dirty="0" smtClean="0"/>
              <a:t>But how does one create such a huge corpus?</a:t>
            </a:r>
            <a:endParaRPr lang="en-US" dirty="0" smtClean="0"/>
          </a:p>
          <a:p>
            <a:r>
              <a:rPr lang="en-US" dirty="0" smtClean="0"/>
              <a:t>One key observation</a:t>
            </a:r>
            <a:r>
              <a:rPr lang="en-US" baseline="0" dirty="0" smtClean="0"/>
              <a:t> is that going from QFBV to instruction sequence is difficult and slow because it involves search or synthesis.</a:t>
            </a:r>
          </a:p>
          <a:p>
            <a:r>
              <a:rPr lang="en-US" baseline="0" dirty="0" smtClean="0"/>
              <a:t>On the other hand going from instruction sequence to QFBV formula is straightforward and fast: you just do symbolic execution.</a:t>
            </a:r>
          </a:p>
          <a:p>
            <a:r>
              <a:rPr lang="en-US" baseline="0" dirty="0" smtClean="0"/>
              <a:t>Thus we use symbolic execution to create a huge corpus of </a:t>
            </a:r>
            <a:r>
              <a:rPr lang="en-US" baseline="0" dirty="0" err="1" smtClean="0"/>
              <a:t>qfbv</a:t>
            </a:r>
            <a:r>
              <a:rPr lang="en-US" baseline="0" dirty="0" smtClean="0"/>
              <a:t> formula and instruction sequence pairs.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now use this corpus to learn models.</a:t>
            </a:r>
          </a:p>
          <a:p>
            <a:r>
              <a:rPr lang="en-US" dirty="0" smtClean="0"/>
              <a:t>In particular, we learn</a:t>
            </a:r>
            <a:r>
              <a:rPr lang="en-US" baseline="0" dirty="0" smtClean="0"/>
              <a:t> two models.</a:t>
            </a:r>
          </a:p>
          <a:p>
            <a:r>
              <a:rPr lang="en-US" baseline="0" dirty="0" smtClean="0"/>
              <a:t>One is an n-gram language model. This model favors commonly occurring instruction sequences. For example, …</a:t>
            </a:r>
          </a:p>
          <a:p>
            <a:r>
              <a:rPr lang="en-US" baseline="0" dirty="0" smtClean="0"/>
              <a:t>Another is a </a:t>
            </a:r>
            <a:r>
              <a:rPr lang="en-US" baseline="0" dirty="0" err="1" smtClean="0"/>
              <a:t>kNN</a:t>
            </a:r>
            <a:r>
              <a:rPr lang="en-US" baseline="0" dirty="0" smtClean="0"/>
              <a:t> based correlation model that correlates features of QFBV formulas with features of instruction sequences. For example, 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doe we these models during synthesis?</a:t>
            </a:r>
          </a:p>
          <a:p>
            <a:r>
              <a:rPr lang="en-US" baseline="0" dirty="0" smtClean="0"/>
              <a:t>Suppose that the current fringe of the search look like this.</a:t>
            </a:r>
          </a:p>
          <a:p>
            <a:r>
              <a:rPr lang="en-US" baseline="0" dirty="0" smtClean="0"/>
              <a:t>The search asks the models which instruction-sequence prefix it should expand next.</a:t>
            </a:r>
          </a:p>
          <a:p>
            <a:r>
              <a:rPr lang="en-US" baseline="0" dirty="0" smtClean="0"/>
              <a:t>The models compute scores for </a:t>
            </a:r>
            <a:r>
              <a:rPr lang="en-US" baseline="0" dirty="0" smtClean="0"/>
              <a:t>each </a:t>
            </a:r>
            <a:r>
              <a:rPr lang="en-US" baseline="0" dirty="0" smtClean="0"/>
              <a:t>instruction sequence prefixes in the </a:t>
            </a:r>
            <a:r>
              <a:rPr lang="en-US" baseline="0" dirty="0" smtClean="0"/>
              <a:t>fringe. Each score is a combination of an n-gram and a k-NN score. The n-gram score says how common a given prefix is according to the n-gram model, and the k-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 score says how likely it is for the instructions in the prefix to implement the input formula phi.</a:t>
            </a:r>
          </a:p>
          <a:p>
            <a:r>
              <a:rPr lang="en-US" baseline="0" dirty="0" smtClean="0"/>
              <a:t>The search </a:t>
            </a:r>
            <a:r>
              <a:rPr lang="en-US" baseline="0" dirty="0" smtClean="0"/>
              <a:t>picks the prefix with the highest score, and expands it.</a:t>
            </a:r>
          </a:p>
          <a:p>
            <a:r>
              <a:rPr lang="en-US" baseline="0" dirty="0" smtClean="0"/>
              <a:t>This way we transformed the linear search of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into a model-assisted best-first search.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is the </a:t>
            </a:r>
            <a:r>
              <a:rPr lang="en-US" dirty="0" err="1" smtClean="0"/>
              <a:t>defecto</a:t>
            </a:r>
            <a:r>
              <a:rPr lang="en-US" baseline="0" dirty="0" smtClean="0"/>
              <a:t> motivation slide of every single talk at a PL conference.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Software is pervasive.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I’m sure you’ve seen plenty of these so far.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 me change it a little bit and say that binaries are pervasive.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Binaries are running in all devices.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Sometimes, some of these binaries lack source code and documentation.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binaries could be old legacy binaries, or untrusted binaries downloaded from somewhere.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we, as computer scientists, are often asked to develop tools that analyze and rewrite such binaries.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an optimization step, we first supply the input formula to the k-NN regression model and truncate the instruction pool to only contain those instructions that are most likely to implement the input formula. </a:t>
            </a:r>
          </a:p>
          <a:p>
            <a:r>
              <a:rPr lang="en-US" baseline="0" dirty="0" smtClean="0"/>
              <a:t>Then we begin the model-assisted best first search using this truncated instruction pool. </a:t>
            </a:r>
          </a:p>
          <a:p>
            <a:r>
              <a:rPr lang="en-US" baseline="0" dirty="0" smtClean="0"/>
              <a:t>In our experiments, this step reduced the size of the instruction pool by 10X on an average.</a:t>
            </a:r>
          </a:p>
          <a:p>
            <a:r>
              <a:rPr lang="en-US" baseline="0" dirty="0" smtClean="0"/>
              <a:t>To maintain the completeness guarantees of the synthesizer, if synthesis with the truncated pool fails to find an implementation, we perform the search with the </a:t>
            </a:r>
            <a:r>
              <a:rPr lang="en-US" baseline="0" dirty="0" err="1" smtClean="0"/>
              <a:t>untruncated</a:t>
            </a:r>
            <a:r>
              <a:rPr lang="en-US" baseline="0" dirty="0" smtClean="0"/>
              <a:t> pool.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4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 us look at some experimental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76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 to create a corpus of QFBV formulas to test </a:t>
            </a:r>
            <a:r>
              <a:rPr lang="en-US" dirty="0" err="1" smtClean="0"/>
              <a:t>McSynth</a:t>
            </a:r>
            <a:r>
              <a:rPr lang="en-US" dirty="0" smtClean="0"/>
              <a:t>-ML.</a:t>
            </a:r>
            <a:endParaRPr lang="en-US" dirty="0"/>
          </a:p>
          <a:p>
            <a:r>
              <a:rPr lang="en-US" dirty="0"/>
              <a:t>So we</a:t>
            </a:r>
            <a:r>
              <a:rPr lang="en-US" baseline="0" dirty="0"/>
              <a:t> harvested the </a:t>
            </a:r>
            <a:r>
              <a:rPr lang="en-US" baseline="0" dirty="0" smtClean="0"/>
              <a:t>most </a:t>
            </a:r>
            <a:r>
              <a:rPr lang="en-US" baseline="0" dirty="0"/>
              <a:t>frequently occurring instruction-sequences of lengths </a:t>
            </a:r>
            <a:r>
              <a:rPr lang="en-US" baseline="0" dirty="0" smtClean="0"/>
              <a:t>5 </a:t>
            </a:r>
            <a:r>
              <a:rPr lang="en-US" baseline="0" dirty="0"/>
              <a:t>through 10 from </a:t>
            </a:r>
            <a:r>
              <a:rPr lang="en-US" baseline="0" dirty="0" smtClean="0"/>
              <a:t>each of the 10 binaries in the SPECINT </a:t>
            </a:r>
            <a:r>
              <a:rPr lang="en-US" baseline="0" dirty="0"/>
              <a:t>2006 benchmark suite</a:t>
            </a:r>
            <a:r>
              <a:rPr lang="en-US" baseline="0" dirty="0" smtClean="0"/>
              <a:t>.</a:t>
            </a:r>
            <a:endParaRPr lang="en-US" baseline="0" dirty="0"/>
          </a:p>
          <a:p>
            <a:r>
              <a:rPr lang="en-US" baseline="0" dirty="0"/>
              <a:t>The resulting 50 instruction-sequences constituted our representative set of important instruction-sequences.</a:t>
            </a:r>
          </a:p>
          <a:p>
            <a:r>
              <a:rPr lang="en-US" baseline="0" dirty="0"/>
              <a:t>We converted each instruction sequence into a QFBV formula via symbolic execution to obtain our corpus of 50 QFBV formulas.</a:t>
            </a:r>
          </a:p>
          <a:p>
            <a:r>
              <a:rPr lang="en-US" baseline="0" dirty="0"/>
              <a:t>For our experiments, we obtained the input QFBV formulas from instruction-sequences. However, note that the QFBV formula input for the synthesizer can come from anywhere, and there are no restrictions on its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D8E6-1B75-4204-8C34-CB8CA5C9E2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 the test suite and the training corpus independent</a:t>
            </a:r>
            <a:r>
              <a:rPr lang="en-US" baseline="0" dirty="0" smtClean="0"/>
              <a:t> from each other, we adopted the following strategy:</a:t>
            </a:r>
          </a:p>
          <a:p>
            <a:r>
              <a:rPr lang="en-US" baseline="0" dirty="0" smtClean="0"/>
              <a:t>If the test formula </a:t>
            </a:r>
            <a:r>
              <a:rPr lang="en-US" baseline="0" dirty="0" err="1" smtClean="0"/>
              <a:t>phi_t</a:t>
            </a:r>
            <a:r>
              <a:rPr lang="en-US" baseline="0" dirty="0" smtClean="0"/>
              <a:t> came from an instruction sequence from Binary1, instruction sequences harvested from the other binaries were used to create the training corpus for </a:t>
            </a:r>
            <a:r>
              <a:rPr lang="en-US" baseline="0" dirty="0" err="1" smtClean="0"/>
              <a:t>phi_t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in our experiments, we did not have one global training corpus; we had one training corpus for each of the 10 SPEC binaries.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6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corpus of 50 formulas,</a:t>
            </a:r>
            <a:r>
              <a:rPr lang="en-US" baseline="0" dirty="0" smtClean="0"/>
              <a:t> t</a:t>
            </a:r>
            <a:r>
              <a:rPr lang="en-US" dirty="0" smtClean="0"/>
              <a:t>his scatter plot compares the synthesis times obtained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and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</a:t>
            </a:r>
            <a:r>
              <a:rPr lang="en-US" dirty="0" smtClean="0"/>
              <a:t>.</a:t>
            </a:r>
            <a:r>
              <a:rPr lang="en-US" baseline="0" dirty="0" smtClean="0"/>
              <a:t> The axes are in log scale.</a:t>
            </a:r>
          </a:p>
          <a:p>
            <a:r>
              <a:rPr lang="en-US" baseline="0" dirty="0" smtClean="0"/>
              <a:t>The blue line represents the diagonal. If a point lies on the diagonal,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produced no improvement. If it lies to the left and above,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performed worse, if it lies to the right and below the diagonal,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performed better.</a:t>
            </a:r>
          </a:p>
          <a:p>
            <a:r>
              <a:rPr lang="en-US" baseline="0" dirty="0" smtClean="0"/>
              <a:t>Some key results.</a:t>
            </a:r>
          </a:p>
          <a:p>
            <a:r>
              <a:rPr lang="en-US" baseline="0" dirty="0" err="1" smtClean="0"/>
              <a:t>McSynth</a:t>
            </a:r>
            <a:r>
              <a:rPr lang="en-US" baseline="0" dirty="0" smtClean="0"/>
              <a:t>++ timed out on 6 out of the 50 formulas, and the timeout value was 3 days.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did not time out on any formula.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timed out on the 6 formulas because they contained a </a:t>
            </a:r>
            <a:r>
              <a:rPr lang="en-US" baseline="0" dirty="0" err="1" smtClean="0"/>
              <a:t>subformula</a:t>
            </a:r>
            <a:r>
              <a:rPr lang="en-US" baseline="0" dirty="0" smtClean="0"/>
              <a:t> which could only be implemented by 3 instructions. By the time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reached 3 instruction sequences, the timeout had expired.</a:t>
            </a:r>
          </a:p>
          <a:p>
            <a:r>
              <a:rPr lang="en-US" baseline="0" dirty="0" smtClean="0"/>
              <a:t>For such formulas,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produced an average speedup of over 526X.</a:t>
            </a:r>
          </a:p>
          <a:p>
            <a:r>
              <a:rPr lang="en-US" baseline="0" dirty="0" smtClean="0"/>
              <a:t>For the formulas that did not time out with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++, the average speedup produced by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was 4.55X.</a:t>
            </a:r>
          </a:p>
          <a:p>
            <a:r>
              <a:rPr lang="en-US" baseline="0" dirty="0" smtClean="0"/>
              <a:t>If we consider the formulas whose baseline synthesis time was 100 s or greater, the speedup is more pronounced: 12.6X.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2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wanted to measure the individual contributions</a:t>
            </a:r>
            <a:r>
              <a:rPr lang="en-US" baseline="0" dirty="0" smtClean="0"/>
              <a:t> of model-assisted best first search and instruction-pool truncation to the overall speedup. </a:t>
            </a:r>
            <a:r>
              <a:rPr lang="en-US" dirty="0" smtClean="0"/>
              <a:t>Here is a summary</a:t>
            </a:r>
            <a:r>
              <a:rPr lang="en-US" baseline="0" dirty="0" smtClean="0"/>
              <a:t> of those experimental results:</a:t>
            </a:r>
          </a:p>
          <a:p>
            <a:r>
              <a:rPr lang="en-US" baseline="0" dirty="0" smtClean="0"/>
              <a:t>In one corner, you have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that uses linear search and does not perform any truncation of its instruction pool.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times out for 6 formulas.</a:t>
            </a:r>
          </a:p>
          <a:p>
            <a:r>
              <a:rPr lang="en-US" baseline="0" dirty="0" smtClean="0"/>
              <a:t>In the opposite corner, we have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 uses model-assisted best-first search and k-NN-based instruction pool truncation.</a:t>
            </a:r>
          </a:p>
          <a:p>
            <a:r>
              <a:rPr lang="en-US" baseline="0" dirty="0" smtClean="0"/>
              <a:t>Over here, we have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equipped with only model-assisted best-first search; this does not timeout on any formula, and produces these speedups.</a:t>
            </a:r>
          </a:p>
          <a:p>
            <a:r>
              <a:rPr lang="en-US" baseline="0" dirty="0" smtClean="0"/>
              <a:t>Over here, we have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equipped with just instruction-pool truncation; this variant also does not timeout on any formula, and produces these speedups.</a:t>
            </a:r>
          </a:p>
          <a:p>
            <a:r>
              <a:rPr lang="en-US" baseline="0" dirty="0" smtClean="0"/>
              <a:t>We can see that k-NN-based instruction-pool truncation has a more pronounced effect on the speedup.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4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4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master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splits the input formula into a sequence of independent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 master tries to find legal splits of the input formula. A legal split is a split such that if one were to synthesize code for the individual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 and concatenate them in the same order, the result will be equivalent to the input formula. A sufficient condition for the legality of a split is flow independence between its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McSynth</a:t>
            </a:r>
            <a:r>
              <a:rPr lang="en-US" dirty="0"/>
              <a:t>++ first splits phi into phi1</a:t>
            </a:r>
            <a:r>
              <a:rPr lang="en-US" baseline="0" dirty="0"/>
              <a:t> and phi2 because these two </a:t>
            </a:r>
            <a:r>
              <a:rPr lang="en-US" baseline="0" dirty="0" smtClean="0"/>
              <a:t>formulas are flow independent and these locations </a:t>
            </a:r>
            <a:r>
              <a:rPr lang="en-US" baseline="0" dirty="0"/>
              <a:t>could never alias.</a:t>
            </a:r>
          </a:p>
          <a:p>
            <a:r>
              <a:rPr lang="en-US" baseline="0" dirty="0"/>
              <a:t>McSynth++ further splits phi2 into phi3 and phi4 because again, there is no flow dependence from phi3 to phi4.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9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++ also flattens </a:t>
            </a:r>
            <a:r>
              <a:rPr lang="en-US" dirty="0" err="1" smtClean="0"/>
              <a:t>subformulas</a:t>
            </a:r>
            <a:r>
              <a:rPr lang="en-US" dirty="0" smtClean="0"/>
              <a:t> containing “deep” terms.</a:t>
            </a:r>
          </a:p>
          <a:p>
            <a:r>
              <a:rPr lang="en-US" dirty="0" smtClean="0"/>
              <a:t>Now </a:t>
            </a:r>
            <a:r>
              <a:rPr lang="en-US" dirty="0"/>
              <a:t>consider the subformula phi3. One can see that phi3 contains a deep term, that is a term with a deep ast.</a:t>
            </a:r>
          </a:p>
          <a:p>
            <a:r>
              <a:rPr lang="en-US" baseline="0" dirty="0" smtClean="0"/>
              <a:t>By </a:t>
            </a:r>
            <a:r>
              <a:rPr lang="en-US" baseline="0" dirty="0"/>
              <a:t>introducing extra symbolic constants, one can flatten phi3 as follows.</a:t>
            </a:r>
          </a:p>
          <a:p>
            <a:r>
              <a:rPr lang="en-US" baseline="0" dirty="0"/>
              <a:t>Note that phi3 and phi3’ are </a:t>
            </a:r>
            <a:r>
              <a:rPr lang="en-US" baseline="0" dirty="0" err="1"/>
              <a:t>equisatisfiable</a:t>
            </a:r>
            <a:r>
              <a:rPr lang="en-US" baseline="0" dirty="0"/>
              <a:t>.</a:t>
            </a:r>
          </a:p>
          <a:p>
            <a:r>
              <a:rPr lang="en-US" baseline="0" dirty="0"/>
              <a:t>Now suppose that the user provides some scratch registers, which is usually dead registers at the point where code is to be synthesized, McSynth++ performs register assignment on phi3’ and rewrites it as follows.</a:t>
            </a:r>
          </a:p>
          <a:p>
            <a:r>
              <a:rPr lang="en-US" dirty="0"/>
              <a:t>Now phi3’ can be split into independent subformulas phi5, phi6, and phi7.</a:t>
            </a:r>
          </a:p>
          <a:p>
            <a:r>
              <a:rPr lang="en-US" dirty="0"/>
              <a:t>In this manner,</a:t>
            </a:r>
            <a:r>
              <a:rPr lang="en-US" baseline="0" dirty="0"/>
              <a:t> McSynth++ flattens a deep term via scratch registers into a sequence of subformulas.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55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our example phi, the master of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splits phi into the following sequence of independent </a:t>
            </a:r>
            <a:r>
              <a:rPr lang="en-US" baseline="0" dirty="0" err="1" smtClean="0"/>
              <a:t>subformulas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focus on binary rewriting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one want to rewrite binaries?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one could rewrite a binary to optimize it, secure it, or extract an executable component from it.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right, I’ve shown various techniques that can be used for those use cases.</a:t>
            </a:r>
          </a:p>
          <a:p>
            <a:pPr marL="171450" indent="-171450">
              <a:buFontTx/>
              <a:buChar char="-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6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the </a:t>
            </a:r>
            <a:r>
              <a:rPr lang="en-US" baseline="0" dirty="0" smtClean="0"/>
              <a:t>slave enumerates </a:t>
            </a:r>
            <a:r>
              <a:rPr lang="en-US" baseline="0" dirty="0" smtClean="0"/>
              <a:t>candidates</a:t>
            </a:r>
            <a:r>
              <a:rPr lang="en-US" baseline="0" dirty="0" smtClean="0"/>
              <a:t>, </a:t>
            </a:r>
            <a:r>
              <a:rPr lang="en-US" baseline="0" dirty="0" smtClean="0"/>
              <a:t>it checks </a:t>
            </a:r>
            <a:r>
              <a:rPr lang="en-US" baseline="0" dirty="0" smtClean="0"/>
              <a:t>if a candidate is useless and can be pruned away.</a:t>
            </a:r>
          </a:p>
          <a:p>
            <a:r>
              <a:rPr lang="en-US" baseline="0" dirty="0" smtClean="0"/>
              <a:t>It does so by computing the abstract semantic footprints.</a:t>
            </a:r>
          </a:p>
          <a:p>
            <a:r>
              <a:rPr lang="en-US" baseline="0" dirty="0" smtClean="0"/>
              <a:t>The abstract semantic use footprint is an over-approximation of the locations that might be used by a QFBV formula.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abstract semantic kill footprint is an over-approximation of the locations that might be modified by a QFBV formula.</a:t>
            </a:r>
          </a:p>
          <a:p>
            <a:r>
              <a:rPr lang="en-US" baseline="0" dirty="0" smtClean="0"/>
              <a:t>The abstraction we chose is quite simple. We retain registers and flags in the abstractions, but we use a single abstract element called “Mem” to denote any memory location.</a:t>
            </a:r>
          </a:p>
          <a:p>
            <a:r>
              <a:rPr lang="en-US" baseline="0" dirty="0" smtClean="0"/>
              <a:t>For example, the abstract semantic use and kill footprints for phi1 are.</a:t>
            </a:r>
          </a:p>
          <a:p>
            <a:r>
              <a:rPr lang="en-US" baseline="0" dirty="0" smtClean="0"/>
              <a:t>ESP and EBP are in SFP use sharp because phi1 might use the ESP and EBP registers.</a:t>
            </a:r>
          </a:p>
          <a:p>
            <a:r>
              <a:rPr lang="en-US" baseline="0" dirty="0" smtClean="0"/>
              <a:t>Mem’ is in SFP kill sharp because phi1 modifies some memory location.</a:t>
            </a:r>
          </a:p>
          <a:p>
            <a:r>
              <a:rPr lang="en-US" baseline="0" dirty="0" smtClean="0"/>
              <a:t>SFP use sharp and SFP kill sharp for the candidate are.</a:t>
            </a:r>
          </a:p>
          <a:p>
            <a:r>
              <a:rPr lang="en-US" baseline="0" dirty="0" smtClean="0"/>
              <a:t>Because </a:t>
            </a:r>
            <a:r>
              <a:rPr lang="en-US" baseline="0" dirty="0" err="1" smtClean="0"/>
              <a:t>sfp</a:t>
            </a:r>
            <a:r>
              <a:rPr lang="en-US" baseline="0" dirty="0" smtClean="0"/>
              <a:t> kill sharp of the candidate is not a subset of that of phi1, the candidate might modify a location that is not modified by phi1, and thus it cannot implement phi1 efficiently.</a:t>
            </a:r>
          </a:p>
          <a:p>
            <a:r>
              <a:rPr lang="en-US" baseline="0" dirty="0" smtClean="0"/>
              <a:t>Thus, the candidate is pruned away.</a:t>
            </a:r>
          </a:p>
          <a:p>
            <a:r>
              <a:rPr lang="en-US" baseline="0" dirty="0" smtClean="0"/>
              <a:t>Another important observation is, no matter what instruction sequence is appended to this candidate, the resulting candidate will always be pruned away in this step.</a:t>
            </a:r>
          </a:p>
          <a:p>
            <a:r>
              <a:rPr lang="en-US" baseline="0" dirty="0" smtClean="0"/>
              <a:t>We call such a candidate a useless prefix. </a:t>
            </a:r>
          </a:p>
          <a:p>
            <a:r>
              <a:rPr lang="en-US" baseline="0" dirty="0" smtClean="0"/>
              <a:t>The slave synthesizer will never enumerate any instruction sequence with a useless prefix as a prefix.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D8E6-1B75-4204-8C34-CB8CA5C9E2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68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/>
              <a:t>slave in McSynth++ has </a:t>
            </a:r>
            <a:r>
              <a:rPr lang="en-US" baseline="0" dirty="0" smtClean="0"/>
              <a:t>an additional pruner called the bits-lost-based pruner. </a:t>
            </a:r>
            <a:r>
              <a:rPr lang="en-US" baseline="0" dirty="0"/>
              <a:t>Let me illustrate the role of this pruner using phi7 as an example.</a:t>
            </a:r>
          </a:p>
          <a:p>
            <a:r>
              <a:rPr lang="en-US" baseline="0" dirty="0"/>
              <a:t>The slave enumerates candidate instruction sequences. Say the first candidate is this mov instruction. Psi is its qfbv formula.</a:t>
            </a:r>
          </a:p>
          <a:p>
            <a:r>
              <a:rPr lang="en-US" dirty="0"/>
              <a:t>Phi7 requires</a:t>
            </a:r>
            <a:r>
              <a:rPr lang="en-US" baseline="0" dirty="0"/>
              <a:t> the pre-state bits in EBX for the computation it performs, and we can see that psi loses the pre-state bits in EBX when it transforms the pre-state to post state.</a:t>
            </a:r>
          </a:p>
          <a:p>
            <a:r>
              <a:rPr lang="en-US" baseline="0" dirty="0"/>
              <a:t>No matter what instruction sequence we append to psi, we will not be able to implement phi7.</a:t>
            </a:r>
          </a:p>
          <a:p>
            <a:r>
              <a:rPr lang="en-US" baseline="0" dirty="0"/>
              <a:t>So the slave prunes any candidate that does not retain enough pre-state bits required to implement phi7.</a:t>
            </a:r>
          </a:p>
          <a:p>
            <a:r>
              <a:rPr lang="en-US" baseline="0" dirty="0"/>
              <a:t>Now consider the next candidate. Psi is its formula.</a:t>
            </a:r>
          </a:p>
          <a:p>
            <a:r>
              <a:rPr lang="en-US" baseline="0" dirty="0"/>
              <a:t>In this candidate, the pre-state bits required to implement phi7 are latent in the EBX register. We might have to append other instructions to implement phi7.</a:t>
            </a:r>
          </a:p>
          <a:p>
            <a:r>
              <a:rPr lang="en-US" baseline="0" dirty="0"/>
              <a:t>So the slave will conservatively retain a candidate if the pre-state bits required for phi7 are possibly latent in that candidate.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01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5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replaced</a:t>
            </a:r>
            <a:r>
              <a:rPr lang="en-US" baseline="0" dirty="0"/>
              <a:t> McSynth by McSynth++ in the machine-code partial evaluator </a:t>
            </a:r>
            <a:r>
              <a:rPr lang="en-US" baseline="0" dirty="0" err="1"/>
              <a:t>WiPEr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WiPEr</a:t>
            </a:r>
            <a:r>
              <a:rPr lang="en-US" baseline="0" dirty="0"/>
              <a:t> uses a machine-code synthesizer to produce residual code.</a:t>
            </a:r>
          </a:p>
          <a:p>
            <a:r>
              <a:rPr lang="en-US" baseline="0" dirty="0"/>
              <a:t>We measured the total time taken by the respective synthesizers to partially evaluate an entire binary.</a:t>
            </a:r>
          </a:p>
          <a:p>
            <a:r>
              <a:rPr lang="en-US" baseline="0" dirty="0"/>
              <a:t>McSynth++ produced an average speedup of 1.25X for our test suite.</a:t>
            </a:r>
          </a:p>
          <a:p>
            <a:r>
              <a:rPr lang="en-US" baseline="0" dirty="0"/>
              <a:t>However, note that these are fairly small microbenchmarks, and the formulas given to the synthesizer are also fairly small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replaced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with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-ML, we did not observe significant speedups. This was primarily because of the small sizes of the input formulas generated by </a:t>
            </a:r>
            <a:r>
              <a:rPr lang="en-US" baseline="0" dirty="0" err="1" smtClean="0"/>
              <a:t>WiPEr</a:t>
            </a:r>
            <a:r>
              <a:rPr lang="en-US" baseline="0" dirty="0" smtClean="0"/>
              <a:t>.</a:t>
            </a:r>
            <a:endParaRPr lang="en-US" baseline="0" dirty="0"/>
          </a:p>
          <a:p>
            <a:r>
              <a:rPr lang="en-US" baseline="0" dirty="0"/>
              <a:t>We expect the speedup to be more pronounced in binary rewriters that deal with larger formulas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So what would a typical semantics-based binary rewriter look like? Here is one possible design.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you convert the instructions in the binary into some semantic representation, for example a logical formula. One could perform this conversion at a per instruction or per basic bock level.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can use the results of machine-code analyses to transform the logical formula. For example one could use information about </a:t>
            </a:r>
            <a:r>
              <a:rPr lang="en-US" baseline="0" dirty="0" err="1" smtClean="0"/>
              <a:t>contants</a:t>
            </a:r>
            <a:r>
              <a:rPr lang="en-US" baseline="0" dirty="0" smtClean="0"/>
              <a:t>, live registers and flags to optimize the formula.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using a machine-code synthesizer, one could synthesize an instruction sequence that implements the transformed formula.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McSynth</a:t>
            </a:r>
            <a:r>
              <a:rPr lang="en-US" baseline="0" dirty="0" smtClean="0"/>
              <a:t>++ is a state-of-the-art machine-code synthesizer.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we can see, the machine-code synthesizer is a key component of the rewriter, and as long as we have a synthesizer for a specific instruction set, we can plug in different analyses to create different rewriting tools.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fact, we have used this design and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to create a machine-code partial evaluator, and a machine code slicer.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D8E6-1B75-4204-8C34-CB8CA5C9E2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one can use this analyze-transform-synthesize loop to rewrite binaries.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even with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++, a state-of-the-art machine-code synthesizer, this rewriter is slow.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rewrite a typical binary which has hundreds or thousands of basic blocks and instructions, the rewriter would have to invoke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 hundreds or thousands of times.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will see shortly, each call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 will take a few minutes to obtain an implementation for the input formula.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that to rewrite a typical binary, it would take several hours or even a few days.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bottleneck in this rewriter 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++. To be able to rewrite real binaries in a reasonable amount of time, one needs to speed up the enumerative synthesis algorithm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++. 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we used machine learning to make the enumerative synthesis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 smarter and faster, and created an improved machine-code synthesizer called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-ML. Our paper and this talk is about the design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McSynth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-ML.</a:t>
            </a:r>
          </a:p>
          <a:p>
            <a:pPr marL="171450" indent="-171450">
              <a:buFontTx/>
              <a:buChar char="-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just covered the motivation for building </a:t>
            </a:r>
            <a:r>
              <a:rPr lang="en-US" dirty="0" err="1" smtClean="0"/>
              <a:t>McSynth</a:t>
            </a:r>
            <a:r>
              <a:rPr lang="en-US" dirty="0" smtClean="0"/>
              <a:t>-ML---we want to make</a:t>
            </a:r>
            <a:r>
              <a:rPr lang="en-US" baseline="0" dirty="0" smtClean="0"/>
              <a:t> the enumerative synthesis in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 smarter and faster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Next,</a:t>
            </a:r>
            <a:r>
              <a:rPr lang="en-US" baseline="0" dirty="0" smtClean="0"/>
              <a:t> I’ll give a brief introduction to x86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Then, I’ll describe the design of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++, while highlighting the limitations of its algorithms.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Then, I’ll describe the improvements that went into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-ML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I’ll present some experimental results, and then conclude the talk.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those of you who are unfamiliar with IA-32, here is a brief primer.</a:t>
            </a:r>
          </a:p>
          <a:p>
            <a:r>
              <a:rPr lang="en-US" baseline="0" dirty="0" smtClean="0"/>
              <a:t>ESP is the stack pointer register</a:t>
            </a:r>
          </a:p>
          <a:p>
            <a:r>
              <a:rPr lang="en-US" baseline="0" dirty="0" smtClean="0"/>
              <a:t>Push instruction pushes an operand on the stack and updates the stack pointer. Note that the stack grows upwards.</a:t>
            </a:r>
          </a:p>
          <a:p>
            <a:r>
              <a:rPr lang="en-US" baseline="0" dirty="0" smtClean="0"/>
              <a:t>For instructions with two operands, the operand on the left is the destination. This </a:t>
            </a:r>
            <a:r>
              <a:rPr lang="en-US" baseline="0" dirty="0" err="1" smtClean="0"/>
              <a:t>mov</a:t>
            </a:r>
            <a:r>
              <a:rPr lang="en-US" baseline="0" dirty="0" smtClean="0"/>
              <a:t> instruction moves the contents of the EAX register to the EBX register.</a:t>
            </a:r>
          </a:p>
          <a:p>
            <a:r>
              <a:rPr lang="en-US" baseline="0" dirty="0" smtClean="0"/>
              <a:t>Square brackets indicate memory operands. This instruction moves the value 40 in the location pointed to by ESP.</a:t>
            </a:r>
          </a:p>
          <a:p>
            <a:r>
              <a:rPr lang="en-US" dirty="0" smtClean="0"/>
              <a:t>Except in the case of the lea instruction, in which square brackets</a:t>
            </a:r>
            <a:r>
              <a:rPr lang="en-US" baseline="0" dirty="0" smtClean="0"/>
              <a:t> indicate the effective address of the operand. This lea instruction increments ESP by 4.</a:t>
            </a:r>
          </a:p>
          <a:p>
            <a:r>
              <a:rPr lang="en-US" baseline="0" dirty="0" smtClean="0"/>
              <a:t>That’s all the IA-32 you need to know.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let me describe the design of </a:t>
            </a:r>
            <a:r>
              <a:rPr lang="en-US" dirty="0" err="1" smtClean="0"/>
              <a:t>McSynth</a:t>
            </a:r>
            <a:r>
              <a:rPr lang="en-US" dirty="0" smtClean="0"/>
              <a:t>++, while highlighting the limitations of its synthesis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McSynth</a:t>
            </a:r>
            <a:r>
              <a:rPr lang="en-US" baseline="0" dirty="0" smtClean="0"/>
              <a:t>++ synthesizes a machine code instruction sequence from a semantic specification of the desired behavior.</a:t>
            </a:r>
          </a:p>
          <a:p>
            <a:r>
              <a:rPr lang="en-US" baseline="0" dirty="0" smtClean="0"/>
              <a:t>Usually machine code analyzers convert instructions – which is the syntax – into some semantic representation, and work at that semantic level.</a:t>
            </a:r>
          </a:p>
          <a:p>
            <a:r>
              <a:rPr lang="en-US" baseline="0" dirty="0" smtClean="0"/>
              <a:t>One such representation is a Quantifier Free Bit vector Formula or a QFBV formula.</a:t>
            </a:r>
          </a:p>
          <a:p>
            <a:r>
              <a:rPr lang="en-US" baseline="0" dirty="0" smtClean="0"/>
              <a:t>For example, the instruction “push </a:t>
            </a:r>
            <a:r>
              <a:rPr lang="en-US" baseline="0" dirty="0" err="1" smtClean="0"/>
              <a:t>eax</a:t>
            </a:r>
            <a:r>
              <a:rPr lang="en-US" baseline="0" dirty="0" smtClean="0"/>
              <a:t>” is the syntax. </a:t>
            </a:r>
          </a:p>
          <a:p>
            <a:r>
              <a:rPr lang="en-US" baseline="0" dirty="0" smtClean="0"/>
              <a:t>And this is the semantics. The QFBV formula says that the push instruction decrements the stack pointer, and writes to memory.</a:t>
            </a:r>
          </a:p>
          <a:p>
            <a:r>
              <a:rPr lang="en-US" baseline="0" dirty="0" smtClean="0"/>
              <a:t>The complete formula is much longer – for example, it contains identity updates for portions of the state that are not modified by the instruction.</a:t>
            </a:r>
          </a:p>
          <a:p>
            <a:r>
              <a:rPr lang="en-US" baseline="0" dirty="0" smtClean="0"/>
              <a:t>However, to reduce clutter, I will only show the relevant portions of the QFBV formula.</a:t>
            </a:r>
          </a:p>
          <a:p>
            <a:r>
              <a:rPr lang="en-US" baseline="0" dirty="0" err="1" smtClean="0"/>
              <a:t>McSynth</a:t>
            </a:r>
            <a:r>
              <a:rPr lang="en-US" baseline="0" dirty="0" smtClean="0"/>
              <a:t>++ takes a QFBV formula as input and synthesizes an instruction sequence that implements that formula, that is, is equivalent to the input formula.</a:t>
            </a:r>
          </a:p>
          <a:p>
            <a:r>
              <a:rPr lang="en-US" baseline="0" dirty="0" smtClean="0"/>
              <a:t>Here is another instruction sequence that is equivalent to the input formula.</a:t>
            </a:r>
          </a:p>
          <a:p>
            <a:r>
              <a:rPr lang="en-US" baseline="0" dirty="0" err="1" smtClean="0"/>
              <a:t>McSynth</a:t>
            </a:r>
            <a:r>
              <a:rPr lang="en-US" baseline="0" dirty="0" smtClean="0"/>
              <a:t>++ is parameterized by the syntax and semantics of the instruction set. One can instantiate </a:t>
            </a:r>
            <a:r>
              <a:rPr lang="en-US" baseline="0" dirty="0" err="1" smtClean="0"/>
              <a:t>McSynth</a:t>
            </a:r>
            <a:r>
              <a:rPr lang="en-US" baseline="0" dirty="0" smtClean="0"/>
              <a:t> for other ISAs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15B4-1F06-4FB7-A6AE-C55A42AB1B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70688"/>
            <a:ext cx="10363200" cy="1815313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EF-8770-483B-9978-2C446B31B4D9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1A40-869F-49B8-8C40-B82C77CBF728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B9EA-9EE0-43AC-BA28-4C705F88D849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0067-6CAB-406A-A676-45997081D980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5D1-A0E5-4C2A-A860-0171E4ECDBC3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791200" cy="5562600"/>
          </a:xfrm>
        </p:spPr>
        <p:txBody>
          <a:bodyPr/>
          <a:lstStyle>
            <a:lvl1pPr>
              <a:defRPr sz="2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791200" cy="5562600"/>
          </a:xfrm>
        </p:spPr>
        <p:txBody>
          <a:bodyPr/>
          <a:lstStyle>
            <a:lvl1pPr>
              <a:defRPr sz="2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258-2465-44BB-B8BE-7CBC5994A021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0EFC-3AA1-4BF5-8B89-24F519DB47D1}" type="datetime1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9E-39DB-4AD5-8D91-87D18EC14E6D}" type="datetime1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97F-8475-4437-A8AE-71135B6D40AB}" type="datetime1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D0D-467A-4774-88DF-39FBF78645E0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FE94-A388-4CA2-B932-0186124A6CD6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1FC0-CBC7-41E7-B655-B5D97A3BE708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38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7772400" cy="184785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Model-Assisted </a:t>
            </a:r>
            <a:r>
              <a:rPr lang="en-US" dirty="0">
                <a:ea typeface="Cambria Math" panose="02040503050406030204" pitchFamily="18" charset="0"/>
              </a:rPr>
              <a:t/>
            </a:r>
            <a:br>
              <a:rPr lang="en-US" dirty="0">
                <a:ea typeface="Cambria Math" panose="02040503050406030204" pitchFamily="18" charset="0"/>
              </a:rPr>
            </a:br>
            <a:r>
              <a:rPr lang="en-US" dirty="0">
                <a:ea typeface="Cambria Math" panose="02040503050406030204" pitchFamily="18" charset="0"/>
              </a:rPr>
              <a:t>Machine-Code 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675" y="2784929"/>
            <a:ext cx="9610650" cy="2016034"/>
          </a:xfrm>
        </p:spPr>
        <p:txBody>
          <a:bodyPr>
            <a:normAutofit/>
          </a:bodyPr>
          <a:lstStyle/>
          <a:p>
            <a:r>
              <a:rPr lang="en-US" dirty="0" err="1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Venkatesh</a:t>
            </a:r>
            <a:r>
              <a:rPr lang="en-US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 </a:t>
            </a:r>
            <a:r>
              <a:rPr lang="en-US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Srinivasan*, </a:t>
            </a:r>
            <a:r>
              <a:rPr lang="en-US" u="sng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Ara </a:t>
            </a:r>
            <a:r>
              <a:rPr lang="en-US" u="sng" dirty="0" err="1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Vartanian</a:t>
            </a:r>
            <a:r>
              <a:rPr lang="en-US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</a:t>
            </a:r>
            <a:r>
              <a:rPr lang="en-US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Thomas Reps</a:t>
            </a:r>
          </a:p>
          <a:p>
            <a:r>
              <a:rPr lang="en-US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{venk, </a:t>
            </a:r>
            <a:r>
              <a:rPr lang="en-US" dirty="0" err="1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aravart</a:t>
            </a:r>
            <a:r>
              <a:rPr lang="en-US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</a:t>
            </a:r>
            <a:r>
              <a:rPr lang="en-US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reps}@cs.wisc.edu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502624"/>
            <a:ext cx="2417369" cy="162367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73590" y="6386942"/>
            <a:ext cx="4726371" cy="48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* </a:t>
            </a:r>
            <a:r>
              <a:rPr lang="en-US" sz="2000" dirty="0" err="1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Venkatesh</a:t>
            </a:r>
            <a:r>
              <a:rPr lang="en-US" sz="20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 Srinivasan is now at Google</a:t>
            </a:r>
            <a:endParaRPr lang="en-US" sz="20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323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1" y="1913965"/>
            <a:ext cx="2022059" cy="1143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43,000 unique IA-32 instruction schemas</a:t>
            </a:r>
          </a:p>
        </p:txBody>
      </p:sp>
      <p:pic>
        <p:nvPicPr>
          <p:cNvPr id="5" name="Picture 2" descr="C:\Users\aditya\AppData\Local\Microsoft\Windows\Temporary Internet Files\Content.IE5\LHMHQNH2\MC9004363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685365"/>
            <a:ext cx="124319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463857" y="1913965"/>
            <a:ext cx="1808223" cy="1143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Exponential cost of enumeration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8890" y="2131522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213152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=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Enumerative Synthesis – </a:t>
            </a:r>
            <a:b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</a:b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Challenges</a:t>
            </a:r>
          </a:p>
        </p:txBody>
      </p:sp>
      <p:sp>
        <p:nvSpPr>
          <p:cNvPr id="20" name="Explosion 1 13"/>
          <p:cNvSpPr/>
          <p:nvPr/>
        </p:nvSpPr>
        <p:spPr>
          <a:xfrm>
            <a:off x="2758783" y="3635187"/>
            <a:ext cx="6473416" cy="2421294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Synthesis of an instruction sequence of length 2 takes several hours or days!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3225" y="340666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++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3269167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80185" y="3124200"/>
            <a:ext cx="1258413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Master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22985" y="346710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441588">
            <a:off x="4076412" y="3761988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216" y="385394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1,2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0672" y="268439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1,1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 rot="19446901">
            <a:off x="4065536" y="3146789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51665">
            <a:off x="5040904" y="4371585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624246">
            <a:off x="5040904" y="3839014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51665">
            <a:off x="5040904" y="3172215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9624246">
            <a:off x="5040904" y="2639644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267" y="2286001"/>
            <a:ext cx="2936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8764" y="1981201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m,1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38763" y="2743201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m,2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31818" y="4548158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 err="1"/>
              <a:t>m,n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846" y="3200400"/>
            <a:ext cx="293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  <a:p>
            <a:r>
              <a:rPr lang="en-US" sz="3200" b="1" dirty="0"/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922664" y="2204540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922664" y="2959106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922664" y="4770060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58202" y="2133601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58202" y="2895601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58201" y="4706273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9446664" y="2209800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9446664" y="2964366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9446664" y="4775320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34363" y="19812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</a:t>
            </a:r>
            <a:r>
              <a:rPr lang="en-US" sz="3200" baseline="-25000" dirty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934362" y="27432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</a:t>
            </a:r>
            <a:r>
              <a:rPr lang="en-US" sz="3200" baseline="-25000" dirty="0"/>
              <a:t>2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9927417" y="454815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</a:t>
            </a:r>
            <a:r>
              <a:rPr lang="en-US" sz="3200" baseline="-25000" dirty="0"/>
              <a:t>n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28667" y="228600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m-1,1</a:t>
            </a:r>
            <a:endParaRPr lang="en-US" baseline="-25000" dirty="0"/>
          </a:p>
        </p:txBody>
      </p:sp>
      <p:sp>
        <p:nvSpPr>
          <p:cNvPr id="42" name="Right Arrow 41"/>
          <p:cNvSpPr/>
          <p:nvPr/>
        </p:nvSpPr>
        <p:spPr>
          <a:xfrm rot="1951665">
            <a:off x="6630971" y="2816828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19624246">
            <a:off x="6630971" y="2284257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8668" y="4112431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baseline="-25000" dirty="0"/>
              <a:t>m-1,k</a:t>
            </a:r>
            <a:endParaRPr lang="en-US" baseline="-25000" dirty="0"/>
          </a:p>
        </p:txBody>
      </p:sp>
      <p:sp>
        <p:nvSpPr>
          <p:cNvPr id="45" name="Right Arrow 44"/>
          <p:cNvSpPr/>
          <p:nvPr/>
        </p:nvSpPr>
        <p:spPr>
          <a:xfrm rot="1951665">
            <a:off x="6630971" y="4617645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9624246">
            <a:off x="6582119" y="4085074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06000" y="198789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T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7038763" y="198789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dirty="0"/>
              <a:t>'</a:t>
            </a:r>
            <a:r>
              <a:rPr lang="en-US" sz="3200" baseline="-25000" dirty="0"/>
              <a:t>m,1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038764" y="274989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r>
              <a:rPr lang="en-US" sz="3200" dirty="0"/>
              <a:t>'</a:t>
            </a:r>
            <a:r>
              <a:rPr lang="en-US" sz="3200" baseline="-25000" dirty="0"/>
              <a:t>m,2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9919706" y="274989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I'</a:t>
            </a:r>
            <a:r>
              <a:rPr lang="en-US" sz="3200" baseline="-25000" dirty="0"/>
              <a:t>2</a:t>
            </a:r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9919706" y="1981201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I'</a:t>
            </a:r>
            <a:r>
              <a:rPr lang="en-US" sz="3200" baseline="-25000" dirty="0"/>
              <a:t>1</a:t>
            </a:r>
            <a:endParaRPr lang="en-US" baseline="-25000" dirty="0"/>
          </a:p>
        </p:txBody>
      </p:sp>
      <p:sp>
        <p:nvSpPr>
          <p:cNvPr id="53" name="Right Arrow 52"/>
          <p:cNvSpPr/>
          <p:nvPr/>
        </p:nvSpPr>
        <p:spPr>
          <a:xfrm>
            <a:off x="6697749" y="2549023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9487" y="2478084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8269701" y="2541870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29037" y="2395448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I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10143225" y="340666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/>
      <p:bldP spid="32" grpId="1"/>
      <p:bldP spid="33" grpId="0"/>
      <p:bldP spid="33" grpId="1"/>
      <p:bldP spid="34" grpId="0"/>
      <p:bldP spid="41" grpId="0"/>
      <p:bldP spid="42" grpId="0" animBg="1"/>
      <p:bldP spid="42" grpId="1" animBg="1"/>
      <p:bldP spid="43" grpId="0" animBg="1"/>
      <p:bldP spid="43" grpId="1" animBg="1"/>
      <p:bldP spid="44" grpId="0"/>
      <p:bldP spid="45" grpId="0" animBg="1"/>
      <p:bldP spid="46" grpId="0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3" grpId="0" animBg="1"/>
      <p:bldP spid="54" grpId="0" animBg="1"/>
      <p:bldP spid="55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++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3225" y="340666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983" y="3198732"/>
            <a:ext cx="879217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Master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47555" y="354163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441588">
            <a:off x="4929505" y="3836520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9446901">
            <a:off x="4918629" y="3221321"/>
            <a:ext cx="47717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259057" y="2672202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270074" y="4384101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0180" y="2601263"/>
            <a:ext cx="724341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0180" y="4320596"/>
            <a:ext cx="735358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557665" y="2677462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9557665" y="4389361"/>
            <a:ext cx="459336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73515" y="2431472"/>
            <a:ext cx="2821289" cy="767260"/>
          </a:xfrm>
          <a:prstGeom prst="roundRect">
            <a:avLst/>
          </a:prstGeom>
          <a:gradFill>
            <a:gsLst>
              <a:gs pos="0">
                <a:srgbClr val="92D050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EAX’ = Mem(ESP + 10) 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73515" y="4170433"/>
            <a:ext cx="2821289" cy="716802"/>
          </a:xfrm>
          <a:prstGeom prst="roundRect">
            <a:avLst/>
          </a:prstGeom>
          <a:gradFill>
            <a:gsLst>
              <a:gs pos="0">
                <a:srgbClr val="00B0F0"/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ESP’ = ESP + 18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ZF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’ = (ESP + 10 = 0)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58400" y="4050091"/>
            <a:ext cx="1920611" cy="1004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 </a:t>
            </a:r>
            <a:r>
              <a:rPr lang="en-US" dirty="0" err="1" smtClean="0">
                <a:solidFill>
                  <a:schemeClr val="tx1"/>
                </a:solidFill>
              </a:rPr>
              <a:t>esp</a:t>
            </a:r>
            <a:r>
              <a:rPr lang="en-US" dirty="0" smtClean="0">
                <a:solidFill>
                  <a:schemeClr val="tx1"/>
                </a:solidFill>
              </a:rPr>
              <a:t>, 10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lea </a:t>
            </a:r>
            <a:r>
              <a:rPr lang="en-US" dirty="0" err="1" smtClean="0">
                <a:solidFill>
                  <a:schemeClr val="tx1"/>
                </a:solidFill>
              </a:rPr>
              <a:t>esp</a:t>
            </a:r>
            <a:r>
              <a:rPr lang="en-US" dirty="0" smtClean="0">
                <a:solidFill>
                  <a:schemeClr val="tx1"/>
                </a:solidFill>
              </a:rPr>
              <a:t>, [esp+8]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058401" y="2314384"/>
            <a:ext cx="1920612" cy="1004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mov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eax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, [esp+10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] 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4487" y="2968061"/>
            <a:ext cx="3251202" cy="145194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="1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    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’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Mem(ESP +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10)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 ESP’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ESP + 18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</a:p>
          <a:p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 ZF’ = (ESP + 10 = 0)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270074" y="1279596"/>
            <a:ext cx="1394768" cy="624273"/>
          </a:xfrm>
          <a:prstGeom prst="wedgeRoundRectCallout">
            <a:avLst>
              <a:gd name="adj1" fmla="val 6639"/>
              <a:gd name="adj2" fmla="val 139461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Few seconds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450834" y="5569372"/>
            <a:ext cx="1394768" cy="624273"/>
          </a:xfrm>
          <a:prstGeom prst="wedgeRoundRectCallout">
            <a:avLst>
              <a:gd name="adj1" fmla="val 5020"/>
              <a:gd name="adj2" fmla="val -167954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 minutes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9400" y="1447800"/>
            <a:ext cx="6553200" cy="22860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 Slave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pPr/>
              <a:t>13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133600"/>
            <a:ext cx="1219200" cy="1295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 Enumerator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37289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22985" y="2570828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2667" y="2405168"/>
            <a:ext cx="292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</a:t>
            </a:r>
            <a:endParaRPr lang="en-US" baseline="-25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525000" y="2566096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505200" y="3437068"/>
            <a:ext cx="457200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628900" y="4038600"/>
            <a:ext cx="2400300" cy="1295400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Search Space                          </a:t>
            </a:r>
          </a:p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(Instruction sequences)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495800" y="2570828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2133600"/>
            <a:ext cx="1752600" cy="5896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Footprint-Based 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Pruner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34200" y="2570828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7600" y="2141668"/>
            <a:ext cx="1600200" cy="1295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CEGIS</a:t>
            </a:r>
          </a:p>
        </p:txBody>
      </p:sp>
      <p:sp>
        <p:nvSpPr>
          <p:cNvPr id="20" name="Oval 19"/>
          <p:cNvSpPr/>
          <p:nvPr/>
        </p:nvSpPr>
        <p:spPr>
          <a:xfrm>
            <a:off x="4449726" y="3841824"/>
            <a:ext cx="1828800" cy="1477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5140" y="4188846"/>
            <a:ext cx="1600200" cy="1477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0495" y="1447800"/>
            <a:ext cx="293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 Synthesizer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704466" y="4092027"/>
            <a:ext cx="1763134" cy="1032803"/>
          </a:xfrm>
          <a:prstGeom prst="wedgeRoundRectCallout">
            <a:avLst>
              <a:gd name="adj1" fmla="val -40968"/>
              <a:gd name="adj2" fmla="val -105837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Prunes useless candidates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142866" y="4107697"/>
            <a:ext cx="3572212" cy="1032803"/>
          </a:xfrm>
          <a:prstGeom prst="wedgeRoundRectCallout">
            <a:avLst>
              <a:gd name="adj1" fmla="val -40968"/>
              <a:gd name="adj2" fmla="val -105837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Instantiation of counterexample-guided inductive synthesis framework for machine code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3225" y="340666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 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7222" y="2799344"/>
            <a:ext cx="1752600" cy="5896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Bits-Lost-Based  Pruner 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  <p:bldP spid="12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3" grpId="1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++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588" y="1143000"/>
            <a:ext cx="11474823" cy="50609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Space of instruction sequences</a:t>
            </a: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0965" y="2062778"/>
            <a:ext cx="7932360" cy="807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4551" y="2062778"/>
            <a:ext cx="7928774" cy="38996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70964" y="2434814"/>
            <a:ext cx="7932361" cy="3586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4551" y="2445608"/>
            <a:ext cx="7928774" cy="39799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9931" y="2814918"/>
            <a:ext cx="7923394" cy="3586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8139" y="2832848"/>
            <a:ext cx="7848068" cy="39086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0964" y="3204883"/>
            <a:ext cx="7932361" cy="3586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48827" y="4974392"/>
            <a:ext cx="3049519" cy="103646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Linear search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56678" y="2026024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48827" y="1996474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20214" y="1949893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00746" y="2445608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7716" y="2415092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8631" y="2823022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36200" y="3225465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76221" y="3201296"/>
            <a:ext cx="720762" cy="11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61374" y="340667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ight Brace 37"/>
          <p:cNvSpPr/>
          <p:nvPr/>
        </p:nvSpPr>
        <p:spPr>
          <a:xfrm>
            <a:off x="8769427" y="1949893"/>
            <a:ext cx="165253" cy="3078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Right Brace 38"/>
          <p:cNvSpPr/>
          <p:nvPr/>
        </p:nvSpPr>
        <p:spPr>
          <a:xfrm>
            <a:off x="8769427" y="2348116"/>
            <a:ext cx="165252" cy="68016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ight Brace 39"/>
          <p:cNvSpPr/>
          <p:nvPr/>
        </p:nvSpPr>
        <p:spPr>
          <a:xfrm>
            <a:off x="8769427" y="3125593"/>
            <a:ext cx="165253" cy="157860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963715" y="1919161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One-instruction sequences</a:t>
            </a:r>
            <a:endParaRPr lang="en-US" sz="16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63715" y="2502050"/>
            <a:ext cx="2611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Two-instruction sequences</a:t>
            </a:r>
            <a:endParaRPr lang="en-US" sz="16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3715" y="3745620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Three-instruction sequences</a:t>
            </a:r>
            <a:endParaRPr lang="en-US" sz="16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2028" y="3391300"/>
            <a:ext cx="293670" cy="1333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sz="36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</p:txBody>
      </p:sp>
      <p:sp>
        <p:nvSpPr>
          <p:cNvPr id="45" name="Explosion 1 13"/>
          <p:cNvSpPr/>
          <p:nvPr/>
        </p:nvSpPr>
        <p:spPr>
          <a:xfrm>
            <a:off x="365120" y="3914896"/>
            <a:ext cx="3942160" cy="2605297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 performs no prioritization of candidates</a:t>
            </a:r>
            <a:endParaRPr lang="en-US" b="1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6" name="Explosion 1 13"/>
          <p:cNvSpPr/>
          <p:nvPr/>
        </p:nvSpPr>
        <p:spPr>
          <a:xfrm>
            <a:off x="7890294" y="3914897"/>
            <a:ext cx="3942160" cy="2605297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Not all candidates are equally likely to implement </a:t>
            </a:r>
            <a:r>
              <a:rPr lang="el-GR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="1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endParaRPr lang="en-US" b="1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Intel x86 (IA-32) Primer</a:t>
            </a:r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++</a:t>
            </a:r>
            <a:endParaRPr lang="en-US" sz="2800" dirty="0"/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-ML</a:t>
            </a:r>
            <a:endParaRPr lang="en-US" sz="2400" dirty="0"/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-ML 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candidates</a:t>
            </a:r>
          </a:p>
          <a:p>
            <a:pPr lvl="1"/>
            <a:r>
              <a:rPr lang="en-US" dirty="0" smtClean="0"/>
              <a:t>Retain completeness properties</a:t>
            </a:r>
          </a:p>
          <a:p>
            <a:r>
              <a:rPr lang="en-US" dirty="0" smtClean="0"/>
              <a:t>Linear search → Best-first search assisted by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</p:spTree>
    <p:extLst>
      <p:ext uri="{BB962C8B-B14F-4D97-AF65-F5344CB8AC3E}">
        <p14:creationId xmlns:p14="http://schemas.microsoft.com/office/powerpoint/2010/main" val="35407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McSynth</a:t>
            </a:r>
            <a:r>
              <a:rPr lang="en-US" dirty="0" smtClean="0"/>
              <a:t>-ML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03200" y="1143000"/>
            <a:ext cx="5791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McSynth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197600" y="1143000"/>
            <a:ext cx="57912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-ML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5572" y="2403433"/>
            <a:ext cx="1026455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2615" y="142076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919019" y="2005535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" y="4850378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2879" y="4850378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6201" y="4850377"/>
            <a:ext cx="838199" cy="432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</a:t>
            </a: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830580" y="3474720"/>
            <a:ext cx="1912620" cy="1375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 flipH="1">
            <a:off x="1871979" y="3498314"/>
            <a:ext cx="1074421" cy="13520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0"/>
          </p:cNvCxnSpPr>
          <p:nvPr/>
        </p:nvCxnSpPr>
        <p:spPr>
          <a:xfrm>
            <a:off x="3491452" y="3474720"/>
            <a:ext cx="2083849" cy="1375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46400" y="4607898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  .   .   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50799" y="5403629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692198" y="5403629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395520" y="5403629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395" y="569983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baseline="-25000" dirty="0"/>
              <a:t>1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43096" y="569983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baseline="-25000" dirty="0"/>
              <a:t>2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6418" y="569983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</a:t>
            </a:r>
            <a:r>
              <a:rPr lang="en-US" sz="3200" baseline="-25000" dirty="0" err="1"/>
              <a:t>m</a:t>
            </a:r>
            <a:endParaRPr lang="en-US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8376772" y="2403432"/>
            <a:ext cx="1068442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Master</a:t>
            </a:r>
            <a:endParaRPr lang="en-US" sz="20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63815" y="142076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ϕ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8710219" y="2005534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3346" y="4174347"/>
            <a:ext cx="937534" cy="110840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Slave-ML</a:t>
            </a: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0965" y="4174348"/>
            <a:ext cx="921314" cy="11084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Slave-ML</a:t>
            </a: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96530" y="4174348"/>
            <a:ext cx="989071" cy="11084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Slave-ML</a:t>
            </a: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30" name="Straight Arrow Connector 29"/>
          <p:cNvCxnSpPr>
            <a:endCxn id="27" idx="0"/>
          </p:cNvCxnSpPr>
          <p:nvPr/>
        </p:nvCxnSpPr>
        <p:spPr>
          <a:xfrm flipH="1">
            <a:off x="6572113" y="3474719"/>
            <a:ext cx="1962288" cy="6996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8" idx="0"/>
          </p:cNvCxnSpPr>
          <p:nvPr/>
        </p:nvCxnSpPr>
        <p:spPr>
          <a:xfrm flipH="1">
            <a:off x="7621622" y="3498313"/>
            <a:ext cx="1115980" cy="6760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9" idx="0"/>
          </p:cNvCxnSpPr>
          <p:nvPr/>
        </p:nvCxnSpPr>
        <p:spPr>
          <a:xfrm>
            <a:off x="9282652" y="3474719"/>
            <a:ext cx="2008414" cy="699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37600" y="4607897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  .   .   .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441999" y="5392611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7483398" y="5392611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1186720" y="5392611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5595" y="568881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baseline="-25000" dirty="0"/>
              <a:t>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34296" y="568881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baseline="-25000" dirty="0"/>
              <a:t>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237618" y="568881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baseline="-25000" dirty="0"/>
              <a:t>n</a:t>
            </a:r>
            <a:endParaRPr lang="en-US" baseline="-250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8175214" y="5558823"/>
            <a:ext cx="2540000" cy="973411"/>
          </a:xfrm>
          <a:prstGeom prst="wedgeRoundRectCallout">
            <a:avLst>
              <a:gd name="adj1" fmla="val 59450"/>
              <a:gd name="adj2" fmla="val -103163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Model-assisted slave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Faster enumerative synthesis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1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8" y="4728314"/>
            <a:ext cx="526780" cy="5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48" y="4522270"/>
            <a:ext cx="610394" cy="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36" y="4728313"/>
            <a:ext cx="526780" cy="5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36" y="4522269"/>
            <a:ext cx="610394" cy="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58" y="4728312"/>
            <a:ext cx="526780" cy="5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258" y="4522268"/>
            <a:ext cx="610394" cy="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Corpus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 of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〈Specification, Implementation〉 pairs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2487" y="2599988"/>
            <a:ext cx="2065027" cy="10318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 Synthesizer</a:t>
            </a:r>
            <a:endParaRPr lang="en-US" sz="2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0165" y="2945639"/>
            <a:ext cx="1588098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13736" y="2792791"/>
            <a:ext cx="1588098" cy="83909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 sequence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48098" y="3027924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405700" y="3027924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86325" y="1984715"/>
            <a:ext cx="951616" cy="472055"/>
          </a:xfrm>
          <a:prstGeom prst="wedgeRoundRectCallout">
            <a:avLst>
              <a:gd name="adj1" fmla="val 73689"/>
              <a:gd name="adj2" fmla="val 6773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Search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0165" y="4343550"/>
            <a:ext cx="1588098" cy="83909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 </a:t>
            </a:r>
            <a:r>
              <a:rPr lang="en-US" sz="2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sequence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5632" y="4496397"/>
            <a:ext cx="2040733" cy="533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InstrToQFBV</a:t>
            </a:r>
            <a:endParaRPr lang="en-US" sz="2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18796" y="4496397"/>
            <a:ext cx="1588098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448480" y="4578683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05317" y="4578683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743517" y="3811836"/>
            <a:ext cx="2477643" cy="402350"/>
          </a:xfrm>
          <a:prstGeom prst="wedgeRoundRectCallout">
            <a:avLst>
              <a:gd name="adj1" fmla="val 35516"/>
              <a:gd name="adj2" fmla="val 9866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Symbolic execution</a:t>
            </a:r>
          </a:p>
        </p:txBody>
      </p:sp>
      <p:sp>
        <p:nvSpPr>
          <p:cNvPr id="18" name="Can 17"/>
          <p:cNvSpPr/>
          <p:nvPr/>
        </p:nvSpPr>
        <p:spPr>
          <a:xfrm>
            <a:off x="4970835" y="5336663"/>
            <a:ext cx="2250326" cy="1304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Corpus of 〈</a:t>
            </a:r>
            <a:r>
              <a:rPr lang="el-GR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I〉 pairs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</p:spTree>
    <p:extLst>
      <p:ext uri="{BB962C8B-B14F-4D97-AF65-F5344CB8AC3E}">
        <p14:creationId xmlns:p14="http://schemas.microsoft.com/office/powerpoint/2010/main" val="18128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19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850656" y="3104124"/>
            <a:ext cx="2250326" cy="1304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Corpus of 〈</a:t>
            </a:r>
            <a:r>
              <a:rPr lang="el-GR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I〉 pairs </a:t>
            </a:r>
          </a:p>
        </p:txBody>
      </p:sp>
      <p:sp>
        <p:nvSpPr>
          <p:cNvPr id="6" name="Right Arrow 5"/>
          <p:cNvSpPr/>
          <p:nvPr/>
        </p:nvSpPr>
        <p:spPr>
          <a:xfrm rot="19361933">
            <a:off x="3289742" y="2733862"/>
            <a:ext cx="1572582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166747">
            <a:off x="3291191" y="4445135"/>
            <a:ext cx="1542219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pic>
        <p:nvPicPr>
          <p:cNvPr id="1026" name="Picture 2" descr="Image result for gears i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76" y="4220078"/>
            <a:ext cx="2318835" cy="23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ar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78" y="948134"/>
            <a:ext cx="2647083" cy="26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0931" y="1534362"/>
            <a:ext cx="433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Language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n-gram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“push ebp; mov ebp, esp” is more common than “push ebp; xor ebp, esp”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0931" y="4502332"/>
            <a:ext cx="4547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Regression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k-nearest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If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contains </a:t>
            </a:r>
            <a:r>
              <a:rPr lang="en-US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“+</a:t>
            </a:r>
            <a:r>
              <a:rPr lang="en-US" baseline="-2500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8/16/32</a:t>
            </a:r>
            <a:r>
              <a:rPr lang="en-US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”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operator, I most likely will contain “add”, “sub”, or “lea” opcodes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If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contains “+</a:t>
            </a:r>
            <a:r>
              <a:rPr lang="en-US" baseline="-25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” operator, I most likely will contain 8-bit operands</a:t>
            </a:r>
            <a:endParaRPr lang="en-US" baseline="-25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5185" y="2266959"/>
            <a:ext cx="86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n-gram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2840" y="531528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k-NN</a:t>
            </a:r>
          </a:p>
        </p:txBody>
      </p:sp>
    </p:spTree>
    <p:extLst>
      <p:ext uri="{BB962C8B-B14F-4D97-AF65-F5344CB8AC3E}">
        <p14:creationId xmlns:p14="http://schemas.microsoft.com/office/powerpoint/2010/main" val="30896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is everywhere</a:t>
            </a:r>
          </a:p>
          <a:p>
            <a:pPr lvl="1"/>
            <a:r>
              <a:rPr lang="en-US" dirty="0"/>
              <a:t>Everyday systems: phones, laptops, watches, cars, etc.</a:t>
            </a:r>
          </a:p>
          <a:p>
            <a:pPr lvl="1"/>
            <a:r>
              <a:rPr lang="en-US" dirty="0"/>
              <a:t>Critical systems: aircrafts, space shuttles, medical devices, etc.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95901" y="3216644"/>
            <a:ext cx="1349449" cy="225390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01000101011111101010101001000101011111101010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00101010101110101010101001000101011111101010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Pervasive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442448" y="591671"/>
            <a:ext cx="2829260" cy="10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946" y="1464832"/>
            <a:ext cx="2022435" cy="8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4789" y="186779"/>
            <a:ext cx="30844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Binaries 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625" y="1150928"/>
            <a:ext cx="22910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Binaries are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2457450" y="3055629"/>
            <a:ext cx="2133600" cy="11811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source code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7358082" y="2908158"/>
            <a:ext cx="2781301" cy="1676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documentation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6" y="3216645"/>
            <a:ext cx="1361854" cy="2040167"/>
          </a:xfrm>
          <a:prstGeom prst="rect">
            <a:avLst/>
          </a:prstGeom>
        </p:spPr>
      </p:pic>
      <p:pic>
        <p:nvPicPr>
          <p:cNvPr id="14" name="Picture 4" descr="http://newsasylum.com/wp-content/uploads/2012/04/troll-devil-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497461"/>
            <a:ext cx="914400" cy="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6"/>
          <p:cNvSpPr/>
          <p:nvPr/>
        </p:nvSpPr>
        <p:spPr>
          <a:xfrm>
            <a:off x="1842609" y="4930071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Analyze Binaries</a:t>
            </a:r>
          </a:p>
        </p:txBody>
      </p:sp>
      <p:sp>
        <p:nvSpPr>
          <p:cNvPr id="25" name="Rounded Rectangle 16"/>
          <p:cNvSpPr/>
          <p:nvPr/>
        </p:nvSpPr>
        <p:spPr>
          <a:xfrm>
            <a:off x="8226799" y="4930071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Rewrite Binaries</a:t>
            </a:r>
          </a:p>
        </p:txBody>
      </p:sp>
    </p:spTree>
    <p:extLst>
      <p:ext uri="{BB962C8B-B14F-4D97-AF65-F5344CB8AC3E}">
        <p14:creationId xmlns:p14="http://schemas.microsoft.com/office/powerpoint/2010/main" val="8217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8588" y="1143000"/>
            <a:ext cx="11474823" cy="50609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Space of instruction sequences</a:t>
            </a: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Model–Assisted </a:t>
            </a:r>
            <a:br>
              <a:rPr lang="en-US" dirty="0" smtClean="0"/>
            </a:br>
            <a:r>
              <a:rPr lang="en-US" dirty="0" smtClean="0"/>
              <a:t>Best–First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20</a:t>
            </a:fld>
            <a:endParaRPr lang="en-US"/>
          </a:p>
        </p:txBody>
      </p:sp>
      <p:pic>
        <p:nvPicPr>
          <p:cNvPr id="31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4" y="2989202"/>
            <a:ext cx="1275646" cy="12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4" y="1968853"/>
            <a:ext cx="1456223" cy="14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270002" y="2989202"/>
            <a:ext cx="1081144" cy="575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32580" y="2989202"/>
            <a:ext cx="618566" cy="51610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913523" y="2989202"/>
            <a:ext cx="437622" cy="8810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51145" y="2989202"/>
            <a:ext cx="0" cy="73833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51145" y="2989202"/>
            <a:ext cx="220532" cy="43587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51145" y="2989202"/>
            <a:ext cx="634307" cy="575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0117" y="2512299"/>
            <a:ext cx="86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n-gram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0117" y="343415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k-NN</a:t>
            </a:r>
          </a:p>
        </p:txBody>
      </p:sp>
      <p:sp>
        <p:nvSpPr>
          <p:cNvPr id="26" name="Freeform 25"/>
          <p:cNvSpPr/>
          <p:nvPr/>
        </p:nvSpPr>
        <p:spPr>
          <a:xfrm>
            <a:off x="7157182" y="3475327"/>
            <a:ext cx="2175142" cy="504425"/>
          </a:xfrm>
          <a:custGeom>
            <a:avLst/>
            <a:gdLst>
              <a:gd name="connsiteX0" fmla="*/ 105207 w 4946149"/>
              <a:gd name="connsiteY0" fmla="*/ 0 h 1376993"/>
              <a:gd name="connsiteX1" fmla="*/ 72935 w 4946149"/>
              <a:gd name="connsiteY1" fmla="*/ 494852 h 1376993"/>
              <a:gd name="connsiteX2" fmla="*/ 933546 w 4946149"/>
              <a:gd name="connsiteY2" fmla="*/ 268941 h 1376993"/>
              <a:gd name="connsiteX3" fmla="*/ 1417640 w 4946149"/>
              <a:gd name="connsiteY3" fmla="*/ 376518 h 1376993"/>
              <a:gd name="connsiteX4" fmla="*/ 1471429 w 4946149"/>
              <a:gd name="connsiteY4" fmla="*/ 1118795 h 1376993"/>
              <a:gd name="connsiteX5" fmla="*/ 1708097 w 4946149"/>
              <a:gd name="connsiteY5" fmla="*/ 1376979 h 1376993"/>
              <a:gd name="connsiteX6" fmla="*/ 2170676 w 4946149"/>
              <a:gd name="connsiteY6" fmla="*/ 1129553 h 1376993"/>
              <a:gd name="connsiteX7" fmla="*/ 2493405 w 4946149"/>
              <a:gd name="connsiteY7" fmla="*/ 871370 h 1376993"/>
              <a:gd name="connsiteX8" fmla="*/ 2816135 w 4946149"/>
              <a:gd name="connsiteY8" fmla="*/ 892885 h 1376993"/>
              <a:gd name="connsiteX9" fmla="*/ 3031287 w 4946149"/>
              <a:gd name="connsiteY9" fmla="*/ 225911 h 1376993"/>
              <a:gd name="connsiteX10" fmla="*/ 3310986 w 4946149"/>
              <a:gd name="connsiteY10" fmla="*/ 43031 h 1376993"/>
              <a:gd name="connsiteX11" fmla="*/ 4462055 w 4946149"/>
              <a:gd name="connsiteY11" fmla="*/ 699247 h 1376993"/>
              <a:gd name="connsiteX12" fmla="*/ 4838572 w 4946149"/>
              <a:gd name="connsiteY12" fmla="*/ 570155 h 1376993"/>
              <a:gd name="connsiteX13" fmla="*/ 4946149 w 4946149"/>
              <a:gd name="connsiteY13" fmla="*/ 290457 h 137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6149" h="1376993">
                <a:moveTo>
                  <a:pt x="105207" y="0"/>
                </a:moveTo>
                <a:cubicBezTo>
                  <a:pt x="20043" y="225014"/>
                  <a:pt x="-65121" y="450029"/>
                  <a:pt x="72935" y="494852"/>
                </a:cubicBezTo>
                <a:cubicBezTo>
                  <a:pt x="210991" y="539675"/>
                  <a:pt x="709429" y="288663"/>
                  <a:pt x="933546" y="268941"/>
                </a:cubicBezTo>
                <a:cubicBezTo>
                  <a:pt x="1157664" y="249219"/>
                  <a:pt x="1327993" y="234876"/>
                  <a:pt x="1417640" y="376518"/>
                </a:cubicBezTo>
                <a:cubicBezTo>
                  <a:pt x="1507287" y="518160"/>
                  <a:pt x="1423020" y="952052"/>
                  <a:pt x="1471429" y="1118795"/>
                </a:cubicBezTo>
                <a:cubicBezTo>
                  <a:pt x="1519838" y="1285538"/>
                  <a:pt x="1591556" y="1375186"/>
                  <a:pt x="1708097" y="1376979"/>
                </a:cubicBezTo>
                <a:cubicBezTo>
                  <a:pt x="1824638" y="1378772"/>
                  <a:pt x="2039791" y="1213821"/>
                  <a:pt x="2170676" y="1129553"/>
                </a:cubicBezTo>
                <a:cubicBezTo>
                  <a:pt x="2301561" y="1045285"/>
                  <a:pt x="2385829" y="910815"/>
                  <a:pt x="2493405" y="871370"/>
                </a:cubicBezTo>
                <a:cubicBezTo>
                  <a:pt x="2600981" y="831925"/>
                  <a:pt x="2726488" y="1000461"/>
                  <a:pt x="2816135" y="892885"/>
                </a:cubicBezTo>
                <a:cubicBezTo>
                  <a:pt x="2905782" y="785309"/>
                  <a:pt x="2948812" y="367553"/>
                  <a:pt x="3031287" y="225911"/>
                </a:cubicBezTo>
                <a:cubicBezTo>
                  <a:pt x="3113762" y="84269"/>
                  <a:pt x="3072525" y="-35858"/>
                  <a:pt x="3310986" y="43031"/>
                </a:cubicBezTo>
                <a:cubicBezTo>
                  <a:pt x="3549447" y="121920"/>
                  <a:pt x="4207457" y="611393"/>
                  <a:pt x="4462055" y="699247"/>
                </a:cubicBezTo>
                <a:cubicBezTo>
                  <a:pt x="4716653" y="787101"/>
                  <a:pt x="4757890" y="638287"/>
                  <a:pt x="4838572" y="570155"/>
                </a:cubicBezTo>
                <a:cubicBezTo>
                  <a:pt x="4919254" y="502023"/>
                  <a:pt x="4932701" y="396240"/>
                  <a:pt x="4946149" y="290457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 flipH="1">
            <a:off x="4276300" y="2213978"/>
            <a:ext cx="3456280" cy="667653"/>
          </a:xfrm>
          <a:prstGeom prst="curvedDownArrow">
            <a:avLst>
              <a:gd name="adj1" fmla="val 9088"/>
              <a:gd name="adj2" fmla="val 27530"/>
              <a:gd name="adj3" fmla="val 1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28" y="236313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Next prefix to expand?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7" name="Curved Down Arrow 36"/>
          <p:cNvSpPr/>
          <p:nvPr/>
        </p:nvSpPr>
        <p:spPr>
          <a:xfrm flipV="1">
            <a:off x="4326625" y="3887931"/>
            <a:ext cx="3456280" cy="667653"/>
          </a:xfrm>
          <a:prstGeom prst="curvedDownArrow">
            <a:avLst>
              <a:gd name="adj1" fmla="val 9088"/>
              <a:gd name="adj2" fmla="val 27530"/>
              <a:gd name="adj3" fmla="val 1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81156" y="408018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Model scores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51146" y="2989202"/>
            <a:ext cx="981178" cy="8810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7168199" y="3475327"/>
            <a:ext cx="2304371" cy="511682"/>
          </a:xfrm>
          <a:custGeom>
            <a:avLst/>
            <a:gdLst>
              <a:gd name="connsiteX0" fmla="*/ 105207 w 4946149"/>
              <a:gd name="connsiteY0" fmla="*/ 0 h 1376993"/>
              <a:gd name="connsiteX1" fmla="*/ 72935 w 4946149"/>
              <a:gd name="connsiteY1" fmla="*/ 494852 h 1376993"/>
              <a:gd name="connsiteX2" fmla="*/ 933546 w 4946149"/>
              <a:gd name="connsiteY2" fmla="*/ 268941 h 1376993"/>
              <a:gd name="connsiteX3" fmla="*/ 1417640 w 4946149"/>
              <a:gd name="connsiteY3" fmla="*/ 376518 h 1376993"/>
              <a:gd name="connsiteX4" fmla="*/ 1471429 w 4946149"/>
              <a:gd name="connsiteY4" fmla="*/ 1118795 h 1376993"/>
              <a:gd name="connsiteX5" fmla="*/ 1708097 w 4946149"/>
              <a:gd name="connsiteY5" fmla="*/ 1376979 h 1376993"/>
              <a:gd name="connsiteX6" fmla="*/ 2170676 w 4946149"/>
              <a:gd name="connsiteY6" fmla="*/ 1129553 h 1376993"/>
              <a:gd name="connsiteX7" fmla="*/ 2493405 w 4946149"/>
              <a:gd name="connsiteY7" fmla="*/ 871370 h 1376993"/>
              <a:gd name="connsiteX8" fmla="*/ 2816135 w 4946149"/>
              <a:gd name="connsiteY8" fmla="*/ 892885 h 1376993"/>
              <a:gd name="connsiteX9" fmla="*/ 3031287 w 4946149"/>
              <a:gd name="connsiteY9" fmla="*/ 225911 h 1376993"/>
              <a:gd name="connsiteX10" fmla="*/ 3310986 w 4946149"/>
              <a:gd name="connsiteY10" fmla="*/ 43031 h 1376993"/>
              <a:gd name="connsiteX11" fmla="*/ 4462055 w 4946149"/>
              <a:gd name="connsiteY11" fmla="*/ 699247 h 1376993"/>
              <a:gd name="connsiteX12" fmla="*/ 4838572 w 4946149"/>
              <a:gd name="connsiteY12" fmla="*/ 570155 h 1376993"/>
              <a:gd name="connsiteX13" fmla="*/ 4946149 w 4946149"/>
              <a:gd name="connsiteY13" fmla="*/ 290457 h 1376993"/>
              <a:gd name="connsiteX0" fmla="*/ 105207 w 4946149"/>
              <a:gd name="connsiteY0" fmla="*/ 19810 h 1396803"/>
              <a:gd name="connsiteX1" fmla="*/ 72935 w 4946149"/>
              <a:gd name="connsiteY1" fmla="*/ 514662 h 1396803"/>
              <a:gd name="connsiteX2" fmla="*/ 933546 w 4946149"/>
              <a:gd name="connsiteY2" fmla="*/ 288751 h 1396803"/>
              <a:gd name="connsiteX3" fmla="*/ 1417640 w 4946149"/>
              <a:gd name="connsiteY3" fmla="*/ 396328 h 1396803"/>
              <a:gd name="connsiteX4" fmla="*/ 1471429 w 4946149"/>
              <a:gd name="connsiteY4" fmla="*/ 1138605 h 1396803"/>
              <a:gd name="connsiteX5" fmla="*/ 1708097 w 4946149"/>
              <a:gd name="connsiteY5" fmla="*/ 1396789 h 1396803"/>
              <a:gd name="connsiteX6" fmla="*/ 2170676 w 4946149"/>
              <a:gd name="connsiteY6" fmla="*/ 1149363 h 1396803"/>
              <a:gd name="connsiteX7" fmla="*/ 2493405 w 4946149"/>
              <a:gd name="connsiteY7" fmla="*/ 891180 h 1396803"/>
              <a:gd name="connsiteX8" fmla="*/ 2816135 w 4946149"/>
              <a:gd name="connsiteY8" fmla="*/ 912695 h 1396803"/>
              <a:gd name="connsiteX9" fmla="*/ 3031287 w 4946149"/>
              <a:gd name="connsiteY9" fmla="*/ 245721 h 1396803"/>
              <a:gd name="connsiteX10" fmla="*/ 3310986 w 4946149"/>
              <a:gd name="connsiteY10" fmla="*/ 62841 h 1396803"/>
              <a:gd name="connsiteX11" fmla="*/ 4787730 w 4946149"/>
              <a:gd name="connsiteY11" fmla="*/ 1260394 h 1396803"/>
              <a:gd name="connsiteX12" fmla="*/ 4838572 w 4946149"/>
              <a:gd name="connsiteY12" fmla="*/ 589965 h 1396803"/>
              <a:gd name="connsiteX13" fmla="*/ 4946149 w 4946149"/>
              <a:gd name="connsiteY13" fmla="*/ 310267 h 1396803"/>
              <a:gd name="connsiteX0" fmla="*/ 105207 w 5153514"/>
              <a:gd name="connsiteY0" fmla="*/ 19810 h 1396803"/>
              <a:gd name="connsiteX1" fmla="*/ 72935 w 5153514"/>
              <a:gd name="connsiteY1" fmla="*/ 514662 h 1396803"/>
              <a:gd name="connsiteX2" fmla="*/ 933546 w 5153514"/>
              <a:gd name="connsiteY2" fmla="*/ 288751 h 1396803"/>
              <a:gd name="connsiteX3" fmla="*/ 1417640 w 5153514"/>
              <a:gd name="connsiteY3" fmla="*/ 396328 h 1396803"/>
              <a:gd name="connsiteX4" fmla="*/ 1471429 w 5153514"/>
              <a:gd name="connsiteY4" fmla="*/ 1138605 h 1396803"/>
              <a:gd name="connsiteX5" fmla="*/ 1708097 w 5153514"/>
              <a:gd name="connsiteY5" fmla="*/ 1396789 h 1396803"/>
              <a:gd name="connsiteX6" fmla="*/ 2170676 w 5153514"/>
              <a:gd name="connsiteY6" fmla="*/ 1149363 h 1396803"/>
              <a:gd name="connsiteX7" fmla="*/ 2493405 w 5153514"/>
              <a:gd name="connsiteY7" fmla="*/ 891180 h 1396803"/>
              <a:gd name="connsiteX8" fmla="*/ 2816135 w 5153514"/>
              <a:gd name="connsiteY8" fmla="*/ 912695 h 1396803"/>
              <a:gd name="connsiteX9" fmla="*/ 3031287 w 5153514"/>
              <a:gd name="connsiteY9" fmla="*/ 245721 h 1396803"/>
              <a:gd name="connsiteX10" fmla="*/ 3310986 w 5153514"/>
              <a:gd name="connsiteY10" fmla="*/ 62841 h 1396803"/>
              <a:gd name="connsiteX11" fmla="*/ 4787730 w 5153514"/>
              <a:gd name="connsiteY11" fmla="*/ 1260394 h 1396803"/>
              <a:gd name="connsiteX12" fmla="*/ 5139195 w 5153514"/>
              <a:gd name="connsiteY12" fmla="*/ 860632 h 1396803"/>
              <a:gd name="connsiteX13" fmla="*/ 4946149 w 5153514"/>
              <a:gd name="connsiteY13" fmla="*/ 310267 h 1396803"/>
              <a:gd name="connsiteX0" fmla="*/ 105207 w 5129599"/>
              <a:gd name="connsiteY0" fmla="*/ 19810 h 1396803"/>
              <a:gd name="connsiteX1" fmla="*/ 72935 w 5129599"/>
              <a:gd name="connsiteY1" fmla="*/ 514662 h 1396803"/>
              <a:gd name="connsiteX2" fmla="*/ 933546 w 5129599"/>
              <a:gd name="connsiteY2" fmla="*/ 288751 h 1396803"/>
              <a:gd name="connsiteX3" fmla="*/ 1417640 w 5129599"/>
              <a:gd name="connsiteY3" fmla="*/ 396328 h 1396803"/>
              <a:gd name="connsiteX4" fmla="*/ 1471429 w 5129599"/>
              <a:gd name="connsiteY4" fmla="*/ 1138605 h 1396803"/>
              <a:gd name="connsiteX5" fmla="*/ 1708097 w 5129599"/>
              <a:gd name="connsiteY5" fmla="*/ 1396789 h 1396803"/>
              <a:gd name="connsiteX6" fmla="*/ 2170676 w 5129599"/>
              <a:gd name="connsiteY6" fmla="*/ 1149363 h 1396803"/>
              <a:gd name="connsiteX7" fmla="*/ 2493405 w 5129599"/>
              <a:gd name="connsiteY7" fmla="*/ 891180 h 1396803"/>
              <a:gd name="connsiteX8" fmla="*/ 2816135 w 5129599"/>
              <a:gd name="connsiteY8" fmla="*/ 912695 h 1396803"/>
              <a:gd name="connsiteX9" fmla="*/ 3031287 w 5129599"/>
              <a:gd name="connsiteY9" fmla="*/ 245721 h 1396803"/>
              <a:gd name="connsiteX10" fmla="*/ 3310986 w 5129599"/>
              <a:gd name="connsiteY10" fmla="*/ 62841 h 1396803"/>
              <a:gd name="connsiteX11" fmla="*/ 4787730 w 5129599"/>
              <a:gd name="connsiteY11" fmla="*/ 1260394 h 1396803"/>
              <a:gd name="connsiteX12" fmla="*/ 5114143 w 5129599"/>
              <a:gd name="connsiteY12" fmla="*/ 1101226 h 1396803"/>
              <a:gd name="connsiteX13" fmla="*/ 4946149 w 5129599"/>
              <a:gd name="connsiteY13" fmla="*/ 310267 h 1396803"/>
              <a:gd name="connsiteX0" fmla="*/ 105207 w 5164843"/>
              <a:gd name="connsiteY0" fmla="*/ 19810 h 1396803"/>
              <a:gd name="connsiteX1" fmla="*/ 72935 w 5164843"/>
              <a:gd name="connsiteY1" fmla="*/ 514662 h 1396803"/>
              <a:gd name="connsiteX2" fmla="*/ 933546 w 5164843"/>
              <a:gd name="connsiteY2" fmla="*/ 288751 h 1396803"/>
              <a:gd name="connsiteX3" fmla="*/ 1417640 w 5164843"/>
              <a:gd name="connsiteY3" fmla="*/ 396328 h 1396803"/>
              <a:gd name="connsiteX4" fmla="*/ 1471429 w 5164843"/>
              <a:gd name="connsiteY4" fmla="*/ 1138605 h 1396803"/>
              <a:gd name="connsiteX5" fmla="*/ 1708097 w 5164843"/>
              <a:gd name="connsiteY5" fmla="*/ 1396789 h 1396803"/>
              <a:gd name="connsiteX6" fmla="*/ 2170676 w 5164843"/>
              <a:gd name="connsiteY6" fmla="*/ 1149363 h 1396803"/>
              <a:gd name="connsiteX7" fmla="*/ 2493405 w 5164843"/>
              <a:gd name="connsiteY7" fmla="*/ 891180 h 1396803"/>
              <a:gd name="connsiteX8" fmla="*/ 2816135 w 5164843"/>
              <a:gd name="connsiteY8" fmla="*/ 912695 h 1396803"/>
              <a:gd name="connsiteX9" fmla="*/ 3031287 w 5164843"/>
              <a:gd name="connsiteY9" fmla="*/ 245721 h 1396803"/>
              <a:gd name="connsiteX10" fmla="*/ 3310986 w 5164843"/>
              <a:gd name="connsiteY10" fmla="*/ 62841 h 1396803"/>
              <a:gd name="connsiteX11" fmla="*/ 4787730 w 5164843"/>
              <a:gd name="connsiteY11" fmla="*/ 1260394 h 1396803"/>
              <a:gd name="connsiteX12" fmla="*/ 5114143 w 5164843"/>
              <a:gd name="connsiteY12" fmla="*/ 1101226 h 1396803"/>
              <a:gd name="connsiteX13" fmla="*/ 4946149 w 5164843"/>
              <a:gd name="connsiteY13" fmla="*/ 310267 h 1396803"/>
              <a:gd name="connsiteX0" fmla="*/ 105207 w 5256369"/>
              <a:gd name="connsiteY0" fmla="*/ 19810 h 1396803"/>
              <a:gd name="connsiteX1" fmla="*/ 72935 w 5256369"/>
              <a:gd name="connsiteY1" fmla="*/ 514662 h 1396803"/>
              <a:gd name="connsiteX2" fmla="*/ 933546 w 5256369"/>
              <a:gd name="connsiteY2" fmla="*/ 288751 h 1396803"/>
              <a:gd name="connsiteX3" fmla="*/ 1417640 w 5256369"/>
              <a:gd name="connsiteY3" fmla="*/ 396328 h 1396803"/>
              <a:gd name="connsiteX4" fmla="*/ 1471429 w 5256369"/>
              <a:gd name="connsiteY4" fmla="*/ 1138605 h 1396803"/>
              <a:gd name="connsiteX5" fmla="*/ 1708097 w 5256369"/>
              <a:gd name="connsiteY5" fmla="*/ 1396789 h 1396803"/>
              <a:gd name="connsiteX6" fmla="*/ 2170676 w 5256369"/>
              <a:gd name="connsiteY6" fmla="*/ 1149363 h 1396803"/>
              <a:gd name="connsiteX7" fmla="*/ 2493405 w 5256369"/>
              <a:gd name="connsiteY7" fmla="*/ 891180 h 1396803"/>
              <a:gd name="connsiteX8" fmla="*/ 2816135 w 5256369"/>
              <a:gd name="connsiteY8" fmla="*/ 912695 h 1396803"/>
              <a:gd name="connsiteX9" fmla="*/ 3031287 w 5256369"/>
              <a:gd name="connsiteY9" fmla="*/ 245721 h 1396803"/>
              <a:gd name="connsiteX10" fmla="*/ 3310986 w 5256369"/>
              <a:gd name="connsiteY10" fmla="*/ 62841 h 1396803"/>
              <a:gd name="connsiteX11" fmla="*/ 4787730 w 5256369"/>
              <a:gd name="connsiteY11" fmla="*/ 1260394 h 1396803"/>
              <a:gd name="connsiteX12" fmla="*/ 5214351 w 5256369"/>
              <a:gd name="connsiteY12" fmla="*/ 1161375 h 1396803"/>
              <a:gd name="connsiteX13" fmla="*/ 4946149 w 5256369"/>
              <a:gd name="connsiteY13" fmla="*/ 310267 h 1396803"/>
              <a:gd name="connsiteX0" fmla="*/ 105207 w 5240008"/>
              <a:gd name="connsiteY0" fmla="*/ 19810 h 1396803"/>
              <a:gd name="connsiteX1" fmla="*/ 72935 w 5240008"/>
              <a:gd name="connsiteY1" fmla="*/ 514662 h 1396803"/>
              <a:gd name="connsiteX2" fmla="*/ 933546 w 5240008"/>
              <a:gd name="connsiteY2" fmla="*/ 288751 h 1396803"/>
              <a:gd name="connsiteX3" fmla="*/ 1417640 w 5240008"/>
              <a:gd name="connsiteY3" fmla="*/ 396328 h 1396803"/>
              <a:gd name="connsiteX4" fmla="*/ 1471429 w 5240008"/>
              <a:gd name="connsiteY4" fmla="*/ 1138605 h 1396803"/>
              <a:gd name="connsiteX5" fmla="*/ 1708097 w 5240008"/>
              <a:gd name="connsiteY5" fmla="*/ 1396789 h 1396803"/>
              <a:gd name="connsiteX6" fmla="*/ 2170676 w 5240008"/>
              <a:gd name="connsiteY6" fmla="*/ 1149363 h 1396803"/>
              <a:gd name="connsiteX7" fmla="*/ 2493405 w 5240008"/>
              <a:gd name="connsiteY7" fmla="*/ 891180 h 1396803"/>
              <a:gd name="connsiteX8" fmla="*/ 2816135 w 5240008"/>
              <a:gd name="connsiteY8" fmla="*/ 912695 h 1396803"/>
              <a:gd name="connsiteX9" fmla="*/ 3031287 w 5240008"/>
              <a:gd name="connsiteY9" fmla="*/ 245721 h 1396803"/>
              <a:gd name="connsiteX10" fmla="*/ 3310986 w 5240008"/>
              <a:gd name="connsiteY10" fmla="*/ 62841 h 1396803"/>
              <a:gd name="connsiteX11" fmla="*/ 4787730 w 5240008"/>
              <a:gd name="connsiteY11" fmla="*/ 1260394 h 1396803"/>
              <a:gd name="connsiteX12" fmla="*/ 5214351 w 5240008"/>
              <a:gd name="connsiteY12" fmla="*/ 1161375 h 1396803"/>
              <a:gd name="connsiteX13" fmla="*/ 4946149 w 5240008"/>
              <a:gd name="connsiteY13" fmla="*/ 310267 h 139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0008" h="1396803">
                <a:moveTo>
                  <a:pt x="105207" y="19810"/>
                </a:moveTo>
                <a:cubicBezTo>
                  <a:pt x="20043" y="244824"/>
                  <a:pt x="-65121" y="469839"/>
                  <a:pt x="72935" y="514662"/>
                </a:cubicBezTo>
                <a:cubicBezTo>
                  <a:pt x="210991" y="559485"/>
                  <a:pt x="709429" y="308473"/>
                  <a:pt x="933546" y="288751"/>
                </a:cubicBezTo>
                <a:cubicBezTo>
                  <a:pt x="1157664" y="269029"/>
                  <a:pt x="1327993" y="254686"/>
                  <a:pt x="1417640" y="396328"/>
                </a:cubicBezTo>
                <a:cubicBezTo>
                  <a:pt x="1507287" y="537970"/>
                  <a:pt x="1423020" y="971862"/>
                  <a:pt x="1471429" y="1138605"/>
                </a:cubicBezTo>
                <a:cubicBezTo>
                  <a:pt x="1519838" y="1305348"/>
                  <a:pt x="1591556" y="1394996"/>
                  <a:pt x="1708097" y="1396789"/>
                </a:cubicBezTo>
                <a:cubicBezTo>
                  <a:pt x="1824638" y="1398582"/>
                  <a:pt x="2039791" y="1233631"/>
                  <a:pt x="2170676" y="1149363"/>
                </a:cubicBezTo>
                <a:cubicBezTo>
                  <a:pt x="2301561" y="1065095"/>
                  <a:pt x="2385829" y="930625"/>
                  <a:pt x="2493405" y="891180"/>
                </a:cubicBezTo>
                <a:cubicBezTo>
                  <a:pt x="2600981" y="851735"/>
                  <a:pt x="2726488" y="1020271"/>
                  <a:pt x="2816135" y="912695"/>
                </a:cubicBezTo>
                <a:cubicBezTo>
                  <a:pt x="2905782" y="805119"/>
                  <a:pt x="2948812" y="387363"/>
                  <a:pt x="3031287" y="245721"/>
                </a:cubicBezTo>
                <a:cubicBezTo>
                  <a:pt x="3113762" y="104079"/>
                  <a:pt x="3018246" y="-106271"/>
                  <a:pt x="3310986" y="62841"/>
                </a:cubicBezTo>
                <a:cubicBezTo>
                  <a:pt x="3603726" y="231953"/>
                  <a:pt x="4470503" y="1077305"/>
                  <a:pt x="4787730" y="1260394"/>
                </a:cubicBezTo>
                <a:cubicBezTo>
                  <a:pt x="5104957" y="1443483"/>
                  <a:pt x="5133669" y="1229507"/>
                  <a:pt x="5214351" y="1161375"/>
                </a:cubicBezTo>
                <a:cubicBezTo>
                  <a:pt x="5345137" y="882725"/>
                  <a:pt x="4932701" y="416050"/>
                  <a:pt x="4946149" y="310267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ular Callout 43"/>
          <p:cNvSpPr/>
          <p:nvPr/>
        </p:nvSpPr>
        <p:spPr>
          <a:xfrm>
            <a:off x="9260063" y="2363138"/>
            <a:ext cx="1494676" cy="651625"/>
          </a:xfrm>
          <a:prstGeom prst="wedgeRoundRectCallout">
            <a:avLst>
              <a:gd name="adj1" fmla="val -48665"/>
              <a:gd name="adj2" fmla="val 11450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Next prefix to expand</a:t>
            </a:r>
            <a:endParaRPr lang="en-US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51776" y="3551878"/>
            <a:ext cx="1480804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mov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 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3153" y="4024056"/>
            <a:ext cx="1431600" cy="46081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mov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[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]</a:t>
            </a:r>
          </a:p>
          <a:p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add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519798" y="3632562"/>
            <a:ext cx="1480804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add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 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63214" y="3961920"/>
            <a:ext cx="1485579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add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mov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131919" y="4437056"/>
            <a:ext cx="1485579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add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mov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144932" y="3871662"/>
            <a:ext cx="1485579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add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&lt;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&gt;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62215" y="3905860"/>
            <a:ext cx="1485579" cy="4363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 . .</a:t>
            </a:r>
            <a:endParaRPr lang="en-US" sz="3200" b="1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35809" y="2185893"/>
            <a:ext cx="1897514" cy="580389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N-gram score: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How common is I?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3738" y="2953345"/>
            <a:ext cx="1897514" cy="132861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K-NN score:   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How well do features of I</a:t>
            </a:r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correlate with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features of </a:t>
            </a:r>
            <a:r>
              <a:rPr lang="el-GR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?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6" grpId="0" animBg="1"/>
      <p:bldP spid="26" grpId="1" animBg="1"/>
      <p:bldP spid="25" grpId="0" animBg="1"/>
      <p:bldP spid="27" grpId="0"/>
      <p:bldP spid="37" grpId="0" animBg="1"/>
      <p:bldP spid="39" grpId="0"/>
      <p:bldP spid="43" grpId="0" animBg="1"/>
      <p:bldP spid="44" grpId="0" animBg="1"/>
      <p:bldP spid="44" grpId="1" animBg="1"/>
      <p:bldP spid="29" grpId="0"/>
      <p:bldP spid="29" grpId="1"/>
      <p:bldP spid="30" grpId="0"/>
      <p:bldP spid="30" grpId="1"/>
      <p:bldP spid="33" grpId="0"/>
      <p:bldP spid="33" grpId="1"/>
      <p:bldP spid="33" grpId="2"/>
      <p:bldP spid="33" grpId="3"/>
      <p:bldP spid="35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588" y="1143000"/>
            <a:ext cx="11474823" cy="50609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						Space of instruction sequences</a:t>
            </a: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Hexagon 4"/>
          <p:cNvSpPr/>
          <p:nvPr/>
        </p:nvSpPr>
        <p:spPr>
          <a:xfrm rot="310986">
            <a:off x="1470014" y="2100290"/>
            <a:ext cx="9112572" cy="343528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– </a:t>
            </a:r>
            <a:br>
              <a:rPr lang="en-US" dirty="0"/>
            </a:br>
            <a:r>
              <a:rPr lang="en-US" dirty="0"/>
              <a:t>Instruction-Pool Truncation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21</a:t>
            </a:fld>
            <a:endParaRPr lang="en-US"/>
          </a:p>
        </p:txBody>
      </p:sp>
      <p:pic>
        <p:nvPicPr>
          <p:cNvPr id="31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24" y="3121818"/>
            <a:ext cx="1275646" cy="12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24" y="2101469"/>
            <a:ext cx="1456223" cy="14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4042546" y="2937404"/>
            <a:ext cx="3012141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74528" y="3121818"/>
            <a:ext cx="2162288" cy="115000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99686" y="3121818"/>
            <a:ext cx="1237129" cy="94561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054687" y="3121818"/>
            <a:ext cx="882128" cy="206440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36815" y="3121818"/>
            <a:ext cx="0" cy="15910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36815" y="3121818"/>
            <a:ext cx="441064" cy="79500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936815" y="3121818"/>
            <a:ext cx="1914861" cy="1408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357349" y="4002883"/>
            <a:ext cx="4946149" cy="1376993"/>
          </a:xfrm>
          <a:custGeom>
            <a:avLst/>
            <a:gdLst>
              <a:gd name="connsiteX0" fmla="*/ 105207 w 4946149"/>
              <a:gd name="connsiteY0" fmla="*/ 0 h 1376993"/>
              <a:gd name="connsiteX1" fmla="*/ 72935 w 4946149"/>
              <a:gd name="connsiteY1" fmla="*/ 494852 h 1376993"/>
              <a:gd name="connsiteX2" fmla="*/ 933546 w 4946149"/>
              <a:gd name="connsiteY2" fmla="*/ 268941 h 1376993"/>
              <a:gd name="connsiteX3" fmla="*/ 1417640 w 4946149"/>
              <a:gd name="connsiteY3" fmla="*/ 376518 h 1376993"/>
              <a:gd name="connsiteX4" fmla="*/ 1471429 w 4946149"/>
              <a:gd name="connsiteY4" fmla="*/ 1118795 h 1376993"/>
              <a:gd name="connsiteX5" fmla="*/ 1708097 w 4946149"/>
              <a:gd name="connsiteY5" fmla="*/ 1376979 h 1376993"/>
              <a:gd name="connsiteX6" fmla="*/ 2170676 w 4946149"/>
              <a:gd name="connsiteY6" fmla="*/ 1129553 h 1376993"/>
              <a:gd name="connsiteX7" fmla="*/ 2493405 w 4946149"/>
              <a:gd name="connsiteY7" fmla="*/ 871370 h 1376993"/>
              <a:gd name="connsiteX8" fmla="*/ 2816135 w 4946149"/>
              <a:gd name="connsiteY8" fmla="*/ 892885 h 1376993"/>
              <a:gd name="connsiteX9" fmla="*/ 3031287 w 4946149"/>
              <a:gd name="connsiteY9" fmla="*/ 225911 h 1376993"/>
              <a:gd name="connsiteX10" fmla="*/ 3310986 w 4946149"/>
              <a:gd name="connsiteY10" fmla="*/ 43031 h 1376993"/>
              <a:gd name="connsiteX11" fmla="*/ 4462055 w 4946149"/>
              <a:gd name="connsiteY11" fmla="*/ 699247 h 1376993"/>
              <a:gd name="connsiteX12" fmla="*/ 4838572 w 4946149"/>
              <a:gd name="connsiteY12" fmla="*/ 570155 h 1376993"/>
              <a:gd name="connsiteX13" fmla="*/ 4946149 w 4946149"/>
              <a:gd name="connsiteY13" fmla="*/ 290457 h 137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6149" h="1376993">
                <a:moveTo>
                  <a:pt x="105207" y="0"/>
                </a:moveTo>
                <a:cubicBezTo>
                  <a:pt x="20043" y="225014"/>
                  <a:pt x="-65121" y="450029"/>
                  <a:pt x="72935" y="494852"/>
                </a:cubicBezTo>
                <a:cubicBezTo>
                  <a:pt x="210991" y="539675"/>
                  <a:pt x="709429" y="288663"/>
                  <a:pt x="933546" y="268941"/>
                </a:cubicBezTo>
                <a:cubicBezTo>
                  <a:pt x="1157664" y="249219"/>
                  <a:pt x="1327993" y="234876"/>
                  <a:pt x="1417640" y="376518"/>
                </a:cubicBezTo>
                <a:cubicBezTo>
                  <a:pt x="1507287" y="518160"/>
                  <a:pt x="1423020" y="952052"/>
                  <a:pt x="1471429" y="1118795"/>
                </a:cubicBezTo>
                <a:cubicBezTo>
                  <a:pt x="1519838" y="1285538"/>
                  <a:pt x="1591556" y="1375186"/>
                  <a:pt x="1708097" y="1376979"/>
                </a:cubicBezTo>
                <a:cubicBezTo>
                  <a:pt x="1824638" y="1378772"/>
                  <a:pt x="2039791" y="1213821"/>
                  <a:pt x="2170676" y="1129553"/>
                </a:cubicBezTo>
                <a:cubicBezTo>
                  <a:pt x="2301561" y="1045285"/>
                  <a:pt x="2385829" y="910815"/>
                  <a:pt x="2493405" y="871370"/>
                </a:cubicBezTo>
                <a:cubicBezTo>
                  <a:pt x="2600981" y="831925"/>
                  <a:pt x="2726488" y="1000461"/>
                  <a:pt x="2816135" y="892885"/>
                </a:cubicBezTo>
                <a:cubicBezTo>
                  <a:pt x="2905782" y="785309"/>
                  <a:pt x="2948812" y="367553"/>
                  <a:pt x="3031287" y="225911"/>
                </a:cubicBezTo>
                <a:cubicBezTo>
                  <a:pt x="3113762" y="84269"/>
                  <a:pt x="3072525" y="-35858"/>
                  <a:pt x="3310986" y="43031"/>
                </a:cubicBezTo>
                <a:cubicBezTo>
                  <a:pt x="3549447" y="121920"/>
                  <a:pt x="4207457" y="611393"/>
                  <a:pt x="4462055" y="699247"/>
                </a:cubicBezTo>
                <a:cubicBezTo>
                  <a:pt x="4716653" y="787101"/>
                  <a:pt x="4757890" y="638287"/>
                  <a:pt x="4838572" y="570155"/>
                </a:cubicBezTo>
                <a:cubicBezTo>
                  <a:pt x="4919254" y="502023"/>
                  <a:pt x="4932701" y="396240"/>
                  <a:pt x="4946149" y="2904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1374" y="3406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[McSynth-ML]</a:t>
            </a:r>
          </a:p>
        </p:txBody>
      </p:sp>
      <p:pic>
        <p:nvPicPr>
          <p:cNvPr id="20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0" y="4754549"/>
            <a:ext cx="1275646" cy="12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258730" y="4911658"/>
            <a:ext cx="701552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3048" y="2384381"/>
            <a:ext cx="86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n-gram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1878" y="330623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k-NN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313" y="449368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k-NN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514" y="3562431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16669" y="4171986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3" grpId="0" animBg="1"/>
      <p:bldP spid="45" grpId="0" animBg="1"/>
      <p:bldP spid="21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Intel x86 (IA-32) Primer</a:t>
            </a:r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++</a:t>
            </a:r>
            <a:endParaRPr lang="en-US" sz="2800" dirty="0"/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-ML</a:t>
            </a:r>
            <a:endParaRPr lang="en-US" sz="2400" dirty="0"/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Test Suite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3200" y="1295400"/>
            <a:ext cx="11708938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“Important” instruction-sequences from real-world programs</a:t>
            </a:r>
          </a:p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SPECINT 2006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benchmarks (10 binaries)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lvl="1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Instruction-sequences of length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through 10</a:t>
            </a:r>
          </a:p>
          <a:p>
            <a:pPr lvl="1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50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instruction-sequences in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total</a:t>
            </a:r>
          </a:p>
          <a:p>
            <a:pPr lvl="1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overlaps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lvl="1"/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lvl="1"/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restriction on source of QFBV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pPr/>
              <a:t>23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1287" y="4082935"/>
            <a:ext cx="12192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Symbolic Execution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7287" y="4082935"/>
            <a:ext cx="12192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McSynth++</a:t>
            </a:r>
            <a:endParaRPr lang="en-US" sz="1700" b="1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96887" y="4283192"/>
            <a:ext cx="800100" cy="4191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82887" y="4302242"/>
            <a:ext cx="800100" cy="4191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030787" y="4302242"/>
            <a:ext cx="800100" cy="4191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687" y="4200355"/>
            <a:ext cx="292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</a:t>
            </a:r>
            <a:endParaRPr lang="en-US" i="1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3025" y="4219405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I’</a:t>
            </a:r>
            <a:endParaRPr lang="en-US" i="1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6753" y="3854336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</p:spTree>
    <p:extLst>
      <p:ext uri="{BB962C8B-B14F-4D97-AF65-F5344CB8AC3E}">
        <p14:creationId xmlns:p14="http://schemas.microsoft.com/office/powerpoint/2010/main" val="22937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326" y="3844880"/>
            <a:ext cx="1097147" cy="3966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Sym</a:t>
            </a:r>
            <a:r>
              <a:rPr lang="en-US" b="1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Exec</a:t>
            </a:r>
            <a:endParaRPr lang="en-US" b="1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41120" y="2407035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4716" y="2703237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</a:t>
            </a:r>
            <a:r>
              <a:rPr lang="en-US" sz="3200" baseline="-25000" dirty="0" smtClean="0"/>
              <a:t>t</a:t>
            </a:r>
            <a:endParaRPr lang="en-US" baseline="-25000" dirty="0"/>
          </a:p>
        </p:txBody>
      </p:sp>
      <p:sp>
        <p:nvSpPr>
          <p:cNvPr id="9" name="Down Arrow 8"/>
          <p:cNvSpPr/>
          <p:nvPr/>
        </p:nvSpPr>
        <p:spPr>
          <a:xfrm>
            <a:off x="1539282" y="3407744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2206" y="1744806"/>
            <a:ext cx="119371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Binary1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39282" y="4355206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2878" y="465140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ϕ</a:t>
            </a:r>
            <a:r>
              <a:rPr lang="en-US" sz="3200" baseline="-25000" dirty="0" smtClean="0"/>
              <a:t>t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5453" y="1318576"/>
            <a:ext cx="11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Test Input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1303" y="1304111"/>
            <a:ext cx="192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Training Corpus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4723" y="3843039"/>
            <a:ext cx="1097147" cy="3966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Sym</a:t>
            </a:r>
            <a:r>
              <a:rPr lang="en-US" b="1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Exec</a:t>
            </a:r>
            <a:endParaRPr lang="en-US" b="1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193517" y="2407035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8862" y="2728732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{I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I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…, I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}</a:t>
            </a:r>
            <a:endParaRPr lang="en-US" baseline="-25000" dirty="0"/>
          </a:p>
        </p:txBody>
      </p:sp>
      <p:sp>
        <p:nvSpPr>
          <p:cNvPr id="18" name="Down Arrow 17"/>
          <p:cNvSpPr/>
          <p:nvPr/>
        </p:nvSpPr>
        <p:spPr>
          <a:xfrm>
            <a:off x="8193517" y="3407743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4454" y="1765002"/>
            <a:ext cx="119371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Binary2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193517" y="4355205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38047" y="1774181"/>
            <a:ext cx="119371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Binary3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76198" y="1785198"/>
            <a:ext cx="119371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Binary10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4905" y="4693675"/>
            <a:ext cx="32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l-GR" sz="3200" dirty="0" smtClean="0"/>
              <a:t>ϕ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</a:t>
            </a:r>
            <a:r>
              <a:rPr lang="el-GR" sz="3200" dirty="0" smtClean="0"/>
              <a:t>ϕ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</a:t>
            </a:r>
            <a:r>
              <a:rPr lang="el-GR" sz="3200" dirty="0" smtClean="0"/>
              <a:t>ϕ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…, </a:t>
            </a:r>
            <a:r>
              <a:rPr lang="el-GR" sz="3200" dirty="0" smtClean="0"/>
              <a:t>ϕ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}</a:t>
            </a:r>
            <a:endParaRPr lang="en-US" baseline="-25000" dirty="0"/>
          </a:p>
        </p:txBody>
      </p:sp>
      <p:sp>
        <p:nvSpPr>
          <p:cNvPr id="25" name="Can 24"/>
          <p:cNvSpPr/>
          <p:nvPr/>
        </p:nvSpPr>
        <p:spPr>
          <a:xfrm>
            <a:off x="7357189" y="5442333"/>
            <a:ext cx="2032216" cy="10665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Corpus of 〈</a:t>
            </a:r>
            <a:r>
              <a:rPr lang="el-GR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I〉 pairs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9028" y="175951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 . . .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6423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5066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McSynth-ML Vs. McSynth++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25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47221" y="1562385"/>
            <a:ext cx="4212056" cy="200707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No. of timeouts: </a:t>
            </a:r>
            <a:r>
              <a:rPr lang="en-US" b="1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 Vs. 0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(out of 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Avg. speedup for formulas that timed out in McSynth++: </a:t>
            </a:r>
            <a:r>
              <a:rPr lang="en-US" b="1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over </a:t>
            </a:r>
            <a:r>
              <a:rPr lang="en-US" b="1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526X</a:t>
            </a:r>
            <a:endParaRPr lang="en-US" b="1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Avg. speedup for remaining formulas: </a:t>
            </a:r>
            <a:r>
              <a:rPr lang="en-US" b="1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4.55X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12.6X</a:t>
            </a:r>
            <a:r>
              <a:rPr lang="en-US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for formulas with baseline synthesis-time &gt; 100s)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</p:spTree>
    <p:extLst>
      <p:ext uri="{BB962C8B-B14F-4D97-AF65-F5344CB8AC3E}">
        <p14:creationId xmlns:p14="http://schemas.microsoft.com/office/powerpoint/2010/main" val="15956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820823"/>
                  </p:ext>
                </p:extLst>
              </p:nvPr>
            </p:nvGraphicFramePr>
            <p:xfrm>
              <a:off x="220338" y="2140853"/>
              <a:ext cx="11768464" cy="19574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1058">
                      <a:extLst>
                        <a:ext uri="{9D8B030D-6E8A-4147-A177-3AD203B41FA5}">
                          <a16:colId xmlns:a16="http://schemas.microsoft.com/office/drawing/2014/main" xmlns="" val="3043709205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2007332558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394897859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1537031430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259607067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4177610276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1142491580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="" val="1566408527"/>
                        </a:ext>
                      </a:extLst>
                    </a:gridCol>
                  </a:tblGrid>
                  <a:tr h="40152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Search strategy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85877150"/>
                      </a:ext>
                    </a:extLst>
                  </a:tr>
                  <a:tr h="401524">
                    <a:tc rowSpan="4"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400" dirty="0" smtClean="0"/>
                            <a:t>Instruction-pool truncation 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via k-NN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Linear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Model-assisted best-first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12012292"/>
                      </a:ext>
                    </a:extLst>
                  </a:tr>
                  <a:tr h="4349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400" dirty="0" smtClean="0"/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400" dirty="0" smtClean="0"/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dirty="0" smtClean="0"/>
                            <a:t>No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No. of timeouts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 smtClean="0"/>
                            <a:t>Speedup for formulas</a:t>
                          </a:r>
                          <a:r>
                            <a:rPr lang="en-US" sz="900" baseline="0" dirty="0" smtClean="0"/>
                            <a:t> that timeout</a:t>
                          </a:r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Speedup for remaining formulas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No. of timeouts</a:t>
                          </a:r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Speedup for formulas that timeout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Speedup for remaining 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00518043"/>
                      </a:ext>
                    </a:extLst>
                  </a:tr>
                  <a:tr h="3680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6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aseline="0" dirty="0" smtClean="0"/>
                            <a:t>--</a:t>
                          </a:r>
                          <a:endParaRPr lang="en-US" sz="15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aseline="0" dirty="0" smtClean="0"/>
                            <a:t>--</a:t>
                          </a:r>
                          <a:endParaRPr lang="en-US" sz="15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At least 38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1.78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34149859"/>
                      </a:ext>
                    </a:extLst>
                  </a:tr>
                  <a:tr h="35133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dirty="0" smtClean="0"/>
                            <a:t>Yes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At least</a:t>
                          </a:r>
                          <a:r>
                            <a:rPr lang="en-US" sz="1500" baseline="0" dirty="0" smtClean="0"/>
                            <a:t> </a:t>
                          </a:r>
                          <a:r>
                            <a:rPr lang="en-US" sz="1500" dirty="0" smtClean="0"/>
                            <a:t>200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At least 526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4.55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5709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820823"/>
                  </p:ext>
                </p:extLst>
              </p:nvPr>
            </p:nvGraphicFramePr>
            <p:xfrm>
              <a:off x="220338" y="2140853"/>
              <a:ext cx="11768464" cy="19574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43709205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7332558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4897859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37031430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9607067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77610276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42491580"/>
                        </a:ext>
                      </a:extLst>
                    </a:gridCol>
                    <a:gridCol w="14710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66408527"/>
                        </a:ext>
                      </a:extLst>
                    </a:gridCol>
                  </a:tblGrid>
                  <a:tr h="40152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Search strategy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85877150"/>
                      </a:ext>
                    </a:extLst>
                  </a:tr>
                  <a:tr h="401524">
                    <a:tc rowSpan="4"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400" dirty="0" smtClean="0"/>
                            <a:t>Instruction-pool truncation 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via k-NN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Linear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Model-assisted best-first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12012292"/>
                      </a:ext>
                    </a:extLst>
                  </a:tr>
                  <a:tr h="43498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400" dirty="0" smtClean="0"/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400" dirty="0" smtClean="0"/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dirty="0" smtClean="0"/>
                            <a:t>No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No. of timeouts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 smtClean="0"/>
                            <a:t>Speedup for formulas</a:t>
                          </a:r>
                          <a:r>
                            <a:rPr lang="en-US" sz="900" baseline="0" dirty="0" smtClean="0"/>
                            <a:t> that timeout</a:t>
                          </a:r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Speedup for remaining formulas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No. of timeouts</a:t>
                          </a:r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9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Speedup for formulas that timeout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Speedup for remaining formulas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00518043"/>
                      </a:ext>
                    </a:extLst>
                  </a:tr>
                  <a:tr h="3680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6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aseline="0" dirty="0" smtClean="0"/>
                            <a:t>--</a:t>
                          </a:r>
                          <a:endParaRPr lang="en-US" sz="15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aseline="0" dirty="0" smtClean="0"/>
                            <a:t>--</a:t>
                          </a:r>
                          <a:endParaRPr lang="en-US" sz="15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8347" t="-340000" r="-9958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1245" t="-340000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4149859"/>
                      </a:ext>
                    </a:extLst>
                  </a:tr>
                  <a:tr h="35133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dirty="0" smtClean="0"/>
                            <a:t>Yes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174" t="-455172" r="-39876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830" t="-455172" r="-300415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8347" t="-455172" r="-99587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1245" t="-455172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5709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52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Machine Learning to make machine-code synthesis smarter and faster</a:t>
            </a:r>
          </a:p>
          <a:p>
            <a:r>
              <a:rPr lang="en-US" dirty="0" smtClean="0"/>
              <a:t>Best-first search assisted by models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-gram language model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-NN regression model</a:t>
            </a:r>
          </a:p>
          <a:p>
            <a:r>
              <a:rPr lang="en-US" dirty="0" smtClean="0"/>
              <a:t>Prioritization of candidates</a:t>
            </a:r>
          </a:p>
          <a:p>
            <a:pPr lvl="1"/>
            <a:r>
              <a:rPr lang="en-US" dirty="0" smtClean="0"/>
              <a:t>Retains completeness</a:t>
            </a:r>
          </a:p>
          <a:p>
            <a:r>
              <a:rPr lang="en-US" dirty="0" smtClean="0"/>
              <a:t>Over 526X speedup for formulas that timed out in </a:t>
            </a:r>
            <a:r>
              <a:rPr lang="en-US" dirty="0" err="1" smtClean="0"/>
              <a:t>McSynth</a:t>
            </a:r>
            <a:r>
              <a:rPr lang="en-US" dirty="0" smtClean="0"/>
              <a:t>++</a:t>
            </a:r>
          </a:p>
          <a:p>
            <a:r>
              <a:rPr lang="en-US" dirty="0" smtClean="0"/>
              <a:t>4.55X speedup for remaining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588" y="1143000"/>
            <a:ext cx="11474823" cy="50609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						Space of instruction sequences</a:t>
            </a: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Hexagon 4"/>
          <p:cNvSpPr/>
          <p:nvPr/>
        </p:nvSpPr>
        <p:spPr>
          <a:xfrm rot="310986">
            <a:off x="1470014" y="2100290"/>
            <a:ext cx="9112572" cy="343528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28</a:t>
            </a:fld>
            <a:endParaRPr lang="en-US"/>
          </a:p>
        </p:txBody>
      </p:sp>
      <p:pic>
        <p:nvPicPr>
          <p:cNvPr id="31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24" y="3121818"/>
            <a:ext cx="1275646" cy="12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gea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24" y="2101469"/>
            <a:ext cx="1456223" cy="14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4042546" y="2937404"/>
            <a:ext cx="3012141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74528" y="3121818"/>
            <a:ext cx="2162288" cy="115000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99686" y="3121818"/>
            <a:ext cx="1237129" cy="94561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054687" y="3121818"/>
            <a:ext cx="882128" cy="206440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36815" y="3121818"/>
            <a:ext cx="0" cy="15910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36815" y="3121818"/>
            <a:ext cx="441064" cy="79500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936815" y="3121818"/>
            <a:ext cx="1914861" cy="140819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357349" y="4002883"/>
            <a:ext cx="4946149" cy="1376993"/>
          </a:xfrm>
          <a:custGeom>
            <a:avLst/>
            <a:gdLst>
              <a:gd name="connsiteX0" fmla="*/ 105207 w 4946149"/>
              <a:gd name="connsiteY0" fmla="*/ 0 h 1376993"/>
              <a:gd name="connsiteX1" fmla="*/ 72935 w 4946149"/>
              <a:gd name="connsiteY1" fmla="*/ 494852 h 1376993"/>
              <a:gd name="connsiteX2" fmla="*/ 933546 w 4946149"/>
              <a:gd name="connsiteY2" fmla="*/ 268941 h 1376993"/>
              <a:gd name="connsiteX3" fmla="*/ 1417640 w 4946149"/>
              <a:gd name="connsiteY3" fmla="*/ 376518 h 1376993"/>
              <a:gd name="connsiteX4" fmla="*/ 1471429 w 4946149"/>
              <a:gd name="connsiteY4" fmla="*/ 1118795 h 1376993"/>
              <a:gd name="connsiteX5" fmla="*/ 1708097 w 4946149"/>
              <a:gd name="connsiteY5" fmla="*/ 1376979 h 1376993"/>
              <a:gd name="connsiteX6" fmla="*/ 2170676 w 4946149"/>
              <a:gd name="connsiteY6" fmla="*/ 1129553 h 1376993"/>
              <a:gd name="connsiteX7" fmla="*/ 2493405 w 4946149"/>
              <a:gd name="connsiteY7" fmla="*/ 871370 h 1376993"/>
              <a:gd name="connsiteX8" fmla="*/ 2816135 w 4946149"/>
              <a:gd name="connsiteY8" fmla="*/ 892885 h 1376993"/>
              <a:gd name="connsiteX9" fmla="*/ 3031287 w 4946149"/>
              <a:gd name="connsiteY9" fmla="*/ 225911 h 1376993"/>
              <a:gd name="connsiteX10" fmla="*/ 3310986 w 4946149"/>
              <a:gd name="connsiteY10" fmla="*/ 43031 h 1376993"/>
              <a:gd name="connsiteX11" fmla="*/ 4462055 w 4946149"/>
              <a:gd name="connsiteY11" fmla="*/ 699247 h 1376993"/>
              <a:gd name="connsiteX12" fmla="*/ 4838572 w 4946149"/>
              <a:gd name="connsiteY12" fmla="*/ 570155 h 1376993"/>
              <a:gd name="connsiteX13" fmla="*/ 4946149 w 4946149"/>
              <a:gd name="connsiteY13" fmla="*/ 290457 h 137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6149" h="1376993">
                <a:moveTo>
                  <a:pt x="105207" y="0"/>
                </a:moveTo>
                <a:cubicBezTo>
                  <a:pt x="20043" y="225014"/>
                  <a:pt x="-65121" y="450029"/>
                  <a:pt x="72935" y="494852"/>
                </a:cubicBezTo>
                <a:cubicBezTo>
                  <a:pt x="210991" y="539675"/>
                  <a:pt x="709429" y="288663"/>
                  <a:pt x="933546" y="268941"/>
                </a:cubicBezTo>
                <a:cubicBezTo>
                  <a:pt x="1157664" y="249219"/>
                  <a:pt x="1327993" y="234876"/>
                  <a:pt x="1417640" y="376518"/>
                </a:cubicBezTo>
                <a:cubicBezTo>
                  <a:pt x="1507287" y="518160"/>
                  <a:pt x="1423020" y="952052"/>
                  <a:pt x="1471429" y="1118795"/>
                </a:cubicBezTo>
                <a:cubicBezTo>
                  <a:pt x="1519838" y="1285538"/>
                  <a:pt x="1591556" y="1375186"/>
                  <a:pt x="1708097" y="1376979"/>
                </a:cubicBezTo>
                <a:cubicBezTo>
                  <a:pt x="1824638" y="1378772"/>
                  <a:pt x="2039791" y="1213821"/>
                  <a:pt x="2170676" y="1129553"/>
                </a:cubicBezTo>
                <a:cubicBezTo>
                  <a:pt x="2301561" y="1045285"/>
                  <a:pt x="2385829" y="910815"/>
                  <a:pt x="2493405" y="871370"/>
                </a:cubicBezTo>
                <a:cubicBezTo>
                  <a:pt x="2600981" y="831925"/>
                  <a:pt x="2726488" y="1000461"/>
                  <a:pt x="2816135" y="892885"/>
                </a:cubicBezTo>
                <a:cubicBezTo>
                  <a:pt x="2905782" y="785309"/>
                  <a:pt x="2948812" y="367553"/>
                  <a:pt x="3031287" y="225911"/>
                </a:cubicBezTo>
                <a:cubicBezTo>
                  <a:pt x="3113762" y="84269"/>
                  <a:pt x="3072525" y="-35858"/>
                  <a:pt x="3310986" y="43031"/>
                </a:cubicBezTo>
                <a:cubicBezTo>
                  <a:pt x="3549447" y="121920"/>
                  <a:pt x="4207457" y="611393"/>
                  <a:pt x="4462055" y="699247"/>
                </a:cubicBezTo>
                <a:cubicBezTo>
                  <a:pt x="4716653" y="787101"/>
                  <a:pt x="4757890" y="638287"/>
                  <a:pt x="4838572" y="570155"/>
                </a:cubicBezTo>
                <a:cubicBezTo>
                  <a:pt x="4919254" y="502023"/>
                  <a:pt x="4932701" y="396240"/>
                  <a:pt x="4946149" y="2904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Image result for gear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0" y="4754549"/>
            <a:ext cx="1275646" cy="12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258730" y="4911658"/>
            <a:ext cx="701552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3048" y="2384381"/>
            <a:ext cx="86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n-gram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1878" y="330623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k-NN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313" y="449368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k-NN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514" y="3562431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16669" y="4171986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in </a:t>
            </a:r>
            <a:r>
              <a:rPr lang="en-US" dirty="0" err="1" smtClean="0"/>
              <a:t>McSynth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53630" y="1499639"/>
            <a:ext cx="4323230" cy="1070183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EAX’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Mem(ESP + 4)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EBX’ = ((EAX * 2) &gt;&gt; 2) + EAX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Mem’= Mem[ESP ↦ EAX]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80506" y="2167976"/>
            <a:ext cx="1701894" cy="116344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Flow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independence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58287" y="2167976"/>
            <a:ext cx="1701894" cy="116344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Legal Split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9375" y="245731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045748" y="1574132"/>
            <a:ext cx="3541060" cy="593844"/>
          </a:xfrm>
          <a:prstGeom prst="roundRect">
            <a:avLst/>
          </a:prstGeom>
          <a:gradFill>
            <a:gsLst>
              <a:gs pos="0">
                <a:srgbClr val="92D050">
                  <a:alpha val="40000"/>
                </a:srgbClr>
              </a:gs>
              <a:gs pos="8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6200000" scaled="0"/>
          </a:gradFill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45748" y="2190423"/>
            <a:ext cx="3541061" cy="312676"/>
          </a:xfrm>
          <a:prstGeom prst="roundRect">
            <a:avLst/>
          </a:prstGeom>
          <a:gradFill>
            <a:gsLst>
              <a:gs pos="0">
                <a:srgbClr val="00B0F0">
                  <a:alpha val="41000"/>
                </a:srgbClr>
              </a:gs>
              <a:gs pos="8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6200000" scaled="0"/>
          </a:gradFill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81845" y="2691577"/>
            <a:ext cx="631788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03200" y="4917276"/>
            <a:ext cx="2713837" cy="599150"/>
          </a:xfrm>
          <a:prstGeom prst="roundRect">
            <a:avLst/>
          </a:prstGeom>
          <a:gradFill>
            <a:gsLst>
              <a:gs pos="0">
                <a:srgbClr val="00B0F0"/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6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Mem’ = Mem[ESP </a:t>
            </a: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 Light" panose="020B0604020202020204" charset="0"/>
              </a:rPr>
              <a:t>↦ </a:t>
            </a:r>
            <a:r>
              <a:rPr lang="en-US" sz="16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EAX] </a:t>
            </a:r>
            <a:endParaRPr lang="en-US" sz="16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91343" y="3475236"/>
            <a:ext cx="2977608" cy="607536"/>
          </a:xfrm>
          <a:prstGeom prst="roundRect">
            <a:avLst/>
          </a:prstGeom>
          <a:gradFill>
            <a:gsLst>
              <a:gs pos="0">
                <a:srgbClr val="92D050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6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EAX’ 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Mem(ESP + 4) 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EBX’ = ((EAX * 2) &gt;&gt; 2) + EAX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81845" y="4288717"/>
            <a:ext cx="631788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637162" y="4296937"/>
            <a:ext cx="631788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646512" y="3483456"/>
            <a:ext cx="2622438" cy="288702"/>
          </a:xfrm>
          <a:prstGeom prst="roundRect">
            <a:avLst/>
          </a:prstGeom>
          <a:gradFill>
            <a:gsLst>
              <a:gs pos="0">
                <a:srgbClr val="FFC000">
                  <a:alpha val="40000"/>
                </a:srgbClr>
              </a:gs>
              <a:gs pos="80000">
                <a:schemeClr val="bg1">
                  <a:alpha val="0"/>
                  <a:lumMod val="75000"/>
                </a:schemeClr>
              </a:gs>
              <a:gs pos="100000">
                <a:schemeClr val="bg1">
                  <a:alpha val="0"/>
                  <a:lumMod val="75000"/>
                </a:schemeClr>
              </a:gs>
            </a:gsLst>
            <a:lin ang="16200000" scaled="0"/>
          </a:gradFill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6511" y="3800520"/>
            <a:ext cx="2622439" cy="222477"/>
          </a:xfrm>
          <a:prstGeom prst="roundRect">
            <a:avLst/>
          </a:prstGeom>
          <a:gradFill>
            <a:gsLst>
              <a:gs pos="0">
                <a:srgbClr val="7030A0">
                  <a:alpha val="39000"/>
                </a:srgbClr>
              </a:gs>
              <a:gs pos="8000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0"/>
          </a:gra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41795" y="4913083"/>
            <a:ext cx="2977608" cy="607536"/>
          </a:xfrm>
          <a:prstGeom prst="roundRect">
            <a:avLst/>
          </a:prstGeom>
          <a:gradFill>
            <a:gsLst>
              <a:gs pos="0">
                <a:srgbClr val="7030A0"/>
              </a:gs>
              <a:gs pos="4500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6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EBX’ = ((EAX * 2) &gt;&gt; 2) + EAX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4161" y="4917276"/>
            <a:ext cx="2743200" cy="607536"/>
          </a:xfrm>
          <a:prstGeom prst="roundRect">
            <a:avLst/>
          </a:prstGeom>
          <a:gradFill>
            <a:gsLst>
              <a:gs pos="0">
                <a:srgbClr val="FFC000"/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6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EAX’ 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Mem(ESP + 4)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3737" y="2722222"/>
            <a:ext cx="2226833" cy="2122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356564" y="5767869"/>
            <a:ext cx="3570462" cy="743678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Mem(ESP) and Mem(ESP +4) could never alias</a:t>
            </a:r>
          </a:p>
        </p:txBody>
      </p:sp>
    </p:spTree>
    <p:extLst>
      <p:ext uri="{BB962C8B-B14F-4D97-AF65-F5344CB8AC3E}">
        <p14:creationId xmlns:p14="http://schemas.microsoft.com/office/powerpoint/2010/main" val="22968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16" grpId="0" animBg="1"/>
      <p:bldP spid="24" grpId="0" animBg="1"/>
      <p:bldP spid="26" grpId="0" animBg="1"/>
      <p:bldP spid="30" grpId="0" animBg="1"/>
      <p:bldP spid="31" grpId="0" animBg="1"/>
      <p:bldP spid="32" grpId="0" animBg="1"/>
      <p:bldP spid="34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ile:Rock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4830">
            <a:off x="8847711" y="1466258"/>
            <a:ext cx="1536127" cy="15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252932" y="1566679"/>
            <a:ext cx="7620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</a:t>
            </a:r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1011101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52932" y="3234284"/>
            <a:ext cx="762000" cy="917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1101010Binary’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2932" y="4844703"/>
            <a:ext cx="762000" cy="60817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0111101Binary’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pic>
        <p:nvPicPr>
          <p:cNvPr id="1026" name="Picture 2" descr="http://upload.wikimedia.org/wikipedia/commons/9/97/Crystal_Project_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15" y="3801047"/>
            <a:ext cx="685800" cy="6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tbusche.org/images/polycube/tetrisc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91" y="5496100"/>
            <a:ext cx="1143000" cy="6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Rewriting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31015" y="156667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Superoptimization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131015" y="194767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31015" y="3237332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 Repair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131015" y="362407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Obfuscation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131015" y="484327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131015" y="522427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3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843" y="2529363"/>
            <a:ext cx="1349449" cy="225390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01000101011111101010101001000101011111101010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00101010101110101010101001000101011111101010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48917" y="2929483"/>
            <a:ext cx="4839840" cy="14536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Rewriter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918434" y="350391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921215" y="2929484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4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921215" y="4078347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1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921215" y="350391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287" y="1013552"/>
            <a:ext cx="11832115" cy="538724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Why  rewrite binaries?</a:t>
            </a:r>
            <a:endParaRPr lang="en-US" sz="6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uiExpand="1" build="allAtOnce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Flattening “Deep”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67435" y="1715156"/>
            <a:ext cx="4323230" cy="913144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((EAX * 2) &gt;&gt; 2) + EAX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3569" y="3013984"/>
            <a:ext cx="5710963" cy="913144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’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m = EAX * 2 </a:t>
            </a:r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 Light" panose="020B0604020202020204" charset="0"/>
              </a:rPr>
              <a:t>∧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n = m &gt;&gt; 2 </a:t>
            </a:r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 Light" panose="020B0604020202020204" charset="0"/>
              </a:rPr>
              <a:t>∧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EBX’ = n  + EAX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091835" y="2503851"/>
            <a:ext cx="2789535" cy="1032803"/>
          </a:xfrm>
          <a:prstGeom prst="wedgeRoundRectCallout">
            <a:avLst>
              <a:gd name="adj1" fmla="val -93376"/>
              <a:gd name="adj2" fmla="val -20426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Equisatisfiable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0831" y="2847356"/>
            <a:ext cx="2150600" cy="116344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Scratch Locations (Dead Registers) = {EBX}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4115" y="4083539"/>
            <a:ext cx="631788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02566" y="4083539"/>
            <a:ext cx="631788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44333" y="4083539"/>
            <a:ext cx="0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4569" y="4777062"/>
            <a:ext cx="2163630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m = EAX *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69516" y="4770583"/>
            <a:ext cx="2355995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n = m &gt;&gt; 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18002" y="4771046"/>
            <a:ext cx="2515532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n + EAX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46833" y="5375187"/>
            <a:ext cx="0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8"/>
          <p:cNvSpPr/>
          <p:nvPr/>
        </p:nvSpPr>
        <p:spPr>
          <a:xfrm>
            <a:off x="227069" y="6068710"/>
            <a:ext cx="2163630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EAX * 2</a:t>
            </a:r>
          </a:p>
        </p:txBody>
      </p:sp>
      <p:sp>
        <p:nvSpPr>
          <p:cNvPr id="25" name="Rounded Rectangle 19"/>
          <p:cNvSpPr/>
          <p:nvPr/>
        </p:nvSpPr>
        <p:spPr>
          <a:xfrm>
            <a:off x="2472016" y="6062231"/>
            <a:ext cx="2355995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EBX &gt;&gt; 2</a:t>
            </a:r>
          </a:p>
        </p:txBody>
      </p:sp>
      <p:sp>
        <p:nvSpPr>
          <p:cNvPr id="26" name="Rounded Rectangle 20"/>
          <p:cNvSpPr/>
          <p:nvPr/>
        </p:nvSpPr>
        <p:spPr>
          <a:xfrm>
            <a:off x="4920502" y="6062694"/>
            <a:ext cx="2515532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EBX + EAX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20925" y="5375187"/>
            <a:ext cx="0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2533" y="5375187"/>
            <a:ext cx="0" cy="609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542712" y="3869157"/>
            <a:ext cx="1282552" cy="13316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in </a:t>
            </a:r>
            <a:r>
              <a:rPr lang="en-US" dirty="0" err="1" smtClean="0"/>
              <a:t>McSynth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131741" y="1537438"/>
            <a:ext cx="5791200" cy="556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46" y="6379968"/>
            <a:ext cx="2844800" cy="365125"/>
          </a:xfrm>
        </p:spPr>
        <p:txBody>
          <a:bodyPr/>
          <a:lstStyle/>
          <a:p>
            <a:fld id="{61790EBF-2842-40BA-9364-7C045D9A1DE9}" type="slidenum">
              <a:rPr lang="en-US" smtClean="0"/>
              <a:t>31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516103" y="2768346"/>
            <a:ext cx="1068442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Master++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5902543" y="2389214"/>
            <a:ext cx="359560" cy="3216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cxnSp>
        <p:nvCxnSpPr>
          <p:cNvPr id="66" name="Straight Arrow Connector 65"/>
          <p:cNvCxnSpPr>
            <a:endCxn id="53" idx="0"/>
          </p:cNvCxnSpPr>
          <p:nvPr/>
        </p:nvCxnSpPr>
        <p:spPr>
          <a:xfrm flipH="1">
            <a:off x="4214279" y="3869157"/>
            <a:ext cx="1254262" cy="3559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8" idx="0"/>
          </p:cNvCxnSpPr>
          <p:nvPr/>
        </p:nvCxnSpPr>
        <p:spPr>
          <a:xfrm flipH="1">
            <a:off x="4440312" y="3892750"/>
            <a:ext cx="1282552" cy="130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79" idx="0"/>
          </p:cNvCxnSpPr>
          <p:nvPr/>
        </p:nvCxnSpPr>
        <p:spPr>
          <a:xfrm>
            <a:off x="6584545" y="3869157"/>
            <a:ext cx="1263549" cy="3559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960017" y="4225148"/>
            <a:ext cx="2508524" cy="53741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4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↦ EAX]</a:t>
            </a:r>
            <a:endParaRPr lang="en-US" sz="1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43575" y="5200803"/>
            <a:ext cx="1593473" cy="57124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4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EAX * 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242294" y="6032805"/>
            <a:ext cx="1693693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4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EBX &gt;&gt; 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929191" y="5181363"/>
            <a:ext cx="1785207" cy="54765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4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EBX + EAX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773247" y="4225149"/>
            <a:ext cx="2149694" cy="53741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14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EAX’ = Mem(ESP + 4)</a:t>
            </a:r>
          </a:p>
        </p:txBody>
      </p:sp>
      <p:cxnSp>
        <p:nvCxnSpPr>
          <p:cNvPr id="43" name="Straight Arrow Connector 42"/>
          <p:cNvCxnSpPr>
            <a:endCxn id="59" idx="0"/>
          </p:cNvCxnSpPr>
          <p:nvPr/>
        </p:nvCxnSpPr>
        <p:spPr>
          <a:xfrm>
            <a:off x="6089140" y="3911346"/>
            <a:ext cx="1" cy="21214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20708" y="1158980"/>
            <a:ext cx="4323230" cy="1070183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</a:t>
            </a:r>
            <a:r>
              <a:rPr lang="el-GR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EAX’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Mem(ESP + 4)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EBX’ = ((EAX * 2) &gt;&gt; 2) + EAX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         Mem’= Mem[ESP ↦ EAX]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0" grpId="0" animBg="1"/>
      <p:bldP spid="62" grpId="0" animBg="1"/>
      <p:bldP spid="53" grpId="0" animBg="1"/>
      <p:bldP spid="58" grpId="0" animBg="1"/>
      <p:bldP spid="59" grpId="0" animBg="1"/>
      <p:bldP spid="78" grpId="0" animBg="1"/>
      <p:bldP spid="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Footprint-Based Search-Space Pruning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98800" y="1524000"/>
            <a:ext cx="59944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: Mem’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= Mem[ESP – 4 ↦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EBP]</a:t>
            </a:r>
          </a:p>
        </p:txBody>
      </p:sp>
      <p:sp>
        <p:nvSpPr>
          <p:cNvPr id="7" name="Rectangle 6"/>
          <p:cNvSpPr/>
          <p:nvPr/>
        </p:nvSpPr>
        <p:spPr>
          <a:xfrm>
            <a:off x="930507" y="2743200"/>
            <a:ext cx="1761893" cy="1295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Instruction Enumerator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0507" y="4343400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mov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&lt;imm&gt;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4343400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mov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&lt;imm&gt;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4352693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add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esp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&lt;imm&gt;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0507" y="4354552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push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endParaRPr lang="en-US" sz="1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mov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imm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&gt;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7721600" y="2743200"/>
            <a:ext cx="4470400" cy="3352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Abstract semantic Footprint</a:t>
            </a:r>
          </a:p>
          <a:p>
            <a:pPr lvl="1"/>
            <a:r>
              <a:rPr lang="en-US" sz="2400" dirty="0" smtClean="0"/>
              <a:t>Sound abstraction of locations that might be used or modified by a QFBV formula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60227" y="2778420"/>
            <a:ext cx="3988420" cy="1066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SFP#</a:t>
            </a:r>
            <a:r>
              <a:rPr lang="en-US" sz="20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use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) = {ESP, EBP}</a:t>
            </a: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SFP#</a:t>
            </a:r>
            <a:r>
              <a:rPr lang="en-US" sz="20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kill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</a:rPr>
              <a:t>φ</a:t>
            </a:r>
            <a:r>
              <a:rPr lang="en-US" sz="20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) = {Mem’}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800" y="5334000"/>
            <a:ext cx="21336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: EAX’ = 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imm</a:t>
            </a:r>
            <a:endParaRPr lang="en-US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2561" y="4191000"/>
            <a:ext cx="3243767" cy="1066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SFP</a:t>
            </a:r>
            <a:r>
              <a:rPr lang="en-US" sz="2000" baseline="30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#</a:t>
            </a:r>
            <a:r>
              <a:rPr lang="en-US" sz="2000" baseline="-25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use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{ }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SFP</a:t>
            </a:r>
            <a:r>
              <a:rPr lang="en-US" sz="2000" baseline="30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#</a:t>
            </a:r>
            <a:r>
              <a:rPr lang="en-US" sz="2000" baseline="-25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kill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{EAX’}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0507" y="4343400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mov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</a:t>
            </a:r>
            <a:r>
              <a:rPr lang="en-US" sz="1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imm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&gt;</a:t>
            </a:r>
          </a:p>
          <a:p>
            <a:pPr algn="ctr"/>
            <a:r>
              <a:rPr lang="en-US" sz="1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mov</a:t>
            </a:r>
            <a:r>
              <a:rPr lang="en-US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ebx</a:t>
            </a:r>
            <a:r>
              <a:rPr lang="en-US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ecx</a:t>
            </a:r>
            <a:endParaRPr lang="en-US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8907" y="5334000"/>
            <a:ext cx="21336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: EAX’ = 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imm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^ EBX’ = ECX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60229" y="4226220"/>
            <a:ext cx="3988420" cy="1066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SFP</a:t>
            </a:r>
            <a:r>
              <a:rPr lang="en-US" sz="2000" baseline="30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#</a:t>
            </a:r>
            <a:r>
              <a:rPr lang="en-US" sz="2000" baseline="-25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use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{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ECX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}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SFP</a:t>
            </a:r>
            <a:r>
              <a:rPr lang="en-US" sz="2000" baseline="30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#</a:t>
            </a:r>
            <a:r>
              <a:rPr lang="en-US" sz="2000" baseline="-25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kill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Cambria" panose="02040503050406030204" pitchFamily="18" charset="0"/>
                <a:ea typeface="Cambria Math"/>
              </a:rPr>
              <a:t>Ψ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{EAX’, 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EBX’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}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60235" y="5616498"/>
            <a:ext cx="398842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Useless Prefix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15313" y="2743200"/>
            <a:ext cx="2878255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SFP#</a:t>
            </a:r>
            <a:r>
              <a:rPr lang="en-US" sz="24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15314" y="3552825"/>
            <a:ext cx="2878255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SFP#</a:t>
            </a:r>
            <a:r>
              <a:rPr lang="en-US" sz="24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kill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0507" y="4354552"/>
            <a:ext cx="19304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mov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eax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&lt;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imm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&gt;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3" animBg="1"/>
      <p:bldP spid="13" grpId="0" animBg="1"/>
      <p:bldP spid="15" grpId="0" animBg="1"/>
      <p:bldP spid="15" grpId="1" animBg="1"/>
      <p:bldP spid="16" grpId="0" animBg="1"/>
      <p:bldP spid="16" grpId="1" build="allAtOnce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Bits-Lost-Based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350" y="1143000"/>
            <a:ext cx="6427449" cy="5562600"/>
          </a:xfrm>
        </p:spPr>
        <p:txBody>
          <a:bodyPr/>
          <a:lstStyle/>
          <a:p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requires pre-state bits in EBX</a:t>
            </a:r>
          </a:p>
          <a:p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Ψ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loses the pre-state bits in EBX when it transforms the state</a:t>
            </a:r>
          </a:p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Prunes a candidate if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Ψ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does not retain enough bits to implement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Retains a candidate if pre-state bits required to implement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baseline="-25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are </a:t>
            </a:r>
            <a:r>
              <a:rPr lang="en-US" i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possibly latent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 </a:t>
            </a:r>
            <a:r>
              <a:rPr lang="el-GR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Ψ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85171" y="1303205"/>
            <a:ext cx="3708400" cy="764789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φ</a:t>
            </a:r>
            <a:r>
              <a:rPr lang="en-US" sz="2800" baseline="-25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</a:t>
            </a:r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EBX’ = EBX + EAX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1571" y="2704542"/>
            <a:ext cx="1321420" cy="1295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 Enumerator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15371" y="5569664"/>
            <a:ext cx="16002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Ψ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EBX’ = EAX</a:t>
            </a:r>
            <a:endParaRPr lang="en-US" dirty="0">
              <a:solidFill>
                <a:srgbClr val="C00000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1571" y="4590216"/>
            <a:ext cx="14478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ebx, </a:t>
            </a:r>
            <a:r>
              <a:rPr lang="en-US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1417" y="2468880"/>
            <a:ext cx="3396343" cy="18276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Slave</a:t>
            </a:r>
            <a:endParaRPr lang="en-US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57379" y="5569664"/>
            <a:ext cx="2116183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Ψ</a:t>
            </a:r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: EBX’ = EBX - EAX</a:t>
            </a:r>
            <a:endParaRPr lang="en-US" dirty="0">
              <a:solidFill>
                <a:srgbClr val="C00000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84716" y="4590216"/>
            <a:ext cx="1447800" cy="685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ebx, </a:t>
            </a:r>
            <a:r>
              <a:rPr lang="en-US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Vs. Compilation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Finds several implementations of varying “qualities”</a:t>
            </a:r>
          </a:p>
          <a:p>
            <a:r>
              <a:rPr lang="en-US" dirty="0"/>
              <a:t>Can handle more general formulas (implicit form), e.g., EAX’ + EBX’ = EAX + EBX + 4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Finds a single implementation</a:t>
            </a:r>
          </a:p>
          <a:p>
            <a:endParaRPr lang="en-US" dirty="0"/>
          </a:p>
          <a:p>
            <a:r>
              <a:rPr lang="en-US" dirty="0"/>
              <a:t>Only handles state-transformation formulas (explicit form)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Vs. </a:t>
            </a:r>
            <a:r>
              <a:rPr lang="en-US" dirty="0" err="1"/>
              <a:t>Superoptimization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Machine-code synthesis is more general than </a:t>
            </a:r>
            <a:r>
              <a:rPr lang="en-US" dirty="0" err="1"/>
              <a:t>superoptimization</a:t>
            </a:r>
            <a:r>
              <a:rPr lang="en-US" dirty="0"/>
              <a:t>: </a:t>
            </a:r>
            <a:r>
              <a:rPr lang="en-US" dirty="0" err="1"/>
              <a:t>superopt</a:t>
            </a:r>
            <a:r>
              <a:rPr lang="en-US" dirty="0"/>
              <a:t>(I) = </a:t>
            </a:r>
            <a:r>
              <a:rPr lang="en-US" dirty="0" err="1"/>
              <a:t>synthOpt</a:t>
            </a:r>
            <a:r>
              <a:rPr lang="en-US" dirty="0"/>
              <a:t>(</a:t>
            </a:r>
            <a:r>
              <a:rPr lang="en-US" dirty="0" err="1"/>
              <a:t>InstrToQFBV</a:t>
            </a:r>
            <a:r>
              <a:rPr lang="en-US" dirty="0"/>
              <a:t>(I))</a:t>
            </a:r>
          </a:p>
          <a:p>
            <a:r>
              <a:rPr lang="en-US" dirty="0"/>
              <a:t>Input to synthesizer is QFBV formula, not an instruction sequence</a:t>
            </a:r>
          </a:p>
          <a:p>
            <a:r>
              <a:rPr lang="en-US" dirty="0" err="1"/>
              <a:t>Superoptimizer</a:t>
            </a:r>
            <a:r>
              <a:rPr lang="en-US" dirty="0"/>
              <a:t> cannot handle more general QFBV formulas such as EAX’ + EBX’ = EAX + EBX + 4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</a:t>
            </a:r>
            <a:r>
              <a:rPr lang="en-US" dirty="0" smtClean="0"/>
              <a:t>of </a:t>
            </a:r>
            <a:r>
              <a:rPr lang="en-US" dirty="0" err="1" smtClean="0"/>
              <a:t>McSynth</a:t>
            </a:r>
            <a:r>
              <a:rPr lang="en-US" dirty="0" smtClean="0"/>
              <a:t>++ on </a:t>
            </a:r>
            <a:r>
              <a:rPr lang="en-US" dirty="0"/>
              <a:t>a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WiPEr</a:t>
            </a:r>
            <a:r>
              <a:rPr lang="en-US" sz="2400" dirty="0"/>
              <a:t>: Machine-code partial evaluator *</a:t>
            </a:r>
          </a:p>
          <a:p>
            <a:r>
              <a:rPr lang="en-US" sz="2400" dirty="0"/>
              <a:t>Total time to synthesize residual code: McSynth Vs. </a:t>
            </a:r>
            <a:r>
              <a:rPr lang="en-US" sz="2400" dirty="0" err="1"/>
              <a:t>McSynth</a:t>
            </a:r>
            <a:r>
              <a:rPr lang="en-US" sz="2400" dirty="0" smtClean="0"/>
              <a:t>++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Effect of </a:t>
            </a:r>
            <a:r>
              <a:rPr lang="en-US" sz="2400" dirty="0" err="1" smtClean="0"/>
              <a:t>McSynth</a:t>
            </a:r>
            <a:r>
              <a:rPr lang="en-US" sz="2400" dirty="0" smtClean="0"/>
              <a:t>-ML: no significant speedup</a:t>
            </a:r>
          </a:p>
          <a:p>
            <a:pPr lvl="1"/>
            <a:r>
              <a:rPr lang="en-US" sz="2000" dirty="0" smtClean="0"/>
              <a:t>Small input formulas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200" y="6369445"/>
            <a:ext cx="923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* V. Srinivasan and T. Reps. Partial Evaluation of machine code. In OOPSLA, 2015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4485"/>
              </p:ext>
            </p:extLst>
          </p:nvPr>
        </p:nvGraphicFramePr>
        <p:xfrm>
          <a:off x="609600" y="2058283"/>
          <a:ext cx="10972800" cy="257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536">
                  <a:extLst>
                    <a:ext uri="{9D8B030D-6E8A-4147-A177-3AD203B41FA5}">
                      <a16:colId xmlns="" xmlns:a16="http://schemas.microsoft.com/office/drawing/2014/main" val="1709829050"/>
                    </a:ext>
                  </a:extLst>
                </a:gridCol>
                <a:gridCol w="753035">
                  <a:extLst>
                    <a:ext uri="{9D8B030D-6E8A-4147-A177-3AD203B41FA5}">
                      <a16:colId xmlns="" xmlns:a16="http://schemas.microsoft.com/office/drawing/2014/main" val="3141353581"/>
                    </a:ext>
                  </a:extLst>
                </a:gridCol>
                <a:gridCol w="2162287">
                  <a:extLst>
                    <a:ext uri="{9D8B030D-6E8A-4147-A177-3AD203B41FA5}">
                      <a16:colId xmlns="" xmlns:a16="http://schemas.microsoft.com/office/drawing/2014/main" val="1975591982"/>
                    </a:ext>
                  </a:extLst>
                </a:gridCol>
                <a:gridCol w="2280622">
                  <a:extLst>
                    <a:ext uri="{9D8B030D-6E8A-4147-A177-3AD203B41FA5}">
                      <a16:colId xmlns="" xmlns:a16="http://schemas.microsoft.com/office/drawing/2014/main" val="1771072866"/>
                    </a:ext>
                  </a:extLst>
                </a:gridCol>
                <a:gridCol w="2248348">
                  <a:extLst>
                    <a:ext uri="{9D8B030D-6E8A-4147-A177-3AD203B41FA5}">
                      <a16:colId xmlns="" xmlns:a16="http://schemas.microsoft.com/office/drawing/2014/main" val="1320824094"/>
                    </a:ext>
                  </a:extLst>
                </a:gridCol>
                <a:gridCol w="2190972">
                  <a:extLst>
                    <a:ext uri="{9D8B030D-6E8A-4147-A177-3AD203B41FA5}">
                      <a16:colId xmlns="" xmlns:a16="http://schemas.microsoft.com/office/drawing/2014/main" val="3248471982"/>
                    </a:ext>
                  </a:extLst>
                </a:gridCol>
              </a:tblGrid>
              <a:tr h="743502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calls to synthesizer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Synthesis time</a:t>
                      </a:r>
                      <a:r>
                        <a:rPr lang="en-US" baseline="0" dirty="0"/>
                        <a:t> using McSynth (seconds)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Synthesis time using McSynth++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008632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133621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r>
                        <a:rPr lang="en-US" dirty="0"/>
                        <a:t>interpreter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75368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r>
                        <a:rPr lang="en-US" dirty="0"/>
                        <a:t>sha1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7988368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7341049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r>
                        <a:rPr lang="en-US" dirty="0" err="1"/>
                        <a:t>dotproduct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1478097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482352" y="4835584"/>
            <a:ext cx="3227295" cy="453603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Average speedup: 1.25X</a:t>
            </a:r>
          </a:p>
        </p:txBody>
      </p:sp>
    </p:spTree>
    <p:extLst>
      <p:ext uri="{BB962C8B-B14F-4D97-AF65-F5344CB8AC3E}">
        <p14:creationId xmlns:p14="http://schemas.microsoft.com/office/powerpoint/2010/main" val="20815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Inside a Semantics-Based </a:t>
            </a:r>
            <a:b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</a:b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Rewriter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0EED-6B89-664A-801E-D3FDD91C7C6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pPr/>
              <a:t>4</a:t>
            </a:fld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6486" y="247650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0018" y="2324100"/>
            <a:ext cx="10668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Semantic Representation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20961" y="247541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7486" y="1151358"/>
            <a:ext cx="1962292" cy="46817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Analyses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98593" y="2132510"/>
            <a:ext cx="990600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5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Transform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0383" y="2317149"/>
            <a:ext cx="12954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Transformed Semantics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083183" y="247541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41750" y="2132510"/>
            <a:ext cx="940337" cy="94353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1400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</a:t>
            </a:r>
            <a:endParaRPr lang="en-US" sz="1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908845" y="247541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355771" y="247541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5400000">
            <a:off x="5218905" y="1377325"/>
            <a:ext cx="714973" cy="625150"/>
          </a:xfrm>
          <a:prstGeom prst="bentArrow">
            <a:avLst>
              <a:gd name="adj1" fmla="val 11496"/>
              <a:gd name="adj2" fmla="val 17662"/>
              <a:gd name="adj3" fmla="val 13338"/>
              <a:gd name="adj4" fmla="val 495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3183" y="1411806"/>
            <a:ext cx="2590800" cy="381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Offline binary optimization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sp>
        <p:nvSpPr>
          <p:cNvPr id="33" name="Rounded Rectangle 31"/>
          <p:cNvSpPr/>
          <p:nvPr/>
        </p:nvSpPr>
        <p:spPr>
          <a:xfrm>
            <a:off x="6083183" y="1907105"/>
            <a:ext cx="2590800" cy="381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</p:txBody>
      </p:sp>
      <p:sp>
        <p:nvSpPr>
          <p:cNvPr id="34" name="Rounded Rectangle 32"/>
          <p:cNvSpPr/>
          <p:nvPr/>
        </p:nvSpPr>
        <p:spPr>
          <a:xfrm>
            <a:off x="6083183" y="2402406"/>
            <a:ext cx="2590800" cy="381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</a:t>
            </a:r>
          </a:p>
        </p:txBody>
      </p:sp>
      <p:sp>
        <p:nvSpPr>
          <p:cNvPr id="38" name="Rounded Rectangle 33"/>
          <p:cNvSpPr/>
          <p:nvPr/>
        </p:nvSpPr>
        <p:spPr>
          <a:xfrm>
            <a:off x="6083183" y="2897706"/>
            <a:ext cx="2590800" cy="381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obfuscation</a:t>
            </a:r>
          </a:p>
        </p:txBody>
      </p:sp>
      <p:sp>
        <p:nvSpPr>
          <p:cNvPr id="40" name="Rounded Rectangle 37"/>
          <p:cNvSpPr/>
          <p:nvPr/>
        </p:nvSpPr>
        <p:spPr>
          <a:xfrm>
            <a:off x="6083183" y="3393455"/>
            <a:ext cx="2590800" cy="381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repair</a:t>
            </a:r>
          </a:p>
        </p:txBody>
      </p:sp>
      <p:pic>
        <p:nvPicPr>
          <p:cNvPr id="41" name="Picture 2" descr="Image result for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51" y="1718872"/>
            <a:ext cx="608105" cy="5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51" y="2307472"/>
            <a:ext cx="608105" cy="5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03200" y="6369445"/>
            <a:ext cx="1090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* V. </a:t>
            </a:r>
            <a:r>
              <a:rPr lang="en-US" sz="20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Srinivasan, T. Sharma, </a:t>
            </a:r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and T. Reps. </a:t>
            </a:r>
            <a:r>
              <a:rPr lang="en-US" sz="20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Speeding up Machine-Code Synthesis. </a:t>
            </a:r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 </a:t>
            </a:r>
            <a:r>
              <a:rPr lang="en-US" sz="20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OOPSLA, 2016</a:t>
            </a:r>
            <a:endParaRPr lang="en-US" sz="2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3417" y="1127124"/>
            <a:ext cx="2367091" cy="508992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Disassembly of section .text:</a:t>
            </a:r>
          </a:p>
          <a:p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080482e0 &lt;.text&gt;: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80482e0:  xor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ebp,ebp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80482e2:  pop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esi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80482e3: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ecx,esp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80482e5:  and esp, 0xfffffff0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80482e8: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80482e9:  push esp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80482ea: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edx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80482eb:  push 0x80483d0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80482f0:  push 0x80483e0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80482f5: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ecx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80482f6: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esi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80482f7:  push 0x80483a5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80482fc:  call  80482c4 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8048394:  push ebp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8048395:  mov ebp, esp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8048397:  sub esp, 0x10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804839a: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[ebp + 8]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804839d:  mov [ebp-4],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80483a0: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[ebp-4]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80483c0: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[ebp-4]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80483c3:  leave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80483c4:  ret</a:t>
            </a:r>
          </a:p>
          <a:p>
            <a:endParaRPr lang="en-US" sz="1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712447" y="1233046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833811" y="1178867"/>
            <a:ext cx="2156538" cy="508992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4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Rewritten Binary</a:t>
            </a:r>
          </a:p>
          <a:p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080482e0 &lt;.text&gt;: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80482e0:  xor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ebp,ebp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80482e2:  pop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esi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80482e3: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ecx,esp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80482e5:  and esp, 0xfffffff0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80482e8:  push 1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80482e9:  push 2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80482ea:  push 3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80482eb:  push 0x80483d0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80482f0:  push 0x80483e0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80482f5: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ecx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80482f6:  push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esi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80482f7:  push 0x80483a5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80482fc:  call  80482c4 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8048394:  lea esp, [esp – 4] 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8048395:  mov ebp, esp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8048397:  sub esp, 0x10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804839a: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10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804839d:  mov [ebp-4],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80483a0:  mov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20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80483c0:  mov [ebp-4], </a:t>
            </a:r>
            <a:r>
              <a:rPr lang="en-US" sz="110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1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80483c3:  leave</a:t>
            </a:r>
          </a:p>
          <a:p>
            <a:r>
              <a:rPr lang="en-US" sz="11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80483c4:  ret</a:t>
            </a:r>
          </a:p>
          <a:p>
            <a:endParaRPr lang="en-US" sz="1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2423158"/>
            <a:ext cx="2367308" cy="490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833811" y="2506306"/>
            <a:ext cx="2147614" cy="4905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2820969" y="432322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324501" y="4170822"/>
            <a:ext cx="10668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Semantic Representation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4525444" y="432213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3076" y="3979232"/>
            <a:ext cx="990600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5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Transform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44866" y="4163871"/>
            <a:ext cx="12954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Transformed Semantics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6087666" y="432213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346233" y="3979232"/>
            <a:ext cx="935855" cy="94353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1400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</a:t>
            </a:r>
            <a:endParaRPr lang="en-US" sz="1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913328" y="432213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9360254" y="4322132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7683" y="4269880"/>
            <a:ext cx="2367308" cy="490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833810" y="4353028"/>
            <a:ext cx="2152097" cy="4905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ent Arrow 60"/>
          <p:cNvSpPr/>
          <p:nvPr/>
        </p:nvSpPr>
        <p:spPr>
          <a:xfrm rot="5400000">
            <a:off x="4315665" y="2282039"/>
            <a:ext cx="2529391" cy="625150"/>
          </a:xfrm>
          <a:prstGeom prst="bentArrow">
            <a:avLst>
              <a:gd name="adj1" fmla="val 11496"/>
              <a:gd name="adj2" fmla="val 17662"/>
              <a:gd name="adj3" fmla="val 13338"/>
              <a:gd name="adj4" fmla="val 495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519783" y="3076045"/>
            <a:ext cx="1089795" cy="518925"/>
          </a:xfrm>
          <a:prstGeom prst="wedgeRoundRectCallout">
            <a:avLst>
              <a:gd name="adj1" fmla="val -51866"/>
              <a:gd name="adj2" fmla="val -678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</a:rPr>
              <a:t>Logical Formula</a:t>
            </a:r>
          </a:p>
        </p:txBody>
      </p:sp>
      <p:sp>
        <p:nvSpPr>
          <p:cNvPr id="46" name="Speech Bubble: Rectangle with Corners Rounded 5"/>
          <p:cNvSpPr/>
          <p:nvPr/>
        </p:nvSpPr>
        <p:spPr>
          <a:xfrm>
            <a:off x="7646034" y="1157052"/>
            <a:ext cx="1636053" cy="660594"/>
          </a:xfrm>
          <a:prstGeom prst="wedgeRoundRectCallout">
            <a:avLst>
              <a:gd name="adj1" fmla="val 17887"/>
              <a:gd name="adj2" fmla="val 884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Light" panose="020B0604020202020204" charset="0"/>
              </a:rPr>
              <a:t>Machine-Code Synthesizer</a:t>
            </a:r>
            <a:endParaRPr lang="en-US" sz="1600" dirty="0">
              <a:solidFill>
                <a:schemeClr val="tx1"/>
              </a:solidFill>
              <a:latin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31" grpId="0" animBg="1"/>
      <p:bldP spid="33" grpId="0" animBg="1"/>
      <p:bldP spid="34" grpId="0" animBg="1"/>
      <p:bldP spid="38" grpId="0" animBg="1"/>
      <p:bldP spid="40" grpId="0" animBg="1"/>
      <p:bldP spid="44" grpId="0" animBg="1"/>
      <p:bldP spid="45" grpId="0" animBg="1"/>
      <p:bldP spid="48" grpId="0" animBg="1"/>
      <p:bldP spid="5" grpId="0" animBg="1"/>
      <p:bldP spid="5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" grpId="0" animBg="1"/>
      <p:bldP spid="6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ile:Rock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4830">
            <a:off x="8847711" y="1736078"/>
            <a:ext cx="1536127" cy="15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252932" y="1836499"/>
            <a:ext cx="7620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</a:t>
            </a:r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1011101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52932" y="3504104"/>
            <a:ext cx="762000" cy="917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1101010Binary’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2932" y="5114523"/>
            <a:ext cx="762000" cy="60817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0111101Binary’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pic>
        <p:nvPicPr>
          <p:cNvPr id="1026" name="Picture 2" descr="http://upload.wikimedia.org/wikipedia/commons/9/97/Crystal_Project_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15" y="4070867"/>
            <a:ext cx="685800" cy="6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tbusche.org/images/polycube/tetrisc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91" y="5765920"/>
            <a:ext cx="1143000" cy="6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is not fast enough!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31015" y="183649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Superoptimization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131015" y="221749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31015" y="3507152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 Repair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131015" y="389389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Obfuscation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131015" y="511309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131015" y="5494099"/>
            <a:ext cx="1600200" cy="304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843" y="2799183"/>
            <a:ext cx="1349449" cy="225390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01000101011111101010101001000101011111101010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00101010101110101010101001000101011111101010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48917" y="3199303"/>
            <a:ext cx="4839840" cy="14536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 Rewriter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918434" y="377373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921215" y="3199304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4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921215" y="4348167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1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921215" y="377373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30209" y="3799225"/>
            <a:ext cx="10668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Analysis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61598" y="3799225"/>
            <a:ext cx="1607346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Transformation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33533" y="3799225"/>
            <a:ext cx="1066800" cy="6096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Synthesis</a:t>
            </a:r>
          </a:p>
        </p:txBody>
      </p:sp>
      <p:sp>
        <p:nvSpPr>
          <p:cNvPr id="34" name="Explosion 1 33"/>
          <p:cNvSpPr/>
          <p:nvPr/>
        </p:nvSpPr>
        <p:spPr>
          <a:xfrm>
            <a:off x="2375634" y="1171857"/>
            <a:ext cx="3094171" cy="193888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Rewriter makes many calls to </a:t>
            </a:r>
            <a:r>
              <a:rPr lang="en-US" sz="1500" b="1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15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</a:t>
            </a:r>
            <a:endParaRPr lang="en-US" sz="1500" b="1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5" name="Explosion 1 34"/>
          <p:cNvSpPr/>
          <p:nvPr/>
        </p:nvSpPr>
        <p:spPr>
          <a:xfrm>
            <a:off x="5635131" y="1179394"/>
            <a:ext cx="3094171" cy="193888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Each call to </a:t>
            </a:r>
            <a:r>
              <a:rPr lang="en-US" sz="1500" b="1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1500" b="1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 </a:t>
            </a:r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takes  minutes</a:t>
            </a:r>
          </a:p>
        </p:txBody>
      </p:sp>
      <p:sp>
        <p:nvSpPr>
          <p:cNvPr id="36" name="Explosion 1 35"/>
          <p:cNvSpPr/>
          <p:nvPr/>
        </p:nvSpPr>
        <p:spPr>
          <a:xfrm>
            <a:off x="4022655" y="4796478"/>
            <a:ext cx="3477678" cy="193888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Time taken to rewrite a binary – several hours or days!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2969" y="925006"/>
            <a:ext cx="11962504" cy="58194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16"/>
          <p:cNvSpPr/>
          <p:nvPr/>
        </p:nvSpPr>
        <p:spPr>
          <a:xfrm>
            <a:off x="3698253" y="1310075"/>
            <a:ext cx="4126481" cy="174068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We need to speed-up </a:t>
            </a:r>
            <a:r>
              <a:rPr lang="en-US" sz="2800" dirty="0" err="1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8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++!</a:t>
            </a:r>
            <a:endParaRPr lang="en-US" sz="28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ounded Rectangle 16"/>
          <p:cNvSpPr/>
          <p:nvPr/>
        </p:nvSpPr>
        <p:spPr>
          <a:xfrm>
            <a:off x="3464231" y="4058212"/>
            <a:ext cx="4594525" cy="174068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8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 </a:t>
            </a: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 Light" panose="020B0604020202020204" charset="0"/>
              </a:rPr>
              <a:t>→</a:t>
            </a:r>
            <a:r>
              <a:rPr lang="en-US" sz="28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800" dirty="0" smtClean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-ML </a:t>
            </a:r>
            <a:endParaRPr lang="en-US" sz="28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Intel x86 (IA-32) Primer</a:t>
            </a:r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++</a:t>
            </a:r>
            <a:endParaRPr lang="en-US" sz="2800" dirty="0"/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-ML</a:t>
            </a:r>
            <a:endParaRPr lang="en-US" sz="2800" dirty="0"/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Intel x86 (IA-32)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458" y="1905000"/>
            <a:ext cx="5029200" cy="1981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Registers</a:t>
            </a: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7258" y="2895600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5371" y="3352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00258" y="2362201"/>
            <a:ext cx="0" cy="152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00258" y="3886201"/>
            <a:ext cx="990600" cy="1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89722" y="2362200"/>
            <a:ext cx="1137" cy="1549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0258" y="372228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0258" y="340224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52658" y="2514602"/>
            <a:ext cx="0" cy="3809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00258" y="3402249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9531" y="391201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Stack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 flipV="1">
            <a:off x="3567058" y="3124200"/>
            <a:ext cx="1600200" cy="278049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0770" y="28955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8883" y="335279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</a:p>
        </p:txBody>
      </p:sp>
      <p:sp>
        <p:nvSpPr>
          <p:cNvPr id="37" name="Freeform 36"/>
          <p:cNvSpPr/>
          <p:nvPr/>
        </p:nvSpPr>
        <p:spPr>
          <a:xfrm>
            <a:off x="2809205" y="1371600"/>
            <a:ext cx="4573541" cy="1617261"/>
          </a:xfrm>
          <a:custGeom>
            <a:avLst/>
            <a:gdLst>
              <a:gd name="connsiteX0" fmla="*/ 4587244 w 4587244"/>
              <a:gd name="connsiteY0" fmla="*/ 1971853 h 2217513"/>
              <a:gd name="connsiteX1" fmla="*/ 3522718 w 4587244"/>
              <a:gd name="connsiteY1" fmla="*/ 347769 h 2217513"/>
              <a:gd name="connsiteX2" fmla="*/ 533858 w 4587244"/>
              <a:gd name="connsiteY2" fmla="*/ 156701 h 2217513"/>
              <a:gd name="connsiteX3" fmla="*/ 15244 w 4587244"/>
              <a:gd name="connsiteY3" fmla="*/ 2217513 h 2217513"/>
              <a:gd name="connsiteX0" fmla="*/ 4573183 w 4573183"/>
              <a:gd name="connsiteY0" fmla="*/ 1971853 h 2217513"/>
              <a:gd name="connsiteX1" fmla="*/ 3508657 w 4573183"/>
              <a:gd name="connsiteY1" fmla="*/ 347769 h 2217513"/>
              <a:gd name="connsiteX2" fmla="*/ 1215833 w 4573183"/>
              <a:gd name="connsiteY2" fmla="*/ 156701 h 2217513"/>
              <a:gd name="connsiteX3" fmla="*/ 1183 w 4573183"/>
              <a:gd name="connsiteY3" fmla="*/ 2217513 h 2217513"/>
              <a:gd name="connsiteX0" fmla="*/ 4573541 w 4573541"/>
              <a:gd name="connsiteY0" fmla="*/ 1941638 h 2187298"/>
              <a:gd name="connsiteX1" fmla="*/ 3509015 w 4573541"/>
              <a:gd name="connsiteY1" fmla="*/ 317554 h 2187298"/>
              <a:gd name="connsiteX2" fmla="*/ 1216191 w 4573541"/>
              <a:gd name="connsiteY2" fmla="*/ 126486 h 2187298"/>
              <a:gd name="connsiteX3" fmla="*/ 1541 w 4573541"/>
              <a:gd name="connsiteY3" fmla="*/ 2187298 h 21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41" h="2187298">
                <a:moveTo>
                  <a:pt x="4573541" y="1941638"/>
                </a:moveTo>
                <a:cubicBezTo>
                  <a:pt x="4379060" y="1280858"/>
                  <a:pt x="4068573" y="620079"/>
                  <a:pt x="3509015" y="317554"/>
                </a:cubicBezTo>
                <a:cubicBezTo>
                  <a:pt x="2949457" y="15029"/>
                  <a:pt x="1964543" y="-116899"/>
                  <a:pt x="1216191" y="126486"/>
                </a:cubicBezTo>
                <a:cubicBezTo>
                  <a:pt x="467839" y="369871"/>
                  <a:pt x="-31442" y="1312704"/>
                  <a:pt x="1541" y="2187298"/>
                </a:cubicBez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99121" y="3044893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ebx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67658" y="28864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95771" y="334369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EBX</a:t>
            </a:r>
          </a:p>
        </p:txBody>
      </p:sp>
      <p:sp>
        <p:nvSpPr>
          <p:cNvPr id="43" name="Freeform 42"/>
          <p:cNvSpPr/>
          <p:nvPr/>
        </p:nvSpPr>
        <p:spPr>
          <a:xfrm>
            <a:off x="7341801" y="1962944"/>
            <a:ext cx="1610436" cy="807552"/>
          </a:xfrm>
          <a:custGeom>
            <a:avLst/>
            <a:gdLst>
              <a:gd name="connsiteX0" fmla="*/ 0 w 1610436"/>
              <a:gd name="connsiteY0" fmla="*/ 807552 h 807552"/>
              <a:gd name="connsiteX1" fmla="*/ 600502 w 1610436"/>
              <a:gd name="connsiteY1" fmla="*/ 70572 h 807552"/>
              <a:gd name="connsiteX2" fmla="*/ 1064526 w 1610436"/>
              <a:gd name="connsiteY2" fmla="*/ 111516 h 807552"/>
              <a:gd name="connsiteX3" fmla="*/ 1610436 w 1610436"/>
              <a:gd name="connsiteY3" fmla="*/ 793904 h 807552"/>
              <a:gd name="connsiteX4" fmla="*/ 1610436 w 1610436"/>
              <a:gd name="connsiteY4" fmla="*/ 793904 h 80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36" h="807552">
                <a:moveTo>
                  <a:pt x="0" y="807552"/>
                </a:moveTo>
                <a:cubicBezTo>
                  <a:pt x="211540" y="497065"/>
                  <a:pt x="423081" y="186578"/>
                  <a:pt x="600502" y="70572"/>
                </a:cubicBezTo>
                <a:cubicBezTo>
                  <a:pt x="777923" y="-45434"/>
                  <a:pt x="896204" y="-9039"/>
                  <a:pt x="1064526" y="111516"/>
                </a:cubicBezTo>
                <a:cubicBezTo>
                  <a:pt x="1232848" y="232071"/>
                  <a:pt x="1610436" y="793904"/>
                  <a:pt x="1610436" y="793904"/>
                </a:cubicBezTo>
                <a:lnTo>
                  <a:pt x="1610436" y="793904"/>
                </a:ln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[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], 40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9121" y="3044893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659856" y="5257800"/>
            <a:ext cx="2918912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[esp+4]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67257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996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>
            <a:off x="3567060" y="3044892"/>
            <a:ext cx="1600769" cy="96974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167828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36021" y="340667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[Background]</a:t>
            </a:r>
          </a:p>
        </p:txBody>
      </p:sp>
    </p:spTree>
    <p:extLst>
      <p:ext uri="{BB962C8B-B14F-4D97-AF65-F5344CB8AC3E}">
        <p14:creationId xmlns:p14="http://schemas.microsoft.com/office/powerpoint/2010/main" val="17796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21" grpId="0"/>
      <p:bldP spid="29" grpId="0" animBg="1"/>
      <p:bldP spid="29" grpId="1" animBg="1"/>
      <p:bldP spid="30" grpId="0" animBg="1"/>
      <p:bldP spid="31" grpId="0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Intel x86 (IA-32) Primer</a:t>
            </a:r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++</a:t>
            </a:r>
            <a:endParaRPr lang="en-US" sz="2800" dirty="0"/>
          </a:p>
          <a:p>
            <a:r>
              <a:rPr lang="en-US" sz="2800" dirty="0" err="1" smtClean="0"/>
              <a:t>McSynth</a:t>
            </a:r>
            <a:r>
              <a:rPr lang="en-US" sz="2800" dirty="0" smtClean="0"/>
              <a:t>-ML</a:t>
            </a:r>
            <a:endParaRPr lang="en-US" sz="2800" dirty="0"/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Synthesis of Machine Code*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Synthesize machine-code instructions from a semantic specification</a:t>
            </a:r>
          </a:p>
          <a:p>
            <a:pPr lvl="1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 formula</a:t>
            </a:r>
          </a:p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Parameterized by ISA</a:t>
            </a:r>
          </a:p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9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19079" y="1143002"/>
            <a:ext cx="171450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066779" y="3467102"/>
            <a:ext cx="419100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9079" y="4114802"/>
            <a:ext cx="171450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542934" y="4920954"/>
                <a:ext cx="3466784" cy="98502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ESP’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= ESP – 4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∧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Mem’ = Mem[ESP – 4 ↦ EAX]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⟪ push 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eax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⟫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34" y="4920954"/>
                <a:ext cx="3466784" cy="98502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7219050" y="4109125"/>
            <a:ext cx="2114550" cy="69137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4]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],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242290" y="4897897"/>
                <a:ext cx="4068071" cy="111400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ESP’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= ESP – 4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∧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Mem’ = Mem[ESP – 4 ↦ EAX]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⟪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lea esp, [esp – 4];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mov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 [esp], 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eax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⟫</a:t>
                </a:r>
                <a:endParaRPr lang="en-US" sz="2000" dirty="0">
                  <a:solidFill>
                    <a:schemeClr val="tx1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90" y="4897897"/>
                <a:ext cx="4068071" cy="111400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49253" y="2795169"/>
            <a:ext cx="1854144" cy="533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800" dirty="0" smtClean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</a:t>
            </a:r>
            <a:endParaRPr lang="en-US" sz="28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066779" y="2133602"/>
            <a:ext cx="419100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3715" y="1063229"/>
            <a:ext cx="3425220" cy="914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EAX]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9425" y="983749"/>
            <a:ext cx="3733800" cy="287120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EAX]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EBP’ = EBP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EAX’ = EAX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EBX’ = EBX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CF’ = CF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OF’ = OF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43225" y="340666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</a:t>
            </a:r>
            <a:r>
              <a:rPr lang="en-US" sz="2400" dirty="0" err="1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r>
              <a:rPr lang="en-US" sz="24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++]</a:t>
            </a:r>
            <a:endParaRPr lang="en-US" sz="24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00" y="6128815"/>
            <a:ext cx="97674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*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V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 Srinivasan and T. Reps. Synthesis of machine code from semantics. In PLDI,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2015</a:t>
            </a:r>
          </a:p>
          <a:p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V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.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Srinivasan, T. Sharma,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and T. Reps.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Speeding up machine-code synthesis. </a:t>
            </a: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 </a:t>
            </a:r>
            <a:r>
              <a:rPr lang="en-US" dirty="0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OOPSLA, 2016</a:t>
            </a: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9" grpId="0" animBg="1"/>
      <p:bldP spid="20" grpId="0" animBg="1"/>
      <p:bldP spid="8" grpId="0" animBg="1"/>
      <p:bldP spid="9" grpId="0" animBg="1"/>
      <p:bldP spid="12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CC201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81369</TotalTime>
  <Words>5737</Words>
  <Application>Microsoft Office PowerPoint</Application>
  <PresentationFormat>Custom</PresentationFormat>
  <Paragraphs>874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Roboto Light</vt:lpstr>
      <vt:lpstr>Calibri</vt:lpstr>
      <vt:lpstr>Cambria</vt:lpstr>
      <vt:lpstr>Cambria Math</vt:lpstr>
      <vt:lpstr>Wingdings</vt:lpstr>
      <vt:lpstr>CC2014_template</vt:lpstr>
      <vt:lpstr>Model-Assisted  Machine-Code Synthesis</vt:lpstr>
      <vt:lpstr>Software is Pervasive</vt:lpstr>
      <vt:lpstr>Binary Rewriting</vt:lpstr>
      <vt:lpstr>Inside a Semantics-Based  Binary Rewriter *</vt:lpstr>
      <vt:lpstr>McSynth++ is not fast enough!</vt:lpstr>
      <vt:lpstr>Outline</vt:lpstr>
      <vt:lpstr>Intel x86 (IA-32) Primer</vt:lpstr>
      <vt:lpstr>Outline</vt:lpstr>
      <vt:lpstr>Synthesis of Machine Code*</vt:lpstr>
      <vt:lpstr>Enumerative Synthesis –  Challenges</vt:lpstr>
      <vt:lpstr>McSynth++ Design</vt:lpstr>
      <vt:lpstr>McSynth++ Design</vt:lpstr>
      <vt:lpstr>McSynth++ Slave</vt:lpstr>
      <vt:lpstr>McSynth++ Slave</vt:lpstr>
      <vt:lpstr>Outline</vt:lpstr>
      <vt:lpstr>McSynth-ML Key Insight</vt:lpstr>
      <vt:lpstr>McSynth-ML Design</vt:lpstr>
      <vt:lpstr>Training Corpus</vt:lpstr>
      <vt:lpstr>Learning Models</vt:lpstr>
      <vt:lpstr>Model–Assisted  Best–First Search </vt:lpstr>
      <vt:lpstr>Optimization –  Instruction-Pool Truncation </vt:lpstr>
      <vt:lpstr>Outline</vt:lpstr>
      <vt:lpstr>Test Suite</vt:lpstr>
      <vt:lpstr>Training Corpus</vt:lpstr>
      <vt:lpstr>McSynth-ML Vs. McSynth++</vt:lpstr>
      <vt:lpstr>Experiments Summary</vt:lpstr>
      <vt:lpstr>Conclusion</vt:lpstr>
      <vt:lpstr>Questions?</vt:lpstr>
      <vt:lpstr>Master in McSynth++</vt:lpstr>
      <vt:lpstr>Flattening “Deep” Terms</vt:lpstr>
      <vt:lpstr>Master in McSynth++</vt:lpstr>
      <vt:lpstr>Footprint-Based Search-Space Pruning</vt:lpstr>
      <vt:lpstr>Bits-Lost-Based Pruning</vt:lpstr>
      <vt:lpstr>Synthesis Vs. Compilation</vt:lpstr>
      <vt:lpstr>Synthesis Vs. Superoptimization</vt:lpstr>
      <vt:lpstr>Effect of McSynth++ on a Client</vt:lpstr>
    </vt:vector>
  </TitlesOfParts>
  <Company>University of Wisconsin-Madison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Machine Code: Algorithms and Applications</dc:title>
  <dc:creator>Venkatesh Karthik Srinivasan</dc:creator>
  <cp:lastModifiedBy>venkatesh</cp:lastModifiedBy>
  <cp:revision>330</cp:revision>
  <dcterms:created xsi:type="dcterms:W3CDTF">2016-08-16T20:12:09Z</dcterms:created>
  <dcterms:modified xsi:type="dcterms:W3CDTF">2017-10-16T02:28:48Z</dcterms:modified>
</cp:coreProperties>
</file>