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sldIdLst>
    <p:sldId id="258" r:id="rId2"/>
    <p:sldId id="304" r:id="rId3"/>
    <p:sldId id="364" r:id="rId4"/>
    <p:sldId id="392" r:id="rId5"/>
    <p:sldId id="389" r:id="rId6"/>
    <p:sldId id="351" r:id="rId7"/>
    <p:sldId id="290" r:id="rId8"/>
    <p:sldId id="373" r:id="rId9"/>
    <p:sldId id="368" r:id="rId10"/>
    <p:sldId id="372" r:id="rId11"/>
    <p:sldId id="369" r:id="rId12"/>
    <p:sldId id="370" r:id="rId13"/>
    <p:sldId id="371" r:id="rId14"/>
    <p:sldId id="376" r:id="rId15"/>
    <p:sldId id="374" r:id="rId16"/>
    <p:sldId id="377" r:id="rId17"/>
    <p:sldId id="378" r:id="rId18"/>
    <p:sldId id="379" r:id="rId19"/>
    <p:sldId id="380" r:id="rId20"/>
    <p:sldId id="382" r:id="rId21"/>
    <p:sldId id="383" r:id="rId22"/>
    <p:sldId id="381" r:id="rId23"/>
    <p:sldId id="375" r:id="rId24"/>
    <p:sldId id="384" r:id="rId25"/>
    <p:sldId id="386" r:id="rId26"/>
    <p:sldId id="387" r:id="rId27"/>
    <p:sldId id="388" r:id="rId28"/>
    <p:sldId id="39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Roboto Light" panose="02000000000000000000" pitchFamily="2" charset="0"/>
      <p:regular r:id="rId39"/>
      <p: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926" autoAdjust="0"/>
  </p:normalViewPr>
  <p:slideViewPr>
    <p:cSldViewPr snapToGrid="0">
      <p:cViewPr varScale="1">
        <p:scale>
          <a:sx n="73" d="100"/>
          <a:sy n="73"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TSL-sandbox-PE\tsl\tools\instr-synthesizer\test\divide_and_conquer\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Synthesis Time - Effect of all improvements</a:t>
            </a:r>
          </a:p>
        </c:rich>
      </c:tx>
      <c:layout>
        <c:manualLayout>
          <c:xMode val="edge"/>
          <c:yMode val="edge"/>
          <c:x val="0.30887939519413521"/>
          <c:y val="8.185380936971917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8575" cap="rnd">
              <a:noFill/>
              <a:round/>
            </a:ln>
            <a:effectLst/>
          </c:spPr>
          <c:marker>
            <c:symbol val="circle"/>
            <c:size val="3"/>
            <c:spPr>
              <a:solidFill>
                <a:schemeClr val="accent1"/>
              </a:solidFill>
              <a:ln w="38100">
                <a:solidFill>
                  <a:schemeClr val="accent1"/>
                </a:solidFill>
              </a:ln>
              <a:effectLst/>
            </c:spPr>
          </c:marker>
          <c:xVal>
            <c:numRef>
              <c:f>Sheet1!$B$341:$B$390</c:f>
              <c:numCache>
                <c:formatCode>General</c:formatCode>
                <c:ptCount val="50"/>
                <c:pt idx="0">
                  <c:v>6.63</c:v>
                </c:pt>
                <c:pt idx="1">
                  <c:v>16</c:v>
                </c:pt>
                <c:pt idx="2">
                  <c:v>11</c:v>
                </c:pt>
                <c:pt idx="3">
                  <c:v>16</c:v>
                </c:pt>
                <c:pt idx="4">
                  <c:v>10</c:v>
                </c:pt>
                <c:pt idx="5">
                  <c:v>10</c:v>
                </c:pt>
                <c:pt idx="6">
                  <c:v>13.2</c:v>
                </c:pt>
                <c:pt idx="7">
                  <c:v>475</c:v>
                </c:pt>
                <c:pt idx="8">
                  <c:v>34</c:v>
                </c:pt>
                <c:pt idx="9">
                  <c:v>147</c:v>
                </c:pt>
                <c:pt idx="10">
                  <c:v>129</c:v>
                </c:pt>
                <c:pt idx="11">
                  <c:v>39</c:v>
                </c:pt>
                <c:pt idx="12">
                  <c:v>20</c:v>
                </c:pt>
                <c:pt idx="13">
                  <c:v>369</c:v>
                </c:pt>
                <c:pt idx="14">
                  <c:v>19.2</c:v>
                </c:pt>
                <c:pt idx="15">
                  <c:v>29</c:v>
                </c:pt>
                <c:pt idx="16">
                  <c:v>416</c:v>
                </c:pt>
                <c:pt idx="17">
                  <c:v>19</c:v>
                </c:pt>
                <c:pt idx="18">
                  <c:v>41</c:v>
                </c:pt>
                <c:pt idx="19">
                  <c:v>128</c:v>
                </c:pt>
                <c:pt idx="20">
                  <c:v>294</c:v>
                </c:pt>
                <c:pt idx="21">
                  <c:v>36.1</c:v>
                </c:pt>
                <c:pt idx="22">
                  <c:v>108</c:v>
                </c:pt>
                <c:pt idx="23">
                  <c:v>116</c:v>
                </c:pt>
                <c:pt idx="24">
                  <c:v>62</c:v>
                </c:pt>
                <c:pt idx="25">
                  <c:v>145.19999999999999</c:v>
                </c:pt>
                <c:pt idx="26">
                  <c:v>3186</c:v>
                </c:pt>
                <c:pt idx="27">
                  <c:v>151</c:v>
                </c:pt>
                <c:pt idx="28">
                  <c:v>156</c:v>
                </c:pt>
                <c:pt idx="29">
                  <c:v>170</c:v>
                </c:pt>
                <c:pt idx="30">
                  <c:v>165.4</c:v>
                </c:pt>
                <c:pt idx="31">
                  <c:v>259200</c:v>
                </c:pt>
                <c:pt idx="32">
                  <c:v>3732</c:v>
                </c:pt>
                <c:pt idx="33">
                  <c:v>259200</c:v>
                </c:pt>
                <c:pt idx="34">
                  <c:v>259200</c:v>
                </c:pt>
                <c:pt idx="35">
                  <c:v>259200</c:v>
                </c:pt>
                <c:pt idx="36">
                  <c:v>53</c:v>
                </c:pt>
                <c:pt idx="37">
                  <c:v>5106</c:v>
                </c:pt>
                <c:pt idx="38">
                  <c:v>259200</c:v>
                </c:pt>
                <c:pt idx="39">
                  <c:v>259200</c:v>
                </c:pt>
                <c:pt idx="40">
                  <c:v>58.2</c:v>
                </c:pt>
                <c:pt idx="41">
                  <c:v>259200</c:v>
                </c:pt>
                <c:pt idx="42">
                  <c:v>259200</c:v>
                </c:pt>
                <c:pt idx="43">
                  <c:v>259200</c:v>
                </c:pt>
                <c:pt idx="44">
                  <c:v>259200</c:v>
                </c:pt>
                <c:pt idx="45">
                  <c:v>64.28</c:v>
                </c:pt>
                <c:pt idx="46">
                  <c:v>259200</c:v>
                </c:pt>
                <c:pt idx="48">
                  <c:v>259200</c:v>
                </c:pt>
                <c:pt idx="49">
                  <c:v>259200</c:v>
                </c:pt>
              </c:numCache>
            </c:numRef>
          </c:xVal>
          <c:yVal>
            <c:numRef>
              <c:f>Sheet1!$L$341:$L$390</c:f>
              <c:numCache>
                <c:formatCode>General</c:formatCode>
                <c:ptCount val="50"/>
                <c:pt idx="0">
                  <c:v>6.3860000000000001</c:v>
                </c:pt>
                <c:pt idx="1">
                  <c:v>14.609</c:v>
                </c:pt>
                <c:pt idx="2">
                  <c:v>11.212999999999999</c:v>
                </c:pt>
                <c:pt idx="3">
                  <c:v>16.32</c:v>
                </c:pt>
                <c:pt idx="4">
                  <c:v>9.5530000000000008</c:v>
                </c:pt>
                <c:pt idx="5">
                  <c:v>9.7370000000000001</c:v>
                </c:pt>
                <c:pt idx="6">
                  <c:v>12.667999999999999</c:v>
                </c:pt>
                <c:pt idx="7">
                  <c:v>212.26900000000001</c:v>
                </c:pt>
                <c:pt idx="8">
                  <c:v>35.619999999999997</c:v>
                </c:pt>
                <c:pt idx="9">
                  <c:v>26.63</c:v>
                </c:pt>
                <c:pt idx="10">
                  <c:v>7.8570000000000002</c:v>
                </c:pt>
                <c:pt idx="11">
                  <c:v>37.978000000000002</c:v>
                </c:pt>
                <c:pt idx="12">
                  <c:v>20.143999999999998</c:v>
                </c:pt>
                <c:pt idx="13">
                  <c:v>38.381</c:v>
                </c:pt>
                <c:pt idx="14">
                  <c:v>20.268000000000001</c:v>
                </c:pt>
                <c:pt idx="15">
                  <c:v>25.033000000000001</c:v>
                </c:pt>
                <c:pt idx="16">
                  <c:v>42.124000000000002</c:v>
                </c:pt>
                <c:pt idx="17">
                  <c:v>18.507000000000001</c:v>
                </c:pt>
                <c:pt idx="18">
                  <c:v>179.833</c:v>
                </c:pt>
                <c:pt idx="19">
                  <c:v>22.364000000000001</c:v>
                </c:pt>
                <c:pt idx="20">
                  <c:v>56.973999999999997</c:v>
                </c:pt>
                <c:pt idx="21">
                  <c:v>297.73700000000002</c:v>
                </c:pt>
                <c:pt idx="22">
                  <c:v>7.4930000000000003</c:v>
                </c:pt>
                <c:pt idx="23">
                  <c:v>19.555</c:v>
                </c:pt>
                <c:pt idx="24">
                  <c:v>63.91</c:v>
                </c:pt>
                <c:pt idx="25">
                  <c:v>16.829999999999998</c:v>
                </c:pt>
                <c:pt idx="26">
                  <c:v>26.83</c:v>
                </c:pt>
                <c:pt idx="27">
                  <c:v>25.433</c:v>
                </c:pt>
                <c:pt idx="28">
                  <c:v>30.899000000000001</c:v>
                </c:pt>
                <c:pt idx="29">
                  <c:v>48.168999999999997</c:v>
                </c:pt>
                <c:pt idx="30">
                  <c:v>177.506</c:v>
                </c:pt>
                <c:pt idx="31">
                  <c:v>40.073</c:v>
                </c:pt>
                <c:pt idx="32">
                  <c:v>29.603999999999999</c:v>
                </c:pt>
                <c:pt idx="33">
                  <c:v>1311.52</c:v>
                </c:pt>
                <c:pt idx="34">
                  <c:v>116.544</c:v>
                </c:pt>
                <c:pt idx="35">
                  <c:v>39.436999999999998</c:v>
                </c:pt>
                <c:pt idx="36">
                  <c:v>49.11</c:v>
                </c:pt>
                <c:pt idx="37">
                  <c:v>7.5460000000000003</c:v>
                </c:pt>
                <c:pt idx="38">
                  <c:v>211</c:v>
                </c:pt>
                <c:pt idx="39">
                  <c:v>154.67500000000001</c:v>
                </c:pt>
                <c:pt idx="40">
                  <c:v>54.375</c:v>
                </c:pt>
                <c:pt idx="41">
                  <c:v>238</c:v>
                </c:pt>
                <c:pt idx="42">
                  <c:v>259200</c:v>
                </c:pt>
                <c:pt idx="43">
                  <c:v>17.187999999999999</c:v>
                </c:pt>
                <c:pt idx="44">
                  <c:v>91.896000000000001</c:v>
                </c:pt>
                <c:pt idx="45">
                  <c:v>60.232999999999997</c:v>
                </c:pt>
                <c:pt idx="46">
                  <c:v>286</c:v>
                </c:pt>
                <c:pt idx="47">
                  <c:v>259200</c:v>
                </c:pt>
                <c:pt idx="48">
                  <c:v>162.43</c:v>
                </c:pt>
                <c:pt idx="49">
                  <c:v>183</c:v>
                </c:pt>
              </c:numCache>
            </c:numRef>
          </c:yVal>
          <c:smooth val="0"/>
          <c:extLst>
            <c:ext xmlns:c16="http://schemas.microsoft.com/office/drawing/2014/chart" uri="{C3380CC4-5D6E-409C-BE32-E72D297353CC}">
              <c16:uniqueId val="{00000000-C024-430B-86AB-0F8986A2A609}"/>
            </c:ext>
          </c:extLst>
        </c:ser>
        <c:dLbls>
          <c:showLegendKey val="0"/>
          <c:showVal val="0"/>
          <c:showCatName val="0"/>
          <c:showSerName val="0"/>
          <c:showPercent val="0"/>
          <c:showBubbleSize val="0"/>
        </c:dLbls>
        <c:axId val="807569168"/>
        <c:axId val="775614144"/>
      </c:scatterChart>
      <c:valAx>
        <c:axId val="807569168"/>
        <c:scaling>
          <c:logBase val="10"/>
          <c:orientation val="minMax"/>
          <c:max val="259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Synthesis time - baseline McSynth (seconds)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5614144"/>
        <c:crosses val="autoZero"/>
        <c:crossBetween val="midCat"/>
      </c:valAx>
      <c:valAx>
        <c:axId val="775614144"/>
        <c:scaling>
          <c:logBase val="10"/>
          <c:orientation val="minMax"/>
          <c:max val="259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Synthesis time - baseline McSynth + all improvements (seconds)</a:t>
                </a:r>
              </a:p>
            </c:rich>
          </c:tx>
          <c:layout>
            <c:manualLayout>
              <c:xMode val="edge"/>
              <c:yMode val="edge"/>
              <c:x val="1.7857142857142856E-2"/>
              <c:y val="0.124438860768737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7569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A0FEB-6C85-4E45-B548-D2DCB5A357D1}"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81EEF-8BCB-4760-BC87-60F3C6CE6C23}" type="slidenum">
              <a:rPr lang="en-US" smtClean="0"/>
              <a:t>‹#›</a:t>
            </a:fld>
            <a:endParaRPr lang="en-US"/>
          </a:p>
        </p:txBody>
      </p:sp>
    </p:spTree>
    <p:extLst>
      <p:ext uri="{BB962C8B-B14F-4D97-AF65-F5344CB8AC3E}">
        <p14:creationId xmlns:p14="http://schemas.microsoft.com/office/powerpoint/2010/main" val="246942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the </a:t>
            </a:r>
            <a:r>
              <a:rPr lang="en-US" dirty="0" err="1"/>
              <a:t>defecto</a:t>
            </a:r>
            <a:r>
              <a:rPr lang="en-US" baseline="0" dirty="0"/>
              <a:t> first slide of every single talk at a PL conference. </a:t>
            </a:r>
          </a:p>
          <a:p>
            <a:pPr marL="171450" indent="-171450">
              <a:buFontTx/>
              <a:buChar char="-"/>
            </a:pPr>
            <a:r>
              <a:rPr lang="en-US" baseline="0" dirty="0"/>
              <a:t>Software is pervasive.</a:t>
            </a:r>
          </a:p>
          <a:p>
            <a:pPr marL="171450" indent="-171450">
              <a:buFontTx/>
              <a:buChar char="-"/>
            </a:pPr>
            <a:r>
              <a:rPr lang="en-US" baseline="0" dirty="0"/>
              <a:t>I’m sure you’ve seen plenty of these so far.</a:t>
            </a:r>
          </a:p>
          <a:p>
            <a:pPr marL="171450" indent="-171450">
              <a:buFontTx/>
              <a:buChar char="-"/>
            </a:pPr>
            <a:r>
              <a:rPr lang="en-US" baseline="0" dirty="0"/>
              <a:t>Let me change it a little bit and say that binaries are pervasive.</a:t>
            </a:r>
          </a:p>
          <a:p>
            <a:pPr marL="171450" indent="-171450">
              <a:buFontTx/>
              <a:buChar char="-"/>
            </a:pPr>
            <a:r>
              <a:rPr lang="en-US" baseline="0" dirty="0"/>
              <a:t>Binaries are running in all devices.</a:t>
            </a:r>
          </a:p>
          <a:p>
            <a:pPr marL="171450" indent="-171450">
              <a:buFontTx/>
              <a:buChar char="-"/>
            </a:pPr>
            <a:r>
              <a:rPr lang="en-US" baseline="0" dirty="0"/>
              <a:t>Sometimes, some of these binaries lack source code and documentation.</a:t>
            </a:r>
          </a:p>
          <a:p>
            <a:pPr marL="171450" indent="-171450">
              <a:buFontTx/>
              <a:buChar char="-"/>
            </a:pPr>
            <a:r>
              <a:rPr lang="en-US" baseline="0" dirty="0"/>
              <a:t>These binaries could be old legacy binaries, or untrusted binaries downloaded from somewhere.</a:t>
            </a:r>
          </a:p>
          <a:p>
            <a:pPr marL="171450" indent="-171450">
              <a:buFontTx/>
              <a:buChar char="-"/>
            </a:pPr>
            <a:r>
              <a:rPr lang="en-US" baseline="0" dirty="0"/>
              <a:t>And we, as computer scientists, are often asked to develop tools that analyze and rewrite such binaries.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a:t>
            </a:fld>
            <a:endParaRPr lang="en-US"/>
          </a:p>
        </p:txBody>
      </p:sp>
    </p:spTree>
    <p:extLst>
      <p:ext uri="{BB962C8B-B14F-4D97-AF65-F5344CB8AC3E}">
        <p14:creationId xmlns:p14="http://schemas.microsoft.com/office/powerpoint/2010/main" val="182299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counter this enormous search space, </a:t>
            </a:r>
            <a:r>
              <a:rPr lang="en-US" baseline="0" dirty="0" err="1"/>
              <a:t>McSynth</a:t>
            </a:r>
            <a:r>
              <a:rPr lang="en-US" baseline="0" dirty="0"/>
              <a:t> uses a master-slave architecture.</a:t>
            </a:r>
          </a:p>
          <a:p>
            <a:r>
              <a:rPr lang="en-US" baseline="0" dirty="0"/>
              <a:t>The master first breaks up the input QFBV formula into several independent subformulas.</a:t>
            </a:r>
          </a:p>
          <a:p>
            <a:r>
              <a:rPr lang="en-US" baseline="0" dirty="0"/>
              <a:t>Each sub-formula is given as input to a slave synthesizer, which synthesizes an instruction sequence for the sub-formula.</a:t>
            </a:r>
          </a:p>
          <a:p>
            <a:r>
              <a:rPr lang="en-US" baseline="0" dirty="0"/>
              <a:t>The master concatenates the results produced by the slaves, and returns the resulting instruction sequence.</a:t>
            </a:r>
          </a:p>
          <a:p>
            <a:r>
              <a:rPr lang="en-US" baseline="0" dirty="0"/>
              <a:t>If any of the slaves timeout, an alternative split is tried out.</a:t>
            </a:r>
          </a:p>
          <a:p>
            <a:r>
              <a:rPr lang="en-US" baseline="0" dirty="0"/>
              <a:t>If all possible splits time out, the slave is given the </a:t>
            </a:r>
            <a:r>
              <a:rPr lang="en-US" baseline="0" dirty="0" err="1"/>
              <a:t>unsplit</a:t>
            </a:r>
            <a:r>
              <a:rPr lang="en-US" baseline="0" dirty="0"/>
              <a:t> formula as input.</a:t>
            </a:r>
          </a:p>
          <a:p>
            <a:r>
              <a:rPr lang="en-US" baseline="0" dirty="0"/>
              <a:t>First, I will describe how the master synthesizer splits a QFBV formula into independent sub-formulas.</a:t>
            </a:r>
          </a:p>
          <a:p>
            <a:r>
              <a:rPr lang="en-US" baseline="0" dirty="0"/>
              <a:t>Then, I will describe how the slave synthesizes an instruction sequence from a sub-formula.</a:t>
            </a:r>
          </a:p>
        </p:txBody>
      </p:sp>
      <p:sp>
        <p:nvSpPr>
          <p:cNvPr id="4" name="Slide Number Placeholder 3"/>
          <p:cNvSpPr>
            <a:spLocks noGrp="1"/>
          </p:cNvSpPr>
          <p:nvPr>
            <p:ph type="sldNum" sz="quarter" idx="10"/>
          </p:nvPr>
        </p:nvSpPr>
        <p:spPr/>
        <p:txBody>
          <a:bodyPr/>
          <a:lstStyle/>
          <a:p>
            <a:fld id="{00FDD8E6-1B75-4204-8C34-CB8CA5C9E258}" type="slidenum">
              <a:rPr lang="en-US" smtClean="0"/>
              <a:t>11</a:t>
            </a:fld>
            <a:endParaRPr lang="en-US"/>
          </a:p>
        </p:txBody>
      </p:sp>
    </p:spTree>
    <p:extLst>
      <p:ext uri="{BB962C8B-B14F-4D97-AF65-F5344CB8AC3E}">
        <p14:creationId xmlns:p14="http://schemas.microsoft.com/office/powerpoint/2010/main" val="302604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the working of McSynth and McSynth++, I’ll be using this formula phi as a running example.</a:t>
            </a:r>
          </a:p>
          <a:p>
            <a:r>
              <a:rPr lang="en-US" baseline="0" dirty="0" smtClean="0"/>
              <a:t>Phi says that EAX should get the value in the memory location pointed to by ESP + 4, EBX should get the result of this computation, and the memory location pointed to by ESP should get the value in EAX.</a:t>
            </a:r>
          </a:p>
          <a:p>
            <a:r>
              <a:rPr lang="en-US" baseline="0" dirty="0" smtClean="0"/>
              <a:t>One possible way to split phi is as follows.</a:t>
            </a:r>
          </a:p>
          <a:p>
            <a:r>
              <a:rPr lang="en-US" baseline="0" dirty="0" smtClean="0"/>
              <a:t>However, phi2 uses the EAX register, which is modified by phi1.</a:t>
            </a:r>
          </a:p>
          <a:p>
            <a:r>
              <a:rPr lang="en-US" baseline="0" dirty="0" smtClean="0"/>
              <a:t>This constitutes what we call an illegal split---if we synthesize …</a:t>
            </a:r>
          </a:p>
          <a:p>
            <a:r>
              <a:rPr lang="en-US" baseline="0" dirty="0" smtClean="0"/>
              <a:t>A sufficient condition for legality of a split is flow independence: a split should not introduce an extraneous flow dependences from a predecessor to a successor subformula.</a:t>
            </a:r>
          </a:p>
          <a:p>
            <a:r>
              <a:rPr lang="en-US" baseline="0" dirty="0" smtClean="0"/>
              <a:t>Another possible way to split phi is as follows.</a:t>
            </a:r>
          </a:p>
          <a:p>
            <a:r>
              <a:rPr lang="en-US" baseline="0" dirty="0" smtClean="0"/>
              <a:t>The split is actually flow independent. The location modified by phi1 and the location used by phi2 could never alias.</a:t>
            </a:r>
          </a:p>
          <a:p>
            <a:r>
              <a:rPr lang="en-US" baseline="0" dirty="0" smtClean="0"/>
              <a:t>However, McSynth treats memory as a single unit.</a:t>
            </a:r>
          </a:p>
          <a:p>
            <a:r>
              <a:rPr lang="en-US" baseline="0" dirty="0" smtClean="0"/>
              <a:t>Because phi1 modifies some memory location, and phi2 uses some </a:t>
            </a:r>
            <a:r>
              <a:rPr lang="en-US" baseline="0" dirty="0" err="1" smtClean="0"/>
              <a:t>meory</a:t>
            </a:r>
            <a:r>
              <a:rPr lang="en-US" baseline="0" dirty="0" smtClean="0"/>
              <a:t> location, mcsynth conservatively deems this split as illegal.</a:t>
            </a:r>
          </a:p>
          <a:p>
            <a:r>
              <a:rPr lang="en-US" baseline="0" dirty="0" smtClean="0"/>
              <a:t>Finally, McSynth conservatively says that this split phi1, phi2 is the only legal split of phi.</a:t>
            </a:r>
          </a:p>
          <a:p>
            <a:r>
              <a:rPr lang="en-US" baseline="0" dirty="0" smtClean="0"/>
              <a:t>McSynth hands over the subformulas phi1 and phi2 to slave synthesizers.</a:t>
            </a:r>
            <a:endParaRPr lang="en-US" dirty="0" smtClean="0"/>
          </a:p>
        </p:txBody>
      </p:sp>
      <p:sp>
        <p:nvSpPr>
          <p:cNvPr id="4" name="Slide Number Placeholder 3"/>
          <p:cNvSpPr>
            <a:spLocks noGrp="1"/>
          </p:cNvSpPr>
          <p:nvPr>
            <p:ph type="sldNum" sz="quarter" idx="10"/>
          </p:nvPr>
        </p:nvSpPr>
        <p:spPr/>
        <p:txBody>
          <a:bodyPr/>
          <a:lstStyle/>
          <a:p>
            <a:fld id="{00FDD8E6-1B75-4204-8C34-CB8CA5C9E258}" type="slidenum">
              <a:rPr lang="en-US" smtClean="0"/>
              <a:t>12</a:t>
            </a:fld>
            <a:endParaRPr lang="en-US"/>
          </a:p>
        </p:txBody>
      </p:sp>
    </p:spTree>
    <p:extLst>
      <p:ext uri="{BB962C8B-B14F-4D97-AF65-F5344CB8AC3E}">
        <p14:creationId xmlns:p14="http://schemas.microsoft.com/office/powerpoint/2010/main" val="130390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t>
            </a:r>
            <a:r>
              <a:rPr lang="en-US" baseline="0" dirty="0"/>
              <a:t>a high-level, the slave enumerates candidate instruction-sequences, and prunes away useless candidates using phi1’s semantic footprint.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Then, with the remaining candidates, it checks if any candidate implements </a:t>
            </a:r>
            <a:r>
              <a:rPr lang="en-US" baseline="0" dirty="0" smtClean="0"/>
              <a:t>the input subformula </a:t>
            </a:r>
            <a:r>
              <a:rPr lang="en-US" baseline="0" dirty="0"/>
              <a:t>using an instantiation of the counter-example guided inductive synthesis framework.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it finds a candidate that implements </a:t>
            </a:r>
            <a:r>
              <a:rPr lang="en-US" baseline="0" dirty="0" smtClean="0"/>
              <a:t>the input subformula, </a:t>
            </a:r>
            <a:r>
              <a:rPr lang="en-US" baseline="0" dirty="0"/>
              <a:t>it returns that instruction-sequence.</a:t>
            </a:r>
          </a:p>
          <a:p>
            <a:r>
              <a:rPr lang="en-US" dirty="0" smtClean="0"/>
              <a:t>The details of the footprint based pruner and the CEGIS loop are not relevant to this talk. </a:t>
            </a:r>
          </a:p>
          <a:p>
            <a:r>
              <a:rPr lang="en-US" dirty="0" smtClean="0"/>
              <a:t>If you’re interested in learning more about these components, please read our PLDI ‘15 paper.</a:t>
            </a:r>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13</a:t>
            </a:fld>
            <a:endParaRPr lang="en-US"/>
          </a:p>
        </p:txBody>
      </p:sp>
    </p:spTree>
    <p:extLst>
      <p:ext uri="{BB962C8B-B14F-4D97-AF65-F5344CB8AC3E}">
        <p14:creationId xmlns:p14="http://schemas.microsoft.com/office/powerpoint/2010/main" val="320282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master in McSynth splits phi into phi1 and phi2, and the slaves synthesize these instruction sequences for phi1 and phi2.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McSynth takes several hours to a few days to complete the overall synthesis task.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what are the key limitations of the McSynth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decision procedure McSynth uses to test flow dependence treats memory as a single unit. Consequently, splits that are actually legal are conservatively discarded by McSynth.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McSynth can split the different conjuncts in phi into different subformulas, but it never attempts to split a deep term into independent sub-formulas. Consequently the enumerative slave synthesizer has to find a really long instruction sequence that implements the deep term.</a:t>
            </a:r>
          </a:p>
        </p:txBody>
      </p:sp>
      <p:sp>
        <p:nvSpPr>
          <p:cNvPr id="4" name="Slide Number Placeholder 3"/>
          <p:cNvSpPr>
            <a:spLocks noGrp="1"/>
          </p:cNvSpPr>
          <p:nvPr>
            <p:ph type="sldNum" sz="quarter" idx="10"/>
          </p:nvPr>
        </p:nvSpPr>
        <p:spPr/>
        <p:txBody>
          <a:bodyPr/>
          <a:lstStyle/>
          <a:p>
            <a:fld id="{00FDD8E6-1B75-4204-8C34-CB8CA5C9E258}" type="slidenum">
              <a:rPr lang="en-US" smtClean="0"/>
              <a:t>14</a:t>
            </a:fld>
            <a:endParaRPr lang="en-US"/>
          </a:p>
        </p:txBody>
      </p:sp>
    </p:spTree>
    <p:extLst>
      <p:ext uri="{BB962C8B-B14F-4D97-AF65-F5344CB8AC3E}">
        <p14:creationId xmlns:p14="http://schemas.microsoft.com/office/powerpoint/2010/main" val="99057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these limitations in mind, let us now look at the design of McSynth++</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15</a:t>
            </a:fld>
            <a:endParaRPr lang="en-US"/>
          </a:p>
        </p:txBody>
      </p:sp>
    </p:spTree>
    <p:extLst>
      <p:ext uri="{BB962C8B-B14F-4D97-AF65-F5344CB8AC3E}">
        <p14:creationId xmlns:p14="http://schemas.microsoft.com/office/powerpoint/2010/main" val="339969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high level McSynth++ is just like McSynth:</a:t>
            </a:r>
            <a:r>
              <a:rPr lang="en-US" baseline="0" dirty="0" smtClean="0"/>
              <a:t> McSynth++ has a master slave architecture, where the master splits the input formula into several independent subformulas, and the slave synthesizes an instruction sequence for a subformula.</a:t>
            </a:r>
          </a:p>
          <a:p>
            <a:r>
              <a:rPr lang="en-US" baseline="0" dirty="0" smtClean="0"/>
              <a:t>However </a:t>
            </a:r>
            <a:r>
              <a:rPr lang="en-US" baseline="0" dirty="0" smtClean="0"/>
              <a:t>Compared to McSynth’s master</a:t>
            </a:r>
            <a:r>
              <a:rPr lang="en-US" baseline="0" dirty="0" smtClean="0"/>
              <a:t>, McSynth++ has an improved master that finds more an finer grained splits of the input formula. By finer grained split, I mean a split that has many small subformulas.</a:t>
            </a:r>
          </a:p>
          <a:p>
            <a:r>
              <a:rPr lang="en-US" baseline="0" dirty="0" smtClean="0"/>
              <a:t>McSynth++ also has an improved slave that is potentially faster than the slave in McSynth.</a:t>
            </a:r>
          </a:p>
          <a:p>
            <a:r>
              <a:rPr lang="en-US" baseline="0" dirty="0" smtClean="0"/>
              <a:t>First, I will describe the improvements that went into McSynth++’s master.</a:t>
            </a:r>
          </a:p>
          <a:p>
            <a:r>
              <a:rPr lang="en-US" baseline="0" dirty="0" smtClean="0"/>
              <a:t>Then I will describe the improvements that went into the slave.</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16</a:t>
            </a:fld>
            <a:endParaRPr lang="en-US"/>
          </a:p>
        </p:txBody>
      </p:sp>
    </p:spTree>
    <p:extLst>
      <p:ext uri="{BB962C8B-B14F-4D97-AF65-F5344CB8AC3E}">
        <p14:creationId xmlns:p14="http://schemas.microsoft.com/office/powerpoint/2010/main" val="416173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a sufficient condition for a legal split is flow independence.</a:t>
            </a:r>
          </a:p>
          <a:p>
            <a:r>
              <a:rPr lang="en-US" dirty="0" smtClean="0"/>
              <a:t>And because McSynth</a:t>
            </a:r>
            <a:r>
              <a:rPr lang="en-US" baseline="0" dirty="0" smtClean="0"/>
              <a:t> treated memory as a single unit, it conservatively discarded several actually legal splits.</a:t>
            </a:r>
          </a:p>
          <a:p>
            <a:r>
              <a:rPr lang="en-US" baseline="0" dirty="0" smtClean="0"/>
              <a:t>McSynth++ uses an improved decision procedure for flow dependence that is capable of resonating about individual memory locations.</a:t>
            </a:r>
          </a:p>
          <a:p>
            <a:r>
              <a:rPr lang="en-US" dirty="0" smtClean="0"/>
              <a:t>McSynth++ first splits phi into phi1</a:t>
            </a:r>
            <a:r>
              <a:rPr lang="en-US" baseline="0" dirty="0" smtClean="0"/>
              <a:t> and phi2 because these two locations could never alias.</a:t>
            </a:r>
          </a:p>
          <a:p>
            <a:r>
              <a:rPr lang="en-US" baseline="0" dirty="0" smtClean="0"/>
              <a:t>McSynth++ further splits phi2 into phi3 and phi4 because again, there is no flow dependence from phi3 to phi4.</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17</a:t>
            </a:fld>
            <a:endParaRPr lang="en-US"/>
          </a:p>
        </p:txBody>
      </p:sp>
    </p:spTree>
    <p:extLst>
      <p:ext uri="{BB962C8B-B14F-4D97-AF65-F5344CB8AC3E}">
        <p14:creationId xmlns:p14="http://schemas.microsoft.com/office/powerpoint/2010/main" val="223484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consider the subformula phi3. One can see that phi3 contains a deep term, that is a term with a deep ast.</a:t>
            </a:r>
          </a:p>
          <a:p>
            <a:r>
              <a:rPr lang="en-US" dirty="0" smtClean="0"/>
              <a:t>McSynth does not attempt to split phi3</a:t>
            </a:r>
            <a:r>
              <a:rPr lang="en-US" baseline="0" dirty="0" smtClean="0"/>
              <a:t> any further. </a:t>
            </a:r>
          </a:p>
          <a:p>
            <a:r>
              <a:rPr lang="en-US" baseline="0" dirty="0" smtClean="0"/>
              <a:t>By introducing extra symbolic constants, one can flatten phi3 as follows.</a:t>
            </a:r>
          </a:p>
          <a:p>
            <a:r>
              <a:rPr lang="en-US" baseline="0" dirty="0" smtClean="0"/>
              <a:t>Note that phi3 and phi3’ are </a:t>
            </a:r>
            <a:r>
              <a:rPr lang="en-US" baseline="0" dirty="0" err="1" smtClean="0"/>
              <a:t>equisatisfiable</a:t>
            </a:r>
            <a:r>
              <a:rPr lang="en-US" baseline="0" dirty="0" smtClean="0"/>
              <a:t>.</a:t>
            </a:r>
          </a:p>
          <a:p>
            <a:r>
              <a:rPr lang="en-US" baseline="0" dirty="0" smtClean="0"/>
              <a:t>Now suppose that the user provides some scratch registers, which is usually dead registers at the point where code is to be synthesized, McSynth++ performs register assignment on phi3’ and rewrites it as follows.</a:t>
            </a:r>
          </a:p>
          <a:p>
            <a:r>
              <a:rPr lang="en-US" dirty="0" smtClean="0"/>
              <a:t>Now phi3’ can be split into independent subformulas phi5, phi6, and phi7.</a:t>
            </a:r>
          </a:p>
          <a:p>
            <a:r>
              <a:rPr lang="en-US" dirty="0" smtClean="0"/>
              <a:t>In this manner,</a:t>
            </a:r>
            <a:r>
              <a:rPr lang="en-US" baseline="0" dirty="0" smtClean="0"/>
              <a:t> McSynth++ flattens a deep term via scratch registers into a sequence of subformulas.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18</a:t>
            </a:fld>
            <a:endParaRPr lang="en-US"/>
          </a:p>
        </p:txBody>
      </p:sp>
    </p:spTree>
    <p:extLst>
      <p:ext uri="{BB962C8B-B14F-4D97-AF65-F5344CB8AC3E}">
        <p14:creationId xmlns:p14="http://schemas.microsoft.com/office/powerpoint/2010/main" val="417385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running example, here is a side-by-side</a:t>
            </a:r>
            <a:r>
              <a:rPr lang="en-US" baseline="0" dirty="0" smtClean="0"/>
              <a:t> comparison of the splits produced by the Masters in McSynth and McSynth++, respectively.</a:t>
            </a:r>
          </a:p>
          <a:p>
            <a:r>
              <a:rPr lang="en-US" baseline="0" dirty="0" smtClean="0"/>
              <a:t>One can see that McSynth++ has produced a finer grained split.</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19</a:t>
            </a:fld>
            <a:endParaRPr lang="en-US"/>
          </a:p>
        </p:txBody>
      </p:sp>
    </p:spTree>
    <p:extLst>
      <p:ext uri="{BB962C8B-B14F-4D97-AF65-F5344CB8AC3E}">
        <p14:creationId xmlns:p14="http://schemas.microsoft.com/office/powerpoint/2010/main" val="414938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the improved slave</a:t>
            </a:r>
            <a:r>
              <a:rPr lang="en-US" baseline="0" dirty="0" smtClean="0"/>
              <a:t> in McSynth++.</a:t>
            </a:r>
          </a:p>
          <a:p>
            <a:r>
              <a:rPr lang="en-US" baseline="0" dirty="0" smtClean="0"/>
              <a:t>The slave in McSynth++ has an additional pruner. Let me illustrate the role of this pruner using phi7 as an example.</a:t>
            </a:r>
          </a:p>
          <a:p>
            <a:r>
              <a:rPr lang="en-US" baseline="0" dirty="0" smtClean="0"/>
              <a:t>The slave enumerates candidate instruction sequences. Say the first candidate is this mov instruction. Psi is its qfbv formula.</a:t>
            </a:r>
          </a:p>
          <a:p>
            <a:r>
              <a:rPr lang="en-US" dirty="0" smtClean="0"/>
              <a:t>Phi7 requires</a:t>
            </a:r>
            <a:r>
              <a:rPr lang="en-US" baseline="0" dirty="0" smtClean="0"/>
              <a:t> the pre-state bits in EBX for the computation it performs, and we can see that psi loses the pre-state bits in EBX when it transforms the pre-state to post state.</a:t>
            </a:r>
          </a:p>
          <a:p>
            <a:r>
              <a:rPr lang="en-US" baseline="0" dirty="0" smtClean="0"/>
              <a:t>No matter what instruction sequence we append to psi, we will not be able to implement phi7.</a:t>
            </a:r>
          </a:p>
          <a:p>
            <a:r>
              <a:rPr lang="en-US" baseline="0" dirty="0" smtClean="0"/>
              <a:t>So the slave prunes any candidate that does not retain enough pre-state bits required to implement phi7.</a:t>
            </a:r>
          </a:p>
          <a:p>
            <a:r>
              <a:rPr lang="en-US" baseline="0" dirty="0" smtClean="0"/>
              <a:t>Now consider the next candidate. Psi is its formula.</a:t>
            </a:r>
          </a:p>
          <a:p>
            <a:r>
              <a:rPr lang="en-US" baseline="0" dirty="0" smtClean="0"/>
              <a:t>In this candidate, the pre-state bits required to implement phi7 are latent in the EBX register. We might have to append other instructions to implement phi7.</a:t>
            </a:r>
          </a:p>
          <a:p>
            <a:r>
              <a:rPr lang="en-US" baseline="0" dirty="0" smtClean="0"/>
              <a:t>So the slave will conservatively retain a candidate is the pre-state bits required for phi7 are possibly latent in the candidate.</a:t>
            </a:r>
          </a:p>
        </p:txBody>
      </p:sp>
      <p:sp>
        <p:nvSpPr>
          <p:cNvPr id="4" name="Slide Number Placeholder 3"/>
          <p:cNvSpPr>
            <a:spLocks noGrp="1"/>
          </p:cNvSpPr>
          <p:nvPr>
            <p:ph type="sldNum" sz="quarter" idx="10"/>
          </p:nvPr>
        </p:nvSpPr>
        <p:spPr/>
        <p:txBody>
          <a:bodyPr/>
          <a:lstStyle/>
          <a:p>
            <a:fld id="{CA981EEF-8BCB-4760-BC87-60F3C6CE6C23}" type="slidenum">
              <a:rPr lang="en-US" smtClean="0"/>
              <a:t>20</a:t>
            </a:fld>
            <a:endParaRPr lang="en-US"/>
          </a:p>
        </p:txBody>
      </p:sp>
    </p:spTree>
    <p:extLst>
      <p:ext uri="{BB962C8B-B14F-4D97-AF65-F5344CB8AC3E}">
        <p14:creationId xmlns:p14="http://schemas.microsoft.com/office/powerpoint/2010/main" val="266090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latin typeface="+mn-lt"/>
                <a:ea typeface="+mn-ea"/>
                <a:cs typeface="+mn-cs"/>
              </a:rPr>
              <a:t>Lets focus on binary rewriting</a:t>
            </a:r>
          </a:p>
          <a:p>
            <a:pPr marL="171450" indent="-171450">
              <a:buFontTx/>
              <a:buChar char="-"/>
            </a:pPr>
            <a:r>
              <a:rPr lang="en-US" sz="1200" kern="1200" baseline="0" dirty="0">
                <a:solidFill>
                  <a:schemeClr val="tx1"/>
                </a:solidFill>
                <a:effectLst/>
                <a:latin typeface="+mn-lt"/>
                <a:ea typeface="+mn-ea"/>
                <a:cs typeface="+mn-cs"/>
              </a:rPr>
              <a:t>Why would one want to rewrite binaries?</a:t>
            </a:r>
          </a:p>
          <a:p>
            <a:pPr marL="171450" indent="-171450">
              <a:buFontTx/>
              <a:buChar char="-"/>
            </a:pPr>
            <a:r>
              <a:rPr lang="en-US" sz="1200" kern="1200" baseline="0" dirty="0">
                <a:solidFill>
                  <a:schemeClr val="tx1"/>
                </a:solidFill>
                <a:effectLst/>
                <a:latin typeface="+mn-lt"/>
                <a:ea typeface="+mn-ea"/>
                <a:cs typeface="+mn-cs"/>
              </a:rPr>
              <a:t>Well one could rewrite a binary to optimize it, secure it, or extract an executable component from it.</a:t>
            </a:r>
          </a:p>
          <a:p>
            <a:pPr marL="171450" indent="-171450">
              <a:buFontTx/>
              <a:buChar char="-"/>
            </a:pPr>
            <a:r>
              <a:rPr lang="en-US" sz="1200" kern="1200" baseline="0" dirty="0">
                <a:solidFill>
                  <a:schemeClr val="tx1"/>
                </a:solidFill>
                <a:effectLst/>
                <a:latin typeface="+mn-lt"/>
                <a:ea typeface="+mn-ea"/>
                <a:cs typeface="+mn-cs"/>
              </a:rPr>
              <a:t>On the right, I’ve shown various techniques that can be used for those use cases.</a:t>
            </a:r>
          </a:p>
        </p:txBody>
      </p:sp>
      <p:sp>
        <p:nvSpPr>
          <p:cNvPr id="4" name="Slide Number Placeholder 3"/>
          <p:cNvSpPr>
            <a:spLocks noGrp="1"/>
          </p:cNvSpPr>
          <p:nvPr>
            <p:ph type="sldNum" sz="quarter" idx="10"/>
          </p:nvPr>
        </p:nvSpPr>
        <p:spPr/>
        <p:txBody>
          <a:bodyPr/>
          <a:lstStyle/>
          <a:p>
            <a:fld id="{52C18E9D-9AD7-4793-8989-C5B7D3F57CD7}" type="slidenum">
              <a:rPr lang="en-US" smtClean="0"/>
              <a:t>3</a:t>
            </a:fld>
            <a:endParaRPr lang="en-US"/>
          </a:p>
        </p:txBody>
      </p:sp>
    </p:spTree>
    <p:extLst>
      <p:ext uri="{BB962C8B-B14F-4D97-AF65-F5344CB8AC3E}">
        <p14:creationId xmlns:p14="http://schemas.microsoft.com/office/powerpoint/2010/main" val="3235116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pragmatic purposes, the slave in McSynth++ also uses a move to front heuristic.</a:t>
            </a:r>
          </a:p>
          <a:p>
            <a:r>
              <a:rPr lang="en-US" dirty="0" smtClean="0"/>
              <a:t>When</a:t>
            </a:r>
            <a:r>
              <a:rPr lang="en-US" baseline="0" dirty="0" smtClean="0"/>
              <a:t> a slave successfully synthesizes code for a subformula, this heuristic moves the instructions that occur in the synthesized code to the front of the instruction pool in the next synthesis task.</a:t>
            </a:r>
          </a:p>
          <a:p>
            <a:r>
              <a:rPr lang="en-US" baseline="0" dirty="0" smtClean="0"/>
              <a:t>The instructions in I1 get moved to the front for the next slave invocation.</a:t>
            </a:r>
          </a:p>
          <a:p>
            <a:r>
              <a:rPr lang="en-US" baseline="0" dirty="0" smtClean="0"/>
              <a:t>Also, the final instruction pool obtained after McSynth++ terminates for phi becomes the instruction pool for the next phi, and so on.</a:t>
            </a:r>
          </a:p>
          <a:p>
            <a:r>
              <a:rPr lang="en-US" baseline="0" dirty="0" smtClean="0"/>
              <a:t>This heuristic is based on the intuition that there are certain instructions that are more frequently used than others during synthesis, and this heuristic prioritizes such useful instructions.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21</a:t>
            </a:fld>
            <a:endParaRPr lang="en-US"/>
          </a:p>
        </p:txBody>
      </p:sp>
    </p:spTree>
    <p:extLst>
      <p:ext uri="{BB962C8B-B14F-4D97-AF65-F5344CB8AC3E}">
        <p14:creationId xmlns:p14="http://schemas.microsoft.com/office/powerpoint/2010/main" val="31587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running example, here is the side-by-side comparison of the outputs produced by McSynth and McSynth++.</a:t>
            </a:r>
          </a:p>
          <a:p>
            <a:r>
              <a:rPr lang="en-US" dirty="0" smtClean="0"/>
              <a:t>McSynth takes several hours or a few days to produce an implementation.</a:t>
            </a:r>
          </a:p>
          <a:p>
            <a:r>
              <a:rPr lang="en-US" dirty="0" smtClean="0"/>
              <a:t>But</a:t>
            </a:r>
            <a:r>
              <a:rPr lang="en-US" baseline="0" dirty="0" smtClean="0"/>
              <a:t> McSynth++ finds an implementation in under a minute.</a:t>
            </a:r>
          </a:p>
          <a:p>
            <a:r>
              <a:rPr lang="en-US" baseline="0" dirty="0" smtClean="0"/>
              <a:t>That’s over four orders of magnitude speedup!</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22</a:t>
            </a:fld>
            <a:endParaRPr lang="en-US"/>
          </a:p>
        </p:txBody>
      </p:sp>
    </p:spTree>
    <p:extLst>
      <p:ext uri="{BB962C8B-B14F-4D97-AF65-F5344CB8AC3E}">
        <p14:creationId xmlns:p14="http://schemas.microsoft.com/office/powerpoint/2010/main" val="63594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 us look at some experimental</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23</a:t>
            </a:fld>
            <a:endParaRPr lang="en-US"/>
          </a:p>
        </p:txBody>
      </p:sp>
    </p:spTree>
    <p:extLst>
      <p:ext uri="{BB962C8B-B14F-4D97-AF65-F5344CB8AC3E}">
        <p14:creationId xmlns:p14="http://schemas.microsoft.com/office/powerpoint/2010/main" val="269637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create a corpus of QFBV formulas to test </a:t>
            </a:r>
            <a:r>
              <a:rPr lang="en-US" dirty="0" smtClean="0"/>
              <a:t>McSynth and McSynth++.</a:t>
            </a:r>
            <a:endParaRPr lang="en-US" dirty="0"/>
          </a:p>
          <a:p>
            <a:r>
              <a:rPr lang="en-US" dirty="0"/>
              <a:t>So we</a:t>
            </a:r>
            <a:r>
              <a:rPr lang="en-US" baseline="0" dirty="0"/>
              <a:t> harvested the five most frequently occurring instruction-sequences of lengths 1 through 10 from the SPECINT 2006 benchmark suite.</a:t>
            </a:r>
          </a:p>
          <a:p>
            <a:r>
              <a:rPr lang="en-US" baseline="0" dirty="0"/>
              <a:t>The resulting 50 instruction-sequences constituted our representative set of important instruction-sequences.</a:t>
            </a:r>
          </a:p>
          <a:p>
            <a:r>
              <a:rPr lang="en-US" baseline="0" dirty="0"/>
              <a:t>We converted each instruction sequence into a QFBV formula via symbolic execution to obtain our corpus of 50 QFBV formulas.</a:t>
            </a:r>
          </a:p>
          <a:p>
            <a:r>
              <a:rPr lang="en-US" baseline="0" dirty="0"/>
              <a:t>For our experiments, we obtained the input QFBV formulas from instruction-sequences. However, note that the QFBV formula input for the synthesizer can come from anywhere, and there are no restrictions on its source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00FDD8E6-1B75-4204-8C34-CB8CA5C9E258}" type="slidenum">
              <a:rPr lang="en-US" smtClean="0"/>
              <a:t>24</a:t>
            </a:fld>
            <a:endParaRPr lang="en-US"/>
          </a:p>
        </p:txBody>
      </p:sp>
    </p:spTree>
    <p:extLst>
      <p:ext uri="{BB962C8B-B14F-4D97-AF65-F5344CB8AC3E}">
        <p14:creationId xmlns:p14="http://schemas.microsoft.com/office/powerpoint/2010/main" val="37166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corpus of 50 formulas,</a:t>
            </a:r>
            <a:r>
              <a:rPr lang="en-US" baseline="0" dirty="0" smtClean="0"/>
              <a:t> t</a:t>
            </a:r>
            <a:r>
              <a:rPr lang="en-US" dirty="0" smtClean="0"/>
              <a:t>his scatter plot compares the synthesis times obtained</a:t>
            </a:r>
            <a:r>
              <a:rPr lang="en-US" baseline="0" dirty="0" smtClean="0"/>
              <a:t> using McSynth and McSynth++</a:t>
            </a:r>
            <a:r>
              <a:rPr lang="en-US" dirty="0" smtClean="0"/>
              <a:t>.</a:t>
            </a:r>
            <a:r>
              <a:rPr lang="en-US" baseline="0" dirty="0" smtClean="0"/>
              <a:t> The axes are in log scale.</a:t>
            </a:r>
          </a:p>
          <a:p>
            <a:r>
              <a:rPr lang="en-US" baseline="0" dirty="0" smtClean="0"/>
              <a:t>The blue line represents the diagonal. If a point lies on the diagonal, McSynth++ produced no improvement. If it lies to the left and above, McSynth++ performed worse, if it lies to the right and below the diagonal, McSynth++ performed better.</a:t>
            </a:r>
          </a:p>
          <a:p>
            <a:r>
              <a:rPr lang="en-US" baseline="0" dirty="0" smtClean="0"/>
              <a:t>Some key results.</a:t>
            </a:r>
          </a:p>
          <a:p>
            <a:r>
              <a:rPr lang="en-US" baseline="0" dirty="0" smtClean="0"/>
              <a:t>McSynth timed out on 14 out of the 50 formulas, and the timeout value was 3 days. McSynth++ timed out only on two formulas.</a:t>
            </a:r>
          </a:p>
          <a:p>
            <a:r>
              <a:rPr lang="en-US" baseline="0" dirty="0" smtClean="0"/>
              <a:t>For such formulas, McSynth++ produced an average speedup of over 1981X.</a:t>
            </a:r>
          </a:p>
          <a:p>
            <a:r>
              <a:rPr lang="en-US" baseline="0" dirty="0" smtClean="0"/>
              <a:t>For the formulas that did not time out with McSynth, the average speedup produced by McSynth++ was 3X.</a:t>
            </a:r>
          </a:p>
          <a:p>
            <a:r>
              <a:rPr lang="en-US" baseline="0" dirty="0" smtClean="0"/>
              <a:t>If we consider the formulas whose baseline synthesis time was 100 s or greater, the speedup is more pronounced: 11X.</a:t>
            </a:r>
          </a:p>
          <a:p>
            <a:r>
              <a:rPr lang="en-US" dirty="0" smtClean="0"/>
              <a:t>The move to front heuristic caused a slowdown in two formulas because it moved some instructions to the front of the instruction list, pushing later some more-infrequently-used instructions required to implement the formulas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25</a:t>
            </a:fld>
            <a:endParaRPr lang="en-US"/>
          </a:p>
        </p:txBody>
      </p:sp>
    </p:spTree>
    <p:extLst>
      <p:ext uri="{BB962C8B-B14F-4D97-AF65-F5344CB8AC3E}">
        <p14:creationId xmlns:p14="http://schemas.microsoft.com/office/powerpoint/2010/main" val="169672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replaced</a:t>
            </a:r>
            <a:r>
              <a:rPr lang="en-US" baseline="0" dirty="0" smtClean="0"/>
              <a:t> McSynth by McSynth++ in the machine-code partial evaluator </a:t>
            </a:r>
            <a:r>
              <a:rPr lang="en-US" baseline="0" dirty="0" err="1" smtClean="0"/>
              <a:t>WiPEr</a:t>
            </a:r>
            <a:r>
              <a:rPr lang="en-US" baseline="0" dirty="0" smtClean="0"/>
              <a:t>.</a:t>
            </a:r>
          </a:p>
          <a:p>
            <a:r>
              <a:rPr lang="en-US" baseline="0" dirty="0" err="1" smtClean="0"/>
              <a:t>WiPEr</a:t>
            </a:r>
            <a:r>
              <a:rPr lang="en-US" baseline="0" dirty="0" smtClean="0"/>
              <a:t> uses a machine-code synthesizer to produce residual code.</a:t>
            </a:r>
          </a:p>
          <a:p>
            <a:r>
              <a:rPr lang="en-US" baseline="0" dirty="0" smtClean="0"/>
              <a:t>We measured the total time taken by the respective synthesizers to partially evaluate an entire binary.</a:t>
            </a:r>
          </a:p>
          <a:p>
            <a:r>
              <a:rPr lang="en-US" baseline="0" dirty="0" smtClean="0"/>
              <a:t>McSynth++ produced an average speedup of 1.25X for our test suite.</a:t>
            </a:r>
          </a:p>
          <a:p>
            <a:r>
              <a:rPr lang="en-US" baseline="0" dirty="0" smtClean="0"/>
              <a:t>However, note that these are fairly small microbenchmarks, and the formulas given to the synthesizer are also fairly small.</a:t>
            </a:r>
          </a:p>
          <a:p>
            <a:r>
              <a:rPr lang="en-US" baseline="0" dirty="0" smtClean="0"/>
              <a:t>We expect the speedup to be more pronounced in binary rewriters that deal with larger formulas.</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26</a:t>
            </a:fld>
            <a:endParaRPr lang="en-US"/>
          </a:p>
        </p:txBody>
      </p:sp>
    </p:spTree>
    <p:extLst>
      <p:ext uri="{BB962C8B-B14F-4D97-AF65-F5344CB8AC3E}">
        <p14:creationId xmlns:p14="http://schemas.microsoft.com/office/powerpoint/2010/main" val="190590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I presented several improvements to the synthesis algorithm in McSynth, a state of the art machine-code synthesizer.</a:t>
            </a:r>
          </a:p>
          <a:p>
            <a:r>
              <a:rPr lang="en-US" dirty="0" smtClean="0"/>
              <a:t>I presented the</a:t>
            </a:r>
            <a:r>
              <a:rPr lang="en-US" baseline="0" dirty="0" smtClean="0"/>
              <a:t> design of McSynth++, an improved synthesizer for IA-32</a:t>
            </a:r>
          </a:p>
          <a:p>
            <a:r>
              <a:rPr lang="en-US" baseline="0" dirty="0" smtClean="0"/>
              <a:t>The improved master in McSynth++ uses an improved decision procedure for flow dependence, and it flattens deep terms into independent subformulas</a:t>
            </a:r>
          </a:p>
          <a:p>
            <a:r>
              <a:rPr lang="en-US" baseline="0" dirty="0" smtClean="0"/>
              <a:t>The improved slave in McSynth++ uses a novel pruner and the pragmatic move to front heuristic</a:t>
            </a:r>
          </a:p>
          <a:p>
            <a:r>
              <a:rPr lang="en-US" baseline="0" dirty="0" smtClean="0"/>
              <a:t>McSynth++ finds an implementation for 12 out of 14 formulas that timed out in McSynth speeding up synthesis by over 1981X, and for the remaining formulas, it speeds up synthesis by 3X on an average.</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27</a:t>
            </a:fld>
            <a:endParaRPr lang="en-US"/>
          </a:p>
        </p:txBody>
      </p:sp>
    </p:spTree>
    <p:extLst>
      <p:ext uri="{BB962C8B-B14F-4D97-AF65-F5344CB8AC3E}">
        <p14:creationId xmlns:p14="http://schemas.microsoft.com/office/powerpoint/2010/main" val="99371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28</a:t>
            </a:fld>
            <a:endParaRPr lang="en-US"/>
          </a:p>
        </p:txBody>
      </p:sp>
    </p:spTree>
    <p:extLst>
      <p:ext uri="{BB962C8B-B14F-4D97-AF65-F5344CB8AC3E}">
        <p14:creationId xmlns:p14="http://schemas.microsoft.com/office/powerpoint/2010/main" val="6372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So what would a typical semantics-based binary rewriter look like? Here is one possible design.</a:t>
            </a:r>
          </a:p>
          <a:p>
            <a:pPr marL="171450" indent="-171450">
              <a:buFontTx/>
              <a:buChar char="-"/>
            </a:pPr>
            <a:r>
              <a:rPr lang="en-US" baseline="0" dirty="0"/>
              <a:t>First you convert the instructions in the binary into some semantic representation, for example a logical formula. One could perform this conversion at a per instruction or per basic bock level.</a:t>
            </a:r>
          </a:p>
          <a:p>
            <a:pPr marL="171450" indent="-171450">
              <a:buFontTx/>
              <a:buChar char="-"/>
            </a:pPr>
            <a:r>
              <a:rPr lang="en-US" baseline="0" dirty="0"/>
              <a:t>Then we can use the results of machine-code analyses to transform the logical formula. For example one could use information about </a:t>
            </a:r>
            <a:r>
              <a:rPr lang="en-US" baseline="0" dirty="0" err="1"/>
              <a:t>contants</a:t>
            </a:r>
            <a:r>
              <a:rPr lang="en-US" baseline="0" dirty="0"/>
              <a:t>, live registers and flags to optimize the formula.</a:t>
            </a:r>
          </a:p>
          <a:p>
            <a:pPr marL="171450" indent="-171450">
              <a:buFontTx/>
              <a:buChar char="-"/>
            </a:pPr>
            <a:r>
              <a:rPr lang="en-US" baseline="0" dirty="0"/>
              <a:t>Then using a machine-code synthesizer, one could synthesize an instruction sequence that implements the transformed formula.</a:t>
            </a:r>
          </a:p>
          <a:p>
            <a:pPr marL="171450" indent="-171450">
              <a:buFontTx/>
              <a:buChar char="-"/>
            </a:pPr>
            <a:r>
              <a:rPr lang="en-US" baseline="0" dirty="0"/>
              <a:t>McSynth is a state-of-the-art machine-code synthesizer.</a:t>
            </a:r>
          </a:p>
          <a:p>
            <a:pPr marL="171450" indent="-171450">
              <a:buFontTx/>
              <a:buChar char="-"/>
            </a:pPr>
            <a:r>
              <a:rPr lang="en-US" baseline="0" dirty="0"/>
              <a:t>As we can see, the machine-code synthesizer is a key component of the rewriter, and as long as we have a synthesizer for a specific instruction set, we can plug in different analyses to create different rewriting tools.</a:t>
            </a:r>
          </a:p>
          <a:p>
            <a:pPr marL="171450" indent="-171450">
              <a:buFontTx/>
              <a:buChar char="-"/>
            </a:pPr>
            <a:r>
              <a:rPr lang="en-US" baseline="0" dirty="0"/>
              <a:t>In fact, we have used this design and McSynth to create a machine-code partial evaluator, and a machine code slicer.</a:t>
            </a:r>
          </a:p>
        </p:txBody>
      </p:sp>
      <p:sp>
        <p:nvSpPr>
          <p:cNvPr id="4" name="Slide Number Placeholder 3"/>
          <p:cNvSpPr>
            <a:spLocks noGrp="1"/>
          </p:cNvSpPr>
          <p:nvPr>
            <p:ph type="sldNum" sz="quarter" idx="10"/>
          </p:nvPr>
        </p:nvSpPr>
        <p:spPr/>
        <p:txBody>
          <a:bodyPr/>
          <a:lstStyle/>
          <a:p>
            <a:fld id="{00FDD8E6-1B75-4204-8C34-CB8CA5C9E258}" type="slidenum">
              <a:rPr lang="en-US" smtClean="0"/>
              <a:t>4</a:t>
            </a:fld>
            <a:endParaRPr lang="en-US"/>
          </a:p>
        </p:txBody>
      </p:sp>
    </p:spTree>
    <p:extLst>
      <p:ext uri="{BB962C8B-B14F-4D97-AF65-F5344CB8AC3E}">
        <p14:creationId xmlns:p14="http://schemas.microsoft.com/office/powerpoint/2010/main" val="379651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latin typeface="+mn-lt"/>
                <a:ea typeface="+mn-ea"/>
                <a:cs typeface="+mn-cs"/>
              </a:rPr>
              <a:t>So one can use this analyze-transform-synthesize loop to rewrite binaries.</a:t>
            </a:r>
          </a:p>
          <a:p>
            <a:pPr marL="171450" indent="-171450">
              <a:buFontTx/>
              <a:buChar char="-"/>
            </a:pPr>
            <a:r>
              <a:rPr lang="en-US" sz="1200" kern="1200" baseline="0" dirty="0" err="1">
                <a:solidFill>
                  <a:schemeClr val="tx1"/>
                </a:solidFill>
                <a:effectLst/>
                <a:latin typeface="+mn-lt"/>
                <a:ea typeface="+mn-ea"/>
                <a:cs typeface="+mn-cs"/>
              </a:rPr>
              <a:t>However,even</a:t>
            </a:r>
            <a:r>
              <a:rPr lang="en-US" sz="1200" kern="1200" baseline="0" dirty="0">
                <a:solidFill>
                  <a:schemeClr val="tx1"/>
                </a:solidFill>
                <a:effectLst/>
                <a:latin typeface="+mn-lt"/>
                <a:ea typeface="+mn-ea"/>
                <a:cs typeface="+mn-cs"/>
              </a:rPr>
              <a:t> with </a:t>
            </a:r>
            <a:r>
              <a:rPr lang="en-US" sz="1200" kern="1200" baseline="0" dirty="0" err="1">
                <a:solidFill>
                  <a:schemeClr val="tx1"/>
                </a:solidFill>
                <a:effectLst/>
                <a:latin typeface="+mn-lt"/>
                <a:ea typeface="+mn-ea"/>
                <a:cs typeface="+mn-cs"/>
              </a:rPr>
              <a:t>McSynth,a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stateoftheart</a:t>
            </a:r>
            <a:r>
              <a:rPr lang="en-US" sz="1200" kern="1200" baseline="0" dirty="0">
                <a:solidFill>
                  <a:schemeClr val="tx1"/>
                </a:solidFill>
                <a:effectLst/>
                <a:latin typeface="+mn-lt"/>
                <a:ea typeface="+mn-ea"/>
                <a:cs typeface="+mn-cs"/>
              </a:rPr>
              <a:t> machine-code </a:t>
            </a:r>
            <a:r>
              <a:rPr lang="en-US" sz="1200" kern="1200" baseline="0" dirty="0" err="1">
                <a:solidFill>
                  <a:schemeClr val="tx1"/>
                </a:solidFill>
                <a:effectLst/>
                <a:latin typeface="+mn-lt"/>
                <a:ea typeface="+mn-ea"/>
                <a:cs typeface="+mn-cs"/>
              </a:rPr>
              <a:t>synthesizer,this</a:t>
            </a:r>
            <a:r>
              <a:rPr lang="en-US" sz="1200" kern="1200" baseline="0" dirty="0">
                <a:solidFill>
                  <a:schemeClr val="tx1"/>
                </a:solidFill>
                <a:effectLst/>
                <a:latin typeface="+mn-lt"/>
                <a:ea typeface="+mn-ea"/>
                <a:cs typeface="+mn-cs"/>
              </a:rPr>
              <a:t> rewriter is slow.</a:t>
            </a:r>
          </a:p>
          <a:p>
            <a:pPr marL="171450" indent="-171450">
              <a:buFontTx/>
              <a:buChar char="-"/>
            </a:pPr>
            <a:r>
              <a:rPr lang="en-US" sz="1200" kern="1200" baseline="0" dirty="0">
                <a:solidFill>
                  <a:schemeClr val="tx1"/>
                </a:solidFill>
                <a:effectLst/>
                <a:latin typeface="+mn-lt"/>
                <a:ea typeface="+mn-ea"/>
                <a:cs typeface="+mn-cs"/>
              </a:rPr>
              <a:t>To rewrite a typical binary which has hundreds or thousands of basic blocks and instructions, the rewriter would have to invoke the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hundreds or thousands of times.</a:t>
            </a:r>
          </a:p>
          <a:p>
            <a:pPr marL="171450" indent="-171450">
              <a:buFontTx/>
              <a:buChar char="-"/>
            </a:pPr>
            <a:r>
              <a:rPr lang="en-US" sz="1200" kern="1200" baseline="0" dirty="0">
                <a:solidFill>
                  <a:schemeClr val="tx1"/>
                </a:solidFill>
                <a:effectLst/>
                <a:latin typeface="+mn-lt"/>
                <a:ea typeface="+mn-ea"/>
                <a:cs typeface="+mn-cs"/>
              </a:rPr>
              <a:t>As we will see shortly, each call to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will take a few minutes to obtain an implementation for the input formula.</a:t>
            </a:r>
          </a:p>
          <a:p>
            <a:pPr marL="171450" indent="-171450">
              <a:buFontTx/>
              <a:buChar char="-"/>
            </a:pPr>
            <a:r>
              <a:rPr lang="en-US" sz="1200" kern="1200" baseline="0" dirty="0">
                <a:solidFill>
                  <a:schemeClr val="tx1"/>
                </a:solidFill>
                <a:effectLst/>
                <a:latin typeface="+mn-lt"/>
                <a:ea typeface="+mn-ea"/>
                <a:cs typeface="+mn-cs"/>
              </a:rPr>
              <a:t>This means that to rewrite a typical binary, it would take several hours or even a few days.</a:t>
            </a:r>
          </a:p>
          <a:p>
            <a:pPr marL="171450" indent="-171450">
              <a:buFontTx/>
              <a:buChar char="-"/>
            </a:pPr>
            <a:r>
              <a:rPr lang="en-US" sz="1200" kern="1200" baseline="0" dirty="0">
                <a:solidFill>
                  <a:schemeClr val="tx1"/>
                </a:solidFill>
                <a:effectLst/>
                <a:latin typeface="+mn-lt"/>
                <a:ea typeface="+mn-ea"/>
                <a:cs typeface="+mn-cs"/>
              </a:rPr>
              <a:t>The bottleneck in this rewriter is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To be able to rewrite real binaries in a reasonable amount of time, one needs to speed up the machine-code synthesis algorithm in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a:t>
            </a:r>
          </a:p>
          <a:p>
            <a:pPr marL="171450" indent="-171450">
              <a:buFontTx/>
              <a:buChar char="-"/>
            </a:pPr>
            <a:r>
              <a:rPr lang="en-US" sz="1200" kern="1200" baseline="0" dirty="0">
                <a:solidFill>
                  <a:schemeClr val="tx1"/>
                </a:solidFill>
                <a:effectLst/>
                <a:latin typeface="+mn-lt"/>
                <a:ea typeface="+mn-ea"/>
                <a:cs typeface="+mn-cs"/>
              </a:rPr>
              <a:t>Therefore we built in several optimizations into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and created an improved machine-code synthesizer called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 Our paper and this talk is about the optimizations that went into building </a:t>
            </a:r>
            <a:r>
              <a:rPr lang="en-US" sz="1200" kern="1200" baseline="0" dirty="0" err="1">
                <a:solidFill>
                  <a:schemeClr val="tx1"/>
                </a:solidFill>
                <a:effectLst/>
                <a:latin typeface="+mn-lt"/>
                <a:ea typeface="+mn-ea"/>
                <a:cs typeface="+mn-cs"/>
              </a:rPr>
              <a:t>McSynth</a:t>
            </a:r>
            <a:r>
              <a:rPr lang="en-US" sz="120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2C18E9D-9AD7-4793-8989-C5B7D3F57CD7}" type="slidenum">
              <a:rPr lang="en-US" smtClean="0"/>
              <a:t>5</a:t>
            </a:fld>
            <a:endParaRPr lang="en-US"/>
          </a:p>
        </p:txBody>
      </p:sp>
    </p:spTree>
    <p:extLst>
      <p:ext uri="{BB962C8B-B14F-4D97-AF65-F5344CB8AC3E}">
        <p14:creationId xmlns:p14="http://schemas.microsoft.com/office/powerpoint/2010/main" val="40347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just covered the motivation for building </a:t>
            </a:r>
            <a:r>
              <a:rPr lang="en-US" dirty="0" err="1"/>
              <a:t>McSynth</a:t>
            </a:r>
            <a:r>
              <a:rPr lang="en-US" dirty="0"/>
              <a:t>++---we want to be able to rewrite real binaries in a reasonable amount of time.</a:t>
            </a:r>
          </a:p>
          <a:p>
            <a:pPr marL="171450" indent="-171450">
              <a:buFontTx/>
              <a:buChar char="-"/>
            </a:pPr>
            <a:r>
              <a:rPr lang="en-US" dirty="0"/>
              <a:t>Next,</a:t>
            </a:r>
            <a:r>
              <a:rPr lang="en-US" baseline="0" dirty="0"/>
              <a:t> I’ll give a brief introduction to x86</a:t>
            </a:r>
          </a:p>
          <a:p>
            <a:pPr marL="171450" indent="-171450">
              <a:buFontTx/>
              <a:buChar char="-"/>
            </a:pPr>
            <a:r>
              <a:rPr lang="en-US" baseline="0" dirty="0"/>
              <a:t>Then, I’ll describe the design of </a:t>
            </a:r>
            <a:r>
              <a:rPr lang="en-US" baseline="0" dirty="0" err="1"/>
              <a:t>McSynth</a:t>
            </a:r>
            <a:r>
              <a:rPr lang="en-US" baseline="0" dirty="0"/>
              <a:t>, while highlighting the limitations of its algorithms.</a:t>
            </a:r>
          </a:p>
          <a:p>
            <a:pPr marL="171450" indent="-171450">
              <a:buFontTx/>
              <a:buChar char="-"/>
            </a:pPr>
            <a:r>
              <a:rPr lang="en-US" baseline="0" dirty="0"/>
              <a:t>Then, I’ll describe the improvements that went into </a:t>
            </a:r>
            <a:r>
              <a:rPr lang="en-US" baseline="0" dirty="0" err="1"/>
              <a:t>McSynth</a:t>
            </a:r>
            <a:r>
              <a:rPr lang="en-US" baseline="0" dirty="0"/>
              <a:t>++</a:t>
            </a:r>
          </a:p>
          <a:p>
            <a:pPr marL="171450" indent="-171450">
              <a:buFontTx/>
              <a:buChar char="-"/>
            </a:pPr>
            <a:r>
              <a:rPr lang="en-US" baseline="0" dirty="0"/>
              <a:t>I’ll present some experimental results, and then conclude the talk.</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6</a:t>
            </a:fld>
            <a:endParaRPr lang="en-US"/>
          </a:p>
        </p:txBody>
      </p:sp>
    </p:spTree>
    <p:extLst>
      <p:ext uri="{BB962C8B-B14F-4D97-AF65-F5344CB8AC3E}">
        <p14:creationId xmlns:p14="http://schemas.microsoft.com/office/powerpoint/2010/main" val="66520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aseline="0" dirty="0"/>
              <a:t>those of you who are unfamiliar with IA-32, here is a brief primer.</a:t>
            </a:r>
          </a:p>
          <a:p>
            <a:r>
              <a:rPr lang="en-US" baseline="0" dirty="0"/>
              <a:t>ESP is the stack pointer register</a:t>
            </a:r>
          </a:p>
          <a:p>
            <a:r>
              <a:rPr lang="en-US" baseline="0" dirty="0"/>
              <a:t>Push instruction pushes an operand on the stack and updates the stack pointer. Note that the stack grows upwards.</a:t>
            </a:r>
          </a:p>
          <a:p>
            <a:r>
              <a:rPr lang="en-US" baseline="0" dirty="0"/>
              <a:t>For instructions with two operands, the operand on the left is the destination. This mov instruction moves the contents of the EAX register to the EBX register.</a:t>
            </a:r>
          </a:p>
          <a:p>
            <a:r>
              <a:rPr lang="en-US" baseline="0" dirty="0"/>
              <a:t>Square brackets indicate memory operands. This instruction moves the value 40 in the location pointed to by ESP.</a:t>
            </a:r>
          </a:p>
          <a:p>
            <a:r>
              <a:rPr lang="en-US" dirty="0"/>
              <a:t>Except in the case of the lea instruction, in which square brackets</a:t>
            </a:r>
            <a:r>
              <a:rPr lang="en-US" baseline="0" dirty="0"/>
              <a:t> indicate the effective address of the operand.</a:t>
            </a:r>
          </a:p>
          <a:p>
            <a:r>
              <a:rPr lang="en-US" baseline="0" dirty="0"/>
              <a:t>That’s all the IA-32 you need to know.</a:t>
            </a:r>
            <a:endParaRPr lang="en-US" dirty="0"/>
          </a:p>
        </p:txBody>
      </p:sp>
      <p:sp>
        <p:nvSpPr>
          <p:cNvPr id="4" name="Slide Number Placeholder 3"/>
          <p:cNvSpPr>
            <a:spLocks noGrp="1"/>
          </p:cNvSpPr>
          <p:nvPr>
            <p:ph type="sldNum" sz="quarter" idx="10"/>
          </p:nvPr>
        </p:nvSpPr>
        <p:spPr/>
        <p:txBody>
          <a:bodyPr/>
          <a:lstStyle/>
          <a:p>
            <a:fld id="{CA981EEF-8BCB-4760-BC87-60F3C6CE6C23}" type="slidenum">
              <a:rPr lang="en-US" smtClean="0"/>
              <a:t>7</a:t>
            </a:fld>
            <a:endParaRPr lang="en-US"/>
          </a:p>
        </p:txBody>
      </p:sp>
    </p:spTree>
    <p:extLst>
      <p:ext uri="{BB962C8B-B14F-4D97-AF65-F5344CB8AC3E}">
        <p14:creationId xmlns:p14="http://schemas.microsoft.com/office/powerpoint/2010/main" val="361338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describe the design of </a:t>
            </a:r>
            <a:r>
              <a:rPr lang="en-US" dirty="0" err="1"/>
              <a:t>McSynth</a:t>
            </a:r>
            <a:r>
              <a:rPr lang="en-US" dirty="0"/>
              <a:t>, while highlighting the limitations of its synthesis algorithm</a:t>
            </a:r>
          </a:p>
        </p:txBody>
      </p:sp>
      <p:sp>
        <p:nvSpPr>
          <p:cNvPr id="4" name="Slide Number Placeholder 3"/>
          <p:cNvSpPr>
            <a:spLocks noGrp="1"/>
          </p:cNvSpPr>
          <p:nvPr>
            <p:ph type="sldNum" sz="quarter" idx="10"/>
          </p:nvPr>
        </p:nvSpPr>
        <p:spPr/>
        <p:txBody>
          <a:bodyPr/>
          <a:lstStyle/>
          <a:p>
            <a:fld id="{CA981EEF-8BCB-4760-BC87-60F3C6CE6C23}" type="slidenum">
              <a:rPr lang="en-US" smtClean="0"/>
              <a:t>8</a:t>
            </a:fld>
            <a:endParaRPr lang="en-US"/>
          </a:p>
        </p:txBody>
      </p:sp>
    </p:spTree>
    <p:extLst>
      <p:ext uri="{BB962C8B-B14F-4D97-AF65-F5344CB8AC3E}">
        <p14:creationId xmlns:p14="http://schemas.microsoft.com/office/powerpoint/2010/main" val="334765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McSynth</a:t>
            </a:r>
            <a:r>
              <a:rPr lang="en-US" baseline="0" dirty="0"/>
              <a:t> synthesizes a machine code instruction sequence from a semantic specification of the desired behavior.</a:t>
            </a:r>
          </a:p>
          <a:p>
            <a:r>
              <a:rPr lang="en-US" baseline="0" dirty="0"/>
              <a:t>Usually machine code analyzers convert instructions – which is the syntax – into some semantic representation, and work at that semantic level.</a:t>
            </a:r>
          </a:p>
          <a:p>
            <a:r>
              <a:rPr lang="en-US" baseline="0" dirty="0"/>
              <a:t>One such representation is a Quantifier Free Bit vector Formula or a QFBV formula.</a:t>
            </a:r>
          </a:p>
          <a:p>
            <a:r>
              <a:rPr lang="en-US" baseline="0" dirty="0"/>
              <a:t>For example, the instruction “push </a:t>
            </a:r>
            <a:r>
              <a:rPr lang="en-US" baseline="0" dirty="0" err="1"/>
              <a:t>eax</a:t>
            </a:r>
            <a:r>
              <a:rPr lang="en-US" baseline="0" dirty="0"/>
              <a:t>” is the syntax. </a:t>
            </a:r>
          </a:p>
          <a:p>
            <a:r>
              <a:rPr lang="en-US" baseline="0" dirty="0"/>
              <a:t>And this is the semantics. The QFBV formula says that the push instruction decrements the stack pointer, and writes to memory.</a:t>
            </a:r>
          </a:p>
          <a:p>
            <a:r>
              <a:rPr lang="en-US" baseline="0" dirty="0"/>
              <a:t>The complete formula is much longer – for example, it contains identity updates for portions of the state that are not modified by the instruction.</a:t>
            </a:r>
          </a:p>
          <a:p>
            <a:r>
              <a:rPr lang="en-US" baseline="0" dirty="0"/>
              <a:t>However, to reduce clutter, I will only show the relevant portions of the QFBV formula.</a:t>
            </a:r>
          </a:p>
          <a:p>
            <a:r>
              <a:rPr lang="en-US" baseline="0" dirty="0" err="1"/>
              <a:t>McSynth</a:t>
            </a:r>
            <a:r>
              <a:rPr lang="en-US" baseline="0" dirty="0"/>
              <a:t> takes a QFBV formula as input and synthesizes an instruction sequence that implements that formula, that is, is equivalent to the input formula.</a:t>
            </a:r>
          </a:p>
          <a:p>
            <a:r>
              <a:rPr lang="en-US" baseline="0" dirty="0"/>
              <a:t>Here is another instruction sequence that is equivalent to the input formula.</a:t>
            </a:r>
          </a:p>
          <a:p>
            <a:r>
              <a:rPr lang="en-US" baseline="0" dirty="0" err="1"/>
              <a:t>McSynth</a:t>
            </a:r>
            <a:r>
              <a:rPr lang="en-US" baseline="0" dirty="0"/>
              <a:t> is parameterized by the syntax and semantics of the instruction set. One can instantiate </a:t>
            </a:r>
            <a:r>
              <a:rPr lang="en-US" baseline="0" dirty="0" err="1"/>
              <a:t>McSynth</a:t>
            </a:r>
            <a:r>
              <a:rPr lang="en-US" baseline="0" dirty="0"/>
              <a:t> for other ISAs as well.</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9</a:t>
            </a:fld>
            <a:endParaRPr lang="en-US"/>
          </a:p>
        </p:txBody>
      </p:sp>
    </p:spTree>
    <p:extLst>
      <p:ext uri="{BB962C8B-B14F-4D97-AF65-F5344CB8AC3E}">
        <p14:creationId xmlns:p14="http://schemas.microsoft.com/office/powerpoint/2010/main" val="13484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key challenge that </a:t>
            </a:r>
            <a:r>
              <a:rPr lang="en-US" baseline="0" dirty="0" err="1"/>
              <a:t>McSynth</a:t>
            </a:r>
            <a:r>
              <a:rPr lang="en-US" baseline="0" dirty="0"/>
              <a:t> has to face is the enormous size of the synthesis search space.</a:t>
            </a:r>
          </a:p>
          <a:p>
            <a:pPr marL="0" indent="0">
              <a:buNone/>
            </a:pPr>
            <a:r>
              <a:rPr lang="en-US" baseline="0" dirty="0"/>
              <a:t>IA-32 has billions of instructions. Even if we abstract away the immediate operands from instructions, we are still left with a huge number of instruction schemas.</a:t>
            </a:r>
          </a:p>
          <a:p>
            <a:pPr marL="0" indent="0">
              <a:buNone/>
            </a:pPr>
            <a:r>
              <a:rPr lang="en-US" baseline="0" dirty="0"/>
              <a:t>This, along with the exponential cost inherent in enumerative synthesis results in an enormous search space for the synthesizer.</a:t>
            </a:r>
          </a:p>
          <a:p>
            <a:pPr marL="0" indent="0">
              <a:buNone/>
            </a:pPr>
            <a:r>
              <a:rPr lang="en-US" baseline="0" dirty="0"/>
              <a:t>For example, with this search space, A naïve enumerative synthesizer will take several hours or even days just to synthesize an instruction sequence of length 2.</a:t>
            </a:r>
          </a:p>
          <a:p>
            <a:endParaRPr lang="en-US" dirty="0"/>
          </a:p>
          <a:p>
            <a:endParaRPr lang="en-US" dirty="0"/>
          </a:p>
        </p:txBody>
      </p:sp>
      <p:sp>
        <p:nvSpPr>
          <p:cNvPr id="4" name="Slide Number Placeholder 3"/>
          <p:cNvSpPr>
            <a:spLocks noGrp="1"/>
          </p:cNvSpPr>
          <p:nvPr>
            <p:ph type="sldNum" sz="quarter" idx="10"/>
          </p:nvPr>
        </p:nvSpPr>
        <p:spPr/>
        <p:txBody>
          <a:bodyPr/>
          <a:lstStyle/>
          <a:p>
            <a:fld id="{52C18E9D-9AD7-4793-8989-C5B7D3F57CD7}" type="slidenum">
              <a:rPr lang="en-US" smtClean="0"/>
              <a:t>10</a:t>
            </a:fld>
            <a:endParaRPr lang="en-US"/>
          </a:p>
        </p:txBody>
      </p:sp>
    </p:spTree>
    <p:extLst>
      <p:ext uri="{BB962C8B-B14F-4D97-AF65-F5344CB8AC3E}">
        <p14:creationId xmlns:p14="http://schemas.microsoft.com/office/powerpoint/2010/main" val="407942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70688"/>
            <a:ext cx="10363200" cy="1815313"/>
          </a:xfrm>
        </p:spPr>
        <p:txBody>
          <a:bodyPr/>
          <a:lstStyle>
            <a:lvl1pPr>
              <a:defRPr b="0">
                <a:solidFill>
                  <a:srgbClr val="C0000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1828800" y="2667000"/>
            <a:ext cx="8534400" cy="1752600"/>
          </a:xfrm>
        </p:spPr>
        <p:txBody>
          <a:bodyPr/>
          <a:lstStyle>
            <a:lvl1pPr marL="0" indent="0" algn="ctr">
              <a:buNone/>
              <a:defRPr>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4723BEF-8770-483B-9978-2C446B31B4D9}" type="datetime1">
              <a:rPr lang="en-US" smtClean="0"/>
              <a:t>10/25/2016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35381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E1A40-869F-49B8-8C40-B82C77CBF728}" type="datetime1">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92226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0B9EA-9EE0-43AC-BA28-4C705F88D849}" type="datetime1">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8679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838200"/>
          </a:xfrm>
        </p:spPr>
        <p:txBody>
          <a:bodyPr/>
          <a:lstStyle>
            <a:lvl1pPr>
              <a:defRPr b="0">
                <a:solidFill>
                  <a:srgbClr val="C0000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Content Placeholder 2"/>
          <p:cNvSpPr>
            <a:spLocks noGrp="1"/>
          </p:cNvSpPr>
          <p:nvPr>
            <p:ph idx="1"/>
          </p:nvPr>
        </p:nvSpPr>
        <p:spPr>
          <a:xfrm>
            <a:off x="203200" y="1143000"/>
            <a:ext cx="11785600" cy="5562600"/>
          </a:xfrm>
        </p:spPr>
        <p:txBody>
          <a:bodyPr/>
          <a:lstStyle>
            <a:lvl1pPr>
              <a:defRPr>
                <a:latin typeface="Roboto Light" panose="02000000000000000000" pitchFamily="2" charset="0"/>
                <a:ea typeface="Roboto Light" panose="02000000000000000000" pitchFamily="2" charset="0"/>
                <a:cs typeface="Roboto Light" panose="02000000000000000000" pitchFamily="2" charset="0"/>
              </a:defRPr>
            </a:lvl1pPr>
            <a:lvl2pPr>
              <a:defRPr>
                <a:latin typeface="Roboto Light" panose="02000000000000000000" pitchFamily="2" charset="0"/>
                <a:ea typeface="Roboto Light" panose="02000000000000000000" pitchFamily="2" charset="0"/>
                <a:cs typeface="Roboto Light" panose="02000000000000000000" pitchFamily="2" charset="0"/>
              </a:defRPr>
            </a:lvl2pPr>
            <a:lvl3pPr>
              <a:defRPr>
                <a:latin typeface="Roboto Light" panose="02000000000000000000" pitchFamily="2" charset="0"/>
                <a:ea typeface="Roboto Light" panose="02000000000000000000" pitchFamily="2" charset="0"/>
                <a:cs typeface="Roboto Light" panose="02000000000000000000" pitchFamily="2" charset="0"/>
              </a:defRPr>
            </a:lvl3pPr>
            <a:lvl4pPr>
              <a:defRPr>
                <a:latin typeface="Roboto Light" panose="02000000000000000000" pitchFamily="2" charset="0"/>
                <a:ea typeface="Roboto Light" panose="02000000000000000000" pitchFamily="2" charset="0"/>
                <a:cs typeface="Roboto Light" panose="02000000000000000000" pitchFamily="2" charset="0"/>
              </a:defRPr>
            </a:lvl4pPr>
            <a:lvl5pPr>
              <a:defRPr>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B60067-6CAB-406A-A676-45997081D980}" type="datetime1">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79226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235D1-A0E5-4C2A-A860-0171E4ECDBC3}" type="datetime1">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31499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838200"/>
          </a:xfrm>
        </p:spPr>
        <p:txBody>
          <a:bodyPr/>
          <a:lstStyle>
            <a:lvl1pPr>
              <a:defRPr b="0">
                <a:solidFill>
                  <a:srgbClr val="C0000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203200" y="1143000"/>
            <a:ext cx="5791200" cy="5562600"/>
          </a:xfrm>
        </p:spPr>
        <p:txBody>
          <a:bodyPr/>
          <a:lstStyle>
            <a:lvl1pPr>
              <a:defRPr sz="2800">
                <a:latin typeface="Roboto Light" panose="02000000000000000000" pitchFamily="2" charset="0"/>
                <a:ea typeface="Roboto Light" panose="02000000000000000000" pitchFamily="2" charset="0"/>
                <a:cs typeface="Roboto Light" panose="02000000000000000000" pitchFamily="2" charset="0"/>
              </a:defRPr>
            </a:lvl1pPr>
            <a:lvl2pPr>
              <a:defRPr sz="2400">
                <a:latin typeface="Roboto Light" panose="02000000000000000000" pitchFamily="2" charset="0"/>
                <a:ea typeface="Roboto Light" panose="02000000000000000000" pitchFamily="2" charset="0"/>
                <a:cs typeface="Roboto Light" panose="02000000000000000000" pitchFamily="2" charset="0"/>
              </a:defRPr>
            </a:lvl2pPr>
            <a:lvl3pPr>
              <a:defRPr sz="2000">
                <a:latin typeface="Roboto Light" panose="02000000000000000000" pitchFamily="2" charset="0"/>
                <a:ea typeface="Roboto Light" panose="02000000000000000000" pitchFamily="2" charset="0"/>
                <a:cs typeface="Roboto Light" panose="02000000000000000000" pitchFamily="2" charset="0"/>
              </a:defRPr>
            </a:lvl3pPr>
            <a:lvl4pPr>
              <a:defRPr sz="1800">
                <a:latin typeface="Roboto Light" panose="02000000000000000000" pitchFamily="2" charset="0"/>
                <a:ea typeface="Roboto Light" panose="02000000000000000000" pitchFamily="2" charset="0"/>
                <a:cs typeface="Roboto Light" panose="02000000000000000000" pitchFamily="2" charset="0"/>
              </a:defRPr>
            </a:lvl4pPr>
            <a:lvl5pPr>
              <a:defRPr sz="1800">
                <a:latin typeface="Roboto Light" panose="02000000000000000000" pitchFamily="2" charset="0"/>
                <a:ea typeface="Roboto Light" panose="02000000000000000000" pitchFamily="2" charset="0"/>
                <a:cs typeface="Roboto Light"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0"/>
            <a:ext cx="5791200" cy="5562600"/>
          </a:xfrm>
        </p:spPr>
        <p:txBody>
          <a:bodyPr/>
          <a:lstStyle>
            <a:lvl1pPr>
              <a:defRPr sz="2800">
                <a:latin typeface="Roboto Light" panose="02000000000000000000" pitchFamily="2" charset="0"/>
                <a:ea typeface="Roboto Light" panose="02000000000000000000" pitchFamily="2" charset="0"/>
                <a:cs typeface="Roboto Light" panose="02000000000000000000" pitchFamily="2" charset="0"/>
              </a:defRPr>
            </a:lvl1pPr>
            <a:lvl2pPr>
              <a:defRPr sz="2400">
                <a:latin typeface="Roboto Light" panose="02000000000000000000" pitchFamily="2" charset="0"/>
                <a:ea typeface="Roboto Light" panose="02000000000000000000" pitchFamily="2" charset="0"/>
                <a:cs typeface="Roboto Light" panose="02000000000000000000" pitchFamily="2" charset="0"/>
              </a:defRPr>
            </a:lvl2pPr>
            <a:lvl3pPr>
              <a:defRPr sz="2000">
                <a:latin typeface="Roboto Light" panose="02000000000000000000" pitchFamily="2" charset="0"/>
                <a:ea typeface="Roboto Light" panose="02000000000000000000" pitchFamily="2" charset="0"/>
                <a:cs typeface="Roboto Light" panose="02000000000000000000" pitchFamily="2" charset="0"/>
              </a:defRPr>
            </a:lvl3pPr>
            <a:lvl4pPr>
              <a:defRPr sz="1800">
                <a:latin typeface="Roboto Light" panose="02000000000000000000" pitchFamily="2" charset="0"/>
                <a:ea typeface="Roboto Light" panose="02000000000000000000" pitchFamily="2" charset="0"/>
                <a:cs typeface="Roboto Light" panose="02000000000000000000" pitchFamily="2" charset="0"/>
              </a:defRPr>
            </a:lvl4pPr>
            <a:lvl5pPr>
              <a:defRPr sz="1800">
                <a:latin typeface="Roboto Light" panose="02000000000000000000" pitchFamily="2" charset="0"/>
                <a:ea typeface="Roboto Light" panose="02000000000000000000" pitchFamily="2" charset="0"/>
                <a:cs typeface="Roboto Light"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1D9C258-2465-44BB-B8BE-7CBC5994A021}" type="datetime1">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1035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Roboto Light" panose="02000000000000000000" pitchFamily="2" charset="0"/>
                <a:ea typeface="Roboto Light" panose="02000000000000000000" pitchFamily="2" charset="0"/>
                <a:cs typeface="Roboto Light" panose="02000000000000000000" pitchFamily="2" charset="0"/>
              </a:defRPr>
            </a:lvl1pPr>
            <a:lvl2pPr>
              <a:defRPr sz="2000">
                <a:latin typeface="Roboto Light" panose="02000000000000000000" pitchFamily="2" charset="0"/>
                <a:ea typeface="Roboto Light" panose="02000000000000000000" pitchFamily="2" charset="0"/>
                <a:cs typeface="Roboto Light" panose="02000000000000000000" pitchFamily="2" charset="0"/>
              </a:defRPr>
            </a:lvl2pPr>
            <a:lvl3pPr>
              <a:defRPr sz="1800">
                <a:latin typeface="Roboto Light" panose="02000000000000000000" pitchFamily="2" charset="0"/>
                <a:ea typeface="Roboto Light" panose="02000000000000000000" pitchFamily="2" charset="0"/>
                <a:cs typeface="Roboto Light" panose="02000000000000000000" pitchFamily="2" charset="0"/>
              </a:defRPr>
            </a:lvl3pPr>
            <a:lvl4pPr>
              <a:defRPr sz="1600">
                <a:latin typeface="Roboto Light" panose="02000000000000000000" pitchFamily="2" charset="0"/>
                <a:ea typeface="Roboto Light" panose="02000000000000000000" pitchFamily="2" charset="0"/>
                <a:cs typeface="Roboto Light" panose="02000000000000000000" pitchFamily="2" charset="0"/>
              </a:defRPr>
            </a:lvl4pPr>
            <a:lvl5pPr>
              <a:defRPr sz="1600">
                <a:latin typeface="Roboto Light" panose="02000000000000000000" pitchFamily="2" charset="0"/>
                <a:ea typeface="Roboto Light" panose="02000000000000000000" pitchFamily="2" charset="0"/>
                <a:cs typeface="Roboto Light" panose="02000000000000000000"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Roboto Light" panose="02000000000000000000" pitchFamily="2" charset="0"/>
                <a:ea typeface="Roboto Light" panose="02000000000000000000" pitchFamily="2" charset="0"/>
                <a:cs typeface="Roboto Light" panose="02000000000000000000" pitchFamily="2" charset="0"/>
              </a:defRPr>
            </a:lvl1pPr>
            <a:lvl2pPr>
              <a:defRPr sz="2000">
                <a:latin typeface="Roboto Light" panose="02000000000000000000" pitchFamily="2" charset="0"/>
                <a:ea typeface="Roboto Light" panose="02000000000000000000" pitchFamily="2" charset="0"/>
                <a:cs typeface="Roboto Light" panose="02000000000000000000" pitchFamily="2" charset="0"/>
              </a:defRPr>
            </a:lvl2pPr>
            <a:lvl3pPr>
              <a:defRPr sz="1800">
                <a:latin typeface="Roboto Light" panose="02000000000000000000" pitchFamily="2" charset="0"/>
                <a:ea typeface="Roboto Light" panose="02000000000000000000" pitchFamily="2" charset="0"/>
                <a:cs typeface="Roboto Light" panose="02000000000000000000" pitchFamily="2" charset="0"/>
              </a:defRPr>
            </a:lvl3pPr>
            <a:lvl4pPr>
              <a:defRPr sz="1600">
                <a:latin typeface="Roboto Light" panose="02000000000000000000" pitchFamily="2" charset="0"/>
                <a:ea typeface="Roboto Light" panose="02000000000000000000" pitchFamily="2" charset="0"/>
                <a:cs typeface="Roboto Light" panose="02000000000000000000" pitchFamily="2" charset="0"/>
              </a:defRPr>
            </a:lvl4pPr>
            <a:lvl5pPr>
              <a:defRPr sz="1600">
                <a:latin typeface="Roboto Light" panose="02000000000000000000" pitchFamily="2" charset="0"/>
                <a:ea typeface="Roboto Light" panose="02000000000000000000" pitchFamily="2" charset="0"/>
                <a:cs typeface="Roboto Light" panose="02000000000000000000"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B3C0EFC-3AA1-4BF5-8B89-24F519DB47D1}" type="datetime1">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63156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4FA9E-39DB-4AD5-8D91-87D18EC14E6D}" type="datetime1">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6440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697F-8475-4437-A8AE-71135B6D40AB}" type="datetime1">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88802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C02D0D-467A-4774-88DF-39FBF78645E0}" type="datetime1">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03091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7FE94-A388-4CA2-B932-0186124A6CD6}" type="datetime1">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17390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1FC0-CBC7-41E7-B655-B5D97A3BE708}" type="datetime1">
              <a:rPr lang="en-US" smtClean="0"/>
              <a:t>10/25/2016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743897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0"/>
            <a:ext cx="7772400" cy="1847850"/>
          </a:xfrm>
        </p:spPr>
        <p:txBody>
          <a:bodyPr>
            <a:normAutofit/>
          </a:bodyPr>
          <a:lstStyle/>
          <a:p>
            <a:r>
              <a:rPr lang="en-US" dirty="0">
                <a:ea typeface="Cambria Math" panose="02040503050406030204" pitchFamily="18" charset="0"/>
              </a:rPr>
              <a:t>Speeding up </a:t>
            </a:r>
            <a:br>
              <a:rPr lang="en-US" dirty="0">
                <a:ea typeface="Cambria Math" panose="02040503050406030204" pitchFamily="18" charset="0"/>
              </a:rPr>
            </a:br>
            <a:r>
              <a:rPr lang="en-US" dirty="0">
                <a:ea typeface="Cambria Math" panose="02040503050406030204" pitchFamily="18" charset="0"/>
              </a:rPr>
              <a:t>Machine-Code Synthesis</a:t>
            </a:r>
          </a:p>
        </p:txBody>
      </p:sp>
      <p:sp>
        <p:nvSpPr>
          <p:cNvPr id="3" name="Subtitle 2"/>
          <p:cNvSpPr>
            <a:spLocks noGrp="1"/>
          </p:cNvSpPr>
          <p:nvPr>
            <p:ph type="subTitle" idx="1"/>
          </p:nvPr>
        </p:nvSpPr>
        <p:spPr>
          <a:xfrm>
            <a:off x="1290675" y="2784929"/>
            <a:ext cx="9610650" cy="2016034"/>
          </a:xfrm>
        </p:spPr>
        <p:txBody>
          <a:bodyPr>
            <a:normAutofit/>
          </a:bodyPr>
          <a:lstStyle/>
          <a:p>
            <a:r>
              <a:rPr lang="en-US" u="sng" dirty="0">
                <a:uFill>
                  <a:solidFill>
                    <a:schemeClr val="bg1">
                      <a:lumMod val="65000"/>
                    </a:schemeClr>
                  </a:solidFill>
                </a:uFill>
              </a:rPr>
              <a:t>Venkatesh </a:t>
            </a:r>
            <a:r>
              <a:rPr lang="en-US" u="sng" dirty="0" smtClean="0">
                <a:uFill>
                  <a:solidFill>
                    <a:schemeClr val="bg1">
                      <a:lumMod val="65000"/>
                    </a:schemeClr>
                  </a:solidFill>
                </a:uFill>
              </a:rPr>
              <a:t>Srinivasan</a:t>
            </a:r>
            <a:r>
              <a:rPr lang="en-US" dirty="0" smtClean="0">
                <a:uFill>
                  <a:solidFill>
                    <a:schemeClr val="bg1">
                      <a:lumMod val="65000"/>
                    </a:schemeClr>
                  </a:solidFill>
                </a:uFill>
              </a:rPr>
              <a:t>, </a:t>
            </a:r>
            <a:r>
              <a:rPr lang="en-US" dirty="0" smtClean="0">
                <a:uFill>
                  <a:solidFill>
                    <a:schemeClr val="bg1">
                      <a:lumMod val="65000"/>
                    </a:schemeClr>
                  </a:solidFill>
                </a:uFill>
              </a:rPr>
              <a:t>Tushar Sharma, </a:t>
            </a:r>
            <a:r>
              <a:rPr lang="en-US" dirty="0" smtClean="0">
                <a:uFill>
                  <a:solidFill>
                    <a:schemeClr val="bg1">
                      <a:lumMod val="65000"/>
                    </a:schemeClr>
                  </a:solidFill>
                </a:uFill>
              </a:rPr>
              <a:t>Thomas </a:t>
            </a:r>
            <a:r>
              <a:rPr lang="en-US" dirty="0">
                <a:uFill>
                  <a:solidFill>
                    <a:schemeClr val="bg1">
                      <a:lumMod val="65000"/>
                    </a:schemeClr>
                  </a:solidFill>
                </a:uFill>
              </a:rPr>
              <a:t>Reps</a:t>
            </a:r>
          </a:p>
          <a:p>
            <a:r>
              <a:rPr lang="en-US" dirty="0">
                <a:uFill>
                  <a:solidFill>
                    <a:schemeClr val="bg1">
                      <a:lumMod val="65000"/>
                    </a:schemeClr>
                  </a:solidFill>
                </a:uFill>
              </a:rPr>
              <a:t>{venk, </a:t>
            </a:r>
            <a:r>
              <a:rPr lang="en-US" dirty="0" err="1" smtClean="0">
                <a:uFill>
                  <a:solidFill>
                    <a:schemeClr val="bg1">
                      <a:lumMod val="65000"/>
                    </a:schemeClr>
                  </a:solidFill>
                </a:uFill>
              </a:rPr>
              <a:t>tsharma</a:t>
            </a:r>
            <a:r>
              <a:rPr lang="en-US" dirty="0" smtClean="0">
                <a:uFill>
                  <a:solidFill>
                    <a:schemeClr val="bg1">
                      <a:lumMod val="65000"/>
                    </a:schemeClr>
                  </a:solidFill>
                </a:uFill>
              </a:rPr>
              <a:t>, reps</a:t>
            </a:r>
            <a:r>
              <a:rPr lang="en-US" dirty="0">
                <a:uFill>
                  <a:solidFill>
                    <a:schemeClr val="bg1">
                      <a:lumMod val="65000"/>
                    </a:schemeClr>
                  </a:solidFill>
                </a:uFill>
              </a:rPr>
              <a:t>}@cs.wisc.edu</a:t>
            </a:r>
          </a:p>
        </p:txBody>
      </p:sp>
      <p:sp>
        <p:nvSpPr>
          <p:cNvPr id="4" name="Slide Number Placeholder 3"/>
          <p:cNvSpPr>
            <a:spLocks noGrp="1"/>
          </p:cNvSpPr>
          <p:nvPr>
            <p:ph type="sldNum" sz="quarter" idx="12"/>
          </p:nvPr>
        </p:nvSpPr>
        <p:spPr/>
        <p:txBody>
          <a:bodyPr/>
          <a:lstStyle/>
          <a:p>
            <a:fld id="{61790EBF-2842-40BA-9364-7C045D9A1DE9}" type="slidenum">
              <a:rPr lang="en-US">
                <a:solidFill>
                  <a:prstClr val="black">
                    <a:tint val="75000"/>
                  </a:prstClr>
                </a:solidFill>
                <a:latin typeface="Calibri"/>
              </a:rPr>
              <a:pPr/>
              <a:t>1</a:t>
            </a:fld>
            <a:endParaRPr lang="en-US">
              <a:solidFill>
                <a:prstClr val="black">
                  <a:tint val="75000"/>
                </a:prstClr>
              </a:solidFill>
              <a:latin typeface="Calibri"/>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1" y="4700930"/>
            <a:ext cx="2417369" cy="1623670"/>
          </a:xfrm>
          <a:prstGeom prst="rect">
            <a:avLst/>
          </a:prstGeom>
        </p:spPr>
      </p:pic>
    </p:spTree>
    <p:extLst>
      <p:ext uri="{BB962C8B-B14F-4D97-AF65-F5344CB8AC3E}">
        <p14:creationId xmlns:p14="http://schemas.microsoft.com/office/powerpoint/2010/main" val="1332387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1" y="1913965"/>
            <a:ext cx="2022059" cy="1143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43,000 unique IA-32 instruction schemas</a:t>
            </a:r>
          </a:p>
        </p:txBody>
      </p:sp>
      <p:pic>
        <p:nvPicPr>
          <p:cNvPr id="5" name="Picture 2" descr="C:\Users\aditya\AppData\Local\Microsoft\Windows\Temporary Internet Files\Content.IE5\LHMHQNH2\MC9004363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1685365"/>
            <a:ext cx="1243197" cy="15239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63857" y="1913965"/>
            <a:ext cx="1808223" cy="1143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Exponential cost of enumeration</a:t>
            </a:r>
          </a:p>
        </p:txBody>
      </p:sp>
      <p:sp>
        <p:nvSpPr>
          <p:cNvPr id="7" name="TextBox 6"/>
          <p:cNvSpPr txBox="1"/>
          <p:nvPr/>
        </p:nvSpPr>
        <p:spPr>
          <a:xfrm>
            <a:off x="4518890" y="2131522"/>
            <a:ext cx="474810" cy="707886"/>
          </a:xfrm>
          <a:prstGeom prst="rect">
            <a:avLst/>
          </a:prstGeom>
          <a:noFill/>
        </p:spPr>
        <p:txBody>
          <a:bodyPr wrap="none" rtlCol="0">
            <a:spAutoFit/>
          </a:bodyPr>
          <a:lstStyle/>
          <a:p>
            <a:r>
              <a:rPr lang="en-US" sz="4000" dirty="0">
                <a:latin typeface="Roboto Light" panose="020B0604020202020204" charset="0"/>
                <a:ea typeface="Roboto Light" panose="020B0604020202020204" charset="0"/>
                <a:cs typeface="Roboto Light" panose="020B0604020202020204" charset="0"/>
              </a:rPr>
              <a:t>+</a:t>
            </a:r>
            <a:endParaRPr lang="en-US" dirty="0">
              <a:latin typeface="Roboto Light" panose="020B0604020202020204" charset="0"/>
              <a:ea typeface="Roboto Light" panose="020B0604020202020204" charset="0"/>
              <a:cs typeface="Roboto Light" panose="020B0604020202020204" charset="0"/>
            </a:endParaRPr>
          </a:p>
        </p:txBody>
      </p:sp>
      <p:sp>
        <p:nvSpPr>
          <p:cNvPr id="8" name="TextBox 7"/>
          <p:cNvSpPr txBox="1"/>
          <p:nvPr/>
        </p:nvSpPr>
        <p:spPr>
          <a:xfrm>
            <a:off x="7848600" y="2131522"/>
            <a:ext cx="468398" cy="707886"/>
          </a:xfrm>
          <a:prstGeom prst="rect">
            <a:avLst/>
          </a:prstGeom>
          <a:noFill/>
        </p:spPr>
        <p:txBody>
          <a:bodyPr wrap="none" rtlCol="0">
            <a:spAutoFit/>
          </a:bodyPr>
          <a:lstStyle/>
          <a:p>
            <a:r>
              <a:rPr lang="en-US" sz="4000" dirty="0">
                <a:latin typeface="Roboto Light" panose="020B0604020202020204" charset="0"/>
                <a:ea typeface="Roboto Light" panose="020B0604020202020204" charset="0"/>
                <a:cs typeface="Roboto Light" panose="020B0604020202020204" charset="0"/>
              </a:rPr>
              <a:t>=</a:t>
            </a:r>
            <a:endParaRPr lang="en-US" dirty="0">
              <a:latin typeface="Roboto Light" panose="020B0604020202020204" charset="0"/>
              <a:ea typeface="Roboto Light" panose="020B0604020202020204" charset="0"/>
              <a:cs typeface="Roboto Light" panose="020B0604020202020204" charset="0"/>
            </a:endParaRPr>
          </a:p>
        </p:txBody>
      </p:sp>
      <p:sp>
        <p:nvSpPr>
          <p:cNvPr id="17" name="Title 16"/>
          <p:cNvSpPr>
            <a:spLocks noGrp="1"/>
          </p:cNvSpPr>
          <p:nvPr>
            <p:ph type="title"/>
          </p:nvPr>
        </p:nvSpPr>
        <p:spPr>
          <a:xfrm>
            <a:off x="1981200" y="0"/>
            <a:ext cx="8229600" cy="1143000"/>
          </a:xfrm>
        </p:spPr>
        <p:txBody>
          <a:bodyPr>
            <a:normAutofit fontScale="90000"/>
          </a:bodyPr>
          <a:lstStyle/>
          <a:p>
            <a:r>
              <a:rPr lang="en-US" dirty="0">
                <a:latin typeface="Roboto Light" panose="020B0604020202020204" charset="0"/>
                <a:ea typeface="Roboto Light" panose="020B0604020202020204" charset="0"/>
                <a:cs typeface="Roboto Light" panose="020B0604020202020204" charset="0"/>
              </a:rPr>
              <a:t>Enumerative Synthesis – </a:t>
            </a:r>
            <a:br>
              <a:rPr lang="en-US" dirty="0">
                <a:latin typeface="Roboto Light" panose="020B0604020202020204" charset="0"/>
                <a:ea typeface="Roboto Light" panose="020B0604020202020204" charset="0"/>
                <a:cs typeface="Roboto Light" panose="020B0604020202020204" charset="0"/>
              </a:rPr>
            </a:br>
            <a:r>
              <a:rPr lang="en-US" dirty="0">
                <a:latin typeface="Roboto Light" panose="020B0604020202020204" charset="0"/>
                <a:ea typeface="Roboto Light" panose="020B0604020202020204" charset="0"/>
                <a:cs typeface="Roboto Light" panose="020B0604020202020204" charset="0"/>
              </a:rPr>
              <a:t>Challenges</a:t>
            </a:r>
          </a:p>
        </p:txBody>
      </p:sp>
      <p:sp>
        <p:nvSpPr>
          <p:cNvPr id="19" name="TextBox 18"/>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20" name="Explosion 1 13"/>
          <p:cNvSpPr/>
          <p:nvPr/>
        </p:nvSpPr>
        <p:spPr>
          <a:xfrm>
            <a:off x="2758783" y="3635187"/>
            <a:ext cx="6473416" cy="2421294"/>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Synthesis of an instruction sequence of length 2 takes several hours or days!</a:t>
            </a:r>
          </a:p>
        </p:txBody>
      </p:sp>
    </p:spTree>
    <p:extLst>
      <p:ext uri="{BB962C8B-B14F-4D97-AF65-F5344CB8AC3E}">
        <p14:creationId xmlns:p14="http://schemas.microsoft.com/office/powerpoint/2010/main" val="31262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5" name="Slide Number Placeholder 4"/>
          <p:cNvSpPr>
            <a:spLocks noGrp="1"/>
          </p:cNvSpPr>
          <p:nvPr>
            <p:ph type="sldNum" sz="quarter" idx="12"/>
          </p:nvPr>
        </p:nvSpPr>
        <p:spPr/>
        <p:txBody>
          <a:bodyPr/>
          <a:lstStyle/>
          <a:p>
            <a:fld id="{A65A0EED-6B89-664A-801E-D3FDD91C7C69}" type="slidenum">
              <a:rPr lang="en-US" smtClean="0"/>
              <a:pPr/>
              <a:t>11</a:t>
            </a:fld>
            <a:endParaRPr lang="en-US"/>
          </a:p>
        </p:txBody>
      </p:sp>
      <p:sp>
        <p:nvSpPr>
          <p:cNvPr id="6" name="TextBox 5"/>
          <p:cNvSpPr txBox="1"/>
          <p:nvPr/>
        </p:nvSpPr>
        <p:spPr>
          <a:xfrm>
            <a:off x="1828800" y="3269167"/>
            <a:ext cx="452368" cy="584775"/>
          </a:xfrm>
          <a:prstGeom prst="rect">
            <a:avLst/>
          </a:prstGeom>
          <a:noFill/>
        </p:spPr>
        <p:txBody>
          <a:bodyPr wrap="none" rtlCol="0">
            <a:spAutoFit/>
          </a:bodyPr>
          <a:lstStyle/>
          <a:p>
            <a:r>
              <a:rPr lang="el-GR" sz="3200" dirty="0"/>
              <a:t>ϕ</a:t>
            </a:r>
            <a:endParaRPr lang="en-US" dirty="0"/>
          </a:p>
        </p:txBody>
      </p:sp>
      <p:sp>
        <p:nvSpPr>
          <p:cNvPr id="7" name="Rectangle 6"/>
          <p:cNvSpPr/>
          <p:nvPr/>
        </p:nvSpPr>
        <p:spPr>
          <a:xfrm>
            <a:off x="2780185" y="3124200"/>
            <a:ext cx="1258413"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8" name="Right Arrow 7"/>
          <p:cNvSpPr/>
          <p:nvPr/>
        </p:nvSpPr>
        <p:spPr>
          <a:xfrm>
            <a:off x="2322985" y="346710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9" name="Right Arrow 8"/>
          <p:cNvSpPr/>
          <p:nvPr/>
        </p:nvSpPr>
        <p:spPr>
          <a:xfrm rot="2441588">
            <a:off x="4076412" y="3761988"/>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TextBox 10"/>
          <p:cNvSpPr txBox="1"/>
          <p:nvPr/>
        </p:nvSpPr>
        <p:spPr>
          <a:xfrm>
            <a:off x="4358216" y="3853942"/>
            <a:ext cx="800219" cy="584775"/>
          </a:xfrm>
          <a:prstGeom prst="rect">
            <a:avLst/>
          </a:prstGeom>
          <a:noFill/>
        </p:spPr>
        <p:txBody>
          <a:bodyPr wrap="none" rtlCol="0">
            <a:spAutoFit/>
          </a:bodyPr>
          <a:lstStyle/>
          <a:p>
            <a:r>
              <a:rPr lang="el-GR" sz="3200" dirty="0"/>
              <a:t>ϕ</a:t>
            </a:r>
            <a:r>
              <a:rPr lang="en-US" sz="3200" baseline="-25000" dirty="0"/>
              <a:t>1,2</a:t>
            </a:r>
            <a:endParaRPr lang="en-US" baseline="-25000" dirty="0"/>
          </a:p>
        </p:txBody>
      </p:sp>
      <p:sp>
        <p:nvSpPr>
          <p:cNvPr id="12" name="TextBox 11"/>
          <p:cNvSpPr txBox="1"/>
          <p:nvPr/>
        </p:nvSpPr>
        <p:spPr>
          <a:xfrm>
            <a:off x="4350672" y="2684392"/>
            <a:ext cx="800219" cy="584775"/>
          </a:xfrm>
          <a:prstGeom prst="rect">
            <a:avLst/>
          </a:prstGeom>
          <a:noFill/>
        </p:spPr>
        <p:txBody>
          <a:bodyPr wrap="none" rtlCol="0">
            <a:spAutoFit/>
          </a:bodyPr>
          <a:lstStyle/>
          <a:p>
            <a:r>
              <a:rPr lang="el-GR" sz="3200" dirty="0"/>
              <a:t>ϕ</a:t>
            </a:r>
            <a:r>
              <a:rPr lang="en-US" sz="3200" baseline="-25000" dirty="0"/>
              <a:t>1,1</a:t>
            </a:r>
            <a:endParaRPr lang="en-US" baseline="-25000" dirty="0"/>
          </a:p>
        </p:txBody>
      </p:sp>
      <p:sp>
        <p:nvSpPr>
          <p:cNvPr id="13" name="Right Arrow 12"/>
          <p:cNvSpPr/>
          <p:nvPr/>
        </p:nvSpPr>
        <p:spPr>
          <a:xfrm rot="19446901">
            <a:off x="4065536" y="3146789"/>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ight Arrow 13"/>
          <p:cNvSpPr/>
          <p:nvPr/>
        </p:nvSpPr>
        <p:spPr>
          <a:xfrm rot="1951665">
            <a:off x="5040904" y="437158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Right Arrow 14"/>
          <p:cNvSpPr/>
          <p:nvPr/>
        </p:nvSpPr>
        <p:spPr>
          <a:xfrm rot="19624246">
            <a:off x="5040904" y="383901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ight Arrow 15"/>
          <p:cNvSpPr/>
          <p:nvPr/>
        </p:nvSpPr>
        <p:spPr>
          <a:xfrm rot="1951665">
            <a:off x="5040904" y="317221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7" name="Right Arrow 16"/>
          <p:cNvSpPr/>
          <p:nvPr/>
        </p:nvSpPr>
        <p:spPr>
          <a:xfrm rot="19624246">
            <a:off x="5040904" y="263964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8" name="TextBox 17"/>
          <p:cNvSpPr txBox="1"/>
          <p:nvPr/>
        </p:nvSpPr>
        <p:spPr>
          <a:xfrm>
            <a:off x="5476267" y="2286001"/>
            <a:ext cx="293670" cy="2554545"/>
          </a:xfrm>
          <a:prstGeom prst="rect">
            <a:avLst/>
          </a:prstGeom>
          <a:noFill/>
        </p:spPr>
        <p:txBody>
          <a:bodyPr wrap="none" rtlCol="0">
            <a:spAutoFit/>
          </a:bodyPr>
          <a:lstStyle/>
          <a:p>
            <a:r>
              <a:rPr lang="en-US" sz="3200" b="1" dirty="0"/>
              <a:t>.</a:t>
            </a:r>
          </a:p>
          <a:p>
            <a:r>
              <a:rPr lang="en-US" sz="3200" b="1" dirty="0"/>
              <a:t>.</a:t>
            </a:r>
          </a:p>
          <a:p>
            <a:r>
              <a:rPr lang="en-US" sz="3200" b="1" dirty="0"/>
              <a:t>.</a:t>
            </a:r>
          </a:p>
          <a:p>
            <a:r>
              <a:rPr lang="en-US" sz="3200" b="1" dirty="0"/>
              <a:t>.</a:t>
            </a:r>
          </a:p>
          <a:p>
            <a:r>
              <a:rPr lang="en-US" sz="3200" b="1" dirty="0"/>
              <a:t>.</a:t>
            </a:r>
          </a:p>
        </p:txBody>
      </p:sp>
      <p:sp>
        <p:nvSpPr>
          <p:cNvPr id="19" name="TextBox 18"/>
          <p:cNvSpPr txBox="1"/>
          <p:nvPr/>
        </p:nvSpPr>
        <p:spPr>
          <a:xfrm>
            <a:off x="7038764" y="1981201"/>
            <a:ext cx="878767" cy="584775"/>
          </a:xfrm>
          <a:prstGeom prst="rect">
            <a:avLst/>
          </a:prstGeom>
          <a:noFill/>
        </p:spPr>
        <p:txBody>
          <a:bodyPr wrap="none" rtlCol="0">
            <a:spAutoFit/>
          </a:bodyPr>
          <a:lstStyle/>
          <a:p>
            <a:r>
              <a:rPr lang="el-GR" sz="3200" dirty="0"/>
              <a:t>ϕ</a:t>
            </a:r>
            <a:r>
              <a:rPr lang="en-US" sz="3200" baseline="-25000" dirty="0"/>
              <a:t>m,1</a:t>
            </a:r>
            <a:endParaRPr lang="en-US" baseline="-25000" dirty="0"/>
          </a:p>
        </p:txBody>
      </p:sp>
      <p:sp>
        <p:nvSpPr>
          <p:cNvPr id="20" name="TextBox 19"/>
          <p:cNvSpPr txBox="1"/>
          <p:nvPr/>
        </p:nvSpPr>
        <p:spPr>
          <a:xfrm>
            <a:off x="7038763" y="2743201"/>
            <a:ext cx="878767" cy="584775"/>
          </a:xfrm>
          <a:prstGeom prst="rect">
            <a:avLst/>
          </a:prstGeom>
          <a:noFill/>
        </p:spPr>
        <p:txBody>
          <a:bodyPr wrap="none" rtlCol="0">
            <a:spAutoFit/>
          </a:bodyPr>
          <a:lstStyle/>
          <a:p>
            <a:r>
              <a:rPr lang="el-GR" sz="3200" dirty="0"/>
              <a:t>ϕ</a:t>
            </a:r>
            <a:r>
              <a:rPr lang="en-US" sz="3200" baseline="-25000" dirty="0"/>
              <a:t>m,2</a:t>
            </a:r>
            <a:endParaRPr lang="en-US" baseline="-25000" dirty="0"/>
          </a:p>
        </p:txBody>
      </p:sp>
      <p:sp>
        <p:nvSpPr>
          <p:cNvPr id="21" name="TextBox 20"/>
          <p:cNvSpPr txBox="1"/>
          <p:nvPr/>
        </p:nvSpPr>
        <p:spPr>
          <a:xfrm>
            <a:off x="7031818" y="4548158"/>
            <a:ext cx="883575" cy="584775"/>
          </a:xfrm>
          <a:prstGeom prst="rect">
            <a:avLst/>
          </a:prstGeom>
          <a:noFill/>
        </p:spPr>
        <p:txBody>
          <a:bodyPr wrap="none" rtlCol="0">
            <a:spAutoFit/>
          </a:bodyPr>
          <a:lstStyle/>
          <a:p>
            <a:r>
              <a:rPr lang="el-GR" sz="3200" dirty="0"/>
              <a:t>ϕ</a:t>
            </a:r>
            <a:r>
              <a:rPr lang="en-US" sz="3200" baseline="-25000" dirty="0" err="1"/>
              <a:t>m,n</a:t>
            </a:r>
            <a:endParaRPr lang="en-US" baseline="-25000" dirty="0"/>
          </a:p>
        </p:txBody>
      </p:sp>
      <p:sp>
        <p:nvSpPr>
          <p:cNvPr id="22" name="TextBox 21"/>
          <p:cNvSpPr txBox="1"/>
          <p:nvPr/>
        </p:nvSpPr>
        <p:spPr>
          <a:xfrm>
            <a:off x="7296846" y="3200400"/>
            <a:ext cx="293670" cy="1569660"/>
          </a:xfrm>
          <a:prstGeom prst="rect">
            <a:avLst/>
          </a:prstGeom>
          <a:noFill/>
        </p:spPr>
        <p:txBody>
          <a:bodyPr wrap="none" rtlCol="0">
            <a:spAutoFit/>
          </a:bodyPr>
          <a:lstStyle/>
          <a:p>
            <a:r>
              <a:rPr lang="en-US" sz="3200" b="1" dirty="0"/>
              <a:t>.</a:t>
            </a:r>
          </a:p>
          <a:p>
            <a:r>
              <a:rPr lang="en-US" sz="3200" b="1" dirty="0"/>
              <a:t>.</a:t>
            </a:r>
          </a:p>
          <a:p>
            <a:r>
              <a:rPr lang="en-US" sz="3200" b="1" dirty="0"/>
              <a:t>.</a:t>
            </a:r>
          </a:p>
        </p:txBody>
      </p:sp>
      <p:sp>
        <p:nvSpPr>
          <p:cNvPr id="23" name="Right Arrow 22"/>
          <p:cNvSpPr/>
          <p:nvPr/>
        </p:nvSpPr>
        <p:spPr>
          <a:xfrm>
            <a:off x="7922664" y="220454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4" name="Right Arrow 23"/>
          <p:cNvSpPr/>
          <p:nvPr/>
        </p:nvSpPr>
        <p:spPr>
          <a:xfrm>
            <a:off x="7922664" y="2959106"/>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5" name="Right Arrow 24"/>
          <p:cNvSpPr/>
          <p:nvPr/>
        </p:nvSpPr>
        <p:spPr>
          <a:xfrm>
            <a:off x="7922664" y="477006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6" name="Rectangle 25"/>
          <p:cNvSpPr/>
          <p:nvPr/>
        </p:nvSpPr>
        <p:spPr>
          <a:xfrm>
            <a:off x="8458202" y="2133601"/>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27" name="Rectangle 26"/>
          <p:cNvSpPr/>
          <p:nvPr/>
        </p:nvSpPr>
        <p:spPr>
          <a:xfrm>
            <a:off x="8458202" y="2895601"/>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28" name="Rectangle 27"/>
          <p:cNvSpPr/>
          <p:nvPr/>
        </p:nvSpPr>
        <p:spPr>
          <a:xfrm>
            <a:off x="8458201" y="4706273"/>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29" name="Right Arrow 28"/>
          <p:cNvSpPr/>
          <p:nvPr/>
        </p:nvSpPr>
        <p:spPr>
          <a:xfrm>
            <a:off x="9446664" y="220980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0" name="Right Arrow 29"/>
          <p:cNvSpPr/>
          <p:nvPr/>
        </p:nvSpPr>
        <p:spPr>
          <a:xfrm>
            <a:off x="9446664" y="2964366"/>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1" name="Right Arrow 30"/>
          <p:cNvSpPr/>
          <p:nvPr/>
        </p:nvSpPr>
        <p:spPr>
          <a:xfrm>
            <a:off x="9446664" y="477532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2" name="TextBox 31"/>
          <p:cNvSpPr txBox="1"/>
          <p:nvPr/>
        </p:nvSpPr>
        <p:spPr>
          <a:xfrm>
            <a:off x="9934363" y="1981201"/>
            <a:ext cx="428322" cy="584775"/>
          </a:xfrm>
          <a:prstGeom prst="rect">
            <a:avLst/>
          </a:prstGeom>
          <a:noFill/>
        </p:spPr>
        <p:txBody>
          <a:bodyPr wrap="none" rtlCol="0">
            <a:spAutoFit/>
          </a:bodyPr>
          <a:lstStyle/>
          <a:p>
            <a:r>
              <a:rPr lang="en-US" sz="3200" i="1" dirty="0"/>
              <a:t>I</a:t>
            </a:r>
            <a:r>
              <a:rPr lang="en-US" sz="3200" baseline="-25000" dirty="0"/>
              <a:t>1</a:t>
            </a:r>
            <a:endParaRPr lang="en-US" baseline="-25000" dirty="0"/>
          </a:p>
        </p:txBody>
      </p:sp>
      <p:sp>
        <p:nvSpPr>
          <p:cNvPr id="33" name="TextBox 32"/>
          <p:cNvSpPr txBox="1"/>
          <p:nvPr/>
        </p:nvSpPr>
        <p:spPr>
          <a:xfrm>
            <a:off x="9934362" y="2743201"/>
            <a:ext cx="428322" cy="584775"/>
          </a:xfrm>
          <a:prstGeom prst="rect">
            <a:avLst/>
          </a:prstGeom>
          <a:noFill/>
        </p:spPr>
        <p:txBody>
          <a:bodyPr wrap="none" rtlCol="0">
            <a:spAutoFit/>
          </a:bodyPr>
          <a:lstStyle/>
          <a:p>
            <a:r>
              <a:rPr lang="en-US" sz="3200" i="1" dirty="0"/>
              <a:t>I</a:t>
            </a:r>
            <a:r>
              <a:rPr lang="en-US" sz="3200" baseline="-25000" dirty="0"/>
              <a:t>2</a:t>
            </a:r>
            <a:endParaRPr lang="en-US" baseline="-25000" dirty="0"/>
          </a:p>
        </p:txBody>
      </p:sp>
      <p:sp>
        <p:nvSpPr>
          <p:cNvPr id="34" name="TextBox 33"/>
          <p:cNvSpPr txBox="1"/>
          <p:nvPr/>
        </p:nvSpPr>
        <p:spPr>
          <a:xfrm>
            <a:off x="9927417" y="4548158"/>
            <a:ext cx="433132" cy="584775"/>
          </a:xfrm>
          <a:prstGeom prst="rect">
            <a:avLst/>
          </a:prstGeom>
          <a:noFill/>
        </p:spPr>
        <p:txBody>
          <a:bodyPr wrap="none" rtlCol="0">
            <a:spAutoFit/>
          </a:bodyPr>
          <a:lstStyle/>
          <a:p>
            <a:r>
              <a:rPr lang="en-US" sz="3200" i="1" dirty="0"/>
              <a:t>I</a:t>
            </a:r>
            <a:r>
              <a:rPr lang="en-US" sz="3200" baseline="-25000" dirty="0"/>
              <a:t>n</a:t>
            </a:r>
            <a:endParaRPr lang="en-US" baseline="-25000" dirty="0"/>
          </a:p>
        </p:txBody>
      </p:sp>
      <p:sp>
        <p:nvSpPr>
          <p:cNvPr id="41" name="TextBox 40"/>
          <p:cNvSpPr txBox="1"/>
          <p:nvPr/>
        </p:nvSpPr>
        <p:spPr>
          <a:xfrm>
            <a:off x="5628667" y="2286001"/>
            <a:ext cx="1101584" cy="584775"/>
          </a:xfrm>
          <a:prstGeom prst="rect">
            <a:avLst/>
          </a:prstGeom>
          <a:noFill/>
        </p:spPr>
        <p:txBody>
          <a:bodyPr wrap="none" rtlCol="0">
            <a:spAutoFit/>
          </a:bodyPr>
          <a:lstStyle/>
          <a:p>
            <a:r>
              <a:rPr lang="el-GR" sz="3200" dirty="0"/>
              <a:t>ϕ</a:t>
            </a:r>
            <a:r>
              <a:rPr lang="en-US" sz="3200" baseline="-25000" dirty="0"/>
              <a:t>m-1,1</a:t>
            </a:r>
            <a:endParaRPr lang="en-US" baseline="-25000" dirty="0"/>
          </a:p>
        </p:txBody>
      </p:sp>
      <p:sp>
        <p:nvSpPr>
          <p:cNvPr id="42" name="Right Arrow 41"/>
          <p:cNvSpPr/>
          <p:nvPr/>
        </p:nvSpPr>
        <p:spPr>
          <a:xfrm rot="1951665">
            <a:off x="6630971" y="2816828"/>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3" name="Right Arrow 42"/>
          <p:cNvSpPr/>
          <p:nvPr/>
        </p:nvSpPr>
        <p:spPr>
          <a:xfrm rot="19624246">
            <a:off x="6630971" y="2284257"/>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4" name="TextBox 43"/>
          <p:cNvSpPr txBox="1"/>
          <p:nvPr/>
        </p:nvSpPr>
        <p:spPr>
          <a:xfrm>
            <a:off x="5628668" y="4112431"/>
            <a:ext cx="1087157" cy="584775"/>
          </a:xfrm>
          <a:prstGeom prst="rect">
            <a:avLst/>
          </a:prstGeom>
          <a:noFill/>
        </p:spPr>
        <p:txBody>
          <a:bodyPr wrap="none" rtlCol="0">
            <a:spAutoFit/>
          </a:bodyPr>
          <a:lstStyle/>
          <a:p>
            <a:r>
              <a:rPr lang="el-GR" sz="3200" dirty="0"/>
              <a:t>ϕ</a:t>
            </a:r>
            <a:r>
              <a:rPr lang="en-US" sz="3200" baseline="-25000" dirty="0"/>
              <a:t>m-1,k</a:t>
            </a:r>
            <a:endParaRPr lang="en-US" baseline="-25000" dirty="0"/>
          </a:p>
        </p:txBody>
      </p:sp>
      <p:sp>
        <p:nvSpPr>
          <p:cNvPr id="45" name="Right Arrow 44"/>
          <p:cNvSpPr/>
          <p:nvPr/>
        </p:nvSpPr>
        <p:spPr>
          <a:xfrm rot="1951665">
            <a:off x="6630971" y="461764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6" name="Right Arrow 45"/>
          <p:cNvSpPr/>
          <p:nvPr/>
        </p:nvSpPr>
        <p:spPr>
          <a:xfrm rot="19624246">
            <a:off x="6582119" y="408507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7" name="TextBox 46"/>
          <p:cNvSpPr txBox="1"/>
          <p:nvPr/>
        </p:nvSpPr>
        <p:spPr>
          <a:xfrm>
            <a:off x="9906000" y="1987898"/>
            <a:ext cx="385042" cy="584775"/>
          </a:xfrm>
          <a:prstGeom prst="rect">
            <a:avLst/>
          </a:prstGeom>
          <a:noFill/>
        </p:spPr>
        <p:txBody>
          <a:bodyPr wrap="none" rtlCol="0">
            <a:spAutoFit/>
          </a:bodyPr>
          <a:lstStyle/>
          <a:p>
            <a:r>
              <a:rPr lang="en-US" sz="3200" i="1" dirty="0"/>
              <a:t>T</a:t>
            </a:r>
            <a:endParaRPr lang="en-US" baseline="-25000" dirty="0"/>
          </a:p>
        </p:txBody>
      </p:sp>
      <p:sp>
        <p:nvSpPr>
          <p:cNvPr id="48" name="TextBox 47"/>
          <p:cNvSpPr txBox="1"/>
          <p:nvPr/>
        </p:nvSpPr>
        <p:spPr>
          <a:xfrm>
            <a:off x="7038763" y="1987898"/>
            <a:ext cx="970137" cy="584775"/>
          </a:xfrm>
          <a:prstGeom prst="rect">
            <a:avLst/>
          </a:prstGeom>
          <a:noFill/>
        </p:spPr>
        <p:txBody>
          <a:bodyPr wrap="none" rtlCol="0">
            <a:spAutoFit/>
          </a:bodyPr>
          <a:lstStyle/>
          <a:p>
            <a:r>
              <a:rPr lang="el-GR" sz="3200" dirty="0"/>
              <a:t>ϕ</a:t>
            </a:r>
            <a:r>
              <a:rPr lang="en-US" sz="3200" dirty="0"/>
              <a:t>'</a:t>
            </a:r>
            <a:r>
              <a:rPr lang="en-US" sz="3200" baseline="-25000" dirty="0"/>
              <a:t>m,1</a:t>
            </a:r>
            <a:endParaRPr lang="en-US" baseline="-25000" dirty="0"/>
          </a:p>
        </p:txBody>
      </p:sp>
      <p:sp>
        <p:nvSpPr>
          <p:cNvPr id="49" name="TextBox 48"/>
          <p:cNvSpPr txBox="1"/>
          <p:nvPr/>
        </p:nvSpPr>
        <p:spPr>
          <a:xfrm>
            <a:off x="7038764" y="2749898"/>
            <a:ext cx="970137" cy="584775"/>
          </a:xfrm>
          <a:prstGeom prst="rect">
            <a:avLst/>
          </a:prstGeom>
          <a:noFill/>
        </p:spPr>
        <p:txBody>
          <a:bodyPr wrap="none" rtlCol="0">
            <a:spAutoFit/>
          </a:bodyPr>
          <a:lstStyle/>
          <a:p>
            <a:r>
              <a:rPr lang="el-GR" sz="3200" dirty="0"/>
              <a:t>ϕ</a:t>
            </a:r>
            <a:r>
              <a:rPr lang="en-US" sz="3200" dirty="0"/>
              <a:t>'</a:t>
            </a:r>
            <a:r>
              <a:rPr lang="en-US" sz="3200" baseline="-25000" dirty="0"/>
              <a:t>m,2</a:t>
            </a:r>
            <a:endParaRPr lang="en-US" baseline="-25000" dirty="0"/>
          </a:p>
        </p:txBody>
      </p:sp>
      <p:sp>
        <p:nvSpPr>
          <p:cNvPr id="50" name="TextBox 49"/>
          <p:cNvSpPr txBox="1"/>
          <p:nvPr/>
        </p:nvSpPr>
        <p:spPr>
          <a:xfrm>
            <a:off x="9919706" y="2749898"/>
            <a:ext cx="519694" cy="584775"/>
          </a:xfrm>
          <a:prstGeom prst="rect">
            <a:avLst/>
          </a:prstGeom>
          <a:noFill/>
        </p:spPr>
        <p:txBody>
          <a:bodyPr wrap="none" rtlCol="0">
            <a:spAutoFit/>
          </a:bodyPr>
          <a:lstStyle/>
          <a:p>
            <a:r>
              <a:rPr lang="en-US" sz="3200" i="1" dirty="0"/>
              <a:t>I'</a:t>
            </a:r>
            <a:r>
              <a:rPr lang="en-US" sz="3200" baseline="-25000" dirty="0"/>
              <a:t>2</a:t>
            </a:r>
            <a:endParaRPr lang="en-US" baseline="-25000" dirty="0"/>
          </a:p>
        </p:txBody>
      </p:sp>
      <p:sp>
        <p:nvSpPr>
          <p:cNvPr id="51" name="TextBox 50"/>
          <p:cNvSpPr txBox="1"/>
          <p:nvPr/>
        </p:nvSpPr>
        <p:spPr>
          <a:xfrm>
            <a:off x="9919706" y="1981201"/>
            <a:ext cx="519694" cy="584775"/>
          </a:xfrm>
          <a:prstGeom prst="rect">
            <a:avLst/>
          </a:prstGeom>
          <a:noFill/>
        </p:spPr>
        <p:txBody>
          <a:bodyPr wrap="none" rtlCol="0">
            <a:spAutoFit/>
          </a:bodyPr>
          <a:lstStyle/>
          <a:p>
            <a:r>
              <a:rPr lang="en-US" sz="3200" i="1" dirty="0"/>
              <a:t>I'</a:t>
            </a:r>
            <a:r>
              <a:rPr lang="en-US" sz="3200" baseline="-25000" dirty="0"/>
              <a:t>1</a:t>
            </a:r>
            <a:endParaRPr lang="en-US" baseline="-25000" dirty="0"/>
          </a:p>
        </p:txBody>
      </p:sp>
      <p:sp>
        <p:nvSpPr>
          <p:cNvPr id="53" name="Right Arrow 52"/>
          <p:cNvSpPr/>
          <p:nvPr/>
        </p:nvSpPr>
        <p:spPr>
          <a:xfrm>
            <a:off x="6697749" y="2549023"/>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54" name="Rectangle 53"/>
          <p:cNvSpPr/>
          <p:nvPr/>
        </p:nvSpPr>
        <p:spPr>
          <a:xfrm>
            <a:off x="7309487" y="2478084"/>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55" name="Right Arrow 54"/>
          <p:cNvSpPr/>
          <p:nvPr/>
        </p:nvSpPr>
        <p:spPr>
          <a:xfrm>
            <a:off x="8269701" y="254187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56" name="TextBox 55"/>
          <p:cNvSpPr txBox="1"/>
          <p:nvPr/>
        </p:nvSpPr>
        <p:spPr>
          <a:xfrm>
            <a:off x="8729037" y="2395448"/>
            <a:ext cx="288862" cy="584775"/>
          </a:xfrm>
          <a:prstGeom prst="rect">
            <a:avLst/>
          </a:prstGeom>
          <a:noFill/>
        </p:spPr>
        <p:txBody>
          <a:bodyPr wrap="none" rtlCol="0">
            <a:spAutoFit/>
          </a:bodyPr>
          <a:lstStyle/>
          <a:p>
            <a:r>
              <a:rPr lang="en-US" sz="3200" i="1" dirty="0" err="1"/>
              <a:t>I</a:t>
            </a:r>
            <a:endParaRPr lang="en-US" baseline="-25000" dirty="0"/>
          </a:p>
        </p:txBody>
      </p:sp>
      <p:sp>
        <p:nvSpPr>
          <p:cNvPr id="58" name="TextBox 57"/>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Tree>
    <p:extLst>
      <p:ext uri="{BB962C8B-B14F-4D97-AF65-F5344CB8AC3E}">
        <p14:creationId xmlns:p14="http://schemas.microsoft.com/office/powerpoint/2010/main" val="30861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32"/>
                                        </p:tgtEl>
                                      </p:cBhvr>
                                    </p:animEffect>
                                    <p:set>
                                      <p:cBhvr>
                                        <p:cTn id="130" dur="1" fill="hold">
                                          <p:stCondLst>
                                            <p:cond delay="499"/>
                                          </p:stCondLst>
                                        </p:cTn>
                                        <p:tgtEl>
                                          <p:spTgt spid="32"/>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500"/>
                                        <p:tgtEl>
                                          <p:spTgt spid="47"/>
                                        </p:tgtEl>
                                      </p:cBhvr>
                                    </p:animEffect>
                                  </p:childTnLst>
                                </p:cTn>
                              </p:par>
                            </p:childTnLst>
                          </p:cTn>
                        </p:par>
                        <p:par>
                          <p:cTn id="135" fill="hold">
                            <p:stCondLst>
                              <p:cond delay="1000"/>
                            </p:stCondLst>
                            <p:childTnLst>
                              <p:par>
                                <p:cTn id="136" presetID="10" presetClass="exit" presetSubtype="0" fill="hold" grpId="1" nodeType="afterEffect">
                                  <p:stCondLst>
                                    <p:cond delay="0"/>
                                  </p:stCondLst>
                                  <p:childTnLst>
                                    <p:animEffect transition="out" filter="fade">
                                      <p:cBhvr>
                                        <p:cTn id="137" dur="500"/>
                                        <p:tgtEl>
                                          <p:spTgt spid="47"/>
                                        </p:tgtEl>
                                      </p:cBhvr>
                                    </p:animEffect>
                                    <p:set>
                                      <p:cBhvr>
                                        <p:cTn id="138" dur="1" fill="hold">
                                          <p:stCondLst>
                                            <p:cond delay="499"/>
                                          </p:stCondLst>
                                        </p:cTn>
                                        <p:tgtEl>
                                          <p:spTgt spid="4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0"/>
                                        </p:tgtEl>
                                      </p:cBhvr>
                                    </p:animEffect>
                                    <p:set>
                                      <p:cBhvr>
                                        <p:cTn id="147" dur="1" fill="hold">
                                          <p:stCondLst>
                                            <p:cond delay="499"/>
                                          </p:stCondLst>
                                        </p:cTn>
                                        <p:tgtEl>
                                          <p:spTgt spid="20"/>
                                        </p:tgtEl>
                                        <p:attrNameLst>
                                          <p:attrName>style.visibility</p:attrName>
                                        </p:attrNameLst>
                                      </p:cBhvr>
                                      <p:to>
                                        <p:strVal val="hidden"/>
                                      </p:to>
                                    </p:set>
                                  </p:childTnLst>
                                </p:cTn>
                              </p:par>
                            </p:childTnLst>
                          </p:cTn>
                        </p:par>
                        <p:par>
                          <p:cTn id="148" fill="hold">
                            <p:stCondLst>
                              <p:cond delay="1500"/>
                            </p:stCondLst>
                            <p:childTnLst>
                              <p:par>
                                <p:cTn id="149" presetID="10" presetClass="entr" presetSubtype="0" fill="hold" grpId="0" nodeType="after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childTnLst>
                          </p:cTn>
                        </p:par>
                        <p:par>
                          <p:cTn id="152" fill="hold">
                            <p:stCondLst>
                              <p:cond delay="2000"/>
                            </p:stCondLst>
                            <p:childTnLst>
                              <p:par>
                                <p:cTn id="153" presetID="10" presetClass="entr" presetSubtype="0" fill="hold" grpId="0" nodeType="after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par>
                          <p:cTn id="156" fill="hold">
                            <p:stCondLst>
                              <p:cond delay="2500"/>
                            </p:stCondLst>
                            <p:childTnLst>
                              <p:par>
                                <p:cTn id="157" presetID="10"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500"/>
                                        <p:tgtEl>
                                          <p:spTgt spid="51"/>
                                        </p:tgtEl>
                                      </p:cBhvr>
                                    </p:animEffect>
                                  </p:childTnLst>
                                </p:cTn>
                              </p:par>
                            </p:childTnLst>
                          </p:cTn>
                        </p:par>
                        <p:par>
                          <p:cTn id="160" fill="hold">
                            <p:stCondLst>
                              <p:cond delay="30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500"/>
                                        <p:tgtEl>
                                          <p:spTgt spid="5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500"/>
                                        <p:tgtEl>
                                          <p:spTgt spid="23"/>
                                        </p:tgtEl>
                                      </p:cBhvr>
                                    </p:animEffect>
                                    <p:set>
                                      <p:cBhvr>
                                        <p:cTn id="168" dur="1" fill="hold">
                                          <p:stCondLst>
                                            <p:cond delay="499"/>
                                          </p:stCondLst>
                                        </p:cTn>
                                        <p:tgtEl>
                                          <p:spTgt spid="23"/>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24"/>
                                        </p:tgtEl>
                                      </p:cBhvr>
                                    </p:animEffect>
                                    <p:set>
                                      <p:cBhvr>
                                        <p:cTn id="171" dur="1" fill="hold">
                                          <p:stCondLst>
                                            <p:cond delay="499"/>
                                          </p:stCondLst>
                                        </p:cTn>
                                        <p:tgtEl>
                                          <p:spTgt spid="24"/>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26"/>
                                        </p:tgtEl>
                                      </p:cBhvr>
                                    </p:animEffect>
                                    <p:set>
                                      <p:cBhvr>
                                        <p:cTn id="174" dur="1" fill="hold">
                                          <p:stCondLst>
                                            <p:cond delay="499"/>
                                          </p:stCondLst>
                                        </p:cTn>
                                        <p:tgtEl>
                                          <p:spTgt spid="2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27"/>
                                        </p:tgtEl>
                                      </p:cBhvr>
                                    </p:animEffect>
                                    <p:set>
                                      <p:cBhvr>
                                        <p:cTn id="177" dur="1" fill="hold">
                                          <p:stCondLst>
                                            <p:cond delay="499"/>
                                          </p:stCondLst>
                                        </p:cTn>
                                        <p:tgtEl>
                                          <p:spTgt spid="2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9"/>
                                        </p:tgtEl>
                                      </p:cBhvr>
                                    </p:animEffect>
                                    <p:set>
                                      <p:cBhvr>
                                        <p:cTn id="180" dur="1" fill="hold">
                                          <p:stCondLst>
                                            <p:cond delay="499"/>
                                          </p:stCondLst>
                                        </p:cTn>
                                        <p:tgtEl>
                                          <p:spTgt spid="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0"/>
                                        </p:tgtEl>
                                      </p:cBhvr>
                                    </p:animEffect>
                                    <p:set>
                                      <p:cBhvr>
                                        <p:cTn id="183" dur="1" fill="hold">
                                          <p:stCondLst>
                                            <p:cond delay="499"/>
                                          </p:stCondLst>
                                        </p:cTn>
                                        <p:tgtEl>
                                          <p:spTgt spid="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8"/>
                                        </p:tgtEl>
                                      </p:cBhvr>
                                    </p:animEffect>
                                    <p:set>
                                      <p:cBhvr>
                                        <p:cTn id="186" dur="1" fill="hold">
                                          <p:stCondLst>
                                            <p:cond delay="499"/>
                                          </p:stCondLst>
                                        </p:cTn>
                                        <p:tgtEl>
                                          <p:spTgt spid="48"/>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9"/>
                                        </p:tgtEl>
                                      </p:cBhvr>
                                    </p:animEffect>
                                    <p:set>
                                      <p:cBhvr>
                                        <p:cTn id="189" dur="1" fill="hold">
                                          <p:stCondLst>
                                            <p:cond delay="499"/>
                                          </p:stCondLst>
                                        </p:cTn>
                                        <p:tgtEl>
                                          <p:spTgt spid="49"/>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50"/>
                                        </p:tgtEl>
                                      </p:cBhvr>
                                    </p:animEffect>
                                    <p:set>
                                      <p:cBhvr>
                                        <p:cTn id="192" dur="1" fill="hold">
                                          <p:stCondLst>
                                            <p:cond delay="499"/>
                                          </p:stCondLst>
                                        </p:cTn>
                                        <p:tgtEl>
                                          <p:spTgt spid="50"/>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51"/>
                                        </p:tgtEl>
                                      </p:cBhvr>
                                    </p:animEffect>
                                    <p:set>
                                      <p:cBhvr>
                                        <p:cTn id="195" dur="1" fill="hold">
                                          <p:stCondLst>
                                            <p:cond delay="499"/>
                                          </p:stCondLst>
                                        </p:cTn>
                                        <p:tgtEl>
                                          <p:spTgt spid="51"/>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3"/>
                                        </p:tgtEl>
                                      </p:cBhvr>
                                    </p:animEffect>
                                    <p:set>
                                      <p:cBhvr>
                                        <p:cTn id="198" dur="1" fill="hold">
                                          <p:stCondLst>
                                            <p:cond delay="499"/>
                                          </p:stCondLst>
                                        </p:cTn>
                                        <p:tgtEl>
                                          <p:spTgt spid="43"/>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42"/>
                                        </p:tgtEl>
                                      </p:cBhvr>
                                    </p:animEffect>
                                    <p:set>
                                      <p:cBhvr>
                                        <p:cTn id="201" dur="1" fill="hold">
                                          <p:stCondLst>
                                            <p:cond delay="499"/>
                                          </p:stCondLst>
                                        </p:cTn>
                                        <p:tgtEl>
                                          <p:spTgt spid="42"/>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fade">
                                      <p:cBhvr>
                                        <p:cTn id="206" dur="500"/>
                                        <p:tgtEl>
                                          <p:spTgt spid="53"/>
                                        </p:tgtEl>
                                      </p:cBhvr>
                                    </p:animEffect>
                                  </p:childTnLst>
                                </p:cTn>
                              </p:par>
                            </p:childTnLst>
                          </p:cTn>
                        </p:par>
                        <p:par>
                          <p:cTn id="207" fill="hold">
                            <p:stCondLst>
                              <p:cond delay="500"/>
                            </p:stCondLst>
                            <p:childTnLst>
                              <p:par>
                                <p:cTn id="208" presetID="10" presetClass="entr" presetSubtype="0" fill="hold" grpId="0" nodeType="after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500"/>
                                        <p:tgtEl>
                                          <p:spTgt spid="54"/>
                                        </p:tgtEl>
                                      </p:cBhvr>
                                    </p:animEffect>
                                  </p:childTnLst>
                                </p:cTn>
                              </p:par>
                            </p:childTnLst>
                          </p:cTn>
                        </p:par>
                        <p:par>
                          <p:cTn id="211" fill="hold">
                            <p:stCondLst>
                              <p:cond delay="1000"/>
                            </p:stCondLst>
                            <p:childTnLst>
                              <p:par>
                                <p:cTn id="212" presetID="10" presetClass="entr" presetSubtype="0" fill="hold" grpId="0" nodeType="afterEffect">
                                  <p:stCondLst>
                                    <p:cond delay="0"/>
                                  </p:stCondLst>
                                  <p:childTnLst>
                                    <p:set>
                                      <p:cBhvr>
                                        <p:cTn id="213" dur="1" fill="hold">
                                          <p:stCondLst>
                                            <p:cond delay="0"/>
                                          </p:stCondLst>
                                        </p:cTn>
                                        <p:tgtEl>
                                          <p:spTgt spid="55"/>
                                        </p:tgtEl>
                                        <p:attrNameLst>
                                          <p:attrName>style.visibility</p:attrName>
                                        </p:attrNameLst>
                                      </p:cBhvr>
                                      <p:to>
                                        <p:strVal val="visible"/>
                                      </p:to>
                                    </p:set>
                                    <p:animEffect transition="in" filter="fade">
                                      <p:cBhvr>
                                        <p:cTn id="214" dur="500"/>
                                        <p:tgtEl>
                                          <p:spTgt spid="55"/>
                                        </p:tgtEl>
                                      </p:cBhvr>
                                    </p:animEffect>
                                  </p:childTnLst>
                                </p:cTn>
                              </p:par>
                            </p:childTnLst>
                          </p:cTn>
                        </p:par>
                        <p:par>
                          <p:cTn id="215" fill="hold">
                            <p:stCondLst>
                              <p:cond delay="1500"/>
                            </p:stCondLst>
                            <p:childTnLst>
                              <p:par>
                                <p:cTn id="216" presetID="10" presetClass="entr" presetSubtype="0" fill="hold" grpId="0" nodeType="afterEffect">
                                  <p:stCondLst>
                                    <p:cond delay="0"/>
                                  </p:stCondLst>
                                  <p:childTnLst>
                                    <p:set>
                                      <p:cBhvr>
                                        <p:cTn id="217" dur="1" fill="hold">
                                          <p:stCondLst>
                                            <p:cond delay="0"/>
                                          </p:stCondLst>
                                        </p:cTn>
                                        <p:tgtEl>
                                          <p:spTgt spid="56"/>
                                        </p:tgtEl>
                                        <p:attrNameLst>
                                          <p:attrName>style.visibility</p:attrName>
                                        </p:attrNameLst>
                                      </p:cBhvr>
                                      <p:to>
                                        <p:strVal val="visible"/>
                                      </p:to>
                                    </p:set>
                                    <p:animEffect transition="in" filter="fade">
                                      <p:cBhvr>
                                        <p:cTn id="218" dur="500"/>
                                        <p:tgtEl>
                                          <p:spTgt spid="56"/>
                                        </p:tgtEl>
                                      </p:cBhvr>
                                    </p:animEffect>
                                  </p:childTnLst>
                                </p:cTn>
                              </p:par>
                            </p:childTnLst>
                          </p:cTn>
                        </p:par>
                      </p:childTnLst>
                    </p:cTn>
                  </p:par>
                  <p:par>
                    <p:cTn id="219" fill="hold">
                      <p:stCondLst>
                        <p:cond delay="indefinite"/>
                      </p:stCondLst>
                      <p:childTnLst>
                        <p:par>
                          <p:cTn id="220" fill="hold">
                            <p:stCondLst>
                              <p:cond delay="0"/>
                            </p:stCondLst>
                            <p:childTnLst>
                              <p:par>
                                <p:cTn id="221" presetID="27" presetClass="emph" presetSubtype="0" fill="remove" grpId="1" nodeType="clickEffect">
                                  <p:stCondLst>
                                    <p:cond delay="0"/>
                                  </p:stCondLst>
                                  <p:childTnLst>
                                    <p:animClr clrSpc="rgb" dir="cw">
                                      <p:cBhvr override="childStyle">
                                        <p:cTn id="222" dur="250" autoRev="1" fill="remove"/>
                                        <p:tgtEl>
                                          <p:spTgt spid="7"/>
                                        </p:tgtEl>
                                        <p:attrNameLst>
                                          <p:attrName>style.color</p:attrName>
                                        </p:attrNameLst>
                                      </p:cBhvr>
                                      <p:to>
                                        <a:schemeClr val="bg1"/>
                                      </p:to>
                                    </p:animClr>
                                    <p:animClr clrSpc="rgb" dir="cw">
                                      <p:cBhvr>
                                        <p:cTn id="223" dur="250" autoRev="1" fill="remove"/>
                                        <p:tgtEl>
                                          <p:spTgt spid="7"/>
                                        </p:tgtEl>
                                        <p:attrNameLst>
                                          <p:attrName>fillcolor</p:attrName>
                                        </p:attrNameLst>
                                      </p:cBhvr>
                                      <p:to>
                                        <a:schemeClr val="bg1"/>
                                      </p:to>
                                    </p:animClr>
                                    <p:set>
                                      <p:cBhvr>
                                        <p:cTn id="224" dur="250" autoRev="1" fill="remove"/>
                                        <p:tgtEl>
                                          <p:spTgt spid="7"/>
                                        </p:tgtEl>
                                        <p:attrNameLst>
                                          <p:attrName>fill.type</p:attrName>
                                        </p:attrNameLst>
                                      </p:cBhvr>
                                      <p:to>
                                        <p:strVal val="solid"/>
                                      </p:to>
                                    </p:set>
                                    <p:set>
                                      <p:cBhvr>
                                        <p:cTn id="225" dur="250" autoRev="1" fill="remove"/>
                                        <p:tgtEl>
                                          <p:spTgt spid="7"/>
                                        </p:tgtEl>
                                        <p:attrNameLst>
                                          <p:attrName>fill.on</p:attrName>
                                        </p:attrNameLst>
                                      </p:cBhvr>
                                      <p:to>
                                        <p:strVal val="true"/>
                                      </p:to>
                                    </p:set>
                                  </p:childTnLst>
                                </p:cTn>
                              </p:par>
                            </p:childTnLst>
                          </p:cTn>
                        </p:par>
                        <p:par>
                          <p:cTn id="226" fill="hold">
                            <p:stCondLst>
                              <p:cond delay="500"/>
                            </p:stCondLst>
                            <p:childTnLst>
                              <p:par>
                                <p:cTn id="227" presetID="27" presetClass="emph" presetSubtype="0" fill="remove" grpId="2" nodeType="afterEffect">
                                  <p:stCondLst>
                                    <p:cond delay="0"/>
                                  </p:stCondLst>
                                  <p:childTnLst>
                                    <p:animClr clrSpc="rgb" dir="cw">
                                      <p:cBhvr override="childStyle">
                                        <p:cTn id="228" dur="250" autoRev="1" fill="remove"/>
                                        <p:tgtEl>
                                          <p:spTgt spid="7"/>
                                        </p:tgtEl>
                                        <p:attrNameLst>
                                          <p:attrName>style.color</p:attrName>
                                        </p:attrNameLst>
                                      </p:cBhvr>
                                      <p:to>
                                        <a:schemeClr val="bg1"/>
                                      </p:to>
                                    </p:animClr>
                                    <p:animClr clrSpc="rgb" dir="cw">
                                      <p:cBhvr>
                                        <p:cTn id="229" dur="250" autoRev="1" fill="remove"/>
                                        <p:tgtEl>
                                          <p:spTgt spid="7"/>
                                        </p:tgtEl>
                                        <p:attrNameLst>
                                          <p:attrName>fillcolor</p:attrName>
                                        </p:attrNameLst>
                                      </p:cBhvr>
                                      <p:to>
                                        <a:schemeClr val="bg1"/>
                                      </p:to>
                                    </p:animClr>
                                    <p:set>
                                      <p:cBhvr>
                                        <p:cTn id="230" dur="250" autoRev="1" fill="remove"/>
                                        <p:tgtEl>
                                          <p:spTgt spid="7"/>
                                        </p:tgtEl>
                                        <p:attrNameLst>
                                          <p:attrName>fill.type</p:attrName>
                                        </p:attrNameLst>
                                      </p:cBhvr>
                                      <p:to>
                                        <p:strVal val="solid"/>
                                      </p:to>
                                    </p:set>
                                    <p:set>
                                      <p:cBhvr>
                                        <p:cTn id="231" dur="250" autoRev="1" fill="remove"/>
                                        <p:tgtEl>
                                          <p:spTgt spid="7"/>
                                        </p:tgtEl>
                                        <p:attrNameLst>
                                          <p:attrName>fill.on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27" presetClass="emph" presetSubtype="0" fill="remove" grpId="1" nodeType="clickEffect">
                                  <p:stCondLst>
                                    <p:cond delay="0"/>
                                  </p:stCondLst>
                                  <p:childTnLst>
                                    <p:animClr clrSpc="rgb" dir="cw">
                                      <p:cBhvr override="childStyle">
                                        <p:cTn id="235" dur="250" autoRev="1" fill="remove"/>
                                        <p:tgtEl>
                                          <p:spTgt spid="28"/>
                                        </p:tgtEl>
                                        <p:attrNameLst>
                                          <p:attrName>style.color</p:attrName>
                                        </p:attrNameLst>
                                      </p:cBhvr>
                                      <p:to>
                                        <a:schemeClr val="bg1"/>
                                      </p:to>
                                    </p:animClr>
                                    <p:animClr clrSpc="rgb" dir="cw">
                                      <p:cBhvr>
                                        <p:cTn id="236" dur="250" autoRev="1" fill="remove"/>
                                        <p:tgtEl>
                                          <p:spTgt spid="28"/>
                                        </p:tgtEl>
                                        <p:attrNameLst>
                                          <p:attrName>fillcolor</p:attrName>
                                        </p:attrNameLst>
                                      </p:cBhvr>
                                      <p:to>
                                        <a:schemeClr val="bg1"/>
                                      </p:to>
                                    </p:animClr>
                                    <p:set>
                                      <p:cBhvr>
                                        <p:cTn id="237" dur="250" autoRev="1" fill="remove"/>
                                        <p:tgtEl>
                                          <p:spTgt spid="28"/>
                                        </p:tgtEl>
                                        <p:attrNameLst>
                                          <p:attrName>fill.type</p:attrName>
                                        </p:attrNameLst>
                                      </p:cBhvr>
                                      <p:to>
                                        <p:strVal val="solid"/>
                                      </p:to>
                                    </p:set>
                                    <p:set>
                                      <p:cBhvr>
                                        <p:cTn id="238" dur="250" autoRev="1" fill="remove"/>
                                        <p:tgtEl>
                                          <p:spTgt spid="28"/>
                                        </p:tgtEl>
                                        <p:attrNameLst>
                                          <p:attrName>fill.on</p:attrName>
                                        </p:attrNameLst>
                                      </p:cBhvr>
                                      <p:to>
                                        <p:strVal val="true"/>
                                      </p:to>
                                    </p:set>
                                  </p:childTnLst>
                                </p:cTn>
                              </p:par>
                              <p:par>
                                <p:cTn id="239" presetID="27" presetClass="emph" presetSubtype="0" fill="remove" grpId="1" nodeType="withEffect">
                                  <p:stCondLst>
                                    <p:cond delay="0"/>
                                  </p:stCondLst>
                                  <p:childTnLst>
                                    <p:animClr clrSpc="rgb" dir="cw">
                                      <p:cBhvr override="childStyle">
                                        <p:cTn id="240" dur="250" autoRev="1" fill="remove"/>
                                        <p:tgtEl>
                                          <p:spTgt spid="54"/>
                                        </p:tgtEl>
                                        <p:attrNameLst>
                                          <p:attrName>style.color</p:attrName>
                                        </p:attrNameLst>
                                      </p:cBhvr>
                                      <p:to>
                                        <a:schemeClr val="bg1"/>
                                      </p:to>
                                    </p:animClr>
                                    <p:animClr clrSpc="rgb" dir="cw">
                                      <p:cBhvr>
                                        <p:cTn id="241" dur="250" autoRev="1" fill="remove"/>
                                        <p:tgtEl>
                                          <p:spTgt spid="54"/>
                                        </p:tgtEl>
                                        <p:attrNameLst>
                                          <p:attrName>fillcolor</p:attrName>
                                        </p:attrNameLst>
                                      </p:cBhvr>
                                      <p:to>
                                        <a:schemeClr val="bg1"/>
                                      </p:to>
                                    </p:animClr>
                                    <p:set>
                                      <p:cBhvr>
                                        <p:cTn id="242" dur="250" autoRev="1" fill="remove"/>
                                        <p:tgtEl>
                                          <p:spTgt spid="54"/>
                                        </p:tgtEl>
                                        <p:attrNameLst>
                                          <p:attrName>fill.type</p:attrName>
                                        </p:attrNameLst>
                                      </p:cBhvr>
                                      <p:to>
                                        <p:strVal val="solid"/>
                                      </p:to>
                                    </p:set>
                                    <p:set>
                                      <p:cBhvr>
                                        <p:cTn id="243" dur="250" autoRev="1" fill="remove"/>
                                        <p:tgtEl>
                                          <p:spTgt spid="54"/>
                                        </p:tgtEl>
                                        <p:attrNameLst>
                                          <p:attrName>fill.on</p:attrName>
                                        </p:attrNameLst>
                                      </p:cBhvr>
                                      <p:to>
                                        <p:strVal val="true"/>
                                      </p:to>
                                    </p:set>
                                  </p:childTnLst>
                                </p:cTn>
                              </p:par>
                            </p:childTnLst>
                          </p:cTn>
                        </p:par>
                        <p:par>
                          <p:cTn id="244" fill="hold">
                            <p:stCondLst>
                              <p:cond delay="500"/>
                            </p:stCondLst>
                            <p:childTnLst>
                              <p:par>
                                <p:cTn id="245" presetID="27" presetClass="emph" presetSubtype="0" fill="remove" grpId="2" nodeType="afterEffect">
                                  <p:stCondLst>
                                    <p:cond delay="0"/>
                                  </p:stCondLst>
                                  <p:childTnLst>
                                    <p:animClr clrSpc="rgb" dir="cw">
                                      <p:cBhvr override="childStyle">
                                        <p:cTn id="246" dur="250" autoRev="1" fill="remove"/>
                                        <p:tgtEl>
                                          <p:spTgt spid="28"/>
                                        </p:tgtEl>
                                        <p:attrNameLst>
                                          <p:attrName>style.color</p:attrName>
                                        </p:attrNameLst>
                                      </p:cBhvr>
                                      <p:to>
                                        <a:schemeClr val="bg1"/>
                                      </p:to>
                                    </p:animClr>
                                    <p:animClr clrSpc="rgb" dir="cw">
                                      <p:cBhvr>
                                        <p:cTn id="247" dur="250" autoRev="1" fill="remove"/>
                                        <p:tgtEl>
                                          <p:spTgt spid="28"/>
                                        </p:tgtEl>
                                        <p:attrNameLst>
                                          <p:attrName>fillcolor</p:attrName>
                                        </p:attrNameLst>
                                      </p:cBhvr>
                                      <p:to>
                                        <a:schemeClr val="bg1"/>
                                      </p:to>
                                    </p:animClr>
                                    <p:set>
                                      <p:cBhvr>
                                        <p:cTn id="248" dur="250" autoRev="1" fill="remove"/>
                                        <p:tgtEl>
                                          <p:spTgt spid="28"/>
                                        </p:tgtEl>
                                        <p:attrNameLst>
                                          <p:attrName>fill.type</p:attrName>
                                        </p:attrNameLst>
                                      </p:cBhvr>
                                      <p:to>
                                        <p:strVal val="solid"/>
                                      </p:to>
                                    </p:set>
                                    <p:set>
                                      <p:cBhvr>
                                        <p:cTn id="249" dur="250" autoRev="1" fill="remove"/>
                                        <p:tgtEl>
                                          <p:spTgt spid="28"/>
                                        </p:tgtEl>
                                        <p:attrNameLst>
                                          <p:attrName>fill.on</p:attrName>
                                        </p:attrNameLst>
                                      </p:cBhvr>
                                      <p:to>
                                        <p:strVal val="true"/>
                                      </p:to>
                                    </p:set>
                                  </p:childTnLst>
                                </p:cTn>
                              </p:par>
                              <p:par>
                                <p:cTn id="250" presetID="27" presetClass="emph" presetSubtype="0" fill="remove" grpId="2" nodeType="withEffect">
                                  <p:stCondLst>
                                    <p:cond delay="0"/>
                                  </p:stCondLst>
                                  <p:childTnLst>
                                    <p:animClr clrSpc="rgb" dir="cw">
                                      <p:cBhvr override="childStyle">
                                        <p:cTn id="251" dur="250" autoRev="1" fill="remove"/>
                                        <p:tgtEl>
                                          <p:spTgt spid="54"/>
                                        </p:tgtEl>
                                        <p:attrNameLst>
                                          <p:attrName>style.color</p:attrName>
                                        </p:attrNameLst>
                                      </p:cBhvr>
                                      <p:to>
                                        <a:schemeClr val="bg1"/>
                                      </p:to>
                                    </p:animClr>
                                    <p:animClr clrSpc="rgb" dir="cw">
                                      <p:cBhvr>
                                        <p:cTn id="252" dur="250" autoRev="1" fill="remove"/>
                                        <p:tgtEl>
                                          <p:spTgt spid="54"/>
                                        </p:tgtEl>
                                        <p:attrNameLst>
                                          <p:attrName>fillcolor</p:attrName>
                                        </p:attrNameLst>
                                      </p:cBhvr>
                                      <p:to>
                                        <a:schemeClr val="bg1"/>
                                      </p:to>
                                    </p:animClr>
                                    <p:set>
                                      <p:cBhvr>
                                        <p:cTn id="253" dur="250" autoRev="1" fill="remove"/>
                                        <p:tgtEl>
                                          <p:spTgt spid="54"/>
                                        </p:tgtEl>
                                        <p:attrNameLst>
                                          <p:attrName>fill.type</p:attrName>
                                        </p:attrNameLst>
                                      </p:cBhvr>
                                      <p:to>
                                        <p:strVal val="solid"/>
                                      </p:to>
                                    </p:set>
                                    <p:set>
                                      <p:cBhvr>
                                        <p:cTn id="254" dur="250" autoRev="1" fill="remove"/>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7" grpId="2" animBg="1"/>
      <p:bldP spid="8" grpId="0" animBg="1"/>
      <p:bldP spid="9" grpId="0" animBg="1"/>
      <p:bldP spid="11" grpId="0"/>
      <p:bldP spid="12" grpId="0"/>
      <p:bldP spid="13" grpId="0" animBg="1"/>
      <p:bldP spid="14" grpId="0" animBg="1"/>
      <p:bldP spid="15" grpId="0" animBg="1"/>
      <p:bldP spid="16" grpId="0" animBg="1"/>
      <p:bldP spid="17" grpId="0" animBg="1"/>
      <p:bldP spid="18" grpId="0"/>
      <p:bldP spid="19" grpId="0"/>
      <p:bldP spid="19" grpId="1"/>
      <p:bldP spid="20" grpId="0"/>
      <p:bldP spid="20" grpId="1"/>
      <p:bldP spid="21" grpId="0"/>
      <p:bldP spid="22" grpId="0"/>
      <p:bldP spid="23" grpId="0" animBg="1"/>
      <p:bldP spid="23" grpId="1" animBg="1"/>
      <p:bldP spid="24" grpId="0" animBg="1"/>
      <p:bldP spid="24" grpId="1" animBg="1"/>
      <p:bldP spid="25" grpId="0" animBg="1"/>
      <p:bldP spid="26" grpId="0" animBg="1"/>
      <p:bldP spid="26" grpId="1" animBg="1"/>
      <p:bldP spid="27" grpId="0" animBg="1"/>
      <p:bldP spid="27" grpId="1" animBg="1"/>
      <p:bldP spid="28" grpId="0" animBg="1"/>
      <p:bldP spid="28" grpId="1" animBg="1"/>
      <p:bldP spid="28" grpId="2" animBg="1"/>
      <p:bldP spid="29" grpId="0" animBg="1"/>
      <p:bldP spid="29" grpId="1" animBg="1"/>
      <p:bldP spid="30" grpId="0" animBg="1"/>
      <p:bldP spid="30" grpId="1" animBg="1"/>
      <p:bldP spid="31" grpId="0" animBg="1"/>
      <p:bldP spid="32" grpId="0"/>
      <p:bldP spid="32" grpId="1"/>
      <p:bldP spid="33" grpId="0"/>
      <p:bldP spid="33" grpId="1"/>
      <p:bldP spid="34" grpId="0"/>
      <p:bldP spid="41" grpId="0"/>
      <p:bldP spid="42" grpId="0" animBg="1"/>
      <p:bldP spid="42" grpId="1" animBg="1"/>
      <p:bldP spid="43" grpId="0" animBg="1"/>
      <p:bldP spid="43" grpId="1" animBg="1"/>
      <p:bldP spid="44" grpId="0"/>
      <p:bldP spid="45" grpId="0" animBg="1"/>
      <p:bldP spid="46" grpId="0" animBg="1"/>
      <p:bldP spid="47" grpId="0"/>
      <p:bldP spid="47" grpId="1"/>
      <p:bldP spid="48" grpId="0"/>
      <p:bldP spid="48" grpId="1"/>
      <p:bldP spid="49" grpId="0"/>
      <p:bldP spid="49" grpId="1"/>
      <p:bldP spid="50" grpId="0"/>
      <p:bldP spid="50" grpId="1"/>
      <p:bldP spid="51" grpId="0"/>
      <p:bldP spid="51" grpId="1"/>
      <p:bldP spid="53" grpId="0" animBg="1"/>
      <p:bldP spid="54" grpId="0" animBg="1"/>
      <p:bldP spid="54" grpId="1" animBg="1"/>
      <p:bldP spid="54" grpId="2" animBg="1"/>
      <p:bldP spid="55"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Divide-and-Conquer in Master</a:t>
            </a:r>
          </a:p>
        </p:txBody>
      </p:sp>
      <p:sp>
        <p:nvSpPr>
          <p:cNvPr id="5" name="Slide Number Placeholder 4"/>
          <p:cNvSpPr>
            <a:spLocks noGrp="1"/>
          </p:cNvSpPr>
          <p:nvPr>
            <p:ph type="sldNum" sz="quarter" idx="12"/>
          </p:nvPr>
        </p:nvSpPr>
        <p:spPr/>
        <p:txBody>
          <a:bodyPr/>
          <a:lstStyle/>
          <a:p>
            <a:fld id="{A65A0EED-6B89-664A-801E-D3FDD91C7C69}" type="slidenum">
              <a:rPr lang="en-US" smtClean="0">
                <a:latin typeface="Roboto Light" panose="020B0604020202020204" charset="0"/>
                <a:ea typeface="Roboto Light" panose="020B0604020202020204" charset="0"/>
                <a:cs typeface="Roboto Light" panose="020B0604020202020204" charset="0"/>
              </a:rPr>
              <a:pPr/>
              <a:t>12</a:t>
            </a:fld>
            <a:endParaRPr lang="en-US">
              <a:latin typeface="Roboto Light" panose="020B0604020202020204" charset="0"/>
              <a:ea typeface="Roboto Light" panose="020B0604020202020204" charset="0"/>
              <a:cs typeface="Roboto Light" panose="020B0604020202020204" charset="0"/>
            </a:endParaRPr>
          </a:p>
        </p:txBody>
      </p:sp>
      <p:sp>
        <p:nvSpPr>
          <p:cNvPr id="6" name="Rounded Rectangle 5"/>
          <p:cNvSpPr/>
          <p:nvPr/>
        </p:nvSpPr>
        <p:spPr>
          <a:xfrm>
            <a:off x="3924300" y="1101606"/>
            <a:ext cx="4323230" cy="107018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dirty="0">
                <a:solidFill>
                  <a:schemeClr val="tx1"/>
                </a:solidFill>
                <a:latin typeface="Roboto Light" panose="020B0604020202020204" charset="0"/>
                <a:ea typeface="Roboto Light" panose="020B0604020202020204" charset="0"/>
                <a:cs typeface="Roboto Light" panose="020B0604020202020204" charset="0"/>
              </a:rPr>
              <a:t> : EAX’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 Mem[ESP ↦ 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3" name="Rounded Rectangle 2"/>
          <p:cNvSpPr/>
          <p:nvPr/>
        </p:nvSpPr>
        <p:spPr>
          <a:xfrm>
            <a:off x="8901056" y="3325858"/>
            <a:ext cx="1371600"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Illegal split</a:t>
            </a:r>
          </a:p>
        </p:txBody>
      </p:sp>
      <p:sp>
        <p:nvSpPr>
          <p:cNvPr id="16" name="Rounded Rectangle 15"/>
          <p:cNvSpPr/>
          <p:nvPr/>
        </p:nvSpPr>
        <p:spPr>
          <a:xfrm>
            <a:off x="8901056" y="3334040"/>
            <a:ext cx="1371600"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Legal </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split</a:t>
            </a:r>
          </a:p>
        </p:txBody>
      </p:sp>
      <p:sp>
        <p:nvSpPr>
          <p:cNvPr id="15" name="Rounded Rectangle 14"/>
          <p:cNvSpPr/>
          <p:nvPr/>
        </p:nvSpPr>
        <p:spPr>
          <a:xfrm>
            <a:off x="4600341" y="5653088"/>
            <a:ext cx="2991315" cy="885825"/>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KILL(</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2000" dirty="0">
                <a:solidFill>
                  <a:schemeClr val="tx1"/>
                </a:solidFill>
                <a:latin typeface="Roboto Light" panose="020B0604020202020204" charset="0"/>
                <a:ea typeface="Roboto Light" panose="020B0604020202020204" charset="0"/>
                <a:cs typeface="Roboto Light" panose="020B0604020202020204" charset="0"/>
              </a:rPr>
              <a:t>) ∩ USE(</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2000" dirty="0">
                <a:solidFill>
                  <a:schemeClr val="tx1"/>
                </a:solidFill>
                <a:latin typeface="Roboto Light" panose="020B0604020202020204" charset="0"/>
                <a:ea typeface="Roboto Light" panose="020B0604020202020204" charset="0"/>
                <a:cs typeface="Roboto Light" panose="020B0604020202020204" charset="0"/>
              </a:rPr>
              <a:t>) = { }</a:t>
            </a:r>
          </a:p>
        </p:txBody>
      </p:sp>
      <p:sp>
        <p:nvSpPr>
          <p:cNvPr id="18" name="Rounded Rectangle 17"/>
          <p:cNvSpPr/>
          <p:nvPr/>
        </p:nvSpPr>
        <p:spPr>
          <a:xfrm>
            <a:off x="3934384" y="4315464"/>
            <a:ext cx="4323231" cy="725719"/>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2000" dirty="0">
                <a:solidFill>
                  <a:schemeClr val="tx1"/>
                </a:solidFill>
                <a:latin typeface="Roboto Light" panose="020B0604020202020204" charset="0"/>
                <a:ea typeface="Roboto Light" panose="020B0604020202020204" charset="0"/>
                <a:cs typeface="Roboto Light" panose="020B0604020202020204" charset="0"/>
              </a:rPr>
              <a:t> : Mem’ = Mem[ESP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EAX] </a:t>
            </a:r>
            <a:endPar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p:txBody>
      </p:sp>
      <p:sp>
        <p:nvSpPr>
          <p:cNvPr id="20" name="Rounded Rectangle 19"/>
          <p:cNvSpPr/>
          <p:nvPr/>
        </p:nvSpPr>
        <p:spPr>
          <a:xfrm>
            <a:off x="4527175" y="1801440"/>
            <a:ext cx="3541061" cy="312676"/>
          </a:xfrm>
          <a:prstGeom prst="roundRect">
            <a:avLst/>
          </a:prstGeom>
          <a:gradFill>
            <a:gsLst>
              <a:gs pos="0">
                <a:srgbClr val="00B0F0">
                  <a:alpha val="41000"/>
                </a:srgbClr>
              </a:gs>
              <a:gs pos="80000">
                <a:schemeClr val="bg1">
                  <a:lumMod val="75000"/>
                  <a:alpha val="0"/>
                </a:schemeClr>
              </a:gs>
              <a:gs pos="100000">
                <a:schemeClr val="bg1">
                  <a:lumMod val="75000"/>
                  <a:alpha val="0"/>
                </a:schemeClr>
              </a:gs>
            </a:gsLst>
            <a:lin ang="16200000" scaled="0"/>
          </a:gra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2" name="Rounded Rectangle 21"/>
          <p:cNvSpPr/>
          <p:nvPr/>
        </p:nvSpPr>
        <p:spPr>
          <a:xfrm>
            <a:off x="4527176" y="1178216"/>
            <a:ext cx="3541060" cy="593844"/>
          </a:xfrm>
          <a:prstGeom prst="roundRect">
            <a:avLst/>
          </a:prstGeom>
          <a:gradFill>
            <a:gsLst>
              <a:gs pos="0">
                <a:srgbClr val="92D050">
                  <a:alpha val="40000"/>
                </a:srgbClr>
              </a:gs>
              <a:gs pos="80000">
                <a:schemeClr val="bg1">
                  <a:lumMod val="75000"/>
                  <a:alpha val="0"/>
                </a:schemeClr>
              </a:gs>
              <a:gs pos="100000">
                <a:schemeClr val="bg1">
                  <a:lumMod val="75000"/>
                  <a:alpha val="0"/>
                </a:schemeClr>
              </a:gs>
            </a:gsLst>
            <a:lin ang="16200000" scaled="0"/>
          </a:gra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4" name="Rounded Rectangle 23"/>
          <p:cNvSpPr/>
          <p:nvPr/>
        </p:nvSpPr>
        <p:spPr>
          <a:xfrm>
            <a:off x="1568880" y="3331420"/>
            <a:ext cx="1701894"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Flow</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independence</a:t>
            </a:r>
          </a:p>
        </p:txBody>
      </p:sp>
      <p:sp>
        <p:nvSpPr>
          <p:cNvPr id="27" name="TextBox 26"/>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23" name="Rounded Rectangle 22"/>
          <p:cNvSpPr/>
          <p:nvPr/>
        </p:nvSpPr>
        <p:spPr>
          <a:xfrm>
            <a:off x="3924300" y="2871623"/>
            <a:ext cx="4323230" cy="770024"/>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2000" dirty="0">
                <a:solidFill>
                  <a:schemeClr val="tx1"/>
                </a:solidFill>
                <a:latin typeface="Roboto Light" panose="020B0604020202020204" charset="0"/>
                <a:ea typeface="Roboto Light" panose="020B0604020202020204" charset="0"/>
                <a:cs typeface="Roboto Light" panose="020B0604020202020204" charset="0"/>
              </a:rPr>
              <a:t> : EAX’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Mem(EAX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p>
        </p:txBody>
      </p:sp>
      <p:sp>
        <p:nvSpPr>
          <p:cNvPr id="12" name="Rounded Rectangle 11"/>
          <p:cNvSpPr/>
          <p:nvPr/>
        </p:nvSpPr>
        <p:spPr>
          <a:xfrm>
            <a:off x="7018672" y="4449075"/>
            <a:ext cx="525641" cy="458498"/>
          </a:xfrm>
          <a:prstGeom prst="roundRect">
            <a:avLst/>
          </a:prstGeom>
          <a:solidFill>
            <a:srgbClr val="FF0000">
              <a:alpha val="1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0" name="Rounded Rectangle 9"/>
          <p:cNvSpPr/>
          <p:nvPr/>
        </p:nvSpPr>
        <p:spPr>
          <a:xfrm>
            <a:off x="4714928" y="2858501"/>
            <a:ext cx="528135" cy="467357"/>
          </a:xfrm>
          <a:prstGeom prst="roundRect">
            <a:avLst/>
          </a:prstGeom>
          <a:solidFill>
            <a:srgbClr val="FF0000">
              <a:alpha val="1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5" name="Rounded Rectangle 24"/>
          <p:cNvSpPr/>
          <p:nvPr/>
        </p:nvSpPr>
        <p:spPr>
          <a:xfrm>
            <a:off x="3924300" y="4315464"/>
            <a:ext cx="4323230" cy="770024"/>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2000" dirty="0">
                <a:solidFill>
                  <a:schemeClr val="tx1"/>
                </a:solidFill>
                <a:latin typeface="Roboto Light" panose="020B0604020202020204" charset="0"/>
                <a:ea typeface="Roboto Light" panose="020B0604020202020204" charset="0"/>
                <a:cs typeface="Roboto Light" panose="020B0604020202020204" charset="0"/>
              </a:rPr>
              <a:t> : EAX’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p>
        </p:txBody>
      </p:sp>
      <p:sp>
        <p:nvSpPr>
          <p:cNvPr id="26" name="Rounded Rectangle 25"/>
          <p:cNvSpPr/>
          <p:nvPr/>
        </p:nvSpPr>
        <p:spPr>
          <a:xfrm>
            <a:off x="3934384" y="2889977"/>
            <a:ext cx="4323231" cy="725719"/>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2000" dirty="0">
                <a:solidFill>
                  <a:schemeClr val="tx1"/>
                </a:solidFill>
                <a:latin typeface="Roboto Light" panose="020B0604020202020204" charset="0"/>
                <a:ea typeface="Roboto Light" panose="020B0604020202020204" charset="0"/>
                <a:cs typeface="Roboto Light" panose="020B0604020202020204" charset="0"/>
              </a:rPr>
              <a:t> : Mem’ = Mem[ESP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EAX] </a:t>
            </a:r>
            <a:endPar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p:txBody>
      </p:sp>
      <p:sp>
        <p:nvSpPr>
          <p:cNvPr id="28" name="Rounded Rectangle 27"/>
          <p:cNvSpPr/>
          <p:nvPr/>
        </p:nvSpPr>
        <p:spPr>
          <a:xfrm>
            <a:off x="8713245" y="3325858"/>
            <a:ext cx="1747222"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Non-aliasing locations</a:t>
            </a:r>
          </a:p>
        </p:txBody>
      </p:sp>
      <p:cxnSp>
        <p:nvCxnSpPr>
          <p:cNvPr id="14" name="Straight Arrow Connector 13"/>
          <p:cNvCxnSpPr/>
          <p:nvPr/>
        </p:nvCxnSpPr>
        <p:spPr>
          <a:xfrm>
            <a:off x="6540649" y="3431689"/>
            <a:ext cx="2086984" cy="2904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40649" y="4071166"/>
            <a:ext cx="2086984" cy="28866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4527175" y="1511602"/>
            <a:ext cx="3541060" cy="260458"/>
          </a:xfrm>
          <a:prstGeom prst="roundRect">
            <a:avLst/>
          </a:prstGeom>
          <a:gradFill>
            <a:gsLst>
              <a:gs pos="0">
                <a:srgbClr val="92D050">
                  <a:alpha val="40000"/>
                </a:srgbClr>
              </a:gs>
              <a:gs pos="80000">
                <a:schemeClr val="bg1">
                  <a:lumMod val="75000"/>
                  <a:alpha val="0"/>
                </a:schemeClr>
              </a:gs>
              <a:gs pos="100000">
                <a:schemeClr val="bg1">
                  <a:lumMod val="75000"/>
                  <a:alpha val="0"/>
                </a:schemeClr>
              </a:gs>
            </a:gsLst>
            <a:lin ang="16200000" scaled="0"/>
          </a:gra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2" name="Rounded Rectangle 31"/>
          <p:cNvSpPr/>
          <p:nvPr/>
        </p:nvSpPr>
        <p:spPr>
          <a:xfrm>
            <a:off x="4529724" y="1168943"/>
            <a:ext cx="3541061" cy="312676"/>
          </a:xfrm>
          <a:prstGeom prst="roundRect">
            <a:avLst/>
          </a:prstGeom>
          <a:gradFill>
            <a:gsLst>
              <a:gs pos="0">
                <a:srgbClr val="00B0F0">
                  <a:alpha val="41000"/>
                </a:srgbClr>
              </a:gs>
              <a:gs pos="80000">
                <a:schemeClr val="bg1">
                  <a:lumMod val="75000"/>
                  <a:alpha val="0"/>
                </a:schemeClr>
              </a:gs>
              <a:gs pos="100000">
                <a:schemeClr val="bg1">
                  <a:lumMod val="75000"/>
                  <a:alpha val="0"/>
                </a:schemeClr>
              </a:gs>
            </a:gsLst>
            <a:lin ang="16200000" scaled="0"/>
          </a:gra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3" name="Rounded Rectangle 32"/>
          <p:cNvSpPr/>
          <p:nvPr/>
        </p:nvSpPr>
        <p:spPr>
          <a:xfrm>
            <a:off x="3924300" y="2884745"/>
            <a:ext cx="4323230" cy="770024"/>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2000" dirty="0">
                <a:solidFill>
                  <a:schemeClr val="tx1"/>
                </a:solidFill>
                <a:latin typeface="Roboto Light" panose="020B0604020202020204" charset="0"/>
                <a:ea typeface="Roboto Light" panose="020B0604020202020204" charset="0"/>
                <a:cs typeface="Roboto Light" panose="020B0604020202020204" charset="0"/>
              </a:rPr>
              <a:t> :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((EAX * 2) &gt;&gt; 2) + EAX </a:t>
            </a:r>
          </a:p>
        </p:txBody>
      </p:sp>
      <p:sp>
        <p:nvSpPr>
          <p:cNvPr id="34" name="Rounded Rectangle 33"/>
          <p:cNvSpPr/>
          <p:nvPr/>
        </p:nvSpPr>
        <p:spPr>
          <a:xfrm>
            <a:off x="3924300" y="4328798"/>
            <a:ext cx="4323231" cy="725719"/>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2000" dirty="0">
                <a:solidFill>
                  <a:schemeClr val="tx1"/>
                </a:solidFill>
                <a:latin typeface="Roboto Light" panose="020B0604020202020204" charset="0"/>
                <a:ea typeface="Roboto Light" panose="020B0604020202020204" charset="0"/>
                <a:cs typeface="Roboto Light" panose="020B0604020202020204" charset="0"/>
              </a:rPr>
              <a:t> : EAX’ = Mem(ESP + 4)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p>
          <a:p>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rPr>
              <a:t>Mem’ = Mem[ESP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EAX] </a:t>
            </a:r>
            <a:endPar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p:txBody>
      </p:sp>
    </p:spTree>
    <p:extLst>
      <p:ext uri="{BB962C8B-B14F-4D97-AF65-F5344CB8AC3E}">
        <p14:creationId xmlns:p14="http://schemas.microsoft.com/office/powerpoint/2010/main" val="2784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0 4.07407E-6 L 0.00117 -0.19723 " pathEditMode="relative" rAng="0" ptsTypes="AA">
                                      <p:cBhvr>
                                        <p:cTn id="51" dur="2000" fill="hold"/>
                                        <p:tgtEl>
                                          <p:spTgt spid="18"/>
                                        </p:tgtEl>
                                        <p:attrNameLst>
                                          <p:attrName>ppt_x</p:attrName>
                                          <p:attrName>ppt_y</p:attrName>
                                        </p:attrNameLst>
                                      </p:cBhvr>
                                      <p:rCtr x="52" y="-9861"/>
                                    </p:animMotion>
                                  </p:childTnLst>
                                </p:cTn>
                              </p:par>
                              <p:par>
                                <p:cTn id="52" presetID="42" presetClass="path" presetSubtype="0" accel="50000" decel="50000" fill="hold" grpId="1" nodeType="withEffect">
                                  <p:stCondLst>
                                    <p:cond delay="0"/>
                                  </p:stCondLst>
                                  <p:childTnLst>
                                    <p:animMotion origin="layout" path="M 1.45833E-6 1.48148E-6 L 0.00091 0.20741 " pathEditMode="relative" rAng="0" ptsTypes="AA">
                                      <p:cBhvr>
                                        <p:cTn id="53" dur="2000" fill="hold"/>
                                        <p:tgtEl>
                                          <p:spTgt spid="23"/>
                                        </p:tgtEl>
                                        <p:attrNameLst>
                                          <p:attrName>ppt_x</p:attrName>
                                          <p:attrName>ppt_y</p:attrName>
                                        </p:attrNameLst>
                                      </p:cBhvr>
                                      <p:rCtr x="104" y="10463"/>
                                    </p:animMotion>
                                  </p:childTnLst>
                                </p:cTn>
                              </p:par>
                            </p:childTnLst>
                          </p:cTn>
                        </p:par>
                        <p:par>
                          <p:cTn id="54" fill="hold">
                            <p:stCondLst>
                              <p:cond delay="2000"/>
                            </p:stCondLst>
                            <p:childTnLst>
                              <p:par>
                                <p:cTn id="55" presetID="10" presetClass="exit" presetSubtype="0" fill="hold" grpId="2" nodeType="after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par>
                                <p:cTn id="72" presetID="22" presetClass="entr" presetSubtype="4"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2"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3" nodeType="clickEffect">
                                  <p:stCondLst>
                                    <p:cond delay="0"/>
                                  </p:stCondLst>
                                  <p:childTnLst>
                                    <p:animEffect transition="out" filter="fade">
                                      <p:cBhvr>
                                        <p:cTn id="97" dur="500"/>
                                        <p:tgtEl>
                                          <p:spTgt spid="3"/>
                                        </p:tgtEl>
                                      </p:cBhvr>
                                    </p:animEffect>
                                    <p:set>
                                      <p:cBhvr>
                                        <p:cTn id="98" dur="1" fill="hold">
                                          <p:stCondLst>
                                            <p:cond delay="499"/>
                                          </p:stCondLst>
                                        </p:cTn>
                                        <p:tgtEl>
                                          <p:spTgt spid="3"/>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500"/>
                                        <p:tgtEl>
                                          <p:spTgt spid="3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nodeType="withEffect">
                                  <p:stCondLst>
                                    <p:cond delay="0"/>
                                  </p:stCondLst>
                                  <p:childTnLst>
                                    <p:set>
                                      <p:cBhvr>
                                        <p:cTn id="130" dur="1" fill="hold">
                                          <p:stCondLst>
                                            <p:cond delay="0"/>
                                          </p:stCondLst>
                                        </p:cTn>
                                        <p:tgtEl>
                                          <p:spTgt spid="15">
                                            <p:txEl>
                                              <p:pRg st="0" end="0"/>
                                            </p:txEl>
                                          </p:spTgt>
                                        </p:tgtEl>
                                        <p:attrNameLst>
                                          <p:attrName>style.visibility</p:attrName>
                                        </p:attrNameLst>
                                      </p:cBhvr>
                                      <p:to>
                                        <p:strVal val="visible"/>
                                      </p:to>
                                    </p:set>
                                    <p:animEffect transition="in" filter="fade">
                                      <p:cBhvr>
                                        <p:cTn id="131" dur="500"/>
                                        <p:tgtEl>
                                          <p:spTgt spid="15">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16" grpId="0" animBg="1"/>
      <p:bldP spid="15" grpId="0" animBg="1"/>
      <p:bldP spid="18" grpId="0" animBg="1"/>
      <p:bldP spid="18" grpId="1" animBg="1"/>
      <p:bldP spid="18" grpId="2" animBg="1"/>
      <p:bldP spid="20" grpId="0" animBg="1"/>
      <p:bldP spid="22" grpId="0" animBg="1"/>
      <p:bldP spid="22" grpId="1" animBg="1"/>
      <p:bldP spid="24" grpId="0" animBg="1"/>
      <p:bldP spid="23" grpId="0" animBg="1"/>
      <p:bldP spid="23" grpId="1" animBg="1"/>
      <p:bldP spid="23" grpId="2" animBg="1"/>
      <p:bldP spid="12" grpId="0" animBg="1"/>
      <p:bldP spid="12" grpId="1" animBg="1"/>
      <p:bldP spid="10" grpId="0" animBg="1"/>
      <p:bldP spid="10" grpId="1" animBg="1"/>
      <p:bldP spid="25" grpId="0" animBg="1"/>
      <p:bldP spid="25" grpId="1" animBg="1"/>
      <p:bldP spid="26" grpId="0" animBg="1"/>
      <p:bldP spid="26" grpId="1" animBg="1"/>
      <p:bldP spid="28" grpId="0" animBg="1"/>
      <p:bldP spid="28" grpId="1"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9400" y="1447800"/>
            <a:ext cx="6553200" cy="2286000"/>
          </a:xfrm>
          <a:prstGeom prst="round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endParaRPr lang="en-US" sz="2800" dirty="0">
              <a:solidFill>
                <a:schemeClr val="bg1"/>
              </a:solidFill>
              <a:latin typeface="Roboto Light" panose="020B0604020202020204" charset="0"/>
              <a:ea typeface="Roboto Light" panose="020B0604020202020204" charset="0"/>
              <a:cs typeface="Roboto Light" panose="020B0604020202020204" charset="0"/>
            </a:endParaRPr>
          </a:p>
        </p:txBody>
      </p:sp>
      <p:sp>
        <p:nvSpPr>
          <p:cNvPr id="2" name="Title 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Slave Synthesizer</a:t>
            </a:r>
          </a:p>
        </p:txBody>
      </p:sp>
      <p:sp>
        <p:nvSpPr>
          <p:cNvPr id="5" name="Slide Number Placeholder 4"/>
          <p:cNvSpPr>
            <a:spLocks noGrp="1"/>
          </p:cNvSpPr>
          <p:nvPr>
            <p:ph type="sldNum" sz="quarter" idx="12"/>
          </p:nvPr>
        </p:nvSpPr>
        <p:spPr/>
        <p:txBody>
          <a:bodyPr/>
          <a:lstStyle/>
          <a:p>
            <a:fld id="{A65A0EED-6B89-664A-801E-D3FDD91C7C69}" type="slidenum">
              <a:rPr lang="en-US" smtClean="0">
                <a:latin typeface="Roboto Light" panose="020B0604020202020204" charset="0"/>
                <a:ea typeface="Roboto Light" panose="020B0604020202020204" charset="0"/>
                <a:cs typeface="Roboto Light" panose="020B0604020202020204" charset="0"/>
              </a:rPr>
              <a:pPr/>
              <a:t>13</a:t>
            </a:fld>
            <a:endParaRPr lang="en-US">
              <a:latin typeface="Roboto Light" panose="020B0604020202020204" charset="0"/>
              <a:ea typeface="Roboto Light" panose="020B0604020202020204" charset="0"/>
              <a:cs typeface="Roboto Light" panose="020B0604020202020204" charset="0"/>
            </a:endParaRPr>
          </a:p>
        </p:txBody>
      </p:sp>
      <p:sp>
        <p:nvSpPr>
          <p:cNvPr id="6" name="Rectangle 5"/>
          <p:cNvSpPr/>
          <p:nvPr/>
        </p:nvSpPr>
        <p:spPr>
          <a:xfrm>
            <a:off x="3124200" y="2133600"/>
            <a:ext cx="12192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Roboto Light" panose="020B0604020202020204" charset="0"/>
                <a:ea typeface="Roboto Light" panose="020B0604020202020204" charset="0"/>
                <a:cs typeface="Roboto Light" panose="020B0604020202020204" charset="0"/>
              </a:rPr>
              <a:t>Instruction Enumerator</a:t>
            </a:r>
          </a:p>
        </p:txBody>
      </p:sp>
      <p:sp>
        <p:nvSpPr>
          <p:cNvPr id="8" name="TextBox 7"/>
          <p:cNvSpPr txBox="1"/>
          <p:nvPr/>
        </p:nvSpPr>
        <p:spPr>
          <a:xfrm>
            <a:off x="1828800" y="2372895"/>
            <a:ext cx="554960" cy="584775"/>
          </a:xfrm>
          <a:prstGeom prst="rect">
            <a:avLst/>
          </a:prstGeom>
          <a:noFill/>
        </p:spPr>
        <p:txBody>
          <a:bodyPr wrap="none" rtlCol="0">
            <a:spAutoFit/>
          </a:bodyPr>
          <a:lstStyle/>
          <a:p>
            <a:r>
              <a:rPr lang="el-GR" sz="3200" dirty="0">
                <a:latin typeface="Roboto Light" panose="020B0604020202020204" charset="0"/>
                <a:ea typeface="Roboto Light" panose="020B0604020202020204" charset="0"/>
                <a:cs typeface="Roboto Light" panose="020B0604020202020204" charset="0"/>
              </a:rPr>
              <a:t>φ</a:t>
            </a:r>
            <a:r>
              <a:rPr lang="en-US" baseline="-25000" dirty="0">
                <a:latin typeface="Roboto Light" panose="020B0604020202020204" charset="0"/>
                <a:ea typeface="Roboto Light" panose="020B0604020202020204" charset="0"/>
                <a:cs typeface="Roboto Light" panose="020B0604020202020204" charset="0"/>
              </a:rPr>
              <a:t>1</a:t>
            </a:r>
            <a:endParaRPr lang="en-US" dirty="0">
              <a:latin typeface="Roboto Light" panose="020B0604020202020204" charset="0"/>
              <a:ea typeface="Roboto Light" panose="020B0604020202020204" charset="0"/>
              <a:cs typeface="Roboto Light" panose="020B0604020202020204" charset="0"/>
            </a:endParaRPr>
          </a:p>
        </p:txBody>
      </p:sp>
      <p:sp>
        <p:nvSpPr>
          <p:cNvPr id="9" name="Right Arrow 8"/>
          <p:cNvSpPr/>
          <p:nvPr/>
        </p:nvSpPr>
        <p:spPr>
          <a:xfrm>
            <a:off x="2322985"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1" name="TextBox 10"/>
          <p:cNvSpPr txBox="1"/>
          <p:nvPr/>
        </p:nvSpPr>
        <p:spPr>
          <a:xfrm>
            <a:off x="9932667" y="2405168"/>
            <a:ext cx="292068" cy="584775"/>
          </a:xfrm>
          <a:prstGeom prst="rect">
            <a:avLst/>
          </a:prstGeom>
          <a:noFill/>
        </p:spPr>
        <p:txBody>
          <a:bodyPr wrap="none" rtlCol="0">
            <a:spAutoFit/>
          </a:bodyPr>
          <a:lstStyle/>
          <a:p>
            <a:r>
              <a:rPr lang="en-US" sz="3200" i="1" dirty="0" err="1">
                <a:latin typeface="Roboto Light" panose="020B0604020202020204" charset="0"/>
                <a:ea typeface="Roboto Light" panose="020B0604020202020204" charset="0"/>
                <a:cs typeface="Roboto Light" panose="020B0604020202020204" charset="0"/>
              </a:rPr>
              <a:t>I</a:t>
            </a:r>
            <a:endParaRPr lang="en-US" baseline="-25000" dirty="0">
              <a:latin typeface="Roboto Light" panose="020B0604020202020204" charset="0"/>
              <a:ea typeface="Roboto Light" panose="020B0604020202020204" charset="0"/>
              <a:cs typeface="Roboto Light" panose="020B0604020202020204" charset="0"/>
            </a:endParaRPr>
          </a:p>
        </p:txBody>
      </p:sp>
      <p:sp>
        <p:nvSpPr>
          <p:cNvPr id="12" name="Right Arrow 11"/>
          <p:cNvSpPr/>
          <p:nvPr/>
        </p:nvSpPr>
        <p:spPr>
          <a:xfrm>
            <a:off x="9525000" y="2566096"/>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5" name="Down Arrow 14"/>
          <p:cNvSpPr/>
          <p:nvPr/>
        </p:nvSpPr>
        <p:spPr>
          <a:xfrm>
            <a:off x="3505200" y="3437068"/>
            <a:ext cx="457200" cy="9906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4" name="Cloud 13"/>
          <p:cNvSpPr/>
          <p:nvPr/>
        </p:nvSpPr>
        <p:spPr>
          <a:xfrm>
            <a:off x="2628900" y="4038600"/>
            <a:ext cx="2400300" cy="1295400"/>
          </a:xfrm>
          <a:prstGeom prst="cloud">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Search Space                          </a:t>
            </a:r>
          </a:p>
          <a:p>
            <a:pPr algn="ctr"/>
            <a:r>
              <a:rPr lang="en-US" dirty="0">
                <a:latin typeface="Roboto Light" panose="020B0604020202020204" charset="0"/>
                <a:ea typeface="Roboto Light" panose="020B0604020202020204" charset="0"/>
                <a:cs typeface="Roboto Light" panose="020B0604020202020204" charset="0"/>
              </a:rPr>
              <a:t>(Instruction sequences)</a:t>
            </a:r>
          </a:p>
        </p:txBody>
      </p:sp>
      <p:sp>
        <p:nvSpPr>
          <p:cNvPr id="16" name="Right Arrow 15"/>
          <p:cNvSpPr/>
          <p:nvPr/>
        </p:nvSpPr>
        <p:spPr>
          <a:xfrm>
            <a:off x="4495800"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7" name="Rectangle 16"/>
          <p:cNvSpPr/>
          <p:nvPr/>
        </p:nvSpPr>
        <p:spPr>
          <a:xfrm>
            <a:off x="5029200" y="2133600"/>
            <a:ext cx="17526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Roboto Light" panose="020B0604020202020204" charset="0"/>
                <a:ea typeface="Roboto Light" panose="020B0604020202020204" charset="0"/>
                <a:cs typeface="Roboto Light" panose="020B0604020202020204" charset="0"/>
              </a:rPr>
              <a:t>Footprint-Based Search-Space Pruning</a:t>
            </a:r>
          </a:p>
        </p:txBody>
      </p:sp>
      <p:sp>
        <p:nvSpPr>
          <p:cNvPr id="18" name="Right Arrow 17"/>
          <p:cNvSpPr/>
          <p:nvPr/>
        </p:nvSpPr>
        <p:spPr>
          <a:xfrm>
            <a:off x="6934200"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9" name="Rectangle 18"/>
          <p:cNvSpPr/>
          <p:nvPr/>
        </p:nvSpPr>
        <p:spPr>
          <a:xfrm>
            <a:off x="7467600" y="2141668"/>
            <a:ext cx="16002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Roboto Light" panose="020B0604020202020204" charset="0"/>
                <a:ea typeface="Roboto Light" panose="020B0604020202020204" charset="0"/>
                <a:cs typeface="Roboto Light" panose="020B0604020202020204" charset="0"/>
              </a:rPr>
              <a:t>CEGIS</a:t>
            </a:r>
          </a:p>
        </p:txBody>
      </p:sp>
      <p:sp>
        <p:nvSpPr>
          <p:cNvPr id="20" name="Oval 19"/>
          <p:cNvSpPr/>
          <p:nvPr/>
        </p:nvSpPr>
        <p:spPr>
          <a:xfrm>
            <a:off x="4449726" y="3841824"/>
            <a:ext cx="1828800" cy="147783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1" name="Oval 20"/>
          <p:cNvSpPr/>
          <p:nvPr/>
        </p:nvSpPr>
        <p:spPr>
          <a:xfrm>
            <a:off x="1515140" y="4188846"/>
            <a:ext cx="1600200" cy="147783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2" name="TextBox 21"/>
          <p:cNvSpPr txBox="1"/>
          <p:nvPr/>
        </p:nvSpPr>
        <p:spPr>
          <a:xfrm>
            <a:off x="4630495" y="1447800"/>
            <a:ext cx="2931011" cy="523220"/>
          </a:xfrm>
          <a:prstGeom prst="rect">
            <a:avLst/>
          </a:prstGeom>
          <a:noFill/>
        </p:spPr>
        <p:txBody>
          <a:bodyPr wrap="square" rtlCol="0">
            <a:spAutoFit/>
          </a:bodyPr>
          <a:lstStyle/>
          <a:p>
            <a:pPr algn="ctr"/>
            <a:r>
              <a:rPr lang="en-US" sz="2800" dirty="0">
                <a:solidFill>
                  <a:schemeClr val="bg1"/>
                </a:solidFill>
                <a:latin typeface="Roboto Light" panose="020B0604020202020204" charset="0"/>
                <a:ea typeface="Roboto Light" panose="020B0604020202020204" charset="0"/>
                <a:cs typeface="Roboto Light" panose="020B0604020202020204" charset="0"/>
              </a:rPr>
              <a:t>Slave Synthesizer</a:t>
            </a:r>
          </a:p>
        </p:txBody>
      </p:sp>
      <p:sp>
        <p:nvSpPr>
          <p:cNvPr id="27" name="TextBox 26"/>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3" name="Rounded Rectangular Callout 2"/>
          <p:cNvSpPr/>
          <p:nvPr/>
        </p:nvSpPr>
        <p:spPr>
          <a:xfrm>
            <a:off x="5704466" y="4092027"/>
            <a:ext cx="1763134" cy="1032803"/>
          </a:xfrm>
          <a:prstGeom prst="wedgeRoundRectCallout">
            <a:avLst>
              <a:gd name="adj1" fmla="val -40968"/>
              <a:gd name="adj2" fmla="val -105837"/>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Prunes useless candidates </a:t>
            </a:r>
          </a:p>
        </p:txBody>
      </p:sp>
      <p:sp>
        <p:nvSpPr>
          <p:cNvPr id="24" name="Rounded Rectangular Callout 23"/>
          <p:cNvSpPr/>
          <p:nvPr/>
        </p:nvSpPr>
        <p:spPr>
          <a:xfrm>
            <a:off x="8142866" y="4107697"/>
            <a:ext cx="3572212" cy="1032803"/>
          </a:xfrm>
          <a:prstGeom prst="wedgeRoundRectCallout">
            <a:avLst>
              <a:gd name="adj1" fmla="val -40968"/>
              <a:gd name="adj2" fmla="val -105837"/>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Instantiation of counterexample-guided inductive synthesis framework for machine code</a:t>
            </a:r>
          </a:p>
        </p:txBody>
      </p:sp>
    </p:spTree>
    <p:extLst>
      <p:ext uri="{BB962C8B-B14F-4D97-AF65-F5344CB8AC3E}">
        <p14:creationId xmlns:p14="http://schemas.microsoft.com/office/powerpoint/2010/main" val="41302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5" grpId="0" animBg="1"/>
      <p:bldP spid="14" grpId="0" animBg="1"/>
      <p:bldP spid="16" grpId="0" animBg="1"/>
      <p:bldP spid="17" grpId="0" animBg="1"/>
      <p:bldP spid="18" grpId="0" animBg="1"/>
      <p:bldP spid="19" grpId="0" animBg="1"/>
      <p:bldP spid="20" grpId="0" animBg="1"/>
      <p:bldP spid="21" grpId="0" animBg="1"/>
      <p:bldP spid="3" grpId="0" animBg="1"/>
      <p:bldP spid="3" grpId="1"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McSynth is still slow!</a:t>
            </a:r>
          </a:p>
        </p:txBody>
      </p:sp>
      <p:sp>
        <p:nvSpPr>
          <p:cNvPr id="5" name="Slide Number Placeholder 4"/>
          <p:cNvSpPr>
            <a:spLocks noGrp="1"/>
          </p:cNvSpPr>
          <p:nvPr>
            <p:ph type="sldNum" sz="quarter" idx="12"/>
          </p:nvPr>
        </p:nvSpPr>
        <p:spPr/>
        <p:txBody>
          <a:bodyPr/>
          <a:lstStyle/>
          <a:p>
            <a:fld id="{A65A0EED-6B89-664A-801E-D3FDD91C7C69}" type="slidenum">
              <a:rPr lang="en-US" smtClean="0"/>
              <a:pPr/>
              <a:t>14</a:t>
            </a:fld>
            <a:endParaRPr lang="en-US"/>
          </a:p>
        </p:txBody>
      </p:sp>
      <p:sp>
        <p:nvSpPr>
          <p:cNvPr id="6" name="TextBox 5"/>
          <p:cNvSpPr txBox="1"/>
          <p:nvPr/>
        </p:nvSpPr>
        <p:spPr>
          <a:xfrm>
            <a:off x="258183" y="2462339"/>
            <a:ext cx="452368" cy="584775"/>
          </a:xfrm>
          <a:prstGeom prst="rect">
            <a:avLst/>
          </a:prstGeom>
          <a:noFill/>
        </p:spPr>
        <p:txBody>
          <a:bodyPr wrap="none" rtlCol="0">
            <a:spAutoFit/>
          </a:bodyPr>
          <a:lstStyle/>
          <a:p>
            <a:r>
              <a:rPr lang="el-GR" sz="3200" dirty="0"/>
              <a:t>ϕ</a:t>
            </a:r>
            <a:endParaRPr lang="en-US" dirty="0"/>
          </a:p>
        </p:txBody>
      </p:sp>
      <p:sp>
        <p:nvSpPr>
          <p:cNvPr id="7" name="Rectangle 6"/>
          <p:cNvSpPr/>
          <p:nvPr/>
        </p:nvSpPr>
        <p:spPr>
          <a:xfrm>
            <a:off x="1290916" y="2317372"/>
            <a:ext cx="1026455"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8" name="Right Arrow 7"/>
          <p:cNvSpPr/>
          <p:nvPr/>
        </p:nvSpPr>
        <p:spPr>
          <a:xfrm>
            <a:off x="752368" y="266027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9" name="Right Arrow 8"/>
          <p:cNvSpPr/>
          <p:nvPr/>
        </p:nvSpPr>
        <p:spPr>
          <a:xfrm rot="2441588">
            <a:off x="2484277" y="2955160"/>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rot="19446901">
            <a:off x="2473401" y="2339961"/>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3" name="Right Arrow 22"/>
          <p:cNvSpPr/>
          <p:nvPr/>
        </p:nvSpPr>
        <p:spPr>
          <a:xfrm>
            <a:off x="7148109" y="1790842"/>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4" name="Right Arrow 23"/>
          <p:cNvSpPr/>
          <p:nvPr/>
        </p:nvSpPr>
        <p:spPr>
          <a:xfrm>
            <a:off x="7148109" y="3502741"/>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6" name="Rectangle 25"/>
          <p:cNvSpPr/>
          <p:nvPr/>
        </p:nvSpPr>
        <p:spPr>
          <a:xfrm>
            <a:off x="7780468" y="1719903"/>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27" name="Rectangle 26"/>
          <p:cNvSpPr/>
          <p:nvPr/>
        </p:nvSpPr>
        <p:spPr>
          <a:xfrm>
            <a:off x="7780468" y="3439236"/>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29" name="Right Arrow 28"/>
          <p:cNvSpPr/>
          <p:nvPr/>
        </p:nvSpPr>
        <p:spPr>
          <a:xfrm>
            <a:off x="8768930" y="1796102"/>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0" name="Right Arrow 29"/>
          <p:cNvSpPr/>
          <p:nvPr/>
        </p:nvSpPr>
        <p:spPr>
          <a:xfrm>
            <a:off x="8768930" y="3508001"/>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58" name="TextBox 57"/>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52" name="Rounded Rectangle 51"/>
          <p:cNvSpPr/>
          <p:nvPr/>
        </p:nvSpPr>
        <p:spPr>
          <a:xfrm>
            <a:off x="3069768" y="1550112"/>
            <a:ext cx="3848072" cy="770024"/>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2000" dirty="0">
                <a:solidFill>
                  <a:schemeClr val="tx1"/>
                </a:solidFill>
                <a:latin typeface="Roboto Light" panose="020B0604020202020204" charset="0"/>
                <a:ea typeface="Roboto Light" panose="020B0604020202020204" charset="0"/>
                <a:cs typeface="Roboto Light" panose="020B0604020202020204" charset="0"/>
              </a:rPr>
              <a:t> :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((EAX * 2) &gt;&gt; 2) + EAX </a:t>
            </a:r>
          </a:p>
        </p:txBody>
      </p:sp>
      <p:sp>
        <p:nvSpPr>
          <p:cNvPr id="57" name="Rounded Rectangle 56"/>
          <p:cNvSpPr/>
          <p:nvPr/>
        </p:nvSpPr>
        <p:spPr>
          <a:xfrm>
            <a:off x="3069768" y="3307972"/>
            <a:ext cx="3848072" cy="725719"/>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2000" dirty="0">
                <a:solidFill>
                  <a:schemeClr val="tx1"/>
                </a:solidFill>
                <a:latin typeface="Roboto Light" panose="020B0604020202020204" charset="0"/>
                <a:ea typeface="Roboto Light" panose="020B0604020202020204" charset="0"/>
                <a:cs typeface="Roboto Light" panose="020B0604020202020204" charset="0"/>
              </a:rPr>
              <a:t> : EAX’ = Mem(ESP + 4)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p>
          <a:p>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rPr>
              <a:t>Mem’ = Mem[ESP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EAX] </a:t>
            </a:r>
            <a:endParaRPr lang="en-US" sz="2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p:txBody>
      </p:sp>
      <p:sp>
        <p:nvSpPr>
          <p:cNvPr id="59" name="Rounded Rectangle 58"/>
          <p:cNvSpPr/>
          <p:nvPr/>
        </p:nvSpPr>
        <p:spPr>
          <a:xfrm>
            <a:off x="9407216" y="3168731"/>
            <a:ext cx="2175184" cy="1004200"/>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rPr>
              <a:t> mov [esp], </a:t>
            </a:r>
            <a:r>
              <a:rPr lang="en-US" sz="2000" dirty="0" err="1">
                <a:solidFill>
                  <a:schemeClr val="tx1"/>
                </a:solidFill>
              </a:rPr>
              <a:t>eax</a:t>
            </a:r>
            <a:endParaRPr lang="en-US" sz="2000" dirty="0">
              <a:solidFill>
                <a:schemeClr val="tx1"/>
              </a:solidFill>
            </a:endParaRPr>
          </a:p>
          <a:p>
            <a:r>
              <a:rPr lang="en-US" sz="2000" dirty="0">
                <a:solidFill>
                  <a:schemeClr val="tx1"/>
                </a:solidFill>
              </a:rPr>
              <a:t> mov </a:t>
            </a:r>
            <a:r>
              <a:rPr lang="en-US" sz="2000" dirty="0" err="1">
                <a:solidFill>
                  <a:schemeClr val="tx1"/>
                </a:solidFill>
              </a:rPr>
              <a:t>eax</a:t>
            </a:r>
            <a:r>
              <a:rPr lang="en-US" sz="2000" dirty="0">
                <a:solidFill>
                  <a:schemeClr val="tx1"/>
                </a:solidFill>
              </a:rPr>
              <a:t>, [esp + 4]</a:t>
            </a:r>
          </a:p>
        </p:txBody>
      </p:sp>
      <p:sp>
        <p:nvSpPr>
          <p:cNvPr id="60" name="Rounded Rectangle 59"/>
          <p:cNvSpPr/>
          <p:nvPr/>
        </p:nvSpPr>
        <p:spPr>
          <a:xfrm>
            <a:off x="9407216" y="1433024"/>
            <a:ext cx="2175184" cy="1004200"/>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err="1">
                <a:solidFill>
                  <a:schemeClr val="tx1"/>
                </a:solidFill>
              </a:rPr>
              <a:t>imul</a:t>
            </a:r>
            <a:r>
              <a:rPr lang="en-US" sz="2000" dirty="0">
                <a:solidFill>
                  <a:schemeClr val="tx1"/>
                </a:solidFill>
              </a:rPr>
              <a:t> ebx, </a:t>
            </a:r>
            <a:r>
              <a:rPr lang="en-US" sz="2000" dirty="0" err="1">
                <a:solidFill>
                  <a:schemeClr val="tx1"/>
                </a:solidFill>
              </a:rPr>
              <a:t>eax</a:t>
            </a:r>
            <a:r>
              <a:rPr lang="en-US" sz="2000" dirty="0">
                <a:solidFill>
                  <a:schemeClr val="tx1"/>
                </a:solidFill>
              </a:rPr>
              <a:t>, 2</a:t>
            </a:r>
          </a:p>
          <a:p>
            <a:r>
              <a:rPr lang="en-US" sz="2000" dirty="0">
                <a:solidFill>
                  <a:schemeClr val="tx1"/>
                </a:solidFill>
              </a:rPr>
              <a:t> </a:t>
            </a:r>
            <a:r>
              <a:rPr lang="en-US" sz="2000" dirty="0" err="1">
                <a:solidFill>
                  <a:schemeClr val="tx1"/>
                </a:solidFill>
              </a:rPr>
              <a:t>shr</a:t>
            </a:r>
            <a:r>
              <a:rPr lang="en-US" sz="2000" dirty="0">
                <a:solidFill>
                  <a:schemeClr val="tx1"/>
                </a:solidFill>
              </a:rPr>
              <a:t> ebx, 2</a:t>
            </a:r>
          </a:p>
          <a:p>
            <a:r>
              <a:rPr lang="en-US" sz="2000" dirty="0">
                <a:solidFill>
                  <a:schemeClr val="tx1"/>
                </a:solidFill>
              </a:rPr>
              <a:t> lea ebx, [ebx + </a:t>
            </a:r>
            <a:r>
              <a:rPr lang="en-US" sz="2000" dirty="0" err="1">
                <a:solidFill>
                  <a:schemeClr val="tx1"/>
                </a:solidFill>
              </a:rPr>
              <a:t>eax</a:t>
            </a:r>
            <a:r>
              <a:rPr lang="en-US" sz="2000" dirty="0">
                <a:solidFill>
                  <a:schemeClr val="tx1"/>
                </a:solidFill>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61" name="Explosion 1 13"/>
          <p:cNvSpPr/>
          <p:nvPr/>
        </p:nvSpPr>
        <p:spPr>
          <a:xfrm>
            <a:off x="2859292" y="4327706"/>
            <a:ext cx="6473416" cy="2203988"/>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Overall synthesis task takes several hours – few days!</a:t>
            </a:r>
          </a:p>
        </p:txBody>
      </p:sp>
      <p:sp>
        <p:nvSpPr>
          <p:cNvPr id="64" name="Rounded Rectangular Callout 63"/>
          <p:cNvSpPr/>
          <p:nvPr/>
        </p:nvSpPr>
        <p:spPr>
          <a:xfrm>
            <a:off x="1133368" y="4931114"/>
            <a:ext cx="2789535" cy="1032803"/>
          </a:xfrm>
          <a:prstGeom prst="wedgeRoundRectCallout">
            <a:avLst>
              <a:gd name="adj1" fmla="val 36586"/>
              <a:gd name="adj2" fmla="val -168333"/>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Decision procedure for flow dependence treats memory as single unit</a:t>
            </a:r>
          </a:p>
        </p:txBody>
      </p:sp>
      <p:sp>
        <p:nvSpPr>
          <p:cNvPr id="65" name="Rounded Rectangular Callout 64"/>
          <p:cNvSpPr/>
          <p:nvPr/>
        </p:nvSpPr>
        <p:spPr>
          <a:xfrm>
            <a:off x="8269097" y="4931114"/>
            <a:ext cx="2400077" cy="1032803"/>
          </a:xfrm>
          <a:prstGeom prst="wedgeRoundRectCallout">
            <a:avLst>
              <a:gd name="adj1" fmla="val -130225"/>
              <a:gd name="adj2" fmla="val -321448"/>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No splitting of “deep” terms</a:t>
            </a:r>
          </a:p>
        </p:txBody>
      </p:sp>
    </p:spTree>
    <p:extLst>
      <p:ext uri="{BB962C8B-B14F-4D97-AF65-F5344CB8AC3E}">
        <p14:creationId xmlns:p14="http://schemas.microsoft.com/office/powerpoint/2010/main" val="10170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3" grpId="0" animBg="1"/>
      <p:bldP spid="23" grpId="0" animBg="1"/>
      <p:bldP spid="24" grpId="0" animBg="1"/>
      <p:bldP spid="26" grpId="0" animBg="1"/>
      <p:bldP spid="27" grpId="0" animBg="1"/>
      <p:bldP spid="29" grpId="0" animBg="1"/>
      <p:bldP spid="30" grpId="0" animBg="1"/>
      <p:bldP spid="52" grpId="0" animBg="1"/>
      <p:bldP spid="57" grpId="0" animBg="1"/>
      <p:bldP spid="59" grpId="0" animBg="1"/>
      <p:bldP spid="60" grpId="0" animBg="1"/>
      <p:bldP spid="61" grpId="0" animBg="1"/>
      <p:bldP spid="61" grpId="1"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800" dirty="0"/>
              <a:t>Motivation</a:t>
            </a:r>
          </a:p>
          <a:p>
            <a:r>
              <a:rPr lang="en-US" sz="2800" dirty="0"/>
              <a:t>Intel x86 (IA-32) Primer</a:t>
            </a:r>
          </a:p>
          <a:p>
            <a:r>
              <a:rPr lang="en-US" sz="2800" dirty="0"/>
              <a:t>McSynth</a:t>
            </a:r>
          </a:p>
          <a:p>
            <a:r>
              <a:rPr lang="en-US" sz="2800" dirty="0"/>
              <a:t>McSynth++</a:t>
            </a:r>
          </a:p>
          <a:p>
            <a:pPr lvl="1"/>
            <a:r>
              <a:rPr lang="en-US" sz="2400" dirty="0"/>
              <a:t>Improvements to Master</a:t>
            </a:r>
          </a:p>
          <a:p>
            <a:pPr lvl="1"/>
            <a:r>
              <a:rPr lang="en-US" sz="2400" dirty="0"/>
              <a:t>Improvements to Slave</a:t>
            </a:r>
          </a:p>
          <a:p>
            <a:r>
              <a:rPr lang="en-US" sz="2800" dirty="0"/>
              <a:t>Experiments</a:t>
            </a:r>
          </a:p>
          <a:p>
            <a:r>
              <a:rPr lang="en-US" sz="2800" dirty="0"/>
              <a:t>Conclusion</a:t>
            </a:r>
          </a:p>
          <a:p>
            <a:pPr lvl="1"/>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15</a:t>
            </a:fld>
            <a:endParaRPr lang="en-US"/>
          </a:p>
        </p:txBody>
      </p:sp>
    </p:spTree>
    <p:extLst>
      <p:ext uri="{BB962C8B-B14F-4D97-AF65-F5344CB8AC3E}">
        <p14:creationId xmlns:p14="http://schemas.microsoft.com/office/powerpoint/2010/main" val="24946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BFBFBF"/>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BFBFBF"/>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rgbClr val="BFBFBF"/>
                                      </p:to>
                                    </p:animClr>
                                  </p:childTnLst>
                                </p:cTn>
                              </p:par>
                              <p:par>
                                <p:cTn id="11" presetID="3" presetClass="emph" presetSubtype="2" fill="hold" nodeType="withEffect">
                                  <p:stCondLst>
                                    <p:cond delay="0"/>
                                  </p:stCondLst>
                                  <p:childTnLst>
                                    <p:animClr clrSpc="rgb" dir="cw">
                                      <p:cBhvr override="childStyle">
                                        <p:cTn id="12" dur="2000" fill="hold"/>
                                        <p:tgtEl>
                                          <p:spTgt spid="3">
                                            <p:txEl>
                                              <p:pRg st="3" end="3"/>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3">
                                            <p:txEl>
                                              <p:pRg st="4" end="4"/>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3">
                                            <p:txEl>
                                              <p:pRg st="5" end="5"/>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McSynth Vs. McSynth++</a:t>
            </a:r>
          </a:p>
        </p:txBody>
      </p:sp>
      <p:sp>
        <p:nvSpPr>
          <p:cNvPr id="6" name="Content Placeholder 5"/>
          <p:cNvSpPr>
            <a:spLocks noGrp="1"/>
          </p:cNvSpPr>
          <p:nvPr>
            <p:ph sz="half" idx="1"/>
          </p:nvPr>
        </p:nvSpPr>
        <p:spPr/>
        <p:txBody>
          <a:bodyPr/>
          <a:lstStyle/>
          <a:p>
            <a:r>
              <a:rPr lang="en-US" dirty="0"/>
              <a:t>McSynth</a:t>
            </a:r>
          </a:p>
        </p:txBody>
      </p:sp>
      <p:sp>
        <p:nvSpPr>
          <p:cNvPr id="7" name="Content Placeholder 6"/>
          <p:cNvSpPr>
            <a:spLocks noGrp="1"/>
          </p:cNvSpPr>
          <p:nvPr>
            <p:ph sz="half" idx="2"/>
          </p:nvPr>
        </p:nvSpPr>
        <p:spPr/>
        <p:txBody>
          <a:bodyPr/>
          <a:lstStyle/>
          <a:p>
            <a:r>
              <a:rPr lang="en-US" dirty="0"/>
              <a:t>McSynth++</a:t>
            </a:r>
          </a:p>
        </p:txBody>
      </p:sp>
      <p:sp>
        <p:nvSpPr>
          <p:cNvPr id="4" name="Slide Number Placeholder 3"/>
          <p:cNvSpPr>
            <a:spLocks noGrp="1"/>
          </p:cNvSpPr>
          <p:nvPr>
            <p:ph type="sldNum" sz="quarter" idx="12"/>
          </p:nvPr>
        </p:nvSpPr>
        <p:spPr/>
        <p:txBody>
          <a:bodyPr/>
          <a:lstStyle/>
          <a:p>
            <a:fld id="{61790EBF-2842-40BA-9364-7C045D9A1DE9}" type="slidenum">
              <a:rPr lang="en-US" smtClean="0"/>
              <a:t>16</a:t>
            </a:fld>
            <a:endParaRPr lang="en-US" dirty="0"/>
          </a:p>
        </p:txBody>
      </p:sp>
      <p:sp>
        <p:nvSpPr>
          <p:cNvPr id="5" name="TextBox 4"/>
          <p:cNvSpPr txBox="1"/>
          <p:nvPr/>
        </p:nvSpPr>
        <p:spPr>
          <a:xfrm>
            <a:off x="10120981" y="340667"/>
            <a:ext cx="186781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8" name="Rectangle 7"/>
          <p:cNvSpPr/>
          <p:nvPr/>
        </p:nvSpPr>
        <p:spPr>
          <a:xfrm>
            <a:off x="2585572" y="2403433"/>
            <a:ext cx="1026455"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9" name="TextBox 8"/>
          <p:cNvSpPr txBox="1"/>
          <p:nvPr/>
        </p:nvSpPr>
        <p:spPr>
          <a:xfrm>
            <a:off x="2872615" y="1420761"/>
            <a:ext cx="452368" cy="584775"/>
          </a:xfrm>
          <a:prstGeom prst="rect">
            <a:avLst/>
          </a:prstGeom>
          <a:noFill/>
        </p:spPr>
        <p:txBody>
          <a:bodyPr wrap="none" rtlCol="0">
            <a:spAutoFit/>
          </a:bodyPr>
          <a:lstStyle/>
          <a:p>
            <a:r>
              <a:rPr lang="el-GR" sz="3200" dirty="0"/>
              <a:t>ϕ</a:t>
            </a:r>
            <a:endParaRPr lang="en-US" dirty="0"/>
          </a:p>
        </p:txBody>
      </p:sp>
      <p:sp>
        <p:nvSpPr>
          <p:cNvPr id="10" name="Down Arrow 9"/>
          <p:cNvSpPr/>
          <p:nvPr/>
        </p:nvSpPr>
        <p:spPr>
          <a:xfrm>
            <a:off x="2919019" y="2005535"/>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1" name="Rectangle 10"/>
          <p:cNvSpPr/>
          <p:nvPr/>
        </p:nvSpPr>
        <p:spPr>
          <a:xfrm>
            <a:off x="411480" y="485037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2" name="Rectangle 11"/>
          <p:cNvSpPr/>
          <p:nvPr/>
        </p:nvSpPr>
        <p:spPr>
          <a:xfrm>
            <a:off x="1452879" y="485037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3" name="Rectangle 12"/>
          <p:cNvSpPr/>
          <p:nvPr/>
        </p:nvSpPr>
        <p:spPr>
          <a:xfrm>
            <a:off x="5156201"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cxnSp>
        <p:nvCxnSpPr>
          <p:cNvPr id="15" name="Straight Arrow Connector 14"/>
          <p:cNvCxnSpPr>
            <a:endCxn id="11" idx="0"/>
          </p:cNvCxnSpPr>
          <p:nvPr/>
        </p:nvCxnSpPr>
        <p:spPr>
          <a:xfrm flipH="1">
            <a:off x="830580" y="3474720"/>
            <a:ext cx="1912620"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0"/>
          </p:cNvCxnSpPr>
          <p:nvPr/>
        </p:nvCxnSpPr>
        <p:spPr>
          <a:xfrm flipH="1">
            <a:off x="1871979" y="3498314"/>
            <a:ext cx="1074421" cy="135206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a:off x="3491452" y="3474720"/>
            <a:ext cx="2083849" cy="13756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46400" y="4607898"/>
            <a:ext cx="1616148" cy="646331"/>
          </a:xfrm>
          <a:prstGeom prst="rect">
            <a:avLst/>
          </a:prstGeom>
          <a:noFill/>
        </p:spPr>
        <p:txBody>
          <a:bodyPr wrap="none" rtlCol="0">
            <a:spAutoFit/>
          </a:bodyPr>
          <a:lstStyle/>
          <a:p>
            <a:r>
              <a:rPr lang="en-US" sz="3600" b="1" dirty="0"/>
              <a:t>.   .   .   .</a:t>
            </a:r>
          </a:p>
        </p:txBody>
      </p:sp>
      <p:sp>
        <p:nvSpPr>
          <p:cNvPr id="21" name="Down Arrow 20"/>
          <p:cNvSpPr/>
          <p:nvPr/>
        </p:nvSpPr>
        <p:spPr>
          <a:xfrm>
            <a:off x="650799"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2" name="Down Arrow 21"/>
          <p:cNvSpPr/>
          <p:nvPr/>
        </p:nvSpPr>
        <p:spPr>
          <a:xfrm>
            <a:off x="1692198"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3" name="Down Arrow 22"/>
          <p:cNvSpPr/>
          <p:nvPr/>
        </p:nvSpPr>
        <p:spPr>
          <a:xfrm>
            <a:off x="5395520"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4" name="TextBox 23"/>
          <p:cNvSpPr txBox="1"/>
          <p:nvPr/>
        </p:nvSpPr>
        <p:spPr>
          <a:xfrm>
            <a:off x="604395" y="5699831"/>
            <a:ext cx="428322" cy="584775"/>
          </a:xfrm>
          <a:prstGeom prst="rect">
            <a:avLst/>
          </a:prstGeom>
          <a:noFill/>
        </p:spPr>
        <p:txBody>
          <a:bodyPr wrap="none" rtlCol="0">
            <a:spAutoFit/>
          </a:bodyPr>
          <a:lstStyle/>
          <a:p>
            <a:r>
              <a:rPr lang="en-US" sz="3200" dirty="0"/>
              <a:t>I</a:t>
            </a:r>
            <a:r>
              <a:rPr lang="en-US" sz="3200" baseline="-25000" dirty="0"/>
              <a:t>1</a:t>
            </a:r>
            <a:endParaRPr lang="en-US" baseline="-25000" dirty="0"/>
          </a:p>
        </p:txBody>
      </p:sp>
      <p:sp>
        <p:nvSpPr>
          <p:cNvPr id="26" name="TextBox 25"/>
          <p:cNvSpPr txBox="1"/>
          <p:nvPr/>
        </p:nvSpPr>
        <p:spPr>
          <a:xfrm>
            <a:off x="1743096" y="5699831"/>
            <a:ext cx="428322" cy="584775"/>
          </a:xfrm>
          <a:prstGeom prst="rect">
            <a:avLst/>
          </a:prstGeom>
          <a:noFill/>
        </p:spPr>
        <p:txBody>
          <a:bodyPr wrap="none" rtlCol="0">
            <a:spAutoFit/>
          </a:bodyPr>
          <a:lstStyle/>
          <a:p>
            <a:r>
              <a:rPr lang="en-US" sz="3200" dirty="0"/>
              <a:t>I</a:t>
            </a:r>
            <a:r>
              <a:rPr lang="en-US" sz="3200" baseline="-25000" dirty="0"/>
              <a:t>2</a:t>
            </a:r>
            <a:endParaRPr lang="en-US" baseline="-25000" dirty="0"/>
          </a:p>
        </p:txBody>
      </p:sp>
      <p:sp>
        <p:nvSpPr>
          <p:cNvPr id="27" name="TextBox 26"/>
          <p:cNvSpPr txBox="1"/>
          <p:nvPr/>
        </p:nvSpPr>
        <p:spPr>
          <a:xfrm>
            <a:off x="5446418" y="5699830"/>
            <a:ext cx="506870" cy="584775"/>
          </a:xfrm>
          <a:prstGeom prst="rect">
            <a:avLst/>
          </a:prstGeom>
          <a:noFill/>
        </p:spPr>
        <p:txBody>
          <a:bodyPr wrap="none" rtlCol="0">
            <a:spAutoFit/>
          </a:bodyPr>
          <a:lstStyle/>
          <a:p>
            <a:r>
              <a:rPr lang="en-US" sz="3200" dirty="0" err="1"/>
              <a:t>I</a:t>
            </a:r>
            <a:r>
              <a:rPr lang="en-US" sz="3200" baseline="-25000" dirty="0" err="1"/>
              <a:t>m</a:t>
            </a:r>
            <a:endParaRPr lang="en-US" baseline="-25000" dirty="0"/>
          </a:p>
        </p:txBody>
      </p:sp>
      <p:sp>
        <p:nvSpPr>
          <p:cNvPr id="60" name="Rectangle 59"/>
          <p:cNvSpPr/>
          <p:nvPr/>
        </p:nvSpPr>
        <p:spPr>
          <a:xfrm>
            <a:off x="8376772" y="2403432"/>
            <a:ext cx="106844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61" name="TextBox 60"/>
          <p:cNvSpPr txBox="1"/>
          <p:nvPr/>
        </p:nvSpPr>
        <p:spPr>
          <a:xfrm>
            <a:off x="8663815" y="1420760"/>
            <a:ext cx="452368" cy="584775"/>
          </a:xfrm>
          <a:prstGeom prst="rect">
            <a:avLst/>
          </a:prstGeom>
          <a:noFill/>
        </p:spPr>
        <p:txBody>
          <a:bodyPr wrap="none" rtlCol="0">
            <a:spAutoFit/>
          </a:bodyPr>
          <a:lstStyle/>
          <a:p>
            <a:r>
              <a:rPr lang="el-GR" sz="3200" dirty="0"/>
              <a:t>ϕ</a:t>
            </a:r>
            <a:endParaRPr lang="en-US" dirty="0"/>
          </a:p>
        </p:txBody>
      </p:sp>
      <p:sp>
        <p:nvSpPr>
          <p:cNvPr id="62" name="Down Arrow 61"/>
          <p:cNvSpPr/>
          <p:nvPr/>
        </p:nvSpPr>
        <p:spPr>
          <a:xfrm>
            <a:off x="8710219" y="2005534"/>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63" name="Rectangle 62"/>
          <p:cNvSpPr/>
          <p:nvPr/>
        </p:nvSpPr>
        <p:spPr>
          <a:xfrm>
            <a:off x="6202680"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64" name="Rectangle 63"/>
          <p:cNvSpPr/>
          <p:nvPr/>
        </p:nvSpPr>
        <p:spPr>
          <a:xfrm>
            <a:off x="7244079"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65" name="Rectangle 64"/>
          <p:cNvSpPr/>
          <p:nvPr/>
        </p:nvSpPr>
        <p:spPr>
          <a:xfrm>
            <a:off x="10947401" y="4850376"/>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cxnSp>
        <p:nvCxnSpPr>
          <p:cNvPr id="66" name="Straight Arrow Connector 65"/>
          <p:cNvCxnSpPr>
            <a:endCxn id="63" idx="0"/>
          </p:cNvCxnSpPr>
          <p:nvPr/>
        </p:nvCxnSpPr>
        <p:spPr>
          <a:xfrm flipH="1">
            <a:off x="6621780" y="3474719"/>
            <a:ext cx="1912620"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4" idx="0"/>
          </p:cNvCxnSpPr>
          <p:nvPr/>
        </p:nvCxnSpPr>
        <p:spPr>
          <a:xfrm flipH="1">
            <a:off x="7663179" y="3498313"/>
            <a:ext cx="1074421" cy="135206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9282652" y="3474719"/>
            <a:ext cx="2083849" cy="13756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737600" y="4607897"/>
            <a:ext cx="1616148" cy="646331"/>
          </a:xfrm>
          <a:prstGeom prst="rect">
            <a:avLst/>
          </a:prstGeom>
          <a:noFill/>
        </p:spPr>
        <p:txBody>
          <a:bodyPr wrap="none" rtlCol="0">
            <a:spAutoFit/>
          </a:bodyPr>
          <a:lstStyle/>
          <a:p>
            <a:r>
              <a:rPr lang="en-US" sz="3600" b="1" dirty="0"/>
              <a:t>.   .   .   .</a:t>
            </a:r>
          </a:p>
        </p:txBody>
      </p:sp>
      <p:sp>
        <p:nvSpPr>
          <p:cNvPr id="70" name="Down Arrow 69"/>
          <p:cNvSpPr/>
          <p:nvPr/>
        </p:nvSpPr>
        <p:spPr>
          <a:xfrm>
            <a:off x="6441999"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1" name="Down Arrow 70"/>
          <p:cNvSpPr/>
          <p:nvPr/>
        </p:nvSpPr>
        <p:spPr>
          <a:xfrm>
            <a:off x="7483398"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2" name="Down Arrow 71"/>
          <p:cNvSpPr/>
          <p:nvPr/>
        </p:nvSpPr>
        <p:spPr>
          <a:xfrm>
            <a:off x="11186720"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3" name="TextBox 72"/>
          <p:cNvSpPr txBox="1"/>
          <p:nvPr/>
        </p:nvSpPr>
        <p:spPr>
          <a:xfrm>
            <a:off x="6395595" y="5699830"/>
            <a:ext cx="428322" cy="584775"/>
          </a:xfrm>
          <a:prstGeom prst="rect">
            <a:avLst/>
          </a:prstGeom>
          <a:noFill/>
        </p:spPr>
        <p:txBody>
          <a:bodyPr wrap="none" rtlCol="0">
            <a:spAutoFit/>
          </a:bodyPr>
          <a:lstStyle/>
          <a:p>
            <a:r>
              <a:rPr lang="en-US" sz="3200" dirty="0"/>
              <a:t>I</a:t>
            </a:r>
            <a:r>
              <a:rPr lang="en-US" sz="3200" baseline="-25000" dirty="0"/>
              <a:t>1</a:t>
            </a:r>
            <a:endParaRPr lang="en-US" baseline="-25000" dirty="0"/>
          </a:p>
        </p:txBody>
      </p:sp>
      <p:sp>
        <p:nvSpPr>
          <p:cNvPr id="74" name="TextBox 73"/>
          <p:cNvSpPr txBox="1"/>
          <p:nvPr/>
        </p:nvSpPr>
        <p:spPr>
          <a:xfrm>
            <a:off x="7534296" y="5699830"/>
            <a:ext cx="428322" cy="584775"/>
          </a:xfrm>
          <a:prstGeom prst="rect">
            <a:avLst/>
          </a:prstGeom>
          <a:noFill/>
        </p:spPr>
        <p:txBody>
          <a:bodyPr wrap="none" rtlCol="0">
            <a:spAutoFit/>
          </a:bodyPr>
          <a:lstStyle/>
          <a:p>
            <a:r>
              <a:rPr lang="en-US" sz="3200" dirty="0"/>
              <a:t>I</a:t>
            </a:r>
            <a:r>
              <a:rPr lang="en-US" sz="3200" baseline="-25000" dirty="0"/>
              <a:t>2</a:t>
            </a:r>
            <a:endParaRPr lang="en-US" baseline="-25000" dirty="0"/>
          </a:p>
        </p:txBody>
      </p:sp>
      <p:sp>
        <p:nvSpPr>
          <p:cNvPr id="75" name="TextBox 74"/>
          <p:cNvSpPr txBox="1"/>
          <p:nvPr/>
        </p:nvSpPr>
        <p:spPr>
          <a:xfrm>
            <a:off x="11237618" y="5699829"/>
            <a:ext cx="433132" cy="584775"/>
          </a:xfrm>
          <a:prstGeom prst="rect">
            <a:avLst/>
          </a:prstGeom>
          <a:noFill/>
        </p:spPr>
        <p:txBody>
          <a:bodyPr wrap="none" rtlCol="0">
            <a:spAutoFit/>
          </a:bodyPr>
          <a:lstStyle/>
          <a:p>
            <a:r>
              <a:rPr lang="en-US" sz="3200" dirty="0"/>
              <a:t>I</a:t>
            </a:r>
            <a:r>
              <a:rPr lang="en-US" sz="3200" baseline="-25000" dirty="0"/>
              <a:t>n</a:t>
            </a:r>
            <a:endParaRPr lang="en-US" baseline="-25000" dirty="0"/>
          </a:p>
        </p:txBody>
      </p:sp>
      <p:sp>
        <p:nvSpPr>
          <p:cNvPr id="76" name="Rounded Rectangular Callout 75"/>
          <p:cNvSpPr/>
          <p:nvPr/>
        </p:nvSpPr>
        <p:spPr>
          <a:xfrm>
            <a:off x="4937760" y="2237591"/>
            <a:ext cx="2141407" cy="1156441"/>
          </a:xfrm>
          <a:prstGeom prst="wedgeRoundRectCallout">
            <a:avLst>
              <a:gd name="adj1" fmla="val 107552"/>
              <a:gd name="adj2" fmla="val 4015"/>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Improved Master:</a:t>
            </a:r>
          </a:p>
          <a:p>
            <a:pPr algn="ctr"/>
            <a:r>
              <a:rPr lang="en-US" dirty="0">
                <a:latin typeface="Roboto Light" panose="020B0604020202020204" charset="0"/>
                <a:ea typeface="Roboto Light" panose="020B0604020202020204" charset="0"/>
                <a:cs typeface="Roboto Light" panose="020B0604020202020204" charset="0"/>
              </a:rPr>
              <a:t>More and finer-grained splits </a:t>
            </a:r>
          </a:p>
          <a:p>
            <a:pPr algn="ctr"/>
            <a:r>
              <a:rPr lang="en-US" dirty="0">
                <a:latin typeface="Roboto Light" panose="020B0604020202020204" charset="0"/>
                <a:ea typeface="Roboto Light" panose="020B0604020202020204" charset="0"/>
                <a:cs typeface="Roboto Light" panose="020B0604020202020204" charset="0"/>
              </a:rPr>
              <a:t>(n </a:t>
            </a:r>
            <a:r>
              <a:rPr lang="en-US" dirty="0">
                <a:latin typeface="Cambria Math" panose="02040503050406030204" pitchFamily="18" charset="0"/>
                <a:ea typeface="Cambria Math" panose="02040503050406030204" pitchFamily="18" charset="0"/>
                <a:cs typeface="Roboto Light" panose="020B0604020202020204" charset="0"/>
              </a:rPr>
              <a:t>≥ </a:t>
            </a:r>
            <a:r>
              <a:rPr lang="en-US" dirty="0">
                <a:latin typeface="Roboto Light" panose="02000000000000000000" pitchFamily="2" charset="0"/>
                <a:ea typeface="Roboto Light" panose="02000000000000000000" pitchFamily="2" charset="0"/>
                <a:cs typeface="Roboto Light" panose="02000000000000000000" pitchFamily="2" charset="0"/>
              </a:rPr>
              <a:t>m)</a:t>
            </a:r>
          </a:p>
        </p:txBody>
      </p:sp>
      <p:sp>
        <p:nvSpPr>
          <p:cNvPr id="77" name="Rounded Rectangular Callout 76"/>
          <p:cNvSpPr/>
          <p:nvPr/>
        </p:nvSpPr>
        <p:spPr>
          <a:xfrm>
            <a:off x="8210509" y="5413995"/>
            <a:ext cx="2292109" cy="973411"/>
          </a:xfrm>
          <a:prstGeom prst="wedgeRoundRectCallout">
            <a:avLst>
              <a:gd name="adj1" fmla="val 67257"/>
              <a:gd name="adj2" fmla="val -82791"/>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Improved Slave:</a:t>
            </a:r>
          </a:p>
          <a:p>
            <a:pPr algn="ctr"/>
            <a:r>
              <a:rPr lang="en-US" dirty="0">
                <a:latin typeface="Roboto Light" panose="020B0604020202020204" charset="0"/>
                <a:ea typeface="Roboto Light" panose="020B0604020202020204" charset="0"/>
                <a:cs typeface="Roboto Light" panose="020B0604020202020204" charset="0"/>
              </a:rPr>
              <a:t>Faster enumerative synthesis</a:t>
            </a: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Rounded Rectangle 2"/>
          <p:cNvSpPr/>
          <p:nvPr/>
        </p:nvSpPr>
        <p:spPr>
          <a:xfrm>
            <a:off x="5575301" y="3073940"/>
            <a:ext cx="866698" cy="32009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1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500"/>
                                        <p:tgtEl>
                                          <p:spTgt spid="7">
                                            <p:txEl>
                                              <p:pRg st="0" end="0"/>
                                            </p:txEl>
                                          </p:spTgt>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up)">
                                      <p:cBhvr>
                                        <p:cTn id="70" dur="500"/>
                                        <p:tgtEl>
                                          <p:spTgt spid="62"/>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up)">
                                      <p:cBhvr>
                                        <p:cTn id="78" dur="500"/>
                                        <p:tgtEl>
                                          <p:spTgt spid="66"/>
                                        </p:tgtEl>
                                      </p:cBhvr>
                                    </p:animEffect>
                                  </p:childTnLst>
                                </p:cTn>
                              </p:par>
                              <p:par>
                                <p:cTn id="79" presetID="22" presetClass="entr" presetSubtype="1"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up)">
                                      <p:cBhvr>
                                        <p:cTn id="81" dur="500"/>
                                        <p:tgtEl>
                                          <p:spTgt spid="67"/>
                                        </p:tgtEl>
                                      </p:cBhvr>
                                    </p:animEffect>
                                  </p:childTnLst>
                                </p:cTn>
                              </p:par>
                              <p:par>
                                <p:cTn id="82" presetID="22" presetClass="entr" presetSubtype="1"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up)">
                                      <p:cBhvr>
                                        <p:cTn id="84" dur="500"/>
                                        <p:tgtEl>
                                          <p:spTgt spid="68"/>
                                        </p:tgtEl>
                                      </p:cBhvr>
                                    </p:animEffect>
                                  </p:childTnLst>
                                </p:cTn>
                              </p:par>
                            </p:childTnLst>
                          </p:cTn>
                        </p:par>
                        <p:par>
                          <p:cTn id="85" fill="hold">
                            <p:stCondLst>
                              <p:cond delay="6000"/>
                            </p:stCondLst>
                            <p:childTnLst>
                              <p:par>
                                <p:cTn id="86" presetID="10" presetClass="entr" presetSubtype="0"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childTnLst>
                          </p:cTn>
                        </p:par>
                        <p:par>
                          <p:cTn id="98" fill="hold">
                            <p:stCondLst>
                              <p:cond delay="6500"/>
                            </p:stCondLst>
                            <p:childTnLst>
                              <p:par>
                                <p:cTn id="99" presetID="22" presetClass="entr" presetSubtype="1"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up)">
                                      <p:cBhvr>
                                        <p:cTn id="101" dur="500"/>
                                        <p:tgtEl>
                                          <p:spTgt spid="70"/>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wipe(up)">
                                      <p:cBhvr>
                                        <p:cTn id="104" dur="500"/>
                                        <p:tgtEl>
                                          <p:spTgt spid="71"/>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wipe(up)">
                                      <p:cBhvr>
                                        <p:cTn id="107" dur="500"/>
                                        <p:tgtEl>
                                          <p:spTgt spid="72"/>
                                        </p:tgtEl>
                                      </p:cBhvr>
                                    </p:animEffect>
                                  </p:childTnLst>
                                </p:cTn>
                              </p:par>
                            </p:childTnLst>
                          </p:cTn>
                        </p:par>
                        <p:par>
                          <p:cTn id="108" fill="hold">
                            <p:stCondLst>
                              <p:cond delay="7000"/>
                            </p:stCondLst>
                            <p:childTnLst>
                              <p:par>
                                <p:cTn id="109" presetID="10"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500"/>
                                        <p:tgtEl>
                                          <p:spTgt spid="7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500"/>
                                        <p:tgtEl>
                                          <p:spTgt spid="7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500"/>
                                        <p:tgtEl>
                                          <p:spTgt spid="7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500"/>
                                        <p:tgtEl>
                                          <p:spTgt spid="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fade">
                                      <p:cBhvr>
                                        <p:cTn id="132" dur="500"/>
                                        <p:tgtEl>
                                          <p:spTgt spid="77"/>
                                        </p:tgtEl>
                                      </p:cBhvr>
                                    </p:animEffect>
                                  </p:childTnLst>
                                </p:cTn>
                              </p:par>
                            </p:childTnLst>
                          </p:cTn>
                        </p:par>
                      </p:childTnLst>
                    </p:cTn>
                  </p:par>
                  <p:par>
                    <p:cTn id="133" fill="hold">
                      <p:stCondLst>
                        <p:cond delay="indefinite"/>
                      </p:stCondLst>
                      <p:childTnLst>
                        <p:par>
                          <p:cTn id="134" fill="hold">
                            <p:stCondLst>
                              <p:cond delay="0"/>
                            </p:stCondLst>
                            <p:childTnLst>
                              <p:par>
                                <p:cTn id="135" presetID="27" presetClass="emph" presetSubtype="0" fill="remove" grpId="1" nodeType="clickEffect">
                                  <p:stCondLst>
                                    <p:cond delay="0"/>
                                  </p:stCondLst>
                                  <p:childTnLst>
                                    <p:animClr clrSpc="rgb" dir="cw">
                                      <p:cBhvr override="childStyle">
                                        <p:cTn id="136" dur="250" autoRev="1" fill="remove"/>
                                        <p:tgtEl>
                                          <p:spTgt spid="60"/>
                                        </p:tgtEl>
                                        <p:attrNameLst>
                                          <p:attrName>style.color</p:attrName>
                                        </p:attrNameLst>
                                      </p:cBhvr>
                                      <p:to>
                                        <a:schemeClr val="bg1"/>
                                      </p:to>
                                    </p:animClr>
                                    <p:animClr clrSpc="rgb" dir="cw">
                                      <p:cBhvr>
                                        <p:cTn id="137" dur="250" autoRev="1" fill="remove"/>
                                        <p:tgtEl>
                                          <p:spTgt spid="60"/>
                                        </p:tgtEl>
                                        <p:attrNameLst>
                                          <p:attrName>fillcolor</p:attrName>
                                        </p:attrNameLst>
                                      </p:cBhvr>
                                      <p:to>
                                        <a:schemeClr val="bg1"/>
                                      </p:to>
                                    </p:animClr>
                                    <p:set>
                                      <p:cBhvr>
                                        <p:cTn id="138" dur="250" autoRev="1" fill="remove"/>
                                        <p:tgtEl>
                                          <p:spTgt spid="60"/>
                                        </p:tgtEl>
                                        <p:attrNameLst>
                                          <p:attrName>fill.type</p:attrName>
                                        </p:attrNameLst>
                                      </p:cBhvr>
                                      <p:to>
                                        <p:strVal val="solid"/>
                                      </p:to>
                                    </p:set>
                                    <p:set>
                                      <p:cBhvr>
                                        <p:cTn id="139" dur="250" autoRev="1" fill="remove"/>
                                        <p:tgtEl>
                                          <p:spTgt spid="60"/>
                                        </p:tgtEl>
                                        <p:attrNameLst>
                                          <p:attrName>fill.on</p:attrName>
                                        </p:attrNameLst>
                                      </p:cBhvr>
                                      <p:to>
                                        <p:strVal val="true"/>
                                      </p:to>
                                    </p:set>
                                  </p:childTnLst>
                                </p:cTn>
                              </p:par>
                            </p:childTnLst>
                          </p:cTn>
                        </p:par>
                        <p:par>
                          <p:cTn id="140" fill="hold">
                            <p:stCondLst>
                              <p:cond delay="500"/>
                            </p:stCondLst>
                            <p:childTnLst>
                              <p:par>
                                <p:cTn id="141" presetID="27" presetClass="emph" presetSubtype="0" fill="remove" grpId="2" nodeType="afterEffect">
                                  <p:stCondLst>
                                    <p:cond delay="0"/>
                                  </p:stCondLst>
                                  <p:childTnLst>
                                    <p:animClr clrSpc="rgb" dir="cw">
                                      <p:cBhvr override="childStyle">
                                        <p:cTn id="142" dur="250" autoRev="1" fill="remove"/>
                                        <p:tgtEl>
                                          <p:spTgt spid="60"/>
                                        </p:tgtEl>
                                        <p:attrNameLst>
                                          <p:attrName>style.color</p:attrName>
                                        </p:attrNameLst>
                                      </p:cBhvr>
                                      <p:to>
                                        <a:schemeClr val="bg1"/>
                                      </p:to>
                                    </p:animClr>
                                    <p:animClr clrSpc="rgb" dir="cw">
                                      <p:cBhvr>
                                        <p:cTn id="143" dur="250" autoRev="1" fill="remove"/>
                                        <p:tgtEl>
                                          <p:spTgt spid="60"/>
                                        </p:tgtEl>
                                        <p:attrNameLst>
                                          <p:attrName>fillcolor</p:attrName>
                                        </p:attrNameLst>
                                      </p:cBhvr>
                                      <p:to>
                                        <a:schemeClr val="bg1"/>
                                      </p:to>
                                    </p:animClr>
                                    <p:set>
                                      <p:cBhvr>
                                        <p:cTn id="144" dur="250" autoRev="1" fill="remove"/>
                                        <p:tgtEl>
                                          <p:spTgt spid="60"/>
                                        </p:tgtEl>
                                        <p:attrNameLst>
                                          <p:attrName>fill.type</p:attrName>
                                        </p:attrNameLst>
                                      </p:cBhvr>
                                      <p:to>
                                        <p:strVal val="solid"/>
                                      </p:to>
                                    </p:set>
                                    <p:set>
                                      <p:cBhvr>
                                        <p:cTn id="145" dur="250" autoRev="1" fill="remove"/>
                                        <p:tgtEl>
                                          <p:spTgt spid="60"/>
                                        </p:tgtEl>
                                        <p:attrNameLst>
                                          <p:attrName>fill.on</p:attrName>
                                        </p:attrNameLst>
                                      </p:cBhvr>
                                      <p:to>
                                        <p:strVal val="true"/>
                                      </p:to>
                                    </p:set>
                                  </p:childTnLst>
                                </p:cTn>
                              </p:par>
                            </p:childTnLst>
                          </p:cTn>
                        </p:par>
                        <p:par>
                          <p:cTn id="146" fill="hold">
                            <p:stCondLst>
                              <p:cond delay="1000"/>
                            </p:stCondLst>
                            <p:childTnLst>
                              <p:par>
                                <p:cTn id="147" presetID="27" presetClass="emph" presetSubtype="0" fill="remove" grpId="3" nodeType="afterEffect">
                                  <p:stCondLst>
                                    <p:cond delay="0"/>
                                  </p:stCondLst>
                                  <p:childTnLst>
                                    <p:animClr clrSpc="rgb" dir="cw">
                                      <p:cBhvr override="childStyle">
                                        <p:cTn id="148" dur="250" autoRev="1" fill="remove"/>
                                        <p:tgtEl>
                                          <p:spTgt spid="60"/>
                                        </p:tgtEl>
                                        <p:attrNameLst>
                                          <p:attrName>style.color</p:attrName>
                                        </p:attrNameLst>
                                      </p:cBhvr>
                                      <p:to>
                                        <a:schemeClr val="bg1"/>
                                      </p:to>
                                    </p:animClr>
                                    <p:animClr clrSpc="rgb" dir="cw">
                                      <p:cBhvr>
                                        <p:cTn id="149" dur="250" autoRev="1" fill="remove"/>
                                        <p:tgtEl>
                                          <p:spTgt spid="60"/>
                                        </p:tgtEl>
                                        <p:attrNameLst>
                                          <p:attrName>fillcolor</p:attrName>
                                        </p:attrNameLst>
                                      </p:cBhvr>
                                      <p:to>
                                        <a:schemeClr val="bg1"/>
                                      </p:to>
                                    </p:animClr>
                                    <p:set>
                                      <p:cBhvr>
                                        <p:cTn id="150" dur="250" autoRev="1" fill="remove"/>
                                        <p:tgtEl>
                                          <p:spTgt spid="60"/>
                                        </p:tgtEl>
                                        <p:attrNameLst>
                                          <p:attrName>fill.type</p:attrName>
                                        </p:attrNameLst>
                                      </p:cBhvr>
                                      <p:to>
                                        <p:strVal val="solid"/>
                                      </p:to>
                                    </p:set>
                                    <p:set>
                                      <p:cBhvr>
                                        <p:cTn id="151" dur="250" autoRev="1" fill="remove"/>
                                        <p:tgtEl>
                                          <p:spTgt spid="60"/>
                                        </p:tgtEl>
                                        <p:attrNameLst>
                                          <p:attrName>fill.on</p:attrName>
                                        </p:attrNameLst>
                                      </p:cBhvr>
                                      <p:to>
                                        <p:strVal val="true"/>
                                      </p:to>
                                    </p:set>
                                  </p:childTnLst>
                                </p:cTn>
                              </p:par>
                            </p:childTnLst>
                          </p:cTn>
                        </p:par>
                      </p:childTnLst>
                    </p:cTn>
                  </p:par>
                  <p:par>
                    <p:cTn id="152" fill="hold">
                      <p:stCondLst>
                        <p:cond delay="indefinite"/>
                      </p:stCondLst>
                      <p:childTnLst>
                        <p:par>
                          <p:cTn id="153" fill="hold">
                            <p:stCondLst>
                              <p:cond delay="0"/>
                            </p:stCondLst>
                            <p:childTnLst>
                              <p:par>
                                <p:cTn id="154" presetID="27" presetClass="emph" presetSubtype="0" fill="remove" grpId="1" nodeType="clickEffect">
                                  <p:stCondLst>
                                    <p:cond delay="0"/>
                                  </p:stCondLst>
                                  <p:childTnLst>
                                    <p:animClr clrSpc="rgb" dir="cw">
                                      <p:cBhvr override="childStyle">
                                        <p:cTn id="155" dur="250" autoRev="1" fill="remove"/>
                                        <p:tgtEl>
                                          <p:spTgt spid="63"/>
                                        </p:tgtEl>
                                        <p:attrNameLst>
                                          <p:attrName>style.color</p:attrName>
                                        </p:attrNameLst>
                                      </p:cBhvr>
                                      <p:to>
                                        <a:schemeClr val="bg1"/>
                                      </p:to>
                                    </p:animClr>
                                    <p:animClr clrSpc="rgb" dir="cw">
                                      <p:cBhvr>
                                        <p:cTn id="156" dur="250" autoRev="1" fill="remove"/>
                                        <p:tgtEl>
                                          <p:spTgt spid="63"/>
                                        </p:tgtEl>
                                        <p:attrNameLst>
                                          <p:attrName>fillcolor</p:attrName>
                                        </p:attrNameLst>
                                      </p:cBhvr>
                                      <p:to>
                                        <a:schemeClr val="bg1"/>
                                      </p:to>
                                    </p:animClr>
                                    <p:set>
                                      <p:cBhvr>
                                        <p:cTn id="157" dur="250" autoRev="1" fill="remove"/>
                                        <p:tgtEl>
                                          <p:spTgt spid="63"/>
                                        </p:tgtEl>
                                        <p:attrNameLst>
                                          <p:attrName>fill.type</p:attrName>
                                        </p:attrNameLst>
                                      </p:cBhvr>
                                      <p:to>
                                        <p:strVal val="solid"/>
                                      </p:to>
                                    </p:set>
                                    <p:set>
                                      <p:cBhvr>
                                        <p:cTn id="158" dur="250" autoRev="1" fill="remove"/>
                                        <p:tgtEl>
                                          <p:spTgt spid="63"/>
                                        </p:tgtEl>
                                        <p:attrNameLst>
                                          <p:attrName>fill.on</p:attrName>
                                        </p:attrNameLst>
                                      </p:cBhvr>
                                      <p:to>
                                        <p:strVal val="true"/>
                                      </p:to>
                                    </p:set>
                                  </p:childTnLst>
                                </p:cTn>
                              </p:par>
                              <p:par>
                                <p:cTn id="159" presetID="27" presetClass="emph" presetSubtype="0" fill="remove" grpId="1" nodeType="withEffect">
                                  <p:stCondLst>
                                    <p:cond delay="0"/>
                                  </p:stCondLst>
                                  <p:childTnLst>
                                    <p:animClr clrSpc="rgb" dir="cw">
                                      <p:cBhvr override="childStyle">
                                        <p:cTn id="160" dur="250" autoRev="1" fill="remove"/>
                                        <p:tgtEl>
                                          <p:spTgt spid="64"/>
                                        </p:tgtEl>
                                        <p:attrNameLst>
                                          <p:attrName>style.color</p:attrName>
                                        </p:attrNameLst>
                                      </p:cBhvr>
                                      <p:to>
                                        <a:schemeClr val="bg1"/>
                                      </p:to>
                                    </p:animClr>
                                    <p:animClr clrSpc="rgb" dir="cw">
                                      <p:cBhvr>
                                        <p:cTn id="161" dur="250" autoRev="1" fill="remove"/>
                                        <p:tgtEl>
                                          <p:spTgt spid="64"/>
                                        </p:tgtEl>
                                        <p:attrNameLst>
                                          <p:attrName>fillcolor</p:attrName>
                                        </p:attrNameLst>
                                      </p:cBhvr>
                                      <p:to>
                                        <a:schemeClr val="bg1"/>
                                      </p:to>
                                    </p:animClr>
                                    <p:set>
                                      <p:cBhvr>
                                        <p:cTn id="162" dur="250" autoRev="1" fill="remove"/>
                                        <p:tgtEl>
                                          <p:spTgt spid="64"/>
                                        </p:tgtEl>
                                        <p:attrNameLst>
                                          <p:attrName>fill.type</p:attrName>
                                        </p:attrNameLst>
                                      </p:cBhvr>
                                      <p:to>
                                        <p:strVal val="solid"/>
                                      </p:to>
                                    </p:set>
                                    <p:set>
                                      <p:cBhvr>
                                        <p:cTn id="163" dur="250" autoRev="1" fill="remove"/>
                                        <p:tgtEl>
                                          <p:spTgt spid="64"/>
                                        </p:tgtEl>
                                        <p:attrNameLst>
                                          <p:attrName>fill.on</p:attrName>
                                        </p:attrNameLst>
                                      </p:cBhvr>
                                      <p:to>
                                        <p:strVal val="true"/>
                                      </p:to>
                                    </p:set>
                                  </p:childTnLst>
                                </p:cTn>
                              </p:par>
                              <p:par>
                                <p:cTn id="164" presetID="27" presetClass="emph" presetSubtype="0" fill="remove" grpId="1" nodeType="withEffect">
                                  <p:stCondLst>
                                    <p:cond delay="0"/>
                                  </p:stCondLst>
                                  <p:childTnLst>
                                    <p:animClr clrSpc="rgb" dir="cw">
                                      <p:cBhvr override="childStyle">
                                        <p:cTn id="165" dur="250" autoRev="1" fill="remove"/>
                                        <p:tgtEl>
                                          <p:spTgt spid="65"/>
                                        </p:tgtEl>
                                        <p:attrNameLst>
                                          <p:attrName>style.color</p:attrName>
                                        </p:attrNameLst>
                                      </p:cBhvr>
                                      <p:to>
                                        <a:schemeClr val="bg1"/>
                                      </p:to>
                                    </p:animClr>
                                    <p:animClr clrSpc="rgb" dir="cw">
                                      <p:cBhvr>
                                        <p:cTn id="166" dur="250" autoRev="1" fill="remove"/>
                                        <p:tgtEl>
                                          <p:spTgt spid="65"/>
                                        </p:tgtEl>
                                        <p:attrNameLst>
                                          <p:attrName>fillcolor</p:attrName>
                                        </p:attrNameLst>
                                      </p:cBhvr>
                                      <p:to>
                                        <a:schemeClr val="bg1"/>
                                      </p:to>
                                    </p:animClr>
                                    <p:set>
                                      <p:cBhvr>
                                        <p:cTn id="167" dur="250" autoRev="1" fill="remove"/>
                                        <p:tgtEl>
                                          <p:spTgt spid="65"/>
                                        </p:tgtEl>
                                        <p:attrNameLst>
                                          <p:attrName>fill.type</p:attrName>
                                        </p:attrNameLst>
                                      </p:cBhvr>
                                      <p:to>
                                        <p:strVal val="solid"/>
                                      </p:to>
                                    </p:set>
                                    <p:set>
                                      <p:cBhvr>
                                        <p:cTn id="168" dur="250" autoRev="1" fill="remove"/>
                                        <p:tgtEl>
                                          <p:spTgt spid="65"/>
                                        </p:tgtEl>
                                        <p:attrNameLst>
                                          <p:attrName>fill.on</p:attrName>
                                        </p:attrNameLst>
                                      </p:cBhvr>
                                      <p:to>
                                        <p:strVal val="true"/>
                                      </p:to>
                                    </p:set>
                                  </p:childTnLst>
                                </p:cTn>
                              </p:par>
                            </p:childTnLst>
                          </p:cTn>
                        </p:par>
                        <p:par>
                          <p:cTn id="169" fill="hold">
                            <p:stCondLst>
                              <p:cond delay="500"/>
                            </p:stCondLst>
                            <p:childTnLst>
                              <p:par>
                                <p:cTn id="170" presetID="27" presetClass="emph" presetSubtype="0" fill="remove" grpId="2" nodeType="afterEffect">
                                  <p:stCondLst>
                                    <p:cond delay="0"/>
                                  </p:stCondLst>
                                  <p:childTnLst>
                                    <p:animClr clrSpc="rgb" dir="cw">
                                      <p:cBhvr override="childStyle">
                                        <p:cTn id="171" dur="250" autoRev="1" fill="remove"/>
                                        <p:tgtEl>
                                          <p:spTgt spid="63"/>
                                        </p:tgtEl>
                                        <p:attrNameLst>
                                          <p:attrName>style.color</p:attrName>
                                        </p:attrNameLst>
                                      </p:cBhvr>
                                      <p:to>
                                        <a:schemeClr val="bg1"/>
                                      </p:to>
                                    </p:animClr>
                                    <p:animClr clrSpc="rgb" dir="cw">
                                      <p:cBhvr>
                                        <p:cTn id="172" dur="250" autoRev="1" fill="remove"/>
                                        <p:tgtEl>
                                          <p:spTgt spid="63"/>
                                        </p:tgtEl>
                                        <p:attrNameLst>
                                          <p:attrName>fillcolor</p:attrName>
                                        </p:attrNameLst>
                                      </p:cBhvr>
                                      <p:to>
                                        <a:schemeClr val="bg1"/>
                                      </p:to>
                                    </p:animClr>
                                    <p:set>
                                      <p:cBhvr>
                                        <p:cTn id="173" dur="250" autoRev="1" fill="remove"/>
                                        <p:tgtEl>
                                          <p:spTgt spid="63"/>
                                        </p:tgtEl>
                                        <p:attrNameLst>
                                          <p:attrName>fill.type</p:attrName>
                                        </p:attrNameLst>
                                      </p:cBhvr>
                                      <p:to>
                                        <p:strVal val="solid"/>
                                      </p:to>
                                    </p:set>
                                    <p:set>
                                      <p:cBhvr>
                                        <p:cTn id="174" dur="250" autoRev="1" fill="remove"/>
                                        <p:tgtEl>
                                          <p:spTgt spid="63"/>
                                        </p:tgtEl>
                                        <p:attrNameLst>
                                          <p:attrName>fill.on</p:attrName>
                                        </p:attrNameLst>
                                      </p:cBhvr>
                                      <p:to>
                                        <p:strVal val="true"/>
                                      </p:to>
                                    </p:set>
                                  </p:childTnLst>
                                </p:cTn>
                              </p:par>
                              <p:par>
                                <p:cTn id="175" presetID="27" presetClass="emph" presetSubtype="0" fill="remove" grpId="2" nodeType="withEffect">
                                  <p:stCondLst>
                                    <p:cond delay="0"/>
                                  </p:stCondLst>
                                  <p:childTnLst>
                                    <p:animClr clrSpc="rgb" dir="cw">
                                      <p:cBhvr override="childStyle">
                                        <p:cTn id="176" dur="250" autoRev="1" fill="remove"/>
                                        <p:tgtEl>
                                          <p:spTgt spid="64"/>
                                        </p:tgtEl>
                                        <p:attrNameLst>
                                          <p:attrName>style.color</p:attrName>
                                        </p:attrNameLst>
                                      </p:cBhvr>
                                      <p:to>
                                        <a:schemeClr val="bg1"/>
                                      </p:to>
                                    </p:animClr>
                                    <p:animClr clrSpc="rgb" dir="cw">
                                      <p:cBhvr>
                                        <p:cTn id="177" dur="250" autoRev="1" fill="remove"/>
                                        <p:tgtEl>
                                          <p:spTgt spid="64"/>
                                        </p:tgtEl>
                                        <p:attrNameLst>
                                          <p:attrName>fillcolor</p:attrName>
                                        </p:attrNameLst>
                                      </p:cBhvr>
                                      <p:to>
                                        <a:schemeClr val="bg1"/>
                                      </p:to>
                                    </p:animClr>
                                    <p:set>
                                      <p:cBhvr>
                                        <p:cTn id="178" dur="250" autoRev="1" fill="remove"/>
                                        <p:tgtEl>
                                          <p:spTgt spid="64"/>
                                        </p:tgtEl>
                                        <p:attrNameLst>
                                          <p:attrName>fill.type</p:attrName>
                                        </p:attrNameLst>
                                      </p:cBhvr>
                                      <p:to>
                                        <p:strVal val="solid"/>
                                      </p:to>
                                    </p:set>
                                    <p:set>
                                      <p:cBhvr>
                                        <p:cTn id="179" dur="250" autoRev="1" fill="remove"/>
                                        <p:tgtEl>
                                          <p:spTgt spid="64"/>
                                        </p:tgtEl>
                                        <p:attrNameLst>
                                          <p:attrName>fill.on</p:attrName>
                                        </p:attrNameLst>
                                      </p:cBhvr>
                                      <p:to>
                                        <p:strVal val="true"/>
                                      </p:to>
                                    </p:set>
                                  </p:childTnLst>
                                </p:cTn>
                              </p:par>
                              <p:par>
                                <p:cTn id="180" presetID="27" presetClass="emph" presetSubtype="0" fill="remove" grpId="2" nodeType="withEffect">
                                  <p:stCondLst>
                                    <p:cond delay="0"/>
                                  </p:stCondLst>
                                  <p:childTnLst>
                                    <p:animClr clrSpc="rgb" dir="cw">
                                      <p:cBhvr override="childStyle">
                                        <p:cTn id="181" dur="250" autoRev="1" fill="remove"/>
                                        <p:tgtEl>
                                          <p:spTgt spid="65"/>
                                        </p:tgtEl>
                                        <p:attrNameLst>
                                          <p:attrName>style.color</p:attrName>
                                        </p:attrNameLst>
                                      </p:cBhvr>
                                      <p:to>
                                        <a:schemeClr val="bg1"/>
                                      </p:to>
                                    </p:animClr>
                                    <p:animClr clrSpc="rgb" dir="cw">
                                      <p:cBhvr>
                                        <p:cTn id="182" dur="250" autoRev="1" fill="remove"/>
                                        <p:tgtEl>
                                          <p:spTgt spid="65"/>
                                        </p:tgtEl>
                                        <p:attrNameLst>
                                          <p:attrName>fillcolor</p:attrName>
                                        </p:attrNameLst>
                                      </p:cBhvr>
                                      <p:to>
                                        <a:schemeClr val="bg1"/>
                                      </p:to>
                                    </p:animClr>
                                    <p:set>
                                      <p:cBhvr>
                                        <p:cTn id="183" dur="250" autoRev="1" fill="remove"/>
                                        <p:tgtEl>
                                          <p:spTgt spid="65"/>
                                        </p:tgtEl>
                                        <p:attrNameLst>
                                          <p:attrName>fill.type</p:attrName>
                                        </p:attrNameLst>
                                      </p:cBhvr>
                                      <p:to>
                                        <p:strVal val="solid"/>
                                      </p:to>
                                    </p:set>
                                    <p:set>
                                      <p:cBhvr>
                                        <p:cTn id="184" dur="250" autoRev="1" fill="remove"/>
                                        <p:tgtEl>
                                          <p:spTgt spid="65"/>
                                        </p:tgtEl>
                                        <p:attrNameLst>
                                          <p:attrName>fill.on</p:attrName>
                                        </p:attrNameLst>
                                      </p:cBhvr>
                                      <p:to>
                                        <p:strVal val="true"/>
                                      </p:to>
                                    </p:set>
                                  </p:childTnLst>
                                </p:cTn>
                              </p:par>
                            </p:childTnLst>
                          </p:cTn>
                        </p:par>
                        <p:par>
                          <p:cTn id="185" fill="hold">
                            <p:stCondLst>
                              <p:cond delay="1000"/>
                            </p:stCondLst>
                            <p:childTnLst>
                              <p:par>
                                <p:cTn id="186" presetID="27" presetClass="emph" presetSubtype="0" fill="remove" grpId="3" nodeType="afterEffect">
                                  <p:stCondLst>
                                    <p:cond delay="0"/>
                                  </p:stCondLst>
                                  <p:childTnLst>
                                    <p:animClr clrSpc="rgb" dir="cw">
                                      <p:cBhvr override="childStyle">
                                        <p:cTn id="187" dur="250" autoRev="1" fill="remove"/>
                                        <p:tgtEl>
                                          <p:spTgt spid="63"/>
                                        </p:tgtEl>
                                        <p:attrNameLst>
                                          <p:attrName>style.color</p:attrName>
                                        </p:attrNameLst>
                                      </p:cBhvr>
                                      <p:to>
                                        <a:schemeClr val="bg1"/>
                                      </p:to>
                                    </p:animClr>
                                    <p:animClr clrSpc="rgb" dir="cw">
                                      <p:cBhvr>
                                        <p:cTn id="188" dur="250" autoRev="1" fill="remove"/>
                                        <p:tgtEl>
                                          <p:spTgt spid="63"/>
                                        </p:tgtEl>
                                        <p:attrNameLst>
                                          <p:attrName>fillcolor</p:attrName>
                                        </p:attrNameLst>
                                      </p:cBhvr>
                                      <p:to>
                                        <a:schemeClr val="bg1"/>
                                      </p:to>
                                    </p:animClr>
                                    <p:set>
                                      <p:cBhvr>
                                        <p:cTn id="189" dur="250" autoRev="1" fill="remove"/>
                                        <p:tgtEl>
                                          <p:spTgt spid="63"/>
                                        </p:tgtEl>
                                        <p:attrNameLst>
                                          <p:attrName>fill.type</p:attrName>
                                        </p:attrNameLst>
                                      </p:cBhvr>
                                      <p:to>
                                        <p:strVal val="solid"/>
                                      </p:to>
                                    </p:set>
                                    <p:set>
                                      <p:cBhvr>
                                        <p:cTn id="190" dur="250" autoRev="1" fill="remove"/>
                                        <p:tgtEl>
                                          <p:spTgt spid="63"/>
                                        </p:tgtEl>
                                        <p:attrNameLst>
                                          <p:attrName>fill.on</p:attrName>
                                        </p:attrNameLst>
                                      </p:cBhvr>
                                      <p:to>
                                        <p:strVal val="true"/>
                                      </p:to>
                                    </p:set>
                                  </p:childTnLst>
                                </p:cTn>
                              </p:par>
                              <p:par>
                                <p:cTn id="191" presetID="27" presetClass="emph" presetSubtype="0" fill="remove" grpId="3" nodeType="withEffect">
                                  <p:stCondLst>
                                    <p:cond delay="0"/>
                                  </p:stCondLst>
                                  <p:childTnLst>
                                    <p:animClr clrSpc="rgb" dir="cw">
                                      <p:cBhvr override="childStyle">
                                        <p:cTn id="192" dur="250" autoRev="1" fill="remove"/>
                                        <p:tgtEl>
                                          <p:spTgt spid="64"/>
                                        </p:tgtEl>
                                        <p:attrNameLst>
                                          <p:attrName>style.color</p:attrName>
                                        </p:attrNameLst>
                                      </p:cBhvr>
                                      <p:to>
                                        <a:schemeClr val="bg1"/>
                                      </p:to>
                                    </p:animClr>
                                    <p:animClr clrSpc="rgb" dir="cw">
                                      <p:cBhvr>
                                        <p:cTn id="193" dur="250" autoRev="1" fill="remove"/>
                                        <p:tgtEl>
                                          <p:spTgt spid="64"/>
                                        </p:tgtEl>
                                        <p:attrNameLst>
                                          <p:attrName>fillcolor</p:attrName>
                                        </p:attrNameLst>
                                      </p:cBhvr>
                                      <p:to>
                                        <a:schemeClr val="bg1"/>
                                      </p:to>
                                    </p:animClr>
                                    <p:set>
                                      <p:cBhvr>
                                        <p:cTn id="194" dur="250" autoRev="1" fill="remove"/>
                                        <p:tgtEl>
                                          <p:spTgt spid="64"/>
                                        </p:tgtEl>
                                        <p:attrNameLst>
                                          <p:attrName>fill.type</p:attrName>
                                        </p:attrNameLst>
                                      </p:cBhvr>
                                      <p:to>
                                        <p:strVal val="solid"/>
                                      </p:to>
                                    </p:set>
                                    <p:set>
                                      <p:cBhvr>
                                        <p:cTn id="195" dur="250" autoRev="1" fill="remove"/>
                                        <p:tgtEl>
                                          <p:spTgt spid="64"/>
                                        </p:tgtEl>
                                        <p:attrNameLst>
                                          <p:attrName>fill.on</p:attrName>
                                        </p:attrNameLst>
                                      </p:cBhvr>
                                      <p:to>
                                        <p:strVal val="true"/>
                                      </p:to>
                                    </p:set>
                                  </p:childTnLst>
                                </p:cTn>
                              </p:par>
                              <p:par>
                                <p:cTn id="196" presetID="27" presetClass="emph" presetSubtype="0" fill="remove" grpId="3" nodeType="withEffect">
                                  <p:stCondLst>
                                    <p:cond delay="0"/>
                                  </p:stCondLst>
                                  <p:childTnLst>
                                    <p:animClr clrSpc="rgb" dir="cw">
                                      <p:cBhvr override="childStyle">
                                        <p:cTn id="197" dur="250" autoRev="1" fill="remove"/>
                                        <p:tgtEl>
                                          <p:spTgt spid="65"/>
                                        </p:tgtEl>
                                        <p:attrNameLst>
                                          <p:attrName>style.color</p:attrName>
                                        </p:attrNameLst>
                                      </p:cBhvr>
                                      <p:to>
                                        <a:schemeClr val="bg1"/>
                                      </p:to>
                                    </p:animClr>
                                    <p:animClr clrSpc="rgb" dir="cw">
                                      <p:cBhvr>
                                        <p:cTn id="198" dur="250" autoRev="1" fill="remove"/>
                                        <p:tgtEl>
                                          <p:spTgt spid="65"/>
                                        </p:tgtEl>
                                        <p:attrNameLst>
                                          <p:attrName>fillcolor</p:attrName>
                                        </p:attrNameLst>
                                      </p:cBhvr>
                                      <p:to>
                                        <a:schemeClr val="bg1"/>
                                      </p:to>
                                    </p:animClr>
                                    <p:set>
                                      <p:cBhvr>
                                        <p:cTn id="199" dur="250" autoRev="1" fill="remove"/>
                                        <p:tgtEl>
                                          <p:spTgt spid="65"/>
                                        </p:tgtEl>
                                        <p:attrNameLst>
                                          <p:attrName>fill.type</p:attrName>
                                        </p:attrNameLst>
                                      </p:cBhvr>
                                      <p:to>
                                        <p:strVal val="solid"/>
                                      </p:to>
                                    </p:set>
                                    <p:set>
                                      <p:cBhvr>
                                        <p:cTn id="200" dur="250" autoRev="1" fill="remove"/>
                                        <p:tgtEl>
                                          <p:spTgt spid="6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P spid="10" grpId="0" animBg="1"/>
      <p:bldP spid="11" grpId="0" animBg="1"/>
      <p:bldP spid="12" grpId="0" animBg="1"/>
      <p:bldP spid="13" grpId="0" animBg="1"/>
      <p:bldP spid="20" grpId="0"/>
      <p:bldP spid="21" grpId="0" animBg="1"/>
      <p:bldP spid="22" grpId="0" animBg="1"/>
      <p:bldP spid="23" grpId="0" animBg="1"/>
      <p:bldP spid="24" grpId="0"/>
      <p:bldP spid="26" grpId="0"/>
      <p:bldP spid="27" grpId="0"/>
      <p:bldP spid="60" grpId="0" animBg="1"/>
      <p:bldP spid="60" grpId="1" animBg="1"/>
      <p:bldP spid="60" grpId="2" animBg="1"/>
      <p:bldP spid="60" grpId="3" animBg="1"/>
      <p:bldP spid="61" grpId="0"/>
      <p:bldP spid="62" grpId="0" animBg="1"/>
      <p:bldP spid="63" grpId="0" animBg="1"/>
      <p:bldP spid="63" grpId="1" animBg="1"/>
      <p:bldP spid="63" grpId="2" animBg="1"/>
      <p:bldP spid="63" grpId="3" animBg="1"/>
      <p:bldP spid="64" grpId="0" animBg="1"/>
      <p:bldP spid="64" grpId="1" animBg="1"/>
      <p:bldP spid="64" grpId="2" animBg="1"/>
      <p:bldP spid="64" grpId="3" animBg="1"/>
      <p:bldP spid="65" grpId="0" animBg="1"/>
      <p:bldP spid="65" grpId="1" animBg="1"/>
      <p:bldP spid="65" grpId="2" animBg="1"/>
      <p:bldP spid="65" grpId="3" animBg="1"/>
      <p:bldP spid="69" grpId="0"/>
      <p:bldP spid="70" grpId="0" animBg="1"/>
      <p:bldP spid="71" grpId="0" animBg="1"/>
      <p:bldP spid="72" grpId="0" animBg="1"/>
      <p:bldP spid="73" grpId="0"/>
      <p:bldP spid="74" grpId="0"/>
      <p:bldP spid="75" grpId="0"/>
      <p:bldP spid="76" grpId="0" animBg="1"/>
      <p:bldP spid="7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Improved Decision Procedure </a:t>
            </a:r>
            <a:br>
              <a:rPr lang="en-US" dirty="0"/>
            </a:br>
            <a:r>
              <a:rPr lang="en-US" dirty="0"/>
              <a:t>for Flow Dependence</a:t>
            </a:r>
          </a:p>
        </p:txBody>
      </p:sp>
      <p:sp>
        <p:nvSpPr>
          <p:cNvPr id="7" name="Content Placeholder 6"/>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17</a:t>
            </a:fld>
            <a:endParaRPr lang="en-US"/>
          </a:p>
        </p:txBody>
      </p:sp>
      <p:sp>
        <p:nvSpPr>
          <p:cNvPr id="9" name="TextBox 8"/>
          <p:cNvSpPr txBox="1"/>
          <p:nvPr/>
        </p:nvSpPr>
        <p:spPr>
          <a:xfrm>
            <a:off x="10361431" y="340667"/>
            <a:ext cx="162736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[Master++]</a:t>
            </a:r>
          </a:p>
        </p:txBody>
      </p:sp>
      <p:sp>
        <p:nvSpPr>
          <p:cNvPr id="10" name="Rounded Rectangle 9"/>
          <p:cNvSpPr/>
          <p:nvPr/>
        </p:nvSpPr>
        <p:spPr>
          <a:xfrm>
            <a:off x="1453630" y="1499639"/>
            <a:ext cx="4323230" cy="107018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dirty="0">
                <a:solidFill>
                  <a:schemeClr val="tx1"/>
                </a:solidFill>
                <a:latin typeface="Roboto Light" panose="020B0604020202020204" charset="0"/>
                <a:ea typeface="Roboto Light" panose="020B0604020202020204" charset="0"/>
                <a:cs typeface="Roboto Light" panose="020B0604020202020204" charset="0"/>
              </a:rPr>
              <a:t> : EAX’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 Mem[ESP ↦ 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11" name="Rounded Rectangle 10"/>
          <p:cNvSpPr/>
          <p:nvPr/>
        </p:nvSpPr>
        <p:spPr>
          <a:xfrm>
            <a:off x="9880506" y="2167976"/>
            <a:ext cx="1701894"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Flow</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independence</a:t>
            </a:r>
          </a:p>
        </p:txBody>
      </p:sp>
      <p:sp>
        <p:nvSpPr>
          <p:cNvPr id="12" name="Rounded Rectangle 11"/>
          <p:cNvSpPr/>
          <p:nvPr/>
        </p:nvSpPr>
        <p:spPr>
          <a:xfrm>
            <a:off x="7358287" y="2167976"/>
            <a:ext cx="1701894"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Legal Split</a:t>
            </a:r>
          </a:p>
        </p:txBody>
      </p:sp>
      <p:sp>
        <p:nvSpPr>
          <p:cNvPr id="13" name="TextBox 12"/>
          <p:cNvSpPr txBox="1"/>
          <p:nvPr/>
        </p:nvSpPr>
        <p:spPr>
          <a:xfrm>
            <a:off x="9169375" y="2457310"/>
            <a:ext cx="609462"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a:t>
            </a:r>
            <a:endParaRPr lang="en-US" dirty="0"/>
          </a:p>
        </p:txBody>
      </p:sp>
      <p:sp>
        <p:nvSpPr>
          <p:cNvPr id="14" name="Explosion 1 13"/>
          <p:cNvSpPr/>
          <p:nvPr/>
        </p:nvSpPr>
        <p:spPr>
          <a:xfrm>
            <a:off x="6835568" y="3582653"/>
            <a:ext cx="5277075" cy="243303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Decision procedure for flow independence treats memory as single unit</a:t>
            </a:r>
          </a:p>
        </p:txBody>
      </p:sp>
      <p:sp>
        <p:nvSpPr>
          <p:cNvPr id="15" name="Rounded Rectangle 14"/>
          <p:cNvSpPr/>
          <p:nvPr/>
        </p:nvSpPr>
        <p:spPr>
          <a:xfrm>
            <a:off x="2045748" y="1574132"/>
            <a:ext cx="3541060" cy="593844"/>
          </a:xfrm>
          <a:prstGeom prst="roundRect">
            <a:avLst/>
          </a:prstGeom>
          <a:gradFill>
            <a:gsLst>
              <a:gs pos="0">
                <a:srgbClr val="92D050">
                  <a:alpha val="40000"/>
                </a:srgbClr>
              </a:gs>
              <a:gs pos="80000">
                <a:schemeClr val="bg1">
                  <a:lumMod val="75000"/>
                  <a:alpha val="0"/>
                </a:schemeClr>
              </a:gs>
              <a:gs pos="100000">
                <a:schemeClr val="bg1">
                  <a:lumMod val="75000"/>
                  <a:alpha val="0"/>
                </a:schemeClr>
              </a:gs>
            </a:gsLst>
            <a:lin ang="16200000" scaled="0"/>
          </a:gra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6" name="Rounded Rectangle 15"/>
          <p:cNvSpPr/>
          <p:nvPr/>
        </p:nvSpPr>
        <p:spPr>
          <a:xfrm>
            <a:off x="2045748" y="2190423"/>
            <a:ext cx="3541061" cy="312676"/>
          </a:xfrm>
          <a:prstGeom prst="roundRect">
            <a:avLst/>
          </a:prstGeom>
          <a:gradFill>
            <a:gsLst>
              <a:gs pos="0">
                <a:srgbClr val="00B0F0">
                  <a:alpha val="41000"/>
                </a:srgbClr>
              </a:gs>
              <a:gs pos="80000">
                <a:schemeClr val="bg1">
                  <a:lumMod val="75000"/>
                  <a:alpha val="0"/>
                </a:schemeClr>
              </a:gs>
              <a:gs pos="100000">
                <a:schemeClr val="bg1">
                  <a:lumMod val="75000"/>
                  <a:alpha val="0"/>
                </a:schemeClr>
              </a:gs>
            </a:gsLst>
            <a:lin ang="16200000" scaled="0"/>
          </a:gra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cxnSp>
        <p:nvCxnSpPr>
          <p:cNvPr id="17" name="Straight Arrow Connector 16"/>
          <p:cNvCxnSpPr/>
          <p:nvPr/>
        </p:nvCxnSpPr>
        <p:spPr>
          <a:xfrm flipH="1">
            <a:off x="4481845" y="2691577"/>
            <a:ext cx="631788" cy="609198"/>
          </a:xfrm>
          <a:prstGeom prst="straightConnector1">
            <a:avLst/>
          </a:prstGeom>
          <a:ln w="25400">
            <a:solidFill>
              <a:schemeClr val="tx1"/>
            </a:solidFill>
            <a:tailEnd type="triangle" w="lg" len="lg"/>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03200" y="4917276"/>
            <a:ext cx="2713837" cy="599150"/>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l-GR" sz="1600" dirty="0">
                <a:solidFill>
                  <a:schemeClr val="tx1"/>
                </a:solidFill>
                <a:latin typeface="Roboto Light" panose="020B0604020202020204" charset="0"/>
                <a:ea typeface="Roboto Light" panose="020B0604020202020204" charset="0"/>
                <a:cs typeface="Roboto Light" panose="020B0604020202020204" charset="0"/>
              </a:rPr>
              <a:t>φ</a:t>
            </a:r>
            <a:r>
              <a:rPr lang="en-US" sz="16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1600" dirty="0">
                <a:solidFill>
                  <a:schemeClr val="tx1"/>
                </a:solidFill>
                <a:latin typeface="Roboto Light" panose="020B0604020202020204" charset="0"/>
                <a:ea typeface="Roboto Light" panose="020B0604020202020204" charset="0"/>
                <a:cs typeface="Roboto Light" panose="020B0604020202020204" charset="0"/>
              </a:rPr>
              <a:t> : Mem’ = Mem[ESP </a:t>
            </a:r>
            <a:r>
              <a:rPr lang="en-US" sz="16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16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EAX] </a:t>
            </a:r>
            <a:endParaRPr lang="en-US" sz="16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p:txBody>
      </p:sp>
      <p:sp>
        <p:nvSpPr>
          <p:cNvPr id="26" name="Rounded Rectangle 25"/>
          <p:cNvSpPr/>
          <p:nvPr/>
        </p:nvSpPr>
        <p:spPr>
          <a:xfrm>
            <a:off x="4291343" y="3475236"/>
            <a:ext cx="2977608" cy="607536"/>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l-GR" sz="1600" dirty="0">
                <a:solidFill>
                  <a:schemeClr val="tx1"/>
                </a:solidFill>
                <a:latin typeface="Roboto Light" panose="020B0604020202020204" charset="0"/>
                <a:ea typeface="Roboto Light" panose="020B0604020202020204" charset="0"/>
                <a:cs typeface="Roboto Light" panose="020B0604020202020204" charset="0"/>
              </a:rPr>
              <a:t>φ</a:t>
            </a:r>
            <a:r>
              <a:rPr lang="en-US" sz="16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1600" dirty="0">
                <a:solidFill>
                  <a:schemeClr val="tx1"/>
                </a:solidFill>
                <a:latin typeface="Roboto Light" panose="020B0604020202020204" charset="0"/>
                <a:ea typeface="Roboto Light" panose="020B0604020202020204" charset="0"/>
                <a:cs typeface="Roboto Light" panose="020B0604020202020204" charset="0"/>
              </a:rPr>
              <a:t> : EAX’ </a:t>
            </a:r>
            <a:r>
              <a:rPr lang="en-US" sz="16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Mem(ESP + 4) </a:t>
            </a:r>
            <a:r>
              <a:rPr lang="en-US" sz="1600" dirty="0">
                <a:solidFill>
                  <a:schemeClr val="tx1"/>
                </a:solidFill>
                <a:latin typeface="Roboto Light" panose="020B0604020202020204" charset="0"/>
                <a:ea typeface="Roboto Light" panose="020B0604020202020204" charset="0"/>
                <a:cs typeface="Roboto Light" panose="020B0604020202020204" charset="0"/>
              </a:rPr>
              <a:t>∧</a:t>
            </a:r>
            <a:r>
              <a:rPr lang="en-US" sz="16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r>
              <a:rPr lang="en-US" sz="16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p>
        </p:txBody>
      </p:sp>
      <p:cxnSp>
        <p:nvCxnSpPr>
          <p:cNvPr id="27" name="Straight Arrow Connector 26"/>
          <p:cNvCxnSpPr/>
          <p:nvPr/>
        </p:nvCxnSpPr>
        <p:spPr>
          <a:xfrm flipH="1">
            <a:off x="4481845" y="4288717"/>
            <a:ext cx="631788" cy="60919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637162" y="4296937"/>
            <a:ext cx="631788" cy="609198"/>
          </a:xfrm>
          <a:prstGeom prst="straightConnector1">
            <a:avLst/>
          </a:prstGeom>
          <a:ln w="25400">
            <a:solidFill>
              <a:schemeClr val="tx1"/>
            </a:solidFill>
            <a:tailEnd type="triangle" w="lg" len="lg"/>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46512" y="3483456"/>
            <a:ext cx="2622438" cy="288702"/>
          </a:xfrm>
          <a:prstGeom prst="roundRect">
            <a:avLst/>
          </a:prstGeom>
          <a:gradFill>
            <a:gsLst>
              <a:gs pos="0">
                <a:srgbClr val="FFC000">
                  <a:alpha val="40000"/>
                </a:srgbClr>
              </a:gs>
              <a:gs pos="80000">
                <a:schemeClr val="bg1">
                  <a:alpha val="0"/>
                  <a:lumMod val="75000"/>
                </a:schemeClr>
              </a:gs>
              <a:gs pos="100000">
                <a:schemeClr val="bg1">
                  <a:alpha val="0"/>
                  <a:lumMod val="75000"/>
                </a:schemeClr>
              </a:gs>
            </a:gsLst>
            <a:lin ang="16200000" scaled="0"/>
          </a:gra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1" name="Rounded Rectangle 30"/>
          <p:cNvSpPr/>
          <p:nvPr/>
        </p:nvSpPr>
        <p:spPr>
          <a:xfrm>
            <a:off x="4646511" y="3800520"/>
            <a:ext cx="2622439" cy="222477"/>
          </a:xfrm>
          <a:prstGeom prst="roundRect">
            <a:avLst/>
          </a:prstGeom>
          <a:gradFill>
            <a:gsLst>
              <a:gs pos="0">
                <a:srgbClr val="7030A0">
                  <a:alpha val="39000"/>
                </a:srgbClr>
              </a:gs>
              <a:gs pos="80000">
                <a:schemeClr val="bg1">
                  <a:alpha val="0"/>
                  <a:lumMod val="0"/>
                  <a:lumOff val="100000"/>
                </a:schemeClr>
              </a:gs>
              <a:gs pos="100000">
                <a:schemeClr val="bg1">
                  <a:alpha val="0"/>
                  <a:lumMod val="0"/>
                  <a:lumOff val="100000"/>
                </a:schemeClr>
              </a:gs>
            </a:gsLst>
            <a:lin ang="16200000" scaled="0"/>
          </a:grad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2" name="Rounded Rectangle 31"/>
          <p:cNvSpPr/>
          <p:nvPr/>
        </p:nvSpPr>
        <p:spPr>
          <a:xfrm>
            <a:off x="3141795" y="4913083"/>
            <a:ext cx="2977608" cy="607536"/>
          </a:xfrm>
          <a:prstGeom prst="roundRect">
            <a:avLst/>
          </a:prstGeom>
          <a:gradFill>
            <a:gsLst>
              <a:gs pos="0">
                <a:srgbClr val="7030A0"/>
              </a:gs>
              <a:gs pos="45000">
                <a:schemeClr val="accent4">
                  <a:lumMod val="40000"/>
                  <a:lumOff val="60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l-GR" sz="1600" dirty="0">
                <a:solidFill>
                  <a:schemeClr val="tx1"/>
                </a:solidFill>
                <a:latin typeface="Roboto Light" panose="020B0604020202020204" charset="0"/>
                <a:ea typeface="Roboto Light" panose="020B0604020202020204" charset="0"/>
                <a:cs typeface="Roboto Light" panose="020B0604020202020204" charset="0"/>
              </a:rPr>
              <a:t>φ</a:t>
            </a:r>
            <a:r>
              <a:rPr lang="en-US" sz="1600" baseline="-25000" dirty="0">
                <a:solidFill>
                  <a:schemeClr val="tx1"/>
                </a:solidFill>
                <a:latin typeface="Roboto Light" panose="020B0604020202020204" charset="0"/>
                <a:ea typeface="Roboto Light" panose="020B0604020202020204" charset="0"/>
                <a:cs typeface="Roboto Light" panose="020B0604020202020204" charset="0"/>
              </a:rPr>
              <a:t>3</a:t>
            </a:r>
            <a:r>
              <a:rPr lang="en-US" sz="1600" dirty="0">
                <a:solidFill>
                  <a:schemeClr val="tx1"/>
                </a:solidFill>
                <a:latin typeface="Roboto Light" panose="020B0604020202020204" charset="0"/>
                <a:ea typeface="Roboto Light" panose="020B0604020202020204" charset="0"/>
                <a:cs typeface="Roboto Light" panose="020B0604020202020204" charset="0"/>
              </a:rPr>
              <a:t> : </a:t>
            </a:r>
            <a:r>
              <a:rPr lang="en-US" sz="16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((EAX * 2) &gt;&gt; 2) + EAX </a:t>
            </a:r>
          </a:p>
        </p:txBody>
      </p:sp>
      <p:sp>
        <p:nvSpPr>
          <p:cNvPr id="34" name="Rounded Rectangle 33"/>
          <p:cNvSpPr/>
          <p:nvPr/>
        </p:nvSpPr>
        <p:spPr>
          <a:xfrm>
            <a:off x="6344161" y="4917276"/>
            <a:ext cx="2743200" cy="607536"/>
          </a:xfrm>
          <a:prstGeom prst="roundRect">
            <a:avLst/>
          </a:prstGeom>
          <a:gradFill>
            <a:gsLst>
              <a:gs pos="0">
                <a:srgbClr val="FFC00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1600" dirty="0">
                <a:solidFill>
                  <a:schemeClr val="tx1"/>
                </a:solidFill>
                <a:latin typeface="Roboto Light" panose="020B0604020202020204" charset="0"/>
                <a:ea typeface="Roboto Light" panose="020B0604020202020204" charset="0"/>
                <a:cs typeface="Roboto Light" panose="020B0604020202020204" charset="0"/>
              </a:rPr>
              <a:t>φ</a:t>
            </a:r>
            <a:r>
              <a:rPr lang="en-US" sz="1600" baseline="-25000" dirty="0">
                <a:solidFill>
                  <a:schemeClr val="tx1"/>
                </a:solidFill>
                <a:latin typeface="Roboto Light" panose="020B0604020202020204" charset="0"/>
                <a:ea typeface="Roboto Light" panose="020B0604020202020204" charset="0"/>
                <a:cs typeface="Roboto Light" panose="020B0604020202020204" charset="0"/>
              </a:rPr>
              <a:t>4</a:t>
            </a:r>
            <a:r>
              <a:rPr lang="en-US" sz="1600" dirty="0">
                <a:solidFill>
                  <a:schemeClr val="tx1"/>
                </a:solidFill>
                <a:latin typeface="Roboto Light" panose="020B0604020202020204" charset="0"/>
                <a:ea typeface="Roboto Light" panose="020B0604020202020204" charset="0"/>
                <a:cs typeface="Roboto Light" panose="020B0604020202020204" charset="0"/>
              </a:rPr>
              <a:t> : EAX’ </a:t>
            </a:r>
            <a:r>
              <a:rPr lang="en-US" sz="16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Mem(ESP + 4)</a:t>
            </a:r>
            <a:endParaRPr lang="en-US" sz="1600" dirty="0">
              <a:solidFill>
                <a:schemeClr val="tx1"/>
              </a:solidFill>
              <a:latin typeface="Roboto Light" panose="020B0604020202020204" charset="0"/>
              <a:ea typeface="Roboto Light" panose="020B0604020202020204" charset="0"/>
              <a:cs typeface="Roboto Light" panose="020B0604020202020204" charset="0"/>
            </a:endParaRPr>
          </a:p>
        </p:txBody>
      </p:sp>
      <p:cxnSp>
        <p:nvCxnSpPr>
          <p:cNvPr id="37" name="Straight Arrow Connector 36"/>
          <p:cNvCxnSpPr/>
          <p:nvPr/>
        </p:nvCxnSpPr>
        <p:spPr>
          <a:xfrm>
            <a:off x="523737" y="2722222"/>
            <a:ext cx="2226833" cy="2122512"/>
          </a:xfrm>
          <a:prstGeom prst="straightConnector1">
            <a:avLst/>
          </a:prstGeom>
          <a:ln w="25400">
            <a:solidFill>
              <a:schemeClr val="tx1"/>
            </a:solidFill>
            <a:tailEnd type="triangle" w="lg" len="lg"/>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356564" y="5767869"/>
            <a:ext cx="3570462" cy="743678"/>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Mem(ESP) and Mem(ESP +4) could never alias</a:t>
            </a:r>
          </a:p>
        </p:txBody>
      </p:sp>
      <p:sp>
        <p:nvSpPr>
          <p:cNvPr id="25" name="Rounded Rectangle 24"/>
          <p:cNvSpPr/>
          <p:nvPr/>
        </p:nvSpPr>
        <p:spPr>
          <a:xfrm>
            <a:off x="7988633" y="3655863"/>
            <a:ext cx="2970944" cy="106268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Roboto Light" panose="020B0604020202020204" charset="0"/>
                <a:ea typeface="Roboto Light" panose="020B0604020202020204" charset="0"/>
                <a:cs typeface="Roboto Light" panose="020B0604020202020204" charset="0"/>
              </a:rPr>
              <a:t>DP in McSynth++ can reason about individual memory locations</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37952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par>
                                <p:cTn id="73" presetID="22" presetClass="entr" presetSubtype="1"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4" grpId="1" animBg="1"/>
      <p:bldP spid="15" grpId="0" animBg="1"/>
      <p:bldP spid="16" grpId="0" animBg="1"/>
      <p:bldP spid="24" grpId="0" animBg="1"/>
      <p:bldP spid="26" grpId="0" animBg="1"/>
      <p:bldP spid="30" grpId="0" animBg="1"/>
      <p:bldP spid="31" grpId="0" animBg="1"/>
      <p:bldP spid="32" grpId="0" animBg="1"/>
      <p:bldP spid="34" grpId="0" animBg="1"/>
      <p:bldP spid="38" grpId="0" animBg="1"/>
      <p:bldP spid="38" grpId="1"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t>Flattening “Deep” Terms</a:t>
            </a:r>
          </a:p>
        </p:txBody>
      </p:sp>
      <p:sp>
        <p:nvSpPr>
          <p:cNvPr id="4" name="Slide Number Placeholder 3"/>
          <p:cNvSpPr>
            <a:spLocks noGrp="1"/>
          </p:cNvSpPr>
          <p:nvPr>
            <p:ph type="sldNum" sz="quarter" idx="12"/>
          </p:nvPr>
        </p:nvSpPr>
        <p:spPr/>
        <p:txBody>
          <a:bodyPr/>
          <a:lstStyle/>
          <a:p>
            <a:fld id="{61790EBF-2842-40BA-9364-7C045D9A1DE9}" type="slidenum">
              <a:rPr lang="en-US" smtClean="0"/>
              <a:t>18</a:t>
            </a:fld>
            <a:endParaRPr lang="en-US"/>
          </a:p>
        </p:txBody>
      </p:sp>
      <p:sp>
        <p:nvSpPr>
          <p:cNvPr id="5" name="TextBox 4"/>
          <p:cNvSpPr txBox="1"/>
          <p:nvPr/>
        </p:nvSpPr>
        <p:spPr>
          <a:xfrm>
            <a:off x="10361431" y="340667"/>
            <a:ext cx="162736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[Master++]</a:t>
            </a:r>
          </a:p>
        </p:txBody>
      </p:sp>
      <p:sp>
        <p:nvSpPr>
          <p:cNvPr id="6" name="Rounded Rectangle 5"/>
          <p:cNvSpPr/>
          <p:nvPr/>
        </p:nvSpPr>
        <p:spPr>
          <a:xfrm>
            <a:off x="1667435" y="1715156"/>
            <a:ext cx="4323230" cy="91314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3</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&gt;&gt; 2) + EAX </a:t>
            </a:r>
          </a:p>
        </p:txBody>
      </p:sp>
      <p:sp>
        <p:nvSpPr>
          <p:cNvPr id="7" name="Explosion 1 6"/>
          <p:cNvSpPr/>
          <p:nvPr/>
        </p:nvSpPr>
        <p:spPr>
          <a:xfrm>
            <a:off x="6534354" y="2410070"/>
            <a:ext cx="5277075" cy="243303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McSynth does not split a conjunct of </a:t>
            </a:r>
            <a:r>
              <a:rPr lang="el-GR" sz="2000" b="1" dirty="0">
                <a:latin typeface="Roboto Light" panose="020B0604020202020204" charset="0"/>
                <a:ea typeface="Roboto Light" panose="020B0604020202020204" charset="0"/>
                <a:cs typeface="Roboto Light" panose="020B0604020202020204" charset="0"/>
              </a:rPr>
              <a:t>φ</a:t>
            </a:r>
            <a:r>
              <a:rPr lang="en-US" sz="2000" b="1" dirty="0">
                <a:latin typeface="Roboto Light" panose="020B0604020202020204" charset="0"/>
                <a:ea typeface="Roboto Light" panose="020B0604020202020204" charset="0"/>
                <a:cs typeface="Roboto Light" panose="020B0604020202020204" charset="0"/>
              </a:rPr>
              <a:t> any further</a:t>
            </a:r>
          </a:p>
        </p:txBody>
      </p:sp>
      <p:sp>
        <p:nvSpPr>
          <p:cNvPr id="8" name="Rounded Rectangle 7"/>
          <p:cNvSpPr/>
          <p:nvPr/>
        </p:nvSpPr>
        <p:spPr>
          <a:xfrm>
            <a:off x="973569" y="3013984"/>
            <a:ext cx="5710963" cy="91314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3</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m = EAX * 2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n = m &gt;&gt; 2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n  + EAX </a:t>
            </a:r>
          </a:p>
        </p:txBody>
      </p:sp>
      <p:sp>
        <p:nvSpPr>
          <p:cNvPr id="9" name="Rounded Rectangular Callout 8"/>
          <p:cNvSpPr/>
          <p:nvPr/>
        </p:nvSpPr>
        <p:spPr>
          <a:xfrm>
            <a:off x="7091835" y="2503851"/>
            <a:ext cx="2789535" cy="1032803"/>
          </a:xfrm>
          <a:prstGeom prst="wedgeRoundRectCallout">
            <a:avLst>
              <a:gd name="adj1" fmla="val -93376"/>
              <a:gd name="adj2" fmla="val -20426"/>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Roboto Light" panose="020B0604020202020204" charset="0"/>
                <a:ea typeface="Roboto Light" panose="020B0604020202020204" charset="0"/>
                <a:cs typeface="Roboto Light" panose="020B0604020202020204" charset="0"/>
              </a:rPr>
              <a:t>Equisatisfiable</a:t>
            </a:r>
            <a:endParaRPr lang="en-US" sz="2400" dirty="0">
              <a:latin typeface="Roboto Light" panose="020B0604020202020204" charset="0"/>
              <a:ea typeface="Roboto Light" panose="020B0604020202020204" charset="0"/>
              <a:cs typeface="Roboto Light" panose="020B0604020202020204" charset="0"/>
            </a:endParaRPr>
          </a:p>
        </p:txBody>
      </p:sp>
      <p:sp>
        <p:nvSpPr>
          <p:cNvPr id="11" name="Rounded Rectangle 10"/>
          <p:cNvSpPr/>
          <p:nvPr/>
        </p:nvSpPr>
        <p:spPr>
          <a:xfrm>
            <a:off x="8210831" y="2847356"/>
            <a:ext cx="2150600"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Scratch Locations (Dead Registers) = {EBX}</a:t>
            </a:r>
          </a:p>
        </p:txBody>
      </p:sp>
      <p:sp>
        <p:nvSpPr>
          <p:cNvPr id="12" name="Rounded Rectangle 11"/>
          <p:cNvSpPr/>
          <p:nvPr/>
        </p:nvSpPr>
        <p:spPr>
          <a:xfrm>
            <a:off x="224568" y="4306745"/>
            <a:ext cx="7208966" cy="91314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3</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EBX &gt;&gt; 2 </a:t>
            </a:r>
            <a:r>
              <a:rPr lang="en-US" sz="2000" dirty="0">
                <a:solidFill>
                  <a:schemeClr val="tx1"/>
                </a:solidFill>
                <a:latin typeface="Cambria Math" panose="02040503050406030204" pitchFamily="18" charset="0"/>
                <a:ea typeface="Cambria Math" panose="02040503050406030204" pitchFamily="18"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EBX  + EAX </a:t>
            </a:r>
          </a:p>
        </p:txBody>
      </p:sp>
      <p:cxnSp>
        <p:nvCxnSpPr>
          <p:cNvPr id="13" name="Straight Arrow Connector 12"/>
          <p:cNvCxnSpPr/>
          <p:nvPr/>
        </p:nvCxnSpPr>
        <p:spPr>
          <a:xfrm flipH="1">
            <a:off x="854115" y="5297735"/>
            <a:ext cx="631788" cy="60919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902566" y="5297735"/>
            <a:ext cx="631788" cy="609198"/>
          </a:xfrm>
          <a:prstGeom prst="straightConnector1">
            <a:avLst/>
          </a:prstGeom>
          <a:ln w="25400">
            <a:solidFill>
              <a:schemeClr val="tx1"/>
            </a:solidFill>
            <a:tailEnd type="triangle" w="lg" len="lg"/>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44333" y="5297735"/>
            <a:ext cx="0" cy="60919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24569" y="5991258"/>
            <a:ext cx="2163630"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5</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a:t>
            </a:r>
          </a:p>
        </p:txBody>
      </p:sp>
      <p:sp>
        <p:nvSpPr>
          <p:cNvPr id="20" name="Rounded Rectangle 19"/>
          <p:cNvSpPr/>
          <p:nvPr/>
        </p:nvSpPr>
        <p:spPr>
          <a:xfrm>
            <a:off x="2469516" y="5984779"/>
            <a:ext cx="2355995"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6</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&gt;&gt; 2</a:t>
            </a:r>
          </a:p>
        </p:txBody>
      </p:sp>
      <p:sp>
        <p:nvSpPr>
          <p:cNvPr id="21" name="Rounded Rectangle 20"/>
          <p:cNvSpPr/>
          <p:nvPr/>
        </p:nvSpPr>
        <p:spPr>
          <a:xfrm>
            <a:off x="4918002" y="5985242"/>
            <a:ext cx="2515532"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2000" dirty="0">
                <a:solidFill>
                  <a:schemeClr val="tx1"/>
                </a:solidFill>
                <a:latin typeface="Roboto Light" panose="020B0604020202020204" charset="0"/>
                <a:ea typeface="Roboto Light" panose="020B0604020202020204" charset="0"/>
                <a:cs typeface="Roboto Light" panose="020B0604020202020204" charset="0"/>
              </a:rPr>
              <a:t>φ</a:t>
            </a:r>
            <a:r>
              <a:rPr lang="en-US" sz="2000" baseline="-25000" dirty="0">
                <a:solidFill>
                  <a:schemeClr val="tx1"/>
                </a:solidFill>
                <a:latin typeface="Roboto Light" panose="020B0604020202020204" charset="0"/>
                <a:ea typeface="Roboto Light" panose="020B0604020202020204" charset="0"/>
                <a:cs typeface="Roboto Light" panose="020B0604020202020204" charset="0"/>
              </a:rPr>
              <a:t>6</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 EAX</a:t>
            </a:r>
          </a:p>
        </p:txBody>
      </p:sp>
    </p:spTree>
    <p:extLst>
      <p:ext uri="{BB962C8B-B14F-4D97-AF65-F5344CB8AC3E}">
        <p14:creationId xmlns:p14="http://schemas.microsoft.com/office/powerpoint/2010/main" val="30367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22" presetClass="entr" presetSubtype="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par>
                                <p:cTn id="48" presetID="22" presetClass="entr" presetSubtype="1"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1" grpId="0" animBg="1"/>
      <p:bldP spid="11" grpId="1" animBg="1"/>
      <p:bldP spid="12"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p:nvPr/>
        </p:nvCxnSpPr>
        <p:spPr>
          <a:xfrm flipH="1">
            <a:off x="9608571" y="3474719"/>
            <a:ext cx="1282552" cy="1331645"/>
          </a:xfrm>
          <a:prstGeom prst="straightConnector1">
            <a:avLst/>
          </a:prstGeom>
          <a:ln w="25400">
            <a:solidFill>
              <a:schemeClr val="tx1"/>
            </a:solidFill>
            <a:tailEnd type="triangle" w="lg" len="lg"/>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Master Vs. Master++</a:t>
            </a:r>
          </a:p>
        </p:txBody>
      </p:sp>
      <p:sp>
        <p:nvSpPr>
          <p:cNvPr id="6" name="Content Placeholder 5"/>
          <p:cNvSpPr>
            <a:spLocks noGrp="1"/>
          </p:cNvSpPr>
          <p:nvPr>
            <p:ph sz="half" idx="1"/>
          </p:nvPr>
        </p:nvSpPr>
        <p:spPr/>
        <p:txBody>
          <a:bodyPr/>
          <a:lstStyle/>
          <a:p>
            <a:r>
              <a:rPr lang="en-US" dirty="0"/>
              <a:t>Master</a:t>
            </a:r>
          </a:p>
        </p:txBody>
      </p:sp>
      <p:sp>
        <p:nvSpPr>
          <p:cNvPr id="7" name="Content Placeholder 6"/>
          <p:cNvSpPr>
            <a:spLocks noGrp="1"/>
          </p:cNvSpPr>
          <p:nvPr>
            <p:ph sz="half" idx="2"/>
          </p:nvPr>
        </p:nvSpPr>
        <p:spPr/>
        <p:txBody>
          <a:bodyPr/>
          <a:lstStyle/>
          <a:p>
            <a:r>
              <a:rPr lang="en-US" dirty="0"/>
              <a:t>Master++</a:t>
            </a:r>
          </a:p>
        </p:txBody>
      </p:sp>
      <p:sp>
        <p:nvSpPr>
          <p:cNvPr id="4" name="Slide Number Placeholder 3"/>
          <p:cNvSpPr>
            <a:spLocks noGrp="1"/>
          </p:cNvSpPr>
          <p:nvPr>
            <p:ph type="sldNum" sz="quarter" idx="12"/>
          </p:nvPr>
        </p:nvSpPr>
        <p:spPr/>
        <p:txBody>
          <a:bodyPr/>
          <a:lstStyle/>
          <a:p>
            <a:fld id="{61790EBF-2842-40BA-9364-7C045D9A1DE9}" type="slidenum">
              <a:rPr lang="en-US" smtClean="0"/>
              <a:t>19</a:t>
            </a:fld>
            <a:endParaRPr lang="en-US" dirty="0"/>
          </a:p>
        </p:txBody>
      </p:sp>
      <p:sp>
        <p:nvSpPr>
          <p:cNvPr id="8" name="Rectangle 7"/>
          <p:cNvSpPr/>
          <p:nvPr/>
        </p:nvSpPr>
        <p:spPr>
          <a:xfrm>
            <a:off x="2402109" y="2403432"/>
            <a:ext cx="1026455"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9" name="TextBox 8"/>
          <p:cNvSpPr txBox="1"/>
          <p:nvPr/>
        </p:nvSpPr>
        <p:spPr>
          <a:xfrm>
            <a:off x="2689153" y="1420760"/>
            <a:ext cx="452368" cy="584775"/>
          </a:xfrm>
          <a:prstGeom prst="rect">
            <a:avLst/>
          </a:prstGeom>
          <a:noFill/>
        </p:spPr>
        <p:txBody>
          <a:bodyPr wrap="none" rtlCol="0">
            <a:spAutoFit/>
          </a:bodyPr>
          <a:lstStyle/>
          <a:p>
            <a:r>
              <a:rPr lang="el-GR" sz="3200" dirty="0"/>
              <a:t>ϕ</a:t>
            </a:r>
            <a:endParaRPr lang="en-US" dirty="0"/>
          </a:p>
        </p:txBody>
      </p:sp>
      <p:sp>
        <p:nvSpPr>
          <p:cNvPr id="10" name="Down Arrow 9"/>
          <p:cNvSpPr/>
          <p:nvPr/>
        </p:nvSpPr>
        <p:spPr>
          <a:xfrm>
            <a:off x="2735557" y="2005534"/>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cxnSp>
        <p:nvCxnSpPr>
          <p:cNvPr id="15" name="Straight Arrow Connector 14"/>
          <p:cNvCxnSpPr>
            <a:endCxn id="42" idx="0"/>
          </p:cNvCxnSpPr>
          <p:nvPr/>
        </p:nvCxnSpPr>
        <p:spPr>
          <a:xfrm flipH="1">
            <a:off x="1568180" y="3474720"/>
            <a:ext cx="1175022" cy="92226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4" idx="0"/>
          </p:cNvCxnSpPr>
          <p:nvPr/>
        </p:nvCxnSpPr>
        <p:spPr>
          <a:xfrm>
            <a:off x="3141521" y="3439293"/>
            <a:ext cx="1271182" cy="98946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581962" y="2373908"/>
            <a:ext cx="106844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61" name="TextBox 60"/>
          <p:cNvSpPr txBox="1"/>
          <p:nvPr/>
        </p:nvSpPr>
        <p:spPr>
          <a:xfrm>
            <a:off x="8921998" y="1410002"/>
            <a:ext cx="452368" cy="584775"/>
          </a:xfrm>
          <a:prstGeom prst="rect">
            <a:avLst/>
          </a:prstGeom>
          <a:noFill/>
        </p:spPr>
        <p:txBody>
          <a:bodyPr wrap="none" rtlCol="0">
            <a:spAutoFit/>
          </a:bodyPr>
          <a:lstStyle/>
          <a:p>
            <a:r>
              <a:rPr lang="el-GR" sz="3200" dirty="0"/>
              <a:t>ϕ</a:t>
            </a:r>
            <a:endParaRPr lang="en-US" dirty="0"/>
          </a:p>
        </p:txBody>
      </p:sp>
      <p:sp>
        <p:nvSpPr>
          <p:cNvPr id="62" name="Down Arrow 61"/>
          <p:cNvSpPr/>
          <p:nvPr/>
        </p:nvSpPr>
        <p:spPr>
          <a:xfrm>
            <a:off x="8968402" y="1994776"/>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cxnSp>
        <p:nvCxnSpPr>
          <p:cNvPr id="66" name="Straight Arrow Connector 65"/>
          <p:cNvCxnSpPr>
            <a:endCxn id="53" idx="0"/>
          </p:cNvCxnSpPr>
          <p:nvPr/>
        </p:nvCxnSpPr>
        <p:spPr>
          <a:xfrm flipH="1">
            <a:off x="7280138" y="3474719"/>
            <a:ext cx="1254262" cy="35599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58" idx="0"/>
          </p:cNvCxnSpPr>
          <p:nvPr/>
        </p:nvCxnSpPr>
        <p:spPr>
          <a:xfrm flipH="1">
            <a:off x="7506171" y="3498312"/>
            <a:ext cx="1282552" cy="13080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79" idx="0"/>
          </p:cNvCxnSpPr>
          <p:nvPr/>
        </p:nvCxnSpPr>
        <p:spPr>
          <a:xfrm>
            <a:off x="9650404" y="3474719"/>
            <a:ext cx="1263549" cy="3559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21022" y="4396986"/>
            <a:ext cx="2694316" cy="77002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1400" dirty="0">
                <a:solidFill>
                  <a:schemeClr val="tx1"/>
                </a:solidFill>
                <a:latin typeface="Roboto Light" panose="020B0604020202020204" charset="0"/>
                <a:ea typeface="Roboto Light" panose="020B0604020202020204" charset="0"/>
                <a:cs typeface="Roboto Light" panose="020B0604020202020204" charset="0"/>
              </a:rPr>
              <a:t> :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((EAX * 2) &gt;&gt; 2) + EAX </a:t>
            </a:r>
          </a:p>
        </p:txBody>
      </p:sp>
      <p:sp>
        <p:nvSpPr>
          <p:cNvPr id="44" name="Rounded Rectangle 43"/>
          <p:cNvSpPr/>
          <p:nvPr/>
        </p:nvSpPr>
        <p:spPr>
          <a:xfrm>
            <a:off x="3123853" y="4428753"/>
            <a:ext cx="2577700" cy="72571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1400" dirty="0">
                <a:solidFill>
                  <a:schemeClr val="tx1"/>
                </a:solidFill>
                <a:latin typeface="Roboto Light" panose="020B0604020202020204" charset="0"/>
                <a:ea typeface="Roboto Light" panose="020B0604020202020204" charset="0"/>
                <a:cs typeface="Roboto Light" panose="020B0604020202020204" charset="0"/>
              </a:rPr>
              <a:t> : EAX’ = Mem(ESP + 4) ∧ </a:t>
            </a:r>
          </a:p>
          <a:p>
            <a:r>
              <a:rPr lang="en-US" sz="1400" dirty="0">
                <a:solidFill>
                  <a:schemeClr val="tx1"/>
                </a:solidFill>
                <a:latin typeface="Roboto Light" panose="020B0604020202020204" charset="0"/>
                <a:ea typeface="Roboto Light" panose="020B0604020202020204" charset="0"/>
                <a:cs typeface="Roboto Light" panose="020B0604020202020204" charset="0"/>
              </a:rPr>
              <a:t>         Mem’ = Mem[ESP ↦ EAX] </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53" name="Rounded Rectangle 52"/>
          <p:cNvSpPr/>
          <p:nvPr/>
        </p:nvSpPr>
        <p:spPr>
          <a:xfrm>
            <a:off x="6025876" y="3830710"/>
            <a:ext cx="2508524" cy="53741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1400" dirty="0">
                <a:solidFill>
                  <a:schemeClr val="tx1"/>
                </a:solidFill>
                <a:latin typeface="Roboto Light" panose="020B0604020202020204" charset="0"/>
                <a:ea typeface="Roboto Light" panose="020B0604020202020204" charset="0"/>
                <a:cs typeface="Roboto Light" panose="020B0604020202020204" charset="0"/>
              </a:rPr>
              <a:t> :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a:t>
            </a:r>
            <a:r>
              <a:rPr lang="en-US" sz="1400" dirty="0">
                <a:solidFill>
                  <a:schemeClr val="tx1"/>
                </a:solidFill>
                <a:latin typeface="Roboto Light" panose="020B0604020202020204" charset="0"/>
                <a:ea typeface="Roboto Light" panose="020B0604020202020204" charset="0"/>
                <a:cs typeface="Roboto Light" panose="020B0604020202020204" charset="0"/>
              </a:rPr>
              <a:t>↦ EAX]</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58" name="Rounded Rectangle 57"/>
          <p:cNvSpPr/>
          <p:nvPr/>
        </p:nvSpPr>
        <p:spPr>
          <a:xfrm>
            <a:off x="6709434" y="4806365"/>
            <a:ext cx="1593473" cy="571248"/>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5</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a:t>
            </a:r>
          </a:p>
        </p:txBody>
      </p:sp>
      <p:sp>
        <p:nvSpPr>
          <p:cNvPr id="59" name="Rounded Rectangle 58"/>
          <p:cNvSpPr/>
          <p:nvPr/>
        </p:nvSpPr>
        <p:spPr>
          <a:xfrm>
            <a:off x="8308153" y="5638367"/>
            <a:ext cx="1693693"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6</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&gt;&gt; 2</a:t>
            </a:r>
          </a:p>
        </p:txBody>
      </p:sp>
      <p:sp>
        <p:nvSpPr>
          <p:cNvPr id="78" name="Rounded Rectangle 77"/>
          <p:cNvSpPr/>
          <p:nvPr/>
        </p:nvSpPr>
        <p:spPr>
          <a:xfrm>
            <a:off x="9995050" y="4786925"/>
            <a:ext cx="1785207"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smtClean="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7</a:t>
            </a:r>
            <a:r>
              <a:rPr lang="en-US" sz="1400" dirty="0" smtClean="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rPr>
              <a:t>:</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 EAX</a:t>
            </a:r>
          </a:p>
        </p:txBody>
      </p:sp>
      <p:sp>
        <p:nvSpPr>
          <p:cNvPr id="79" name="Rounded Rectangle 78"/>
          <p:cNvSpPr/>
          <p:nvPr/>
        </p:nvSpPr>
        <p:spPr>
          <a:xfrm>
            <a:off x="9839106" y="3830711"/>
            <a:ext cx="2149694" cy="53741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4</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EAX’ = Mem(ESP + 4)</a:t>
            </a:r>
          </a:p>
        </p:txBody>
      </p:sp>
      <p:cxnSp>
        <p:nvCxnSpPr>
          <p:cNvPr id="43" name="Straight Arrow Connector 42"/>
          <p:cNvCxnSpPr>
            <a:endCxn id="59" idx="0"/>
          </p:cNvCxnSpPr>
          <p:nvPr/>
        </p:nvCxnSpPr>
        <p:spPr>
          <a:xfrm>
            <a:off x="9154999" y="3516908"/>
            <a:ext cx="1" cy="212145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361431" y="340667"/>
            <a:ext cx="162736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[Master++]</a:t>
            </a:r>
          </a:p>
        </p:txBody>
      </p:sp>
    </p:spTree>
    <p:extLst>
      <p:ext uri="{BB962C8B-B14F-4D97-AF65-F5344CB8AC3E}">
        <p14:creationId xmlns:p14="http://schemas.microsoft.com/office/powerpoint/2010/main" val="42233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up)">
                                      <p:cBhvr>
                                        <p:cTn id="42" dur="500"/>
                                        <p:tgtEl>
                                          <p:spTgt spid="6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par>
                                <p:cTn id="54" presetID="22" presetClass="entr" presetSubtype="1"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par>
                                <p:cTn id="57" presetID="22" presetClass="entr" presetSubtype="1"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up)">
                                      <p:cBhvr>
                                        <p:cTn id="59" dur="500"/>
                                        <p:tgtEl>
                                          <p:spTgt spid="80"/>
                                        </p:tgtEl>
                                      </p:cBhvr>
                                    </p:animEffect>
                                  </p:childTnLst>
                                </p:cTn>
                              </p:par>
                              <p:par>
                                <p:cTn id="60" presetID="22" presetClass="entr" presetSubtype="1"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P spid="10" grpId="0" animBg="1"/>
      <p:bldP spid="60" grpId="0" animBg="1"/>
      <p:bldP spid="61" grpId="0"/>
      <p:bldP spid="62" grpId="0" animBg="1"/>
      <p:bldP spid="42" grpId="0" animBg="1"/>
      <p:bldP spid="44" grpId="0" animBg="1"/>
      <p:bldP spid="53" grpId="0" animBg="1"/>
      <p:bldP spid="58" grpId="0" animBg="1"/>
      <p:bldP spid="59" grpId="0" animBg="1"/>
      <p:bldP spid="78"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Software is everywhere</a:t>
            </a:r>
          </a:p>
          <a:p>
            <a:pPr lvl="1"/>
            <a:r>
              <a:rPr lang="en-US" dirty="0"/>
              <a:t>Everyday systems: phones, laptops, watches, cars, etc.</a:t>
            </a:r>
          </a:p>
          <a:p>
            <a:pPr lvl="1"/>
            <a:r>
              <a:rPr lang="en-US" dirty="0"/>
              <a:t>Critical systems: aircrafts, space shuttles, medical devices, etc.</a:t>
            </a:r>
          </a:p>
          <a:p>
            <a:endParaRPr lang="en-US" dirty="0"/>
          </a:p>
        </p:txBody>
      </p:sp>
      <p:sp>
        <p:nvSpPr>
          <p:cNvPr id="15" name="Rectangle 14"/>
          <p:cNvSpPr/>
          <p:nvPr/>
        </p:nvSpPr>
        <p:spPr>
          <a:xfrm>
            <a:off x="5295901" y="3216644"/>
            <a:ext cx="1349449" cy="2253902"/>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Roboto Light" panose="020B0604020202020204" charset="0"/>
                <a:ea typeface="Roboto Light" panose="020B0604020202020204" charset="0"/>
                <a:cs typeface="Roboto Light" panose="020B0604020202020204" charset="0"/>
              </a:rPr>
              <a:t>01000101011111101010101001000101011111101010</a:t>
            </a:r>
          </a:p>
          <a:p>
            <a:pPr algn="ctr"/>
            <a:r>
              <a:rPr lang="en-US" dirty="0">
                <a:solidFill>
                  <a:schemeClr val="tx1"/>
                </a:solidFill>
                <a:latin typeface="Roboto Light" panose="020B0604020202020204" charset="0"/>
                <a:ea typeface="Roboto Light" panose="020B0604020202020204" charset="0"/>
                <a:cs typeface="Roboto Light" panose="020B0604020202020204" charset="0"/>
              </a:rPr>
              <a:t>Binary</a:t>
            </a:r>
          </a:p>
          <a:p>
            <a:pPr algn="ctr"/>
            <a:r>
              <a:rPr lang="en-US" sz="1600" dirty="0">
                <a:solidFill>
                  <a:schemeClr val="tx1"/>
                </a:solidFill>
                <a:latin typeface="Roboto Light" panose="020B0604020202020204" charset="0"/>
                <a:ea typeface="Roboto Light" panose="020B0604020202020204" charset="0"/>
                <a:cs typeface="Roboto Light" panose="020B0604020202020204" charset="0"/>
              </a:rPr>
              <a:t>00101010101110101010101001000101011111101010</a:t>
            </a:r>
          </a:p>
        </p:txBody>
      </p:sp>
      <p:sp>
        <p:nvSpPr>
          <p:cNvPr id="2" name="Title 1"/>
          <p:cNvSpPr>
            <a:spLocks noGrp="1"/>
          </p:cNvSpPr>
          <p:nvPr>
            <p:ph type="title"/>
          </p:nvPr>
        </p:nvSpPr>
        <p:spPr/>
        <p:txBody>
          <a:bodyPr/>
          <a:lstStyle/>
          <a:p>
            <a:r>
              <a:rPr lang="en-US" dirty="0"/>
              <a:t>Software is Pervasive</a:t>
            </a:r>
          </a:p>
        </p:txBody>
      </p:sp>
      <p:sp>
        <p:nvSpPr>
          <p:cNvPr id="4" name="Slide Number Placeholder 3"/>
          <p:cNvSpPr>
            <a:spLocks noGrp="1"/>
          </p:cNvSpPr>
          <p:nvPr>
            <p:ph type="sldNum" sz="quarter" idx="12"/>
          </p:nvPr>
        </p:nvSpPr>
        <p:spPr/>
        <p:txBody>
          <a:bodyPr/>
          <a:lstStyle/>
          <a:p>
            <a:fld id="{61790EBF-2842-40BA-9364-7C045D9A1DE9}" type="slidenum">
              <a:rPr lang="en-US" smtClean="0"/>
              <a:t>2</a:t>
            </a:fld>
            <a:endParaRPr lang="en-US"/>
          </a:p>
        </p:txBody>
      </p:sp>
      <p:cxnSp>
        <p:nvCxnSpPr>
          <p:cNvPr id="10" name="Straight Connector 9"/>
          <p:cNvCxnSpPr/>
          <p:nvPr/>
        </p:nvCxnSpPr>
        <p:spPr>
          <a:xfrm>
            <a:off x="3442448" y="591671"/>
            <a:ext cx="2829260" cy="10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946" y="1464832"/>
            <a:ext cx="2022435" cy="8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94789" y="186779"/>
            <a:ext cx="3084499" cy="769441"/>
          </a:xfrm>
          <a:prstGeom prst="rect">
            <a:avLst/>
          </a:prstGeom>
          <a:solidFill>
            <a:schemeClr val="bg1"/>
          </a:solidFill>
        </p:spPr>
        <p:txBody>
          <a:bodyPr wrap="none" rtlCol="0">
            <a:spAutoFit/>
          </a:bodyPr>
          <a:lstStyle/>
          <a:p>
            <a:r>
              <a:rPr lang="en-US" sz="4400" dirty="0">
                <a:solidFill>
                  <a:srgbClr val="C00000"/>
                </a:solidFill>
                <a:latin typeface="Roboto Light" panose="020B0604020202020204" charset="0"/>
                <a:ea typeface="Roboto Light" panose="020B0604020202020204" charset="0"/>
                <a:cs typeface="Roboto Light" panose="020B0604020202020204" charset="0"/>
              </a:rPr>
              <a:t>Binaries are</a:t>
            </a:r>
          </a:p>
        </p:txBody>
      </p:sp>
      <p:sp>
        <p:nvSpPr>
          <p:cNvPr id="19" name="TextBox 18"/>
          <p:cNvSpPr txBox="1"/>
          <p:nvPr/>
        </p:nvSpPr>
        <p:spPr>
          <a:xfrm>
            <a:off x="446625" y="1150928"/>
            <a:ext cx="2291012" cy="584775"/>
          </a:xfrm>
          <a:prstGeom prst="rect">
            <a:avLst/>
          </a:prstGeom>
          <a:solidFill>
            <a:schemeClr val="bg1"/>
          </a:solidFill>
        </p:spPr>
        <p:txBody>
          <a:bodyPr wrap="none" rtlCol="0">
            <a:spAutoFit/>
          </a:bodyPr>
          <a:lstStyle/>
          <a:p>
            <a:r>
              <a:rPr lang="en-US" sz="3200" dirty="0">
                <a:latin typeface="Roboto Light" panose="020B0604020202020204" charset="0"/>
                <a:ea typeface="Roboto Light" panose="020B0604020202020204" charset="0"/>
                <a:cs typeface="Roboto Light" panose="020B0604020202020204" charset="0"/>
              </a:rPr>
              <a:t>Binaries are</a:t>
            </a:r>
          </a:p>
        </p:txBody>
      </p:sp>
      <p:sp>
        <p:nvSpPr>
          <p:cNvPr id="20" name="Explosion 1 19"/>
          <p:cNvSpPr/>
          <p:nvPr/>
        </p:nvSpPr>
        <p:spPr>
          <a:xfrm>
            <a:off x="2457450" y="3055629"/>
            <a:ext cx="2133600" cy="118110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a:latin typeface="Roboto Light" panose="020B0604020202020204" charset="0"/>
                <a:ea typeface="Roboto Light" panose="020B0604020202020204" charset="0"/>
                <a:cs typeface="Roboto Light" panose="020B0604020202020204" charset="0"/>
              </a:rPr>
              <a:t>No source code</a:t>
            </a:r>
          </a:p>
        </p:txBody>
      </p:sp>
      <p:sp>
        <p:nvSpPr>
          <p:cNvPr id="21" name="Explosion 1 20"/>
          <p:cNvSpPr/>
          <p:nvPr/>
        </p:nvSpPr>
        <p:spPr>
          <a:xfrm>
            <a:off x="7358082" y="2908158"/>
            <a:ext cx="2781301" cy="167640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a:latin typeface="Roboto Light" panose="020B0604020202020204" charset="0"/>
                <a:ea typeface="Roboto Light" panose="020B0604020202020204" charset="0"/>
                <a:cs typeface="Roboto Light" panose="020B0604020202020204" charset="0"/>
              </a:rPr>
              <a:t>No documentation</a:t>
            </a:r>
          </a:p>
        </p:txBody>
      </p:sp>
      <p:sp>
        <p:nvSpPr>
          <p:cNvPr id="22" name="TextBox 21"/>
          <p:cNvSpPr txBox="1"/>
          <p:nvPr/>
        </p:nvSpPr>
        <p:spPr>
          <a:xfrm>
            <a:off x="10177514" y="340667"/>
            <a:ext cx="1762021"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[Motivation]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496" y="3216645"/>
            <a:ext cx="1361854" cy="2040167"/>
          </a:xfrm>
          <a:prstGeom prst="rect">
            <a:avLst/>
          </a:prstGeom>
        </p:spPr>
      </p:pic>
      <p:pic>
        <p:nvPicPr>
          <p:cNvPr id="14" name="Picture 4" descr="http://newsasylum.com/wp-content/uploads/2012/04/troll-devi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4497461"/>
            <a:ext cx="914400" cy="841133"/>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6"/>
          <p:cNvSpPr/>
          <p:nvPr/>
        </p:nvSpPr>
        <p:spPr>
          <a:xfrm>
            <a:off x="1842609" y="4930071"/>
            <a:ext cx="1859462" cy="126940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tx1"/>
                </a:solidFill>
                <a:latin typeface="Roboto Light" panose="020B0604020202020204" charset="0"/>
                <a:ea typeface="Roboto Light" panose="020B0604020202020204" charset="0"/>
                <a:cs typeface="Roboto Light" panose="020B0604020202020204" charset="0"/>
              </a:rPr>
              <a:t>Analyze Binaries</a:t>
            </a:r>
          </a:p>
        </p:txBody>
      </p:sp>
      <p:sp>
        <p:nvSpPr>
          <p:cNvPr id="25" name="Rounded Rectangle 16"/>
          <p:cNvSpPr/>
          <p:nvPr/>
        </p:nvSpPr>
        <p:spPr>
          <a:xfrm>
            <a:off x="8226799" y="4930071"/>
            <a:ext cx="1859462" cy="126940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tx1"/>
                </a:solidFill>
                <a:latin typeface="Roboto Light" panose="020B0604020202020204" charset="0"/>
                <a:ea typeface="Roboto Light" panose="020B0604020202020204" charset="0"/>
                <a:cs typeface="Roboto Light" panose="020B0604020202020204" charset="0"/>
              </a:rPr>
              <a:t>Rewrite Binaries</a:t>
            </a:r>
          </a:p>
        </p:txBody>
      </p:sp>
    </p:spTree>
    <p:extLst>
      <p:ext uri="{BB962C8B-B14F-4D97-AF65-F5344CB8AC3E}">
        <p14:creationId xmlns:p14="http://schemas.microsoft.com/office/powerpoint/2010/main" val="8217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3000"/>
                                        <p:tgtEl>
                                          <p:spTgt spid="13"/>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500"/>
                                        <p:tgtEl>
                                          <p:spTgt spid="15">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fade">
                                      <p:cBhvr>
                                        <p:cTn id="43" dur="500"/>
                                        <p:tgtEl>
                                          <p:spTgt spid="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5">
                                            <p:txEl>
                                              <p:pRg st="0" end="0"/>
                                            </p:txEl>
                                          </p:spTgt>
                                        </p:tgtEl>
                                      </p:cBhvr>
                                    </p:animEffect>
                                    <p:set>
                                      <p:cBhvr>
                                        <p:cTn id="48" dur="1" fill="hold">
                                          <p:stCondLst>
                                            <p:cond delay="499"/>
                                          </p:stCondLst>
                                        </p:cTn>
                                        <p:tgtEl>
                                          <p:spTgt spid="15">
                                            <p:txEl>
                                              <p:pRg st="0" end="0"/>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xEl>
                                              <p:pRg st="2" end="2"/>
                                            </p:txEl>
                                          </p:spTgt>
                                        </p:tgtEl>
                                      </p:cBhvr>
                                    </p:animEffect>
                                    <p:set>
                                      <p:cBhvr>
                                        <p:cTn id="51" dur="1" fill="hold">
                                          <p:stCondLst>
                                            <p:cond delay="499"/>
                                          </p:stCondLst>
                                        </p:cTn>
                                        <p:tgtEl>
                                          <p:spTgt spid="15">
                                            <p:txEl>
                                              <p:pRg st="2" end="2"/>
                                            </p:txEl>
                                          </p:spTgt>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16"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Bits-Lost-Based Pruning</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l-GR" dirty="0" smtClean="0">
                <a:latin typeface="Roboto Light" panose="020B0604020202020204" charset="0"/>
                <a:ea typeface="Roboto Light" panose="020B0604020202020204" charset="0"/>
                <a:cs typeface="Roboto Light" panose="020B0604020202020204" charset="0"/>
              </a:rPr>
              <a:t>φ</a:t>
            </a:r>
            <a:r>
              <a:rPr lang="en-US" baseline="-25000" dirty="0" smtClean="0">
                <a:latin typeface="Roboto Light" panose="020B0604020202020204" charset="0"/>
                <a:ea typeface="Roboto Light" panose="020B0604020202020204" charset="0"/>
                <a:cs typeface="Roboto Light" panose="020B0604020202020204" charset="0"/>
              </a:rPr>
              <a:t>7 </a:t>
            </a:r>
            <a:r>
              <a:rPr lang="en-US" dirty="0" smtClean="0">
                <a:latin typeface="Roboto Light" panose="020B0604020202020204" charset="0"/>
                <a:ea typeface="Roboto Light" panose="020B0604020202020204" charset="0"/>
                <a:cs typeface="Roboto Light" panose="020B0604020202020204" charset="0"/>
              </a:rPr>
              <a:t>requires pre-state bits in EBX</a:t>
            </a:r>
          </a:p>
          <a:p>
            <a:r>
              <a:rPr lang="el-GR" dirty="0" smtClean="0">
                <a:latin typeface="Roboto Light" panose="020B0604020202020204" charset="0"/>
                <a:ea typeface="Roboto Light" panose="020B0604020202020204" charset="0"/>
                <a:cs typeface="Roboto Light" panose="020B0604020202020204" charset="0"/>
              </a:rPr>
              <a:t>Ψ</a:t>
            </a:r>
            <a:r>
              <a:rPr lang="en-US" dirty="0" smtClean="0">
                <a:latin typeface="Roboto Light" panose="020B0604020202020204" charset="0"/>
                <a:ea typeface="Roboto Light" panose="020B0604020202020204" charset="0"/>
                <a:cs typeface="Roboto Light" panose="020B0604020202020204" charset="0"/>
              </a:rPr>
              <a:t> loses the pre-state bits in EBX when it transforms the state</a:t>
            </a:r>
          </a:p>
          <a:p>
            <a:r>
              <a:rPr lang="en-US" dirty="0" smtClean="0">
                <a:latin typeface="Roboto Light" panose="020B0604020202020204" charset="0"/>
                <a:ea typeface="Roboto Light" panose="020B0604020202020204" charset="0"/>
                <a:cs typeface="Roboto Light" panose="020B0604020202020204" charset="0"/>
              </a:rPr>
              <a:t>Prunes a candidate if </a:t>
            </a:r>
            <a:r>
              <a:rPr lang="el-GR" dirty="0">
                <a:latin typeface="Roboto Light" panose="020B0604020202020204" charset="0"/>
                <a:ea typeface="Roboto Light" panose="020B0604020202020204" charset="0"/>
                <a:cs typeface="Roboto Light" panose="020B0604020202020204" charset="0"/>
              </a:rPr>
              <a:t>Ψ</a:t>
            </a:r>
            <a:r>
              <a:rPr lang="en-US" dirty="0" smtClean="0">
                <a:latin typeface="Roboto Light" panose="020B0604020202020204" charset="0"/>
                <a:ea typeface="Roboto Light" panose="020B0604020202020204" charset="0"/>
                <a:cs typeface="Roboto Light" panose="020B0604020202020204" charset="0"/>
              </a:rPr>
              <a:t> does not retain enough bits to implement </a:t>
            </a:r>
            <a:r>
              <a:rPr lang="el-GR" dirty="0">
                <a:latin typeface="Roboto Light" panose="020B0604020202020204" charset="0"/>
                <a:ea typeface="Roboto Light" panose="020B0604020202020204" charset="0"/>
                <a:cs typeface="Roboto Light" panose="020B0604020202020204" charset="0"/>
              </a:rPr>
              <a:t>φ</a:t>
            </a:r>
            <a:r>
              <a:rPr lang="en-US" baseline="-25000" dirty="0">
                <a:latin typeface="Roboto Light" panose="020B0604020202020204" charset="0"/>
                <a:ea typeface="Roboto Light" panose="020B0604020202020204" charset="0"/>
                <a:cs typeface="Roboto Light" panose="020B0604020202020204" charset="0"/>
              </a:rPr>
              <a:t>7</a:t>
            </a:r>
            <a:endParaRPr lang="en-US" dirty="0" smtClean="0">
              <a:latin typeface="Roboto Light" panose="020B0604020202020204" charset="0"/>
              <a:ea typeface="Roboto Light" panose="020B0604020202020204" charset="0"/>
              <a:cs typeface="Roboto Light" panose="020B0604020202020204" charset="0"/>
            </a:endParaRPr>
          </a:p>
          <a:p>
            <a:r>
              <a:rPr lang="en-US" dirty="0" smtClean="0">
                <a:latin typeface="Roboto Light" panose="020B0604020202020204" charset="0"/>
                <a:ea typeface="Roboto Light" panose="020B0604020202020204" charset="0"/>
                <a:cs typeface="Roboto Light" panose="020B0604020202020204" charset="0"/>
              </a:rPr>
              <a:t>Retains a candidate if pre-state bits required to implement </a:t>
            </a:r>
            <a:r>
              <a:rPr lang="el-GR" dirty="0">
                <a:latin typeface="Roboto Light" panose="020B0604020202020204" charset="0"/>
                <a:ea typeface="Roboto Light" panose="020B0604020202020204" charset="0"/>
                <a:cs typeface="Roboto Light" panose="020B0604020202020204" charset="0"/>
              </a:rPr>
              <a:t>φ</a:t>
            </a:r>
            <a:r>
              <a:rPr lang="en-US" baseline="-25000" dirty="0">
                <a:latin typeface="Roboto Light" panose="020B0604020202020204" charset="0"/>
                <a:ea typeface="Roboto Light" panose="020B0604020202020204" charset="0"/>
                <a:cs typeface="Roboto Light" panose="020B0604020202020204" charset="0"/>
              </a:rPr>
              <a:t>7 </a:t>
            </a:r>
            <a:r>
              <a:rPr lang="en-US" dirty="0" smtClean="0">
                <a:latin typeface="Roboto Light" panose="020B0604020202020204" charset="0"/>
                <a:ea typeface="Roboto Light" panose="020B0604020202020204" charset="0"/>
                <a:cs typeface="Roboto Light" panose="020B0604020202020204" charset="0"/>
              </a:rPr>
              <a:t>are </a:t>
            </a:r>
            <a:r>
              <a:rPr lang="en-US" i="1" dirty="0" smtClean="0">
                <a:latin typeface="Roboto Light" panose="020B0604020202020204" charset="0"/>
                <a:ea typeface="Roboto Light" panose="020B0604020202020204" charset="0"/>
                <a:cs typeface="Roboto Light" panose="020B0604020202020204" charset="0"/>
              </a:rPr>
              <a:t>possibly latent </a:t>
            </a:r>
            <a:r>
              <a:rPr lang="en-US" dirty="0" smtClean="0">
                <a:latin typeface="Roboto Light" panose="020B0604020202020204" charset="0"/>
                <a:ea typeface="Roboto Light" panose="020B0604020202020204" charset="0"/>
                <a:cs typeface="Roboto Light" panose="020B0604020202020204" charset="0"/>
              </a:rPr>
              <a:t>in </a:t>
            </a:r>
            <a:r>
              <a:rPr lang="el-GR" dirty="0">
                <a:latin typeface="Roboto Light" panose="020B0604020202020204" charset="0"/>
                <a:ea typeface="Roboto Light" panose="020B0604020202020204" charset="0"/>
                <a:cs typeface="Roboto Light" panose="020B0604020202020204" charset="0"/>
              </a:rPr>
              <a:t>Ψ</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20</a:t>
            </a:fld>
            <a:endParaRPr lang="en-US"/>
          </a:p>
        </p:txBody>
      </p:sp>
      <p:sp>
        <p:nvSpPr>
          <p:cNvPr id="8" name="TextBox 7"/>
          <p:cNvSpPr txBox="1"/>
          <p:nvPr/>
        </p:nvSpPr>
        <p:spPr>
          <a:xfrm>
            <a:off x="10587454" y="340667"/>
            <a:ext cx="1401346"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[Slave++]</a:t>
            </a:r>
          </a:p>
        </p:txBody>
      </p:sp>
      <p:sp>
        <p:nvSpPr>
          <p:cNvPr id="9" name="Rounded Rectangle 8"/>
          <p:cNvSpPr/>
          <p:nvPr/>
        </p:nvSpPr>
        <p:spPr>
          <a:xfrm>
            <a:off x="1385171" y="1303205"/>
            <a:ext cx="3708400" cy="76478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800" dirty="0">
                <a:solidFill>
                  <a:schemeClr val="tx1"/>
                </a:solidFill>
                <a:latin typeface="Roboto Light" panose="020B0604020202020204" charset="0"/>
                <a:ea typeface="Roboto Light" panose="020B0604020202020204" charset="0"/>
                <a:cs typeface="Roboto Light" panose="020B0604020202020204" charset="0"/>
              </a:rPr>
              <a:t> </a:t>
            </a:r>
            <a:r>
              <a:rPr lang="el-GR" sz="2800" dirty="0" smtClean="0">
                <a:solidFill>
                  <a:schemeClr val="tx1"/>
                </a:solidFill>
                <a:latin typeface="Roboto Light" panose="020B0604020202020204" charset="0"/>
                <a:ea typeface="Roboto Light" panose="020B0604020202020204" charset="0"/>
                <a:cs typeface="Roboto Light" panose="020B0604020202020204" charset="0"/>
              </a:rPr>
              <a:t>φ</a:t>
            </a:r>
            <a:r>
              <a:rPr lang="en-US" sz="2800" baseline="-25000" dirty="0">
                <a:solidFill>
                  <a:schemeClr val="tx1"/>
                </a:solidFill>
                <a:latin typeface="Roboto Light" panose="020B0604020202020204" charset="0"/>
                <a:ea typeface="Roboto Light" panose="020B0604020202020204" charset="0"/>
                <a:cs typeface="Roboto Light" panose="020B0604020202020204" charset="0"/>
              </a:rPr>
              <a:t>7</a:t>
            </a:r>
            <a:r>
              <a:rPr lang="en-US" sz="2800" dirty="0" smtClean="0">
                <a:solidFill>
                  <a:schemeClr val="tx1"/>
                </a:solidFill>
                <a:latin typeface="Roboto Light" panose="020B0604020202020204" charset="0"/>
                <a:ea typeface="Roboto Light" panose="020B0604020202020204" charset="0"/>
                <a:cs typeface="Roboto Light" panose="020B0604020202020204" charset="0"/>
              </a:rPr>
              <a:t> </a:t>
            </a:r>
            <a:r>
              <a:rPr lang="en-US" sz="2800" dirty="0">
                <a:solidFill>
                  <a:schemeClr val="tx1"/>
                </a:solidFill>
                <a:latin typeface="Roboto Light" panose="020B0604020202020204" charset="0"/>
                <a:ea typeface="Roboto Light" panose="020B0604020202020204" charset="0"/>
                <a:cs typeface="Roboto Light" panose="020B0604020202020204" charset="0"/>
              </a:rPr>
              <a:t>:</a:t>
            </a:r>
            <a:r>
              <a:rPr lang="en-US" sz="28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 EAX</a:t>
            </a:r>
          </a:p>
        </p:txBody>
      </p:sp>
      <p:sp>
        <p:nvSpPr>
          <p:cNvPr id="10" name="Rectangle 9"/>
          <p:cNvSpPr/>
          <p:nvPr/>
        </p:nvSpPr>
        <p:spPr>
          <a:xfrm>
            <a:off x="1791571" y="2704542"/>
            <a:ext cx="1321420" cy="1295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Instruction Enumerator</a:t>
            </a:r>
          </a:p>
        </p:txBody>
      </p:sp>
      <p:sp>
        <p:nvSpPr>
          <p:cNvPr id="11" name="Rounded Rectangle 10"/>
          <p:cNvSpPr/>
          <p:nvPr/>
        </p:nvSpPr>
        <p:spPr>
          <a:xfrm>
            <a:off x="1715371" y="5569664"/>
            <a:ext cx="16002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a:solidFill>
                  <a:schemeClr val="tx1"/>
                </a:solidFill>
                <a:latin typeface="Roboto Light" panose="020B0604020202020204" charset="0"/>
                <a:ea typeface="Roboto Light" panose="020B0604020202020204" charset="0"/>
                <a:cs typeface="Roboto Light" panose="020B0604020202020204" charset="0"/>
              </a:rPr>
              <a:t>Ψ</a:t>
            </a:r>
            <a:r>
              <a:rPr lang="en-US" dirty="0">
                <a:solidFill>
                  <a:schemeClr val="tx1"/>
                </a:solidFill>
                <a:latin typeface="Roboto Light" panose="020B0604020202020204" charset="0"/>
                <a:ea typeface="Roboto Light" panose="020B0604020202020204" charset="0"/>
                <a:cs typeface="Roboto Light" panose="020B0604020202020204" charset="0"/>
              </a:rPr>
              <a:t> : </a:t>
            </a:r>
            <a:r>
              <a:rPr lang="en-US" dirty="0" smtClean="0">
                <a:solidFill>
                  <a:schemeClr val="tx1"/>
                </a:solidFill>
                <a:latin typeface="Roboto Light" panose="020B0604020202020204" charset="0"/>
                <a:ea typeface="Roboto Light" panose="020B0604020202020204" charset="0"/>
                <a:cs typeface="Roboto Light" panose="020B0604020202020204" charset="0"/>
              </a:rPr>
              <a:t>EBX</a:t>
            </a:r>
            <a:r>
              <a:rPr lang="en-US" dirty="0">
                <a:solidFill>
                  <a:schemeClr val="tx1"/>
                </a:solidFill>
                <a:latin typeface="Roboto Light" panose="020B0604020202020204" charset="0"/>
                <a:ea typeface="Roboto Light" panose="020B0604020202020204" charset="0"/>
                <a:cs typeface="Roboto Light" panose="020B0604020202020204" charset="0"/>
              </a:rPr>
              <a:t>’ </a:t>
            </a:r>
            <a:r>
              <a:rPr lang="en-US" dirty="0" smtClean="0">
                <a:solidFill>
                  <a:schemeClr val="tx1"/>
                </a:solidFill>
                <a:latin typeface="Roboto Light" panose="020B0604020202020204" charset="0"/>
                <a:ea typeface="Roboto Light" panose="020B0604020202020204" charset="0"/>
                <a:cs typeface="Roboto Light" panose="020B0604020202020204" charset="0"/>
              </a:rPr>
              <a:t>= EAX</a:t>
            </a:r>
            <a:endParaRPr lang="en-US" dirty="0">
              <a:solidFill>
                <a:srgbClr val="C00000"/>
              </a:solidFill>
              <a:latin typeface="Roboto Light" panose="020B0604020202020204" charset="0"/>
              <a:ea typeface="Roboto Light" panose="020B0604020202020204" charset="0"/>
              <a:cs typeface="Roboto Light" panose="020B0604020202020204" charset="0"/>
            </a:endParaRPr>
          </a:p>
        </p:txBody>
      </p:sp>
      <p:sp>
        <p:nvSpPr>
          <p:cNvPr id="12" name="Rounded Rectangle 11"/>
          <p:cNvSpPr/>
          <p:nvPr/>
        </p:nvSpPr>
        <p:spPr>
          <a:xfrm>
            <a:off x="1791571" y="4590216"/>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Roboto Light" panose="020B0604020202020204" charset="0"/>
                <a:ea typeface="Roboto Light" panose="020B0604020202020204" charset="0"/>
                <a:cs typeface="Roboto Light" panose="020B0604020202020204" charset="0"/>
              </a:rPr>
              <a:t>mov ebx, </a:t>
            </a:r>
            <a:r>
              <a:rPr lang="en-US" dirty="0" err="1" smtClean="0">
                <a:solidFill>
                  <a:schemeClr val="tx1"/>
                </a:solidFill>
                <a:latin typeface="Roboto Light" panose="020B0604020202020204" charset="0"/>
                <a:ea typeface="Roboto Light" panose="020B0604020202020204" charset="0"/>
                <a:cs typeface="Roboto Light" panose="020B0604020202020204" charset="0"/>
              </a:rPr>
              <a:t>eax</a:t>
            </a:r>
            <a:endParaRPr lang="en-US" sz="11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2" name="Rounded Rectangle 1"/>
          <p:cNvSpPr/>
          <p:nvPr/>
        </p:nvSpPr>
        <p:spPr>
          <a:xfrm>
            <a:off x="1541417" y="2468880"/>
            <a:ext cx="3396343" cy="18276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Slave</a:t>
            </a:r>
            <a:endParaRPr lang="en-US"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Rounded Rectangle 12"/>
          <p:cNvSpPr/>
          <p:nvPr/>
        </p:nvSpPr>
        <p:spPr>
          <a:xfrm>
            <a:off x="1457379" y="5569664"/>
            <a:ext cx="2116183"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a:solidFill>
                  <a:schemeClr val="tx1"/>
                </a:solidFill>
                <a:latin typeface="Roboto Light" panose="020B0604020202020204" charset="0"/>
                <a:ea typeface="Roboto Light" panose="020B0604020202020204" charset="0"/>
                <a:cs typeface="Roboto Light" panose="020B0604020202020204" charset="0"/>
              </a:rPr>
              <a:t>Ψ</a:t>
            </a:r>
            <a:r>
              <a:rPr lang="en-US" dirty="0">
                <a:solidFill>
                  <a:schemeClr val="tx1"/>
                </a:solidFill>
                <a:latin typeface="Roboto Light" panose="020B0604020202020204" charset="0"/>
                <a:ea typeface="Roboto Light" panose="020B0604020202020204" charset="0"/>
                <a:cs typeface="Roboto Light" panose="020B0604020202020204" charset="0"/>
              </a:rPr>
              <a:t> : </a:t>
            </a:r>
            <a:r>
              <a:rPr lang="en-US" dirty="0" smtClean="0">
                <a:solidFill>
                  <a:schemeClr val="tx1"/>
                </a:solidFill>
                <a:latin typeface="Roboto Light" panose="020B0604020202020204" charset="0"/>
                <a:ea typeface="Roboto Light" panose="020B0604020202020204" charset="0"/>
                <a:cs typeface="Roboto Light" panose="020B0604020202020204" charset="0"/>
              </a:rPr>
              <a:t>EBX</a:t>
            </a:r>
            <a:r>
              <a:rPr lang="en-US" dirty="0">
                <a:solidFill>
                  <a:schemeClr val="tx1"/>
                </a:solidFill>
                <a:latin typeface="Roboto Light" panose="020B0604020202020204" charset="0"/>
                <a:ea typeface="Roboto Light" panose="020B0604020202020204" charset="0"/>
                <a:cs typeface="Roboto Light" panose="020B0604020202020204" charset="0"/>
              </a:rPr>
              <a:t>’ </a:t>
            </a:r>
            <a:r>
              <a:rPr lang="en-US" dirty="0" smtClean="0">
                <a:solidFill>
                  <a:schemeClr val="tx1"/>
                </a:solidFill>
                <a:latin typeface="Roboto Light" panose="020B0604020202020204" charset="0"/>
                <a:ea typeface="Roboto Light" panose="020B0604020202020204" charset="0"/>
                <a:cs typeface="Roboto Light" panose="020B0604020202020204" charset="0"/>
              </a:rPr>
              <a:t>= EBX - EAX</a:t>
            </a:r>
            <a:endParaRPr lang="en-US" dirty="0">
              <a:solidFill>
                <a:srgbClr val="C00000"/>
              </a:solidFill>
              <a:latin typeface="Roboto Light" panose="020B0604020202020204" charset="0"/>
              <a:ea typeface="Roboto Light" panose="020B0604020202020204" charset="0"/>
              <a:cs typeface="Roboto Light" panose="020B0604020202020204" charset="0"/>
            </a:endParaRPr>
          </a:p>
        </p:txBody>
      </p:sp>
      <p:sp>
        <p:nvSpPr>
          <p:cNvPr id="14" name="Rounded Rectangle 13"/>
          <p:cNvSpPr/>
          <p:nvPr/>
        </p:nvSpPr>
        <p:spPr>
          <a:xfrm>
            <a:off x="1784716" y="4590216"/>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Roboto Light" panose="020B0604020202020204" charset="0"/>
                <a:ea typeface="Roboto Light" panose="020B0604020202020204" charset="0"/>
                <a:cs typeface="Roboto Light" panose="020B0604020202020204" charset="0"/>
              </a:rPr>
              <a:t>sub ebx, </a:t>
            </a:r>
            <a:r>
              <a:rPr lang="en-US" dirty="0" err="1" smtClean="0">
                <a:solidFill>
                  <a:schemeClr val="tx1"/>
                </a:solidFill>
                <a:latin typeface="Roboto Light" panose="020B0604020202020204" charset="0"/>
                <a:ea typeface="Roboto Light" panose="020B0604020202020204" charset="0"/>
                <a:cs typeface="Roboto Light" panose="020B0604020202020204" charset="0"/>
              </a:rPr>
              <a:t>eax</a:t>
            </a:r>
            <a:endParaRPr lang="en-US" sz="1100" dirty="0">
              <a:solidFill>
                <a:schemeClr val="tx1"/>
              </a:solidFill>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36498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P spid="12" grpId="1" animBg="1"/>
      <p:bldP spid="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Move-to-Front Heuristic</a:t>
            </a:r>
          </a:p>
        </p:txBody>
      </p:sp>
      <p:sp>
        <p:nvSpPr>
          <p:cNvPr id="2" name="Content Placeholder 1"/>
          <p:cNvSpPr>
            <a:spLocks noGrp="1"/>
          </p:cNvSpPr>
          <p:nvPr>
            <p:ph sz="half" idx="1"/>
          </p:nvPr>
        </p:nvSpPr>
        <p:spPr/>
        <p:txBody>
          <a:bodyPr/>
          <a:lstStyle/>
          <a:p>
            <a:r>
              <a:rPr lang="en-US" dirty="0" smtClean="0"/>
              <a:t>Pragmatic heuristic</a:t>
            </a:r>
          </a:p>
          <a:p>
            <a:r>
              <a:rPr lang="en-US" dirty="0" smtClean="0"/>
              <a:t>Moves instructions that occur in synthesized code to the front of instruction pool in next synthesis task</a:t>
            </a:r>
          </a:p>
          <a:p>
            <a:r>
              <a:rPr lang="en-US" dirty="0" smtClean="0"/>
              <a:t>Certain </a:t>
            </a:r>
            <a:r>
              <a:rPr lang="en-US" dirty="0"/>
              <a:t>instructions tend to be used more frequently than others to implement </a:t>
            </a:r>
            <a:r>
              <a:rPr lang="el-GR" dirty="0" smtClean="0">
                <a:latin typeface="Calibri" panose="020F0502020204030204" pitchFamily="34" charset="0"/>
              </a:rPr>
              <a:t>ϕ</a:t>
            </a:r>
            <a:endParaRPr lang="en-US" dirty="0"/>
          </a:p>
          <a:p>
            <a:r>
              <a:rPr lang="en-US" dirty="0" smtClean="0"/>
              <a:t>Prioritize useful instructions</a:t>
            </a:r>
            <a:endParaRPr lang="en-US" dirty="0"/>
          </a:p>
        </p:txBody>
      </p:sp>
      <p:sp>
        <p:nvSpPr>
          <p:cNvPr id="3" name="Content Placeholder 2"/>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21</a:t>
            </a:fld>
            <a:endParaRPr lang="en-US"/>
          </a:p>
        </p:txBody>
      </p:sp>
      <p:sp>
        <p:nvSpPr>
          <p:cNvPr id="8" name="TextBox 7"/>
          <p:cNvSpPr txBox="1"/>
          <p:nvPr/>
        </p:nvSpPr>
        <p:spPr>
          <a:xfrm>
            <a:off x="10587454" y="340667"/>
            <a:ext cx="1401346"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[Slave++]</a:t>
            </a:r>
          </a:p>
        </p:txBody>
      </p:sp>
      <p:sp>
        <p:nvSpPr>
          <p:cNvPr id="9" name="Rectangle 8"/>
          <p:cNvSpPr/>
          <p:nvPr/>
        </p:nvSpPr>
        <p:spPr>
          <a:xfrm>
            <a:off x="8376772" y="2181361"/>
            <a:ext cx="106844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10" name="TextBox 9"/>
          <p:cNvSpPr txBox="1"/>
          <p:nvPr/>
        </p:nvSpPr>
        <p:spPr>
          <a:xfrm>
            <a:off x="8663815" y="1198689"/>
            <a:ext cx="452368" cy="584775"/>
          </a:xfrm>
          <a:prstGeom prst="rect">
            <a:avLst/>
          </a:prstGeom>
          <a:noFill/>
        </p:spPr>
        <p:txBody>
          <a:bodyPr wrap="none" rtlCol="0">
            <a:spAutoFit/>
          </a:bodyPr>
          <a:lstStyle/>
          <a:p>
            <a:r>
              <a:rPr lang="el-GR" sz="3200" dirty="0"/>
              <a:t>ϕ</a:t>
            </a:r>
            <a:endParaRPr lang="en-US" dirty="0"/>
          </a:p>
        </p:txBody>
      </p:sp>
      <p:sp>
        <p:nvSpPr>
          <p:cNvPr id="11" name="Down Arrow 10"/>
          <p:cNvSpPr/>
          <p:nvPr/>
        </p:nvSpPr>
        <p:spPr>
          <a:xfrm>
            <a:off x="8710219" y="1783463"/>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2" name="Rectangle 11"/>
          <p:cNvSpPr/>
          <p:nvPr/>
        </p:nvSpPr>
        <p:spPr>
          <a:xfrm>
            <a:off x="6202680" y="4628306"/>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3" name="Rectangle 12"/>
          <p:cNvSpPr/>
          <p:nvPr/>
        </p:nvSpPr>
        <p:spPr>
          <a:xfrm>
            <a:off x="7622906" y="4628306"/>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4" name="Rectangle 13"/>
          <p:cNvSpPr/>
          <p:nvPr/>
        </p:nvSpPr>
        <p:spPr>
          <a:xfrm>
            <a:off x="10947401" y="4628305"/>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cxnSp>
        <p:nvCxnSpPr>
          <p:cNvPr id="15" name="Straight Arrow Connector 14"/>
          <p:cNvCxnSpPr>
            <a:endCxn id="12" idx="0"/>
          </p:cNvCxnSpPr>
          <p:nvPr/>
        </p:nvCxnSpPr>
        <p:spPr>
          <a:xfrm flipH="1">
            <a:off x="6621780" y="3252648"/>
            <a:ext cx="1912620"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0"/>
          </p:cNvCxnSpPr>
          <p:nvPr/>
        </p:nvCxnSpPr>
        <p:spPr>
          <a:xfrm flipH="1">
            <a:off x="8042006" y="3252648"/>
            <a:ext cx="695594"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0"/>
          </p:cNvCxnSpPr>
          <p:nvPr/>
        </p:nvCxnSpPr>
        <p:spPr>
          <a:xfrm>
            <a:off x="9282652" y="3252648"/>
            <a:ext cx="2083849" cy="13756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737600" y="4385826"/>
            <a:ext cx="1616148" cy="646331"/>
          </a:xfrm>
          <a:prstGeom prst="rect">
            <a:avLst/>
          </a:prstGeom>
          <a:noFill/>
        </p:spPr>
        <p:txBody>
          <a:bodyPr wrap="none" rtlCol="0">
            <a:spAutoFit/>
          </a:bodyPr>
          <a:lstStyle/>
          <a:p>
            <a:r>
              <a:rPr lang="en-US" sz="3600" b="1" dirty="0"/>
              <a:t>.   .   .   .</a:t>
            </a:r>
          </a:p>
        </p:txBody>
      </p:sp>
      <p:sp>
        <p:nvSpPr>
          <p:cNvPr id="19" name="Down Arrow 18"/>
          <p:cNvSpPr/>
          <p:nvPr/>
        </p:nvSpPr>
        <p:spPr>
          <a:xfrm>
            <a:off x="6441999" y="5181557"/>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0" name="Down Arrow 19"/>
          <p:cNvSpPr/>
          <p:nvPr/>
        </p:nvSpPr>
        <p:spPr>
          <a:xfrm>
            <a:off x="7862225" y="5181557"/>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1" name="Down Arrow 20"/>
          <p:cNvSpPr/>
          <p:nvPr/>
        </p:nvSpPr>
        <p:spPr>
          <a:xfrm>
            <a:off x="11186720" y="5181557"/>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2" name="TextBox 21"/>
          <p:cNvSpPr txBox="1"/>
          <p:nvPr/>
        </p:nvSpPr>
        <p:spPr>
          <a:xfrm>
            <a:off x="6395595" y="5477759"/>
            <a:ext cx="428322" cy="584775"/>
          </a:xfrm>
          <a:prstGeom prst="rect">
            <a:avLst/>
          </a:prstGeom>
          <a:noFill/>
        </p:spPr>
        <p:txBody>
          <a:bodyPr wrap="none" rtlCol="0">
            <a:spAutoFit/>
          </a:bodyPr>
          <a:lstStyle/>
          <a:p>
            <a:r>
              <a:rPr lang="en-US" sz="3200" dirty="0"/>
              <a:t>I</a:t>
            </a:r>
            <a:r>
              <a:rPr lang="en-US" sz="3200" baseline="-25000" dirty="0"/>
              <a:t>1</a:t>
            </a:r>
            <a:endParaRPr lang="en-US" baseline="-25000" dirty="0"/>
          </a:p>
        </p:txBody>
      </p:sp>
      <p:sp>
        <p:nvSpPr>
          <p:cNvPr id="23" name="TextBox 22"/>
          <p:cNvSpPr txBox="1"/>
          <p:nvPr/>
        </p:nvSpPr>
        <p:spPr>
          <a:xfrm>
            <a:off x="7913123" y="5477759"/>
            <a:ext cx="428322" cy="584775"/>
          </a:xfrm>
          <a:prstGeom prst="rect">
            <a:avLst/>
          </a:prstGeom>
          <a:noFill/>
        </p:spPr>
        <p:txBody>
          <a:bodyPr wrap="none" rtlCol="0">
            <a:spAutoFit/>
          </a:bodyPr>
          <a:lstStyle/>
          <a:p>
            <a:r>
              <a:rPr lang="en-US" sz="3200" dirty="0"/>
              <a:t>I</a:t>
            </a:r>
            <a:r>
              <a:rPr lang="en-US" sz="3200" baseline="-25000" dirty="0"/>
              <a:t>2</a:t>
            </a:r>
            <a:endParaRPr lang="en-US" baseline="-25000" dirty="0"/>
          </a:p>
        </p:txBody>
      </p:sp>
      <p:sp>
        <p:nvSpPr>
          <p:cNvPr id="24" name="TextBox 23"/>
          <p:cNvSpPr txBox="1"/>
          <p:nvPr/>
        </p:nvSpPr>
        <p:spPr>
          <a:xfrm>
            <a:off x="11237618" y="5477758"/>
            <a:ext cx="433132" cy="584775"/>
          </a:xfrm>
          <a:prstGeom prst="rect">
            <a:avLst/>
          </a:prstGeom>
          <a:noFill/>
        </p:spPr>
        <p:txBody>
          <a:bodyPr wrap="none" rtlCol="0">
            <a:spAutoFit/>
          </a:bodyPr>
          <a:lstStyle/>
          <a:p>
            <a:r>
              <a:rPr lang="en-US" sz="3200" dirty="0"/>
              <a:t>I</a:t>
            </a:r>
            <a:r>
              <a:rPr lang="en-US" sz="3200" baseline="-25000" dirty="0"/>
              <a:t>n</a:t>
            </a:r>
            <a:endParaRPr lang="en-US" baseline="-25000" dirty="0"/>
          </a:p>
        </p:txBody>
      </p:sp>
      <p:sp>
        <p:nvSpPr>
          <p:cNvPr id="26" name="Rectangle 25"/>
          <p:cNvSpPr/>
          <p:nvPr/>
        </p:nvSpPr>
        <p:spPr>
          <a:xfrm>
            <a:off x="6923971" y="5181557"/>
            <a:ext cx="838199" cy="125478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bg1"/>
                </a:solidFill>
                <a:latin typeface="Roboto Light" panose="020B0604020202020204" charset="0"/>
                <a:ea typeface="Roboto Light" panose="020B0604020202020204" charset="0"/>
                <a:cs typeface="Roboto Light" panose="020B0604020202020204" charset="0"/>
              </a:rPr>
              <a:t>Move</a:t>
            </a:r>
          </a:p>
          <a:p>
            <a:pPr algn="ctr"/>
            <a:r>
              <a:rPr lang="en-US" dirty="0" smtClean="0">
                <a:solidFill>
                  <a:schemeClr val="bg1"/>
                </a:solidFill>
                <a:latin typeface="Roboto Light" panose="020B0604020202020204" charset="0"/>
                <a:ea typeface="Roboto Light" panose="020B0604020202020204" charset="0"/>
                <a:cs typeface="Roboto Light" panose="020B0604020202020204" charset="0"/>
              </a:rPr>
              <a:t>To</a:t>
            </a:r>
          </a:p>
          <a:p>
            <a:pPr algn="ctr"/>
            <a:r>
              <a:rPr lang="en-US" dirty="0" smtClean="0">
                <a:solidFill>
                  <a:schemeClr val="bg1"/>
                </a:solidFill>
                <a:latin typeface="Roboto Light" panose="020B0604020202020204" charset="0"/>
                <a:ea typeface="Roboto Light" panose="020B0604020202020204" charset="0"/>
                <a:cs typeface="Roboto Light" panose="020B0604020202020204" charset="0"/>
              </a:rPr>
              <a:t>Front</a:t>
            </a:r>
            <a:endParaRPr lang="en-US" dirty="0">
              <a:solidFill>
                <a:schemeClr val="bg1"/>
              </a:solidFill>
              <a:latin typeface="Roboto Light" panose="020B0604020202020204" charset="0"/>
              <a:ea typeface="Roboto Light" panose="020B0604020202020204" charset="0"/>
              <a:cs typeface="Roboto Light" panose="020B0604020202020204" charset="0"/>
            </a:endParaRPr>
          </a:p>
        </p:txBody>
      </p:sp>
      <p:sp>
        <p:nvSpPr>
          <p:cNvPr id="27" name="Bent Arrow 26"/>
          <p:cNvSpPr/>
          <p:nvPr/>
        </p:nvSpPr>
        <p:spPr>
          <a:xfrm>
            <a:off x="7172958" y="4748180"/>
            <a:ext cx="378827" cy="351689"/>
          </a:xfrm>
          <a:prstGeom prst="ben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8" name="Bent Arrow 27"/>
          <p:cNvSpPr/>
          <p:nvPr/>
        </p:nvSpPr>
        <p:spPr>
          <a:xfrm>
            <a:off x="6495988" y="6039807"/>
            <a:ext cx="378827" cy="351689"/>
          </a:xfrm>
          <a:prstGeom prst="bentArrow">
            <a:avLst/>
          </a:prstGeom>
          <a:solidFill>
            <a:srgbClr val="C00000"/>
          </a:solidFill>
          <a:ln>
            <a:solidFill>
              <a:srgbClr val="C00000"/>
            </a:solidFill>
          </a:ln>
          <a:scene3d>
            <a:camera prst="orthographicFront">
              <a:rot lat="0" lon="10800000" rev="10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54461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22" presetClass="entr" presetSubtype="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fade">
                                      <p:cBhvr>
                                        <p:cTn id="71" dur="500"/>
                                        <p:tgtEl>
                                          <p:spTgt spid="2">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fade">
                                      <p:cBhvr>
                                        <p:cTn id="7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8" grpId="0"/>
      <p:bldP spid="19" grpId="0" animBg="1"/>
      <p:bldP spid="20" grpId="0" animBg="1"/>
      <p:bldP spid="21" grpId="0" animBg="1"/>
      <p:bldP spid="22" grpId="0"/>
      <p:bldP spid="23" grpId="0"/>
      <p:bldP spid="24" grpId="0"/>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McSynth Vs. McSynth++</a:t>
            </a:r>
          </a:p>
        </p:txBody>
      </p:sp>
      <p:sp>
        <p:nvSpPr>
          <p:cNvPr id="6" name="Content Placeholder 5"/>
          <p:cNvSpPr>
            <a:spLocks noGrp="1"/>
          </p:cNvSpPr>
          <p:nvPr>
            <p:ph sz="half" idx="1"/>
          </p:nvPr>
        </p:nvSpPr>
        <p:spPr/>
        <p:txBody>
          <a:bodyPr/>
          <a:lstStyle/>
          <a:p>
            <a:r>
              <a:rPr lang="en-US" dirty="0"/>
              <a:t>McSynth</a:t>
            </a:r>
          </a:p>
        </p:txBody>
      </p:sp>
      <p:sp>
        <p:nvSpPr>
          <p:cNvPr id="7" name="Content Placeholder 6"/>
          <p:cNvSpPr>
            <a:spLocks noGrp="1"/>
          </p:cNvSpPr>
          <p:nvPr>
            <p:ph sz="half" idx="2"/>
          </p:nvPr>
        </p:nvSpPr>
        <p:spPr/>
        <p:txBody>
          <a:bodyPr/>
          <a:lstStyle/>
          <a:p>
            <a:r>
              <a:rPr lang="en-US" dirty="0"/>
              <a:t>McSynth++</a:t>
            </a:r>
          </a:p>
        </p:txBody>
      </p:sp>
      <p:sp>
        <p:nvSpPr>
          <p:cNvPr id="4" name="Slide Number Placeholder 3"/>
          <p:cNvSpPr>
            <a:spLocks noGrp="1"/>
          </p:cNvSpPr>
          <p:nvPr>
            <p:ph type="sldNum" sz="quarter" idx="12"/>
          </p:nvPr>
        </p:nvSpPr>
        <p:spPr/>
        <p:txBody>
          <a:bodyPr/>
          <a:lstStyle/>
          <a:p>
            <a:fld id="{61790EBF-2842-40BA-9364-7C045D9A1DE9}" type="slidenum">
              <a:rPr lang="en-US" smtClean="0"/>
              <a:t>22</a:t>
            </a:fld>
            <a:endParaRPr lang="en-US" dirty="0"/>
          </a:p>
        </p:txBody>
      </p:sp>
      <p:sp>
        <p:nvSpPr>
          <p:cNvPr id="8" name="Rectangle 7"/>
          <p:cNvSpPr/>
          <p:nvPr/>
        </p:nvSpPr>
        <p:spPr>
          <a:xfrm>
            <a:off x="2273016" y="2209788"/>
            <a:ext cx="1026455" cy="474193"/>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9" name="TextBox 8"/>
          <p:cNvSpPr txBox="1"/>
          <p:nvPr/>
        </p:nvSpPr>
        <p:spPr>
          <a:xfrm>
            <a:off x="2560060" y="1227116"/>
            <a:ext cx="452368" cy="584775"/>
          </a:xfrm>
          <a:prstGeom prst="rect">
            <a:avLst/>
          </a:prstGeom>
          <a:noFill/>
        </p:spPr>
        <p:txBody>
          <a:bodyPr wrap="none" rtlCol="0">
            <a:spAutoFit/>
          </a:bodyPr>
          <a:lstStyle/>
          <a:p>
            <a:r>
              <a:rPr lang="el-GR" sz="3200" dirty="0"/>
              <a:t>ϕ</a:t>
            </a:r>
            <a:endParaRPr lang="en-US" dirty="0"/>
          </a:p>
        </p:txBody>
      </p:sp>
      <p:sp>
        <p:nvSpPr>
          <p:cNvPr id="10" name="Down Arrow 9"/>
          <p:cNvSpPr/>
          <p:nvPr/>
        </p:nvSpPr>
        <p:spPr>
          <a:xfrm>
            <a:off x="2606464" y="1811890"/>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cxnSp>
        <p:nvCxnSpPr>
          <p:cNvPr id="15" name="Straight Arrow Connector 14"/>
          <p:cNvCxnSpPr>
            <a:endCxn id="42" idx="0"/>
          </p:cNvCxnSpPr>
          <p:nvPr/>
        </p:nvCxnSpPr>
        <p:spPr>
          <a:xfrm flipH="1">
            <a:off x="1439087" y="2818495"/>
            <a:ext cx="1175022" cy="92226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4" idx="0"/>
          </p:cNvCxnSpPr>
          <p:nvPr/>
        </p:nvCxnSpPr>
        <p:spPr>
          <a:xfrm>
            <a:off x="3012428" y="2783068"/>
            <a:ext cx="1271182" cy="98946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259226" y="2180264"/>
            <a:ext cx="1068442" cy="50371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61" name="TextBox 60"/>
          <p:cNvSpPr txBox="1"/>
          <p:nvPr/>
        </p:nvSpPr>
        <p:spPr>
          <a:xfrm>
            <a:off x="8599262" y="1216358"/>
            <a:ext cx="452368" cy="584775"/>
          </a:xfrm>
          <a:prstGeom prst="rect">
            <a:avLst/>
          </a:prstGeom>
          <a:noFill/>
        </p:spPr>
        <p:txBody>
          <a:bodyPr wrap="none" rtlCol="0">
            <a:spAutoFit/>
          </a:bodyPr>
          <a:lstStyle/>
          <a:p>
            <a:r>
              <a:rPr lang="el-GR" sz="3200" dirty="0"/>
              <a:t>ϕ</a:t>
            </a:r>
            <a:endParaRPr lang="en-US" dirty="0"/>
          </a:p>
        </p:txBody>
      </p:sp>
      <p:sp>
        <p:nvSpPr>
          <p:cNvPr id="62" name="Down Arrow 61"/>
          <p:cNvSpPr/>
          <p:nvPr/>
        </p:nvSpPr>
        <p:spPr>
          <a:xfrm>
            <a:off x="8645666" y="1801132"/>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cxnSp>
        <p:nvCxnSpPr>
          <p:cNvPr id="66" name="Straight Arrow Connector 65"/>
          <p:cNvCxnSpPr>
            <a:endCxn id="53" idx="0"/>
          </p:cNvCxnSpPr>
          <p:nvPr/>
        </p:nvCxnSpPr>
        <p:spPr>
          <a:xfrm flipH="1">
            <a:off x="6957402" y="2818494"/>
            <a:ext cx="1254262" cy="35599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58" idx="0"/>
          </p:cNvCxnSpPr>
          <p:nvPr/>
        </p:nvCxnSpPr>
        <p:spPr>
          <a:xfrm flipH="1">
            <a:off x="7669251" y="2842087"/>
            <a:ext cx="796736" cy="10391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79" idx="0"/>
          </p:cNvCxnSpPr>
          <p:nvPr/>
        </p:nvCxnSpPr>
        <p:spPr>
          <a:xfrm>
            <a:off x="9400438" y="2797518"/>
            <a:ext cx="1132813" cy="37476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91929" y="3740761"/>
            <a:ext cx="2694316" cy="77002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1400" dirty="0">
                <a:solidFill>
                  <a:schemeClr val="tx1"/>
                </a:solidFill>
                <a:latin typeface="Roboto Light" panose="020B0604020202020204" charset="0"/>
                <a:ea typeface="Roboto Light" panose="020B0604020202020204" charset="0"/>
                <a:cs typeface="Roboto Light" panose="020B0604020202020204" charset="0"/>
              </a:rPr>
              <a:t> :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((EAX * 2) &gt;&gt; 2) + EAX </a:t>
            </a:r>
          </a:p>
        </p:txBody>
      </p:sp>
      <p:sp>
        <p:nvSpPr>
          <p:cNvPr id="44" name="Rounded Rectangle 43"/>
          <p:cNvSpPr/>
          <p:nvPr/>
        </p:nvSpPr>
        <p:spPr>
          <a:xfrm>
            <a:off x="2994759" y="3772528"/>
            <a:ext cx="2520523" cy="72571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2</a:t>
            </a:r>
            <a:r>
              <a:rPr lang="en-US" sz="1400" dirty="0">
                <a:solidFill>
                  <a:schemeClr val="tx1"/>
                </a:solidFill>
                <a:latin typeface="Roboto Light" panose="020B0604020202020204" charset="0"/>
                <a:ea typeface="Roboto Light" panose="020B0604020202020204" charset="0"/>
                <a:cs typeface="Roboto Light" panose="020B0604020202020204" charset="0"/>
              </a:rPr>
              <a:t> : EAX’ = Mem(ESP + 4) ∧ </a:t>
            </a:r>
          </a:p>
          <a:p>
            <a:r>
              <a:rPr lang="en-US" sz="1400" dirty="0">
                <a:solidFill>
                  <a:schemeClr val="tx1"/>
                </a:solidFill>
                <a:latin typeface="Roboto Light" panose="020B0604020202020204" charset="0"/>
                <a:ea typeface="Roboto Light" panose="020B0604020202020204" charset="0"/>
                <a:cs typeface="Roboto Light" panose="020B0604020202020204" charset="0"/>
              </a:rPr>
              <a:t>         Mem’ = Mem[ESP ↦ EAX] </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53" name="Rounded Rectangle 52"/>
          <p:cNvSpPr/>
          <p:nvPr/>
        </p:nvSpPr>
        <p:spPr>
          <a:xfrm>
            <a:off x="5703140" y="3174485"/>
            <a:ext cx="2508524" cy="53741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1</a:t>
            </a:r>
            <a:r>
              <a:rPr lang="en-US" sz="1400" dirty="0">
                <a:solidFill>
                  <a:schemeClr val="tx1"/>
                </a:solidFill>
                <a:latin typeface="Roboto Light" panose="020B0604020202020204" charset="0"/>
                <a:ea typeface="Roboto Light" panose="020B0604020202020204" charset="0"/>
                <a:cs typeface="Roboto Light" panose="020B0604020202020204" charset="0"/>
              </a:rPr>
              <a:t> :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a:t>
            </a:r>
            <a:r>
              <a:rPr lang="en-US" sz="1400" dirty="0">
                <a:solidFill>
                  <a:schemeClr val="tx1"/>
                </a:solidFill>
                <a:latin typeface="Roboto Light" panose="020B0604020202020204" charset="0"/>
                <a:ea typeface="Roboto Light" panose="020B0604020202020204" charset="0"/>
                <a:cs typeface="Roboto Light" panose="020B0604020202020204" charset="0"/>
              </a:rPr>
              <a:t>↦ EAX]</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58" name="Rounded Rectangle 57"/>
          <p:cNvSpPr/>
          <p:nvPr/>
        </p:nvSpPr>
        <p:spPr>
          <a:xfrm>
            <a:off x="6872514" y="3881243"/>
            <a:ext cx="1593473" cy="571248"/>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5</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EAX * 2</a:t>
            </a:r>
          </a:p>
        </p:txBody>
      </p:sp>
      <p:sp>
        <p:nvSpPr>
          <p:cNvPr id="59" name="Rounded Rectangle 58"/>
          <p:cNvSpPr/>
          <p:nvPr/>
        </p:nvSpPr>
        <p:spPr>
          <a:xfrm>
            <a:off x="7966640" y="4548092"/>
            <a:ext cx="1693693" cy="40597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6</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&gt;&gt; 2</a:t>
            </a:r>
          </a:p>
        </p:txBody>
      </p:sp>
      <p:sp>
        <p:nvSpPr>
          <p:cNvPr id="78" name="Rounded Rectangle 77"/>
          <p:cNvSpPr/>
          <p:nvPr/>
        </p:nvSpPr>
        <p:spPr>
          <a:xfrm>
            <a:off x="9106627" y="3906085"/>
            <a:ext cx="1785207" cy="54765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smtClean="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7</a:t>
            </a:r>
            <a:r>
              <a:rPr lang="en-US" sz="1400" dirty="0" smtClean="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rPr>
              <a:t>:</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EBX’ = EBX + EAX</a:t>
            </a:r>
          </a:p>
        </p:txBody>
      </p:sp>
      <p:cxnSp>
        <p:nvCxnSpPr>
          <p:cNvPr id="43" name="Straight Arrow Connector 42"/>
          <p:cNvCxnSpPr>
            <a:endCxn id="59" idx="0"/>
          </p:cNvCxnSpPr>
          <p:nvPr/>
        </p:nvCxnSpPr>
        <p:spPr>
          <a:xfrm>
            <a:off x="8811259" y="2836381"/>
            <a:ext cx="2228" cy="17117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120981" y="340667"/>
            <a:ext cx="186781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27" name="Down Arrow 26"/>
          <p:cNvSpPr/>
          <p:nvPr/>
        </p:nvSpPr>
        <p:spPr>
          <a:xfrm>
            <a:off x="1259307" y="458049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8" name="Down Arrow 27"/>
          <p:cNvSpPr/>
          <p:nvPr/>
        </p:nvSpPr>
        <p:spPr>
          <a:xfrm>
            <a:off x="4082314" y="4583143"/>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9" name="Rectangle 28"/>
          <p:cNvSpPr/>
          <p:nvPr/>
        </p:nvSpPr>
        <p:spPr>
          <a:xfrm>
            <a:off x="1019987" y="5015732"/>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30" name="Down Arrow 29"/>
          <p:cNvSpPr/>
          <p:nvPr/>
        </p:nvSpPr>
        <p:spPr>
          <a:xfrm>
            <a:off x="1259306" y="5568983"/>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1" name="Rounded Rectangle 30"/>
          <p:cNvSpPr/>
          <p:nvPr/>
        </p:nvSpPr>
        <p:spPr>
          <a:xfrm>
            <a:off x="688126" y="6009587"/>
            <a:ext cx="1501920" cy="700506"/>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err="1">
                <a:solidFill>
                  <a:schemeClr val="tx1"/>
                </a:solidFill>
              </a:rPr>
              <a:t>imul</a:t>
            </a:r>
            <a:r>
              <a:rPr lang="en-US" sz="1400" dirty="0">
                <a:solidFill>
                  <a:schemeClr val="tx1"/>
                </a:solidFill>
              </a:rPr>
              <a:t> ebx, </a:t>
            </a:r>
            <a:r>
              <a:rPr lang="en-US" sz="1400" dirty="0" err="1">
                <a:solidFill>
                  <a:schemeClr val="tx1"/>
                </a:solidFill>
              </a:rPr>
              <a:t>eax</a:t>
            </a:r>
            <a:r>
              <a:rPr lang="en-US" sz="1400" dirty="0">
                <a:solidFill>
                  <a:schemeClr val="tx1"/>
                </a:solidFill>
              </a:rPr>
              <a:t>, 2</a:t>
            </a:r>
          </a:p>
          <a:p>
            <a:r>
              <a:rPr lang="en-US" sz="1400" dirty="0">
                <a:solidFill>
                  <a:schemeClr val="tx1"/>
                </a:solidFill>
              </a:rPr>
              <a:t> </a:t>
            </a:r>
            <a:r>
              <a:rPr lang="en-US" sz="1400" dirty="0" err="1">
                <a:solidFill>
                  <a:schemeClr val="tx1"/>
                </a:solidFill>
              </a:rPr>
              <a:t>shr</a:t>
            </a:r>
            <a:r>
              <a:rPr lang="en-US" sz="1400" dirty="0">
                <a:solidFill>
                  <a:schemeClr val="tx1"/>
                </a:solidFill>
              </a:rPr>
              <a:t> ebx, 2</a:t>
            </a:r>
          </a:p>
          <a:p>
            <a:r>
              <a:rPr lang="en-US" sz="1400" dirty="0">
                <a:solidFill>
                  <a:schemeClr val="tx1"/>
                </a:solidFill>
              </a:rPr>
              <a:t> lea ebx, [ebx + </a:t>
            </a:r>
            <a:r>
              <a:rPr lang="en-US" sz="1400" dirty="0" err="1">
                <a:solidFill>
                  <a:schemeClr val="tx1"/>
                </a:solidFill>
              </a:rPr>
              <a:t>eax</a:t>
            </a:r>
            <a:r>
              <a:rPr lang="en-US" sz="1400" dirty="0">
                <a:solidFill>
                  <a:schemeClr val="tx1"/>
                </a:solidFill>
              </a:rPr>
              <a:t>]</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32" name="Rectangle 31"/>
          <p:cNvSpPr/>
          <p:nvPr/>
        </p:nvSpPr>
        <p:spPr>
          <a:xfrm>
            <a:off x="3842994" y="5015732"/>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33" name="Down Arrow 32"/>
          <p:cNvSpPr/>
          <p:nvPr/>
        </p:nvSpPr>
        <p:spPr>
          <a:xfrm>
            <a:off x="4082313" y="5568983"/>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4" name="Rounded Rectangle 33"/>
          <p:cNvSpPr/>
          <p:nvPr/>
        </p:nvSpPr>
        <p:spPr>
          <a:xfrm>
            <a:off x="3511133" y="6009587"/>
            <a:ext cx="1501920" cy="700506"/>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rPr>
              <a:t>mov [esp], </a:t>
            </a:r>
            <a:r>
              <a:rPr lang="en-US" sz="1400" dirty="0" err="1">
                <a:solidFill>
                  <a:schemeClr val="tx1"/>
                </a:solidFill>
              </a:rPr>
              <a:t>eax</a:t>
            </a:r>
            <a:endParaRPr lang="en-US" sz="1400" dirty="0">
              <a:solidFill>
                <a:schemeClr val="tx1"/>
              </a:solidFill>
            </a:endParaRPr>
          </a:p>
          <a:p>
            <a:r>
              <a:rPr lang="en-US" sz="1400" dirty="0">
                <a:solidFill>
                  <a:schemeClr val="tx1"/>
                </a:solidFill>
              </a:rPr>
              <a:t> mov </a:t>
            </a:r>
            <a:r>
              <a:rPr lang="en-US" sz="1400" dirty="0" err="1">
                <a:solidFill>
                  <a:schemeClr val="tx1"/>
                </a:solidFill>
              </a:rPr>
              <a:t>eax</a:t>
            </a:r>
            <a:r>
              <a:rPr lang="en-US" sz="1400" dirty="0">
                <a:solidFill>
                  <a:schemeClr val="tx1"/>
                </a:solidFill>
              </a:rPr>
              <a:t>, [esp + 4]</a:t>
            </a:r>
          </a:p>
        </p:txBody>
      </p:sp>
      <p:sp>
        <p:nvSpPr>
          <p:cNvPr id="35" name="Down Arrow 34"/>
          <p:cNvSpPr/>
          <p:nvPr/>
        </p:nvSpPr>
        <p:spPr>
          <a:xfrm>
            <a:off x="6018885" y="3817450"/>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6" name="Rectangle 35"/>
          <p:cNvSpPr/>
          <p:nvPr/>
        </p:nvSpPr>
        <p:spPr>
          <a:xfrm>
            <a:off x="5779565" y="4252684"/>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37" name="Down Arrow 36"/>
          <p:cNvSpPr/>
          <p:nvPr/>
        </p:nvSpPr>
        <p:spPr>
          <a:xfrm>
            <a:off x="6018884" y="4805935"/>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8" name="Rounded Rectangle 37"/>
          <p:cNvSpPr/>
          <p:nvPr/>
        </p:nvSpPr>
        <p:spPr>
          <a:xfrm>
            <a:off x="5615379" y="5248508"/>
            <a:ext cx="1169840" cy="320475"/>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rPr>
              <a:t> mov [esp], </a:t>
            </a:r>
            <a:r>
              <a:rPr lang="en-US" sz="1400" dirty="0" err="1">
                <a:solidFill>
                  <a:schemeClr val="tx1"/>
                </a:solidFill>
              </a:rPr>
              <a:t>eax</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39" name="Down Arrow 38"/>
          <p:cNvSpPr/>
          <p:nvPr/>
        </p:nvSpPr>
        <p:spPr>
          <a:xfrm>
            <a:off x="7217359" y="4541771"/>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0" name="Rectangle 39"/>
          <p:cNvSpPr/>
          <p:nvPr/>
        </p:nvSpPr>
        <p:spPr>
          <a:xfrm>
            <a:off x="6978039" y="4977005"/>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41" name="Down Arrow 40"/>
          <p:cNvSpPr/>
          <p:nvPr/>
        </p:nvSpPr>
        <p:spPr>
          <a:xfrm>
            <a:off x="7217358" y="5530256"/>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5" name="Rounded Rectangle 44"/>
          <p:cNvSpPr/>
          <p:nvPr/>
        </p:nvSpPr>
        <p:spPr>
          <a:xfrm>
            <a:off x="6813852" y="5972829"/>
            <a:ext cx="1275891" cy="320475"/>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rPr>
              <a:t> </a:t>
            </a:r>
            <a:r>
              <a:rPr lang="en-US" sz="1400" dirty="0" err="1">
                <a:solidFill>
                  <a:schemeClr val="tx1"/>
                </a:solidFill>
              </a:rPr>
              <a:t>imul</a:t>
            </a:r>
            <a:r>
              <a:rPr lang="en-US" sz="1400" dirty="0">
                <a:solidFill>
                  <a:schemeClr val="tx1"/>
                </a:solidFill>
              </a:rPr>
              <a:t> ebx, </a:t>
            </a:r>
            <a:r>
              <a:rPr lang="en-US" sz="1400" dirty="0" err="1">
                <a:solidFill>
                  <a:schemeClr val="tx1"/>
                </a:solidFill>
              </a:rPr>
              <a:t>eax</a:t>
            </a:r>
            <a:r>
              <a:rPr lang="en-US" sz="1400" dirty="0">
                <a:solidFill>
                  <a:schemeClr val="tx1"/>
                </a:solidFill>
              </a:rPr>
              <a:t>, 2</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46" name="Down Arrow 45"/>
          <p:cNvSpPr/>
          <p:nvPr/>
        </p:nvSpPr>
        <p:spPr>
          <a:xfrm>
            <a:off x="8692070" y="505494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7" name="Rectangle 46"/>
          <p:cNvSpPr/>
          <p:nvPr/>
        </p:nvSpPr>
        <p:spPr>
          <a:xfrm>
            <a:off x="8452750" y="545790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48" name="Down Arrow 47"/>
          <p:cNvSpPr/>
          <p:nvPr/>
        </p:nvSpPr>
        <p:spPr>
          <a:xfrm>
            <a:off x="8692069" y="601115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9" name="Rounded Rectangle 48"/>
          <p:cNvSpPr/>
          <p:nvPr/>
        </p:nvSpPr>
        <p:spPr>
          <a:xfrm>
            <a:off x="8432896" y="6442560"/>
            <a:ext cx="877906" cy="320475"/>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rPr>
              <a:t> </a:t>
            </a:r>
            <a:r>
              <a:rPr lang="en-US" sz="1400" dirty="0" err="1">
                <a:solidFill>
                  <a:schemeClr val="tx1"/>
                </a:solidFill>
              </a:rPr>
              <a:t>shr</a:t>
            </a:r>
            <a:r>
              <a:rPr lang="en-US" sz="1400" dirty="0">
                <a:solidFill>
                  <a:schemeClr val="tx1"/>
                </a:solidFill>
              </a:rPr>
              <a:t> ebx. 2 </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cxnSp>
        <p:nvCxnSpPr>
          <p:cNvPr id="50" name="Straight Arrow Connector 49"/>
          <p:cNvCxnSpPr>
            <a:endCxn id="78" idx="0"/>
          </p:cNvCxnSpPr>
          <p:nvPr/>
        </p:nvCxnSpPr>
        <p:spPr>
          <a:xfrm>
            <a:off x="9074557" y="2854786"/>
            <a:ext cx="924674" cy="1051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9458404" y="3172287"/>
            <a:ext cx="2149694" cy="537412"/>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l-GR" sz="1400" dirty="0">
                <a:solidFill>
                  <a:schemeClr val="tx1"/>
                </a:solidFill>
                <a:latin typeface="Roboto Light" panose="020B0604020202020204" charset="0"/>
                <a:ea typeface="Roboto Light" panose="020B0604020202020204" charset="0"/>
                <a:cs typeface="Roboto Light" panose="020B0604020202020204" charset="0"/>
              </a:rPr>
              <a:t>φ</a:t>
            </a:r>
            <a:r>
              <a:rPr lang="en-US" sz="1400" baseline="-25000" dirty="0">
                <a:solidFill>
                  <a:schemeClr val="tx1"/>
                </a:solidFill>
                <a:latin typeface="Roboto Light" panose="020B0604020202020204" charset="0"/>
                <a:ea typeface="Roboto Light" panose="020B0604020202020204" charset="0"/>
                <a:cs typeface="Roboto Light" panose="020B0604020202020204" charset="0"/>
              </a:rPr>
              <a:t>4</a:t>
            </a:r>
            <a:r>
              <a:rPr lang="en-US" sz="1400" dirty="0">
                <a:solidFill>
                  <a:schemeClr val="tx1"/>
                </a:solidFill>
                <a:latin typeface="Roboto Light" panose="020B0604020202020204" charset="0"/>
                <a:ea typeface="Roboto Light" panose="020B0604020202020204" charset="0"/>
                <a:cs typeface="Roboto Light" panose="020B0604020202020204" charset="0"/>
              </a:rPr>
              <a:t> :</a:t>
            </a:r>
            <a:r>
              <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EAX’ = Mem(ESP + 4)</a:t>
            </a:r>
          </a:p>
        </p:txBody>
      </p:sp>
      <p:sp>
        <p:nvSpPr>
          <p:cNvPr id="63" name="Down Arrow 62"/>
          <p:cNvSpPr/>
          <p:nvPr/>
        </p:nvSpPr>
        <p:spPr>
          <a:xfrm>
            <a:off x="10025830" y="4537534"/>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64" name="Rectangle 63"/>
          <p:cNvSpPr/>
          <p:nvPr/>
        </p:nvSpPr>
        <p:spPr>
          <a:xfrm>
            <a:off x="9786510" y="497276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65" name="Down Arrow 64"/>
          <p:cNvSpPr/>
          <p:nvPr/>
        </p:nvSpPr>
        <p:spPr>
          <a:xfrm>
            <a:off x="10025829" y="552601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69" name="Rounded Rectangle 68"/>
          <p:cNvSpPr/>
          <p:nvPr/>
        </p:nvSpPr>
        <p:spPr>
          <a:xfrm>
            <a:off x="9704416" y="5965646"/>
            <a:ext cx="1002386" cy="320475"/>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rPr>
              <a:t> add ebx, </a:t>
            </a:r>
            <a:r>
              <a:rPr lang="en-US" sz="1400" dirty="0" err="1">
                <a:solidFill>
                  <a:schemeClr val="tx1"/>
                </a:solidFill>
              </a:rPr>
              <a:t>eax</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74" name="Down Arrow 73"/>
          <p:cNvSpPr/>
          <p:nvPr/>
        </p:nvSpPr>
        <p:spPr>
          <a:xfrm>
            <a:off x="11285842" y="3817450"/>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5" name="Rectangle 74"/>
          <p:cNvSpPr/>
          <p:nvPr/>
        </p:nvSpPr>
        <p:spPr>
          <a:xfrm>
            <a:off x="11046522" y="4252684"/>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76" name="Down Arrow 75"/>
          <p:cNvSpPr/>
          <p:nvPr/>
        </p:nvSpPr>
        <p:spPr>
          <a:xfrm>
            <a:off x="11285841" y="4805935"/>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7" name="Rounded Rectangle 76"/>
          <p:cNvSpPr/>
          <p:nvPr/>
        </p:nvSpPr>
        <p:spPr>
          <a:xfrm>
            <a:off x="10751706" y="5248508"/>
            <a:ext cx="1309664" cy="320475"/>
          </a:xfrm>
          <a:prstGeom prst="roundRect">
            <a:avLst/>
          </a:prstGeom>
          <a:noFill/>
          <a:ln>
            <a:solidFill>
              <a:schemeClr val="tx1"/>
            </a:soli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1400" dirty="0">
                <a:solidFill>
                  <a:schemeClr val="tx1"/>
                </a:solidFill>
              </a:rPr>
              <a:t> mov </a:t>
            </a:r>
            <a:r>
              <a:rPr lang="en-US" sz="1400" dirty="0" err="1">
                <a:solidFill>
                  <a:schemeClr val="tx1"/>
                </a:solidFill>
              </a:rPr>
              <a:t>eax</a:t>
            </a:r>
            <a:r>
              <a:rPr lang="en-US" sz="1400" dirty="0">
                <a:solidFill>
                  <a:schemeClr val="tx1"/>
                </a:solidFill>
              </a:rPr>
              <a:t>, [</a:t>
            </a:r>
            <a:r>
              <a:rPr lang="en-US" sz="1400" dirty="0" smtClean="0">
                <a:solidFill>
                  <a:schemeClr val="tx1"/>
                </a:solidFill>
              </a:rPr>
              <a:t>esp+4]</a:t>
            </a:r>
            <a:endParaRPr lang="en-US" sz="14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p:sp>
        <p:nvSpPr>
          <p:cNvPr id="22" name="Rectangle 21"/>
          <p:cNvSpPr/>
          <p:nvPr/>
        </p:nvSpPr>
        <p:spPr>
          <a:xfrm>
            <a:off x="81171" y="1001358"/>
            <a:ext cx="5523450" cy="5772435"/>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xplosion 1 13"/>
          <p:cNvSpPr/>
          <p:nvPr/>
        </p:nvSpPr>
        <p:spPr>
          <a:xfrm>
            <a:off x="664130" y="2501940"/>
            <a:ext cx="4406508" cy="2203988"/>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Overall synthesis task takes several hours – few days!</a:t>
            </a:r>
          </a:p>
        </p:txBody>
      </p:sp>
      <p:sp>
        <p:nvSpPr>
          <p:cNvPr id="83" name="Rectangle 82"/>
          <p:cNvSpPr/>
          <p:nvPr/>
        </p:nvSpPr>
        <p:spPr>
          <a:xfrm>
            <a:off x="5555564" y="1038082"/>
            <a:ext cx="6521294" cy="5772435"/>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1 13"/>
          <p:cNvSpPr/>
          <p:nvPr/>
        </p:nvSpPr>
        <p:spPr>
          <a:xfrm>
            <a:off x="6127167" y="2024324"/>
            <a:ext cx="5397994" cy="3431465"/>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Roboto Light" panose="020B0604020202020204" charset="0"/>
                <a:ea typeface="Roboto Light" panose="020B0604020202020204" charset="0"/>
                <a:cs typeface="Roboto Light" panose="020B0604020202020204" charset="0"/>
              </a:rPr>
              <a:t>Overall synthesis task takes under a minute – over four orders of magnitude </a:t>
            </a:r>
            <a:r>
              <a:rPr lang="en-US" sz="2000" b="1" dirty="0" smtClean="0">
                <a:latin typeface="Roboto Light" panose="020B0604020202020204" charset="0"/>
                <a:ea typeface="Roboto Light" panose="020B0604020202020204" charset="0"/>
                <a:cs typeface="Roboto Light" panose="020B0604020202020204" charset="0"/>
              </a:rPr>
              <a:t>speedup!</a:t>
            </a:r>
            <a:endParaRPr lang="en-US" sz="2000" b="1" dirty="0">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31788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fade">
                                      <p:cBhvr>
                                        <p:cTn id="61" dur="500"/>
                                        <p:tgtEl>
                                          <p:spTgt spid="7">
                                            <p:txEl>
                                              <p:pRg st="0" end="0"/>
                                            </p:txEl>
                                          </p:spTgt>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up)">
                                      <p:cBhvr>
                                        <p:cTn id="69" dur="500"/>
                                        <p:tgtEl>
                                          <p:spTgt spid="62"/>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6500"/>
                            </p:stCondLst>
                            <p:childTnLst>
                              <p:par>
                                <p:cTn id="75" presetID="22" presetClass="entr" presetSubtype="1"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up)">
                                      <p:cBhvr>
                                        <p:cTn id="77" dur="500"/>
                                        <p:tgtEl>
                                          <p:spTgt spid="66"/>
                                        </p:tgtEl>
                                      </p:cBhvr>
                                    </p:animEffect>
                                  </p:childTnLst>
                                </p:cTn>
                              </p:par>
                              <p:par>
                                <p:cTn id="78" presetID="22" presetClass="entr" presetSubtype="1"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up)">
                                      <p:cBhvr>
                                        <p:cTn id="80" dur="500"/>
                                        <p:tgtEl>
                                          <p:spTgt spid="67"/>
                                        </p:tgtEl>
                                      </p:cBhvr>
                                    </p:animEffect>
                                  </p:childTnLst>
                                </p:cTn>
                              </p:par>
                              <p:par>
                                <p:cTn id="81" presetID="22" presetClass="entr" presetSubtype="1"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up)">
                                      <p:cBhvr>
                                        <p:cTn id="83" dur="500"/>
                                        <p:tgtEl>
                                          <p:spTgt spid="68"/>
                                        </p:tgtEl>
                                      </p:cBhvr>
                                    </p:animEffect>
                                  </p:childTnLst>
                                </p:cTn>
                              </p:par>
                              <p:par>
                                <p:cTn id="84" presetID="22" presetClass="entr" presetSubtype="1"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1"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up)">
                                      <p:cBhvr>
                                        <p:cTn id="89" dur="500"/>
                                        <p:tgtEl>
                                          <p:spTgt spid="50"/>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childTnLst>
                          </p:cTn>
                        </p:par>
                        <p:par>
                          <p:cTn id="106" fill="hold">
                            <p:stCondLst>
                              <p:cond delay="75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500"/>
                                        <p:tgtEl>
                                          <p:spTgt spid="35"/>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up)">
                                      <p:cBhvr>
                                        <p:cTn id="115" dur="500"/>
                                        <p:tgtEl>
                                          <p:spTgt spid="46"/>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wipe(up)">
                                      <p:cBhvr>
                                        <p:cTn id="118" dur="500"/>
                                        <p:tgtEl>
                                          <p:spTgt spid="63"/>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wipe(up)">
                                      <p:cBhvr>
                                        <p:cTn id="121" dur="500"/>
                                        <p:tgtEl>
                                          <p:spTgt spid="74"/>
                                        </p:tgtEl>
                                      </p:cBhvr>
                                    </p:animEffect>
                                  </p:childTnLst>
                                </p:cTn>
                              </p:par>
                            </p:childTnLst>
                          </p:cTn>
                        </p:par>
                        <p:par>
                          <p:cTn id="122" fill="hold">
                            <p:stCondLst>
                              <p:cond delay="8000"/>
                            </p:stCondLst>
                            <p:childTnLst>
                              <p:par>
                                <p:cTn id="123" presetID="10"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fade">
                                      <p:cBhvr>
                                        <p:cTn id="137" dur="500"/>
                                        <p:tgtEl>
                                          <p:spTgt spid="64"/>
                                        </p:tgtEl>
                                      </p:cBhvr>
                                    </p:animEffect>
                                  </p:childTnLst>
                                </p:cTn>
                              </p:par>
                            </p:childTnLst>
                          </p:cTn>
                        </p:par>
                        <p:par>
                          <p:cTn id="138" fill="hold">
                            <p:stCondLst>
                              <p:cond delay="8500"/>
                            </p:stCondLst>
                            <p:childTnLst>
                              <p:par>
                                <p:cTn id="139" presetID="22" presetClass="entr" presetSubtype="1"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up)">
                                      <p:cBhvr>
                                        <p:cTn id="141" dur="500"/>
                                        <p:tgtEl>
                                          <p:spTgt spid="37"/>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wipe(up)">
                                      <p:cBhvr>
                                        <p:cTn id="144" dur="500"/>
                                        <p:tgtEl>
                                          <p:spTgt spid="41"/>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up)">
                                      <p:cBhvr>
                                        <p:cTn id="147" dur="500"/>
                                        <p:tgtEl>
                                          <p:spTgt spid="48"/>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wipe(up)">
                                      <p:cBhvr>
                                        <p:cTn id="150" dur="500"/>
                                        <p:tgtEl>
                                          <p:spTgt spid="65"/>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76"/>
                                        </p:tgtEl>
                                        <p:attrNameLst>
                                          <p:attrName>style.visibility</p:attrName>
                                        </p:attrNameLst>
                                      </p:cBhvr>
                                      <p:to>
                                        <p:strVal val="visible"/>
                                      </p:to>
                                    </p:set>
                                    <p:animEffect transition="in" filter="wipe(up)">
                                      <p:cBhvr>
                                        <p:cTn id="153" dur="500"/>
                                        <p:tgtEl>
                                          <p:spTgt spid="76"/>
                                        </p:tgtEl>
                                      </p:cBhvr>
                                    </p:animEffect>
                                  </p:childTnLst>
                                </p:cTn>
                              </p:par>
                            </p:childTnLst>
                          </p:cTn>
                        </p:par>
                        <p:par>
                          <p:cTn id="154" fill="hold">
                            <p:stCondLst>
                              <p:cond delay="9000"/>
                            </p:stCondLst>
                            <p:childTnLst>
                              <p:par>
                                <p:cTn id="155" presetID="10" presetClass="entr" presetSubtype="0"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500"/>
                                        <p:tgtEl>
                                          <p:spTgt spid="4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fade">
                                      <p:cBhvr>
                                        <p:cTn id="163" dur="500"/>
                                        <p:tgtEl>
                                          <p:spTgt spid="4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69"/>
                                        </p:tgtEl>
                                        <p:attrNameLst>
                                          <p:attrName>style.visibility</p:attrName>
                                        </p:attrNameLst>
                                      </p:cBhvr>
                                      <p:to>
                                        <p:strVal val="visible"/>
                                      </p:to>
                                    </p:set>
                                    <p:animEffect transition="in" filter="fade">
                                      <p:cBhvr>
                                        <p:cTn id="166" dur="500"/>
                                        <p:tgtEl>
                                          <p:spTgt spid="6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fade">
                                      <p:cBhvr>
                                        <p:cTn id="169" dur="500"/>
                                        <p:tgtEl>
                                          <p:spTgt spid="77"/>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fade">
                                      <p:cBhvr>
                                        <p:cTn id="174" dur="500"/>
                                        <p:tgtEl>
                                          <p:spTgt spid="22"/>
                                        </p:tgtEl>
                                      </p:cBhvr>
                                    </p:animEffect>
                                  </p:childTnLst>
                                </p:cTn>
                              </p:par>
                            </p:childTnLst>
                          </p:cTn>
                        </p:par>
                        <p:par>
                          <p:cTn id="175" fill="hold">
                            <p:stCondLst>
                              <p:cond delay="500"/>
                            </p:stCondLst>
                            <p:childTnLst>
                              <p:par>
                                <p:cTn id="176" presetID="53" presetClass="entr" presetSubtype="16" fill="hold" grpId="0" nodeType="afterEffect">
                                  <p:stCondLst>
                                    <p:cond delay="0"/>
                                  </p:stCondLst>
                                  <p:childTnLst>
                                    <p:set>
                                      <p:cBhvr>
                                        <p:cTn id="177" dur="1" fill="hold">
                                          <p:stCondLst>
                                            <p:cond delay="0"/>
                                          </p:stCondLst>
                                        </p:cTn>
                                        <p:tgtEl>
                                          <p:spTgt spid="82"/>
                                        </p:tgtEl>
                                        <p:attrNameLst>
                                          <p:attrName>style.visibility</p:attrName>
                                        </p:attrNameLst>
                                      </p:cBhvr>
                                      <p:to>
                                        <p:strVal val="visible"/>
                                      </p:to>
                                    </p:set>
                                    <p:anim calcmode="lin" valueType="num">
                                      <p:cBhvr>
                                        <p:cTn id="178" dur="500" fill="hold"/>
                                        <p:tgtEl>
                                          <p:spTgt spid="82"/>
                                        </p:tgtEl>
                                        <p:attrNameLst>
                                          <p:attrName>ppt_w</p:attrName>
                                        </p:attrNameLst>
                                      </p:cBhvr>
                                      <p:tavLst>
                                        <p:tav tm="0">
                                          <p:val>
                                            <p:fltVal val="0"/>
                                          </p:val>
                                        </p:tav>
                                        <p:tav tm="100000">
                                          <p:val>
                                            <p:strVal val="#ppt_w"/>
                                          </p:val>
                                        </p:tav>
                                      </p:tavLst>
                                    </p:anim>
                                    <p:anim calcmode="lin" valueType="num">
                                      <p:cBhvr>
                                        <p:cTn id="179" dur="500" fill="hold"/>
                                        <p:tgtEl>
                                          <p:spTgt spid="82"/>
                                        </p:tgtEl>
                                        <p:attrNameLst>
                                          <p:attrName>ppt_h</p:attrName>
                                        </p:attrNameLst>
                                      </p:cBhvr>
                                      <p:tavLst>
                                        <p:tav tm="0">
                                          <p:val>
                                            <p:fltVal val="0"/>
                                          </p:val>
                                        </p:tav>
                                        <p:tav tm="100000">
                                          <p:val>
                                            <p:strVal val="#ppt_h"/>
                                          </p:val>
                                        </p:tav>
                                      </p:tavLst>
                                    </p:anim>
                                    <p:animEffect transition="in" filter="fade">
                                      <p:cBhvr>
                                        <p:cTn id="180" dur="500"/>
                                        <p:tgtEl>
                                          <p:spTgt spid="8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83"/>
                                        </p:tgtEl>
                                        <p:attrNameLst>
                                          <p:attrName>style.visibility</p:attrName>
                                        </p:attrNameLst>
                                      </p:cBhvr>
                                      <p:to>
                                        <p:strVal val="visible"/>
                                      </p:to>
                                    </p:set>
                                    <p:animEffect transition="in" filter="fade">
                                      <p:cBhvr>
                                        <p:cTn id="185" dur="500"/>
                                        <p:tgtEl>
                                          <p:spTgt spid="83"/>
                                        </p:tgtEl>
                                      </p:cBhvr>
                                    </p:animEffect>
                                  </p:childTnLst>
                                </p:cTn>
                              </p:par>
                            </p:childTnLst>
                          </p:cTn>
                        </p:par>
                        <p:par>
                          <p:cTn id="186" fill="hold">
                            <p:stCondLst>
                              <p:cond delay="500"/>
                            </p:stCondLst>
                            <p:childTnLst>
                              <p:par>
                                <p:cTn id="187" presetID="53" presetClass="entr" presetSubtype="16" fill="hold" grpId="0" nodeType="afterEffect">
                                  <p:stCondLst>
                                    <p:cond delay="0"/>
                                  </p:stCondLst>
                                  <p:childTnLst>
                                    <p:set>
                                      <p:cBhvr>
                                        <p:cTn id="188" dur="1" fill="hold">
                                          <p:stCondLst>
                                            <p:cond delay="0"/>
                                          </p:stCondLst>
                                        </p:cTn>
                                        <p:tgtEl>
                                          <p:spTgt spid="84"/>
                                        </p:tgtEl>
                                        <p:attrNameLst>
                                          <p:attrName>style.visibility</p:attrName>
                                        </p:attrNameLst>
                                      </p:cBhvr>
                                      <p:to>
                                        <p:strVal val="visible"/>
                                      </p:to>
                                    </p:set>
                                    <p:anim calcmode="lin" valueType="num">
                                      <p:cBhvr>
                                        <p:cTn id="189" dur="500" fill="hold"/>
                                        <p:tgtEl>
                                          <p:spTgt spid="84"/>
                                        </p:tgtEl>
                                        <p:attrNameLst>
                                          <p:attrName>ppt_w</p:attrName>
                                        </p:attrNameLst>
                                      </p:cBhvr>
                                      <p:tavLst>
                                        <p:tav tm="0">
                                          <p:val>
                                            <p:fltVal val="0"/>
                                          </p:val>
                                        </p:tav>
                                        <p:tav tm="100000">
                                          <p:val>
                                            <p:strVal val="#ppt_w"/>
                                          </p:val>
                                        </p:tav>
                                      </p:tavLst>
                                    </p:anim>
                                    <p:anim calcmode="lin" valueType="num">
                                      <p:cBhvr>
                                        <p:cTn id="190" dur="500" fill="hold"/>
                                        <p:tgtEl>
                                          <p:spTgt spid="84"/>
                                        </p:tgtEl>
                                        <p:attrNameLst>
                                          <p:attrName>ppt_h</p:attrName>
                                        </p:attrNameLst>
                                      </p:cBhvr>
                                      <p:tavLst>
                                        <p:tav tm="0">
                                          <p:val>
                                            <p:fltVal val="0"/>
                                          </p:val>
                                        </p:tav>
                                        <p:tav tm="100000">
                                          <p:val>
                                            <p:strVal val="#ppt_h"/>
                                          </p:val>
                                        </p:tav>
                                      </p:tavLst>
                                    </p:anim>
                                    <p:animEffect transition="in" filter="fade">
                                      <p:cBhvr>
                                        <p:cTn id="19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P spid="10" grpId="0" animBg="1"/>
      <p:bldP spid="60" grpId="0" animBg="1"/>
      <p:bldP spid="61" grpId="0"/>
      <p:bldP spid="62" grpId="0" animBg="1"/>
      <p:bldP spid="42" grpId="0" animBg="1"/>
      <p:bldP spid="44" grpId="0" animBg="1"/>
      <p:bldP spid="53" grpId="0" animBg="1"/>
      <p:bldP spid="58" grpId="0" animBg="1"/>
      <p:bldP spid="59" grpId="0" animBg="1"/>
      <p:bldP spid="78"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0" animBg="1"/>
      <p:bldP spid="46" grpId="0" animBg="1"/>
      <p:bldP spid="47" grpId="0" animBg="1"/>
      <p:bldP spid="48" grpId="0" animBg="1"/>
      <p:bldP spid="49" grpId="0" animBg="1"/>
      <p:bldP spid="79" grpId="0" animBg="1"/>
      <p:bldP spid="63" grpId="0" animBg="1"/>
      <p:bldP spid="64" grpId="0" animBg="1"/>
      <p:bldP spid="65" grpId="0" animBg="1"/>
      <p:bldP spid="69" grpId="0" animBg="1"/>
      <p:bldP spid="74" grpId="0" animBg="1"/>
      <p:bldP spid="75" grpId="0" animBg="1"/>
      <p:bldP spid="76" grpId="0" animBg="1"/>
      <p:bldP spid="77" grpId="0" animBg="1"/>
      <p:bldP spid="22" grpId="0" animBg="1"/>
      <p:bldP spid="82" grpId="0" animBg="1"/>
      <p:bldP spid="83"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800" dirty="0"/>
              <a:t>Motivation</a:t>
            </a:r>
          </a:p>
          <a:p>
            <a:r>
              <a:rPr lang="en-US" sz="2800" dirty="0"/>
              <a:t>Intel x86 (IA-32) Primer</a:t>
            </a:r>
          </a:p>
          <a:p>
            <a:r>
              <a:rPr lang="en-US" sz="2800" dirty="0"/>
              <a:t>McSynth</a:t>
            </a:r>
          </a:p>
          <a:p>
            <a:r>
              <a:rPr lang="en-US" sz="2800" dirty="0"/>
              <a:t>McSynth++</a:t>
            </a:r>
          </a:p>
          <a:p>
            <a:pPr lvl="1"/>
            <a:r>
              <a:rPr lang="en-US" sz="2400" dirty="0"/>
              <a:t>Improvements to Master</a:t>
            </a:r>
          </a:p>
          <a:p>
            <a:pPr lvl="1"/>
            <a:r>
              <a:rPr lang="en-US" sz="2400" dirty="0"/>
              <a:t>Improvements to Slave</a:t>
            </a:r>
          </a:p>
          <a:p>
            <a:r>
              <a:rPr lang="en-US" sz="2800" dirty="0"/>
              <a:t>Experiments</a:t>
            </a:r>
          </a:p>
          <a:p>
            <a:r>
              <a:rPr lang="en-US" sz="2800" dirty="0"/>
              <a:t>Conclusion</a:t>
            </a:r>
          </a:p>
          <a:p>
            <a:pPr lvl="1"/>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23</a:t>
            </a:fld>
            <a:endParaRPr lang="en-US"/>
          </a:p>
        </p:txBody>
      </p:sp>
    </p:spTree>
    <p:extLst>
      <p:ext uri="{BB962C8B-B14F-4D97-AF65-F5344CB8AC3E}">
        <p14:creationId xmlns:p14="http://schemas.microsoft.com/office/powerpoint/2010/main" val="11367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BFBFBF"/>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BFBFBF"/>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rgbClr val="BFBFBF"/>
                                      </p:to>
                                    </p:animClr>
                                  </p:childTnLst>
                                </p:cTn>
                              </p:par>
                              <p:par>
                                <p:cTn id="11" presetID="3" presetClass="emph" presetSubtype="2" fill="hold" nodeType="withEffect">
                                  <p:stCondLst>
                                    <p:cond delay="0"/>
                                  </p:stCondLst>
                                  <p:childTnLst>
                                    <p:animClr clrSpc="rgb" dir="cw">
                                      <p:cBhvr override="childStyle">
                                        <p:cTn id="12" dur="2000" fill="hold"/>
                                        <p:tgtEl>
                                          <p:spTgt spid="3">
                                            <p:txEl>
                                              <p:pRg st="3" end="3"/>
                                            </p:txEl>
                                          </p:spTgt>
                                        </p:tgtEl>
                                        <p:attrNameLst>
                                          <p:attrName>style.color</p:attrName>
                                        </p:attrNameLst>
                                      </p:cBhvr>
                                      <p:to>
                                        <a:srgbClr val="BFBFBF"/>
                                      </p:to>
                                    </p:animClr>
                                  </p:childTnLst>
                                </p:cTn>
                              </p:par>
                              <p:par>
                                <p:cTn id="13" presetID="3" presetClass="emph" presetSubtype="2" fill="hold" nodeType="withEffect">
                                  <p:stCondLst>
                                    <p:cond delay="0"/>
                                  </p:stCondLst>
                                  <p:childTnLst>
                                    <p:animClr clrSpc="rgb" dir="cw">
                                      <p:cBhvr override="childStyle">
                                        <p:cTn id="14" dur="2000" fill="hold"/>
                                        <p:tgtEl>
                                          <p:spTgt spid="3">
                                            <p:txEl>
                                              <p:pRg st="4" end="4"/>
                                            </p:txEl>
                                          </p:spTgt>
                                        </p:tgtEl>
                                        <p:attrNameLst>
                                          <p:attrName>style.color</p:attrName>
                                        </p:attrNameLst>
                                      </p:cBhvr>
                                      <p:to>
                                        <a:srgbClr val="BFBFBF"/>
                                      </p:to>
                                    </p:animClr>
                                  </p:childTnLst>
                                </p:cTn>
                              </p:par>
                              <p:par>
                                <p:cTn id="15" presetID="3" presetClass="emph" presetSubtype="2" fill="hold" nodeType="withEffect">
                                  <p:stCondLst>
                                    <p:cond delay="0"/>
                                  </p:stCondLst>
                                  <p:childTnLst>
                                    <p:animClr clrSpc="rgb" dir="cw">
                                      <p:cBhvr override="childStyle">
                                        <p:cTn id="16" dur="2000" fill="hold"/>
                                        <p:tgtEl>
                                          <p:spTgt spid="3">
                                            <p:txEl>
                                              <p:pRg st="5" end="5"/>
                                            </p:txEl>
                                          </p:spTgt>
                                        </p:tgtEl>
                                        <p:attrNameLst>
                                          <p:attrName>style.color</p:attrName>
                                        </p:attrNameLst>
                                      </p:cBhvr>
                                      <p:to>
                                        <a:srgbClr val="BFBFBF"/>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3">
                                            <p:txEl>
                                              <p:pRg st="6" end="6"/>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Test Suite</a:t>
            </a:r>
          </a:p>
        </p:txBody>
      </p:sp>
      <p:sp>
        <p:nvSpPr>
          <p:cNvPr id="7" name="Content Placeholder 6"/>
          <p:cNvSpPr>
            <a:spLocks noGrp="1"/>
          </p:cNvSpPr>
          <p:nvPr>
            <p:ph idx="1"/>
          </p:nvPr>
        </p:nvSpPr>
        <p:spPr>
          <a:xfrm>
            <a:off x="203200" y="1295400"/>
            <a:ext cx="11708938" cy="5410200"/>
          </a:xfrm>
        </p:spPr>
        <p:txBody>
          <a:bodyPr>
            <a:normAutofit/>
          </a:bodyPr>
          <a:lstStyle/>
          <a:p>
            <a:r>
              <a:rPr lang="en-US" dirty="0">
                <a:latin typeface="Roboto Light" panose="020B0604020202020204" charset="0"/>
                <a:ea typeface="Roboto Light" panose="020B0604020202020204" charset="0"/>
                <a:cs typeface="Roboto Light" panose="020B0604020202020204" charset="0"/>
              </a:rPr>
              <a:t>“Important” instruction-sequences from real-world programs</a:t>
            </a:r>
          </a:p>
          <a:p>
            <a:r>
              <a:rPr lang="en-US" dirty="0">
                <a:latin typeface="Roboto Light" panose="020B0604020202020204" charset="0"/>
                <a:ea typeface="Roboto Light" panose="020B0604020202020204" charset="0"/>
                <a:cs typeface="Roboto Light" panose="020B0604020202020204" charset="0"/>
              </a:rPr>
              <a:t>SPECINT 2006 benchmarks</a:t>
            </a:r>
          </a:p>
          <a:p>
            <a:pPr lvl="1"/>
            <a:r>
              <a:rPr lang="en-US" dirty="0">
                <a:latin typeface="Roboto Light" panose="020B0604020202020204" charset="0"/>
                <a:ea typeface="Roboto Light" panose="020B0604020202020204" charset="0"/>
                <a:cs typeface="Roboto Light" panose="020B0604020202020204" charset="0"/>
              </a:rPr>
              <a:t>Instruction-sequences of length 1 through 10</a:t>
            </a:r>
          </a:p>
          <a:p>
            <a:pPr lvl="1"/>
            <a:r>
              <a:rPr lang="en-US" dirty="0">
                <a:latin typeface="Roboto Light" panose="020B0604020202020204" charset="0"/>
                <a:ea typeface="Roboto Light" panose="020B0604020202020204" charset="0"/>
                <a:cs typeface="Roboto Light" panose="020B0604020202020204" charset="0"/>
              </a:rPr>
              <a:t>Top 5 most frequently-occurring</a:t>
            </a:r>
          </a:p>
          <a:p>
            <a:pPr lvl="1"/>
            <a:r>
              <a:rPr lang="en-US" dirty="0">
                <a:latin typeface="Roboto Light" panose="020B0604020202020204" charset="0"/>
                <a:ea typeface="Roboto Light" panose="020B0604020202020204" charset="0"/>
                <a:cs typeface="Roboto Light" panose="020B0604020202020204" charset="0"/>
              </a:rPr>
              <a:t>50 instruction-sequences in total</a:t>
            </a:r>
          </a:p>
          <a:p>
            <a:pPr lvl="1"/>
            <a:endParaRPr lang="en-US" dirty="0">
              <a:latin typeface="Roboto Light" panose="020B0604020202020204" charset="0"/>
              <a:ea typeface="Roboto Light" panose="020B0604020202020204" charset="0"/>
              <a:cs typeface="Roboto Light" panose="020B0604020202020204" charset="0"/>
            </a:endParaRPr>
          </a:p>
          <a:p>
            <a:pPr lvl="1"/>
            <a:endParaRPr lang="en-US" dirty="0">
              <a:latin typeface="Roboto Light" panose="020B0604020202020204" charset="0"/>
              <a:ea typeface="Roboto Light" panose="020B0604020202020204" charset="0"/>
              <a:cs typeface="Roboto Light" panose="020B0604020202020204" charset="0"/>
            </a:endParaRPr>
          </a:p>
          <a:p>
            <a:r>
              <a:rPr lang="en-US" dirty="0">
                <a:latin typeface="Roboto Light" panose="020B0604020202020204" charset="0"/>
                <a:ea typeface="Roboto Light" panose="020B0604020202020204" charset="0"/>
                <a:cs typeface="Roboto Light" panose="020B0604020202020204" charset="0"/>
              </a:rPr>
              <a:t>No restriction on source of QFBV formula</a:t>
            </a:r>
          </a:p>
        </p:txBody>
      </p:sp>
      <p:sp>
        <p:nvSpPr>
          <p:cNvPr id="6" name="Slide Number Placeholder 5"/>
          <p:cNvSpPr>
            <a:spLocks noGrp="1"/>
          </p:cNvSpPr>
          <p:nvPr>
            <p:ph type="sldNum" sz="quarter" idx="12"/>
          </p:nvPr>
        </p:nvSpPr>
        <p:spPr/>
        <p:txBody>
          <a:bodyPr/>
          <a:lstStyle/>
          <a:p>
            <a:fld id="{A65A0EED-6B89-664A-801E-D3FDD91C7C69}" type="slidenum">
              <a:rPr lang="en-US" smtClean="0">
                <a:latin typeface="Roboto Light" panose="020B0604020202020204" charset="0"/>
                <a:ea typeface="Roboto Light" panose="020B0604020202020204" charset="0"/>
                <a:cs typeface="Roboto Light" panose="020B0604020202020204" charset="0"/>
              </a:rPr>
              <a:pPr/>
              <a:t>24</a:t>
            </a:fld>
            <a:endParaRPr lang="en-US">
              <a:latin typeface="Roboto Light" panose="020B0604020202020204" charset="0"/>
              <a:ea typeface="Roboto Light" panose="020B0604020202020204" charset="0"/>
              <a:cs typeface="Roboto Light" panose="020B0604020202020204" charset="0"/>
            </a:endParaRPr>
          </a:p>
        </p:txBody>
      </p:sp>
      <p:sp>
        <p:nvSpPr>
          <p:cNvPr id="8" name="Rectangle 7"/>
          <p:cNvSpPr/>
          <p:nvPr/>
        </p:nvSpPr>
        <p:spPr>
          <a:xfrm>
            <a:off x="4411287" y="4082935"/>
            <a:ext cx="1219200" cy="8382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a:solidFill>
                  <a:schemeClr val="bg1"/>
                </a:solidFill>
                <a:latin typeface="Roboto Light" panose="020B0604020202020204" charset="0"/>
                <a:ea typeface="Roboto Light" panose="020B0604020202020204" charset="0"/>
                <a:cs typeface="Roboto Light" panose="020B0604020202020204" charset="0"/>
              </a:rPr>
              <a:t>Symbolic Execution</a:t>
            </a:r>
          </a:p>
        </p:txBody>
      </p:sp>
      <p:sp>
        <p:nvSpPr>
          <p:cNvPr id="9" name="Rectangle 8"/>
          <p:cNvSpPr/>
          <p:nvPr/>
        </p:nvSpPr>
        <p:spPr>
          <a:xfrm>
            <a:off x="6697287" y="4082935"/>
            <a:ext cx="1219200" cy="8382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a:solidFill>
                  <a:schemeClr val="bg1"/>
                </a:solidFill>
                <a:latin typeface="Roboto Light" panose="020B0604020202020204" charset="0"/>
                <a:ea typeface="Roboto Light" panose="020B0604020202020204" charset="0"/>
                <a:cs typeface="Roboto Light" panose="020B0604020202020204" charset="0"/>
              </a:rPr>
              <a:t>McSynth++</a:t>
            </a:r>
            <a:endParaRPr lang="en-US" sz="1700" b="1" dirty="0">
              <a:solidFill>
                <a:schemeClr val="bg1"/>
              </a:solidFill>
              <a:latin typeface="Roboto Light" panose="020B0604020202020204" charset="0"/>
              <a:ea typeface="Roboto Light" panose="020B0604020202020204" charset="0"/>
              <a:cs typeface="Roboto Light" panose="020B0604020202020204" charset="0"/>
            </a:endParaRPr>
          </a:p>
        </p:txBody>
      </p:sp>
      <p:sp>
        <p:nvSpPr>
          <p:cNvPr id="10" name="Right Arrow 9"/>
          <p:cNvSpPr/>
          <p:nvPr/>
        </p:nvSpPr>
        <p:spPr>
          <a:xfrm>
            <a:off x="3496887" y="4283192"/>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2" name="Right Arrow 11"/>
          <p:cNvSpPr/>
          <p:nvPr/>
        </p:nvSpPr>
        <p:spPr>
          <a:xfrm>
            <a:off x="5782887" y="4302242"/>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3" name="Right Arrow 12"/>
          <p:cNvSpPr/>
          <p:nvPr/>
        </p:nvSpPr>
        <p:spPr>
          <a:xfrm>
            <a:off x="8030787" y="4302242"/>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4" name="TextBox 13"/>
          <p:cNvSpPr txBox="1"/>
          <p:nvPr/>
        </p:nvSpPr>
        <p:spPr>
          <a:xfrm>
            <a:off x="3039687" y="4200355"/>
            <a:ext cx="292068" cy="584775"/>
          </a:xfrm>
          <a:prstGeom prst="rect">
            <a:avLst/>
          </a:prstGeom>
          <a:noFill/>
        </p:spPr>
        <p:txBody>
          <a:bodyPr wrap="none" rtlCol="0">
            <a:spAutoFit/>
          </a:bodyPr>
          <a:lstStyle/>
          <a:p>
            <a:r>
              <a:rPr lang="en-US" sz="3200" i="1" dirty="0">
                <a:latin typeface="Roboto Light" panose="020B0604020202020204" charset="0"/>
                <a:ea typeface="Roboto Light" panose="020B0604020202020204" charset="0"/>
                <a:cs typeface="Roboto Light" panose="020B0604020202020204" charset="0"/>
              </a:rPr>
              <a:t>I</a:t>
            </a:r>
            <a:endParaRPr lang="en-US" i="1" dirty="0">
              <a:latin typeface="Roboto Light" panose="020B0604020202020204" charset="0"/>
              <a:ea typeface="Roboto Light" panose="020B0604020202020204" charset="0"/>
              <a:cs typeface="Roboto Light" panose="020B0604020202020204" charset="0"/>
            </a:endParaRPr>
          </a:p>
        </p:txBody>
      </p:sp>
      <p:sp>
        <p:nvSpPr>
          <p:cNvPr id="15" name="TextBox 14"/>
          <p:cNvSpPr txBox="1"/>
          <p:nvPr/>
        </p:nvSpPr>
        <p:spPr>
          <a:xfrm>
            <a:off x="8923025" y="4219405"/>
            <a:ext cx="364202" cy="584775"/>
          </a:xfrm>
          <a:prstGeom prst="rect">
            <a:avLst/>
          </a:prstGeom>
          <a:noFill/>
        </p:spPr>
        <p:txBody>
          <a:bodyPr wrap="none" rtlCol="0">
            <a:spAutoFit/>
          </a:bodyPr>
          <a:lstStyle/>
          <a:p>
            <a:r>
              <a:rPr lang="en-US" sz="3200" i="1" dirty="0">
                <a:latin typeface="Roboto Light" panose="020B0604020202020204" charset="0"/>
                <a:ea typeface="Roboto Light" panose="020B0604020202020204" charset="0"/>
                <a:cs typeface="Roboto Light" panose="020B0604020202020204" charset="0"/>
              </a:rPr>
              <a:t>I’</a:t>
            </a:r>
            <a:endParaRPr lang="en-US" i="1" dirty="0">
              <a:latin typeface="Roboto Light" panose="020B0604020202020204" charset="0"/>
              <a:ea typeface="Roboto Light" panose="020B0604020202020204" charset="0"/>
              <a:cs typeface="Roboto Light" panose="020B0604020202020204" charset="0"/>
            </a:endParaRPr>
          </a:p>
        </p:txBody>
      </p:sp>
      <p:sp>
        <p:nvSpPr>
          <p:cNvPr id="16" name="TextBox 15"/>
          <p:cNvSpPr txBox="1"/>
          <p:nvPr/>
        </p:nvSpPr>
        <p:spPr>
          <a:xfrm>
            <a:off x="5956753" y="3854336"/>
            <a:ext cx="476412" cy="584775"/>
          </a:xfrm>
          <a:prstGeom prst="rect">
            <a:avLst/>
          </a:prstGeom>
          <a:noFill/>
        </p:spPr>
        <p:txBody>
          <a:bodyPr wrap="none" rtlCol="0">
            <a:spAutoFit/>
          </a:bodyPr>
          <a:lstStyle/>
          <a:p>
            <a:r>
              <a:rPr lang="el-GR" sz="3200" dirty="0">
                <a:latin typeface="Roboto Light" panose="020B0604020202020204" charset="0"/>
                <a:ea typeface="Roboto Light" panose="020B0604020202020204" charset="0"/>
                <a:cs typeface="Roboto Light" panose="020B0604020202020204" charset="0"/>
              </a:rPr>
              <a:t>φ</a:t>
            </a:r>
            <a:endParaRPr lang="en-US" dirty="0">
              <a:latin typeface="Roboto Light" panose="020B0604020202020204" charset="0"/>
              <a:ea typeface="Roboto Light" panose="020B0604020202020204" charset="0"/>
              <a:cs typeface="Roboto Light" panose="020B0604020202020204" charset="0"/>
            </a:endParaRPr>
          </a:p>
        </p:txBody>
      </p:sp>
      <p:sp>
        <p:nvSpPr>
          <p:cNvPr id="19" name="TextBox 18"/>
          <p:cNvSpPr txBox="1"/>
          <p:nvPr/>
        </p:nvSpPr>
        <p:spPr>
          <a:xfrm>
            <a:off x="9976711" y="340667"/>
            <a:ext cx="201208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[Experiments]</a:t>
            </a:r>
          </a:p>
        </p:txBody>
      </p:sp>
    </p:spTree>
    <p:extLst>
      <p:ext uri="{BB962C8B-B14F-4D97-AF65-F5344CB8AC3E}">
        <p14:creationId xmlns:p14="http://schemas.microsoft.com/office/powerpoint/2010/main" val="33146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of Improvements </a:t>
            </a:r>
          </a:p>
        </p:txBody>
      </p:sp>
      <p:sp>
        <p:nvSpPr>
          <p:cNvPr id="4" name="Slide Number Placeholder 3"/>
          <p:cNvSpPr>
            <a:spLocks noGrp="1"/>
          </p:cNvSpPr>
          <p:nvPr>
            <p:ph type="sldNum" sz="quarter" idx="12"/>
          </p:nvPr>
        </p:nvSpPr>
        <p:spPr/>
        <p:txBody>
          <a:bodyPr/>
          <a:lstStyle/>
          <a:p>
            <a:fld id="{61790EBF-2842-40BA-9364-7C045D9A1DE9}" type="slidenum">
              <a:rPr lang="en-US" smtClean="0"/>
              <a:t>25</a:t>
            </a:fld>
            <a:endParaRPr lang="en-US"/>
          </a:p>
        </p:txBody>
      </p:sp>
      <p:sp>
        <p:nvSpPr>
          <p:cNvPr id="5" name="TextBox 4"/>
          <p:cNvSpPr txBox="1"/>
          <p:nvPr/>
        </p:nvSpPr>
        <p:spPr>
          <a:xfrm>
            <a:off x="9976711" y="340667"/>
            <a:ext cx="201208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[Experiments]</a:t>
            </a:r>
          </a:p>
        </p:txBody>
      </p:sp>
      <p:cxnSp>
        <p:nvCxnSpPr>
          <p:cNvPr id="11" name="Straight Connector 10"/>
          <p:cNvCxnSpPr/>
          <p:nvPr/>
        </p:nvCxnSpPr>
        <p:spPr>
          <a:xfrm flipV="1">
            <a:off x="1547951" y="1710466"/>
            <a:ext cx="10034449" cy="423525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Content Placeholder 12"/>
          <p:cNvGraphicFramePr>
            <a:graphicFrameLocks noGrp="1"/>
          </p:cNvGraphicFramePr>
          <p:nvPr>
            <p:ph idx="1"/>
            <p:extLst>
              <p:ext uri="{D42A27DB-BD31-4B8C-83A1-F6EECF244321}">
                <p14:modId xmlns:p14="http://schemas.microsoft.com/office/powerpoint/2010/main" val="952566969"/>
              </p:ext>
            </p:extLst>
          </p:nvPr>
        </p:nvGraphicFramePr>
        <p:xfrm>
          <a:off x="203200" y="1143000"/>
          <a:ext cx="11785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a:xfrm>
            <a:off x="2097741" y="2205317"/>
            <a:ext cx="3227295" cy="129988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marL="285750" indent="-285750">
              <a:buFont typeface="Arial" panose="020B0604020202020204" pitchFamily="34" charset="0"/>
              <a:buChar char="•"/>
            </a:pPr>
            <a:r>
              <a:rPr lang="en-US" sz="1400" dirty="0">
                <a:solidFill>
                  <a:schemeClr val="tx1"/>
                </a:solidFill>
                <a:latin typeface="Roboto Light" panose="020B0604020202020204" charset="0"/>
                <a:ea typeface="Roboto Light" panose="020B0604020202020204" charset="0"/>
                <a:cs typeface="Roboto Light" panose="020B0604020202020204" charset="0"/>
              </a:rPr>
              <a:t>No. of timeouts: 14 Vs. 2 (out of 50)</a:t>
            </a:r>
          </a:p>
          <a:p>
            <a:pPr marL="285750" indent="-285750">
              <a:buFont typeface="Arial" panose="020B0604020202020204" pitchFamily="34" charset="0"/>
              <a:buChar char="•"/>
            </a:pPr>
            <a:r>
              <a:rPr lang="en-US" sz="1400" dirty="0">
                <a:solidFill>
                  <a:schemeClr val="tx1"/>
                </a:solidFill>
                <a:latin typeface="Roboto Light" panose="020B0604020202020204" charset="0"/>
                <a:ea typeface="Roboto Light" panose="020B0604020202020204" charset="0"/>
                <a:cs typeface="Roboto Light" panose="020B0604020202020204" charset="0"/>
              </a:rPr>
              <a:t>Avg. speedup for formulas that timed out in McSynth: over 1981X</a:t>
            </a:r>
          </a:p>
          <a:p>
            <a:pPr marL="285750" indent="-285750">
              <a:buFont typeface="Arial" panose="020B0604020202020204" pitchFamily="34" charset="0"/>
              <a:buChar char="•"/>
            </a:pPr>
            <a:r>
              <a:rPr lang="en-US" sz="1400" dirty="0">
                <a:solidFill>
                  <a:schemeClr val="tx1"/>
                </a:solidFill>
                <a:latin typeface="Roboto Light" panose="020B0604020202020204" charset="0"/>
                <a:ea typeface="Roboto Light" panose="020B0604020202020204" charset="0"/>
                <a:cs typeface="Roboto Light" panose="020B0604020202020204" charset="0"/>
              </a:rPr>
              <a:t>Avg. speedup for remaining formulas: 3X</a:t>
            </a:r>
          </a:p>
        </p:txBody>
      </p:sp>
    </p:spTree>
    <p:extLst>
      <p:ext uri="{BB962C8B-B14F-4D97-AF65-F5344CB8AC3E}">
        <p14:creationId xmlns:p14="http://schemas.microsoft.com/office/powerpoint/2010/main" val="396904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on </a:t>
            </a:r>
            <a:r>
              <a:rPr lang="en-US" dirty="0" smtClean="0"/>
              <a:t>a Client</a:t>
            </a:r>
            <a:endParaRPr lang="en-US" dirty="0"/>
          </a:p>
        </p:txBody>
      </p:sp>
      <p:sp>
        <p:nvSpPr>
          <p:cNvPr id="3" name="Content Placeholder 2"/>
          <p:cNvSpPr>
            <a:spLocks noGrp="1"/>
          </p:cNvSpPr>
          <p:nvPr>
            <p:ph idx="1"/>
          </p:nvPr>
        </p:nvSpPr>
        <p:spPr/>
        <p:txBody>
          <a:bodyPr/>
          <a:lstStyle/>
          <a:p>
            <a:r>
              <a:rPr lang="en-US" dirty="0" err="1"/>
              <a:t>WiPEr</a:t>
            </a:r>
            <a:r>
              <a:rPr lang="en-US" dirty="0"/>
              <a:t>: Machine-code partial evaluator *</a:t>
            </a:r>
          </a:p>
          <a:p>
            <a:r>
              <a:rPr lang="en-US" dirty="0"/>
              <a:t>Total time to synthesize residual code: McSynth Vs. McSynth++</a:t>
            </a:r>
          </a:p>
        </p:txBody>
      </p:sp>
      <p:sp>
        <p:nvSpPr>
          <p:cNvPr id="4" name="Slide Number Placeholder 3"/>
          <p:cNvSpPr>
            <a:spLocks noGrp="1"/>
          </p:cNvSpPr>
          <p:nvPr>
            <p:ph type="sldNum" sz="quarter" idx="12"/>
          </p:nvPr>
        </p:nvSpPr>
        <p:spPr/>
        <p:txBody>
          <a:bodyPr/>
          <a:lstStyle/>
          <a:p>
            <a:fld id="{61790EBF-2842-40BA-9364-7C045D9A1DE9}" type="slidenum">
              <a:rPr lang="en-US" smtClean="0"/>
              <a:t>26</a:t>
            </a:fld>
            <a:endParaRPr lang="en-US"/>
          </a:p>
        </p:txBody>
      </p:sp>
      <p:sp>
        <p:nvSpPr>
          <p:cNvPr id="5" name="TextBox 4"/>
          <p:cNvSpPr txBox="1"/>
          <p:nvPr/>
        </p:nvSpPr>
        <p:spPr>
          <a:xfrm>
            <a:off x="9976711" y="340667"/>
            <a:ext cx="201208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[Experiments]</a:t>
            </a:r>
          </a:p>
        </p:txBody>
      </p:sp>
      <p:sp>
        <p:nvSpPr>
          <p:cNvPr id="6" name="TextBox 5"/>
          <p:cNvSpPr txBox="1"/>
          <p:nvPr/>
        </p:nvSpPr>
        <p:spPr>
          <a:xfrm>
            <a:off x="203200" y="6369445"/>
            <a:ext cx="9238426" cy="400110"/>
          </a:xfrm>
          <a:prstGeom prst="rect">
            <a:avLst/>
          </a:prstGeom>
          <a:noFill/>
        </p:spPr>
        <p:txBody>
          <a:bodyPr wrap="none" rtlCol="0">
            <a:spAutoFit/>
          </a:bodyPr>
          <a:lstStyle/>
          <a:p>
            <a:r>
              <a:rPr lang="en-US" sz="2000" dirty="0">
                <a:latin typeface="Roboto Light" panose="020B0604020202020204" charset="0"/>
                <a:ea typeface="Roboto Light" panose="020B0604020202020204" charset="0"/>
                <a:cs typeface="Roboto Light" panose="020B0604020202020204" charset="0"/>
              </a:rPr>
              <a:t>* V. Srinivasan and T. Reps. Partial Evaluation of machine code. In OOPSLA, 2015</a:t>
            </a:r>
          </a:p>
        </p:txBody>
      </p:sp>
      <p:graphicFrame>
        <p:nvGraphicFramePr>
          <p:cNvPr id="7" name="Table 6"/>
          <p:cNvGraphicFramePr>
            <a:graphicFrameLocks noGrp="1"/>
          </p:cNvGraphicFramePr>
          <p:nvPr>
            <p:extLst>
              <p:ext uri="{D42A27DB-BD31-4B8C-83A1-F6EECF244321}">
                <p14:modId xmlns:p14="http://schemas.microsoft.com/office/powerpoint/2010/main" val="4130303485"/>
              </p:ext>
            </p:extLst>
          </p:nvPr>
        </p:nvGraphicFramePr>
        <p:xfrm>
          <a:off x="609600" y="2434792"/>
          <a:ext cx="10972800" cy="2572302"/>
        </p:xfrm>
        <a:graphic>
          <a:graphicData uri="http://schemas.openxmlformats.org/drawingml/2006/table">
            <a:tbl>
              <a:tblPr firstRow="1" bandRow="1">
                <a:tableStyleId>{5C22544A-7EE6-4342-B048-85BDC9FD1C3A}</a:tableStyleId>
              </a:tblPr>
              <a:tblGrid>
                <a:gridCol w="1337536">
                  <a:extLst>
                    <a:ext uri="{9D8B030D-6E8A-4147-A177-3AD203B41FA5}">
                      <a16:colId xmlns:a16="http://schemas.microsoft.com/office/drawing/2014/main" val="1709829050"/>
                    </a:ext>
                  </a:extLst>
                </a:gridCol>
                <a:gridCol w="753035">
                  <a:extLst>
                    <a:ext uri="{9D8B030D-6E8A-4147-A177-3AD203B41FA5}">
                      <a16:colId xmlns:a16="http://schemas.microsoft.com/office/drawing/2014/main" val="3141353581"/>
                    </a:ext>
                  </a:extLst>
                </a:gridCol>
                <a:gridCol w="2162287">
                  <a:extLst>
                    <a:ext uri="{9D8B030D-6E8A-4147-A177-3AD203B41FA5}">
                      <a16:colId xmlns:a16="http://schemas.microsoft.com/office/drawing/2014/main" val="1975591982"/>
                    </a:ext>
                  </a:extLst>
                </a:gridCol>
                <a:gridCol w="2280622">
                  <a:extLst>
                    <a:ext uri="{9D8B030D-6E8A-4147-A177-3AD203B41FA5}">
                      <a16:colId xmlns:a16="http://schemas.microsoft.com/office/drawing/2014/main" val="1771072866"/>
                    </a:ext>
                  </a:extLst>
                </a:gridCol>
                <a:gridCol w="2248348">
                  <a:extLst>
                    <a:ext uri="{9D8B030D-6E8A-4147-A177-3AD203B41FA5}">
                      <a16:colId xmlns:a16="http://schemas.microsoft.com/office/drawing/2014/main" val="1320824094"/>
                    </a:ext>
                  </a:extLst>
                </a:gridCol>
                <a:gridCol w="2190972">
                  <a:extLst>
                    <a:ext uri="{9D8B030D-6E8A-4147-A177-3AD203B41FA5}">
                      <a16:colId xmlns:a16="http://schemas.microsoft.com/office/drawing/2014/main" val="3248471982"/>
                    </a:ext>
                  </a:extLst>
                </a:gridCol>
              </a:tblGrid>
              <a:tr h="743502">
                <a:tc>
                  <a:txBody>
                    <a:bodyPr/>
                    <a:lstStyle/>
                    <a:p>
                      <a:r>
                        <a:rPr lang="en-US" dirty="0"/>
                        <a:t>Application</a:t>
                      </a:r>
                    </a:p>
                  </a:txBody>
                  <a:tcPr/>
                </a:tc>
                <a:tc>
                  <a:txBody>
                    <a:bodyPr/>
                    <a:lstStyle/>
                    <a:p>
                      <a:r>
                        <a:rPr lang="en-US" dirty="0"/>
                        <a:t>LOC</a:t>
                      </a:r>
                    </a:p>
                  </a:txBody>
                  <a:tcPr/>
                </a:tc>
                <a:tc>
                  <a:txBody>
                    <a:bodyPr/>
                    <a:lstStyle/>
                    <a:p>
                      <a:r>
                        <a:rPr lang="en-US" dirty="0"/>
                        <a:t>No. of calls to synthesizer</a:t>
                      </a:r>
                    </a:p>
                  </a:txBody>
                  <a:tcPr/>
                </a:tc>
                <a:tc>
                  <a:txBody>
                    <a:bodyPr/>
                    <a:lstStyle/>
                    <a:p>
                      <a:r>
                        <a:rPr lang="en-US" dirty="0"/>
                        <a:t>Synthesis time</a:t>
                      </a:r>
                      <a:r>
                        <a:rPr lang="en-US" baseline="0" dirty="0"/>
                        <a:t> using McSynth (seconds)</a:t>
                      </a:r>
                      <a:endParaRPr lang="en-US" dirty="0"/>
                    </a:p>
                  </a:txBody>
                  <a:tcPr/>
                </a:tc>
                <a:tc>
                  <a:txBody>
                    <a:bodyPr/>
                    <a:lstStyle/>
                    <a:p>
                      <a:r>
                        <a:rPr lang="en-US" dirty="0"/>
                        <a:t>Synthesis time using McSynth++ (seconds)</a:t>
                      </a:r>
                    </a:p>
                  </a:txBody>
                  <a:tcPr/>
                </a:tc>
                <a:tc>
                  <a:txBody>
                    <a:bodyPr/>
                    <a:lstStyle/>
                    <a:p>
                      <a:r>
                        <a:rPr lang="en-US" dirty="0"/>
                        <a:t>Speedup</a:t>
                      </a:r>
                    </a:p>
                  </a:txBody>
                  <a:tcPr/>
                </a:tc>
                <a:extLst>
                  <a:ext uri="{0D108BD9-81ED-4DB2-BD59-A6C34878D82A}">
                    <a16:rowId xmlns:a16="http://schemas.microsoft.com/office/drawing/2014/main" val="225008632"/>
                  </a:ext>
                </a:extLst>
              </a:tr>
              <a:tr h="331091">
                <a:tc>
                  <a:txBody>
                    <a:bodyPr/>
                    <a:lstStyle/>
                    <a:p>
                      <a:r>
                        <a:rPr lang="en-US" dirty="0"/>
                        <a:t>power</a:t>
                      </a:r>
                    </a:p>
                  </a:txBody>
                  <a:tcPr/>
                </a:tc>
                <a:tc>
                  <a:txBody>
                    <a:bodyPr/>
                    <a:lstStyle/>
                    <a:p>
                      <a:r>
                        <a:rPr lang="en-US" dirty="0"/>
                        <a:t>19</a:t>
                      </a:r>
                    </a:p>
                  </a:txBody>
                  <a:tcPr/>
                </a:tc>
                <a:tc>
                  <a:txBody>
                    <a:bodyPr/>
                    <a:lstStyle/>
                    <a:p>
                      <a:r>
                        <a:rPr lang="en-US" dirty="0"/>
                        <a:t>6</a:t>
                      </a:r>
                    </a:p>
                  </a:txBody>
                  <a:tcPr/>
                </a:tc>
                <a:tc>
                  <a:txBody>
                    <a:bodyPr/>
                    <a:lstStyle/>
                    <a:p>
                      <a:r>
                        <a:rPr lang="en-US" dirty="0"/>
                        <a:t>16</a:t>
                      </a:r>
                    </a:p>
                  </a:txBody>
                  <a:tcPr/>
                </a:tc>
                <a:tc>
                  <a:txBody>
                    <a:bodyPr/>
                    <a:lstStyle/>
                    <a:p>
                      <a:r>
                        <a:rPr lang="en-US" dirty="0"/>
                        <a:t>13.5</a:t>
                      </a:r>
                    </a:p>
                  </a:txBody>
                  <a:tcPr/>
                </a:tc>
                <a:tc>
                  <a:txBody>
                    <a:bodyPr/>
                    <a:lstStyle/>
                    <a:p>
                      <a:r>
                        <a:rPr lang="en-US" dirty="0"/>
                        <a:t>1.19</a:t>
                      </a:r>
                    </a:p>
                  </a:txBody>
                  <a:tcPr/>
                </a:tc>
                <a:extLst>
                  <a:ext uri="{0D108BD9-81ED-4DB2-BD59-A6C34878D82A}">
                    <a16:rowId xmlns:a16="http://schemas.microsoft.com/office/drawing/2014/main" val="1992133621"/>
                  </a:ext>
                </a:extLst>
              </a:tr>
              <a:tr h="331091">
                <a:tc>
                  <a:txBody>
                    <a:bodyPr/>
                    <a:lstStyle/>
                    <a:p>
                      <a:r>
                        <a:rPr lang="en-US" dirty="0"/>
                        <a:t>interpreter</a:t>
                      </a:r>
                    </a:p>
                  </a:txBody>
                  <a:tcPr/>
                </a:tc>
                <a:tc>
                  <a:txBody>
                    <a:bodyPr/>
                    <a:lstStyle/>
                    <a:p>
                      <a:r>
                        <a:rPr lang="en-US" dirty="0"/>
                        <a:t>71</a:t>
                      </a:r>
                    </a:p>
                  </a:txBody>
                  <a:tcPr/>
                </a:tc>
                <a:tc>
                  <a:txBody>
                    <a:bodyPr/>
                    <a:lstStyle/>
                    <a:p>
                      <a:r>
                        <a:rPr lang="en-US" dirty="0"/>
                        <a:t>19</a:t>
                      </a:r>
                    </a:p>
                  </a:txBody>
                  <a:tcPr/>
                </a:tc>
                <a:tc>
                  <a:txBody>
                    <a:bodyPr/>
                    <a:lstStyle/>
                    <a:p>
                      <a:r>
                        <a:rPr lang="en-US" dirty="0"/>
                        <a:t>30</a:t>
                      </a:r>
                    </a:p>
                  </a:txBody>
                  <a:tcPr/>
                </a:tc>
                <a:tc>
                  <a:txBody>
                    <a:bodyPr/>
                    <a:lstStyle/>
                    <a:p>
                      <a:r>
                        <a:rPr lang="en-US" dirty="0"/>
                        <a:t>22.8</a:t>
                      </a:r>
                    </a:p>
                  </a:txBody>
                  <a:tcPr/>
                </a:tc>
                <a:tc>
                  <a:txBody>
                    <a:bodyPr/>
                    <a:lstStyle/>
                    <a:p>
                      <a:r>
                        <a:rPr lang="en-US" dirty="0"/>
                        <a:t>1.32</a:t>
                      </a:r>
                    </a:p>
                  </a:txBody>
                  <a:tcPr/>
                </a:tc>
                <a:extLst>
                  <a:ext uri="{0D108BD9-81ED-4DB2-BD59-A6C34878D82A}">
                    <a16:rowId xmlns:a16="http://schemas.microsoft.com/office/drawing/2014/main" val="109375368"/>
                  </a:ext>
                </a:extLst>
              </a:tr>
              <a:tr h="331091">
                <a:tc>
                  <a:txBody>
                    <a:bodyPr/>
                    <a:lstStyle/>
                    <a:p>
                      <a:r>
                        <a:rPr lang="en-US" dirty="0"/>
                        <a:t>sha1</a:t>
                      </a:r>
                    </a:p>
                  </a:txBody>
                  <a:tcPr/>
                </a:tc>
                <a:tc>
                  <a:txBody>
                    <a:bodyPr/>
                    <a:lstStyle/>
                    <a:p>
                      <a:r>
                        <a:rPr lang="en-US" dirty="0"/>
                        <a:t>140</a:t>
                      </a:r>
                    </a:p>
                  </a:txBody>
                  <a:tcPr/>
                </a:tc>
                <a:tc>
                  <a:txBody>
                    <a:bodyPr/>
                    <a:lstStyle/>
                    <a:p>
                      <a:r>
                        <a:rPr lang="en-US" dirty="0"/>
                        <a:t>23</a:t>
                      </a:r>
                    </a:p>
                  </a:txBody>
                  <a:tcPr/>
                </a:tc>
                <a:tc>
                  <a:txBody>
                    <a:bodyPr/>
                    <a:lstStyle/>
                    <a:p>
                      <a:r>
                        <a:rPr lang="en-US" dirty="0"/>
                        <a:t>25.4</a:t>
                      </a:r>
                    </a:p>
                  </a:txBody>
                  <a:tcPr/>
                </a:tc>
                <a:tc>
                  <a:txBody>
                    <a:bodyPr/>
                    <a:lstStyle/>
                    <a:p>
                      <a:r>
                        <a:rPr lang="en-US" dirty="0"/>
                        <a:t>21</a:t>
                      </a:r>
                    </a:p>
                  </a:txBody>
                  <a:tcPr/>
                </a:tc>
                <a:tc>
                  <a:txBody>
                    <a:bodyPr/>
                    <a:lstStyle/>
                    <a:p>
                      <a:r>
                        <a:rPr lang="en-US" dirty="0"/>
                        <a:t>1.21</a:t>
                      </a:r>
                    </a:p>
                  </a:txBody>
                  <a:tcPr/>
                </a:tc>
                <a:extLst>
                  <a:ext uri="{0D108BD9-81ED-4DB2-BD59-A6C34878D82A}">
                    <a16:rowId xmlns:a16="http://schemas.microsoft.com/office/drawing/2014/main" val="477988368"/>
                  </a:ext>
                </a:extLst>
              </a:tr>
              <a:tr h="331091">
                <a:tc>
                  <a:txBody>
                    <a:bodyPr/>
                    <a:lstStyle/>
                    <a:p>
                      <a:r>
                        <a:rPr lang="en-US" dirty="0"/>
                        <a:t>filter</a:t>
                      </a:r>
                    </a:p>
                  </a:txBody>
                  <a:tcPr/>
                </a:tc>
                <a:tc>
                  <a:txBody>
                    <a:bodyPr/>
                    <a:lstStyle/>
                    <a:p>
                      <a:r>
                        <a:rPr lang="en-US" dirty="0"/>
                        <a:t>107</a:t>
                      </a:r>
                    </a:p>
                  </a:txBody>
                  <a:tcPr/>
                </a:tc>
                <a:tc>
                  <a:txBody>
                    <a:bodyPr/>
                    <a:lstStyle/>
                    <a:p>
                      <a:r>
                        <a:rPr lang="en-US" dirty="0"/>
                        <a:t>212</a:t>
                      </a:r>
                    </a:p>
                  </a:txBody>
                  <a:tcPr/>
                </a:tc>
                <a:tc>
                  <a:txBody>
                    <a:bodyPr/>
                    <a:lstStyle/>
                    <a:p>
                      <a:r>
                        <a:rPr lang="en-US" dirty="0"/>
                        <a:t>241</a:t>
                      </a:r>
                    </a:p>
                  </a:txBody>
                  <a:tcPr/>
                </a:tc>
                <a:tc>
                  <a:txBody>
                    <a:bodyPr/>
                    <a:lstStyle/>
                    <a:p>
                      <a:r>
                        <a:rPr lang="en-US" dirty="0"/>
                        <a:t>177</a:t>
                      </a:r>
                    </a:p>
                  </a:txBody>
                  <a:tcPr/>
                </a:tc>
                <a:tc>
                  <a:txBody>
                    <a:bodyPr/>
                    <a:lstStyle/>
                    <a:p>
                      <a:r>
                        <a:rPr lang="en-US" dirty="0"/>
                        <a:t>1.36</a:t>
                      </a:r>
                    </a:p>
                  </a:txBody>
                  <a:tcPr/>
                </a:tc>
                <a:extLst>
                  <a:ext uri="{0D108BD9-81ED-4DB2-BD59-A6C34878D82A}">
                    <a16:rowId xmlns:a16="http://schemas.microsoft.com/office/drawing/2014/main" val="2777341049"/>
                  </a:ext>
                </a:extLst>
              </a:tr>
              <a:tr h="331091">
                <a:tc>
                  <a:txBody>
                    <a:bodyPr/>
                    <a:lstStyle/>
                    <a:p>
                      <a:r>
                        <a:rPr lang="en-US" dirty="0" err="1"/>
                        <a:t>dotproduct</a:t>
                      </a:r>
                      <a:endParaRPr lang="en-US" dirty="0"/>
                    </a:p>
                  </a:txBody>
                  <a:tcPr/>
                </a:tc>
                <a:tc>
                  <a:txBody>
                    <a:bodyPr/>
                    <a:lstStyle/>
                    <a:p>
                      <a:r>
                        <a:rPr lang="en-US" dirty="0"/>
                        <a:t>29</a:t>
                      </a:r>
                    </a:p>
                  </a:txBody>
                  <a:tcPr/>
                </a:tc>
                <a:tc>
                  <a:txBody>
                    <a:bodyPr/>
                    <a:lstStyle/>
                    <a:p>
                      <a:r>
                        <a:rPr lang="en-US" dirty="0"/>
                        <a:t>306</a:t>
                      </a:r>
                    </a:p>
                  </a:txBody>
                  <a:tcPr/>
                </a:tc>
                <a:tc>
                  <a:txBody>
                    <a:bodyPr/>
                    <a:lstStyle/>
                    <a:p>
                      <a:r>
                        <a:rPr lang="en-US" dirty="0"/>
                        <a:t>312</a:t>
                      </a:r>
                    </a:p>
                  </a:txBody>
                  <a:tcPr/>
                </a:tc>
                <a:tc>
                  <a:txBody>
                    <a:bodyPr/>
                    <a:lstStyle/>
                    <a:p>
                      <a:r>
                        <a:rPr lang="en-US" dirty="0"/>
                        <a:t>267</a:t>
                      </a:r>
                    </a:p>
                  </a:txBody>
                  <a:tcPr/>
                </a:tc>
                <a:tc>
                  <a:txBody>
                    <a:bodyPr/>
                    <a:lstStyle/>
                    <a:p>
                      <a:r>
                        <a:rPr lang="en-US" dirty="0"/>
                        <a:t>1.17</a:t>
                      </a:r>
                    </a:p>
                  </a:txBody>
                  <a:tcPr/>
                </a:tc>
                <a:extLst>
                  <a:ext uri="{0D108BD9-81ED-4DB2-BD59-A6C34878D82A}">
                    <a16:rowId xmlns:a16="http://schemas.microsoft.com/office/drawing/2014/main" val="441478097"/>
                  </a:ext>
                </a:extLst>
              </a:tr>
            </a:tbl>
          </a:graphicData>
        </a:graphic>
      </p:graphicFrame>
      <p:sp>
        <p:nvSpPr>
          <p:cNvPr id="8" name="Rounded Rectangle 7"/>
          <p:cNvSpPr/>
          <p:nvPr/>
        </p:nvSpPr>
        <p:spPr>
          <a:xfrm>
            <a:off x="4482352" y="5301738"/>
            <a:ext cx="3227295" cy="66100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Average speedup: 1.25X</a:t>
            </a:r>
          </a:p>
        </p:txBody>
      </p:sp>
    </p:spTree>
    <p:extLst>
      <p:ext uri="{BB962C8B-B14F-4D97-AF65-F5344CB8AC3E}">
        <p14:creationId xmlns:p14="http://schemas.microsoft.com/office/powerpoint/2010/main" val="25657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p:txBody>
          <a:bodyPr/>
          <a:lstStyle/>
          <a:p>
            <a:r>
              <a:rPr lang="en-US" dirty="0" smtClean="0"/>
              <a:t>Improvements to speed-up machine-code synthesis</a:t>
            </a:r>
          </a:p>
          <a:p>
            <a:r>
              <a:rPr lang="en-US" dirty="0" smtClean="0"/>
              <a:t>McSynth++: improved synthesizer for IA-32</a:t>
            </a:r>
          </a:p>
          <a:p>
            <a:r>
              <a:rPr lang="en-US" dirty="0" smtClean="0"/>
              <a:t>Master++</a:t>
            </a:r>
          </a:p>
          <a:p>
            <a:pPr lvl="1"/>
            <a:r>
              <a:rPr lang="en-US" dirty="0" smtClean="0"/>
              <a:t>Improved decision procedure for flow dependence</a:t>
            </a:r>
          </a:p>
          <a:p>
            <a:pPr lvl="1"/>
            <a:r>
              <a:rPr lang="en-US" dirty="0" smtClean="0"/>
              <a:t>Flattening “deep” terms</a:t>
            </a:r>
          </a:p>
          <a:p>
            <a:r>
              <a:rPr lang="en-US" dirty="0" smtClean="0"/>
              <a:t>Slave++</a:t>
            </a:r>
          </a:p>
          <a:p>
            <a:pPr lvl="1"/>
            <a:r>
              <a:rPr lang="en-US" dirty="0" smtClean="0"/>
              <a:t>Bits-lost-based pruner</a:t>
            </a:r>
          </a:p>
          <a:p>
            <a:pPr lvl="1"/>
            <a:r>
              <a:rPr lang="en-US" dirty="0" smtClean="0"/>
              <a:t>“Move-to-front” heuristic</a:t>
            </a:r>
          </a:p>
          <a:p>
            <a:r>
              <a:rPr lang="en-US" dirty="0" smtClean="0"/>
              <a:t>Over 1981X speedup for formulas that timed out in McSynth</a:t>
            </a:r>
          </a:p>
          <a:p>
            <a:r>
              <a:rPr lang="en-US" dirty="0" smtClean="0"/>
              <a:t>3X speedup for remaining formulas</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27</a:t>
            </a:fld>
            <a:endParaRPr lang="en-US"/>
          </a:p>
        </p:txBody>
      </p:sp>
    </p:spTree>
    <p:extLst>
      <p:ext uri="{BB962C8B-B14F-4D97-AF65-F5344CB8AC3E}">
        <p14:creationId xmlns:p14="http://schemas.microsoft.com/office/powerpoint/2010/main" val="1166348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sz="half" idx="1"/>
          </p:nvPr>
        </p:nvSpPr>
        <p:spPr/>
        <p:txBody>
          <a:bodyPr/>
          <a:lstStyle/>
          <a:p>
            <a:r>
              <a:rPr lang="en-US" dirty="0"/>
              <a:t>McSynth</a:t>
            </a:r>
          </a:p>
        </p:txBody>
      </p:sp>
      <p:sp>
        <p:nvSpPr>
          <p:cNvPr id="7" name="Content Placeholder 6"/>
          <p:cNvSpPr>
            <a:spLocks noGrp="1"/>
          </p:cNvSpPr>
          <p:nvPr>
            <p:ph sz="half" idx="2"/>
          </p:nvPr>
        </p:nvSpPr>
        <p:spPr/>
        <p:txBody>
          <a:bodyPr/>
          <a:lstStyle/>
          <a:p>
            <a:r>
              <a:rPr lang="en-US" dirty="0"/>
              <a:t>McSynth++</a:t>
            </a:r>
          </a:p>
        </p:txBody>
      </p:sp>
      <p:sp>
        <p:nvSpPr>
          <p:cNvPr id="4" name="Slide Number Placeholder 3"/>
          <p:cNvSpPr>
            <a:spLocks noGrp="1"/>
          </p:cNvSpPr>
          <p:nvPr>
            <p:ph type="sldNum" sz="quarter" idx="12"/>
          </p:nvPr>
        </p:nvSpPr>
        <p:spPr/>
        <p:txBody>
          <a:bodyPr/>
          <a:lstStyle/>
          <a:p>
            <a:fld id="{61790EBF-2842-40BA-9364-7C045D9A1DE9}" type="slidenum">
              <a:rPr lang="en-US" smtClean="0"/>
              <a:t>28</a:t>
            </a:fld>
            <a:endParaRPr lang="en-US" dirty="0"/>
          </a:p>
        </p:txBody>
      </p:sp>
      <p:sp>
        <p:nvSpPr>
          <p:cNvPr id="8" name="Rectangle 7"/>
          <p:cNvSpPr/>
          <p:nvPr/>
        </p:nvSpPr>
        <p:spPr>
          <a:xfrm>
            <a:off x="2585572" y="2403433"/>
            <a:ext cx="1026455"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9" name="TextBox 8"/>
          <p:cNvSpPr txBox="1"/>
          <p:nvPr/>
        </p:nvSpPr>
        <p:spPr>
          <a:xfrm>
            <a:off x="2872615" y="1420761"/>
            <a:ext cx="452368" cy="584775"/>
          </a:xfrm>
          <a:prstGeom prst="rect">
            <a:avLst/>
          </a:prstGeom>
          <a:noFill/>
        </p:spPr>
        <p:txBody>
          <a:bodyPr wrap="none" rtlCol="0">
            <a:spAutoFit/>
          </a:bodyPr>
          <a:lstStyle/>
          <a:p>
            <a:r>
              <a:rPr lang="el-GR" sz="3200" dirty="0"/>
              <a:t>ϕ</a:t>
            </a:r>
            <a:endParaRPr lang="en-US" dirty="0"/>
          </a:p>
        </p:txBody>
      </p:sp>
      <p:sp>
        <p:nvSpPr>
          <p:cNvPr id="10" name="Down Arrow 9"/>
          <p:cNvSpPr/>
          <p:nvPr/>
        </p:nvSpPr>
        <p:spPr>
          <a:xfrm>
            <a:off x="2919019" y="2005535"/>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1" name="Rectangle 10"/>
          <p:cNvSpPr/>
          <p:nvPr/>
        </p:nvSpPr>
        <p:spPr>
          <a:xfrm>
            <a:off x="411480" y="485037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2" name="Rectangle 11"/>
          <p:cNvSpPr/>
          <p:nvPr/>
        </p:nvSpPr>
        <p:spPr>
          <a:xfrm>
            <a:off x="1452879" y="4850378"/>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13" name="Rectangle 12"/>
          <p:cNvSpPr/>
          <p:nvPr/>
        </p:nvSpPr>
        <p:spPr>
          <a:xfrm>
            <a:off x="5156201"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Slave</a:t>
            </a:r>
          </a:p>
        </p:txBody>
      </p:sp>
      <p:cxnSp>
        <p:nvCxnSpPr>
          <p:cNvPr id="15" name="Straight Arrow Connector 14"/>
          <p:cNvCxnSpPr>
            <a:endCxn id="11" idx="0"/>
          </p:cNvCxnSpPr>
          <p:nvPr/>
        </p:nvCxnSpPr>
        <p:spPr>
          <a:xfrm flipH="1">
            <a:off x="830580" y="3474720"/>
            <a:ext cx="1912620"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0"/>
          </p:cNvCxnSpPr>
          <p:nvPr/>
        </p:nvCxnSpPr>
        <p:spPr>
          <a:xfrm flipH="1">
            <a:off x="1871979" y="3498314"/>
            <a:ext cx="1074421" cy="135206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a:off x="3491452" y="3474720"/>
            <a:ext cx="2083849" cy="13756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46400" y="4607898"/>
            <a:ext cx="1616148" cy="646331"/>
          </a:xfrm>
          <a:prstGeom prst="rect">
            <a:avLst/>
          </a:prstGeom>
          <a:noFill/>
        </p:spPr>
        <p:txBody>
          <a:bodyPr wrap="none" rtlCol="0">
            <a:spAutoFit/>
          </a:bodyPr>
          <a:lstStyle/>
          <a:p>
            <a:r>
              <a:rPr lang="en-US" sz="3600" b="1" dirty="0"/>
              <a:t>.   .   .   .</a:t>
            </a:r>
          </a:p>
        </p:txBody>
      </p:sp>
      <p:sp>
        <p:nvSpPr>
          <p:cNvPr id="21" name="Down Arrow 20"/>
          <p:cNvSpPr/>
          <p:nvPr/>
        </p:nvSpPr>
        <p:spPr>
          <a:xfrm>
            <a:off x="650799"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2" name="Down Arrow 21"/>
          <p:cNvSpPr/>
          <p:nvPr/>
        </p:nvSpPr>
        <p:spPr>
          <a:xfrm>
            <a:off x="1692198"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3" name="Down Arrow 22"/>
          <p:cNvSpPr/>
          <p:nvPr/>
        </p:nvSpPr>
        <p:spPr>
          <a:xfrm>
            <a:off x="5395520" y="5403629"/>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4" name="TextBox 23"/>
          <p:cNvSpPr txBox="1"/>
          <p:nvPr/>
        </p:nvSpPr>
        <p:spPr>
          <a:xfrm>
            <a:off x="604395" y="5699831"/>
            <a:ext cx="428322" cy="584775"/>
          </a:xfrm>
          <a:prstGeom prst="rect">
            <a:avLst/>
          </a:prstGeom>
          <a:noFill/>
        </p:spPr>
        <p:txBody>
          <a:bodyPr wrap="none" rtlCol="0">
            <a:spAutoFit/>
          </a:bodyPr>
          <a:lstStyle/>
          <a:p>
            <a:r>
              <a:rPr lang="en-US" sz="3200" dirty="0"/>
              <a:t>I</a:t>
            </a:r>
            <a:r>
              <a:rPr lang="en-US" sz="3200" baseline="-25000" dirty="0"/>
              <a:t>1</a:t>
            </a:r>
            <a:endParaRPr lang="en-US" baseline="-25000" dirty="0"/>
          </a:p>
        </p:txBody>
      </p:sp>
      <p:sp>
        <p:nvSpPr>
          <p:cNvPr id="26" name="TextBox 25"/>
          <p:cNvSpPr txBox="1"/>
          <p:nvPr/>
        </p:nvSpPr>
        <p:spPr>
          <a:xfrm>
            <a:off x="1743096" y="5699831"/>
            <a:ext cx="428322" cy="584775"/>
          </a:xfrm>
          <a:prstGeom prst="rect">
            <a:avLst/>
          </a:prstGeom>
          <a:noFill/>
        </p:spPr>
        <p:txBody>
          <a:bodyPr wrap="none" rtlCol="0">
            <a:spAutoFit/>
          </a:bodyPr>
          <a:lstStyle/>
          <a:p>
            <a:r>
              <a:rPr lang="en-US" sz="3200" dirty="0"/>
              <a:t>I</a:t>
            </a:r>
            <a:r>
              <a:rPr lang="en-US" sz="3200" baseline="-25000" dirty="0"/>
              <a:t>2</a:t>
            </a:r>
            <a:endParaRPr lang="en-US" baseline="-25000" dirty="0"/>
          </a:p>
        </p:txBody>
      </p:sp>
      <p:sp>
        <p:nvSpPr>
          <p:cNvPr id="27" name="TextBox 26"/>
          <p:cNvSpPr txBox="1"/>
          <p:nvPr/>
        </p:nvSpPr>
        <p:spPr>
          <a:xfrm>
            <a:off x="5446418" y="5699830"/>
            <a:ext cx="506870" cy="584775"/>
          </a:xfrm>
          <a:prstGeom prst="rect">
            <a:avLst/>
          </a:prstGeom>
          <a:noFill/>
        </p:spPr>
        <p:txBody>
          <a:bodyPr wrap="none" rtlCol="0">
            <a:spAutoFit/>
          </a:bodyPr>
          <a:lstStyle/>
          <a:p>
            <a:r>
              <a:rPr lang="en-US" sz="3200" dirty="0" err="1"/>
              <a:t>I</a:t>
            </a:r>
            <a:r>
              <a:rPr lang="en-US" sz="3200" baseline="-25000" dirty="0" err="1"/>
              <a:t>m</a:t>
            </a:r>
            <a:endParaRPr lang="en-US" baseline="-25000" dirty="0"/>
          </a:p>
        </p:txBody>
      </p:sp>
      <p:sp>
        <p:nvSpPr>
          <p:cNvPr id="60" name="Rectangle 59"/>
          <p:cNvSpPr/>
          <p:nvPr/>
        </p:nvSpPr>
        <p:spPr>
          <a:xfrm>
            <a:off x="8376772" y="2403432"/>
            <a:ext cx="106844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Master++</a:t>
            </a:r>
          </a:p>
        </p:txBody>
      </p:sp>
      <p:sp>
        <p:nvSpPr>
          <p:cNvPr id="61" name="TextBox 60"/>
          <p:cNvSpPr txBox="1"/>
          <p:nvPr/>
        </p:nvSpPr>
        <p:spPr>
          <a:xfrm>
            <a:off x="8663815" y="1420760"/>
            <a:ext cx="452368" cy="584775"/>
          </a:xfrm>
          <a:prstGeom prst="rect">
            <a:avLst/>
          </a:prstGeom>
          <a:noFill/>
        </p:spPr>
        <p:txBody>
          <a:bodyPr wrap="none" rtlCol="0">
            <a:spAutoFit/>
          </a:bodyPr>
          <a:lstStyle/>
          <a:p>
            <a:r>
              <a:rPr lang="el-GR" sz="3200" dirty="0"/>
              <a:t>ϕ</a:t>
            </a:r>
            <a:endParaRPr lang="en-US" dirty="0"/>
          </a:p>
        </p:txBody>
      </p:sp>
      <p:sp>
        <p:nvSpPr>
          <p:cNvPr id="62" name="Down Arrow 61"/>
          <p:cNvSpPr/>
          <p:nvPr/>
        </p:nvSpPr>
        <p:spPr>
          <a:xfrm>
            <a:off x="8710219" y="2005534"/>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63" name="Rectangle 62"/>
          <p:cNvSpPr/>
          <p:nvPr/>
        </p:nvSpPr>
        <p:spPr>
          <a:xfrm>
            <a:off x="6202680"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64" name="Rectangle 63"/>
          <p:cNvSpPr/>
          <p:nvPr/>
        </p:nvSpPr>
        <p:spPr>
          <a:xfrm>
            <a:off x="7244079" y="4850377"/>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sp>
        <p:nvSpPr>
          <p:cNvPr id="65" name="Rectangle 64"/>
          <p:cNvSpPr/>
          <p:nvPr/>
        </p:nvSpPr>
        <p:spPr>
          <a:xfrm>
            <a:off x="10947401" y="4850376"/>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bg1"/>
                </a:solidFill>
                <a:latin typeface="Roboto Light" panose="020B0604020202020204" charset="0"/>
                <a:ea typeface="Roboto Light" panose="020B0604020202020204" charset="0"/>
                <a:cs typeface="Roboto Light" panose="020B0604020202020204" charset="0"/>
              </a:rPr>
              <a:t>Slave++</a:t>
            </a:r>
          </a:p>
        </p:txBody>
      </p:sp>
      <p:cxnSp>
        <p:nvCxnSpPr>
          <p:cNvPr id="66" name="Straight Arrow Connector 65"/>
          <p:cNvCxnSpPr>
            <a:endCxn id="63" idx="0"/>
          </p:cNvCxnSpPr>
          <p:nvPr/>
        </p:nvCxnSpPr>
        <p:spPr>
          <a:xfrm flipH="1">
            <a:off x="6621780" y="3474719"/>
            <a:ext cx="1912620" cy="1375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4" idx="0"/>
          </p:cNvCxnSpPr>
          <p:nvPr/>
        </p:nvCxnSpPr>
        <p:spPr>
          <a:xfrm flipH="1">
            <a:off x="7663179" y="3498313"/>
            <a:ext cx="1074421" cy="135206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9282652" y="3474719"/>
            <a:ext cx="2083849" cy="13756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737600" y="4607897"/>
            <a:ext cx="1616148" cy="646331"/>
          </a:xfrm>
          <a:prstGeom prst="rect">
            <a:avLst/>
          </a:prstGeom>
          <a:noFill/>
        </p:spPr>
        <p:txBody>
          <a:bodyPr wrap="none" rtlCol="0">
            <a:spAutoFit/>
          </a:bodyPr>
          <a:lstStyle/>
          <a:p>
            <a:r>
              <a:rPr lang="en-US" sz="3600" b="1" dirty="0"/>
              <a:t>.   .   .   .</a:t>
            </a:r>
          </a:p>
        </p:txBody>
      </p:sp>
      <p:sp>
        <p:nvSpPr>
          <p:cNvPr id="70" name="Down Arrow 69"/>
          <p:cNvSpPr/>
          <p:nvPr/>
        </p:nvSpPr>
        <p:spPr>
          <a:xfrm>
            <a:off x="6441999"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1" name="Down Arrow 70"/>
          <p:cNvSpPr/>
          <p:nvPr/>
        </p:nvSpPr>
        <p:spPr>
          <a:xfrm>
            <a:off x="7483398"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2" name="Down Arrow 71"/>
          <p:cNvSpPr/>
          <p:nvPr/>
        </p:nvSpPr>
        <p:spPr>
          <a:xfrm>
            <a:off x="11186720" y="5403628"/>
            <a:ext cx="359560" cy="321697"/>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73" name="TextBox 72"/>
          <p:cNvSpPr txBox="1"/>
          <p:nvPr/>
        </p:nvSpPr>
        <p:spPr>
          <a:xfrm>
            <a:off x="6395595" y="5699830"/>
            <a:ext cx="428322" cy="584775"/>
          </a:xfrm>
          <a:prstGeom prst="rect">
            <a:avLst/>
          </a:prstGeom>
          <a:noFill/>
        </p:spPr>
        <p:txBody>
          <a:bodyPr wrap="none" rtlCol="0">
            <a:spAutoFit/>
          </a:bodyPr>
          <a:lstStyle/>
          <a:p>
            <a:r>
              <a:rPr lang="en-US" sz="3200" dirty="0"/>
              <a:t>I</a:t>
            </a:r>
            <a:r>
              <a:rPr lang="en-US" sz="3200" baseline="-25000" dirty="0"/>
              <a:t>1</a:t>
            </a:r>
            <a:endParaRPr lang="en-US" baseline="-25000" dirty="0"/>
          </a:p>
        </p:txBody>
      </p:sp>
      <p:sp>
        <p:nvSpPr>
          <p:cNvPr id="74" name="TextBox 73"/>
          <p:cNvSpPr txBox="1"/>
          <p:nvPr/>
        </p:nvSpPr>
        <p:spPr>
          <a:xfrm>
            <a:off x="7534296" y="5699830"/>
            <a:ext cx="428322" cy="584775"/>
          </a:xfrm>
          <a:prstGeom prst="rect">
            <a:avLst/>
          </a:prstGeom>
          <a:noFill/>
        </p:spPr>
        <p:txBody>
          <a:bodyPr wrap="none" rtlCol="0">
            <a:spAutoFit/>
          </a:bodyPr>
          <a:lstStyle/>
          <a:p>
            <a:r>
              <a:rPr lang="en-US" sz="3200" dirty="0"/>
              <a:t>I</a:t>
            </a:r>
            <a:r>
              <a:rPr lang="en-US" sz="3200" baseline="-25000" dirty="0"/>
              <a:t>2</a:t>
            </a:r>
            <a:endParaRPr lang="en-US" baseline="-25000" dirty="0"/>
          </a:p>
        </p:txBody>
      </p:sp>
      <p:sp>
        <p:nvSpPr>
          <p:cNvPr id="75" name="TextBox 74"/>
          <p:cNvSpPr txBox="1"/>
          <p:nvPr/>
        </p:nvSpPr>
        <p:spPr>
          <a:xfrm>
            <a:off x="11237618" y="5699829"/>
            <a:ext cx="433132" cy="584775"/>
          </a:xfrm>
          <a:prstGeom prst="rect">
            <a:avLst/>
          </a:prstGeom>
          <a:noFill/>
        </p:spPr>
        <p:txBody>
          <a:bodyPr wrap="none" rtlCol="0">
            <a:spAutoFit/>
          </a:bodyPr>
          <a:lstStyle/>
          <a:p>
            <a:r>
              <a:rPr lang="en-US" sz="3200" dirty="0"/>
              <a:t>I</a:t>
            </a:r>
            <a:r>
              <a:rPr lang="en-US" sz="3200" baseline="-25000" dirty="0"/>
              <a:t>n</a:t>
            </a:r>
            <a:endParaRPr lang="en-US" baseline="-25000" dirty="0"/>
          </a:p>
        </p:txBody>
      </p:sp>
      <p:sp>
        <p:nvSpPr>
          <p:cNvPr id="76" name="Rounded Rectangular Callout 75"/>
          <p:cNvSpPr/>
          <p:nvPr/>
        </p:nvSpPr>
        <p:spPr>
          <a:xfrm>
            <a:off x="4937760" y="2237591"/>
            <a:ext cx="2141407" cy="1156441"/>
          </a:xfrm>
          <a:prstGeom prst="wedgeRoundRectCallout">
            <a:avLst>
              <a:gd name="adj1" fmla="val 107552"/>
              <a:gd name="adj2" fmla="val 4015"/>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Improved Master:</a:t>
            </a:r>
          </a:p>
          <a:p>
            <a:pPr algn="ctr"/>
            <a:r>
              <a:rPr lang="en-US" dirty="0">
                <a:latin typeface="Roboto Light" panose="020B0604020202020204" charset="0"/>
                <a:ea typeface="Roboto Light" panose="020B0604020202020204" charset="0"/>
                <a:cs typeface="Roboto Light" panose="020B0604020202020204" charset="0"/>
              </a:rPr>
              <a:t>More and finer-grained splits </a:t>
            </a:r>
          </a:p>
          <a:p>
            <a:pPr algn="ctr"/>
            <a:r>
              <a:rPr lang="en-US" dirty="0">
                <a:latin typeface="Roboto Light" panose="020B0604020202020204" charset="0"/>
                <a:ea typeface="Roboto Light" panose="020B0604020202020204" charset="0"/>
                <a:cs typeface="Roboto Light" panose="020B0604020202020204" charset="0"/>
              </a:rPr>
              <a:t>(n </a:t>
            </a:r>
            <a:r>
              <a:rPr lang="en-US" dirty="0">
                <a:latin typeface="Cambria Math" panose="02040503050406030204" pitchFamily="18" charset="0"/>
                <a:ea typeface="Cambria Math" panose="02040503050406030204" pitchFamily="18" charset="0"/>
                <a:cs typeface="Roboto Light" panose="020B0604020202020204" charset="0"/>
              </a:rPr>
              <a:t>≥ </a:t>
            </a:r>
            <a:r>
              <a:rPr lang="en-US" dirty="0">
                <a:latin typeface="Roboto Light" panose="02000000000000000000" pitchFamily="2" charset="0"/>
                <a:ea typeface="Roboto Light" panose="02000000000000000000" pitchFamily="2" charset="0"/>
                <a:cs typeface="Roboto Light" panose="02000000000000000000" pitchFamily="2" charset="0"/>
              </a:rPr>
              <a:t>m)</a:t>
            </a:r>
          </a:p>
        </p:txBody>
      </p:sp>
      <p:sp>
        <p:nvSpPr>
          <p:cNvPr id="77" name="Rounded Rectangular Callout 76"/>
          <p:cNvSpPr/>
          <p:nvPr/>
        </p:nvSpPr>
        <p:spPr>
          <a:xfrm>
            <a:off x="8210509" y="5413995"/>
            <a:ext cx="2292109" cy="973411"/>
          </a:xfrm>
          <a:prstGeom prst="wedgeRoundRectCallout">
            <a:avLst>
              <a:gd name="adj1" fmla="val 67257"/>
              <a:gd name="adj2" fmla="val -82791"/>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Roboto Light" panose="020B0604020202020204" charset="0"/>
                <a:ea typeface="Roboto Light" panose="020B0604020202020204" charset="0"/>
                <a:cs typeface="Roboto Light" panose="020B0604020202020204" charset="0"/>
              </a:rPr>
              <a:t>Improved Slave:</a:t>
            </a:r>
          </a:p>
          <a:p>
            <a:pPr algn="ctr"/>
            <a:r>
              <a:rPr lang="en-US" dirty="0">
                <a:latin typeface="Roboto Light" panose="020B0604020202020204" charset="0"/>
                <a:ea typeface="Roboto Light" panose="020B0604020202020204" charset="0"/>
                <a:cs typeface="Roboto Light" panose="020B0604020202020204" charset="0"/>
              </a:rPr>
              <a:t>Faster enumerative synthesis</a:t>
            </a: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74642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ile:Roc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4830">
            <a:off x="8847711" y="1466258"/>
            <a:ext cx="1536127" cy="15361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252932" y="1566679"/>
            <a:ext cx="7620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0100010</a:t>
            </a:r>
            <a:r>
              <a:rPr lang="en-US" sz="1600" dirty="0">
                <a:solidFill>
                  <a:schemeClr val="bg1"/>
                </a:solidFill>
                <a:latin typeface="Roboto Light" panose="020B0604020202020204" charset="0"/>
                <a:ea typeface="Roboto Light" panose="020B0604020202020204" charset="0"/>
                <a:cs typeface="Roboto Light" panose="020B0604020202020204" charset="0"/>
              </a:rPr>
              <a:t>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1011101</a:t>
            </a:r>
          </a:p>
        </p:txBody>
      </p:sp>
      <p:sp>
        <p:nvSpPr>
          <p:cNvPr id="19" name="Rectangle 18"/>
          <p:cNvSpPr/>
          <p:nvPr/>
        </p:nvSpPr>
        <p:spPr>
          <a:xfrm>
            <a:off x="9252932" y="3234284"/>
            <a:ext cx="762000" cy="917331"/>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1101010Binary’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0010111</a:t>
            </a:r>
          </a:p>
        </p:txBody>
      </p:sp>
      <p:sp>
        <p:nvSpPr>
          <p:cNvPr id="21" name="Rectangle 20"/>
          <p:cNvSpPr/>
          <p:nvPr/>
        </p:nvSpPr>
        <p:spPr>
          <a:xfrm>
            <a:off x="9252932" y="4844703"/>
            <a:ext cx="762000" cy="6081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0111101Binary’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0010111</a:t>
            </a:r>
          </a:p>
        </p:txBody>
      </p:sp>
      <p:pic>
        <p:nvPicPr>
          <p:cNvPr id="1026" name="Picture 2" descr="http://upload.wikimedia.org/wikipedia/commons/9/97/Crystal_Project_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7615" y="3801047"/>
            <a:ext cx="685800" cy="661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tbusche.org/images/polycube/tetriscub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6691" y="5496100"/>
            <a:ext cx="1143000" cy="676101"/>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Binary Rewriting</a:t>
            </a:r>
          </a:p>
        </p:txBody>
      </p:sp>
      <p:sp>
        <p:nvSpPr>
          <p:cNvPr id="23" name="Rounded Rectangle 22"/>
          <p:cNvSpPr/>
          <p:nvPr/>
        </p:nvSpPr>
        <p:spPr>
          <a:xfrm>
            <a:off x="10131015" y="15666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Superoptimization</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26" name="Rounded Rectangle 25"/>
          <p:cNvSpPr/>
          <p:nvPr/>
        </p:nvSpPr>
        <p:spPr>
          <a:xfrm>
            <a:off x="10131015" y="19476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Partial Evaluation</a:t>
            </a:r>
          </a:p>
        </p:txBody>
      </p:sp>
      <p:sp>
        <p:nvSpPr>
          <p:cNvPr id="27" name="Rounded Rectangle 26"/>
          <p:cNvSpPr/>
          <p:nvPr/>
        </p:nvSpPr>
        <p:spPr>
          <a:xfrm>
            <a:off x="10131015" y="3237332"/>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Program Repair</a:t>
            </a:r>
          </a:p>
        </p:txBody>
      </p:sp>
      <p:sp>
        <p:nvSpPr>
          <p:cNvPr id="28" name="Rounded Rectangle 27"/>
          <p:cNvSpPr/>
          <p:nvPr/>
        </p:nvSpPr>
        <p:spPr>
          <a:xfrm>
            <a:off x="10131015" y="36240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Obfuscation</a:t>
            </a:r>
          </a:p>
        </p:txBody>
      </p:sp>
      <p:sp>
        <p:nvSpPr>
          <p:cNvPr id="29" name="Rounded Rectangle 28"/>
          <p:cNvSpPr/>
          <p:nvPr/>
        </p:nvSpPr>
        <p:spPr>
          <a:xfrm>
            <a:off x="10131015" y="48432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Partial Evaluation</a:t>
            </a:r>
          </a:p>
        </p:txBody>
      </p:sp>
      <p:sp>
        <p:nvSpPr>
          <p:cNvPr id="30" name="Rounded Rectangle 29"/>
          <p:cNvSpPr/>
          <p:nvPr/>
        </p:nvSpPr>
        <p:spPr>
          <a:xfrm>
            <a:off x="10131015" y="52242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Slicing</a:t>
            </a:r>
          </a:p>
        </p:txBody>
      </p:sp>
      <p:sp>
        <p:nvSpPr>
          <p:cNvPr id="2" name="Slide Number Placeholder 1"/>
          <p:cNvSpPr>
            <a:spLocks noGrp="1"/>
          </p:cNvSpPr>
          <p:nvPr>
            <p:ph type="sldNum" sz="quarter" idx="12"/>
          </p:nvPr>
        </p:nvSpPr>
        <p:spPr/>
        <p:txBody>
          <a:bodyPr/>
          <a:lstStyle/>
          <a:p>
            <a:fld id="{61790EBF-2842-40BA-9364-7C045D9A1DE9}" type="slidenum">
              <a:rPr lang="en-US" smtClean="0">
                <a:latin typeface="Roboto Light" panose="020B0604020202020204" charset="0"/>
                <a:ea typeface="Roboto Light" panose="020B0604020202020204" charset="0"/>
                <a:cs typeface="Roboto Light" panose="020B0604020202020204" charset="0"/>
              </a:rPr>
              <a:t>3</a:t>
            </a:fld>
            <a:endParaRPr lang="en-US">
              <a:latin typeface="Roboto Light" panose="020B0604020202020204" charset="0"/>
              <a:ea typeface="Roboto Light" panose="020B0604020202020204" charset="0"/>
              <a:cs typeface="Roboto Light" panose="020B0604020202020204" charset="0"/>
            </a:endParaRPr>
          </a:p>
        </p:txBody>
      </p:sp>
      <p:sp>
        <p:nvSpPr>
          <p:cNvPr id="31" name="Rectangle 30"/>
          <p:cNvSpPr/>
          <p:nvPr/>
        </p:nvSpPr>
        <p:spPr>
          <a:xfrm>
            <a:off x="472843" y="2529363"/>
            <a:ext cx="1349449" cy="225390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bg1"/>
                </a:solidFill>
                <a:latin typeface="Roboto Light" panose="020B0604020202020204" charset="0"/>
                <a:ea typeface="Roboto Light" panose="020B0604020202020204" charset="0"/>
                <a:cs typeface="Roboto Light" panose="020B0604020202020204" charset="0"/>
              </a:rPr>
              <a:t>01000101011111101010101001000101011111101010</a:t>
            </a:r>
          </a:p>
          <a:p>
            <a:pPr algn="ctr"/>
            <a:r>
              <a:rPr lang="en-US" dirty="0">
                <a:solidFill>
                  <a:schemeClr val="bg1"/>
                </a:solidFill>
                <a:latin typeface="Roboto Light" panose="020B0604020202020204" charset="0"/>
                <a:ea typeface="Roboto Light" panose="020B0604020202020204" charset="0"/>
                <a:cs typeface="Roboto Light" panose="020B0604020202020204" charset="0"/>
              </a:rPr>
              <a:t>Binary</a:t>
            </a:r>
            <a:endParaRPr lang="en-US" sz="1200" dirty="0">
              <a:solidFill>
                <a:schemeClr val="bg1"/>
              </a:solidFill>
              <a:latin typeface="Roboto Light" panose="020B0604020202020204" charset="0"/>
              <a:ea typeface="Roboto Light" panose="020B0604020202020204" charset="0"/>
              <a:cs typeface="Roboto Light" panose="020B0604020202020204" charset="0"/>
            </a:endParaRPr>
          </a:p>
          <a:p>
            <a:pPr algn="ctr"/>
            <a:r>
              <a:rPr lang="en-US" sz="1600" dirty="0">
                <a:solidFill>
                  <a:schemeClr val="bg1"/>
                </a:solidFill>
                <a:latin typeface="Roboto Light" panose="020B0604020202020204" charset="0"/>
                <a:ea typeface="Roboto Light" panose="020B0604020202020204" charset="0"/>
                <a:cs typeface="Roboto Light" panose="020B0604020202020204" charset="0"/>
              </a:rPr>
              <a:t>00101010101110101010101001000101011111101010</a:t>
            </a:r>
          </a:p>
        </p:txBody>
      </p:sp>
      <p:sp>
        <p:nvSpPr>
          <p:cNvPr id="32" name="TextBox 31"/>
          <p:cNvSpPr txBox="1"/>
          <p:nvPr/>
        </p:nvSpPr>
        <p:spPr>
          <a:xfrm>
            <a:off x="10177514" y="340667"/>
            <a:ext cx="1762021"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[Motivation]</a:t>
            </a:r>
          </a:p>
        </p:txBody>
      </p:sp>
      <p:sp>
        <p:nvSpPr>
          <p:cNvPr id="39" name="Rectangle 38"/>
          <p:cNvSpPr/>
          <p:nvPr/>
        </p:nvSpPr>
        <p:spPr>
          <a:xfrm>
            <a:off x="2948917" y="2929483"/>
            <a:ext cx="4839840" cy="1453663"/>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a:solidFill>
                  <a:schemeClr val="bg1"/>
                </a:solidFill>
                <a:latin typeface="Roboto Light" panose="020B0604020202020204" charset="0"/>
                <a:ea typeface="Roboto Light" panose="020B0604020202020204" charset="0"/>
                <a:cs typeface="Roboto Light" panose="020B0604020202020204" charset="0"/>
              </a:rPr>
              <a:t>Binary Rewriter</a:t>
            </a:r>
            <a:endParaRPr lang="en-US" sz="1200" dirty="0">
              <a:solidFill>
                <a:schemeClr val="bg1"/>
              </a:solidFill>
              <a:latin typeface="Roboto Light" panose="020B0604020202020204" charset="0"/>
              <a:ea typeface="Roboto Light" panose="020B0604020202020204" charset="0"/>
              <a:cs typeface="Roboto Light" panose="020B0604020202020204" charset="0"/>
            </a:endParaRPr>
          </a:p>
        </p:txBody>
      </p:sp>
      <p:sp>
        <p:nvSpPr>
          <p:cNvPr id="40" name="Right Arrow 39"/>
          <p:cNvSpPr/>
          <p:nvPr/>
        </p:nvSpPr>
        <p:spPr>
          <a:xfrm>
            <a:off x="1918434" y="350391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1" name="Right Arrow 40"/>
          <p:cNvSpPr/>
          <p:nvPr/>
        </p:nvSpPr>
        <p:spPr>
          <a:xfrm>
            <a:off x="7921215" y="2929484"/>
            <a:ext cx="914400" cy="304800"/>
          </a:xfrm>
          <a:prstGeom prst="rightArrow">
            <a:avLst/>
          </a:prstGeom>
          <a:solidFill>
            <a:srgbClr val="C00000"/>
          </a:solidFill>
          <a:ln>
            <a:solidFill>
              <a:srgbClr val="C00000"/>
            </a:solidFill>
          </a:ln>
          <a:scene3d>
            <a:camera prst="orthographicFront">
              <a:rot lat="0" lon="0" rev="2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2" name="Right Arrow 41"/>
          <p:cNvSpPr/>
          <p:nvPr/>
        </p:nvSpPr>
        <p:spPr>
          <a:xfrm>
            <a:off x="7921215" y="4078347"/>
            <a:ext cx="914400" cy="304800"/>
          </a:xfrm>
          <a:prstGeom prst="rightArrow">
            <a:avLst/>
          </a:prstGeom>
          <a:solidFill>
            <a:srgbClr val="C00000"/>
          </a:solidFill>
          <a:ln>
            <a:solidFill>
              <a:srgbClr val="C00000"/>
            </a:solidFill>
          </a:ln>
          <a:scene3d>
            <a:camera prst="orthographicFront">
              <a:rot lat="0" lon="0" rev="19199999"/>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3" name="Right Arrow 42"/>
          <p:cNvSpPr/>
          <p:nvPr/>
        </p:nvSpPr>
        <p:spPr>
          <a:xfrm>
            <a:off x="7921215" y="350391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21189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bg/>
                                          </p:spTgt>
                                        </p:tgtEl>
                                        <p:attrNameLst>
                                          <p:attrName>style.visibility</p:attrName>
                                        </p:attrNameLst>
                                      </p:cBhvr>
                                      <p:to>
                                        <p:strVal val="visible"/>
                                      </p:to>
                                    </p:set>
                                    <p:animEffect transition="in" filter="fade">
                                      <p:cBhvr>
                                        <p:cTn id="7" dur="500"/>
                                        <p:tgtEl>
                                          <p:spTgt spid="3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fade">
                                      <p:cBhvr>
                                        <p:cTn id="13" dur="500"/>
                                        <p:tgtEl>
                                          <p:spTgt spid="3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fade">
                                      <p:cBhvr>
                                        <p:cTn id="16" dur="500"/>
                                        <p:tgtEl>
                                          <p:spTgt spid="31">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500"/>
                                        <p:tgtEl>
                                          <p:spTgt spid="102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fade">
                                      <p:cBhvr>
                                        <p:cTn id="72" dur="500"/>
                                        <p:tgtEl>
                                          <p:spTgt spid="1028"/>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3" grpId="0" animBg="1"/>
      <p:bldP spid="26" grpId="0" animBg="1"/>
      <p:bldP spid="27" grpId="0" animBg="1"/>
      <p:bldP spid="28" grpId="0" animBg="1"/>
      <p:bldP spid="29" grpId="0" animBg="1"/>
      <p:bldP spid="30" grpId="0" animBg="1"/>
      <p:bldP spid="31" grpId="0" build="allAtOnce" animBg="1"/>
      <p:bldP spid="39" grpId="0" animBg="1"/>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oboto Light" panose="020B0604020202020204" charset="0"/>
                <a:ea typeface="Roboto Light" panose="020B0604020202020204" charset="0"/>
                <a:cs typeface="Roboto Light" panose="020B0604020202020204" charset="0"/>
              </a:rPr>
              <a:t>Inside a Semantics-Based </a:t>
            </a:r>
            <a:br>
              <a:rPr lang="en-US" dirty="0">
                <a:latin typeface="Roboto Light" panose="020B0604020202020204" charset="0"/>
                <a:ea typeface="Roboto Light" panose="020B0604020202020204" charset="0"/>
                <a:cs typeface="Roboto Light" panose="020B0604020202020204" charset="0"/>
              </a:rPr>
            </a:br>
            <a:r>
              <a:rPr lang="en-US" dirty="0">
                <a:latin typeface="Roboto Light" panose="020B0604020202020204" charset="0"/>
                <a:ea typeface="Roboto Light" panose="020B0604020202020204" charset="0"/>
                <a:cs typeface="Roboto Light" panose="020B0604020202020204" charset="0"/>
              </a:rPr>
              <a:t>Binary Rewriter *</a:t>
            </a:r>
          </a:p>
        </p:txBody>
      </p:sp>
      <p:sp>
        <p:nvSpPr>
          <p:cNvPr id="3" name="Content Placeholder 2"/>
          <p:cNvSpPr>
            <a:spLocks noGrp="1"/>
          </p:cNvSpPr>
          <p:nvPr>
            <p:ph idx="1"/>
          </p:nvPr>
        </p:nvSpPr>
        <p:spPr/>
        <p:txBody>
          <a:bodyPr/>
          <a:lstStyle/>
          <a:p>
            <a:endParaRPr lang="en-US" dirty="0">
              <a:latin typeface="Roboto Light" panose="020B0604020202020204" charset="0"/>
              <a:ea typeface="Roboto Light" panose="020B0604020202020204" charset="0"/>
              <a:cs typeface="Roboto Light" panose="020B0604020202020204" charset="0"/>
            </a:endParaRPr>
          </a:p>
        </p:txBody>
      </p:sp>
      <p:sp>
        <p:nvSpPr>
          <p:cNvPr id="4" name="Slide Number Placeholder 3"/>
          <p:cNvSpPr>
            <a:spLocks noGrp="1"/>
          </p:cNvSpPr>
          <p:nvPr>
            <p:ph type="sldNum" sz="quarter" idx="12"/>
          </p:nvPr>
        </p:nvSpPr>
        <p:spPr/>
        <p:txBody>
          <a:bodyPr/>
          <a:lstStyle/>
          <a:p>
            <a:fld id="{A65A0EED-6B89-664A-801E-D3FDD91C7C69}" type="slidenum">
              <a:rPr lang="en-US" smtClean="0">
                <a:latin typeface="Roboto Light" panose="020B0604020202020204" charset="0"/>
                <a:ea typeface="Roboto Light" panose="020B0604020202020204" charset="0"/>
                <a:cs typeface="Roboto Light" panose="020B0604020202020204" charset="0"/>
              </a:rPr>
              <a:pPr/>
              <a:t>4</a:t>
            </a:fld>
            <a:endParaRPr lang="en-US" dirty="0">
              <a:latin typeface="Roboto Light" panose="020B0604020202020204" charset="0"/>
              <a:ea typeface="Roboto Light" panose="020B0604020202020204" charset="0"/>
              <a:cs typeface="Roboto Light" panose="020B0604020202020204" charset="0"/>
            </a:endParaRPr>
          </a:p>
        </p:txBody>
      </p:sp>
      <p:sp>
        <p:nvSpPr>
          <p:cNvPr id="8" name="Right Arrow 7"/>
          <p:cNvSpPr/>
          <p:nvPr/>
        </p:nvSpPr>
        <p:spPr>
          <a:xfrm>
            <a:off x="2816486" y="247650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0" name="Rounded Rectangle 9"/>
          <p:cNvSpPr/>
          <p:nvPr/>
        </p:nvSpPr>
        <p:spPr>
          <a:xfrm>
            <a:off x="3320018" y="2324100"/>
            <a:ext cx="1066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Roboto Light" panose="020B0604020202020204" charset="0"/>
                <a:ea typeface="Roboto Light" panose="020B0604020202020204" charset="0"/>
                <a:cs typeface="Roboto Light" panose="020B0604020202020204" charset="0"/>
              </a:rPr>
              <a:t>Logical Formula</a:t>
            </a:r>
          </a:p>
        </p:txBody>
      </p:sp>
      <p:sp>
        <p:nvSpPr>
          <p:cNvPr id="11" name="Right Arrow 10"/>
          <p:cNvSpPr/>
          <p:nvPr/>
        </p:nvSpPr>
        <p:spPr>
          <a:xfrm>
            <a:off x="4520961" y="247541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2" name="Rectangle 11"/>
          <p:cNvSpPr/>
          <p:nvPr/>
        </p:nvSpPr>
        <p:spPr>
          <a:xfrm>
            <a:off x="3197486" y="1151358"/>
            <a:ext cx="1962292" cy="4681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Roboto Light" panose="020B0604020202020204" charset="0"/>
                <a:ea typeface="Roboto Light" panose="020B0604020202020204" charset="0"/>
                <a:cs typeface="Roboto Light" panose="020B0604020202020204" charset="0"/>
              </a:rPr>
              <a:t>Binary Analyses</a:t>
            </a:r>
          </a:p>
        </p:txBody>
      </p:sp>
      <p:sp>
        <p:nvSpPr>
          <p:cNvPr id="17" name="Rectangle 16"/>
          <p:cNvSpPr/>
          <p:nvPr/>
        </p:nvSpPr>
        <p:spPr>
          <a:xfrm>
            <a:off x="4998593" y="2132510"/>
            <a:ext cx="990600"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50" dirty="0">
                <a:solidFill>
                  <a:schemeClr val="bg1"/>
                </a:solidFill>
                <a:latin typeface="Roboto Light" panose="020B0604020202020204" charset="0"/>
                <a:ea typeface="Roboto Light" panose="020B0604020202020204" charset="0"/>
                <a:cs typeface="Roboto Light" panose="020B0604020202020204" charset="0"/>
              </a:rPr>
              <a:t>Transform</a:t>
            </a:r>
          </a:p>
        </p:txBody>
      </p:sp>
      <p:sp>
        <p:nvSpPr>
          <p:cNvPr id="19" name="Rounded Rectangle 18"/>
          <p:cNvSpPr/>
          <p:nvPr/>
        </p:nvSpPr>
        <p:spPr>
          <a:xfrm>
            <a:off x="6540383" y="2317149"/>
            <a:ext cx="12954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Roboto Light" panose="020B0604020202020204" charset="0"/>
                <a:ea typeface="Roboto Light" panose="020B0604020202020204" charset="0"/>
                <a:cs typeface="Roboto Light" panose="020B0604020202020204" charset="0"/>
              </a:rPr>
              <a:t>Transformed Formula</a:t>
            </a:r>
          </a:p>
        </p:txBody>
      </p:sp>
      <p:sp>
        <p:nvSpPr>
          <p:cNvPr id="20" name="Right Arrow 19"/>
          <p:cNvSpPr/>
          <p:nvPr/>
        </p:nvSpPr>
        <p:spPr>
          <a:xfrm>
            <a:off x="6083183" y="247541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1" name="Rectangle 20"/>
          <p:cNvSpPr/>
          <p:nvPr/>
        </p:nvSpPr>
        <p:spPr>
          <a:xfrm>
            <a:off x="8341751" y="2132510"/>
            <a:ext cx="713232" cy="94353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McSynth</a:t>
            </a:r>
          </a:p>
        </p:txBody>
      </p:sp>
      <p:sp>
        <p:nvSpPr>
          <p:cNvPr id="22" name="Right Arrow 21"/>
          <p:cNvSpPr/>
          <p:nvPr/>
        </p:nvSpPr>
        <p:spPr>
          <a:xfrm>
            <a:off x="7908845" y="247541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3" name="Right Arrow 22"/>
          <p:cNvSpPr/>
          <p:nvPr/>
        </p:nvSpPr>
        <p:spPr>
          <a:xfrm>
            <a:off x="9131183" y="247541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5" name="Bent Arrow 24"/>
          <p:cNvSpPr/>
          <p:nvPr/>
        </p:nvSpPr>
        <p:spPr>
          <a:xfrm rot="5400000">
            <a:off x="5218905" y="1377325"/>
            <a:ext cx="714973" cy="625150"/>
          </a:xfrm>
          <a:prstGeom prst="bentArrow">
            <a:avLst>
              <a:gd name="adj1" fmla="val 11496"/>
              <a:gd name="adj2" fmla="val 17662"/>
              <a:gd name="adj3" fmla="val 13338"/>
              <a:gd name="adj4" fmla="val 49563"/>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1" name="Rounded Rectangle 30"/>
          <p:cNvSpPr/>
          <p:nvPr/>
        </p:nvSpPr>
        <p:spPr>
          <a:xfrm>
            <a:off x="6083183" y="1411806"/>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Roboto Light" panose="020B0604020202020204" charset="0"/>
                <a:ea typeface="Roboto Light" panose="020B0604020202020204" charset="0"/>
                <a:cs typeface="Roboto Light" panose="020B0604020202020204" charset="0"/>
              </a:rPr>
              <a:t>Offline binary optimization</a:t>
            </a:r>
          </a:p>
        </p:txBody>
      </p:sp>
      <p:sp>
        <p:nvSpPr>
          <p:cNvPr id="35" name="TextBox 34"/>
          <p:cNvSpPr txBox="1"/>
          <p:nvPr/>
        </p:nvSpPr>
        <p:spPr>
          <a:xfrm>
            <a:off x="10177514" y="340667"/>
            <a:ext cx="1762021"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[Motivation]</a:t>
            </a:r>
          </a:p>
        </p:txBody>
      </p:sp>
      <p:sp>
        <p:nvSpPr>
          <p:cNvPr id="33" name="Rounded Rectangle 31"/>
          <p:cNvSpPr/>
          <p:nvPr/>
        </p:nvSpPr>
        <p:spPr>
          <a:xfrm>
            <a:off x="6083183" y="1907105"/>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Partial evaluation</a:t>
            </a:r>
          </a:p>
        </p:txBody>
      </p:sp>
      <p:sp>
        <p:nvSpPr>
          <p:cNvPr id="34" name="Rounded Rectangle 32"/>
          <p:cNvSpPr/>
          <p:nvPr/>
        </p:nvSpPr>
        <p:spPr>
          <a:xfrm>
            <a:off x="6083183" y="2402406"/>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Slicing</a:t>
            </a:r>
          </a:p>
        </p:txBody>
      </p:sp>
      <p:sp>
        <p:nvSpPr>
          <p:cNvPr id="38" name="Rounded Rectangle 33"/>
          <p:cNvSpPr/>
          <p:nvPr/>
        </p:nvSpPr>
        <p:spPr>
          <a:xfrm>
            <a:off x="6083183" y="2897706"/>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Binary obfuscation</a:t>
            </a:r>
          </a:p>
        </p:txBody>
      </p:sp>
      <p:sp>
        <p:nvSpPr>
          <p:cNvPr id="40" name="Rounded Rectangle 37"/>
          <p:cNvSpPr/>
          <p:nvPr/>
        </p:nvSpPr>
        <p:spPr>
          <a:xfrm>
            <a:off x="6083183" y="3393455"/>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Binary repair</a:t>
            </a:r>
          </a:p>
        </p:txBody>
      </p:sp>
      <p:pic>
        <p:nvPicPr>
          <p:cNvPr id="41" name="Picture 2" descr="Image result for ti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351" y="1718872"/>
            <a:ext cx="608105" cy="5973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ti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449" y="2275764"/>
            <a:ext cx="608105" cy="59732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03200" y="6369445"/>
            <a:ext cx="9794669" cy="400110"/>
          </a:xfrm>
          <a:prstGeom prst="rect">
            <a:avLst/>
          </a:prstGeom>
          <a:noFill/>
        </p:spPr>
        <p:txBody>
          <a:bodyPr wrap="none" rtlCol="0">
            <a:spAutoFit/>
          </a:bodyPr>
          <a:lstStyle/>
          <a:p>
            <a:r>
              <a:rPr lang="en-US" sz="2000" dirty="0">
                <a:latin typeface="Roboto Light" panose="020B0604020202020204" charset="0"/>
                <a:ea typeface="Roboto Light" panose="020B0604020202020204" charset="0"/>
                <a:cs typeface="Roboto Light" panose="020B0604020202020204" charset="0"/>
              </a:rPr>
              <a:t>* V. Srinivasan and T. Reps. Synthesis of machine code from semantics. In PLDI, 2015</a:t>
            </a:r>
          </a:p>
        </p:txBody>
      </p:sp>
      <p:sp>
        <p:nvSpPr>
          <p:cNvPr id="44" name="Rounded Rectangle 43"/>
          <p:cNvSpPr/>
          <p:nvPr/>
        </p:nvSpPr>
        <p:spPr>
          <a:xfrm>
            <a:off x="203417" y="1127124"/>
            <a:ext cx="2367091" cy="508992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10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Disassembly of section .text:</a:t>
            </a:r>
          </a:p>
          <a:p>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080482e0 &lt;.text&gt;:</a:t>
            </a:r>
          </a:p>
          <a:p>
            <a:r>
              <a:rPr lang="en-US" sz="1100" dirty="0">
                <a:latin typeface="Roboto Light" panose="020B0604020202020204" charset="0"/>
                <a:ea typeface="Roboto Light" panose="020B0604020202020204" charset="0"/>
                <a:cs typeface="Roboto Light" panose="020B0604020202020204" charset="0"/>
              </a:rPr>
              <a:t>80482e0:  xor </a:t>
            </a:r>
            <a:r>
              <a:rPr lang="en-US" sz="1100" dirty="0" err="1">
                <a:latin typeface="Roboto Light" panose="020B0604020202020204" charset="0"/>
                <a:ea typeface="Roboto Light" panose="020B0604020202020204" charset="0"/>
                <a:cs typeface="Roboto Light" panose="020B0604020202020204" charset="0"/>
              </a:rPr>
              <a:t>ebp,ebp</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80482e2:  pop </a:t>
            </a:r>
            <a:r>
              <a:rPr lang="en-US" sz="1100" dirty="0" err="1">
                <a:latin typeface="Roboto Light" panose="020B0604020202020204" charset="0"/>
                <a:ea typeface="Roboto Light" panose="020B0604020202020204" charset="0"/>
                <a:cs typeface="Roboto Light" panose="020B0604020202020204" charset="0"/>
              </a:rPr>
              <a:t>esi</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80482e3:  mov </a:t>
            </a:r>
            <a:r>
              <a:rPr lang="en-US" sz="1100" dirty="0" err="1">
                <a:latin typeface="Roboto Light" panose="020B0604020202020204" charset="0"/>
                <a:ea typeface="Roboto Light" panose="020B0604020202020204" charset="0"/>
                <a:cs typeface="Roboto Light" panose="020B0604020202020204" charset="0"/>
              </a:rPr>
              <a:t>ecx,esp</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80482e5:  and esp, 0xfffffff0</a:t>
            </a:r>
          </a:p>
          <a:p>
            <a:r>
              <a:rPr lang="en-US" sz="1100" dirty="0">
                <a:latin typeface="Roboto Light" panose="020B0604020202020204" charset="0"/>
                <a:ea typeface="Roboto Light" panose="020B0604020202020204" charset="0"/>
                <a:cs typeface="Roboto Light" panose="020B0604020202020204" charset="0"/>
              </a:rPr>
              <a:t>80482e8:  push </a:t>
            </a:r>
            <a:r>
              <a:rPr lang="en-US" sz="1100" dirty="0" err="1">
                <a:latin typeface="Roboto Light" panose="020B0604020202020204" charset="0"/>
                <a:ea typeface="Roboto Light" panose="020B0604020202020204" charset="0"/>
                <a:cs typeface="Roboto Light" panose="020B0604020202020204" charset="0"/>
              </a:rPr>
              <a:t>eax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80482e9:  push esp</a:t>
            </a:r>
          </a:p>
          <a:p>
            <a:r>
              <a:rPr lang="en-US" sz="1100" dirty="0">
                <a:latin typeface="Roboto Light" panose="020B0604020202020204" charset="0"/>
                <a:ea typeface="Roboto Light" panose="020B0604020202020204" charset="0"/>
                <a:cs typeface="Roboto Light" panose="020B0604020202020204" charset="0"/>
              </a:rPr>
              <a:t>80482ea:  push </a:t>
            </a:r>
            <a:r>
              <a:rPr lang="en-US" sz="1100" dirty="0" err="1">
                <a:latin typeface="Roboto Light" panose="020B0604020202020204" charset="0"/>
                <a:ea typeface="Roboto Light" panose="020B0604020202020204" charset="0"/>
                <a:cs typeface="Roboto Light" panose="020B0604020202020204" charset="0"/>
              </a:rPr>
              <a:t>edx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80482eb:  push 0x80483d0</a:t>
            </a:r>
          </a:p>
          <a:p>
            <a:r>
              <a:rPr lang="en-US" sz="1100" dirty="0">
                <a:latin typeface="Roboto Light" panose="020B0604020202020204" charset="0"/>
                <a:ea typeface="Roboto Light" panose="020B0604020202020204" charset="0"/>
                <a:cs typeface="Roboto Light" panose="020B0604020202020204" charset="0"/>
              </a:rPr>
              <a:t>80482f0:  push 0x80483e0</a:t>
            </a:r>
          </a:p>
          <a:p>
            <a:r>
              <a:rPr lang="en-US" sz="1100" dirty="0">
                <a:latin typeface="Roboto Light" panose="020B0604020202020204" charset="0"/>
                <a:ea typeface="Roboto Light" panose="020B0604020202020204" charset="0"/>
                <a:cs typeface="Roboto Light" panose="020B0604020202020204" charset="0"/>
              </a:rPr>
              <a:t>80482f5:  push </a:t>
            </a:r>
            <a:r>
              <a:rPr lang="en-US" sz="1100" dirty="0" err="1">
                <a:latin typeface="Roboto Light" panose="020B0604020202020204" charset="0"/>
                <a:ea typeface="Roboto Light" panose="020B0604020202020204" charset="0"/>
                <a:cs typeface="Roboto Light" panose="020B0604020202020204" charset="0"/>
              </a:rPr>
              <a:t>ecx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80482f6:  push </a:t>
            </a:r>
            <a:r>
              <a:rPr lang="en-US" sz="1100" dirty="0" err="1">
                <a:latin typeface="Roboto Light" panose="020B0604020202020204" charset="0"/>
                <a:ea typeface="Roboto Light" panose="020B0604020202020204" charset="0"/>
                <a:cs typeface="Roboto Light" panose="020B0604020202020204" charset="0"/>
              </a:rPr>
              <a:t>esi</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80482f7:  push 0x80483a5</a:t>
            </a:r>
          </a:p>
          <a:p>
            <a:r>
              <a:rPr lang="en-US" sz="1100" dirty="0">
                <a:latin typeface="Roboto Light" panose="020B0604020202020204" charset="0"/>
                <a:ea typeface="Roboto Light" panose="020B0604020202020204" charset="0"/>
                <a:cs typeface="Roboto Light" panose="020B0604020202020204" charset="0"/>
              </a:rPr>
              <a:t>80482fc:  call  80482c4 </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8048394:  push ebp</a:t>
            </a:r>
          </a:p>
          <a:p>
            <a:r>
              <a:rPr lang="en-US" sz="1100" dirty="0">
                <a:latin typeface="Roboto Light" panose="020B0604020202020204" charset="0"/>
                <a:ea typeface="Roboto Light" panose="020B0604020202020204" charset="0"/>
                <a:cs typeface="Roboto Light" panose="020B0604020202020204" charset="0"/>
              </a:rPr>
              <a:t>8048395:  mov ebp, esp</a:t>
            </a:r>
          </a:p>
          <a:p>
            <a:r>
              <a:rPr lang="en-US" sz="1100" dirty="0">
                <a:latin typeface="Roboto Light" panose="020B0604020202020204" charset="0"/>
                <a:ea typeface="Roboto Light" panose="020B0604020202020204" charset="0"/>
                <a:cs typeface="Roboto Light" panose="020B0604020202020204" charset="0"/>
              </a:rPr>
              <a:t>8048397:  sub esp, 0x10</a:t>
            </a:r>
          </a:p>
          <a:p>
            <a:r>
              <a:rPr lang="en-US" sz="1100" dirty="0">
                <a:latin typeface="Roboto Light" panose="020B0604020202020204" charset="0"/>
                <a:ea typeface="Roboto Light" panose="020B0604020202020204" charset="0"/>
                <a:cs typeface="Roboto Light" panose="020B0604020202020204" charset="0"/>
              </a:rPr>
              <a:t>804839a:  mov </a:t>
            </a:r>
            <a:r>
              <a:rPr lang="en-US" sz="1100" dirty="0" err="1">
                <a:latin typeface="Roboto Light" panose="020B0604020202020204" charset="0"/>
                <a:ea typeface="Roboto Light" panose="020B0604020202020204" charset="0"/>
                <a:cs typeface="Roboto Light" panose="020B0604020202020204" charset="0"/>
              </a:rPr>
              <a:t>eax</a:t>
            </a:r>
            <a:r>
              <a:rPr lang="en-US" sz="1100" dirty="0">
                <a:latin typeface="Roboto Light" panose="020B0604020202020204" charset="0"/>
                <a:ea typeface="Roboto Light" panose="020B0604020202020204" charset="0"/>
                <a:cs typeface="Roboto Light" panose="020B0604020202020204" charset="0"/>
              </a:rPr>
              <a:t>, [ebp + 8]</a:t>
            </a:r>
          </a:p>
          <a:p>
            <a:r>
              <a:rPr lang="en-US" sz="1100" dirty="0">
                <a:latin typeface="Roboto Light" panose="020B0604020202020204" charset="0"/>
                <a:ea typeface="Roboto Light" panose="020B0604020202020204" charset="0"/>
                <a:cs typeface="Roboto Light" panose="020B0604020202020204" charset="0"/>
              </a:rPr>
              <a:t>804839d:  mov [ebp-4], </a:t>
            </a:r>
            <a:r>
              <a:rPr lang="en-US" sz="1100" dirty="0" err="1">
                <a:latin typeface="Roboto Light" panose="020B0604020202020204" charset="0"/>
                <a:ea typeface="Roboto Light" panose="020B0604020202020204" charset="0"/>
                <a:cs typeface="Roboto Light" panose="020B0604020202020204" charset="0"/>
              </a:rPr>
              <a:t>eax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80483a0:  mov </a:t>
            </a:r>
            <a:r>
              <a:rPr lang="en-US" sz="1100" dirty="0" err="1">
                <a:latin typeface="Roboto Light" panose="020B0604020202020204" charset="0"/>
                <a:ea typeface="Roboto Light" panose="020B0604020202020204" charset="0"/>
                <a:cs typeface="Roboto Light" panose="020B0604020202020204" charset="0"/>
              </a:rPr>
              <a:t>eax</a:t>
            </a:r>
            <a:r>
              <a:rPr lang="en-US" sz="1100" dirty="0">
                <a:latin typeface="Roboto Light" panose="020B0604020202020204" charset="0"/>
                <a:ea typeface="Roboto Light" panose="020B0604020202020204" charset="0"/>
                <a:cs typeface="Roboto Light" panose="020B0604020202020204" charset="0"/>
              </a:rPr>
              <a:t>, [ebp-4]</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80483c0:  mov </a:t>
            </a:r>
            <a:r>
              <a:rPr lang="en-US" sz="1100" dirty="0" err="1">
                <a:latin typeface="Roboto Light" panose="020B0604020202020204" charset="0"/>
                <a:ea typeface="Roboto Light" panose="020B0604020202020204" charset="0"/>
                <a:cs typeface="Roboto Light" panose="020B0604020202020204" charset="0"/>
              </a:rPr>
              <a:t>eax</a:t>
            </a:r>
            <a:r>
              <a:rPr lang="en-US" sz="1100" dirty="0">
                <a:latin typeface="Roboto Light" panose="020B0604020202020204" charset="0"/>
                <a:ea typeface="Roboto Light" panose="020B0604020202020204" charset="0"/>
                <a:cs typeface="Roboto Light" panose="020B0604020202020204" charset="0"/>
              </a:rPr>
              <a:t>, [ebp-4]</a:t>
            </a:r>
          </a:p>
          <a:p>
            <a:r>
              <a:rPr lang="en-US" sz="1100" dirty="0">
                <a:latin typeface="Roboto Light" panose="020B0604020202020204" charset="0"/>
                <a:ea typeface="Roboto Light" panose="020B0604020202020204" charset="0"/>
                <a:cs typeface="Roboto Light" panose="020B0604020202020204" charset="0"/>
              </a:rPr>
              <a:t>80483c3:  leave</a:t>
            </a:r>
          </a:p>
          <a:p>
            <a:r>
              <a:rPr lang="en-US" sz="1100" dirty="0">
                <a:latin typeface="Roboto Light" panose="020B0604020202020204" charset="0"/>
                <a:ea typeface="Roboto Light" panose="020B0604020202020204" charset="0"/>
                <a:cs typeface="Roboto Light" panose="020B0604020202020204" charset="0"/>
              </a:rPr>
              <a:t>80483c4:  ret</a:t>
            </a:r>
          </a:p>
          <a:p>
            <a:endParaRPr lang="en-US" sz="1000" dirty="0">
              <a:latin typeface="Roboto Light" panose="020B0604020202020204" charset="0"/>
              <a:ea typeface="Roboto Light" panose="020B0604020202020204" charset="0"/>
              <a:cs typeface="Roboto Light" panose="020B0604020202020204" charset="0"/>
            </a:endParaRPr>
          </a:p>
        </p:txBody>
      </p:sp>
      <p:sp>
        <p:nvSpPr>
          <p:cNvPr id="45" name="Right Arrow 44"/>
          <p:cNvSpPr/>
          <p:nvPr/>
        </p:nvSpPr>
        <p:spPr>
          <a:xfrm>
            <a:off x="2712447" y="1233046"/>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8" name="Rounded Rectangle 47"/>
          <p:cNvSpPr/>
          <p:nvPr/>
        </p:nvSpPr>
        <p:spPr>
          <a:xfrm>
            <a:off x="9623258" y="1178867"/>
            <a:ext cx="2367091" cy="508992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1000" dirty="0">
              <a:latin typeface="Roboto Light" panose="020B0604020202020204" charset="0"/>
              <a:ea typeface="Roboto Light" panose="020B0604020202020204" charset="0"/>
              <a:cs typeface="Roboto Light" panose="020B0604020202020204" charset="0"/>
            </a:endParaRPr>
          </a:p>
          <a:p>
            <a:r>
              <a:rPr lang="en-US" sz="1400" b="1" dirty="0">
                <a:latin typeface="Roboto Light" panose="020B0604020202020204" charset="0"/>
                <a:ea typeface="Roboto Light" panose="020B0604020202020204" charset="0"/>
                <a:cs typeface="Roboto Light" panose="020B0604020202020204" charset="0"/>
              </a:rPr>
              <a:t>Rewritten Binary</a:t>
            </a:r>
          </a:p>
          <a:p>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080482e0 &lt;.text&gt;:</a:t>
            </a:r>
          </a:p>
          <a:p>
            <a:r>
              <a:rPr lang="en-US" sz="1100" dirty="0">
                <a:latin typeface="Roboto Light" panose="020B0604020202020204" charset="0"/>
                <a:ea typeface="Roboto Light" panose="020B0604020202020204" charset="0"/>
                <a:cs typeface="Roboto Light" panose="020B0604020202020204" charset="0"/>
              </a:rPr>
              <a:t>80482e0:  xor </a:t>
            </a:r>
            <a:r>
              <a:rPr lang="en-US" sz="1100" dirty="0" err="1">
                <a:latin typeface="Roboto Light" panose="020B0604020202020204" charset="0"/>
                <a:ea typeface="Roboto Light" panose="020B0604020202020204" charset="0"/>
                <a:cs typeface="Roboto Light" panose="020B0604020202020204" charset="0"/>
              </a:rPr>
              <a:t>ebp,ebp</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80482e2:  pop </a:t>
            </a:r>
            <a:r>
              <a:rPr lang="en-US" sz="1100" dirty="0" err="1">
                <a:latin typeface="Roboto Light" panose="020B0604020202020204" charset="0"/>
                <a:ea typeface="Roboto Light" panose="020B0604020202020204" charset="0"/>
                <a:cs typeface="Roboto Light" panose="020B0604020202020204" charset="0"/>
              </a:rPr>
              <a:t>esi</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80482e3:  mov </a:t>
            </a:r>
            <a:r>
              <a:rPr lang="en-US" sz="1100" dirty="0" err="1">
                <a:latin typeface="Roboto Light" panose="020B0604020202020204" charset="0"/>
                <a:ea typeface="Roboto Light" panose="020B0604020202020204" charset="0"/>
                <a:cs typeface="Roboto Light" panose="020B0604020202020204" charset="0"/>
              </a:rPr>
              <a:t>ecx,esp</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80482e5:  and esp, 0xfffffff0</a:t>
            </a:r>
          </a:p>
          <a:p>
            <a:r>
              <a:rPr lang="en-US" sz="1100" dirty="0">
                <a:latin typeface="Roboto Light" panose="020B0604020202020204" charset="0"/>
                <a:ea typeface="Roboto Light" panose="020B0604020202020204" charset="0"/>
                <a:cs typeface="Roboto Light" panose="020B0604020202020204" charset="0"/>
              </a:rPr>
              <a:t>80482e8:  push 1</a:t>
            </a:r>
          </a:p>
          <a:p>
            <a:r>
              <a:rPr lang="en-US" sz="1100" dirty="0">
                <a:latin typeface="Roboto Light" panose="020B0604020202020204" charset="0"/>
                <a:ea typeface="Roboto Light" panose="020B0604020202020204" charset="0"/>
                <a:cs typeface="Roboto Light" panose="020B0604020202020204" charset="0"/>
              </a:rPr>
              <a:t>80482e9:  push 2</a:t>
            </a:r>
          </a:p>
          <a:p>
            <a:r>
              <a:rPr lang="en-US" sz="1100" dirty="0">
                <a:latin typeface="Roboto Light" panose="020B0604020202020204" charset="0"/>
                <a:ea typeface="Roboto Light" panose="020B0604020202020204" charset="0"/>
                <a:cs typeface="Roboto Light" panose="020B0604020202020204" charset="0"/>
              </a:rPr>
              <a:t>80482ea:  push 3</a:t>
            </a:r>
          </a:p>
          <a:p>
            <a:r>
              <a:rPr lang="en-US" sz="1100" dirty="0">
                <a:latin typeface="Roboto Light" panose="020B0604020202020204" charset="0"/>
                <a:ea typeface="Roboto Light" panose="020B0604020202020204" charset="0"/>
                <a:cs typeface="Roboto Light" panose="020B0604020202020204" charset="0"/>
              </a:rPr>
              <a:t>80482eb:  push 0x80483d0</a:t>
            </a:r>
          </a:p>
          <a:p>
            <a:r>
              <a:rPr lang="en-US" sz="1100" dirty="0">
                <a:latin typeface="Roboto Light" panose="020B0604020202020204" charset="0"/>
                <a:ea typeface="Roboto Light" panose="020B0604020202020204" charset="0"/>
                <a:cs typeface="Roboto Light" panose="020B0604020202020204" charset="0"/>
              </a:rPr>
              <a:t>80482f0:  push 0x80483e0</a:t>
            </a:r>
          </a:p>
          <a:p>
            <a:r>
              <a:rPr lang="en-US" sz="1100" dirty="0">
                <a:latin typeface="Roboto Light" panose="020B0604020202020204" charset="0"/>
                <a:ea typeface="Roboto Light" panose="020B0604020202020204" charset="0"/>
                <a:cs typeface="Roboto Light" panose="020B0604020202020204" charset="0"/>
              </a:rPr>
              <a:t>80482f5:  push </a:t>
            </a:r>
            <a:r>
              <a:rPr lang="en-US" sz="1100" dirty="0" err="1">
                <a:latin typeface="Roboto Light" panose="020B0604020202020204" charset="0"/>
                <a:ea typeface="Roboto Light" panose="020B0604020202020204" charset="0"/>
                <a:cs typeface="Roboto Light" panose="020B0604020202020204" charset="0"/>
              </a:rPr>
              <a:t>ecx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80482f6:  push </a:t>
            </a:r>
            <a:r>
              <a:rPr lang="en-US" sz="1100" dirty="0" err="1">
                <a:latin typeface="Roboto Light" panose="020B0604020202020204" charset="0"/>
                <a:ea typeface="Roboto Light" panose="020B0604020202020204" charset="0"/>
                <a:cs typeface="Roboto Light" panose="020B0604020202020204" charset="0"/>
              </a:rPr>
              <a:t>esi</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80482f7:  push 0x80483a5</a:t>
            </a:r>
          </a:p>
          <a:p>
            <a:r>
              <a:rPr lang="en-US" sz="1100" dirty="0">
                <a:latin typeface="Roboto Light" panose="020B0604020202020204" charset="0"/>
                <a:ea typeface="Roboto Light" panose="020B0604020202020204" charset="0"/>
                <a:cs typeface="Roboto Light" panose="020B0604020202020204" charset="0"/>
              </a:rPr>
              <a:t>80482fc:  call  80482c4 </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8048394:  lea esp, [esp – 4] </a:t>
            </a:r>
          </a:p>
          <a:p>
            <a:r>
              <a:rPr lang="en-US" sz="1100" dirty="0">
                <a:latin typeface="Roboto Light" panose="020B0604020202020204" charset="0"/>
                <a:ea typeface="Roboto Light" panose="020B0604020202020204" charset="0"/>
                <a:cs typeface="Roboto Light" panose="020B0604020202020204" charset="0"/>
              </a:rPr>
              <a:t>8048395:  mov ebp, esp</a:t>
            </a:r>
          </a:p>
          <a:p>
            <a:r>
              <a:rPr lang="en-US" sz="1100" dirty="0">
                <a:latin typeface="Roboto Light" panose="020B0604020202020204" charset="0"/>
                <a:ea typeface="Roboto Light" panose="020B0604020202020204" charset="0"/>
                <a:cs typeface="Roboto Light" panose="020B0604020202020204" charset="0"/>
              </a:rPr>
              <a:t>8048397:  sub esp, 0x10</a:t>
            </a:r>
          </a:p>
          <a:p>
            <a:r>
              <a:rPr lang="en-US" sz="1100" dirty="0">
                <a:latin typeface="Roboto Light" panose="020B0604020202020204" charset="0"/>
                <a:ea typeface="Roboto Light" panose="020B0604020202020204" charset="0"/>
                <a:cs typeface="Roboto Light" panose="020B0604020202020204" charset="0"/>
              </a:rPr>
              <a:t>804839a:  mov </a:t>
            </a:r>
            <a:r>
              <a:rPr lang="en-US" sz="1100" dirty="0" err="1">
                <a:latin typeface="Roboto Light" panose="020B0604020202020204" charset="0"/>
                <a:ea typeface="Roboto Light" panose="020B0604020202020204" charset="0"/>
                <a:cs typeface="Roboto Light" panose="020B0604020202020204" charset="0"/>
              </a:rPr>
              <a:t>eax</a:t>
            </a:r>
            <a:r>
              <a:rPr lang="en-US" sz="1100" dirty="0">
                <a:latin typeface="Roboto Light" panose="020B0604020202020204" charset="0"/>
                <a:ea typeface="Roboto Light" panose="020B0604020202020204" charset="0"/>
                <a:cs typeface="Roboto Light" panose="020B0604020202020204" charset="0"/>
              </a:rPr>
              <a:t>, 10</a:t>
            </a:r>
          </a:p>
          <a:p>
            <a:r>
              <a:rPr lang="en-US" sz="1100" dirty="0">
                <a:latin typeface="Roboto Light" panose="020B0604020202020204" charset="0"/>
                <a:ea typeface="Roboto Light" panose="020B0604020202020204" charset="0"/>
                <a:cs typeface="Roboto Light" panose="020B0604020202020204" charset="0"/>
              </a:rPr>
              <a:t>804839d:  mov [ebp-4], </a:t>
            </a:r>
            <a:r>
              <a:rPr lang="en-US" sz="1100" dirty="0" err="1">
                <a:latin typeface="Roboto Light" panose="020B0604020202020204" charset="0"/>
                <a:ea typeface="Roboto Light" panose="020B0604020202020204" charset="0"/>
                <a:cs typeface="Roboto Light" panose="020B0604020202020204" charset="0"/>
              </a:rPr>
              <a:t>eax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80483a0:  mov </a:t>
            </a:r>
            <a:r>
              <a:rPr lang="en-US" sz="1100" dirty="0" err="1">
                <a:latin typeface="Roboto Light" panose="020B0604020202020204" charset="0"/>
                <a:ea typeface="Roboto Light" panose="020B0604020202020204" charset="0"/>
                <a:cs typeface="Roboto Light" panose="020B0604020202020204" charset="0"/>
              </a:rPr>
              <a:t>eax</a:t>
            </a:r>
            <a:r>
              <a:rPr lang="en-US" sz="1100" dirty="0">
                <a:latin typeface="Roboto Light" panose="020B0604020202020204" charset="0"/>
                <a:ea typeface="Roboto Light" panose="020B0604020202020204" charset="0"/>
                <a:cs typeface="Roboto Light" panose="020B0604020202020204" charset="0"/>
              </a:rPr>
              <a:t>, 20</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a:t>
            </a:r>
          </a:p>
          <a:p>
            <a:r>
              <a:rPr lang="en-US" sz="1100" dirty="0">
                <a:latin typeface="Roboto Light" panose="020B0604020202020204" charset="0"/>
                <a:ea typeface="Roboto Light" panose="020B0604020202020204" charset="0"/>
                <a:cs typeface="Roboto Light" panose="020B0604020202020204" charset="0"/>
              </a:rPr>
              <a:t>80483c0:  mov [ebp-4], </a:t>
            </a:r>
            <a:r>
              <a:rPr lang="en-US" sz="1100" dirty="0" err="1">
                <a:latin typeface="Roboto Light" panose="020B0604020202020204" charset="0"/>
                <a:ea typeface="Roboto Light" panose="020B0604020202020204" charset="0"/>
                <a:cs typeface="Roboto Light" panose="020B0604020202020204" charset="0"/>
              </a:rPr>
              <a:t>eax</a:t>
            </a:r>
            <a:endParaRPr lang="en-US" sz="1100" dirty="0">
              <a:latin typeface="Roboto Light" panose="020B0604020202020204" charset="0"/>
              <a:ea typeface="Roboto Light" panose="020B0604020202020204" charset="0"/>
              <a:cs typeface="Roboto Light" panose="020B0604020202020204" charset="0"/>
            </a:endParaRPr>
          </a:p>
          <a:p>
            <a:r>
              <a:rPr lang="en-US" sz="1100" dirty="0">
                <a:latin typeface="Roboto Light" panose="020B0604020202020204" charset="0"/>
                <a:ea typeface="Roboto Light" panose="020B0604020202020204" charset="0"/>
                <a:cs typeface="Roboto Light" panose="020B0604020202020204" charset="0"/>
              </a:rPr>
              <a:t>80483c3:  leave</a:t>
            </a:r>
          </a:p>
          <a:p>
            <a:r>
              <a:rPr lang="en-US" sz="1100" dirty="0">
                <a:latin typeface="Roboto Light" panose="020B0604020202020204" charset="0"/>
                <a:ea typeface="Roboto Light" panose="020B0604020202020204" charset="0"/>
                <a:cs typeface="Roboto Light" panose="020B0604020202020204" charset="0"/>
              </a:rPr>
              <a:t>80483c4:  ret</a:t>
            </a:r>
          </a:p>
          <a:p>
            <a:endParaRPr lang="en-US" sz="1000" dirty="0">
              <a:latin typeface="Roboto Light" panose="020B0604020202020204" charset="0"/>
              <a:ea typeface="Roboto Light" panose="020B0604020202020204" charset="0"/>
              <a:cs typeface="Roboto Light" panose="020B0604020202020204" charset="0"/>
            </a:endParaRPr>
          </a:p>
        </p:txBody>
      </p:sp>
      <p:sp>
        <p:nvSpPr>
          <p:cNvPr id="5" name="Rectangle 4"/>
          <p:cNvSpPr/>
          <p:nvPr/>
        </p:nvSpPr>
        <p:spPr>
          <a:xfrm>
            <a:off x="203200" y="2423158"/>
            <a:ext cx="2367308" cy="4905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14117" y="2506306"/>
            <a:ext cx="2367308" cy="4905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2820969" y="432322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51" name="Rounded Rectangle 50"/>
          <p:cNvSpPr/>
          <p:nvPr/>
        </p:nvSpPr>
        <p:spPr>
          <a:xfrm>
            <a:off x="3324501" y="4170822"/>
            <a:ext cx="1066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Roboto Light" panose="020B0604020202020204" charset="0"/>
                <a:ea typeface="Roboto Light" panose="020B0604020202020204" charset="0"/>
                <a:cs typeface="Roboto Light" panose="020B0604020202020204" charset="0"/>
              </a:rPr>
              <a:t>Logical Formula</a:t>
            </a:r>
          </a:p>
        </p:txBody>
      </p:sp>
      <p:sp>
        <p:nvSpPr>
          <p:cNvPr id="52" name="Right Arrow 51"/>
          <p:cNvSpPr/>
          <p:nvPr/>
        </p:nvSpPr>
        <p:spPr>
          <a:xfrm>
            <a:off x="4525444" y="432213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53" name="Rectangle 52"/>
          <p:cNvSpPr/>
          <p:nvPr/>
        </p:nvSpPr>
        <p:spPr>
          <a:xfrm>
            <a:off x="5003076" y="3979232"/>
            <a:ext cx="990600"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50" dirty="0">
                <a:solidFill>
                  <a:schemeClr val="bg1"/>
                </a:solidFill>
                <a:latin typeface="Roboto Light" panose="020B0604020202020204" charset="0"/>
                <a:ea typeface="Roboto Light" panose="020B0604020202020204" charset="0"/>
                <a:cs typeface="Roboto Light" panose="020B0604020202020204" charset="0"/>
              </a:rPr>
              <a:t>Transform</a:t>
            </a:r>
          </a:p>
        </p:txBody>
      </p:sp>
      <p:sp>
        <p:nvSpPr>
          <p:cNvPr id="54" name="Rounded Rectangle 53"/>
          <p:cNvSpPr/>
          <p:nvPr/>
        </p:nvSpPr>
        <p:spPr>
          <a:xfrm>
            <a:off x="6544866" y="4163871"/>
            <a:ext cx="12954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Roboto Light" panose="020B0604020202020204" charset="0"/>
                <a:ea typeface="Roboto Light" panose="020B0604020202020204" charset="0"/>
                <a:cs typeface="Roboto Light" panose="020B0604020202020204" charset="0"/>
              </a:rPr>
              <a:t>Transformed Formula</a:t>
            </a:r>
          </a:p>
        </p:txBody>
      </p:sp>
      <p:sp>
        <p:nvSpPr>
          <p:cNvPr id="55" name="Right Arrow 54"/>
          <p:cNvSpPr/>
          <p:nvPr/>
        </p:nvSpPr>
        <p:spPr>
          <a:xfrm>
            <a:off x="6087666" y="432213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56" name="Rectangle 55"/>
          <p:cNvSpPr/>
          <p:nvPr/>
        </p:nvSpPr>
        <p:spPr>
          <a:xfrm>
            <a:off x="8346234" y="3979232"/>
            <a:ext cx="713232" cy="94353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McSynth</a:t>
            </a:r>
          </a:p>
        </p:txBody>
      </p:sp>
      <p:sp>
        <p:nvSpPr>
          <p:cNvPr id="57" name="Right Arrow 56"/>
          <p:cNvSpPr/>
          <p:nvPr/>
        </p:nvSpPr>
        <p:spPr>
          <a:xfrm>
            <a:off x="7913328" y="432213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58" name="Right Arrow 57"/>
          <p:cNvSpPr/>
          <p:nvPr/>
        </p:nvSpPr>
        <p:spPr>
          <a:xfrm>
            <a:off x="9135666" y="4322132"/>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59" name="Rectangle 58"/>
          <p:cNvSpPr/>
          <p:nvPr/>
        </p:nvSpPr>
        <p:spPr>
          <a:xfrm>
            <a:off x="207683" y="4269880"/>
            <a:ext cx="2367308" cy="4905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618600" y="4353028"/>
            <a:ext cx="2367308" cy="4905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Bent Arrow 60"/>
          <p:cNvSpPr/>
          <p:nvPr/>
        </p:nvSpPr>
        <p:spPr>
          <a:xfrm rot="5400000">
            <a:off x="4315665" y="2282039"/>
            <a:ext cx="2529391" cy="625150"/>
          </a:xfrm>
          <a:prstGeom prst="bentArrow">
            <a:avLst>
              <a:gd name="adj1" fmla="val 11496"/>
              <a:gd name="adj2" fmla="val 17662"/>
              <a:gd name="adj3" fmla="val 13338"/>
              <a:gd name="adj4" fmla="val 49563"/>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17761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8">
                                            <p:txEl>
                                              <p:pRg st="8" end="8"/>
                                            </p:txEl>
                                          </p:spTgt>
                                        </p:tgtEl>
                                        <p:attrNameLst>
                                          <p:attrName>style.visibility</p:attrName>
                                        </p:attrNameLst>
                                      </p:cBhvr>
                                      <p:to>
                                        <p:strVal val="visible"/>
                                      </p:to>
                                    </p:set>
                                    <p:animEffect transition="in" filter="fade">
                                      <p:cBhvr>
                                        <p:cTn id="72" dur="500"/>
                                        <p:tgtEl>
                                          <p:spTgt spid="48">
                                            <p:txEl>
                                              <p:pRg st="8" end="8"/>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8">
                                            <p:txEl>
                                              <p:pRg st="9" end="9"/>
                                            </p:txEl>
                                          </p:spTgt>
                                        </p:tgtEl>
                                        <p:attrNameLst>
                                          <p:attrName>style.visibility</p:attrName>
                                        </p:attrNameLst>
                                      </p:cBhvr>
                                      <p:to>
                                        <p:strVal val="visible"/>
                                      </p:to>
                                    </p:set>
                                    <p:animEffect transition="in" filter="fade">
                                      <p:cBhvr>
                                        <p:cTn id="75" dur="500"/>
                                        <p:tgtEl>
                                          <p:spTgt spid="48">
                                            <p:txEl>
                                              <p:pRg st="9" end="9"/>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8">
                                            <p:txEl>
                                              <p:pRg st="10" end="10"/>
                                            </p:txEl>
                                          </p:spTgt>
                                        </p:tgtEl>
                                        <p:attrNameLst>
                                          <p:attrName>style.visibility</p:attrName>
                                        </p:attrNameLst>
                                      </p:cBhvr>
                                      <p:to>
                                        <p:strVal val="visible"/>
                                      </p:to>
                                    </p:set>
                                    <p:animEffect transition="in" filter="fade">
                                      <p:cBhvr>
                                        <p:cTn id="78" dur="500"/>
                                        <p:tgtEl>
                                          <p:spTgt spid="48">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48">
                                            <p:txEl>
                                              <p:pRg st="11" end="11"/>
                                            </p:txEl>
                                          </p:spTgt>
                                        </p:tgtEl>
                                        <p:attrNameLst>
                                          <p:attrName>style.visibility</p:attrName>
                                        </p:attrNameLst>
                                      </p:cBhvr>
                                      <p:to>
                                        <p:strVal val="visible"/>
                                      </p:to>
                                    </p:set>
                                    <p:animEffect transition="in" filter="fade">
                                      <p:cBhvr>
                                        <p:cTn id="119" dur="500"/>
                                        <p:tgtEl>
                                          <p:spTgt spid="48">
                                            <p:txEl>
                                              <p:pRg st="11" end="11"/>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48">
                                            <p:txEl>
                                              <p:pRg st="12" end="12"/>
                                            </p:txEl>
                                          </p:spTgt>
                                        </p:tgtEl>
                                        <p:attrNameLst>
                                          <p:attrName>style.visibility</p:attrName>
                                        </p:attrNameLst>
                                      </p:cBhvr>
                                      <p:to>
                                        <p:strVal val="visible"/>
                                      </p:to>
                                    </p:set>
                                    <p:animEffect transition="in" filter="fade">
                                      <p:cBhvr>
                                        <p:cTn id="122" dur="500"/>
                                        <p:tgtEl>
                                          <p:spTgt spid="48">
                                            <p:txEl>
                                              <p:pRg st="12" end="12"/>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48">
                                            <p:txEl>
                                              <p:pRg st="13" end="13"/>
                                            </p:txEl>
                                          </p:spTgt>
                                        </p:tgtEl>
                                        <p:attrNameLst>
                                          <p:attrName>style.visibility</p:attrName>
                                        </p:attrNameLst>
                                      </p:cBhvr>
                                      <p:to>
                                        <p:strVal val="visible"/>
                                      </p:to>
                                    </p:set>
                                    <p:animEffect transition="in" filter="fade">
                                      <p:cBhvr>
                                        <p:cTn id="125" dur="500"/>
                                        <p:tgtEl>
                                          <p:spTgt spid="48">
                                            <p:txEl>
                                              <p:pRg st="13" end="13"/>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xEl>
                                              <p:pRg st="14" end="14"/>
                                            </p:txEl>
                                          </p:spTgt>
                                        </p:tgtEl>
                                        <p:attrNameLst>
                                          <p:attrName>style.visibility</p:attrName>
                                        </p:attrNameLst>
                                      </p:cBhvr>
                                      <p:to>
                                        <p:strVal val="visible"/>
                                      </p:to>
                                    </p:set>
                                    <p:animEffect transition="in" filter="fade">
                                      <p:cBhvr>
                                        <p:cTn id="128" dur="500"/>
                                        <p:tgtEl>
                                          <p:spTgt spid="48">
                                            <p:txEl>
                                              <p:pRg st="14" end="14"/>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48">
                                            <p:txEl>
                                              <p:pRg st="15" end="15"/>
                                            </p:txEl>
                                          </p:spTgt>
                                        </p:tgtEl>
                                        <p:attrNameLst>
                                          <p:attrName>style.visibility</p:attrName>
                                        </p:attrNameLst>
                                      </p:cBhvr>
                                      <p:to>
                                        <p:strVal val="visible"/>
                                      </p:to>
                                    </p:set>
                                    <p:animEffect transition="in" filter="fade">
                                      <p:cBhvr>
                                        <p:cTn id="131" dur="500"/>
                                        <p:tgtEl>
                                          <p:spTgt spid="48">
                                            <p:txEl>
                                              <p:pRg st="15" end="15"/>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48">
                                            <p:txEl>
                                              <p:pRg st="16" end="16"/>
                                            </p:txEl>
                                          </p:spTgt>
                                        </p:tgtEl>
                                        <p:attrNameLst>
                                          <p:attrName>style.visibility</p:attrName>
                                        </p:attrNameLst>
                                      </p:cBhvr>
                                      <p:to>
                                        <p:strVal val="visible"/>
                                      </p:to>
                                    </p:set>
                                    <p:animEffect transition="in" filter="fade">
                                      <p:cBhvr>
                                        <p:cTn id="134" dur="500"/>
                                        <p:tgtEl>
                                          <p:spTgt spid="48">
                                            <p:txEl>
                                              <p:pRg st="16" end="16"/>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48">
                                            <p:txEl>
                                              <p:pRg st="17" end="17"/>
                                            </p:txEl>
                                          </p:spTgt>
                                        </p:tgtEl>
                                        <p:attrNameLst>
                                          <p:attrName>style.visibility</p:attrName>
                                        </p:attrNameLst>
                                      </p:cBhvr>
                                      <p:to>
                                        <p:strVal val="visible"/>
                                      </p:to>
                                    </p:set>
                                    <p:animEffect transition="in" filter="fade">
                                      <p:cBhvr>
                                        <p:cTn id="137" dur="500"/>
                                        <p:tgtEl>
                                          <p:spTgt spid="48">
                                            <p:txEl>
                                              <p:pRg st="17" end="17"/>
                                            </p:txEl>
                                          </p:spTgt>
                                        </p:tgtEl>
                                      </p:cBhvr>
                                    </p:animEffect>
                                  </p:childTnLst>
                                </p:cTn>
                              </p:par>
                              <p:par>
                                <p:cTn id="138" presetID="10" presetClass="entr" presetSubtype="0" fill="hold" nodeType="withEffect">
                                  <p:stCondLst>
                                    <p:cond delay="0"/>
                                  </p:stCondLst>
                                  <p:childTnLst>
                                    <p:set>
                                      <p:cBhvr>
                                        <p:cTn id="139" dur="1" fill="hold">
                                          <p:stCondLst>
                                            <p:cond delay="0"/>
                                          </p:stCondLst>
                                        </p:cTn>
                                        <p:tgtEl>
                                          <p:spTgt spid="48">
                                            <p:txEl>
                                              <p:pRg st="18" end="18"/>
                                            </p:txEl>
                                          </p:spTgt>
                                        </p:tgtEl>
                                        <p:attrNameLst>
                                          <p:attrName>style.visibility</p:attrName>
                                        </p:attrNameLst>
                                      </p:cBhvr>
                                      <p:to>
                                        <p:strVal val="visible"/>
                                      </p:to>
                                    </p:set>
                                    <p:animEffect transition="in" filter="fade">
                                      <p:cBhvr>
                                        <p:cTn id="140" dur="500"/>
                                        <p:tgtEl>
                                          <p:spTgt spid="48">
                                            <p:txEl>
                                              <p:pRg st="18" end="18"/>
                                            </p:txEl>
                                          </p:spTgt>
                                        </p:tgtEl>
                                      </p:cBhvr>
                                    </p:animEffect>
                                  </p:childTnLst>
                                </p:cTn>
                              </p:par>
                            </p:childTnLst>
                          </p:cTn>
                        </p:par>
                        <p:par>
                          <p:cTn id="141" fill="hold">
                            <p:stCondLst>
                              <p:cond delay="500"/>
                            </p:stCondLst>
                            <p:childTnLst>
                              <p:par>
                                <p:cTn id="142" presetID="10" presetClass="entr" presetSubtype="0" fill="hold" grpId="0" nodeType="after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par>
                          <p:cTn id="145" fill="hold">
                            <p:stCondLst>
                              <p:cond delay="1000"/>
                            </p:stCondLst>
                            <p:childTnLst>
                              <p:par>
                                <p:cTn id="146" presetID="10" presetClass="entr" presetSubtype="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childTnLst>
                                </p:cTn>
                              </p:par>
                            </p:childTnLst>
                          </p:cTn>
                        </p:par>
                        <p:par>
                          <p:cTn id="149" fill="hold">
                            <p:stCondLst>
                              <p:cond delay="1500"/>
                            </p:stCondLst>
                            <p:childTnLst>
                              <p:par>
                                <p:cTn id="150" presetID="10" presetClass="entr" presetSubtype="0" fill="hold" grpId="0" nodeType="after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500"/>
                                        <p:tgtEl>
                                          <p:spTgt spid="51"/>
                                        </p:tgtEl>
                                      </p:cBhvr>
                                    </p:animEffect>
                                  </p:childTnLst>
                                </p:cTn>
                              </p:par>
                            </p:childTnLst>
                          </p:cTn>
                        </p:par>
                        <p:par>
                          <p:cTn id="153" fill="hold">
                            <p:stCondLst>
                              <p:cond delay="2000"/>
                            </p:stCondLst>
                            <p:childTnLst>
                              <p:par>
                                <p:cTn id="154" presetID="10" presetClass="entr" presetSubtype="0" fill="hold" grpId="0" nodeType="after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childTnLst>
                                </p:cTn>
                              </p:par>
                            </p:childTnLst>
                          </p:cTn>
                        </p:par>
                        <p:par>
                          <p:cTn id="157" fill="hold">
                            <p:stCondLst>
                              <p:cond delay="2500"/>
                            </p:stCondLst>
                            <p:childTnLst>
                              <p:par>
                                <p:cTn id="158" presetID="10" presetClass="entr" presetSubtype="0"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fade">
                                      <p:cBhvr>
                                        <p:cTn id="160" dur="500"/>
                                        <p:tgtEl>
                                          <p:spTgt spid="53"/>
                                        </p:tgtEl>
                                      </p:cBhvr>
                                    </p:animEffect>
                                  </p:childTnLst>
                                </p:cTn>
                              </p:par>
                            </p:childTnLst>
                          </p:cTn>
                        </p:par>
                        <p:par>
                          <p:cTn id="161" fill="hold">
                            <p:stCondLst>
                              <p:cond delay="3000"/>
                            </p:stCondLst>
                            <p:childTnLst>
                              <p:par>
                                <p:cTn id="162" presetID="22" presetClass="entr" presetSubtype="8" fill="hold" grpId="0" nodeType="after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wipe(left)">
                                      <p:cBhvr>
                                        <p:cTn id="164" dur="500"/>
                                        <p:tgtEl>
                                          <p:spTgt spid="61"/>
                                        </p:tgtEl>
                                      </p:cBhvr>
                                    </p:animEffect>
                                  </p:childTnLst>
                                </p:cTn>
                              </p:par>
                            </p:childTnLst>
                          </p:cTn>
                        </p:par>
                        <p:par>
                          <p:cTn id="165" fill="hold">
                            <p:stCondLst>
                              <p:cond delay="3500"/>
                            </p:stCondLst>
                            <p:childTnLst>
                              <p:par>
                                <p:cTn id="166" presetID="10" presetClass="entr" presetSubtype="0"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fade">
                                      <p:cBhvr>
                                        <p:cTn id="168" dur="500"/>
                                        <p:tgtEl>
                                          <p:spTgt spid="55"/>
                                        </p:tgtEl>
                                      </p:cBhvr>
                                    </p:animEffect>
                                  </p:childTnLst>
                                </p:cTn>
                              </p:par>
                            </p:childTnLst>
                          </p:cTn>
                        </p:par>
                        <p:par>
                          <p:cTn id="169" fill="hold">
                            <p:stCondLst>
                              <p:cond delay="4000"/>
                            </p:stCondLst>
                            <p:childTnLst>
                              <p:par>
                                <p:cTn id="170" presetID="10" presetClass="entr" presetSubtype="0" fill="hold" grpId="0" nodeType="after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childTnLst>
                          </p:cTn>
                        </p:par>
                        <p:par>
                          <p:cTn id="173" fill="hold">
                            <p:stCondLst>
                              <p:cond delay="4500"/>
                            </p:stCondLst>
                            <p:childTnLst>
                              <p:par>
                                <p:cTn id="174" presetID="10" presetClass="entr" presetSubtype="0" fill="hold" grpId="0" nodeType="after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fade">
                                      <p:cBhvr>
                                        <p:cTn id="176" dur="500"/>
                                        <p:tgtEl>
                                          <p:spTgt spid="57"/>
                                        </p:tgtEl>
                                      </p:cBhvr>
                                    </p:animEffect>
                                  </p:childTnLst>
                                </p:cTn>
                              </p:par>
                            </p:childTnLst>
                          </p:cTn>
                        </p:par>
                        <p:par>
                          <p:cTn id="177" fill="hold">
                            <p:stCondLst>
                              <p:cond delay="5000"/>
                            </p:stCondLst>
                            <p:childTnLst>
                              <p:par>
                                <p:cTn id="178" presetID="10" presetClass="entr" presetSubtype="0" fill="hold" grpId="0" nodeType="afterEffect">
                                  <p:stCondLst>
                                    <p:cond delay="0"/>
                                  </p:stCondLst>
                                  <p:childTnLst>
                                    <p:set>
                                      <p:cBhvr>
                                        <p:cTn id="179" dur="1" fill="hold">
                                          <p:stCondLst>
                                            <p:cond delay="0"/>
                                          </p:stCondLst>
                                        </p:cTn>
                                        <p:tgtEl>
                                          <p:spTgt spid="56"/>
                                        </p:tgtEl>
                                        <p:attrNameLst>
                                          <p:attrName>style.visibility</p:attrName>
                                        </p:attrNameLst>
                                      </p:cBhvr>
                                      <p:to>
                                        <p:strVal val="visible"/>
                                      </p:to>
                                    </p:set>
                                    <p:animEffect transition="in" filter="fade">
                                      <p:cBhvr>
                                        <p:cTn id="180" dur="500"/>
                                        <p:tgtEl>
                                          <p:spTgt spid="56"/>
                                        </p:tgtEl>
                                      </p:cBhvr>
                                    </p:animEffect>
                                  </p:childTnLst>
                                </p:cTn>
                              </p:par>
                            </p:childTnLst>
                          </p:cTn>
                        </p:par>
                        <p:par>
                          <p:cTn id="181" fill="hold">
                            <p:stCondLst>
                              <p:cond delay="5500"/>
                            </p:stCondLst>
                            <p:childTnLst>
                              <p:par>
                                <p:cTn id="182" presetID="10" presetClass="entr" presetSubtype="0" fill="hold" grpId="0" nodeType="after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fade">
                                      <p:cBhvr>
                                        <p:cTn id="184" dur="500"/>
                                        <p:tgtEl>
                                          <p:spTgt spid="58"/>
                                        </p:tgtEl>
                                      </p:cBhvr>
                                    </p:animEffect>
                                  </p:childTnLst>
                                </p:cTn>
                              </p:par>
                            </p:childTnLst>
                          </p:cTn>
                        </p:par>
                        <p:par>
                          <p:cTn id="185" fill="hold">
                            <p:stCondLst>
                              <p:cond delay="6000"/>
                            </p:stCondLst>
                            <p:childTnLst>
                              <p:par>
                                <p:cTn id="186" presetID="10" presetClass="entr" presetSubtype="0" fill="hold" grpId="0" nodeType="after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fade">
                                      <p:cBhvr>
                                        <p:cTn id="188" dur="500"/>
                                        <p:tgtEl>
                                          <p:spTgt spid="60"/>
                                        </p:tgtEl>
                                      </p:cBhvr>
                                    </p:animEffect>
                                  </p:childTnLst>
                                </p:cTn>
                              </p:par>
                            </p:childTnLst>
                          </p:cTn>
                        </p:par>
                        <p:par>
                          <p:cTn id="189" fill="hold">
                            <p:stCondLst>
                              <p:cond delay="6500"/>
                            </p:stCondLst>
                            <p:childTnLst>
                              <p:par>
                                <p:cTn id="190" presetID="10" presetClass="entr" presetSubtype="0" fill="hold" nodeType="afterEffect">
                                  <p:stCondLst>
                                    <p:cond delay="0"/>
                                  </p:stCondLst>
                                  <p:childTnLst>
                                    <p:set>
                                      <p:cBhvr>
                                        <p:cTn id="191" dur="1" fill="hold">
                                          <p:stCondLst>
                                            <p:cond delay="0"/>
                                          </p:stCondLst>
                                        </p:cTn>
                                        <p:tgtEl>
                                          <p:spTgt spid="48">
                                            <p:txEl>
                                              <p:pRg st="19" end="19"/>
                                            </p:txEl>
                                          </p:spTgt>
                                        </p:tgtEl>
                                        <p:attrNameLst>
                                          <p:attrName>style.visibility</p:attrName>
                                        </p:attrNameLst>
                                      </p:cBhvr>
                                      <p:to>
                                        <p:strVal val="visible"/>
                                      </p:to>
                                    </p:set>
                                    <p:animEffect transition="in" filter="fade">
                                      <p:cBhvr>
                                        <p:cTn id="192" dur="500"/>
                                        <p:tgtEl>
                                          <p:spTgt spid="48">
                                            <p:txEl>
                                              <p:pRg st="19" end="19"/>
                                            </p:txEl>
                                          </p:spTgt>
                                        </p:tgtEl>
                                      </p:cBhvr>
                                    </p:animEffect>
                                  </p:childTnLst>
                                </p:cTn>
                              </p:par>
                              <p:par>
                                <p:cTn id="193" presetID="10" presetClass="entr" presetSubtype="0" fill="hold" nodeType="withEffect">
                                  <p:stCondLst>
                                    <p:cond delay="0"/>
                                  </p:stCondLst>
                                  <p:childTnLst>
                                    <p:set>
                                      <p:cBhvr>
                                        <p:cTn id="194" dur="1" fill="hold">
                                          <p:stCondLst>
                                            <p:cond delay="0"/>
                                          </p:stCondLst>
                                        </p:cTn>
                                        <p:tgtEl>
                                          <p:spTgt spid="48">
                                            <p:txEl>
                                              <p:pRg st="20" end="20"/>
                                            </p:txEl>
                                          </p:spTgt>
                                        </p:tgtEl>
                                        <p:attrNameLst>
                                          <p:attrName>style.visibility</p:attrName>
                                        </p:attrNameLst>
                                      </p:cBhvr>
                                      <p:to>
                                        <p:strVal val="visible"/>
                                      </p:to>
                                    </p:set>
                                    <p:animEffect transition="in" filter="fade">
                                      <p:cBhvr>
                                        <p:cTn id="195" dur="500"/>
                                        <p:tgtEl>
                                          <p:spTgt spid="48">
                                            <p:txEl>
                                              <p:pRg st="20" end="20"/>
                                            </p:txEl>
                                          </p:spTgt>
                                        </p:tgtEl>
                                      </p:cBhvr>
                                    </p:animEffect>
                                  </p:childTnLst>
                                </p:cTn>
                              </p:par>
                              <p:par>
                                <p:cTn id="196" presetID="10" presetClass="entr" presetSubtype="0" fill="hold" nodeType="withEffect">
                                  <p:stCondLst>
                                    <p:cond delay="0"/>
                                  </p:stCondLst>
                                  <p:childTnLst>
                                    <p:set>
                                      <p:cBhvr>
                                        <p:cTn id="197" dur="1" fill="hold">
                                          <p:stCondLst>
                                            <p:cond delay="0"/>
                                          </p:stCondLst>
                                        </p:cTn>
                                        <p:tgtEl>
                                          <p:spTgt spid="48">
                                            <p:txEl>
                                              <p:pRg st="21" end="21"/>
                                            </p:txEl>
                                          </p:spTgt>
                                        </p:tgtEl>
                                        <p:attrNameLst>
                                          <p:attrName>style.visibility</p:attrName>
                                        </p:attrNameLst>
                                      </p:cBhvr>
                                      <p:to>
                                        <p:strVal val="visible"/>
                                      </p:to>
                                    </p:set>
                                    <p:animEffect transition="in" filter="fade">
                                      <p:cBhvr>
                                        <p:cTn id="198" dur="500"/>
                                        <p:tgtEl>
                                          <p:spTgt spid="48">
                                            <p:txEl>
                                              <p:pRg st="21" end="21"/>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48">
                                            <p:txEl>
                                              <p:pRg st="22" end="22"/>
                                            </p:txEl>
                                          </p:spTgt>
                                        </p:tgtEl>
                                        <p:attrNameLst>
                                          <p:attrName>style.visibility</p:attrName>
                                        </p:attrNameLst>
                                      </p:cBhvr>
                                      <p:to>
                                        <p:strVal val="visible"/>
                                      </p:to>
                                    </p:set>
                                    <p:animEffect transition="in" filter="fade">
                                      <p:cBhvr>
                                        <p:cTn id="203" dur="500"/>
                                        <p:tgtEl>
                                          <p:spTgt spid="48">
                                            <p:txEl>
                                              <p:pRg st="22" end="22"/>
                                            </p:txEl>
                                          </p:spTgt>
                                        </p:tgtEl>
                                      </p:cBhvr>
                                    </p:animEffect>
                                  </p:childTnLst>
                                </p:cTn>
                              </p:par>
                              <p:par>
                                <p:cTn id="204" presetID="10" presetClass="entr" presetSubtype="0" fill="hold" nodeType="withEffect">
                                  <p:stCondLst>
                                    <p:cond delay="0"/>
                                  </p:stCondLst>
                                  <p:childTnLst>
                                    <p:set>
                                      <p:cBhvr>
                                        <p:cTn id="205" dur="1" fill="hold">
                                          <p:stCondLst>
                                            <p:cond delay="0"/>
                                          </p:stCondLst>
                                        </p:cTn>
                                        <p:tgtEl>
                                          <p:spTgt spid="48">
                                            <p:txEl>
                                              <p:pRg st="23" end="23"/>
                                            </p:txEl>
                                          </p:spTgt>
                                        </p:tgtEl>
                                        <p:attrNameLst>
                                          <p:attrName>style.visibility</p:attrName>
                                        </p:attrNameLst>
                                      </p:cBhvr>
                                      <p:to>
                                        <p:strVal val="visible"/>
                                      </p:to>
                                    </p:set>
                                    <p:animEffect transition="in" filter="fade">
                                      <p:cBhvr>
                                        <p:cTn id="206" dur="500"/>
                                        <p:tgtEl>
                                          <p:spTgt spid="48">
                                            <p:txEl>
                                              <p:pRg st="23" end="23"/>
                                            </p:txEl>
                                          </p:spTgt>
                                        </p:tgtEl>
                                      </p:cBhvr>
                                    </p:animEffect>
                                  </p:childTnLst>
                                </p:cTn>
                              </p:par>
                              <p:par>
                                <p:cTn id="207" presetID="10" presetClass="entr" presetSubtype="0" fill="hold" nodeType="withEffect">
                                  <p:stCondLst>
                                    <p:cond delay="0"/>
                                  </p:stCondLst>
                                  <p:childTnLst>
                                    <p:set>
                                      <p:cBhvr>
                                        <p:cTn id="208" dur="1" fill="hold">
                                          <p:stCondLst>
                                            <p:cond delay="0"/>
                                          </p:stCondLst>
                                        </p:cTn>
                                        <p:tgtEl>
                                          <p:spTgt spid="48">
                                            <p:txEl>
                                              <p:pRg st="24" end="24"/>
                                            </p:txEl>
                                          </p:spTgt>
                                        </p:tgtEl>
                                        <p:attrNameLst>
                                          <p:attrName>style.visibility</p:attrName>
                                        </p:attrNameLst>
                                      </p:cBhvr>
                                      <p:to>
                                        <p:strVal val="visible"/>
                                      </p:to>
                                    </p:set>
                                    <p:animEffect transition="in" filter="fade">
                                      <p:cBhvr>
                                        <p:cTn id="209" dur="500"/>
                                        <p:tgtEl>
                                          <p:spTgt spid="48">
                                            <p:txEl>
                                              <p:pRg st="24" end="24"/>
                                            </p:txEl>
                                          </p:spTgt>
                                        </p:tgtEl>
                                      </p:cBhvr>
                                    </p:animEffect>
                                  </p:childTnLst>
                                </p:cTn>
                              </p:par>
                              <p:par>
                                <p:cTn id="210" presetID="10" presetClass="entr" presetSubtype="0" fill="hold" nodeType="withEffect">
                                  <p:stCondLst>
                                    <p:cond delay="0"/>
                                  </p:stCondLst>
                                  <p:childTnLst>
                                    <p:set>
                                      <p:cBhvr>
                                        <p:cTn id="211" dur="1" fill="hold">
                                          <p:stCondLst>
                                            <p:cond delay="0"/>
                                          </p:stCondLst>
                                        </p:cTn>
                                        <p:tgtEl>
                                          <p:spTgt spid="48">
                                            <p:txEl>
                                              <p:pRg st="25" end="25"/>
                                            </p:txEl>
                                          </p:spTgt>
                                        </p:tgtEl>
                                        <p:attrNameLst>
                                          <p:attrName>style.visibility</p:attrName>
                                        </p:attrNameLst>
                                      </p:cBhvr>
                                      <p:to>
                                        <p:strVal val="visible"/>
                                      </p:to>
                                    </p:set>
                                    <p:animEffect transition="in" filter="fade">
                                      <p:cBhvr>
                                        <p:cTn id="212" dur="500"/>
                                        <p:tgtEl>
                                          <p:spTgt spid="48">
                                            <p:txEl>
                                              <p:pRg st="25" end="25"/>
                                            </p:txEl>
                                          </p:spTgt>
                                        </p:tgtEl>
                                      </p:cBhvr>
                                    </p:animEffect>
                                  </p:childTnLst>
                                </p:cTn>
                              </p:par>
                              <p:par>
                                <p:cTn id="213" presetID="10" presetClass="entr" presetSubtype="0" fill="hold" nodeType="withEffect">
                                  <p:stCondLst>
                                    <p:cond delay="0"/>
                                  </p:stCondLst>
                                  <p:childTnLst>
                                    <p:set>
                                      <p:cBhvr>
                                        <p:cTn id="214" dur="1" fill="hold">
                                          <p:stCondLst>
                                            <p:cond delay="0"/>
                                          </p:stCondLst>
                                        </p:cTn>
                                        <p:tgtEl>
                                          <p:spTgt spid="48">
                                            <p:txEl>
                                              <p:pRg st="26" end="26"/>
                                            </p:txEl>
                                          </p:spTgt>
                                        </p:tgtEl>
                                        <p:attrNameLst>
                                          <p:attrName>style.visibility</p:attrName>
                                        </p:attrNameLst>
                                      </p:cBhvr>
                                      <p:to>
                                        <p:strVal val="visible"/>
                                      </p:to>
                                    </p:set>
                                    <p:animEffect transition="in" filter="fade">
                                      <p:cBhvr>
                                        <p:cTn id="215" dur="500"/>
                                        <p:tgtEl>
                                          <p:spTgt spid="48">
                                            <p:txEl>
                                              <p:pRg st="26" end="26"/>
                                            </p:txEl>
                                          </p:spTgt>
                                        </p:tgtEl>
                                      </p:cBhvr>
                                    </p:animEffect>
                                  </p:childTnLst>
                                </p:cTn>
                              </p:par>
                              <p:par>
                                <p:cTn id="216" presetID="10" presetClass="entr" presetSubtype="0" fill="hold" nodeType="withEffect">
                                  <p:stCondLst>
                                    <p:cond delay="0"/>
                                  </p:stCondLst>
                                  <p:childTnLst>
                                    <p:set>
                                      <p:cBhvr>
                                        <p:cTn id="217" dur="1" fill="hold">
                                          <p:stCondLst>
                                            <p:cond delay="0"/>
                                          </p:stCondLst>
                                        </p:cTn>
                                        <p:tgtEl>
                                          <p:spTgt spid="48">
                                            <p:txEl>
                                              <p:pRg st="27" end="27"/>
                                            </p:txEl>
                                          </p:spTgt>
                                        </p:tgtEl>
                                        <p:attrNameLst>
                                          <p:attrName>style.visibility</p:attrName>
                                        </p:attrNameLst>
                                      </p:cBhvr>
                                      <p:to>
                                        <p:strVal val="visible"/>
                                      </p:to>
                                    </p:set>
                                    <p:animEffect transition="in" filter="fade">
                                      <p:cBhvr>
                                        <p:cTn id="218" dur="500"/>
                                        <p:tgtEl>
                                          <p:spTgt spid="48">
                                            <p:txEl>
                                              <p:pRg st="27" end="27"/>
                                            </p:txEl>
                                          </p:spTgt>
                                        </p:tgtEl>
                                      </p:cBhvr>
                                    </p:animEffect>
                                  </p:childTnLst>
                                </p:cTn>
                              </p:par>
                              <p:par>
                                <p:cTn id="219" presetID="10" presetClass="entr" presetSubtype="0" fill="hold" nodeType="withEffect">
                                  <p:stCondLst>
                                    <p:cond delay="0"/>
                                  </p:stCondLst>
                                  <p:childTnLst>
                                    <p:set>
                                      <p:cBhvr>
                                        <p:cTn id="220" dur="1" fill="hold">
                                          <p:stCondLst>
                                            <p:cond delay="0"/>
                                          </p:stCondLst>
                                        </p:cTn>
                                        <p:tgtEl>
                                          <p:spTgt spid="48">
                                            <p:txEl>
                                              <p:pRg st="28" end="28"/>
                                            </p:txEl>
                                          </p:spTgt>
                                        </p:tgtEl>
                                        <p:attrNameLst>
                                          <p:attrName>style.visibility</p:attrName>
                                        </p:attrNameLst>
                                      </p:cBhvr>
                                      <p:to>
                                        <p:strVal val="visible"/>
                                      </p:to>
                                    </p:set>
                                    <p:animEffect transition="in" filter="fade">
                                      <p:cBhvr>
                                        <p:cTn id="221" dur="500"/>
                                        <p:tgtEl>
                                          <p:spTgt spid="48">
                                            <p:txEl>
                                              <p:pRg st="28" end="28"/>
                                            </p:txEl>
                                          </p:spTgt>
                                        </p:tgtEl>
                                      </p:cBhvr>
                                    </p:animEffect>
                                  </p:childTnLst>
                                </p:cTn>
                              </p:par>
                              <p:par>
                                <p:cTn id="222" presetID="10" presetClass="entr" presetSubtype="0" fill="hold" nodeType="withEffect">
                                  <p:stCondLst>
                                    <p:cond delay="0"/>
                                  </p:stCondLst>
                                  <p:childTnLst>
                                    <p:set>
                                      <p:cBhvr>
                                        <p:cTn id="223" dur="1" fill="hold">
                                          <p:stCondLst>
                                            <p:cond delay="0"/>
                                          </p:stCondLst>
                                        </p:cTn>
                                        <p:tgtEl>
                                          <p:spTgt spid="48">
                                            <p:txEl>
                                              <p:pRg st="29" end="29"/>
                                            </p:txEl>
                                          </p:spTgt>
                                        </p:tgtEl>
                                        <p:attrNameLst>
                                          <p:attrName>style.visibility</p:attrName>
                                        </p:attrNameLst>
                                      </p:cBhvr>
                                      <p:to>
                                        <p:strVal val="visible"/>
                                      </p:to>
                                    </p:set>
                                    <p:animEffect transition="in" filter="fade">
                                      <p:cBhvr>
                                        <p:cTn id="224" dur="500"/>
                                        <p:tgtEl>
                                          <p:spTgt spid="48">
                                            <p:txEl>
                                              <p:pRg st="29" end="29"/>
                                            </p:txEl>
                                          </p:spTgt>
                                        </p:tgtEl>
                                      </p:cBhvr>
                                    </p:animEffect>
                                  </p:childTnLst>
                                </p:cTn>
                              </p:par>
                            </p:childTnLst>
                          </p:cTn>
                        </p:par>
                        <p:par>
                          <p:cTn id="225" fill="hold">
                            <p:stCondLst>
                              <p:cond delay="500"/>
                            </p:stCondLst>
                            <p:childTnLst>
                              <p:par>
                                <p:cTn id="226" presetID="10"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fade">
                                      <p:cBhvr>
                                        <p:cTn id="228" dur="500"/>
                                        <p:tgtEl>
                                          <p:spTgt spid="31"/>
                                        </p:tgtEl>
                                      </p:cBhvr>
                                    </p:animEffect>
                                  </p:childTnLst>
                                </p:cTn>
                              </p:par>
                            </p:childTnLst>
                          </p:cTn>
                        </p:par>
                        <p:par>
                          <p:cTn id="229" fill="hold">
                            <p:stCondLst>
                              <p:cond delay="1000"/>
                            </p:stCondLst>
                            <p:childTnLst>
                              <p:par>
                                <p:cTn id="230" presetID="10" presetClass="entr" presetSubtype="0" fill="hold" grpId="0" nodeType="afterEffect">
                                  <p:stCondLst>
                                    <p:cond delay="0"/>
                                  </p:stCondLst>
                                  <p:childTnLst>
                                    <p:set>
                                      <p:cBhvr>
                                        <p:cTn id="231" dur="1" fill="hold">
                                          <p:stCondLst>
                                            <p:cond delay="0"/>
                                          </p:stCondLst>
                                        </p:cTn>
                                        <p:tgtEl>
                                          <p:spTgt spid="33"/>
                                        </p:tgtEl>
                                        <p:attrNameLst>
                                          <p:attrName>style.visibility</p:attrName>
                                        </p:attrNameLst>
                                      </p:cBhvr>
                                      <p:to>
                                        <p:strVal val="visible"/>
                                      </p:to>
                                    </p:set>
                                    <p:animEffect transition="in" filter="fade">
                                      <p:cBhvr>
                                        <p:cTn id="232" dur="500"/>
                                        <p:tgtEl>
                                          <p:spTgt spid="33"/>
                                        </p:tgtEl>
                                      </p:cBhvr>
                                    </p:animEffect>
                                  </p:childTnLst>
                                </p:cTn>
                              </p:par>
                            </p:childTnLst>
                          </p:cTn>
                        </p:par>
                        <p:par>
                          <p:cTn id="233" fill="hold">
                            <p:stCondLst>
                              <p:cond delay="1500"/>
                            </p:stCondLst>
                            <p:childTnLst>
                              <p:par>
                                <p:cTn id="234" presetID="10" presetClass="entr" presetSubtype="0" fill="hold" grpId="0" nodeType="afterEffect">
                                  <p:stCondLst>
                                    <p:cond delay="0"/>
                                  </p:stCondLst>
                                  <p:childTnLst>
                                    <p:set>
                                      <p:cBhvr>
                                        <p:cTn id="235" dur="1" fill="hold">
                                          <p:stCondLst>
                                            <p:cond delay="0"/>
                                          </p:stCondLst>
                                        </p:cTn>
                                        <p:tgtEl>
                                          <p:spTgt spid="34"/>
                                        </p:tgtEl>
                                        <p:attrNameLst>
                                          <p:attrName>style.visibility</p:attrName>
                                        </p:attrNameLst>
                                      </p:cBhvr>
                                      <p:to>
                                        <p:strVal val="visible"/>
                                      </p:to>
                                    </p:set>
                                    <p:animEffect transition="in" filter="fade">
                                      <p:cBhvr>
                                        <p:cTn id="236" dur="500"/>
                                        <p:tgtEl>
                                          <p:spTgt spid="34"/>
                                        </p:tgtEl>
                                      </p:cBhvr>
                                    </p:animEffect>
                                  </p:childTnLst>
                                </p:cTn>
                              </p:par>
                            </p:childTnLst>
                          </p:cTn>
                        </p:par>
                        <p:par>
                          <p:cTn id="237" fill="hold">
                            <p:stCondLst>
                              <p:cond delay="2000"/>
                            </p:stCondLst>
                            <p:childTnLst>
                              <p:par>
                                <p:cTn id="238" presetID="10" presetClass="entr" presetSubtype="0" fill="hold" grpId="0" nodeType="after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fade">
                                      <p:cBhvr>
                                        <p:cTn id="240" dur="500"/>
                                        <p:tgtEl>
                                          <p:spTgt spid="38"/>
                                        </p:tgtEl>
                                      </p:cBhvr>
                                    </p:animEffect>
                                  </p:childTnLst>
                                </p:cTn>
                              </p:par>
                            </p:childTnLst>
                          </p:cTn>
                        </p:par>
                        <p:par>
                          <p:cTn id="241" fill="hold">
                            <p:stCondLst>
                              <p:cond delay="2500"/>
                            </p:stCondLst>
                            <p:childTnLst>
                              <p:par>
                                <p:cTn id="242" presetID="10" presetClass="entr" presetSubtype="0" fill="hold" grpId="0" nodeType="afterEffect">
                                  <p:stCondLst>
                                    <p:cond delay="0"/>
                                  </p:stCondLst>
                                  <p:childTnLst>
                                    <p:set>
                                      <p:cBhvr>
                                        <p:cTn id="243" dur="1" fill="hold">
                                          <p:stCondLst>
                                            <p:cond delay="0"/>
                                          </p:stCondLst>
                                        </p:cTn>
                                        <p:tgtEl>
                                          <p:spTgt spid="40"/>
                                        </p:tgtEl>
                                        <p:attrNameLst>
                                          <p:attrName>style.visibility</p:attrName>
                                        </p:attrNameLst>
                                      </p:cBhvr>
                                      <p:to>
                                        <p:strVal val="visible"/>
                                      </p:to>
                                    </p:set>
                                    <p:animEffect transition="in" filter="fade">
                                      <p:cBhvr>
                                        <p:cTn id="244" dur="500"/>
                                        <p:tgtEl>
                                          <p:spTgt spid="40"/>
                                        </p:tgtEl>
                                      </p:cBhvr>
                                    </p:animEffect>
                                  </p:childTnLst>
                                </p:cTn>
                              </p:par>
                            </p:childTnLst>
                          </p:cTn>
                        </p:par>
                        <p:par>
                          <p:cTn id="245" fill="hold">
                            <p:stCondLst>
                              <p:cond delay="3000"/>
                            </p:stCondLst>
                            <p:childTnLst>
                              <p:par>
                                <p:cTn id="246" presetID="10" presetClass="entr" presetSubtype="0" fill="hold" nodeType="afterEffect">
                                  <p:stCondLst>
                                    <p:cond delay="0"/>
                                  </p:stCondLst>
                                  <p:childTnLst>
                                    <p:set>
                                      <p:cBhvr>
                                        <p:cTn id="247" dur="1" fill="hold">
                                          <p:stCondLst>
                                            <p:cond delay="0"/>
                                          </p:stCondLst>
                                        </p:cTn>
                                        <p:tgtEl>
                                          <p:spTgt spid="41"/>
                                        </p:tgtEl>
                                        <p:attrNameLst>
                                          <p:attrName>style.visibility</p:attrName>
                                        </p:attrNameLst>
                                      </p:cBhvr>
                                      <p:to>
                                        <p:strVal val="visible"/>
                                      </p:to>
                                    </p:set>
                                    <p:animEffect transition="in" filter="fade">
                                      <p:cBhvr>
                                        <p:cTn id="248" dur="500"/>
                                        <p:tgtEl>
                                          <p:spTgt spid="41"/>
                                        </p:tgtEl>
                                      </p:cBhvr>
                                    </p:animEffect>
                                  </p:childTnLst>
                                </p:cTn>
                              </p:par>
                            </p:childTnLst>
                          </p:cTn>
                        </p:par>
                        <p:par>
                          <p:cTn id="249" fill="hold">
                            <p:stCondLst>
                              <p:cond delay="3500"/>
                            </p:stCondLst>
                            <p:childTnLst>
                              <p:par>
                                <p:cTn id="250" presetID="10" presetClass="entr" presetSubtype="0" fill="hold" nodeType="afterEffect">
                                  <p:stCondLst>
                                    <p:cond delay="0"/>
                                  </p:stCondLst>
                                  <p:childTnLst>
                                    <p:set>
                                      <p:cBhvr>
                                        <p:cTn id="251" dur="1" fill="hold">
                                          <p:stCondLst>
                                            <p:cond delay="0"/>
                                          </p:stCondLst>
                                        </p:cTn>
                                        <p:tgtEl>
                                          <p:spTgt spid="42"/>
                                        </p:tgtEl>
                                        <p:attrNameLst>
                                          <p:attrName>style.visibility</p:attrName>
                                        </p:attrNameLst>
                                      </p:cBhvr>
                                      <p:to>
                                        <p:strVal val="visible"/>
                                      </p:to>
                                    </p:set>
                                    <p:animEffect transition="in" filter="fade">
                                      <p:cBhvr>
                                        <p:cTn id="2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2" grpId="0"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31" grpId="0" animBg="1"/>
      <p:bldP spid="33" grpId="0" animBg="1"/>
      <p:bldP spid="34" grpId="0" animBg="1"/>
      <p:bldP spid="38" grpId="0" animBg="1"/>
      <p:bldP spid="40" grpId="0" animBg="1"/>
      <p:bldP spid="44" grpId="0" animBg="1"/>
      <p:bldP spid="45" grpId="0" animBg="1"/>
      <p:bldP spid="48" grpId="0" animBg="1"/>
      <p:bldP spid="5" grpId="0" animBg="1"/>
      <p:bldP spid="5" grpId="1" animBg="1"/>
      <p:bldP spid="49" grpId="0" animBg="1"/>
      <p:bldP spid="49" grpId="1"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ile:Roc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4830">
            <a:off x="8847711" y="1736078"/>
            <a:ext cx="1536127" cy="15361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252932" y="1836499"/>
            <a:ext cx="7620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0100010</a:t>
            </a:r>
            <a:r>
              <a:rPr lang="en-US" sz="1600" dirty="0">
                <a:solidFill>
                  <a:schemeClr val="bg1"/>
                </a:solidFill>
                <a:latin typeface="Roboto Light" panose="020B0604020202020204" charset="0"/>
                <a:ea typeface="Roboto Light" panose="020B0604020202020204" charset="0"/>
                <a:cs typeface="Roboto Light" panose="020B0604020202020204" charset="0"/>
              </a:rPr>
              <a:t>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1011101</a:t>
            </a:r>
          </a:p>
        </p:txBody>
      </p:sp>
      <p:sp>
        <p:nvSpPr>
          <p:cNvPr id="19" name="Rectangle 18"/>
          <p:cNvSpPr/>
          <p:nvPr/>
        </p:nvSpPr>
        <p:spPr>
          <a:xfrm>
            <a:off x="9252932" y="3504104"/>
            <a:ext cx="762000" cy="917331"/>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1101010Binary’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0010111</a:t>
            </a:r>
          </a:p>
        </p:txBody>
      </p:sp>
      <p:sp>
        <p:nvSpPr>
          <p:cNvPr id="21" name="Rectangle 20"/>
          <p:cNvSpPr/>
          <p:nvPr/>
        </p:nvSpPr>
        <p:spPr>
          <a:xfrm>
            <a:off x="9252932" y="5114523"/>
            <a:ext cx="762000" cy="6081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0111101Binary’</a:t>
            </a:r>
          </a:p>
          <a:p>
            <a:pPr algn="ctr"/>
            <a:r>
              <a:rPr lang="en-US" sz="1400" dirty="0">
                <a:solidFill>
                  <a:schemeClr val="bg1"/>
                </a:solidFill>
                <a:latin typeface="Roboto Light" panose="020B0604020202020204" charset="0"/>
                <a:ea typeface="Roboto Light" panose="020B0604020202020204" charset="0"/>
                <a:cs typeface="Roboto Light" panose="020B0604020202020204" charset="0"/>
              </a:rPr>
              <a:t>0010111</a:t>
            </a:r>
          </a:p>
        </p:txBody>
      </p:sp>
      <p:pic>
        <p:nvPicPr>
          <p:cNvPr id="1026" name="Picture 2" descr="http://upload.wikimedia.org/wikipedia/commons/9/97/Crystal_Project_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7615" y="4070867"/>
            <a:ext cx="685800" cy="661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tbusche.org/images/polycube/tetriscub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6691" y="5765920"/>
            <a:ext cx="1143000" cy="676101"/>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p:cNvSpPr>
            <a:spLocks noGrp="1"/>
          </p:cNvSpPr>
          <p:nvPr>
            <p:ph type="title"/>
          </p:nvPr>
        </p:nvSpPr>
        <p:spPr/>
        <p:txBody>
          <a:bodyPr>
            <a:normAutofit/>
          </a:bodyPr>
          <a:lstStyle/>
          <a:p>
            <a:r>
              <a:rPr lang="en-US" dirty="0" err="1">
                <a:latin typeface="Roboto Light" panose="020B0604020202020204" charset="0"/>
                <a:ea typeface="Roboto Light" panose="020B0604020202020204" charset="0"/>
                <a:cs typeface="Roboto Light" panose="020B0604020202020204" charset="0"/>
              </a:rPr>
              <a:t>McSynth</a:t>
            </a:r>
            <a:r>
              <a:rPr lang="en-US" dirty="0">
                <a:latin typeface="Roboto Light" panose="020B0604020202020204" charset="0"/>
                <a:ea typeface="Roboto Light" panose="020B0604020202020204" charset="0"/>
                <a:cs typeface="Roboto Light" panose="020B0604020202020204" charset="0"/>
              </a:rPr>
              <a:t> is not fast enough!</a:t>
            </a:r>
          </a:p>
        </p:txBody>
      </p:sp>
      <p:sp>
        <p:nvSpPr>
          <p:cNvPr id="23" name="Rounded Rectangle 22"/>
          <p:cNvSpPr/>
          <p:nvPr/>
        </p:nvSpPr>
        <p:spPr>
          <a:xfrm>
            <a:off x="10131015" y="183649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Superoptimization</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26" name="Rounded Rectangle 25"/>
          <p:cNvSpPr/>
          <p:nvPr/>
        </p:nvSpPr>
        <p:spPr>
          <a:xfrm>
            <a:off x="10131015" y="221749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Partial Evaluation</a:t>
            </a:r>
          </a:p>
        </p:txBody>
      </p:sp>
      <p:sp>
        <p:nvSpPr>
          <p:cNvPr id="27" name="Rounded Rectangle 26"/>
          <p:cNvSpPr/>
          <p:nvPr/>
        </p:nvSpPr>
        <p:spPr>
          <a:xfrm>
            <a:off x="10131015" y="3507152"/>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Program Repair</a:t>
            </a:r>
          </a:p>
        </p:txBody>
      </p:sp>
      <p:sp>
        <p:nvSpPr>
          <p:cNvPr id="28" name="Rounded Rectangle 27"/>
          <p:cNvSpPr/>
          <p:nvPr/>
        </p:nvSpPr>
        <p:spPr>
          <a:xfrm>
            <a:off x="10131015" y="389389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Obfuscation</a:t>
            </a:r>
          </a:p>
        </p:txBody>
      </p:sp>
      <p:sp>
        <p:nvSpPr>
          <p:cNvPr id="29" name="Rounded Rectangle 28"/>
          <p:cNvSpPr/>
          <p:nvPr/>
        </p:nvSpPr>
        <p:spPr>
          <a:xfrm>
            <a:off x="10131015" y="511309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Partial Evaluation</a:t>
            </a:r>
          </a:p>
        </p:txBody>
      </p:sp>
      <p:sp>
        <p:nvSpPr>
          <p:cNvPr id="30" name="Rounded Rectangle 29"/>
          <p:cNvSpPr/>
          <p:nvPr/>
        </p:nvSpPr>
        <p:spPr>
          <a:xfrm>
            <a:off x="10131015" y="549409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Roboto Light" panose="020B0604020202020204" charset="0"/>
                <a:ea typeface="Roboto Light" panose="020B0604020202020204" charset="0"/>
                <a:cs typeface="Roboto Light" panose="020B0604020202020204" charset="0"/>
              </a:rPr>
              <a:t>Slicing</a:t>
            </a:r>
          </a:p>
        </p:txBody>
      </p:sp>
      <p:sp>
        <p:nvSpPr>
          <p:cNvPr id="2" name="Slide Number Placeholder 1"/>
          <p:cNvSpPr>
            <a:spLocks noGrp="1"/>
          </p:cNvSpPr>
          <p:nvPr>
            <p:ph type="sldNum" sz="quarter" idx="12"/>
          </p:nvPr>
        </p:nvSpPr>
        <p:spPr/>
        <p:txBody>
          <a:bodyPr/>
          <a:lstStyle/>
          <a:p>
            <a:fld id="{61790EBF-2842-40BA-9364-7C045D9A1DE9}" type="slidenum">
              <a:rPr lang="en-US" smtClean="0">
                <a:latin typeface="Roboto Light" panose="020B0604020202020204" charset="0"/>
                <a:ea typeface="Roboto Light" panose="020B0604020202020204" charset="0"/>
                <a:cs typeface="Roboto Light" panose="020B0604020202020204" charset="0"/>
              </a:rPr>
              <a:t>5</a:t>
            </a:fld>
            <a:endParaRPr lang="en-US">
              <a:latin typeface="Roboto Light" panose="020B0604020202020204" charset="0"/>
              <a:ea typeface="Roboto Light" panose="020B0604020202020204" charset="0"/>
              <a:cs typeface="Roboto Light" panose="020B0604020202020204" charset="0"/>
            </a:endParaRPr>
          </a:p>
        </p:txBody>
      </p:sp>
      <p:sp>
        <p:nvSpPr>
          <p:cNvPr id="31" name="Rectangle 30"/>
          <p:cNvSpPr/>
          <p:nvPr/>
        </p:nvSpPr>
        <p:spPr>
          <a:xfrm>
            <a:off x="472843" y="2799183"/>
            <a:ext cx="1349449" cy="225390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bg1"/>
                </a:solidFill>
                <a:latin typeface="Roboto Light" panose="020B0604020202020204" charset="0"/>
                <a:ea typeface="Roboto Light" panose="020B0604020202020204" charset="0"/>
                <a:cs typeface="Roboto Light" panose="020B0604020202020204" charset="0"/>
              </a:rPr>
              <a:t>01000101011111101010101001000101011111101010</a:t>
            </a:r>
          </a:p>
          <a:p>
            <a:pPr algn="ctr"/>
            <a:r>
              <a:rPr lang="en-US" dirty="0">
                <a:solidFill>
                  <a:schemeClr val="bg1"/>
                </a:solidFill>
                <a:latin typeface="Roboto Light" panose="020B0604020202020204" charset="0"/>
                <a:ea typeface="Roboto Light" panose="020B0604020202020204" charset="0"/>
                <a:cs typeface="Roboto Light" panose="020B0604020202020204" charset="0"/>
              </a:rPr>
              <a:t>Binary</a:t>
            </a:r>
            <a:endParaRPr lang="en-US" sz="1200" dirty="0">
              <a:solidFill>
                <a:schemeClr val="bg1"/>
              </a:solidFill>
              <a:latin typeface="Roboto Light" panose="020B0604020202020204" charset="0"/>
              <a:ea typeface="Roboto Light" panose="020B0604020202020204" charset="0"/>
              <a:cs typeface="Roboto Light" panose="020B0604020202020204" charset="0"/>
            </a:endParaRPr>
          </a:p>
          <a:p>
            <a:pPr algn="ctr"/>
            <a:r>
              <a:rPr lang="en-US" sz="1600" dirty="0">
                <a:solidFill>
                  <a:schemeClr val="bg1"/>
                </a:solidFill>
                <a:latin typeface="Roboto Light" panose="020B0604020202020204" charset="0"/>
                <a:ea typeface="Roboto Light" panose="020B0604020202020204" charset="0"/>
                <a:cs typeface="Roboto Light" panose="020B0604020202020204" charset="0"/>
              </a:rPr>
              <a:t>00101010101110101010101001000101011111101010</a:t>
            </a:r>
          </a:p>
        </p:txBody>
      </p:sp>
      <p:sp>
        <p:nvSpPr>
          <p:cNvPr id="32" name="TextBox 31"/>
          <p:cNvSpPr txBox="1"/>
          <p:nvPr/>
        </p:nvSpPr>
        <p:spPr>
          <a:xfrm>
            <a:off x="10177514" y="340667"/>
            <a:ext cx="1762021"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[Motivation]</a:t>
            </a:r>
          </a:p>
        </p:txBody>
      </p:sp>
      <p:sp>
        <p:nvSpPr>
          <p:cNvPr id="39" name="Rectangle 38"/>
          <p:cNvSpPr/>
          <p:nvPr/>
        </p:nvSpPr>
        <p:spPr>
          <a:xfrm>
            <a:off x="2948917" y="3199303"/>
            <a:ext cx="4839840" cy="1453663"/>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a:solidFill>
                  <a:schemeClr val="bg1"/>
                </a:solidFill>
                <a:latin typeface="Roboto Light" panose="020B0604020202020204" charset="0"/>
                <a:ea typeface="Roboto Light" panose="020B0604020202020204" charset="0"/>
                <a:cs typeface="Roboto Light" panose="020B0604020202020204" charset="0"/>
              </a:rPr>
              <a:t>Binary Rewriter</a:t>
            </a:r>
          </a:p>
          <a:p>
            <a:pPr algn="ctr"/>
            <a:endParaRPr lang="en-US" sz="2400" dirty="0">
              <a:solidFill>
                <a:schemeClr val="bg1"/>
              </a:solidFill>
              <a:latin typeface="Roboto Light" panose="020B0604020202020204" charset="0"/>
              <a:ea typeface="Roboto Light" panose="020B0604020202020204" charset="0"/>
              <a:cs typeface="Roboto Light" panose="020B0604020202020204" charset="0"/>
            </a:endParaRPr>
          </a:p>
          <a:p>
            <a:pPr algn="ctr"/>
            <a:endParaRPr lang="en-US" sz="2400" dirty="0">
              <a:solidFill>
                <a:schemeClr val="bg1"/>
              </a:solidFill>
              <a:latin typeface="Roboto Light" panose="020B0604020202020204" charset="0"/>
              <a:ea typeface="Roboto Light" panose="020B0604020202020204" charset="0"/>
              <a:cs typeface="Roboto Light" panose="020B0604020202020204" charset="0"/>
            </a:endParaRPr>
          </a:p>
          <a:p>
            <a:pPr algn="ctr"/>
            <a:endParaRPr lang="en-US" sz="1200" dirty="0">
              <a:solidFill>
                <a:schemeClr val="bg1"/>
              </a:solidFill>
              <a:latin typeface="Roboto Light" panose="020B0604020202020204" charset="0"/>
              <a:ea typeface="Roboto Light" panose="020B0604020202020204" charset="0"/>
              <a:cs typeface="Roboto Light" panose="020B0604020202020204" charset="0"/>
            </a:endParaRPr>
          </a:p>
        </p:txBody>
      </p:sp>
      <p:sp>
        <p:nvSpPr>
          <p:cNvPr id="40" name="Right Arrow 39"/>
          <p:cNvSpPr/>
          <p:nvPr/>
        </p:nvSpPr>
        <p:spPr>
          <a:xfrm>
            <a:off x="1918434" y="377373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1" name="Right Arrow 40"/>
          <p:cNvSpPr/>
          <p:nvPr/>
        </p:nvSpPr>
        <p:spPr>
          <a:xfrm>
            <a:off x="7921215" y="3199304"/>
            <a:ext cx="914400" cy="304800"/>
          </a:xfrm>
          <a:prstGeom prst="rightArrow">
            <a:avLst/>
          </a:prstGeom>
          <a:solidFill>
            <a:srgbClr val="C00000"/>
          </a:solidFill>
          <a:ln>
            <a:solidFill>
              <a:srgbClr val="C00000"/>
            </a:solidFill>
          </a:ln>
          <a:scene3d>
            <a:camera prst="orthographicFront">
              <a:rot lat="0" lon="0" rev="2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2" name="Right Arrow 41"/>
          <p:cNvSpPr/>
          <p:nvPr/>
        </p:nvSpPr>
        <p:spPr>
          <a:xfrm>
            <a:off x="7921215" y="4348167"/>
            <a:ext cx="914400" cy="304800"/>
          </a:xfrm>
          <a:prstGeom prst="rightArrow">
            <a:avLst/>
          </a:prstGeom>
          <a:solidFill>
            <a:srgbClr val="C00000"/>
          </a:solidFill>
          <a:ln>
            <a:solidFill>
              <a:srgbClr val="C00000"/>
            </a:solidFill>
          </a:ln>
          <a:scene3d>
            <a:camera prst="orthographicFront">
              <a:rot lat="0" lon="0" rev="19199999"/>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3" name="Right Arrow 42"/>
          <p:cNvSpPr/>
          <p:nvPr/>
        </p:nvSpPr>
        <p:spPr>
          <a:xfrm>
            <a:off x="7921215" y="377373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4" name="Rounded Rectangle 23"/>
          <p:cNvSpPr/>
          <p:nvPr/>
        </p:nvSpPr>
        <p:spPr>
          <a:xfrm>
            <a:off x="3230209" y="3799225"/>
            <a:ext cx="1066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Roboto Light" panose="020B0604020202020204" charset="0"/>
                <a:ea typeface="Roboto Light" panose="020B0604020202020204" charset="0"/>
                <a:cs typeface="Roboto Light" panose="020B0604020202020204" charset="0"/>
              </a:rPr>
              <a:t>Analysis</a:t>
            </a:r>
          </a:p>
        </p:txBody>
      </p:sp>
      <p:sp>
        <p:nvSpPr>
          <p:cNvPr id="25" name="Rounded Rectangle 24"/>
          <p:cNvSpPr/>
          <p:nvPr/>
        </p:nvSpPr>
        <p:spPr>
          <a:xfrm>
            <a:off x="4561598" y="3799225"/>
            <a:ext cx="1607346"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Roboto Light" panose="020B0604020202020204" charset="0"/>
                <a:ea typeface="Roboto Light" panose="020B0604020202020204" charset="0"/>
                <a:cs typeface="Roboto Light" panose="020B0604020202020204" charset="0"/>
              </a:rPr>
              <a:t>Transformation</a:t>
            </a:r>
          </a:p>
        </p:txBody>
      </p:sp>
      <p:sp>
        <p:nvSpPr>
          <p:cNvPr id="33" name="Rounded Rectangle 32"/>
          <p:cNvSpPr/>
          <p:nvPr/>
        </p:nvSpPr>
        <p:spPr>
          <a:xfrm>
            <a:off x="6433533" y="3799225"/>
            <a:ext cx="1066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Roboto Light" panose="020B0604020202020204" charset="0"/>
                <a:ea typeface="Roboto Light" panose="020B0604020202020204" charset="0"/>
                <a:cs typeface="Roboto Light" panose="020B0604020202020204" charset="0"/>
              </a:rPr>
              <a:t>Synthesis</a:t>
            </a:r>
          </a:p>
        </p:txBody>
      </p:sp>
      <p:sp>
        <p:nvSpPr>
          <p:cNvPr id="34" name="Explosion 1 33"/>
          <p:cNvSpPr/>
          <p:nvPr/>
        </p:nvSpPr>
        <p:spPr>
          <a:xfrm>
            <a:off x="2375634" y="1171857"/>
            <a:ext cx="3094171" cy="1938883"/>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a:latin typeface="Roboto Light" panose="020B0604020202020204" charset="0"/>
                <a:ea typeface="Roboto Light" panose="020B0604020202020204" charset="0"/>
                <a:cs typeface="Roboto Light" panose="020B0604020202020204" charset="0"/>
              </a:rPr>
              <a:t>Rewriter makes many calls to McSynth</a:t>
            </a:r>
          </a:p>
        </p:txBody>
      </p:sp>
      <p:sp>
        <p:nvSpPr>
          <p:cNvPr id="35" name="Explosion 1 34"/>
          <p:cNvSpPr/>
          <p:nvPr/>
        </p:nvSpPr>
        <p:spPr>
          <a:xfrm>
            <a:off x="5635131" y="1179394"/>
            <a:ext cx="3094171" cy="1938883"/>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a:latin typeface="Roboto Light" panose="020B0604020202020204" charset="0"/>
                <a:ea typeface="Roboto Light" panose="020B0604020202020204" charset="0"/>
                <a:cs typeface="Roboto Light" panose="020B0604020202020204" charset="0"/>
              </a:rPr>
              <a:t>Each call to McSynth takes ~ minutes</a:t>
            </a:r>
          </a:p>
        </p:txBody>
      </p:sp>
      <p:sp>
        <p:nvSpPr>
          <p:cNvPr id="36" name="Explosion 1 35"/>
          <p:cNvSpPr/>
          <p:nvPr/>
        </p:nvSpPr>
        <p:spPr>
          <a:xfrm>
            <a:off x="4022655" y="4796478"/>
            <a:ext cx="3477678" cy="1938883"/>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a:latin typeface="Roboto Light" panose="020B0604020202020204" charset="0"/>
                <a:ea typeface="Roboto Light" panose="020B0604020202020204" charset="0"/>
                <a:cs typeface="Roboto Light" panose="020B0604020202020204" charset="0"/>
              </a:rPr>
              <a:t>Time taken to rewrite a binary – several hours or days!</a:t>
            </a:r>
          </a:p>
        </p:txBody>
      </p:sp>
      <p:sp>
        <p:nvSpPr>
          <p:cNvPr id="3" name="Rectangle 2"/>
          <p:cNvSpPr/>
          <p:nvPr/>
        </p:nvSpPr>
        <p:spPr>
          <a:xfrm>
            <a:off x="118334" y="1171857"/>
            <a:ext cx="11962504" cy="5819439"/>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6"/>
          <p:cNvSpPr/>
          <p:nvPr/>
        </p:nvSpPr>
        <p:spPr>
          <a:xfrm>
            <a:off x="3698253" y="1802603"/>
            <a:ext cx="4126481" cy="1740687"/>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tx1"/>
                </a:solidFill>
                <a:latin typeface="Roboto Light" panose="020B0604020202020204" charset="0"/>
                <a:ea typeface="Roboto Light" panose="020B0604020202020204" charset="0"/>
                <a:cs typeface="Roboto Light" panose="020B0604020202020204" charset="0"/>
              </a:rPr>
              <a:t>We need to speed-up </a:t>
            </a:r>
            <a:r>
              <a:rPr lang="en-US" sz="2800" dirty="0" err="1">
                <a:solidFill>
                  <a:schemeClr val="tx1"/>
                </a:solidFill>
                <a:latin typeface="Roboto Light" panose="020B0604020202020204" charset="0"/>
                <a:ea typeface="Roboto Light" panose="020B0604020202020204" charset="0"/>
                <a:cs typeface="Roboto Light" panose="020B0604020202020204" charset="0"/>
              </a:rPr>
              <a:t>McSynth</a:t>
            </a:r>
            <a:r>
              <a:rPr lang="en-US" sz="2800" dirty="0">
                <a:solidFill>
                  <a:schemeClr val="tx1"/>
                </a:solidFill>
                <a:latin typeface="Roboto Light" panose="020B0604020202020204" charset="0"/>
                <a:ea typeface="Roboto Light" panose="020B0604020202020204" charset="0"/>
                <a:cs typeface="Roboto Light" panose="020B0604020202020204" charset="0"/>
              </a:rPr>
              <a:t>!</a:t>
            </a:r>
          </a:p>
        </p:txBody>
      </p:sp>
      <p:sp>
        <p:nvSpPr>
          <p:cNvPr id="38" name="Rounded Rectangle 16"/>
          <p:cNvSpPr/>
          <p:nvPr/>
        </p:nvSpPr>
        <p:spPr>
          <a:xfrm>
            <a:off x="3698253" y="3753694"/>
            <a:ext cx="4126481" cy="1740687"/>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err="1">
                <a:solidFill>
                  <a:schemeClr val="tx1"/>
                </a:solidFill>
                <a:latin typeface="Roboto Light" panose="020B0604020202020204" charset="0"/>
                <a:ea typeface="Roboto Light" panose="020B0604020202020204" charset="0"/>
                <a:cs typeface="Roboto Light" panose="020B0604020202020204" charset="0"/>
              </a:rPr>
              <a:t>McSynth</a:t>
            </a:r>
            <a:r>
              <a:rPr lang="en-US" sz="2800" dirty="0">
                <a:solidFill>
                  <a:schemeClr val="tx1"/>
                </a:solidFill>
                <a:latin typeface="Roboto Light" panose="020B0604020202020204" charset="0"/>
                <a:ea typeface="Roboto Light" panose="020B0604020202020204" charset="0"/>
                <a:cs typeface="Roboto Light" panose="020B0604020202020204" charset="0"/>
              </a:rPr>
              <a:t> </a:t>
            </a:r>
            <a:r>
              <a:rPr lang="en-US" sz="2800" dirty="0">
                <a:solidFill>
                  <a:schemeClr val="tx1"/>
                </a:solidFill>
                <a:latin typeface="Cambria Math" panose="02040503050406030204" pitchFamily="18" charset="0"/>
                <a:ea typeface="Cambria Math" panose="02040503050406030204" pitchFamily="18" charset="0"/>
                <a:cs typeface="Roboto Light" panose="020B0604020202020204" charset="0"/>
              </a:rPr>
              <a:t>→</a:t>
            </a:r>
            <a:r>
              <a:rPr lang="en-US" sz="2800" dirty="0">
                <a:solidFill>
                  <a:schemeClr val="tx1"/>
                </a:solidFill>
                <a:latin typeface="Roboto Light" panose="020B0604020202020204" charset="0"/>
                <a:ea typeface="Roboto Light" panose="020B0604020202020204" charset="0"/>
                <a:cs typeface="Roboto Light" panose="020B0604020202020204" charset="0"/>
              </a:rPr>
              <a:t> </a:t>
            </a:r>
            <a:r>
              <a:rPr lang="en-US" sz="2800" dirty="0" err="1">
                <a:solidFill>
                  <a:schemeClr val="tx1"/>
                </a:solidFill>
                <a:latin typeface="Roboto Light" panose="020B0604020202020204" charset="0"/>
                <a:ea typeface="Roboto Light" panose="020B0604020202020204" charset="0"/>
                <a:cs typeface="Roboto Light" panose="020B0604020202020204" charset="0"/>
              </a:rPr>
              <a:t>McSynth</a:t>
            </a:r>
            <a:r>
              <a:rPr lang="en-US" sz="2800" dirty="0">
                <a:solidFill>
                  <a:schemeClr val="tx1"/>
                </a:solidFill>
                <a:latin typeface="Roboto Light" panose="020B0604020202020204" charset="0"/>
                <a:ea typeface="Roboto Light" panose="020B0604020202020204" charset="0"/>
                <a:cs typeface="Roboto Light" panose="020B0604020202020204" charset="0"/>
              </a:rPr>
              <a:t>++ </a:t>
            </a:r>
          </a:p>
        </p:txBody>
      </p:sp>
    </p:spTree>
    <p:extLst>
      <p:ext uri="{BB962C8B-B14F-4D97-AF65-F5344CB8AC3E}">
        <p14:creationId xmlns:p14="http://schemas.microsoft.com/office/powerpoint/2010/main" val="28869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6" grpId="0" animBg="1"/>
      <p:bldP spid="3"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800" dirty="0"/>
              <a:t>Motivation</a:t>
            </a:r>
          </a:p>
          <a:p>
            <a:r>
              <a:rPr lang="en-US" sz="2800" dirty="0"/>
              <a:t>Intel x86 (IA-32) Primer</a:t>
            </a:r>
          </a:p>
          <a:p>
            <a:r>
              <a:rPr lang="en-US" sz="2800" dirty="0"/>
              <a:t>McSynth</a:t>
            </a:r>
          </a:p>
          <a:p>
            <a:r>
              <a:rPr lang="en-US" sz="2800" dirty="0"/>
              <a:t>McSynth++</a:t>
            </a:r>
          </a:p>
          <a:p>
            <a:pPr lvl="1"/>
            <a:r>
              <a:rPr lang="en-US" sz="2400" dirty="0"/>
              <a:t>Improvements to Master</a:t>
            </a:r>
          </a:p>
          <a:p>
            <a:pPr lvl="1"/>
            <a:r>
              <a:rPr lang="en-US" sz="2400" dirty="0"/>
              <a:t>Improvements to Slave</a:t>
            </a:r>
          </a:p>
          <a:p>
            <a:r>
              <a:rPr lang="en-US" sz="2800" dirty="0"/>
              <a:t>Experiments</a:t>
            </a:r>
          </a:p>
          <a:p>
            <a:r>
              <a:rPr lang="en-US" sz="2800" dirty="0"/>
              <a:t>Conclusion</a:t>
            </a:r>
          </a:p>
          <a:p>
            <a:pPr lvl="1"/>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6</a:t>
            </a:fld>
            <a:endParaRPr lang="en-US"/>
          </a:p>
        </p:txBody>
      </p:sp>
    </p:spTree>
    <p:extLst>
      <p:ext uri="{BB962C8B-B14F-4D97-AF65-F5344CB8AC3E}">
        <p14:creationId xmlns:p14="http://schemas.microsoft.com/office/powerpoint/2010/main" val="12593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BFBFBF"/>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3" presetClass="emph" presetSubtype="2" fill="hold" nodeType="withEffect">
                                  <p:stCondLst>
                                    <p:cond delay="0"/>
                                  </p:stCondLst>
                                  <p:childTnLst>
                                    <p:animClr clrSpc="rgb" dir="cw">
                                      <p:cBhvr override="childStyle">
                                        <p:cTn id="41" dur="2000" fill="hold"/>
                                        <p:tgtEl>
                                          <p:spTgt spid="3">
                                            <p:txEl>
                                              <p:pRg st="1" end="1"/>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Intel x86 (IA-32) Primer</a:t>
            </a:r>
          </a:p>
        </p:txBody>
      </p:sp>
      <p:sp>
        <p:nvSpPr>
          <p:cNvPr id="3" name="Content Placeholder 2"/>
          <p:cNvSpPr>
            <a:spLocks noGrp="1"/>
          </p:cNvSpPr>
          <p:nvPr>
            <p:ph idx="1"/>
          </p:nvPr>
        </p:nvSpPr>
        <p:spPr/>
        <p:txBody>
          <a:bodyPr/>
          <a:lstStyle/>
          <a:p>
            <a:endParaRPr lang="en-US" dirty="0">
              <a:latin typeface="Roboto Light" panose="020B0604020202020204" charset="0"/>
              <a:ea typeface="Roboto Light" panose="020B0604020202020204" charset="0"/>
              <a:cs typeface="Roboto Light" panose="020B0604020202020204" charset="0"/>
            </a:endParaRPr>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Roboto Light" panose="020B0604020202020204" charset="0"/>
                <a:ea typeface="Roboto Light" panose="020B0604020202020204" charset="0"/>
                <a:cs typeface="Roboto Light" panose="020B0604020202020204" charset="0"/>
              </a:rPr>
              <a:t>7</a:t>
            </a:fld>
            <a:endParaRPr lang="en-US">
              <a:latin typeface="Roboto Light" panose="020B0604020202020204" charset="0"/>
              <a:ea typeface="Roboto Light" panose="020B0604020202020204" charset="0"/>
              <a:cs typeface="Roboto Light" panose="020B0604020202020204" charset="0"/>
            </a:endParaRPr>
          </a:p>
        </p:txBody>
      </p:sp>
      <p:sp>
        <p:nvSpPr>
          <p:cNvPr id="5" name="Rectangle 4"/>
          <p:cNvSpPr/>
          <p:nvPr/>
        </p:nvSpPr>
        <p:spPr>
          <a:xfrm>
            <a:off x="4862458" y="1905000"/>
            <a:ext cx="5029200" cy="1981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Roboto Light" panose="020B0604020202020204" charset="0"/>
                <a:ea typeface="Roboto Light" panose="020B0604020202020204" charset="0"/>
                <a:cs typeface="Roboto Light" panose="020B0604020202020204" charset="0"/>
              </a:rPr>
              <a:t>  Registers</a:t>
            </a:r>
          </a:p>
          <a:p>
            <a:endParaRPr lang="en-US" sz="2000" dirty="0">
              <a:solidFill>
                <a:schemeClr val="tx1"/>
              </a:solidFill>
              <a:latin typeface="Roboto Light" panose="020B0604020202020204" charset="0"/>
              <a:ea typeface="Roboto Light" panose="020B0604020202020204" charset="0"/>
              <a:cs typeface="Roboto Light" panose="020B0604020202020204" charset="0"/>
            </a:endParaRPr>
          </a:p>
          <a:p>
            <a:endParaRPr lang="en-US" sz="2000" dirty="0">
              <a:solidFill>
                <a:schemeClr val="tx1"/>
              </a:solidFill>
              <a:latin typeface="Roboto Light" panose="020B0604020202020204" charset="0"/>
              <a:ea typeface="Roboto Light" panose="020B0604020202020204" charset="0"/>
              <a:cs typeface="Roboto Light" panose="020B0604020202020204" charset="0"/>
            </a:endParaRPr>
          </a:p>
          <a:p>
            <a:endParaRPr lang="en-US" sz="2000" dirty="0">
              <a:solidFill>
                <a:schemeClr val="tx1"/>
              </a:solidFill>
              <a:latin typeface="Roboto Light" panose="020B0604020202020204" charset="0"/>
              <a:ea typeface="Roboto Light" panose="020B0604020202020204" charset="0"/>
              <a:cs typeface="Roboto Light" panose="020B0604020202020204" charset="0"/>
            </a:endParaRPr>
          </a:p>
          <a:p>
            <a:endParaRPr lang="en-US" sz="2000" dirty="0">
              <a:solidFill>
                <a:schemeClr val="tx1"/>
              </a:solidFill>
              <a:latin typeface="Roboto Light" panose="020B0604020202020204" charset="0"/>
              <a:ea typeface="Roboto Light" panose="020B0604020202020204" charset="0"/>
              <a:cs typeface="Roboto Light" panose="020B0604020202020204" charset="0"/>
            </a:endParaRPr>
          </a:p>
          <a:p>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6" name="Rectangle 5"/>
          <p:cNvSpPr/>
          <p:nvPr/>
        </p:nvSpPr>
        <p:spPr>
          <a:xfrm>
            <a:off x="5167258" y="2895600"/>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1000</a:t>
            </a:r>
          </a:p>
        </p:txBody>
      </p:sp>
      <p:sp>
        <p:nvSpPr>
          <p:cNvPr id="7" name="TextBox 6"/>
          <p:cNvSpPr txBox="1"/>
          <p:nvPr/>
        </p:nvSpPr>
        <p:spPr>
          <a:xfrm>
            <a:off x="5495371" y="3352800"/>
            <a:ext cx="595035" cy="369332"/>
          </a:xfrm>
          <a:prstGeom prst="rect">
            <a:avLst/>
          </a:prstGeom>
          <a:noFill/>
        </p:spPr>
        <p:txBody>
          <a:bodyPr wrap="none" rtlCol="0">
            <a:spAutoFit/>
          </a:bodyPr>
          <a:lstStyle/>
          <a:p>
            <a:r>
              <a:rPr lang="en-US" dirty="0">
                <a:latin typeface="Roboto Light" panose="020B0604020202020204" charset="0"/>
                <a:ea typeface="Roboto Light" panose="020B0604020202020204" charset="0"/>
                <a:cs typeface="Roboto Light" panose="020B0604020202020204" charset="0"/>
              </a:rPr>
              <a:t>ESP</a:t>
            </a:r>
          </a:p>
        </p:txBody>
      </p:sp>
      <p:cxnSp>
        <p:nvCxnSpPr>
          <p:cNvPr id="8" name="Straight Connector 7"/>
          <p:cNvCxnSpPr/>
          <p:nvPr/>
        </p:nvCxnSpPr>
        <p:spPr>
          <a:xfrm>
            <a:off x="2500258" y="2362201"/>
            <a:ext cx="0" cy="1525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00258" y="3886201"/>
            <a:ext cx="990600" cy="1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489722" y="2362200"/>
            <a:ext cx="1137" cy="154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00258" y="372228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00258" y="340224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52658" y="2514602"/>
            <a:ext cx="0" cy="3809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00258" y="3402249"/>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21" name="TextBox 20"/>
          <p:cNvSpPr txBox="1"/>
          <p:nvPr/>
        </p:nvSpPr>
        <p:spPr>
          <a:xfrm>
            <a:off x="2639531" y="3912012"/>
            <a:ext cx="750526" cy="369332"/>
          </a:xfrm>
          <a:prstGeom prst="rect">
            <a:avLst/>
          </a:prstGeom>
          <a:noFill/>
        </p:spPr>
        <p:txBody>
          <a:bodyPr wrap="none" rtlCol="0">
            <a:spAutoFit/>
          </a:bodyPr>
          <a:lstStyle/>
          <a:p>
            <a:r>
              <a:rPr lang="en-US" dirty="0">
                <a:latin typeface="Roboto Light" panose="020B0604020202020204" charset="0"/>
                <a:ea typeface="Roboto Light" panose="020B0604020202020204" charset="0"/>
                <a:cs typeface="Roboto Light" panose="020B0604020202020204" charset="0"/>
              </a:rPr>
              <a:t>Stack</a:t>
            </a:r>
          </a:p>
        </p:txBody>
      </p:sp>
      <p:cxnSp>
        <p:nvCxnSpPr>
          <p:cNvPr id="23" name="Curved Connector 22"/>
          <p:cNvCxnSpPr/>
          <p:nvPr/>
        </p:nvCxnSpPr>
        <p:spPr>
          <a:xfrm rot="10800000" flipV="1">
            <a:off x="3567058" y="3124200"/>
            <a:ext cx="1600200" cy="278049"/>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23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a:solidFill>
                  <a:schemeClr val="tx1"/>
                </a:solidFill>
                <a:latin typeface="Roboto Light" panose="020B0604020202020204" charset="0"/>
                <a:ea typeface="Roboto Light" panose="020B0604020202020204" charset="0"/>
                <a:cs typeface="Roboto Light" panose="020B0604020202020204" charset="0"/>
              </a:rPr>
              <a:t>push </a:t>
            </a:r>
            <a:r>
              <a:rPr lang="en-US" sz="3200" dirty="0" err="1">
                <a:solidFill>
                  <a:schemeClr val="tx1"/>
                </a:solidFill>
                <a:latin typeface="Roboto Light" panose="020B0604020202020204" charset="0"/>
                <a:ea typeface="Roboto Light" panose="020B0604020202020204" charset="0"/>
                <a:cs typeface="Roboto Light" panose="020B0604020202020204" charset="0"/>
              </a:rPr>
              <a:t>eax</a:t>
            </a:r>
            <a:endParaRPr lang="en-US" sz="44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30" name="Rectangle 29"/>
          <p:cNvSpPr/>
          <p:nvPr/>
        </p:nvSpPr>
        <p:spPr>
          <a:xfrm>
            <a:off x="6790770" y="2895599"/>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20</a:t>
            </a:r>
          </a:p>
        </p:txBody>
      </p:sp>
      <p:sp>
        <p:nvSpPr>
          <p:cNvPr id="31" name="TextBox 30"/>
          <p:cNvSpPr txBox="1"/>
          <p:nvPr/>
        </p:nvSpPr>
        <p:spPr>
          <a:xfrm>
            <a:off x="7118883" y="3352799"/>
            <a:ext cx="601447" cy="369332"/>
          </a:xfrm>
          <a:prstGeom prst="rect">
            <a:avLst/>
          </a:prstGeom>
          <a:noFill/>
        </p:spPr>
        <p:txBody>
          <a:bodyPr wrap="none" rtlCol="0">
            <a:spAutoFit/>
          </a:bodyPr>
          <a:lstStyle/>
          <a:p>
            <a:r>
              <a:rPr lang="en-US" dirty="0">
                <a:latin typeface="Roboto Light" panose="020B0604020202020204" charset="0"/>
                <a:ea typeface="Roboto Light" panose="020B0604020202020204" charset="0"/>
                <a:cs typeface="Roboto Light" panose="020B0604020202020204" charset="0"/>
              </a:rPr>
              <a:t>EAX</a:t>
            </a:r>
          </a:p>
        </p:txBody>
      </p:sp>
      <p:sp>
        <p:nvSpPr>
          <p:cNvPr id="37" name="Freeform 36"/>
          <p:cNvSpPr/>
          <p:nvPr/>
        </p:nvSpPr>
        <p:spPr>
          <a:xfrm>
            <a:off x="2809205" y="1371600"/>
            <a:ext cx="4573541" cy="1617261"/>
          </a:xfrm>
          <a:custGeom>
            <a:avLst/>
            <a:gdLst>
              <a:gd name="connsiteX0" fmla="*/ 4587244 w 4587244"/>
              <a:gd name="connsiteY0" fmla="*/ 1971853 h 2217513"/>
              <a:gd name="connsiteX1" fmla="*/ 3522718 w 4587244"/>
              <a:gd name="connsiteY1" fmla="*/ 347769 h 2217513"/>
              <a:gd name="connsiteX2" fmla="*/ 533858 w 4587244"/>
              <a:gd name="connsiteY2" fmla="*/ 156701 h 2217513"/>
              <a:gd name="connsiteX3" fmla="*/ 15244 w 4587244"/>
              <a:gd name="connsiteY3" fmla="*/ 2217513 h 2217513"/>
              <a:gd name="connsiteX0" fmla="*/ 4573183 w 4573183"/>
              <a:gd name="connsiteY0" fmla="*/ 1971853 h 2217513"/>
              <a:gd name="connsiteX1" fmla="*/ 3508657 w 4573183"/>
              <a:gd name="connsiteY1" fmla="*/ 347769 h 2217513"/>
              <a:gd name="connsiteX2" fmla="*/ 1215833 w 4573183"/>
              <a:gd name="connsiteY2" fmla="*/ 156701 h 2217513"/>
              <a:gd name="connsiteX3" fmla="*/ 1183 w 4573183"/>
              <a:gd name="connsiteY3" fmla="*/ 2217513 h 2217513"/>
              <a:gd name="connsiteX0" fmla="*/ 4573541 w 4573541"/>
              <a:gd name="connsiteY0" fmla="*/ 1941638 h 2187298"/>
              <a:gd name="connsiteX1" fmla="*/ 3509015 w 4573541"/>
              <a:gd name="connsiteY1" fmla="*/ 317554 h 2187298"/>
              <a:gd name="connsiteX2" fmla="*/ 1216191 w 4573541"/>
              <a:gd name="connsiteY2" fmla="*/ 126486 h 2187298"/>
              <a:gd name="connsiteX3" fmla="*/ 1541 w 4573541"/>
              <a:gd name="connsiteY3" fmla="*/ 2187298 h 2187298"/>
            </a:gdLst>
            <a:ahLst/>
            <a:cxnLst>
              <a:cxn ang="0">
                <a:pos x="connsiteX0" y="connsiteY0"/>
              </a:cxn>
              <a:cxn ang="0">
                <a:pos x="connsiteX1" y="connsiteY1"/>
              </a:cxn>
              <a:cxn ang="0">
                <a:pos x="connsiteX2" y="connsiteY2"/>
              </a:cxn>
              <a:cxn ang="0">
                <a:pos x="connsiteX3" y="connsiteY3"/>
              </a:cxn>
            </a:cxnLst>
            <a:rect l="l" t="t" r="r" b="b"/>
            <a:pathLst>
              <a:path w="4573541" h="2187298">
                <a:moveTo>
                  <a:pt x="4573541" y="1941638"/>
                </a:moveTo>
                <a:cubicBezTo>
                  <a:pt x="4379060" y="1280858"/>
                  <a:pt x="4068573" y="620079"/>
                  <a:pt x="3509015" y="317554"/>
                </a:cubicBezTo>
                <a:cubicBezTo>
                  <a:pt x="2949457" y="15029"/>
                  <a:pt x="1964543" y="-116899"/>
                  <a:pt x="1216191" y="126486"/>
                </a:cubicBezTo>
                <a:cubicBezTo>
                  <a:pt x="467839" y="369871"/>
                  <a:pt x="-31442" y="1312704"/>
                  <a:pt x="1541" y="2187298"/>
                </a:cubicBezTo>
              </a:path>
            </a:pathLst>
          </a:cu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38" name="Rectangle 37"/>
          <p:cNvSpPr/>
          <p:nvPr/>
        </p:nvSpPr>
        <p:spPr>
          <a:xfrm>
            <a:off x="2499121" y="3044893"/>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Light" panose="020B0604020202020204" charset="0"/>
                <a:ea typeface="Roboto Light" panose="020B0604020202020204" charset="0"/>
                <a:cs typeface="Roboto Light" panose="020B0604020202020204" charset="0"/>
              </a:rPr>
              <a:t>20</a:t>
            </a:r>
          </a:p>
        </p:txBody>
      </p:sp>
      <p:sp>
        <p:nvSpPr>
          <p:cNvPr id="39" name="Rounded Rectangle 38"/>
          <p:cNvSpPr/>
          <p:nvPr/>
        </p:nvSpPr>
        <p:spPr>
          <a:xfrm>
            <a:off x="4823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a:solidFill>
                  <a:schemeClr val="tx1"/>
                </a:solidFill>
                <a:latin typeface="Roboto Light" panose="020B0604020202020204" charset="0"/>
                <a:ea typeface="Roboto Light" panose="020B0604020202020204" charset="0"/>
                <a:cs typeface="Roboto Light" panose="020B0604020202020204" charset="0"/>
              </a:rPr>
              <a:t>mov </a:t>
            </a:r>
            <a:r>
              <a:rPr lang="en-US" sz="3200" dirty="0" err="1">
                <a:solidFill>
                  <a:schemeClr val="tx1"/>
                </a:solidFill>
                <a:latin typeface="Roboto Light" panose="020B0604020202020204" charset="0"/>
                <a:ea typeface="Roboto Light" panose="020B0604020202020204" charset="0"/>
                <a:cs typeface="Roboto Light" panose="020B0604020202020204" charset="0"/>
              </a:rPr>
              <a:t>ebx</a:t>
            </a:r>
            <a:r>
              <a:rPr lang="en-US" sz="3200" dirty="0">
                <a:solidFill>
                  <a:schemeClr val="tx1"/>
                </a:solidFill>
                <a:latin typeface="Roboto Light" panose="020B0604020202020204" charset="0"/>
                <a:ea typeface="Roboto Light" panose="020B0604020202020204" charset="0"/>
                <a:cs typeface="Roboto Light" panose="020B0604020202020204" charset="0"/>
              </a:rPr>
              <a:t>, </a:t>
            </a:r>
            <a:r>
              <a:rPr lang="en-US" sz="3200" dirty="0" err="1">
                <a:solidFill>
                  <a:schemeClr val="tx1"/>
                </a:solidFill>
                <a:latin typeface="Roboto Light" panose="020B0604020202020204" charset="0"/>
                <a:ea typeface="Roboto Light" panose="020B0604020202020204" charset="0"/>
                <a:cs typeface="Roboto Light" panose="020B0604020202020204" charset="0"/>
              </a:rPr>
              <a:t>eax</a:t>
            </a:r>
            <a:endParaRPr lang="en-US" sz="44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40" name="Rectangle 39"/>
          <p:cNvSpPr/>
          <p:nvPr/>
        </p:nvSpPr>
        <p:spPr>
          <a:xfrm>
            <a:off x="8367658" y="2886499"/>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20</a:t>
            </a:r>
          </a:p>
        </p:txBody>
      </p:sp>
      <p:sp>
        <p:nvSpPr>
          <p:cNvPr id="41" name="TextBox 40"/>
          <p:cNvSpPr txBox="1"/>
          <p:nvPr/>
        </p:nvSpPr>
        <p:spPr>
          <a:xfrm>
            <a:off x="8695771" y="3343699"/>
            <a:ext cx="598241" cy="369332"/>
          </a:xfrm>
          <a:prstGeom prst="rect">
            <a:avLst/>
          </a:prstGeom>
          <a:noFill/>
        </p:spPr>
        <p:txBody>
          <a:bodyPr wrap="none" rtlCol="0">
            <a:spAutoFit/>
          </a:bodyPr>
          <a:lstStyle/>
          <a:p>
            <a:r>
              <a:rPr lang="en-US" dirty="0">
                <a:latin typeface="Roboto Light" panose="020B0604020202020204" charset="0"/>
                <a:ea typeface="Roboto Light" panose="020B0604020202020204" charset="0"/>
                <a:cs typeface="Roboto Light" panose="020B0604020202020204" charset="0"/>
              </a:rPr>
              <a:t>EBX</a:t>
            </a:r>
          </a:p>
        </p:txBody>
      </p:sp>
      <p:sp>
        <p:nvSpPr>
          <p:cNvPr id="43" name="Freeform 42"/>
          <p:cNvSpPr/>
          <p:nvPr/>
        </p:nvSpPr>
        <p:spPr>
          <a:xfrm>
            <a:off x="7341801" y="1962944"/>
            <a:ext cx="1610436" cy="807552"/>
          </a:xfrm>
          <a:custGeom>
            <a:avLst/>
            <a:gdLst>
              <a:gd name="connsiteX0" fmla="*/ 0 w 1610436"/>
              <a:gd name="connsiteY0" fmla="*/ 807552 h 807552"/>
              <a:gd name="connsiteX1" fmla="*/ 600502 w 1610436"/>
              <a:gd name="connsiteY1" fmla="*/ 70572 h 807552"/>
              <a:gd name="connsiteX2" fmla="*/ 1064526 w 1610436"/>
              <a:gd name="connsiteY2" fmla="*/ 111516 h 807552"/>
              <a:gd name="connsiteX3" fmla="*/ 1610436 w 1610436"/>
              <a:gd name="connsiteY3" fmla="*/ 793904 h 807552"/>
              <a:gd name="connsiteX4" fmla="*/ 1610436 w 1610436"/>
              <a:gd name="connsiteY4" fmla="*/ 793904 h 80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436" h="807552">
                <a:moveTo>
                  <a:pt x="0" y="807552"/>
                </a:moveTo>
                <a:cubicBezTo>
                  <a:pt x="211540" y="497065"/>
                  <a:pt x="423081" y="186578"/>
                  <a:pt x="600502" y="70572"/>
                </a:cubicBezTo>
                <a:cubicBezTo>
                  <a:pt x="777923" y="-45434"/>
                  <a:pt x="896204" y="-9039"/>
                  <a:pt x="1064526" y="111516"/>
                </a:cubicBezTo>
                <a:cubicBezTo>
                  <a:pt x="1232848" y="232071"/>
                  <a:pt x="1610436" y="793904"/>
                  <a:pt x="1610436" y="793904"/>
                </a:cubicBezTo>
                <a:lnTo>
                  <a:pt x="1610436" y="793904"/>
                </a:lnTo>
              </a:path>
            </a:pathLst>
          </a:cu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44" name="Rounded Rectangle 43"/>
          <p:cNvSpPr/>
          <p:nvPr/>
        </p:nvSpPr>
        <p:spPr>
          <a:xfrm>
            <a:off x="4823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a:solidFill>
                  <a:schemeClr val="tx1"/>
                </a:solidFill>
                <a:latin typeface="Roboto Light" panose="020B0604020202020204" charset="0"/>
                <a:ea typeface="Roboto Light" panose="020B0604020202020204" charset="0"/>
                <a:cs typeface="Roboto Light" panose="020B0604020202020204" charset="0"/>
              </a:rPr>
              <a:t>mov [</a:t>
            </a:r>
            <a:r>
              <a:rPr lang="en-US" sz="3200" dirty="0" err="1">
                <a:solidFill>
                  <a:schemeClr val="tx1"/>
                </a:solidFill>
                <a:latin typeface="Roboto Light" panose="020B0604020202020204" charset="0"/>
                <a:ea typeface="Roboto Light" panose="020B0604020202020204" charset="0"/>
                <a:cs typeface="Roboto Light" panose="020B0604020202020204" charset="0"/>
              </a:rPr>
              <a:t>esp</a:t>
            </a:r>
            <a:r>
              <a:rPr lang="en-US" sz="3200" dirty="0">
                <a:solidFill>
                  <a:schemeClr val="tx1"/>
                </a:solidFill>
                <a:latin typeface="Roboto Light" panose="020B0604020202020204" charset="0"/>
                <a:ea typeface="Roboto Light" panose="020B0604020202020204" charset="0"/>
                <a:cs typeface="Roboto Light" panose="020B0604020202020204" charset="0"/>
              </a:rPr>
              <a:t>], 40</a:t>
            </a:r>
            <a:endParaRPr lang="en-US" sz="44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45" name="Rectangle 44"/>
          <p:cNvSpPr/>
          <p:nvPr/>
        </p:nvSpPr>
        <p:spPr>
          <a:xfrm>
            <a:off x="2499121" y="3044893"/>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Light" panose="020B0604020202020204" charset="0"/>
                <a:ea typeface="Roboto Light" panose="020B0604020202020204" charset="0"/>
                <a:cs typeface="Roboto Light" panose="020B0604020202020204" charset="0"/>
              </a:rPr>
              <a:t>40</a:t>
            </a:r>
          </a:p>
        </p:txBody>
      </p:sp>
      <p:sp>
        <p:nvSpPr>
          <p:cNvPr id="46" name="Rounded Rectangle 45"/>
          <p:cNvSpPr/>
          <p:nvPr/>
        </p:nvSpPr>
        <p:spPr>
          <a:xfrm>
            <a:off x="4659856" y="5257800"/>
            <a:ext cx="2918912"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a:solidFill>
                  <a:schemeClr val="tx1"/>
                </a:solidFill>
                <a:latin typeface="Roboto Light" panose="020B0604020202020204" charset="0"/>
                <a:ea typeface="Roboto Light" panose="020B0604020202020204" charset="0"/>
                <a:cs typeface="Roboto Light" panose="020B0604020202020204" charset="0"/>
              </a:rPr>
              <a:t>lea </a:t>
            </a:r>
            <a:r>
              <a:rPr lang="en-US" sz="3200" dirty="0" err="1">
                <a:solidFill>
                  <a:schemeClr val="tx1"/>
                </a:solidFill>
                <a:latin typeface="Roboto Light" panose="020B0604020202020204" charset="0"/>
                <a:ea typeface="Roboto Light" panose="020B0604020202020204" charset="0"/>
                <a:cs typeface="Roboto Light" panose="020B0604020202020204" charset="0"/>
              </a:rPr>
              <a:t>esp</a:t>
            </a:r>
            <a:r>
              <a:rPr lang="en-US" sz="3200" dirty="0">
                <a:solidFill>
                  <a:schemeClr val="tx1"/>
                </a:solidFill>
                <a:latin typeface="Roboto Light" panose="020B0604020202020204" charset="0"/>
                <a:ea typeface="Roboto Light" panose="020B0604020202020204" charset="0"/>
                <a:cs typeface="Roboto Light" panose="020B0604020202020204" charset="0"/>
              </a:rPr>
              <a:t>, [esp+4]</a:t>
            </a:r>
            <a:endParaRPr lang="en-US" sz="44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47" name="Rectangle 46"/>
          <p:cNvSpPr/>
          <p:nvPr/>
        </p:nvSpPr>
        <p:spPr>
          <a:xfrm>
            <a:off x="5167257" y="2896202"/>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996</a:t>
            </a:r>
          </a:p>
        </p:txBody>
      </p:sp>
      <p:cxnSp>
        <p:nvCxnSpPr>
          <p:cNvPr id="48" name="Curved Connector 47"/>
          <p:cNvCxnSpPr/>
          <p:nvPr/>
        </p:nvCxnSpPr>
        <p:spPr>
          <a:xfrm rot="10800000">
            <a:off x="3567060" y="3044892"/>
            <a:ext cx="1600769" cy="96974"/>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167828" y="2896202"/>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1000</a:t>
            </a:r>
          </a:p>
        </p:txBody>
      </p:sp>
      <p:sp>
        <p:nvSpPr>
          <p:cNvPr id="33" name="TextBox 32"/>
          <p:cNvSpPr txBox="1"/>
          <p:nvPr/>
        </p:nvSpPr>
        <p:spPr>
          <a:xfrm>
            <a:off x="10036021" y="340667"/>
            <a:ext cx="1952779"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[Background]</a:t>
            </a:r>
          </a:p>
        </p:txBody>
      </p:sp>
    </p:spTree>
    <p:extLst>
      <p:ext uri="{BB962C8B-B14F-4D97-AF65-F5344CB8AC3E}">
        <p14:creationId xmlns:p14="http://schemas.microsoft.com/office/powerpoint/2010/main" val="17796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2000"/>
                                        <p:tgtEl>
                                          <p:spTgt spid="37"/>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3500"/>
                            </p:stCondLst>
                            <p:childTnLst>
                              <p:par>
                                <p:cTn id="63" presetID="10" presetClass="exit" presetSubtype="0" fill="hold" grpId="1"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par>
                          <p:cTn id="66" fill="hold">
                            <p:stCondLst>
                              <p:cond delay="4000"/>
                            </p:stCondLst>
                            <p:childTnLst>
                              <p:par>
                                <p:cTn id="67" presetID="10" presetClass="exit" presetSubtype="0" fill="hold" nodeType="after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4500"/>
                            </p:stCondLst>
                            <p:childTnLst>
                              <p:par>
                                <p:cTn id="71" presetID="22" presetClass="entr" presetSubtype="2"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right)">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2000"/>
                                        <p:tgtEl>
                                          <p:spTgt spid="43"/>
                                        </p:tgtEl>
                                      </p:cBhvr>
                                    </p:animEffect>
                                  </p:childTnLst>
                                </p:cTn>
                              </p:par>
                            </p:childTnLst>
                          </p:cTn>
                        </p:par>
                        <p:par>
                          <p:cTn id="99" fill="hold">
                            <p:stCondLst>
                              <p:cond delay="3500"/>
                            </p:stCondLst>
                            <p:childTnLst>
                              <p:par>
                                <p:cTn id="100" presetID="10" presetClass="entr" presetSubtype="0" fill="hold" nodeType="afterEffect">
                                  <p:stCondLst>
                                    <p:cond delay="0"/>
                                  </p:stCondLst>
                                  <p:childTnLst>
                                    <p:set>
                                      <p:cBhvr>
                                        <p:cTn id="101" dur="1" fill="hold">
                                          <p:stCondLst>
                                            <p:cond delay="0"/>
                                          </p:stCondLst>
                                        </p:cTn>
                                        <p:tgtEl>
                                          <p:spTgt spid="40">
                                            <p:txEl>
                                              <p:pRg st="0" end="0"/>
                                            </p:txEl>
                                          </p:spTgt>
                                        </p:tgtEl>
                                        <p:attrNameLst>
                                          <p:attrName>style.visibility</p:attrName>
                                        </p:attrNameLst>
                                      </p:cBhvr>
                                      <p:to>
                                        <p:strVal val="visible"/>
                                      </p:to>
                                    </p:set>
                                    <p:animEffect transition="in" filter="fade">
                                      <p:cBhvr>
                                        <p:cTn id="102" dur="500"/>
                                        <p:tgtEl>
                                          <p:spTgt spid="40">
                                            <p:txEl>
                                              <p:pRg st="0" end="0"/>
                                            </p:txEl>
                                          </p:spTgt>
                                        </p:tgtEl>
                                      </p:cBhvr>
                                    </p:animEffect>
                                  </p:childTnLst>
                                </p:cTn>
                              </p:par>
                            </p:childTnLst>
                          </p:cTn>
                        </p:par>
                        <p:par>
                          <p:cTn id="103" fill="hold">
                            <p:stCondLst>
                              <p:cond delay="4000"/>
                            </p:stCondLst>
                            <p:childTnLst>
                              <p:par>
                                <p:cTn id="104" presetID="10" presetClass="exit" presetSubtype="0" fill="hold" grpId="1" nodeType="afterEffect">
                                  <p:stCondLst>
                                    <p:cond delay="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39"/>
                                        </p:tgtEl>
                                      </p:cBhvr>
                                    </p:animEffect>
                                    <p:set>
                                      <p:cBhvr>
                                        <p:cTn id="111" dur="1" fill="hold">
                                          <p:stCondLst>
                                            <p:cond delay="499"/>
                                          </p:stCondLst>
                                        </p:cTn>
                                        <p:tgtEl>
                                          <p:spTgt spid="39"/>
                                        </p:tgtEl>
                                        <p:attrNameLst>
                                          <p:attrName>style.visibility</p:attrName>
                                        </p:attrNameLst>
                                      </p:cBhvr>
                                      <p:to>
                                        <p:strVal val="hidden"/>
                                      </p:to>
                                    </p:set>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44"/>
                                        </p:tgtEl>
                                      </p:cBhvr>
                                    </p:animEffect>
                                    <p:set>
                                      <p:cBhvr>
                                        <p:cTn id="129" dur="1" fill="hold">
                                          <p:stCondLst>
                                            <p:cond delay="499"/>
                                          </p:stCondLst>
                                        </p:cTn>
                                        <p:tgtEl>
                                          <p:spTgt spid="44"/>
                                        </p:tgtEl>
                                        <p:attrNameLst>
                                          <p:attrName>style.visibility</p:attrName>
                                        </p:attrNameLst>
                                      </p:cBhvr>
                                      <p:to>
                                        <p:strVal val="hidden"/>
                                      </p:to>
                                    </p:se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500"/>
                                        <p:tgtEl>
                                          <p:spTgt spid="50"/>
                                        </p:tgtEl>
                                      </p:cBhvr>
                                    </p:animEffect>
                                  </p:childTnLst>
                                </p:cTn>
                              </p:par>
                            </p:childTnLst>
                          </p:cTn>
                        </p:par>
                        <p:par>
                          <p:cTn id="144" fill="hold">
                            <p:stCondLst>
                              <p:cond delay="500"/>
                            </p:stCondLst>
                            <p:childTnLst>
                              <p:par>
                                <p:cTn id="145" presetID="22" presetClass="entr" presetSubtype="2"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right)">
                                      <p:cBhvr>
                                        <p:cTn id="1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21" grpId="0"/>
      <p:bldP spid="29" grpId="0" animBg="1"/>
      <p:bldP spid="29" grpId="1" animBg="1"/>
      <p:bldP spid="30" grpId="0" animBg="1"/>
      <p:bldP spid="31" grpId="0"/>
      <p:bldP spid="37" grpId="0" animBg="1"/>
      <p:bldP spid="37" grpId="1" animBg="1"/>
      <p:bldP spid="38" grpId="0" animBg="1"/>
      <p:bldP spid="39" grpId="0" animBg="1"/>
      <p:bldP spid="39" grpId="1" animBg="1"/>
      <p:bldP spid="40" grpId="0" animBg="1"/>
      <p:bldP spid="41" grpId="0"/>
      <p:bldP spid="43" grpId="0" animBg="1"/>
      <p:bldP spid="43" grpId="1" animBg="1"/>
      <p:bldP spid="44" grpId="0" animBg="1"/>
      <p:bldP spid="44" grpId="1" animBg="1"/>
      <p:bldP spid="45" grpId="0" animBg="1"/>
      <p:bldP spid="46" grpId="0" animBg="1"/>
      <p:bldP spid="47"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800" dirty="0"/>
              <a:t>Motivation</a:t>
            </a:r>
          </a:p>
          <a:p>
            <a:r>
              <a:rPr lang="en-US" sz="2800" dirty="0"/>
              <a:t>Intel x86 (IA-32) Primer</a:t>
            </a:r>
          </a:p>
          <a:p>
            <a:r>
              <a:rPr lang="en-US" sz="2800" dirty="0"/>
              <a:t>McSynth</a:t>
            </a:r>
          </a:p>
          <a:p>
            <a:r>
              <a:rPr lang="en-US" sz="2800" dirty="0"/>
              <a:t>McSynth++</a:t>
            </a:r>
          </a:p>
          <a:p>
            <a:pPr lvl="1"/>
            <a:r>
              <a:rPr lang="en-US" sz="2400" dirty="0"/>
              <a:t>Improvements to Master</a:t>
            </a:r>
          </a:p>
          <a:p>
            <a:pPr lvl="1"/>
            <a:r>
              <a:rPr lang="en-US" sz="2400" dirty="0"/>
              <a:t>Improvements to Slave</a:t>
            </a:r>
          </a:p>
          <a:p>
            <a:r>
              <a:rPr lang="en-US" sz="2800" dirty="0"/>
              <a:t>Experiments</a:t>
            </a:r>
          </a:p>
          <a:p>
            <a:r>
              <a:rPr lang="en-US" sz="2800" dirty="0"/>
              <a:t>Conclusion</a:t>
            </a:r>
          </a:p>
          <a:p>
            <a:pPr lvl="1"/>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8</a:t>
            </a:fld>
            <a:endParaRPr lang="en-US"/>
          </a:p>
        </p:txBody>
      </p:sp>
    </p:spTree>
    <p:extLst>
      <p:ext uri="{BB962C8B-B14F-4D97-AF65-F5344CB8AC3E}">
        <p14:creationId xmlns:p14="http://schemas.microsoft.com/office/powerpoint/2010/main" val="6871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BFBFBF"/>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BFBFBF"/>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Light" panose="020B0604020202020204" charset="0"/>
                <a:ea typeface="Roboto Light" panose="020B0604020202020204" charset="0"/>
                <a:cs typeface="Roboto Light" panose="020B0604020202020204" charset="0"/>
              </a:rPr>
              <a:t>Synthesis of Machine Code*</a:t>
            </a:r>
          </a:p>
        </p:txBody>
      </p:sp>
      <p:sp>
        <p:nvSpPr>
          <p:cNvPr id="5" name="Content Placeholder 4"/>
          <p:cNvSpPr>
            <a:spLocks noGrp="1"/>
          </p:cNvSpPr>
          <p:nvPr>
            <p:ph sz="half" idx="1"/>
          </p:nvPr>
        </p:nvSpPr>
        <p:spPr/>
        <p:txBody>
          <a:bodyPr/>
          <a:lstStyle/>
          <a:p>
            <a:r>
              <a:rPr lang="en-US" dirty="0">
                <a:latin typeface="Roboto Light" panose="020B0604020202020204" charset="0"/>
                <a:ea typeface="Roboto Light" panose="020B0604020202020204" charset="0"/>
                <a:cs typeface="Roboto Light" panose="020B0604020202020204" charset="0"/>
              </a:rPr>
              <a:t>Synthesize machine-code instructions from a semantic specification</a:t>
            </a:r>
          </a:p>
          <a:p>
            <a:pPr lvl="1"/>
            <a:r>
              <a:rPr lang="en-US" dirty="0">
                <a:latin typeface="Roboto Light" panose="020B0604020202020204" charset="0"/>
                <a:ea typeface="Roboto Light" panose="020B0604020202020204" charset="0"/>
                <a:cs typeface="Roboto Light" panose="020B0604020202020204" charset="0"/>
              </a:rPr>
              <a:t>QFBV formula</a:t>
            </a:r>
          </a:p>
          <a:p>
            <a:r>
              <a:rPr lang="en-US" dirty="0">
                <a:latin typeface="Roboto Light" panose="020B0604020202020204" charset="0"/>
                <a:ea typeface="Roboto Light" panose="020B0604020202020204" charset="0"/>
                <a:cs typeface="Roboto Light" panose="020B0604020202020204" charset="0"/>
              </a:rPr>
              <a:t>Parameterized by ISA</a:t>
            </a:r>
          </a:p>
          <a:p>
            <a:endParaRPr lang="en-US" dirty="0">
              <a:latin typeface="Roboto Light" panose="020B0604020202020204" charset="0"/>
              <a:ea typeface="Roboto Light" panose="020B0604020202020204" charset="0"/>
              <a:cs typeface="Roboto Light" panose="020B0604020202020204" charset="0"/>
            </a:endParaRPr>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Roboto Light" panose="020B0604020202020204" charset="0"/>
                <a:ea typeface="Roboto Light" panose="020B0604020202020204" charset="0"/>
                <a:cs typeface="Roboto Light" panose="020B0604020202020204" charset="0"/>
              </a:rPr>
              <a:t>9</a:t>
            </a:fld>
            <a:endParaRPr lang="en-US">
              <a:latin typeface="Roboto Light" panose="020B0604020202020204" charset="0"/>
              <a:ea typeface="Roboto Light" panose="020B0604020202020204" charset="0"/>
              <a:cs typeface="Roboto Light" panose="020B0604020202020204" charset="0"/>
            </a:endParaRPr>
          </a:p>
        </p:txBody>
      </p:sp>
      <p:sp>
        <p:nvSpPr>
          <p:cNvPr id="7" name="Rounded Rectangle 6"/>
          <p:cNvSpPr/>
          <p:nvPr/>
        </p:nvSpPr>
        <p:spPr>
          <a:xfrm>
            <a:off x="7419079" y="14478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push </a:t>
            </a:r>
            <a:r>
              <a:rPr lang="en-US" sz="2000" dirty="0" err="1">
                <a:solidFill>
                  <a:schemeClr val="tx1"/>
                </a:solidFill>
                <a:latin typeface="Roboto Light" panose="020B0604020202020204" charset="0"/>
                <a:ea typeface="Roboto Light" panose="020B0604020202020204" charset="0"/>
                <a:cs typeface="Roboto Light" panose="020B0604020202020204" charset="0"/>
              </a:rPr>
              <a:t>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10" name="Down Arrow 9"/>
          <p:cNvSpPr/>
          <p:nvPr/>
        </p:nvSpPr>
        <p:spPr>
          <a:xfrm>
            <a:off x="8066779" y="37719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1" name="Rounded Rectangle 10"/>
          <p:cNvSpPr/>
          <p:nvPr/>
        </p:nvSpPr>
        <p:spPr>
          <a:xfrm>
            <a:off x="7419079" y="44196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push </a:t>
            </a:r>
            <a:r>
              <a:rPr lang="en-US" sz="2000" dirty="0" err="1">
                <a:solidFill>
                  <a:schemeClr val="tx1"/>
                </a:solidFill>
                <a:latin typeface="Roboto Light" panose="020B0604020202020204" charset="0"/>
                <a:ea typeface="Roboto Light" panose="020B0604020202020204" charset="0"/>
                <a:cs typeface="Roboto Light" panose="020B0604020202020204" charset="0"/>
              </a:rPr>
              <a:t>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mc:AlternateContent xmlns:mc="http://schemas.openxmlformats.org/markup-compatibility/2006" xmlns:a14="http://schemas.microsoft.com/office/drawing/2010/main">
        <mc:Choice Requires="a14">
          <p:sp>
            <p:nvSpPr>
              <p:cNvPr id="13" name="Rounded Rectangle 12"/>
              <p:cNvSpPr/>
              <p:nvPr/>
            </p:nvSpPr>
            <p:spPr>
              <a:xfrm>
                <a:off x="6542934" y="5225752"/>
                <a:ext cx="3466784" cy="98502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ESP’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 4 ↦ EAX] </a:t>
                </a:r>
                <a14:m>
                  <m:oMath xmlns:m="http://schemas.openxmlformats.org/officeDocument/2006/math">
                    <m:r>
                      <a:rPr lang="en-US" sz="2000">
                        <a:solidFill>
                          <a:schemeClr val="tx1"/>
                        </a:solidFill>
                        <a:latin typeface="Cambria Math"/>
                        <a:sym typeface="Wingdings" panose="05000000000000000000" pitchFamily="2" charset="2"/>
                      </a:rPr>
                      <m:t>⟺</m:t>
                    </m:r>
                  </m:oMath>
                </a14:m>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 push </a:t>
                </a:r>
                <a:r>
                  <a:rPr lang="en-US" sz="2000" dirty="0" err="1">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eax</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p:txBody>
          </p:sp>
        </mc:Choice>
        <mc:Fallback xmlns="">
          <p:sp>
            <p:nvSpPr>
              <p:cNvPr id="13" name="Rounded Rectangle 12"/>
              <p:cNvSpPr>
                <a:spLocks noRot="1" noChangeAspect="1" noMove="1" noResize="1" noEditPoints="1" noAdjustHandles="1" noChangeArrowheads="1" noChangeShapeType="1" noTextEdit="1"/>
              </p:cNvSpPr>
              <p:nvPr/>
            </p:nvSpPr>
            <p:spPr>
              <a:xfrm>
                <a:off x="6542934" y="5225752"/>
                <a:ext cx="3466784" cy="985025"/>
              </a:xfrm>
              <a:prstGeom prst="roundRect">
                <a:avLst/>
              </a:prstGeom>
              <a:blipFill>
                <a:blip r:embed="rId3"/>
                <a:stretch>
                  <a:fillRect/>
                </a:stretch>
              </a:blipFill>
              <a:ln/>
            </p:spPr>
            <p:txBody>
              <a:bodyPr/>
              <a:lstStyle/>
              <a:p>
                <a:r>
                  <a:rPr lang="en-US">
                    <a:noFill/>
                  </a:rPr>
                  <a:t> </a:t>
                </a:r>
              </a:p>
            </p:txBody>
          </p:sp>
        </mc:Fallback>
      </mc:AlternateContent>
      <p:sp>
        <p:nvSpPr>
          <p:cNvPr id="19" name="Rounded Rectangle 18"/>
          <p:cNvSpPr/>
          <p:nvPr/>
        </p:nvSpPr>
        <p:spPr>
          <a:xfrm>
            <a:off x="7219050" y="4413923"/>
            <a:ext cx="2114550" cy="69137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lea </a:t>
            </a:r>
            <a:r>
              <a:rPr lang="en-US" sz="2000" dirty="0" err="1">
                <a:solidFill>
                  <a:schemeClr val="tx1"/>
                </a:solidFill>
                <a:latin typeface="Roboto Light" panose="020B0604020202020204" charset="0"/>
                <a:ea typeface="Roboto Light" panose="020B0604020202020204" charset="0"/>
                <a:cs typeface="Roboto Light" panose="020B0604020202020204" charset="0"/>
              </a:rPr>
              <a:t>esp</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err="1">
                <a:solidFill>
                  <a:schemeClr val="tx1"/>
                </a:solidFill>
                <a:latin typeface="Roboto Light" panose="020B0604020202020204" charset="0"/>
                <a:ea typeface="Roboto Light" panose="020B0604020202020204" charset="0"/>
                <a:cs typeface="Roboto Light" panose="020B0604020202020204" charset="0"/>
              </a:rPr>
              <a:t>esp</a:t>
            </a:r>
            <a:r>
              <a:rPr lang="en-US" sz="2000" dirty="0">
                <a:solidFill>
                  <a:schemeClr val="tx1"/>
                </a:solidFill>
                <a:latin typeface="Roboto Light" panose="020B0604020202020204" charset="0"/>
                <a:ea typeface="Roboto Light" panose="020B0604020202020204" charset="0"/>
                <a:cs typeface="Roboto Light" panose="020B0604020202020204" charset="0"/>
              </a:rPr>
              <a:t> – 4]</a:t>
            </a:r>
          </a:p>
          <a:p>
            <a:pPr algn="ctr"/>
            <a:r>
              <a:rPr lang="en-US" sz="2000" dirty="0" err="1">
                <a:solidFill>
                  <a:schemeClr val="tx1"/>
                </a:solidFill>
                <a:latin typeface="Roboto Light" panose="020B0604020202020204" charset="0"/>
                <a:ea typeface="Roboto Light" panose="020B0604020202020204" charset="0"/>
                <a:cs typeface="Roboto Light" panose="020B0604020202020204" charset="0"/>
              </a:rPr>
              <a:t>mov</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err="1">
                <a:solidFill>
                  <a:schemeClr val="tx1"/>
                </a:solidFill>
                <a:latin typeface="Roboto Light" panose="020B0604020202020204" charset="0"/>
                <a:ea typeface="Roboto Light" panose="020B0604020202020204" charset="0"/>
                <a:cs typeface="Roboto Light" panose="020B0604020202020204" charset="0"/>
              </a:rPr>
              <a:t>esp</a:t>
            </a:r>
            <a:r>
              <a:rPr lang="en-US" sz="2000" dirty="0">
                <a:solidFill>
                  <a:schemeClr val="tx1"/>
                </a:solidFill>
                <a:latin typeface="Roboto Light" panose="020B0604020202020204" charset="0"/>
                <a:ea typeface="Roboto Light" panose="020B0604020202020204" charset="0"/>
                <a:cs typeface="Roboto Light" panose="020B0604020202020204" charset="0"/>
              </a:rPr>
              <a:t>], </a:t>
            </a:r>
            <a:r>
              <a:rPr lang="en-US" sz="2000" dirty="0" err="1">
                <a:solidFill>
                  <a:schemeClr val="tx1"/>
                </a:solidFill>
                <a:latin typeface="Roboto Light" panose="020B0604020202020204" charset="0"/>
                <a:ea typeface="Roboto Light" panose="020B0604020202020204" charset="0"/>
                <a:cs typeface="Roboto Light" panose="020B0604020202020204" charset="0"/>
              </a:rPr>
              <a:t>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mc:AlternateContent xmlns:mc="http://schemas.openxmlformats.org/markup-compatibility/2006" xmlns:a14="http://schemas.microsoft.com/office/drawing/2010/main">
        <mc:Choice Requires="a14">
          <p:sp>
            <p:nvSpPr>
              <p:cNvPr id="20" name="Rounded Rectangle 19"/>
              <p:cNvSpPr/>
              <p:nvPr/>
            </p:nvSpPr>
            <p:spPr>
              <a:xfrm>
                <a:off x="6242290" y="5202695"/>
                <a:ext cx="4068071" cy="111400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ESP’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 4 ↦ EAX] </a:t>
                </a:r>
                <a14:m>
                  <m:oMath xmlns:m="http://schemas.openxmlformats.org/officeDocument/2006/math">
                    <m:r>
                      <a:rPr lang="en-US" sz="2000">
                        <a:solidFill>
                          <a:schemeClr val="tx1"/>
                        </a:solidFill>
                        <a:latin typeface="Cambria Math"/>
                        <a:sym typeface="Wingdings" panose="05000000000000000000" pitchFamily="2" charset="2"/>
                      </a:rPr>
                      <m:t>⟺</m:t>
                    </m:r>
                  </m:oMath>
                </a14:m>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r>
                  <a:rPr lang="en-US" sz="2000" dirty="0">
                    <a:solidFill>
                      <a:schemeClr val="tx1"/>
                    </a:solidFill>
                    <a:latin typeface="Roboto Light" panose="020B0604020202020204" charset="0"/>
                    <a:ea typeface="Roboto Light" panose="020B0604020202020204" charset="0"/>
                    <a:cs typeface="Roboto Light" panose="020B0604020202020204" charset="0"/>
                  </a:rPr>
                  <a:t>lea esp, [esp – 4];</a:t>
                </a:r>
                <a:r>
                  <a:rPr lang="en-US" sz="2000" dirty="0" err="1">
                    <a:solidFill>
                      <a:schemeClr val="tx1"/>
                    </a:solidFill>
                    <a:latin typeface="Roboto Light" panose="020B0604020202020204" charset="0"/>
                    <a:ea typeface="Roboto Light" panose="020B0604020202020204" charset="0"/>
                    <a:cs typeface="Roboto Light" panose="020B0604020202020204" charset="0"/>
                  </a:rPr>
                  <a:t>mov</a:t>
                </a:r>
                <a:r>
                  <a:rPr lang="en-US" sz="2000" dirty="0">
                    <a:solidFill>
                      <a:schemeClr val="tx1"/>
                    </a:solidFill>
                    <a:latin typeface="Roboto Light" panose="020B0604020202020204" charset="0"/>
                    <a:ea typeface="Roboto Light" panose="020B0604020202020204" charset="0"/>
                    <a:cs typeface="Roboto Light" panose="020B0604020202020204" charset="0"/>
                  </a:rPr>
                  <a:t> [esp], </a:t>
                </a:r>
                <a:r>
                  <a:rPr lang="en-US" sz="2000" dirty="0" err="1">
                    <a:solidFill>
                      <a:schemeClr val="tx1"/>
                    </a:solidFill>
                    <a:latin typeface="Roboto Light" panose="020B0604020202020204" charset="0"/>
                    <a:ea typeface="Roboto Light" panose="020B0604020202020204" charset="0"/>
                    <a:cs typeface="Roboto Light" panose="020B0604020202020204" charset="0"/>
                  </a:rPr>
                  <a:t>eax</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6242290" y="5202695"/>
                <a:ext cx="4068071" cy="1114005"/>
              </a:xfrm>
              <a:prstGeom prst="roundRect">
                <a:avLst/>
              </a:prstGeom>
              <a:blipFill>
                <a:blip r:embed="rId4"/>
                <a:stretch>
                  <a:fillRect/>
                </a:stretch>
              </a:blipFill>
              <a:ln/>
            </p:spPr>
            <p:txBody>
              <a:bodyPr/>
              <a:lstStyle/>
              <a:p>
                <a:r>
                  <a:rPr lang="en-US">
                    <a:noFill/>
                  </a:rPr>
                  <a:t> </a:t>
                </a:r>
              </a:p>
            </p:txBody>
          </p:sp>
        </mc:Fallback>
      </mc:AlternateContent>
      <p:sp>
        <p:nvSpPr>
          <p:cNvPr id="8" name="Rectangle 7"/>
          <p:cNvSpPr/>
          <p:nvPr/>
        </p:nvSpPr>
        <p:spPr>
          <a:xfrm>
            <a:off x="7400025" y="3099967"/>
            <a:ext cx="1752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bg1"/>
                </a:solidFill>
                <a:latin typeface="Roboto Light" panose="020B0604020202020204" charset="0"/>
                <a:ea typeface="Roboto Light" panose="020B0604020202020204" charset="0"/>
                <a:cs typeface="Roboto Light" panose="020B0604020202020204" charset="0"/>
              </a:rPr>
              <a:t>McSynth</a:t>
            </a:r>
          </a:p>
        </p:txBody>
      </p:sp>
      <p:sp>
        <p:nvSpPr>
          <p:cNvPr id="9" name="Down Arrow 8"/>
          <p:cNvSpPr/>
          <p:nvPr/>
        </p:nvSpPr>
        <p:spPr>
          <a:xfrm>
            <a:off x="8066779" y="24384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Roboto Light" panose="020B0604020202020204" charset="0"/>
              <a:ea typeface="Roboto Light" panose="020B0604020202020204" charset="0"/>
              <a:cs typeface="Roboto Light" panose="020B0604020202020204" charset="0"/>
            </a:endParaRPr>
          </a:p>
        </p:txBody>
      </p:sp>
      <p:sp>
        <p:nvSpPr>
          <p:cNvPr id="12" name="Rounded Rectangle 11"/>
          <p:cNvSpPr/>
          <p:nvPr/>
        </p:nvSpPr>
        <p:spPr>
          <a:xfrm>
            <a:off x="6563715" y="1368027"/>
            <a:ext cx="342522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ESP’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 4 ↦ EAX]</a:t>
            </a:r>
            <a:endParaRPr lang="en-US" sz="2000" dirty="0">
              <a:solidFill>
                <a:schemeClr val="tx1"/>
              </a:solidFill>
              <a:latin typeface="Roboto Light" panose="020B0604020202020204" charset="0"/>
              <a:ea typeface="Roboto Light" panose="020B0604020202020204" charset="0"/>
              <a:cs typeface="Roboto Light" panose="020B0604020202020204" charset="0"/>
            </a:endParaRPr>
          </a:p>
        </p:txBody>
      </p:sp>
      <p:sp>
        <p:nvSpPr>
          <p:cNvPr id="18" name="Rounded Rectangle 17"/>
          <p:cNvSpPr/>
          <p:nvPr/>
        </p:nvSpPr>
        <p:spPr>
          <a:xfrm>
            <a:off x="6409425" y="1256762"/>
            <a:ext cx="3733800" cy="2871205"/>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Roboto Light" panose="020B0604020202020204" charset="0"/>
                <a:ea typeface="Roboto Light" panose="020B0604020202020204" charset="0"/>
                <a:cs typeface="Roboto Light" panose="020B0604020202020204" charset="0"/>
              </a:rPr>
              <a:t>ESP’ </a:t>
            </a: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 ESP – 4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Mem’ = Mem[ESP – 4 ↦ EAX]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EBP’ = EBP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EAX’ = EAX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EBX’ = EBX </a:t>
            </a:r>
            <a:r>
              <a:rPr lang="en-US" sz="2000" dirty="0">
                <a:solidFill>
                  <a:schemeClr val="tx1"/>
                </a:solidFill>
                <a:latin typeface="Roboto Light" panose="020B0604020202020204" charset="0"/>
                <a:ea typeface="Roboto Light" panose="020B0604020202020204" charset="0"/>
                <a:cs typeface="Roboto Light" panose="020B0604020202020204" charset="0"/>
              </a:rPr>
              <a:t>∧</a:t>
            </a:r>
            <a:endPar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endParaRPr>
          </a:p>
          <a:p>
            <a:pPr algn="ctr">
              <a:lnSpc>
                <a:spcPts val="800"/>
              </a:lnSpc>
            </a:pP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a:t>
            </a:r>
          </a:p>
          <a:p>
            <a:pPr algn="ctr">
              <a:lnSpc>
                <a:spcPts val="800"/>
              </a:lnSpc>
            </a:pP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a:t>
            </a:r>
          </a:p>
          <a:p>
            <a:pPr algn="ctr">
              <a:lnSpc>
                <a:spcPts val="800"/>
              </a:lnSpc>
            </a:pP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CF’ = CF </a:t>
            </a:r>
            <a:r>
              <a:rPr lang="en-US" sz="2000" dirty="0">
                <a:solidFill>
                  <a:schemeClr val="tx1"/>
                </a:solidFill>
                <a:latin typeface="Roboto Light" panose="020B0604020202020204" charset="0"/>
                <a:ea typeface="Roboto Light" panose="020B0604020202020204" charset="0"/>
                <a:cs typeface="Roboto Light" panose="020B0604020202020204" charset="0"/>
              </a:rPr>
              <a:t>∧</a:t>
            </a:r>
          </a:p>
          <a:p>
            <a:pPr algn="ctr"/>
            <a:r>
              <a:rPr lang="en-US" sz="2000" dirty="0">
                <a:solidFill>
                  <a:schemeClr val="tx1"/>
                </a:solidFill>
                <a:latin typeface="Roboto Light" panose="020B0604020202020204" charset="0"/>
                <a:ea typeface="Roboto Light" panose="020B0604020202020204" charset="0"/>
                <a:cs typeface="Roboto Light" panose="020B0604020202020204" charset="0"/>
                <a:sym typeface="Wingdings" panose="05000000000000000000" pitchFamily="2" charset="2"/>
              </a:rPr>
              <a:t>OF’ = OF </a:t>
            </a:r>
          </a:p>
        </p:txBody>
      </p:sp>
      <p:sp>
        <p:nvSpPr>
          <p:cNvPr id="22" name="TextBox 21"/>
          <p:cNvSpPr txBox="1"/>
          <p:nvPr/>
        </p:nvSpPr>
        <p:spPr>
          <a:xfrm>
            <a:off x="10467230" y="340667"/>
            <a:ext cx="1521570" cy="461665"/>
          </a:xfrm>
          <a:prstGeom prst="rect">
            <a:avLst/>
          </a:prstGeom>
          <a:noFill/>
        </p:spPr>
        <p:txBody>
          <a:bodyPr wrap="none" rtlCol="0">
            <a:spAutoFit/>
          </a:bodyPr>
          <a:lstStyle/>
          <a:p>
            <a:r>
              <a:rPr lang="en-US" sz="2400" dirty="0">
                <a:latin typeface="Roboto Light" panose="020B0604020202020204" charset="0"/>
                <a:ea typeface="Roboto Light" panose="020B0604020202020204" charset="0"/>
                <a:cs typeface="Roboto Light" panose="020B0604020202020204" charset="0"/>
              </a:rPr>
              <a:t>[McSynth]</a:t>
            </a:r>
          </a:p>
        </p:txBody>
      </p:sp>
      <p:sp>
        <p:nvSpPr>
          <p:cNvPr id="23" name="TextBox 22"/>
          <p:cNvSpPr txBox="1"/>
          <p:nvPr/>
        </p:nvSpPr>
        <p:spPr>
          <a:xfrm>
            <a:off x="203200" y="6369445"/>
            <a:ext cx="9794669" cy="400110"/>
          </a:xfrm>
          <a:prstGeom prst="rect">
            <a:avLst/>
          </a:prstGeom>
          <a:noFill/>
        </p:spPr>
        <p:txBody>
          <a:bodyPr wrap="none" rtlCol="0">
            <a:spAutoFit/>
          </a:bodyPr>
          <a:lstStyle/>
          <a:p>
            <a:r>
              <a:rPr lang="en-US" sz="2000" dirty="0">
                <a:latin typeface="Roboto Light" panose="020B0604020202020204" charset="0"/>
                <a:ea typeface="Roboto Light" panose="020B0604020202020204" charset="0"/>
                <a:cs typeface="Roboto Light" panose="020B0604020202020204" charset="0"/>
              </a:rPr>
              <a:t>* V. Srinivasan and T. Reps. Synthesis of machine code from semantics. In PLDI, 2015</a:t>
            </a:r>
          </a:p>
        </p:txBody>
      </p:sp>
    </p:spTree>
    <p:extLst>
      <p:ext uri="{BB962C8B-B14F-4D97-AF65-F5344CB8AC3E}">
        <p14:creationId xmlns:p14="http://schemas.microsoft.com/office/powerpoint/2010/main" val="26270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9" grpId="0" animBg="1"/>
      <p:bldP spid="20" grpId="0" animBg="1"/>
      <p:bldP spid="8" grpId="0" animBg="1"/>
      <p:bldP spid="9" grpId="0" animBg="1"/>
      <p:bldP spid="12" grpId="0" animBg="1"/>
      <p:bldP spid="18" grpId="0" animBg="1"/>
      <p:bldP spid="18" grpId="1" animBg="1"/>
    </p:bldLst>
  </p:timing>
</p:sld>
</file>

<file path=ppt/theme/theme1.xml><?xml version="1.0" encoding="utf-8"?>
<a:theme xmlns:a="http://schemas.openxmlformats.org/drawingml/2006/main" name="CC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67332</TotalTime>
  <Words>5126</Words>
  <Application>Microsoft Office PowerPoint</Application>
  <PresentationFormat>Widescreen</PresentationFormat>
  <Paragraphs>754</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Cambria</vt:lpstr>
      <vt:lpstr>Wingdings</vt:lpstr>
      <vt:lpstr>Roboto Light</vt:lpstr>
      <vt:lpstr>Cambria Math</vt:lpstr>
      <vt:lpstr>Arial</vt:lpstr>
      <vt:lpstr>CC2014_template</vt:lpstr>
      <vt:lpstr>Speeding up  Machine-Code Synthesis</vt:lpstr>
      <vt:lpstr>Software is Pervasive</vt:lpstr>
      <vt:lpstr>Binary Rewriting</vt:lpstr>
      <vt:lpstr>Inside a Semantics-Based  Binary Rewriter *</vt:lpstr>
      <vt:lpstr>McSynth is not fast enough!</vt:lpstr>
      <vt:lpstr>Outline</vt:lpstr>
      <vt:lpstr>Intel x86 (IA-32) Primer</vt:lpstr>
      <vt:lpstr>Outline</vt:lpstr>
      <vt:lpstr>Synthesis of Machine Code*</vt:lpstr>
      <vt:lpstr>Enumerative Synthesis –  Challenges</vt:lpstr>
      <vt:lpstr>Methodology</vt:lpstr>
      <vt:lpstr>Divide-and-Conquer in Master</vt:lpstr>
      <vt:lpstr>Slave Synthesizer</vt:lpstr>
      <vt:lpstr>McSynth is still slow!</vt:lpstr>
      <vt:lpstr>Outline</vt:lpstr>
      <vt:lpstr>McSynth Vs. McSynth++</vt:lpstr>
      <vt:lpstr>Improved Decision Procedure  for Flow Dependence</vt:lpstr>
      <vt:lpstr>Flattening “Deep” Terms</vt:lpstr>
      <vt:lpstr>Master Vs. Master++</vt:lpstr>
      <vt:lpstr>Bits-Lost-Based Pruning</vt:lpstr>
      <vt:lpstr>Move-to-Front Heuristic</vt:lpstr>
      <vt:lpstr>McSynth Vs. McSynth++</vt:lpstr>
      <vt:lpstr>Outline</vt:lpstr>
      <vt:lpstr>Test Suite</vt:lpstr>
      <vt:lpstr>Effect of Improvements </vt:lpstr>
      <vt:lpstr>Effect on a Client</vt:lpstr>
      <vt:lpstr>Conclusion</vt:lpstr>
      <vt:lpstr>Questions?</vt:lpstr>
    </vt:vector>
  </TitlesOfParts>
  <Company>University of Wisconsin-Madison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Machine Code: Algorithms and Applications</dc:title>
  <dc:creator>Venkatesh Karthik Srinivasan</dc:creator>
  <cp:lastModifiedBy>Venkatesh Karthik Srinivasan</cp:lastModifiedBy>
  <cp:revision>273</cp:revision>
  <dcterms:created xsi:type="dcterms:W3CDTF">2016-08-16T20:12:09Z</dcterms:created>
  <dcterms:modified xsi:type="dcterms:W3CDTF">2016-10-25T18:35:29Z</dcterms:modified>
</cp:coreProperties>
</file>