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1"/>
  </p:notesMasterIdLst>
  <p:sldIdLst>
    <p:sldId id="258" r:id="rId2"/>
    <p:sldId id="345" r:id="rId3"/>
    <p:sldId id="347" r:id="rId4"/>
    <p:sldId id="348" r:id="rId5"/>
    <p:sldId id="304" r:id="rId6"/>
    <p:sldId id="350" r:id="rId7"/>
    <p:sldId id="349" r:id="rId8"/>
    <p:sldId id="351" r:id="rId9"/>
    <p:sldId id="352" r:id="rId10"/>
    <p:sldId id="353" r:id="rId11"/>
    <p:sldId id="290" r:id="rId12"/>
    <p:sldId id="360" r:id="rId13"/>
    <p:sldId id="361" r:id="rId14"/>
    <p:sldId id="362" r:id="rId15"/>
    <p:sldId id="320" r:id="rId16"/>
    <p:sldId id="321" r:id="rId17"/>
    <p:sldId id="323" r:id="rId18"/>
    <p:sldId id="363" r:id="rId19"/>
    <p:sldId id="324" r:id="rId20"/>
    <p:sldId id="326" r:id="rId21"/>
    <p:sldId id="341" r:id="rId22"/>
    <p:sldId id="325" r:id="rId23"/>
    <p:sldId id="364" r:id="rId24"/>
    <p:sldId id="331" r:id="rId25"/>
    <p:sldId id="327" r:id="rId26"/>
    <p:sldId id="328" r:id="rId27"/>
    <p:sldId id="355" r:id="rId28"/>
    <p:sldId id="356" r:id="rId29"/>
    <p:sldId id="358" r:id="rId30"/>
  </p:sldIdLst>
  <p:sldSz cx="12192000" cy="6858000"/>
  <p:notesSz cx="6858000" cy="9144000"/>
  <p:embeddedFontLst>
    <p:embeddedFont>
      <p:font typeface="Roboto Light" panose="020B0604020202020204" charset="0"/>
      <p:regular r:id="rId32"/>
      <p:italic r:id="rId33"/>
    </p:embeddedFont>
    <p:embeddedFont>
      <p:font typeface="Cambria" panose="02040503050406030204" pitchFamily="18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2334" autoAdjust="0"/>
  </p:normalViewPr>
  <p:slideViewPr>
    <p:cSldViewPr snapToGrid="0">
      <p:cViewPr varScale="1">
        <p:scale>
          <a:sx n="42" d="100"/>
          <a:sy n="42" d="100"/>
        </p:scale>
        <p:origin x="10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A0FEB-6C85-4E45-B548-D2DCB5A357D1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81EEF-8BCB-4760-BC87-60F3C6CE6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28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Slicing</a:t>
            </a:r>
            <a:r>
              <a:rPr lang="en-US" baseline="0" dirty="0"/>
              <a:t> has so many applications in program analysis and software engineering, ranging from automated debugging techniques to component extraction.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15B4-1F06-4FB7-A6AE-C55A42AB1B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78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The concrete operational semantics or the microcode of IA-32 instructions can be formally represented by QFBV formulas.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Converting an instruction into a QFBV formula is super straightforward: you just perform symbolic execution. There are </a:t>
            </a:r>
            <a:r>
              <a:rPr lang="en-US" baseline="0" dirty="0" err="1"/>
              <a:t>sevarl</a:t>
            </a:r>
            <a:r>
              <a:rPr lang="en-US" baseline="0" dirty="0"/>
              <a:t> tools that can perform this conversion for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15B4-1F06-4FB7-A6AE-C55A42AB1B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92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Going from an instruction to a QFBV formula is straightforward.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But going from a formula to an instruction sequence is not so straightforward. It involves search or synthesis.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A machine code synthesizer synthesizes an instruction sequence that implements a QFBV formula.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McSynth</a:t>
            </a:r>
            <a:r>
              <a:rPr lang="en-US" baseline="0" dirty="0"/>
              <a:t> is the name of a state-of-the-art machine-code synthesizer.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Here is an instruction sequence that implements the input formula.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This is another instruction sequence that implements the formula.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15B4-1F06-4FB7-A6AE-C55A42AB1B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</a:t>
            </a:r>
            <a:r>
              <a:rPr lang="en-US" baseline="0" dirty="0"/>
              <a:t> tools such as </a:t>
            </a:r>
            <a:r>
              <a:rPr lang="en-US" baseline="0" dirty="0" err="1"/>
              <a:t>CodeSufer</a:t>
            </a:r>
            <a:r>
              <a:rPr lang="en-US" baseline="0" dirty="0"/>
              <a:t>/x86 which can perform slicing at the machine code level. But the computed slices are extremely imprecise. Let me illustrate that with an example.</a:t>
            </a:r>
            <a:endParaRPr lang="en-US" dirty="0"/>
          </a:p>
          <a:p>
            <a:r>
              <a:rPr lang="en-US" dirty="0"/>
              <a:t>Suppose</a:t>
            </a:r>
            <a:r>
              <a:rPr lang="en-US" baseline="0" dirty="0"/>
              <a:t> we have this program that contains two functions: add and square.</a:t>
            </a:r>
          </a:p>
          <a:p>
            <a:r>
              <a:rPr lang="en-US" baseline="0" dirty="0"/>
              <a:t>The main function calls these two functions, but doesn’t use the return values. </a:t>
            </a:r>
          </a:p>
          <a:p>
            <a:r>
              <a:rPr lang="en-US" baseline="0" dirty="0"/>
              <a:t>It simply returns a – b;</a:t>
            </a:r>
          </a:p>
          <a:p>
            <a:r>
              <a:rPr lang="en-US" baseline="0" dirty="0"/>
              <a:t>Suppose we want to find the statements that affect the return value of main.</a:t>
            </a:r>
          </a:p>
          <a:p>
            <a:r>
              <a:rPr lang="en-US" baseline="0" dirty="0"/>
              <a:t>We compute  a backward slice, and the slice looks like this. </a:t>
            </a:r>
          </a:p>
          <a:p>
            <a:r>
              <a:rPr lang="en-US" baseline="0" dirty="0"/>
              <a:t>Note that the body of the add function is not in the slice.</a:t>
            </a:r>
          </a:p>
          <a:p>
            <a:r>
              <a:rPr lang="en-US" baseline="0" dirty="0"/>
              <a:t>Now let us compute the same slice at the machine-code level.</a:t>
            </a:r>
          </a:p>
          <a:p>
            <a:r>
              <a:rPr lang="en-US" baseline="0" dirty="0"/>
              <a:t>The assembly listing for this function looks like this, and the analogous slicing criterion is this instruction. </a:t>
            </a:r>
          </a:p>
          <a:p>
            <a:r>
              <a:rPr lang="en-US" baseline="0" dirty="0"/>
              <a:t>And the backward slice looks like this. </a:t>
            </a:r>
          </a:p>
          <a:p>
            <a:r>
              <a:rPr lang="en-US" baseline="0" dirty="0"/>
              <a:t>This is weird. Why is the entire body of add, which is completely irrelevant to the slicing criterion, added to the slice?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22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us zoom into the problem.</a:t>
            </a:r>
          </a:p>
          <a:p>
            <a:r>
              <a:rPr lang="en-US" dirty="0"/>
              <a:t>Say</a:t>
            </a:r>
            <a:r>
              <a:rPr lang="en-US" baseline="0" dirty="0"/>
              <a:t> the slice is at this point, and it has included all the </a:t>
            </a:r>
            <a:r>
              <a:rPr lang="en-US" baseline="0" dirty="0" err="1"/>
              <a:t>relavant</a:t>
            </a:r>
            <a:r>
              <a:rPr lang="en-US" baseline="0" dirty="0"/>
              <a:t> instructions.</a:t>
            </a:r>
          </a:p>
          <a:p>
            <a:r>
              <a:rPr lang="en-US" baseline="0" dirty="0"/>
              <a:t>Now it needs to ascend into main.</a:t>
            </a:r>
          </a:p>
          <a:p>
            <a:r>
              <a:rPr lang="en-US" baseline="0" dirty="0"/>
              <a:t>The imprecision arises at this push instruction, and the imprecision arises because of a granularity issue.</a:t>
            </a:r>
          </a:p>
          <a:p>
            <a:r>
              <a:rPr lang="en-US" baseline="0" dirty="0"/>
              <a:t>The </a:t>
            </a:r>
            <a:r>
              <a:rPr lang="en-US" baseline="0" dirty="0" err="1"/>
              <a:t>qfbv</a:t>
            </a:r>
            <a:r>
              <a:rPr lang="en-US" baseline="0" dirty="0"/>
              <a:t> formula of the push instruction looks like this. The push instruction updates the stack pointer and also a memory location.</a:t>
            </a:r>
          </a:p>
          <a:p>
            <a:r>
              <a:rPr lang="en-US" baseline="0" dirty="0"/>
              <a:t>The slice needs to include the update to the stack pointer alone.</a:t>
            </a:r>
          </a:p>
          <a:p>
            <a:r>
              <a:rPr lang="en-US" baseline="0" dirty="0"/>
              <a:t>But the slice cannot include a part of an instruction---it can either include the entire instruction, or nothing at all.</a:t>
            </a:r>
          </a:p>
          <a:p>
            <a:r>
              <a:rPr lang="en-US" baseline="0" dirty="0"/>
              <a:t>So the slice includes the entire instruction, and, this predecessor instruction which uses the return value of add, gets added to the slice.</a:t>
            </a:r>
          </a:p>
          <a:p>
            <a:r>
              <a:rPr lang="en-US" baseline="0" dirty="0"/>
              <a:t>Consequently, the entire body of add, which has nothing to do with the slicing criterion, gets included in the slice.</a:t>
            </a:r>
          </a:p>
          <a:p>
            <a:r>
              <a:rPr lang="en-US" baseline="0" dirty="0"/>
              <a:t>Let us visualize the problem.</a:t>
            </a:r>
          </a:p>
          <a:p>
            <a:r>
              <a:rPr lang="en-US" baseline="0" dirty="0"/>
              <a:t>The slice only needs one update of an instruction. </a:t>
            </a:r>
          </a:p>
          <a:p>
            <a:r>
              <a:rPr lang="en-US" baseline="0" dirty="0"/>
              <a:t>Because of the granularity issue, the slice is forced to include the entire instruction.</a:t>
            </a:r>
          </a:p>
          <a:p>
            <a:r>
              <a:rPr lang="en-US" baseline="0" dirty="0"/>
              <a:t>And consequently, irrelevant predecessors get included in the slice.</a:t>
            </a:r>
          </a:p>
          <a:p>
            <a:r>
              <a:rPr lang="en-US" baseline="0" dirty="0"/>
              <a:t>This effect can cascade, irrelevant predecessors can cause even more irrelevant instructions to be included in the slice.</a:t>
            </a:r>
          </a:p>
          <a:p>
            <a:r>
              <a:rPr lang="en-US" baseline="0" dirty="0"/>
              <a:t>And usually, the final slice includes the entire binary.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46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Let me summarize the problem with the way state-of-the-art tools perform slicing.</a:t>
            </a:r>
          </a:p>
          <a:p>
            <a:r>
              <a:rPr lang="en-US" baseline="0" dirty="0"/>
              <a:t>CodeSurfer/x86 recover an instruction level PDG from the binary.</a:t>
            </a:r>
          </a:p>
          <a:p>
            <a:r>
              <a:rPr lang="en-US" baseline="0" dirty="0"/>
              <a:t>And then, they it uses existing slicing algorithms to slice over the PDG to compute the slice.</a:t>
            </a:r>
          </a:p>
          <a:p>
            <a:r>
              <a:rPr lang="en-US" baseline="0" dirty="0"/>
              <a:t>And the key issue that an instruction-level PDG is too coarse grained for machine-code slicing, and results in imprecise slices.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65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</a:t>
            </a:r>
            <a:r>
              <a:rPr lang="en-US" baseline="0" dirty="0"/>
              <a:t> created a tool called McSlice that performs machine-code slicing more accurately.</a:t>
            </a:r>
          </a:p>
          <a:p>
            <a:r>
              <a:rPr lang="en-US" baseline="0" dirty="0"/>
              <a:t>McSlice addresses the granularity issue by slicing at the microcode level instead of the instruction level.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By microcode, I just mean an explicit representation of the semantics of an instruction. We use QFBV formulas for microcode.</a:t>
            </a:r>
          </a:p>
          <a:p>
            <a:r>
              <a:rPr lang="en-US" baseline="0" dirty="0"/>
              <a:t>Here is how McSlice works.</a:t>
            </a:r>
          </a:p>
          <a:p>
            <a:r>
              <a:rPr lang="en-US" baseline="0" dirty="0"/>
              <a:t>McSlice starts with the instruction-level PDG created by CodeSurfer/x86 and converts it into a microcode-level PDG or a mu-PDG.</a:t>
            </a:r>
          </a:p>
          <a:p>
            <a:r>
              <a:rPr lang="en-US" baseline="0" dirty="0"/>
              <a:t>A mu-PDG is just a PDG where nodes are microcode updates instead of whole instructions</a:t>
            </a:r>
          </a:p>
          <a:p>
            <a:r>
              <a:rPr lang="en-US" baseline="0" dirty="0"/>
              <a:t>We’ll see an example mu-PDG shortly.</a:t>
            </a:r>
          </a:p>
          <a:p>
            <a:r>
              <a:rPr lang="en-US" baseline="0" dirty="0"/>
              <a:t>Then it performs the slicing at the microcode level using existing slicing algorithms, and obtains a more precise microcode slice.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51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show you an example.</a:t>
            </a:r>
          </a:p>
          <a:p>
            <a:r>
              <a:rPr lang="en-US" dirty="0"/>
              <a:t>Remember the program that I used earlier.</a:t>
            </a:r>
          </a:p>
          <a:p>
            <a:r>
              <a:rPr lang="en-US" dirty="0"/>
              <a:t>The mu-PDG</a:t>
            </a:r>
            <a:r>
              <a:rPr lang="en-US" baseline="0" dirty="0"/>
              <a:t> for that program looks like this.</a:t>
            </a:r>
          </a:p>
          <a:p>
            <a:r>
              <a:rPr lang="en-US" baseline="0" dirty="0"/>
              <a:t>Don’t be scared. I’ll explain the key parts of the mu-PDG.</a:t>
            </a:r>
          </a:p>
          <a:p>
            <a:r>
              <a:rPr lang="en-US" baseline="0" dirty="0"/>
              <a:t>As you can see it has several nodes connected by data dependence and control dependence edges.</a:t>
            </a:r>
          </a:p>
          <a:p>
            <a:r>
              <a:rPr lang="en-US" baseline="0" dirty="0"/>
              <a:t>Each node contains a single microcode update.</a:t>
            </a:r>
          </a:p>
          <a:p>
            <a:r>
              <a:rPr lang="en-US" baseline="0" dirty="0"/>
              <a:t>To reduce clutter, I’ve not shown the microcode updates corresponding to flag updates.</a:t>
            </a:r>
          </a:p>
          <a:p>
            <a:r>
              <a:rPr lang="en-US" dirty="0"/>
              <a:t>For</a:t>
            </a:r>
            <a:r>
              <a:rPr lang="en-US" baseline="0" dirty="0"/>
              <a:t> example, the microcode nodes corresponding to the first push instruction in main are here.</a:t>
            </a:r>
          </a:p>
          <a:p>
            <a:r>
              <a:rPr lang="en-US" baseline="0" dirty="0"/>
              <a:t>Remember push has two microcode updates, one to the stack pointer, and another to a memory location. </a:t>
            </a:r>
          </a:p>
          <a:p>
            <a:r>
              <a:rPr lang="en-US" baseline="0" dirty="0"/>
              <a:t>These are the nodes corresponding to those two updates.</a:t>
            </a:r>
          </a:p>
          <a:p>
            <a:r>
              <a:rPr lang="en-US" baseline="0" dirty="0"/>
              <a:t>The mu-pdg also has more precise dependence edges connecting the microcode nodes.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10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obtained a precise microcode</a:t>
            </a:r>
            <a:r>
              <a:rPr lang="en-US" baseline="0" dirty="0"/>
              <a:t> slice.</a:t>
            </a:r>
          </a:p>
          <a:p>
            <a:r>
              <a:rPr lang="en-US" baseline="0" dirty="0"/>
              <a:t>but what if the client of the slicer wants the results as an executable machine code program? </a:t>
            </a:r>
          </a:p>
          <a:p>
            <a:r>
              <a:rPr lang="en-US" baseline="0" dirty="0"/>
              <a:t>Somehow, we should now go from microcode, which is at a lower level, to machine code, which is at a higher level.</a:t>
            </a:r>
          </a:p>
          <a:p>
            <a:r>
              <a:rPr lang="en-US" baseline="0" dirty="0"/>
              <a:t>For this purpose, McSlice uses machine-code synthesis.</a:t>
            </a:r>
          </a:p>
          <a:p>
            <a:r>
              <a:rPr lang="en-US" baseline="0" dirty="0"/>
              <a:t>First, McSlice ensures that it has included all the relevant microcode to get an executable program.</a:t>
            </a:r>
          </a:p>
          <a:p>
            <a:r>
              <a:rPr lang="en-US" baseline="0" dirty="0"/>
              <a:t>For example, it includes all microcode relevant to allocating and de-allocating activation records.</a:t>
            </a:r>
          </a:p>
          <a:p>
            <a:r>
              <a:rPr lang="en-US" baseline="0" dirty="0"/>
              <a:t>The it uses </a:t>
            </a:r>
            <a:r>
              <a:rPr lang="en-US" baseline="0" dirty="0" err="1"/>
              <a:t>McSynth</a:t>
            </a:r>
            <a:r>
              <a:rPr lang="en-US" baseline="0" dirty="0"/>
              <a:t> to synthesize instruction sequences for each microcode update included in the program.</a:t>
            </a:r>
          </a:p>
          <a:p>
            <a:r>
              <a:rPr lang="en-US" baseline="0" dirty="0"/>
              <a:t>This renders the precise microcode slice as an executable machine-code 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05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tested McSlice on the binaries of 8 FreeBSD utilities</a:t>
            </a:r>
            <a:r>
              <a:rPr lang="en-US" baseline="0" dirty="0"/>
              <a:t> whose sizes varied from 295 to 2207 lines of C code.</a:t>
            </a:r>
          </a:p>
          <a:p>
            <a:r>
              <a:rPr lang="en-US" baseline="0" dirty="0"/>
              <a:t>For each application, we selected one slicing criterion for backward and forward slicing.</a:t>
            </a:r>
          </a:p>
          <a:p>
            <a:r>
              <a:rPr lang="en-US" baseline="0" dirty="0"/>
              <a:t>For backward slicing, it was one of the actuals to a call to an output procedure at the end of the program.</a:t>
            </a:r>
          </a:p>
          <a:p>
            <a:r>
              <a:rPr lang="en-US" baseline="0" dirty="0"/>
              <a:t>For forward slicing, it was one of the variables initialized at the beginning of the program.</a:t>
            </a:r>
          </a:p>
          <a:p>
            <a:r>
              <a:rPr lang="en-US" baseline="0" dirty="0"/>
              <a:t>We compared the sizes of slices computed by CodeSurfer/x86 against those computed my McSlice.</a:t>
            </a:r>
          </a:p>
          <a:p>
            <a:r>
              <a:rPr lang="en-US" baseline="0" dirty="0"/>
              <a:t>But CodeSurfer computes instruction-level slices, and McSlice computed microcode slices.</a:t>
            </a:r>
          </a:p>
          <a:p>
            <a:r>
              <a:rPr lang="en-US" baseline="0" dirty="0"/>
              <a:t>To facilitate meaningful comparison between slice sizes we compared the no. of instructions in slices computed by CodeSurfer/x86 and against the no. of instructions whose microcode updates were in the microcode slices computed by McSlice.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32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</a:t>
            </a:r>
            <a:r>
              <a:rPr lang="en-US" baseline="0" dirty="0"/>
              <a:t> shows our results.</a:t>
            </a:r>
          </a:p>
          <a:p>
            <a:r>
              <a:rPr lang="en-US" baseline="0" dirty="0"/>
              <a:t>The y axes are in logarithmic scale.</a:t>
            </a:r>
          </a:p>
          <a:p>
            <a:r>
              <a:rPr lang="en-US" baseline="0" dirty="0"/>
              <a:t>The first half shows results for backward slicing and second half shows results for forward slicing.</a:t>
            </a:r>
          </a:p>
          <a:p>
            <a:r>
              <a:rPr lang="en-US" baseline="0" dirty="0"/>
              <a:t>The average reduction in the size of backward slices is 33%, and for forward slices it is 70%.</a:t>
            </a:r>
          </a:p>
          <a:p>
            <a:r>
              <a:rPr lang="en-US" baseline="0" dirty="0"/>
              <a:t>For two applications, the reduction in size is over two orders of magnitude.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07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31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also measured the percentage of instructions for</a:t>
            </a:r>
            <a:r>
              <a:rPr lang="en-US" baseline="0" dirty="0"/>
              <a:t> which only a subset of their microcode updates were included in the slice.</a:t>
            </a:r>
          </a:p>
          <a:p>
            <a:r>
              <a:rPr lang="en-US" baseline="0" dirty="0"/>
              <a:t>We call such instructions partial instructions included in the slice.</a:t>
            </a:r>
          </a:p>
          <a:p>
            <a:r>
              <a:rPr lang="en-US" baseline="0" dirty="0"/>
              <a:t>For backward slices, an average of 40% of instructions were partial instructions.</a:t>
            </a:r>
          </a:p>
          <a:p>
            <a:r>
              <a:rPr lang="en-US" baseline="0" dirty="0"/>
              <a:t>For </a:t>
            </a:r>
            <a:r>
              <a:rPr lang="en-US" baseline="0" dirty="0" err="1"/>
              <a:t>forwad</a:t>
            </a:r>
            <a:r>
              <a:rPr lang="en-US" baseline="0" dirty="0"/>
              <a:t> slices, that number was 16%.</a:t>
            </a:r>
          </a:p>
          <a:p>
            <a:r>
              <a:rPr lang="en-US" baseline="0" dirty="0"/>
              <a:t>We also found the top opcode variants whose instructions were only partially included in the slice.</a:t>
            </a:r>
          </a:p>
          <a:p>
            <a:r>
              <a:rPr lang="en-US" baseline="0" dirty="0"/>
              <a:t>For backward slices, many opcode variants were included only partially.</a:t>
            </a:r>
          </a:p>
          <a:p>
            <a:r>
              <a:rPr lang="en-US" baseline="0" dirty="0"/>
              <a:t>But for forward slices, only 3 opcode variants caused all the imprecision in CodeSurfer/x86 slices.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17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obtained a precise microcode</a:t>
            </a:r>
            <a:r>
              <a:rPr lang="en-US" baseline="0" dirty="0"/>
              <a:t> slice.</a:t>
            </a:r>
          </a:p>
          <a:p>
            <a:r>
              <a:rPr lang="en-US" baseline="0" dirty="0"/>
              <a:t>but what if the client of the slicer wants the results as an executable machine code program? </a:t>
            </a:r>
          </a:p>
          <a:p>
            <a:r>
              <a:rPr lang="en-US" baseline="0" dirty="0"/>
              <a:t>Somehow, we should now go from microcode, which is at a lower level, to machine code, which is at a higher level.</a:t>
            </a:r>
          </a:p>
          <a:p>
            <a:r>
              <a:rPr lang="en-US" baseline="0" dirty="0"/>
              <a:t>For this purpose, McSlice uses machine-code synthesis.</a:t>
            </a:r>
          </a:p>
          <a:p>
            <a:r>
              <a:rPr lang="en-US" baseline="0" dirty="0"/>
              <a:t>First, McSlice ensures that it has included all the relevant microcode to get an executable program.</a:t>
            </a:r>
          </a:p>
          <a:p>
            <a:r>
              <a:rPr lang="en-US" baseline="0" dirty="0"/>
              <a:t>For example, it includes all microcode relevant to allocating and de-allocating activation records.</a:t>
            </a:r>
          </a:p>
          <a:p>
            <a:r>
              <a:rPr lang="en-US" baseline="0" dirty="0"/>
              <a:t>The it uses </a:t>
            </a:r>
            <a:r>
              <a:rPr lang="en-US" baseline="0" dirty="0" err="1"/>
              <a:t>McSynth</a:t>
            </a:r>
            <a:r>
              <a:rPr lang="en-US" baseline="0" dirty="0"/>
              <a:t> to synthesize instruction sequences for each microcode update included in the program.</a:t>
            </a:r>
          </a:p>
          <a:p>
            <a:r>
              <a:rPr lang="en-US" baseline="0" dirty="0"/>
              <a:t>This renders the precise microcode slice as an executable machine-code 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98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This is the </a:t>
            </a:r>
            <a:r>
              <a:rPr lang="en-US" dirty="0" err="1"/>
              <a:t>defecto</a:t>
            </a:r>
            <a:r>
              <a:rPr lang="en-US" baseline="0" dirty="0"/>
              <a:t> first slide of the job talk of any PL researcher.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Software is pervasive.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I’m sure you’ve seen plenty of these so far.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Let me change it a little bit and say that binaries are pervasive.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Binaries are running in all devices.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Sometimes, some of these binaries lack source code and documentation.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And we, as computer scientists, are often asked to develop tools to that analyze these binaries, and answer questions about their properties.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93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world of binary analysis, a machine-code slicer is an important tool to have.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precise machine-code slicer is an essential primitive for several client analyses.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in machine-code partial evaluation, slicing is used in binding-time analysis.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taint tracking, a slicer can be used to exclude from consideration portions of the binary that are irrelevant to taint sources.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slicer can also be used to extract an executable component from a binary, for example, word count from the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binary.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18E9D-9AD7-4793-8989-C5B7D3F57C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88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state of the art tools that can slice machine code.</a:t>
            </a:r>
          </a:p>
          <a:p>
            <a:r>
              <a:rPr lang="en-US" dirty="0"/>
              <a:t>However, as we will shortly see, the slices computed by these tools are extremely imprecise</a:t>
            </a:r>
          </a:p>
          <a:p>
            <a:r>
              <a:rPr lang="en-US" dirty="0"/>
              <a:t>Often</a:t>
            </a:r>
            <a:r>
              <a:rPr lang="en-US" baseline="0" dirty="0"/>
              <a:t> including essentially the entire binary.</a:t>
            </a:r>
          </a:p>
          <a:p>
            <a:r>
              <a:rPr lang="en-US" baseline="0" dirty="0"/>
              <a:t>So we need a </a:t>
            </a:r>
            <a:r>
              <a:rPr lang="en-US" baseline="0" dirty="0" err="1"/>
              <a:t>mahine</a:t>
            </a:r>
            <a:r>
              <a:rPr lang="en-US" baseline="0" dirty="0"/>
              <a:t> code slicer that exhibits a high degree of precision.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08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just covered the motivation for this</a:t>
            </a:r>
            <a:r>
              <a:rPr lang="en-US" baseline="0" dirty="0"/>
              <a:t> work: we need a machine-code slicer that has high precision</a:t>
            </a:r>
          </a:p>
          <a:p>
            <a:r>
              <a:rPr lang="en-US" baseline="0" dirty="0"/>
              <a:t>Let us now cover some background material.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97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 program dependence graph is an intermediate representation used for slicing.</a:t>
            </a:r>
          </a:p>
          <a:p>
            <a:pPr marL="171450" indent="-171450">
              <a:buFontTx/>
              <a:buChar char="-"/>
            </a:pPr>
            <a:r>
              <a:rPr lang="en-US" dirty="0"/>
              <a:t>Recall this program I showed</a:t>
            </a:r>
            <a:r>
              <a:rPr lang="en-US" baseline="0" dirty="0"/>
              <a:t> you earlier. The PDG for this program looks like this.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Nodes in the PDG denote program points like statements, predicates etc.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Edges denote data and control dependences between nodes.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For a multi-procedure program, the collection of PDGs and the </a:t>
            </a:r>
            <a:r>
              <a:rPr lang="en-US" baseline="0" dirty="0" err="1"/>
              <a:t>the</a:t>
            </a:r>
            <a:r>
              <a:rPr lang="en-US" baseline="0" dirty="0"/>
              <a:t> </a:t>
            </a:r>
            <a:r>
              <a:rPr lang="en-US" baseline="0" dirty="0" err="1"/>
              <a:t>interprocedural</a:t>
            </a:r>
            <a:r>
              <a:rPr lang="en-US" baseline="0" dirty="0"/>
              <a:t> edges between them is called a system dependence graph or SDG.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4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Intraprocedural</a:t>
            </a:r>
            <a:r>
              <a:rPr lang="en-US" dirty="0"/>
              <a:t> slicing is just reachability over the PDG starting from the slicing criterion.</a:t>
            </a:r>
          </a:p>
          <a:p>
            <a:pPr marL="171450" indent="-171450">
              <a:buFontTx/>
              <a:buChar char="-"/>
            </a:pPr>
            <a:r>
              <a:rPr lang="en-US" dirty="0"/>
              <a:t>Backwards slicing is backwards reachability; forward slicing is forwards reachability.</a:t>
            </a:r>
          </a:p>
          <a:p>
            <a:pPr marL="171450" indent="-171450">
              <a:buFontTx/>
              <a:buChar char="-"/>
            </a:pPr>
            <a:r>
              <a:rPr lang="en-US" dirty="0"/>
              <a:t>Context sensitive </a:t>
            </a:r>
            <a:r>
              <a:rPr lang="en-US" dirty="0" err="1"/>
              <a:t>interprocedural</a:t>
            </a:r>
            <a:r>
              <a:rPr lang="en-US" dirty="0"/>
              <a:t> slicing is just context-free reachability over the SDG starting from the slicing criterion.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05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For those of you who are unfamiliar with IA-32, here is a brief primer.</a:t>
            </a:r>
          </a:p>
          <a:p>
            <a:r>
              <a:rPr lang="en-US" baseline="0" dirty="0"/>
              <a:t>ESP is the stack pointer register</a:t>
            </a:r>
          </a:p>
          <a:p>
            <a:r>
              <a:rPr lang="en-US" baseline="0" dirty="0"/>
              <a:t>Push instruction pushes an operand on the stack and updates the stack pointer. Note that the stack grows upwards.</a:t>
            </a:r>
          </a:p>
          <a:p>
            <a:r>
              <a:rPr lang="en-US" baseline="0" dirty="0"/>
              <a:t>For instructions with two operands, the operand on the left is the destination. This mov instruction moves the contents of the EAX register to the EBX register.</a:t>
            </a:r>
          </a:p>
          <a:p>
            <a:r>
              <a:rPr lang="en-US" baseline="0" dirty="0"/>
              <a:t>Square brackets indicate memory operands. This instruction moves the value 40 in the location pointed to by ESP.</a:t>
            </a:r>
          </a:p>
          <a:p>
            <a:r>
              <a:rPr lang="en-US" dirty="0"/>
              <a:t>Except in the case of the lea instruction, in which square brackets</a:t>
            </a:r>
            <a:r>
              <a:rPr lang="en-US" baseline="0" dirty="0"/>
              <a:t> indicate the effective address of the operand.</a:t>
            </a:r>
          </a:p>
          <a:p>
            <a:r>
              <a:rPr lang="en-US" baseline="0" dirty="0"/>
              <a:t>That’s all the IA-32 you need to know.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81EEF-8BCB-4760-BC87-60F3C6CE6C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80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70688"/>
            <a:ext cx="10363200" cy="1815313"/>
          </a:xfrm>
        </p:spPr>
        <p:txBody>
          <a:bodyPr/>
          <a:lstStyle>
            <a:lvl1pPr>
              <a:defRPr b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6670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3BEF-8770-483B-9978-2C446B31B4D9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1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1A40-869F-49B8-8C40-B82C77CBF728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6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B9EA-9EE0-43AC-BA28-4C705F88D849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8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52400"/>
            <a:ext cx="11785600" cy="838200"/>
          </a:xfrm>
        </p:spPr>
        <p:txBody>
          <a:bodyPr/>
          <a:lstStyle>
            <a:lvl1pPr>
              <a:defRPr b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43000"/>
            <a:ext cx="11785600" cy="5562600"/>
          </a:xfrm>
        </p:spPr>
        <p:txBody>
          <a:bodyPr/>
          <a:lstStyle>
            <a:lvl1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0067-6CAB-406A-A676-45997081D980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6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35D1-A0E5-4C2A-A860-0171E4ECDBC3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9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52400"/>
            <a:ext cx="11785600" cy="838200"/>
          </a:xfrm>
        </p:spPr>
        <p:txBody>
          <a:bodyPr/>
          <a:lstStyle>
            <a:lvl1pPr>
              <a:defRPr b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143000"/>
            <a:ext cx="5791200" cy="5562600"/>
          </a:xfrm>
        </p:spPr>
        <p:txBody>
          <a:bodyPr/>
          <a:lstStyle>
            <a:lvl1pPr>
              <a:defRPr sz="28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2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20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18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18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791200" cy="5562600"/>
          </a:xfrm>
        </p:spPr>
        <p:txBody>
          <a:bodyPr/>
          <a:lstStyle>
            <a:lvl1pPr>
              <a:defRPr sz="28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2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20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18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18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C258-2465-44BB-B8BE-7CBC5994A021}" type="datetime1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20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18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16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16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sz="20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sz="18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sz="16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sz="16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0EFC-3AA1-4BF5-8B89-24F519DB47D1}" type="datetime1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6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FA9E-39DB-4AD5-8D91-87D18EC14E6D}" type="datetime1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0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697F-8475-4437-A8AE-71135B6D40AB}" type="datetime1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2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2D0D-467A-4774-88DF-39FBF78645E0}" type="datetime1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1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FE94-A388-4CA2-B932-0186124A6CD6}" type="datetime1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0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71FC0-CBC7-41E7-B655-B5D97A3BE708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4389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57200"/>
            <a:ext cx="7772400" cy="1847850"/>
          </a:xfrm>
        </p:spPr>
        <p:txBody>
          <a:bodyPr>
            <a:norm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An Improved Algorithm for Slicing Machine Code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6670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4000" u="sng" dirty="0"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Venkatesh Srinivasan</a:t>
            </a:r>
          </a:p>
          <a:p>
            <a:r>
              <a:rPr lang="en-US" sz="4000" dirty="0"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Thomas Reps</a:t>
            </a:r>
          </a:p>
          <a:p>
            <a:r>
              <a:rPr lang="en-US" sz="4000" dirty="0"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{venk, reps}@cs.wisc.edu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4700930"/>
            <a:ext cx="2417369" cy="162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87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Intraprocedural slicing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⇔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reachability in PDG</a:t>
            </a:r>
          </a:p>
          <a:p>
            <a:r>
              <a:rPr lang="en-US" dirty="0"/>
              <a:t>Context-sensitive                                                              </a:t>
            </a:r>
            <a:r>
              <a:rPr lang="en-US" dirty="0" err="1"/>
              <a:t>interprocedural</a:t>
            </a:r>
            <a:r>
              <a:rPr lang="en-US" dirty="0"/>
              <a:t> slicing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⇔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context-free reachability in SDG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277801" y="340667"/>
            <a:ext cx="2710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[More background]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709438" y="1729463"/>
            <a:ext cx="1194997" cy="3491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sum_prod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5602" y="2489728"/>
            <a:ext cx="1395426" cy="3491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n_formal_in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39673" y="3142973"/>
            <a:ext cx="1008725" cy="3491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sum = 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695551" y="3123769"/>
            <a:ext cx="1008725" cy="3491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 = 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737599" y="4077806"/>
            <a:ext cx="1166836" cy="3491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while(n--)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907186" y="5031843"/>
            <a:ext cx="1073698" cy="3491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sum += 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627126" y="5009210"/>
            <a:ext cx="1145573" cy="3491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 *= 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936622" y="5858094"/>
            <a:ext cx="2044262" cy="3491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printf</a:t>
            </a:r>
            <a:r>
              <a:rPr lang="en-US" dirty="0">
                <a:solidFill>
                  <a:schemeClr val="tx1"/>
                </a:solidFill>
              </a:rPr>
              <a:t>(“%d\n”, sum)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627126" y="5877654"/>
            <a:ext cx="2098247" cy="3491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printf</a:t>
            </a:r>
            <a:r>
              <a:rPr lang="en-US" dirty="0">
                <a:solidFill>
                  <a:schemeClr val="tx1"/>
                </a:solidFill>
              </a:rPr>
              <a:t>(“%d\n”, prod)</a:t>
            </a:r>
          </a:p>
        </p:txBody>
      </p:sp>
      <p:cxnSp>
        <p:nvCxnSpPr>
          <p:cNvPr id="15" name="Curved Connector 14"/>
          <p:cNvCxnSpPr>
            <a:stCxn id="8" idx="2"/>
            <a:endCxn id="11" idx="1"/>
          </p:cNvCxnSpPr>
          <p:nvPr/>
        </p:nvCxnSpPr>
        <p:spPr>
          <a:xfrm rot="5400000">
            <a:off x="7318460" y="4080834"/>
            <a:ext cx="1714303" cy="536850"/>
          </a:xfrm>
          <a:prstGeom prst="curvedConnector4">
            <a:avLst>
              <a:gd name="adj1" fmla="val 44908"/>
              <a:gd name="adj2" fmla="val 142582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9" idx="2"/>
            <a:endCxn id="12" idx="3"/>
          </p:cNvCxnSpPr>
          <p:nvPr/>
        </p:nvCxnSpPr>
        <p:spPr>
          <a:xfrm rot="16200000" flipH="1">
            <a:off x="9630869" y="4041948"/>
            <a:ext cx="1710874" cy="572785"/>
          </a:xfrm>
          <a:prstGeom prst="curvedConnector4">
            <a:avLst>
              <a:gd name="adj1" fmla="val 44898"/>
              <a:gd name="adj2" fmla="val 139910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10" idx="1"/>
            <a:endCxn id="11" idx="1"/>
          </p:cNvCxnSpPr>
          <p:nvPr/>
        </p:nvCxnSpPr>
        <p:spPr>
          <a:xfrm rot="10800000" flipV="1">
            <a:off x="7907187" y="4252373"/>
            <a:ext cx="830413" cy="954037"/>
          </a:xfrm>
          <a:prstGeom prst="curvedConnector3">
            <a:avLst>
              <a:gd name="adj1" fmla="val 116292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10" idx="3"/>
            <a:endCxn id="12" idx="3"/>
          </p:cNvCxnSpPr>
          <p:nvPr/>
        </p:nvCxnSpPr>
        <p:spPr>
          <a:xfrm>
            <a:off x="9904435" y="4252374"/>
            <a:ext cx="868264" cy="931404"/>
          </a:xfrm>
          <a:prstGeom prst="curvedConnector3">
            <a:avLst>
              <a:gd name="adj1" fmla="val 114507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  <a:endCxn id="7" idx="0"/>
          </p:cNvCxnSpPr>
          <p:nvPr/>
        </p:nvCxnSpPr>
        <p:spPr>
          <a:xfrm flipH="1">
            <a:off x="7713315" y="2078598"/>
            <a:ext cx="1593622" cy="41113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2"/>
            <a:endCxn id="11" idx="0"/>
          </p:cNvCxnSpPr>
          <p:nvPr/>
        </p:nvCxnSpPr>
        <p:spPr>
          <a:xfrm flipH="1">
            <a:off x="8444035" y="4426941"/>
            <a:ext cx="876982" cy="60490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2"/>
            <a:endCxn id="12" idx="0"/>
          </p:cNvCxnSpPr>
          <p:nvPr/>
        </p:nvCxnSpPr>
        <p:spPr>
          <a:xfrm>
            <a:off x="9321017" y="4426941"/>
            <a:ext cx="878896" cy="58226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11" idx="2"/>
            <a:endCxn id="13" idx="0"/>
          </p:cNvCxnSpPr>
          <p:nvPr/>
        </p:nvCxnSpPr>
        <p:spPr>
          <a:xfrm rot="5400000">
            <a:off x="7962836" y="5376895"/>
            <a:ext cx="477116" cy="48528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12" idx="2"/>
            <a:endCxn id="14" idx="0"/>
          </p:cNvCxnSpPr>
          <p:nvPr/>
        </p:nvCxnSpPr>
        <p:spPr>
          <a:xfrm rot="16200000" flipH="1">
            <a:off x="10178427" y="5379830"/>
            <a:ext cx="519309" cy="476337"/>
          </a:xfrm>
          <a:prstGeom prst="curvedConnector3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7" idx="3"/>
            <a:endCxn id="10" idx="0"/>
          </p:cNvCxnSpPr>
          <p:nvPr/>
        </p:nvCxnSpPr>
        <p:spPr>
          <a:xfrm>
            <a:off x="8411028" y="2664296"/>
            <a:ext cx="909989" cy="1413510"/>
          </a:xfrm>
          <a:prstGeom prst="curvedConnector2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107003" y="1147379"/>
            <a:ext cx="1881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Control dependence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9475532" y="1316656"/>
            <a:ext cx="597499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67322" y="1147482"/>
            <a:ext cx="1651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Data dependence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635851" y="1316759"/>
            <a:ext cx="597499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07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IA-32 Primer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11</a:t>
            </a:fld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2458" y="1905000"/>
            <a:ext cx="5029200" cy="1981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 Registers</a:t>
            </a:r>
          </a:p>
          <a:p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67258" y="2895600"/>
            <a:ext cx="1219200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1000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95371" y="33528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ESP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500258" y="2362201"/>
            <a:ext cx="0" cy="15252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500258" y="3886201"/>
            <a:ext cx="990600" cy="12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489722" y="2362200"/>
            <a:ext cx="1137" cy="15498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00258" y="3722289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00258" y="3402249"/>
            <a:ext cx="609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652658" y="2514602"/>
            <a:ext cx="0" cy="3809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00258" y="3402249"/>
            <a:ext cx="990600" cy="3404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39531" y="3912012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Stack</a:t>
            </a:r>
          </a:p>
        </p:txBody>
      </p:sp>
      <p:cxnSp>
        <p:nvCxnSpPr>
          <p:cNvPr id="23" name="Curved Connector 22"/>
          <p:cNvCxnSpPr/>
          <p:nvPr/>
        </p:nvCxnSpPr>
        <p:spPr>
          <a:xfrm rot="10800000" flipV="1">
            <a:off x="3567058" y="3124200"/>
            <a:ext cx="1600200" cy="278049"/>
          </a:xfrm>
          <a:prstGeom prst="curvedConnector3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4823912" y="5257800"/>
            <a:ext cx="2590800" cy="6858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push </a:t>
            </a:r>
            <a:r>
              <a:rPr lang="en-US" sz="3200" dirty="0" err="1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endParaRPr lang="en-US" sz="44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90770" y="2895599"/>
            <a:ext cx="1219200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20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18883" y="3352799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</a:p>
        </p:txBody>
      </p:sp>
      <p:sp>
        <p:nvSpPr>
          <p:cNvPr id="37" name="Freeform 36"/>
          <p:cNvSpPr/>
          <p:nvPr/>
        </p:nvSpPr>
        <p:spPr>
          <a:xfrm>
            <a:off x="2809205" y="1371600"/>
            <a:ext cx="4573541" cy="1617261"/>
          </a:xfrm>
          <a:custGeom>
            <a:avLst/>
            <a:gdLst>
              <a:gd name="connsiteX0" fmla="*/ 4587244 w 4587244"/>
              <a:gd name="connsiteY0" fmla="*/ 1971853 h 2217513"/>
              <a:gd name="connsiteX1" fmla="*/ 3522718 w 4587244"/>
              <a:gd name="connsiteY1" fmla="*/ 347769 h 2217513"/>
              <a:gd name="connsiteX2" fmla="*/ 533858 w 4587244"/>
              <a:gd name="connsiteY2" fmla="*/ 156701 h 2217513"/>
              <a:gd name="connsiteX3" fmla="*/ 15244 w 4587244"/>
              <a:gd name="connsiteY3" fmla="*/ 2217513 h 2217513"/>
              <a:gd name="connsiteX0" fmla="*/ 4573183 w 4573183"/>
              <a:gd name="connsiteY0" fmla="*/ 1971853 h 2217513"/>
              <a:gd name="connsiteX1" fmla="*/ 3508657 w 4573183"/>
              <a:gd name="connsiteY1" fmla="*/ 347769 h 2217513"/>
              <a:gd name="connsiteX2" fmla="*/ 1215833 w 4573183"/>
              <a:gd name="connsiteY2" fmla="*/ 156701 h 2217513"/>
              <a:gd name="connsiteX3" fmla="*/ 1183 w 4573183"/>
              <a:gd name="connsiteY3" fmla="*/ 2217513 h 2217513"/>
              <a:gd name="connsiteX0" fmla="*/ 4573541 w 4573541"/>
              <a:gd name="connsiteY0" fmla="*/ 1941638 h 2187298"/>
              <a:gd name="connsiteX1" fmla="*/ 3509015 w 4573541"/>
              <a:gd name="connsiteY1" fmla="*/ 317554 h 2187298"/>
              <a:gd name="connsiteX2" fmla="*/ 1216191 w 4573541"/>
              <a:gd name="connsiteY2" fmla="*/ 126486 h 2187298"/>
              <a:gd name="connsiteX3" fmla="*/ 1541 w 4573541"/>
              <a:gd name="connsiteY3" fmla="*/ 2187298 h 218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41" h="2187298">
                <a:moveTo>
                  <a:pt x="4573541" y="1941638"/>
                </a:moveTo>
                <a:cubicBezTo>
                  <a:pt x="4379060" y="1280858"/>
                  <a:pt x="4068573" y="620079"/>
                  <a:pt x="3509015" y="317554"/>
                </a:cubicBezTo>
                <a:cubicBezTo>
                  <a:pt x="2949457" y="15029"/>
                  <a:pt x="1964543" y="-116899"/>
                  <a:pt x="1216191" y="126486"/>
                </a:cubicBezTo>
                <a:cubicBezTo>
                  <a:pt x="467839" y="369871"/>
                  <a:pt x="-31442" y="1312704"/>
                  <a:pt x="1541" y="2187298"/>
                </a:cubicBezTo>
              </a:path>
            </a:pathLst>
          </a:cu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499121" y="3044893"/>
            <a:ext cx="990600" cy="3404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20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823912" y="5257800"/>
            <a:ext cx="2590800" cy="6858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 </a:t>
            </a:r>
            <a:r>
              <a:rPr lang="en-US" sz="3200" dirty="0" err="1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ebx</a:t>
            </a:r>
            <a:r>
              <a:rPr lang="en-US" sz="32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endParaRPr lang="en-US" sz="44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367658" y="2886499"/>
            <a:ext cx="1219200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20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95771" y="3343699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EBX</a:t>
            </a:r>
          </a:p>
        </p:txBody>
      </p:sp>
      <p:sp>
        <p:nvSpPr>
          <p:cNvPr id="43" name="Freeform 42"/>
          <p:cNvSpPr/>
          <p:nvPr/>
        </p:nvSpPr>
        <p:spPr>
          <a:xfrm>
            <a:off x="7341801" y="1962944"/>
            <a:ext cx="1610436" cy="807552"/>
          </a:xfrm>
          <a:custGeom>
            <a:avLst/>
            <a:gdLst>
              <a:gd name="connsiteX0" fmla="*/ 0 w 1610436"/>
              <a:gd name="connsiteY0" fmla="*/ 807552 h 807552"/>
              <a:gd name="connsiteX1" fmla="*/ 600502 w 1610436"/>
              <a:gd name="connsiteY1" fmla="*/ 70572 h 807552"/>
              <a:gd name="connsiteX2" fmla="*/ 1064526 w 1610436"/>
              <a:gd name="connsiteY2" fmla="*/ 111516 h 807552"/>
              <a:gd name="connsiteX3" fmla="*/ 1610436 w 1610436"/>
              <a:gd name="connsiteY3" fmla="*/ 793904 h 807552"/>
              <a:gd name="connsiteX4" fmla="*/ 1610436 w 1610436"/>
              <a:gd name="connsiteY4" fmla="*/ 793904 h 80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436" h="807552">
                <a:moveTo>
                  <a:pt x="0" y="807552"/>
                </a:moveTo>
                <a:cubicBezTo>
                  <a:pt x="211540" y="497065"/>
                  <a:pt x="423081" y="186578"/>
                  <a:pt x="600502" y="70572"/>
                </a:cubicBezTo>
                <a:cubicBezTo>
                  <a:pt x="777923" y="-45434"/>
                  <a:pt x="896204" y="-9039"/>
                  <a:pt x="1064526" y="111516"/>
                </a:cubicBezTo>
                <a:cubicBezTo>
                  <a:pt x="1232848" y="232071"/>
                  <a:pt x="1610436" y="793904"/>
                  <a:pt x="1610436" y="793904"/>
                </a:cubicBezTo>
                <a:lnTo>
                  <a:pt x="1610436" y="793904"/>
                </a:lnTo>
              </a:path>
            </a:pathLst>
          </a:cu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823912" y="5257800"/>
            <a:ext cx="2590800" cy="6858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 [</a:t>
            </a:r>
            <a:r>
              <a:rPr lang="en-US" sz="3200" dirty="0" err="1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esp</a:t>
            </a:r>
            <a:r>
              <a:rPr lang="en-US" sz="32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], 40</a:t>
            </a:r>
            <a:endParaRPr lang="en-US" sz="44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99121" y="3044893"/>
            <a:ext cx="990600" cy="3404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40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659856" y="5257800"/>
            <a:ext cx="2918912" cy="6858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lea </a:t>
            </a:r>
            <a:r>
              <a:rPr lang="en-US" sz="3200" dirty="0" err="1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esp</a:t>
            </a:r>
            <a:r>
              <a:rPr lang="en-US" sz="32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[esp+4]</a:t>
            </a:r>
            <a:endParaRPr lang="en-US" sz="44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167257" y="2896202"/>
            <a:ext cx="1219200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996</a:t>
            </a:r>
          </a:p>
        </p:txBody>
      </p:sp>
      <p:cxnSp>
        <p:nvCxnSpPr>
          <p:cNvPr id="48" name="Curved Connector 47"/>
          <p:cNvCxnSpPr/>
          <p:nvPr/>
        </p:nvCxnSpPr>
        <p:spPr>
          <a:xfrm rot="10800000">
            <a:off x="3567060" y="3044892"/>
            <a:ext cx="1600769" cy="96974"/>
          </a:xfrm>
          <a:prstGeom prst="curvedConnector3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167828" y="2896202"/>
            <a:ext cx="1219200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1000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46832" y="340667"/>
            <a:ext cx="3441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[Even more background]</a:t>
            </a:r>
          </a:p>
        </p:txBody>
      </p:sp>
    </p:spTree>
    <p:extLst>
      <p:ext uri="{BB962C8B-B14F-4D97-AF65-F5344CB8AC3E}">
        <p14:creationId xmlns:p14="http://schemas.microsoft.com/office/powerpoint/2010/main" val="177969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5" grpId="0" animBg="1"/>
      <p:bldP spid="21" grpId="0"/>
      <p:bldP spid="29" grpId="0" animBg="1"/>
      <p:bldP spid="29" grpId="1" animBg="1"/>
      <p:bldP spid="30" grpId="0" animBg="1"/>
      <p:bldP spid="31" grpId="0"/>
      <p:bldP spid="37" grpId="0" animBg="1"/>
      <p:bldP spid="37" grpId="1" animBg="1"/>
      <p:bldP spid="38" grpId="0" animBg="1"/>
      <p:bldP spid="39" grpId="0" animBg="1"/>
      <p:bldP spid="39" grpId="1" animBg="1"/>
      <p:bldP spid="40" grpId="0" animBg="1"/>
      <p:bldP spid="41" grpId="0"/>
      <p:bldP spid="43" grpId="0" animBg="1"/>
      <p:bldP spid="43" grpId="1" animBg="1"/>
      <p:bldP spid="44" grpId="0" animBg="1"/>
      <p:bldP spid="44" grpId="1" animBg="1"/>
      <p:bldP spid="45" grpId="0" animBg="1"/>
      <p:bldP spid="46" grpId="0" animBg="1"/>
      <p:bldP spid="47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QFBV Formulas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Explicit representation of semantics of an instruction (microcode)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12</a:t>
            </a:fld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419079" y="1447800"/>
            <a:ext cx="1714500" cy="5334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push </a:t>
            </a:r>
            <a:r>
              <a:rPr lang="en-US" sz="2000" dirty="0" err="1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80490" y="1431108"/>
            <a:ext cx="3425220" cy="9144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ESP’ 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= ESP – 4 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∧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Mem’ = Mem[ESP – 4 ↦ EAX]</a:t>
            </a:r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443756" y="1274868"/>
            <a:ext cx="3733800" cy="2871205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ESP’ 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= ESP – 4 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∧</a:t>
            </a:r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  <a:sym typeface="Wingdings" panose="05000000000000000000" pitchFamily="2" charset="2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Mem’ = Mem[ESP – 4 ↦ EAX] 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∧</a:t>
            </a:r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  <a:sym typeface="Wingdings" panose="05000000000000000000" pitchFamily="2" charset="2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EBP’ = EBP 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∧</a:t>
            </a:r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  <a:sym typeface="Wingdings" panose="05000000000000000000" pitchFamily="2" charset="2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EAX’ = EAX 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∧</a:t>
            </a:r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  <a:sym typeface="Wingdings" panose="05000000000000000000" pitchFamily="2" charset="2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EBX’ = EBX 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∧</a:t>
            </a:r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  <a:sym typeface="Wingdings" panose="05000000000000000000" pitchFamily="2" charset="2"/>
            </a:endParaRPr>
          </a:p>
          <a:p>
            <a:pPr algn="ctr">
              <a:lnSpc>
                <a:spcPts val="800"/>
              </a:lnSpc>
            </a:pP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.</a:t>
            </a:r>
          </a:p>
          <a:p>
            <a:pPr algn="ctr">
              <a:lnSpc>
                <a:spcPts val="800"/>
              </a:lnSpc>
            </a:pP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.</a:t>
            </a:r>
          </a:p>
          <a:p>
            <a:pPr algn="ctr">
              <a:lnSpc>
                <a:spcPts val="800"/>
              </a:lnSpc>
            </a:pP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.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CF’ = CF 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∧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OF’ = OF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04540" y="159603"/>
            <a:ext cx="3384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[I swear, this is the final </a:t>
            </a:r>
          </a:p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slide on background … ]</a:t>
            </a:r>
          </a:p>
        </p:txBody>
      </p:sp>
      <p:sp>
        <p:nvSpPr>
          <p:cNvPr id="23" name="Rounded Rectangle 11"/>
          <p:cNvSpPr/>
          <p:nvPr/>
        </p:nvSpPr>
        <p:spPr>
          <a:xfrm>
            <a:off x="1990165" y="4592211"/>
            <a:ext cx="1588098" cy="686247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Instruction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75631" y="4472665"/>
            <a:ext cx="2040733" cy="92534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Symbolic Execution</a:t>
            </a:r>
          </a:p>
        </p:txBody>
      </p:sp>
      <p:sp>
        <p:nvSpPr>
          <p:cNvPr id="25" name="Rounded Rectangle 13"/>
          <p:cNvSpPr/>
          <p:nvPr/>
        </p:nvSpPr>
        <p:spPr>
          <a:xfrm>
            <a:off x="8571902" y="4592211"/>
            <a:ext cx="1588098" cy="686247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QFBV Formula</a:t>
            </a:r>
          </a:p>
        </p:txBody>
      </p:sp>
      <p:sp>
        <p:nvSpPr>
          <p:cNvPr id="26" name="Right Arrow 14"/>
          <p:cNvSpPr/>
          <p:nvPr/>
        </p:nvSpPr>
        <p:spPr>
          <a:xfrm>
            <a:off x="7448480" y="4750921"/>
            <a:ext cx="838200" cy="36882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7" name="Right Arrow 15"/>
          <p:cNvSpPr/>
          <p:nvPr/>
        </p:nvSpPr>
        <p:spPr>
          <a:xfrm>
            <a:off x="3905317" y="4750921"/>
            <a:ext cx="838200" cy="36882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8" name="Rounded Rectangular Callout 16"/>
          <p:cNvSpPr/>
          <p:nvPr/>
        </p:nvSpPr>
        <p:spPr>
          <a:xfrm>
            <a:off x="4952960" y="3380321"/>
            <a:ext cx="2286076" cy="808076"/>
          </a:xfrm>
          <a:prstGeom prst="wedgeRoundRectCallout">
            <a:avLst>
              <a:gd name="adj1" fmla="val 4766"/>
              <a:gd name="adj2" fmla="val 77410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Semantics of instructions in ISA</a:t>
            </a:r>
          </a:p>
        </p:txBody>
      </p:sp>
    </p:spTree>
    <p:extLst>
      <p:ext uri="{BB962C8B-B14F-4D97-AF65-F5344CB8AC3E}">
        <p14:creationId xmlns:p14="http://schemas.microsoft.com/office/powerpoint/2010/main" val="268814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8" grpId="0" animBg="1"/>
      <p:bldP spid="18" grpId="1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Machine-Code Synthesis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Synthesize machine-code instructions from a semantic specification</a:t>
            </a:r>
          </a:p>
          <a:p>
            <a:pPr lvl="1"/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QFBV formula</a:t>
            </a:r>
          </a:p>
          <a:p>
            <a:pPr marL="0" indent="0">
              <a:buNone/>
            </a:pPr>
            <a:endParaRPr lang="en-US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13</a:t>
            </a:fld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8066779" y="3556744"/>
            <a:ext cx="419100" cy="5715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19079" y="4204444"/>
            <a:ext cx="1714500" cy="5334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push </a:t>
            </a:r>
            <a:r>
              <a:rPr lang="en-US" sz="2000" dirty="0" err="1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6542934" y="5010596"/>
                <a:ext cx="3466784" cy="985025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80000">
                    <a:schemeClr val="bg1">
                      <a:lumMod val="6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</a:gra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</a:rPr>
                  <a:t>ESP’ </a:t>
                </a:r>
                <a:r>
                  <a:rPr lang="en-US" sz="2000" dirty="0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  <a:sym typeface="Wingdings" panose="05000000000000000000" pitchFamily="2" charset="2"/>
                  </a:rPr>
                  <a:t>= ESP – 4 </a:t>
                </a:r>
                <a:r>
                  <a:rPr lang="en-US" sz="2000" dirty="0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</a:rPr>
                  <a:t>∧</a:t>
                </a:r>
                <a:r>
                  <a:rPr lang="en-US" sz="2000" dirty="0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  <a:sym typeface="Wingdings" panose="05000000000000000000" pitchFamily="2" charset="2"/>
                  </a:rPr>
                  <a:t> 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  <a:sym typeface="Wingdings" panose="05000000000000000000" pitchFamily="2" charset="2"/>
                  </a:rPr>
                  <a:t>Mem’ = Mem[ESP – 4 ↦ EAX]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  <a:sym typeface="Wingdings" panose="05000000000000000000" pitchFamily="2" charset="2"/>
                      </a:rPr>
                      <m:t>⟺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  <a:sym typeface="Wingdings" panose="05000000000000000000" pitchFamily="2" charset="2"/>
                  </a:rPr>
                  <a:t> ⟪ push </a:t>
                </a:r>
                <a:r>
                  <a:rPr lang="en-US" sz="2000" dirty="0" err="1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  <a:sym typeface="Wingdings" panose="05000000000000000000" pitchFamily="2" charset="2"/>
                  </a:rPr>
                  <a:t>eax</a:t>
                </a:r>
                <a:r>
                  <a:rPr lang="en-US" sz="2000" dirty="0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  <a:sym typeface="Wingdings" panose="05000000000000000000" pitchFamily="2" charset="2"/>
                  </a:rPr>
                  <a:t> ⟫</a:t>
                </a: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934" y="5010596"/>
                <a:ext cx="3466784" cy="98502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7219050" y="4186870"/>
            <a:ext cx="2114550" cy="691376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lea </a:t>
            </a:r>
            <a:r>
              <a:rPr lang="en-US" sz="2000" dirty="0" err="1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esp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</a:t>
            </a:r>
            <a:r>
              <a:rPr lang="en-US" sz="2000" dirty="0" err="1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esp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– 4]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[</a:t>
            </a:r>
            <a:r>
              <a:rPr lang="en-US" sz="2000" dirty="0" err="1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esp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], </a:t>
            </a:r>
            <a:r>
              <a:rPr lang="en-US" sz="2000" dirty="0" err="1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6242290" y="4987539"/>
                <a:ext cx="4068071" cy="1114005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80000">
                    <a:schemeClr val="bg1">
                      <a:lumMod val="6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</a:gra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</a:rPr>
                  <a:t>ESP’ </a:t>
                </a:r>
                <a:r>
                  <a:rPr lang="en-US" sz="2000" dirty="0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  <a:sym typeface="Wingdings" panose="05000000000000000000" pitchFamily="2" charset="2"/>
                  </a:rPr>
                  <a:t>= ESP – 4 </a:t>
                </a:r>
                <a:r>
                  <a:rPr lang="en-US" sz="2000" dirty="0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</a:rPr>
                  <a:t>∧</a:t>
                </a:r>
                <a:r>
                  <a:rPr lang="en-US" sz="2000" dirty="0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  <a:sym typeface="Wingdings" panose="05000000000000000000" pitchFamily="2" charset="2"/>
                  </a:rPr>
                  <a:t> 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  <a:sym typeface="Wingdings" panose="05000000000000000000" pitchFamily="2" charset="2"/>
                  </a:rPr>
                  <a:t>Mem’ = Mem[ESP – 4 ↦ EAX]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tx1"/>
                        </a:solidFill>
                        <a:latin typeface="Cambria Math"/>
                        <a:sym typeface="Wingdings" panose="05000000000000000000" pitchFamily="2" charset="2"/>
                      </a:rPr>
                      <m:t>⟺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  <a:sym typeface="Wingdings" panose="05000000000000000000" pitchFamily="2" charset="2"/>
                  </a:rPr>
                  <a:t> 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  <a:sym typeface="Wingdings" panose="05000000000000000000" pitchFamily="2" charset="2"/>
                  </a:rPr>
                  <a:t>⟪ </a:t>
                </a:r>
                <a:r>
                  <a:rPr lang="en-US" sz="2000" dirty="0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</a:rPr>
                  <a:t>lea esp, [esp – 4];</a:t>
                </a:r>
                <a:r>
                  <a:rPr lang="en-US" sz="2000" dirty="0" err="1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</a:rPr>
                  <a:t>mov</a:t>
                </a:r>
                <a:r>
                  <a:rPr lang="en-US" sz="2000" dirty="0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</a:rPr>
                  <a:t> [esp], </a:t>
                </a:r>
                <a:r>
                  <a:rPr lang="en-US" sz="2000" dirty="0" err="1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</a:rPr>
                  <a:t>eax</a:t>
                </a:r>
                <a:r>
                  <a:rPr lang="en-US" sz="2000" dirty="0">
                    <a:solidFill>
                      <a:schemeClr val="tx1"/>
                    </a:solidFill>
                    <a:latin typeface="Roboto Light" panose="020B0604020202020204" charset="0"/>
                    <a:ea typeface="Roboto Light" panose="020B0604020202020204" charset="0"/>
                    <a:cs typeface="Roboto Light" panose="020B0604020202020204" charset="0"/>
                  </a:rPr>
                  <a:t>⟫</a:t>
                </a:r>
                <a:endParaRPr lang="en-US" sz="2000" dirty="0">
                  <a:solidFill>
                    <a:schemeClr val="tx1"/>
                  </a:solidFill>
                  <a:latin typeface="Roboto Light" panose="020B0604020202020204" charset="0"/>
                  <a:ea typeface="Roboto Light" panose="020B0604020202020204" charset="0"/>
                  <a:cs typeface="Roboto Light" panose="020B060402020202020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290" y="4987539"/>
                <a:ext cx="4068071" cy="111400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400025" y="2884811"/>
            <a:ext cx="1752600" cy="5334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McSynth*</a:t>
            </a:r>
          </a:p>
        </p:txBody>
      </p:sp>
      <p:sp>
        <p:nvSpPr>
          <p:cNvPr id="9" name="Down Arrow 8"/>
          <p:cNvSpPr/>
          <p:nvPr/>
        </p:nvSpPr>
        <p:spPr>
          <a:xfrm>
            <a:off x="8066779" y="2223244"/>
            <a:ext cx="419100" cy="5715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63715" y="1174374"/>
            <a:ext cx="3425220" cy="91440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ESP’ 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= ESP – 4 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∧</a:t>
            </a:r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Mem’ = Mem[ESP – 4 ↦ EAX]</a:t>
            </a:r>
            <a:endParaRPr lang="en-US" sz="20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96459" y="340667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[I lied </a:t>
            </a:r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</a:t>
            </a:r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3200" y="6297725"/>
            <a:ext cx="9794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* V. Srinivasan and T. Reps. Synthesis of machine code from semantics. In PLDI, 2015</a:t>
            </a:r>
          </a:p>
        </p:txBody>
      </p:sp>
    </p:spTree>
    <p:extLst>
      <p:ext uri="{BB962C8B-B14F-4D97-AF65-F5344CB8AC3E}">
        <p14:creationId xmlns:p14="http://schemas.microsoft.com/office/powerpoint/2010/main" val="296947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9" grpId="0" animBg="1"/>
      <p:bldP spid="20" grpId="0" animBg="1"/>
      <p:bldP spid="8" grpId="0" animBg="1"/>
      <p:bldP spid="9" grpId="0" animBg="1"/>
      <p:bldP spid="12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Motivation</a:t>
            </a:r>
          </a:p>
          <a:p>
            <a:r>
              <a:rPr lang="en-US" sz="2800" dirty="0"/>
              <a:t>Background</a:t>
            </a:r>
          </a:p>
          <a:p>
            <a:r>
              <a:rPr lang="en-US" sz="2800" dirty="0"/>
              <a:t>Problem with state-of-the-art tools: Granularity issue</a:t>
            </a:r>
          </a:p>
          <a:p>
            <a:r>
              <a:rPr lang="en-US" sz="2800" dirty="0"/>
              <a:t>McSlice</a:t>
            </a:r>
          </a:p>
          <a:p>
            <a:r>
              <a:rPr lang="en-US" sz="2800" dirty="0"/>
              <a:t>Experiments</a:t>
            </a:r>
          </a:p>
          <a:p>
            <a:r>
              <a:rPr lang="en-US" sz="2800" dirty="0"/>
              <a:t>Conclusion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0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Machine-Code Slicing</a:t>
            </a:r>
            <a:br>
              <a:rPr lang="en-US" dirty="0"/>
            </a:br>
            <a:r>
              <a:rPr lang="en-US" dirty="0"/>
              <a:t>State-of-the-art Tools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15</a:t>
            </a:fld>
            <a:endParaRPr 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375400" y="1374446"/>
            <a:ext cx="2590800" cy="601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50" u="sng" dirty="0"/>
              <a:t>main</a:t>
            </a:r>
            <a:r>
              <a:rPr lang="en-US" sz="1250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push ebp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mov </a:t>
            </a:r>
            <a:r>
              <a:rPr lang="en-US" sz="1250" dirty="0" err="1"/>
              <a:t>ebp,esp</a:t>
            </a:r>
            <a:endParaRPr lang="en-US" sz="125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sub esp,0x20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mov [ebp – 0x14],0xA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mov [ebp – 0x10],0x14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push [ebp – 0x10]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push [ebp – 0x14]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call add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add esp,8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mov [ebp – 0xC],</a:t>
            </a:r>
            <a:r>
              <a:rPr lang="en-US" sz="1250" dirty="0" err="1"/>
              <a:t>eax</a:t>
            </a:r>
            <a:endParaRPr lang="en-US" sz="125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push [ebp – 0xC]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call square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add esp,4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mov [ebp – 0x8],</a:t>
            </a:r>
            <a:r>
              <a:rPr lang="en-US" sz="1250" dirty="0" err="1"/>
              <a:t>eax</a:t>
            </a:r>
            <a:endParaRPr lang="en-US" sz="125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mov </a:t>
            </a:r>
            <a:r>
              <a:rPr lang="en-US" sz="1250" dirty="0" err="1"/>
              <a:t>eax</a:t>
            </a:r>
            <a:r>
              <a:rPr lang="en-US" sz="1250" dirty="0"/>
              <a:t>, [ebp – 0x10]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mov </a:t>
            </a:r>
            <a:r>
              <a:rPr lang="en-US" sz="1250" dirty="0" err="1"/>
              <a:t>edx</a:t>
            </a:r>
            <a:r>
              <a:rPr lang="en-US" sz="1250" dirty="0"/>
              <a:t>, [ebp – 0x14]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sub </a:t>
            </a:r>
            <a:r>
              <a:rPr lang="en-US" sz="1250" dirty="0" err="1"/>
              <a:t>eax,edx</a:t>
            </a:r>
            <a:endParaRPr lang="en-US" sz="125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leave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ret 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806077" y="1371599"/>
            <a:ext cx="2147047" cy="452596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int add(int a, int b)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   int sum = a + b;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   return sum;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int square(int a)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   int product = a * a;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   return product;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int main()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   int a = 10;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   int b = 20;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   int c = add(a, b);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   int d = square(c);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   return a - b;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}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9194800" y="1371599"/>
            <a:ext cx="2590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250" u="sng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add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:</a:t>
            </a:r>
          </a:p>
          <a:p>
            <a:pPr marL="0" indent="0">
              <a:buFont typeface="Arial"/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push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endParaRPr lang="en-US" sz="125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0" indent="0">
              <a:buFont typeface="Arial"/>
              <a:buNone/>
            </a:pP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esp</a:t>
            </a:r>
            <a:endParaRPr lang="en-US" sz="125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0" indent="0">
              <a:buFont typeface="Arial"/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sub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esp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10	</a:t>
            </a:r>
          </a:p>
          <a:p>
            <a:pPr marL="0" indent="0">
              <a:buFont typeface="Arial"/>
              <a:buNone/>
            </a:pP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+ 0xC]</a:t>
            </a:r>
          </a:p>
          <a:p>
            <a:pPr marL="0" indent="0">
              <a:buFont typeface="Arial"/>
              <a:buNone/>
            </a:pP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edx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+ 0x8]</a:t>
            </a:r>
          </a:p>
          <a:p>
            <a:pPr marL="0" indent="0">
              <a:buFont typeface="Arial"/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lea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+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edx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]</a:t>
            </a:r>
          </a:p>
          <a:p>
            <a:pPr marL="0" indent="0">
              <a:buFont typeface="Arial"/>
              <a:buNone/>
            </a:pP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– 0x4],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endParaRPr lang="en-US" sz="125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0" indent="0">
              <a:buFont typeface="Arial"/>
              <a:buNone/>
            </a:pP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– 0x4]</a:t>
            </a:r>
          </a:p>
          <a:p>
            <a:pPr marL="0" indent="0">
              <a:buFont typeface="Arial"/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leave</a:t>
            </a:r>
          </a:p>
          <a:p>
            <a:pPr marL="0" indent="0">
              <a:buFont typeface="Arial"/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ret</a:t>
            </a:r>
          </a:p>
          <a:p>
            <a:pPr marL="0" indent="0">
              <a:buFont typeface="Arial"/>
              <a:buNone/>
            </a:pPr>
            <a:endParaRPr lang="en-US" sz="125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0" indent="0">
              <a:buFont typeface="Arial"/>
              <a:buNone/>
            </a:pPr>
            <a:r>
              <a:rPr lang="en-US" sz="1250" u="sng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square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:</a:t>
            </a:r>
          </a:p>
          <a:p>
            <a:pPr marL="0" indent="0"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push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endParaRPr lang="en-US" sz="125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0" indent="0">
              <a:buNone/>
            </a:pP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esp</a:t>
            </a:r>
            <a:endParaRPr lang="en-US" sz="125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0" indent="0"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sub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esp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10	</a:t>
            </a:r>
          </a:p>
          <a:p>
            <a:pPr marL="0" indent="0">
              <a:buNone/>
            </a:pP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+ 0x8]</a:t>
            </a:r>
          </a:p>
          <a:p>
            <a:pPr marL="0" indent="0">
              <a:buNone/>
            </a:pP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imul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+ 0x8]</a:t>
            </a:r>
          </a:p>
          <a:p>
            <a:pPr marL="0" indent="0">
              <a:buNone/>
            </a:pP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– 0x4],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endParaRPr lang="en-US" sz="125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0" indent="0">
              <a:buNone/>
            </a:pP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– 0x4]</a:t>
            </a:r>
          </a:p>
          <a:p>
            <a:pPr marL="0" indent="0"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leave</a:t>
            </a:r>
          </a:p>
          <a:p>
            <a:pPr marL="0" indent="0"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ret</a:t>
            </a:r>
          </a:p>
          <a:p>
            <a:pPr marL="0" indent="0">
              <a:buFont typeface="Arial"/>
              <a:buNone/>
            </a:pPr>
            <a:endParaRPr lang="en-US" sz="125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3261011" y="1272988"/>
            <a:ext cx="2000426" cy="1066800"/>
          </a:xfrm>
          <a:prstGeom prst="wedgeRoundRectCallout">
            <a:avLst>
              <a:gd name="adj1" fmla="val -85868"/>
              <a:gd name="adj2" fmla="val -755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Note that body of ‘add’ is not in the slice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3962400" y="1219200"/>
            <a:ext cx="2209800" cy="1600200"/>
          </a:xfrm>
          <a:prstGeom prst="cloudCallout">
            <a:avLst>
              <a:gd name="adj1" fmla="val 176679"/>
              <a:gd name="adj2" fmla="val 238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Why is the entire body of ‘add’ in the slice?</a:t>
            </a:r>
            <a:endParaRPr lang="en-US" dirty="0">
              <a:solidFill>
                <a:schemeClr val="dk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86527" y="4813334"/>
            <a:ext cx="445324" cy="228600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384365" y="5298446"/>
            <a:ext cx="984624" cy="205883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 rot="11168916">
            <a:off x="2164364" y="5019665"/>
            <a:ext cx="4136673" cy="249936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406042" y="340667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[Granularity issue]</a:t>
            </a:r>
          </a:p>
        </p:txBody>
      </p:sp>
    </p:spTree>
    <p:extLst>
      <p:ext uri="{BB962C8B-B14F-4D97-AF65-F5344CB8AC3E}">
        <p14:creationId xmlns:p14="http://schemas.microsoft.com/office/powerpoint/2010/main" val="377882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0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2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7" dur="2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9" dur="2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7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9" dur="2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1" dur="2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3" dur="2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5" dur="2000" fill="hold"/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2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20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1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1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3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5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7" dur="2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9" dur="2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allAtOnce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Granularity Issue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16</a:t>
            </a:fld>
            <a:endParaRPr 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375400" y="1374446"/>
            <a:ext cx="2590800" cy="601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50" u="sng" dirty="0"/>
              <a:t>main</a:t>
            </a:r>
            <a:r>
              <a:rPr lang="en-US" sz="1250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push ebp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mov </a:t>
            </a:r>
            <a:r>
              <a:rPr lang="en-US" sz="1250" dirty="0" err="1"/>
              <a:t>ebp,esp</a:t>
            </a:r>
            <a:endParaRPr lang="en-US" sz="125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sub esp,0x20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mov [ebp – 0x14],0xA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mov [ebp – 0x10],0x14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push [ebp – 0x10]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push [ebp – 0x14]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call add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add esp,8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mov [ebp – 0xC],</a:t>
            </a:r>
            <a:r>
              <a:rPr lang="en-US" sz="1250" dirty="0" err="1"/>
              <a:t>eax</a:t>
            </a:r>
            <a:endParaRPr lang="en-US" sz="125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push [ebp – 0xC]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call square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add esp,4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mov [ebp – 0x8],</a:t>
            </a:r>
            <a:r>
              <a:rPr lang="en-US" sz="1250" dirty="0" err="1"/>
              <a:t>eax</a:t>
            </a:r>
            <a:endParaRPr lang="en-US" sz="125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mov </a:t>
            </a:r>
            <a:r>
              <a:rPr lang="en-US" sz="1250" dirty="0" err="1"/>
              <a:t>eax</a:t>
            </a:r>
            <a:r>
              <a:rPr lang="en-US" sz="1250" dirty="0"/>
              <a:t>, [ebp – 0x10]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mov </a:t>
            </a:r>
            <a:r>
              <a:rPr lang="en-US" sz="1250" dirty="0" err="1"/>
              <a:t>edx</a:t>
            </a:r>
            <a:r>
              <a:rPr lang="en-US" sz="1250" dirty="0"/>
              <a:t>, [ebp – 0x14]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sub </a:t>
            </a:r>
            <a:r>
              <a:rPr lang="en-US" sz="1250" dirty="0" err="1"/>
              <a:t>eax,edx</a:t>
            </a:r>
            <a:endParaRPr lang="en-US" sz="125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leave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ret 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9194800" y="1371599"/>
            <a:ext cx="2590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250" u="sng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add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:</a:t>
            </a:r>
          </a:p>
          <a:p>
            <a:pPr marL="0" indent="0">
              <a:buFont typeface="Arial"/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push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endParaRPr lang="en-US" sz="125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0" indent="0">
              <a:buFont typeface="Arial"/>
              <a:buNone/>
            </a:pP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esp</a:t>
            </a:r>
            <a:endParaRPr lang="en-US" sz="125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0" indent="0">
              <a:buFont typeface="Arial"/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sub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esp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10	</a:t>
            </a:r>
          </a:p>
          <a:p>
            <a:pPr marL="0" indent="0">
              <a:buFont typeface="Arial"/>
              <a:buNone/>
            </a:pP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+ 0xC]</a:t>
            </a:r>
          </a:p>
          <a:p>
            <a:pPr marL="0" indent="0">
              <a:buFont typeface="Arial"/>
              <a:buNone/>
            </a:pP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edx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+ 0x8]</a:t>
            </a:r>
          </a:p>
          <a:p>
            <a:pPr marL="0" indent="0">
              <a:buFont typeface="Arial"/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lea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+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edx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]</a:t>
            </a:r>
          </a:p>
          <a:p>
            <a:pPr marL="0" indent="0">
              <a:buFont typeface="Arial"/>
              <a:buNone/>
            </a:pP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– 0x4],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endParaRPr lang="en-US" sz="125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0" indent="0">
              <a:buFont typeface="Arial"/>
              <a:buNone/>
            </a:pP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– 0x4]</a:t>
            </a:r>
          </a:p>
          <a:p>
            <a:pPr marL="0" indent="0">
              <a:buFont typeface="Arial"/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leave</a:t>
            </a:r>
          </a:p>
          <a:p>
            <a:pPr marL="0" indent="0">
              <a:buFont typeface="Arial"/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ret</a:t>
            </a:r>
          </a:p>
          <a:p>
            <a:pPr marL="0" indent="0">
              <a:buFont typeface="Arial"/>
              <a:buNone/>
            </a:pPr>
            <a:endParaRPr lang="en-US" sz="125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0" indent="0">
              <a:buFont typeface="Arial"/>
              <a:buNone/>
            </a:pPr>
            <a:r>
              <a:rPr lang="en-US" sz="1250" u="sng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square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:</a:t>
            </a:r>
          </a:p>
          <a:p>
            <a:pPr marL="0" indent="0"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push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endParaRPr lang="en-US" sz="125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0" indent="0">
              <a:buNone/>
            </a:pP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esp</a:t>
            </a:r>
            <a:endParaRPr lang="en-US" sz="125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0" indent="0"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sub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esp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10	</a:t>
            </a:r>
          </a:p>
          <a:p>
            <a:pPr marL="0" indent="0">
              <a:buNone/>
            </a:pP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+ 0x8]</a:t>
            </a:r>
          </a:p>
          <a:p>
            <a:pPr marL="0" indent="0">
              <a:buNone/>
            </a:pP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imul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+ 0x8]</a:t>
            </a:r>
          </a:p>
          <a:p>
            <a:pPr marL="0" indent="0">
              <a:buNone/>
            </a:pP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– 0x4],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endParaRPr lang="en-US" sz="125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0" indent="0">
              <a:buNone/>
            </a:pP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– 0x4]</a:t>
            </a:r>
          </a:p>
          <a:p>
            <a:pPr marL="0" indent="0"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leave</a:t>
            </a:r>
          </a:p>
          <a:p>
            <a:pPr marL="0" indent="0"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ret</a:t>
            </a:r>
          </a:p>
          <a:p>
            <a:pPr marL="0" indent="0">
              <a:buFont typeface="Arial"/>
              <a:buNone/>
            </a:pPr>
            <a:endParaRPr lang="en-US" sz="1250" dirty="0"/>
          </a:p>
        </p:txBody>
      </p:sp>
      <p:sp>
        <p:nvSpPr>
          <p:cNvPr id="10" name="Rounded Rectangle 9"/>
          <p:cNvSpPr/>
          <p:nvPr/>
        </p:nvSpPr>
        <p:spPr>
          <a:xfrm>
            <a:off x="9212730" y="4358640"/>
            <a:ext cx="762000" cy="251460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420583" y="3911301"/>
            <a:ext cx="1288888" cy="228600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 rot="11867069">
            <a:off x="7725584" y="4096352"/>
            <a:ext cx="1453103" cy="279914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1235072" y="2132991"/>
            <a:ext cx="3991352" cy="1143000"/>
          </a:xfrm>
          <a:prstGeom prst="wedgeRoundRectCallout">
            <a:avLst>
              <a:gd name="adj1" fmla="val 76136"/>
              <a:gd name="adj2" fmla="val 11443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Granularity Issue</a:t>
            </a:r>
          </a:p>
          <a:p>
            <a:pPr algn="ctr"/>
            <a:r>
              <a:rPr lang="en-US" sz="16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ESP’ </a:t>
            </a:r>
            <a:r>
              <a:rPr lang="en-US" sz="16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= ESP – 4 </a:t>
            </a:r>
            <a:r>
              <a:rPr lang="en-US" sz="16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∧</a:t>
            </a:r>
            <a:endParaRPr lang="en-US" sz="16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  <a:sym typeface="Wingdings" panose="05000000000000000000" pitchFamily="2" charset="2"/>
            </a:endParaRPr>
          </a:p>
          <a:p>
            <a:pPr algn="ctr"/>
            <a:r>
              <a:rPr lang="en-US" sz="16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  <a:sym typeface="Wingdings" panose="05000000000000000000" pitchFamily="2" charset="2"/>
              </a:rPr>
              <a:t>Mem’ = Mem[ESP – 4 ↦ Mem(EBP – 12)]</a:t>
            </a:r>
            <a:endParaRPr lang="en-US" sz="160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20582" y="3673736"/>
            <a:ext cx="1504217" cy="228600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20315" y="5184452"/>
            <a:ext cx="990600" cy="6705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85564" y="5161704"/>
            <a:ext cx="990600" cy="6705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47364" y="3469341"/>
            <a:ext cx="990600" cy="65826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609164" y="1579581"/>
            <a:ext cx="990600" cy="67056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274413" y="1556833"/>
            <a:ext cx="990600" cy="67056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e 19"/>
          <p:cNvSpPr/>
          <p:nvPr/>
        </p:nvSpPr>
        <p:spPr>
          <a:xfrm>
            <a:off x="2371164" y="3469341"/>
            <a:ext cx="1066800" cy="647254"/>
          </a:xfrm>
          <a:prstGeom prst="pie">
            <a:avLst>
              <a:gd name="adj1" fmla="val 5549498"/>
              <a:gd name="adj2" fmla="val 16200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Curved Connector 20"/>
          <p:cNvCxnSpPr>
            <a:stCxn id="15" idx="0"/>
            <a:endCxn id="20" idx="1"/>
          </p:cNvCxnSpPr>
          <p:nvPr/>
        </p:nvCxnSpPr>
        <p:spPr>
          <a:xfrm rot="5400000" flipH="1" flipV="1">
            <a:off x="1976161" y="4256050"/>
            <a:ext cx="1067857" cy="788949"/>
          </a:xfrm>
          <a:prstGeom prst="curved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16" idx="0"/>
            <a:endCxn id="20" idx="1"/>
          </p:cNvCxnSpPr>
          <p:nvPr/>
        </p:nvCxnSpPr>
        <p:spPr>
          <a:xfrm rot="16200000" flipV="1">
            <a:off x="2820160" y="4201000"/>
            <a:ext cx="1045109" cy="876300"/>
          </a:xfrm>
          <a:prstGeom prst="curved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20" idx="3"/>
            <a:endCxn id="18" idx="4"/>
          </p:cNvCxnSpPr>
          <p:nvPr/>
        </p:nvCxnSpPr>
        <p:spPr>
          <a:xfrm rot="16200000" flipV="1">
            <a:off x="1894914" y="2459691"/>
            <a:ext cx="1219200" cy="800100"/>
          </a:xfrm>
          <a:prstGeom prst="curved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20" idx="3"/>
            <a:endCxn id="19" idx="4"/>
          </p:cNvCxnSpPr>
          <p:nvPr/>
        </p:nvCxnSpPr>
        <p:spPr>
          <a:xfrm rot="5400000" flipH="1" flipV="1">
            <a:off x="2716164" y="2415793"/>
            <a:ext cx="1241948" cy="865149"/>
          </a:xfrm>
          <a:prstGeom prst="curved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406042" y="340667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[Granularity issue]</a:t>
            </a:r>
          </a:p>
        </p:txBody>
      </p:sp>
    </p:spTree>
    <p:extLst>
      <p:ext uri="{BB962C8B-B14F-4D97-AF65-F5344CB8AC3E}">
        <p14:creationId xmlns:p14="http://schemas.microsoft.com/office/powerpoint/2010/main" val="171594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2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2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2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2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20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2000" fill="hold"/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2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2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8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2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2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2" dur="2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9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20000"/>
                                      </p:to>
                                    </p:animClr>
                                    <p:set>
                                      <p:cBhvr>
                                        <p:cTn id="3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build="allAtOnce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Granularity 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143000"/>
            <a:ext cx="11785600" cy="27717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54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lang="en-US" sz="2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Machine code</a:t>
            </a:r>
          </a:p>
        </p:txBody>
      </p:sp>
      <p:sp>
        <p:nvSpPr>
          <p:cNvPr id="6" name="Rectangle 5"/>
          <p:cNvSpPr/>
          <p:nvPr/>
        </p:nvSpPr>
        <p:spPr>
          <a:xfrm>
            <a:off x="555345" y="1327105"/>
            <a:ext cx="1349449" cy="187451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111101010101001000101011111101010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Binary</a:t>
            </a:r>
            <a:endParaRPr lang="en-US" sz="1200" dirty="0">
              <a:solidFill>
                <a:schemeClr val="bg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001010101011101010101010010001010</a:t>
            </a:r>
          </a:p>
        </p:txBody>
      </p:sp>
      <p:sp>
        <p:nvSpPr>
          <p:cNvPr id="7" name="Right Arrow 2"/>
          <p:cNvSpPr/>
          <p:nvPr/>
        </p:nvSpPr>
        <p:spPr>
          <a:xfrm>
            <a:off x="2019095" y="2079948"/>
            <a:ext cx="638380" cy="38950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8" name="Rounded Rectangle 27"/>
          <p:cNvSpPr/>
          <p:nvPr/>
        </p:nvSpPr>
        <p:spPr>
          <a:xfrm>
            <a:off x="2762251" y="1901734"/>
            <a:ext cx="1770322" cy="747563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CodeSurfer/x86</a:t>
            </a:r>
          </a:p>
        </p:txBody>
      </p:sp>
      <p:sp>
        <p:nvSpPr>
          <p:cNvPr id="9" name="Rectangle 8"/>
          <p:cNvSpPr/>
          <p:nvPr/>
        </p:nvSpPr>
        <p:spPr>
          <a:xfrm>
            <a:off x="5421275" y="1337444"/>
            <a:ext cx="1349449" cy="187451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Instruction-level PDG</a:t>
            </a:r>
          </a:p>
        </p:txBody>
      </p:sp>
      <p:sp>
        <p:nvSpPr>
          <p:cNvPr id="11" name="Right Arrow 2"/>
          <p:cNvSpPr/>
          <p:nvPr/>
        </p:nvSpPr>
        <p:spPr>
          <a:xfrm>
            <a:off x="4665924" y="2069609"/>
            <a:ext cx="638380" cy="38950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2" name="Right Arrow 2"/>
          <p:cNvSpPr/>
          <p:nvPr/>
        </p:nvSpPr>
        <p:spPr>
          <a:xfrm>
            <a:off x="6887695" y="2069609"/>
            <a:ext cx="638380" cy="38950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3" name="Rounded Rectangle 27"/>
          <p:cNvSpPr/>
          <p:nvPr/>
        </p:nvSpPr>
        <p:spPr>
          <a:xfrm>
            <a:off x="7659426" y="1890320"/>
            <a:ext cx="1770322" cy="747563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Slicing Algorithm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347025" y="1326844"/>
            <a:ext cx="1349449" cy="187451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Imprecise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slice</a:t>
            </a:r>
          </a:p>
        </p:txBody>
      </p:sp>
      <p:sp>
        <p:nvSpPr>
          <p:cNvPr id="15" name="Right Arrow 2"/>
          <p:cNvSpPr/>
          <p:nvPr/>
        </p:nvSpPr>
        <p:spPr>
          <a:xfrm>
            <a:off x="9569085" y="2065887"/>
            <a:ext cx="638380" cy="38950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7" name="Explosion 1 13"/>
          <p:cNvSpPr/>
          <p:nvPr/>
        </p:nvSpPr>
        <p:spPr>
          <a:xfrm>
            <a:off x="3589362" y="4040406"/>
            <a:ext cx="5431808" cy="2539563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Instruction-level is too coarse-grained for machine-code slicing!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7659426" y="3665971"/>
            <a:ext cx="1770322" cy="516657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Slicing criterion</a:t>
            </a:r>
          </a:p>
        </p:txBody>
      </p:sp>
      <p:sp>
        <p:nvSpPr>
          <p:cNvPr id="19" name="Right Arrow 2"/>
          <p:cNvSpPr/>
          <p:nvPr/>
        </p:nvSpPr>
        <p:spPr>
          <a:xfrm rot="-5400000">
            <a:off x="8116923" y="2962755"/>
            <a:ext cx="867875" cy="37347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06042" y="340667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[Granularity issue]</a:t>
            </a:r>
          </a:p>
        </p:txBody>
      </p:sp>
    </p:spTree>
    <p:extLst>
      <p:ext uri="{BB962C8B-B14F-4D97-AF65-F5344CB8AC3E}">
        <p14:creationId xmlns:p14="http://schemas.microsoft.com/office/powerpoint/2010/main" val="41937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Motivation</a:t>
            </a:r>
          </a:p>
          <a:p>
            <a:r>
              <a:rPr lang="en-US" sz="2800" dirty="0"/>
              <a:t>Background</a:t>
            </a:r>
          </a:p>
          <a:p>
            <a:r>
              <a:rPr lang="en-US" sz="2800" dirty="0"/>
              <a:t>Problem with state-of-the-art tools: Granularity issue</a:t>
            </a:r>
          </a:p>
          <a:p>
            <a:r>
              <a:rPr lang="en-US" sz="2800" dirty="0"/>
              <a:t>McSlice</a:t>
            </a:r>
          </a:p>
          <a:p>
            <a:r>
              <a:rPr lang="en-US" sz="2800" dirty="0"/>
              <a:t>Experiments</a:t>
            </a:r>
          </a:p>
          <a:p>
            <a:r>
              <a:rPr lang="en-US" sz="2800" dirty="0"/>
              <a:t>Conclusion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2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Slicing with McSlice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143000"/>
            <a:ext cx="11785600" cy="27717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54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lang="en-US" sz="2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Machine code</a:t>
            </a:r>
          </a:p>
        </p:txBody>
      </p:sp>
      <p:sp>
        <p:nvSpPr>
          <p:cNvPr id="6" name="Rectangle 5"/>
          <p:cNvSpPr/>
          <p:nvPr/>
        </p:nvSpPr>
        <p:spPr>
          <a:xfrm>
            <a:off x="555345" y="1327105"/>
            <a:ext cx="1349449" cy="187451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111101010101001000101011111101010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Binary</a:t>
            </a:r>
            <a:endParaRPr lang="en-US" sz="1200" dirty="0">
              <a:solidFill>
                <a:schemeClr val="bg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001010101011101010101010010001010</a:t>
            </a:r>
          </a:p>
        </p:txBody>
      </p:sp>
      <p:sp>
        <p:nvSpPr>
          <p:cNvPr id="7" name="Right Arrow 2"/>
          <p:cNvSpPr/>
          <p:nvPr/>
        </p:nvSpPr>
        <p:spPr>
          <a:xfrm>
            <a:off x="2019095" y="2079948"/>
            <a:ext cx="638380" cy="38950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8" name="Rounded Rectangle 27"/>
          <p:cNvSpPr/>
          <p:nvPr/>
        </p:nvSpPr>
        <p:spPr>
          <a:xfrm>
            <a:off x="2762251" y="1901734"/>
            <a:ext cx="1770322" cy="747563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CodeSurfer/x86</a:t>
            </a:r>
          </a:p>
        </p:txBody>
      </p:sp>
      <p:sp>
        <p:nvSpPr>
          <p:cNvPr id="9" name="Rectangle 8"/>
          <p:cNvSpPr/>
          <p:nvPr/>
        </p:nvSpPr>
        <p:spPr>
          <a:xfrm>
            <a:off x="5421275" y="1337444"/>
            <a:ext cx="1349449" cy="187451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Instruction-level PDG</a:t>
            </a:r>
          </a:p>
        </p:txBody>
      </p:sp>
      <p:sp>
        <p:nvSpPr>
          <p:cNvPr id="11" name="Right Arrow 2"/>
          <p:cNvSpPr/>
          <p:nvPr/>
        </p:nvSpPr>
        <p:spPr>
          <a:xfrm>
            <a:off x="4665924" y="2069609"/>
            <a:ext cx="638380" cy="38950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3200" y="3914775"/>
            <a:ext cx="11785600" cy="2771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162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Microcode</a:t>
            </a:r>
          </a:p>
          <a:p>
            <a:endParaRPr lang="en-US" sz="24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endParaRPr lang="en-US" sz="24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endParaRPr lang="en-US" sz="24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endParaRPr lang="en-US" sz="24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</a:p>
        </p:txBody>
      </p:sp>
      <p:cxnSp>
        <p:nvCxnSpPr>
          <p:cNvPr id="23" name="Straight Connector 22"/>
          <p:cNvCxnSpPr>
            <a:stCxn id="9" idx="2"/>
          </p:cNvCxnSpPr>
          <p:nvPr/>
        </p:nvCxnSpPr>
        <p:spPr>
          <a:xfrm flipH="1">
            <a:off x="6095999" y="3211958"/>
            <a:ext cx="1" cy="1397819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230069" y="4583273"/>
            <a:ext cx="4865930" cy="12627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256573" y="4595900"/>
            <a:ext cx="0" cy="328530"/>
          </a:xfrm>
          <a:prstGeom prst="straightConnector1">
            <a:avLst/>
          </a:prstGeom>
          <a:ln w="508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27"/>
          <p:cNvSpPr/>
          <p:nvPr/>
        </p:nvSpPr>
        <p:spPr>
          <a:xfrm>
            <a:off x="5210838" y="6212818"/>
            <a:ext cx="1770322" cy="516657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Slicing criterion</a:t>
            </a:r>
          </a:p>
        </p:txBody>
      </p:sp>
      <p:sp>
        <p:nvSpPr>
          <p:cNvPr id="34" name="Rounded Rectangle 27"/>
          <p:cNvSpPr/>
          <p:nvPr/>
        </p:nvSpPr>
        <p:spPr>
          <a:xfrm>
            <a:off x="608329" y="4995057"/>
            <a:ext cx="1296465" cy="888655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Instruction-level PDG to µ-PDG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932841" y="4766088"/>
            <a:ext cx="1349449" cy="133978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µ-PDG</a:t>
            </a:r>
          </a:p>
        </p:txBody>
      </p:sp>
      <p:sp>
        <p:nvSpPr>
          <p:cNvPr id="36" name="Right Arrow 2"/>
          <p:cNvSpPr/>
          <p:nvPr/>
        </p:nvSpPr>
        <p:spPr>
          <a:xfrm>
            <a:off x="2123871" y="5241229"/>
            <a:ext cx="638380" cy="38950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37" name="Right Arrow 2"/>
          <p:cNvSpPr/>
          <p:nvPr/>
        </p:nvSpPr>
        <p:spPr>
          <a:xfrm>
            <a:off x="4474973" y="5246756"/>
            <a:ext cx="638380" cy="38950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38" name="Rounded Rectangle 27"/>
          <p:cNvSpPr/>
          <p:nvPr/>
        </p:nvSpPr>
        <p:spPr>
          <a:xfrm>
            <a:off x="5199193" y="4986314"/>
            <a:ext cx="1770322" cy="747563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Slicing Algorithm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891741" y="4498724"/>
            <a:ext cx="1349449" cy="187451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Precise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microcode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slice</a:t>
            </a:r>
          </a:p>
        </p:txBody>
      </p:sp>
      <p:sp>
        <p:nvSpPr>
          <p:cNvPr id="40" name="Right Arrow 2"/>
          <p:cNvSpPr/>
          <p:nvPr/>
        </p:nvSpPr>
        <p:spPr>
          <a:xfrm>
            <a:off x="7131514" y="5241228"/>
            <a:ext cx="638380" cy="38950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1" name="Right Arrow 2"/>
          <p:cNvSpPr/>
          <p:nvPr/>
        </p:nvSpPr>
        <p:spPr>
          <a:xfrm rot="-5400000">
            <a:off x="5908550" y="5846859"/>
            <a:ext cx="373527" cy="27374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37386" y="340667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[Algorithm]</a:t>
            </a:r>
          </a:p>
        </p:txBody>
      </p:sp>
    </p:spTree>
    <p:extLst>
      <p:ext uri="{BB962C8B-B14F-4D97-AF65-F5344CB8AC3E}">
        <p14:creationId xmlns:p14="http://schemas.microsoft.com/office/powerpoint/2010/main" val="385056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8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98578" y="1158876"/>
            <a:ext cx="5791200" cy="5562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Backward slicing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47413" y="1163407"/>
            <a:ext cx="5791200" cy="5562600"/>
          </a:xfrm>
        </p:spPr>
        <p:txBody>
          <a:bodyPr/>
          <a:lstStyle/>
          <a:p>
            <a:r>
              <a:rPr lang="en-US" dirty="0"/>
              <a:t>‘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Forward slicing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3200" y="1026264"/>
            <a:ext cx="120709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Computes the set of program points that might affect/be affected </a:t>
            </a:r>
          </a:p>
          <a:p>
            <a:r>
              <a:rPr lang="en-US" sz="3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by </a:t>
            </a:r>
            <a:r>
              <a:rPr lang="en-US" sz="3200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slicing criterion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11031" y="2737052"/>
            <a:ext cx="3738747" cy="393936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void </a:t>
            </a:r>
            <a:r>
              <a:rPr lang="en-US" sz="20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sum_prod</a:t>
            </a:r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</a:t>
            </a:r>
          </a:p>
          <a:p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  int n</a:t>
            </a:r>
          </a:p>
          <a:p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) {</a:t>
            </a:r>
          </a:p>
          <a:p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  int sum = 0;</a:t>
            </a:r>
          </a:p>
          <a:p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  int prod = 1;</a:t>
            </a:r>
          </a:p>
          <a:p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  while (n--) {</a:t>
            </a:r>
          </a:p>
          <a:p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    prod *= n;</a:t>
            </a:r>
          </a:p>
          <a:p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    sum += n;</a:t>
            </a:r>
          </a:p>
          <a:p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  }</a:t>
            </a:r>
          </a:p>
          <a:p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  </a:t>
            </a:r>
            <a:r>
              <a:rPr lang="en-US" sz="20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printf</a:t>
            </a:r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(“%d\n”, sum);</a:t>
            </a:r>
          </a:p>
          <a:p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  </a:t>
            </a:r>
            <a:r>
              <a:rPr lang="en-US" sz="20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printf</a:t>
            </a:r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(“%d\n”, prod);</a:t>
            </a:r>
          </a:p>
          <a:p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}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850404" y="5412441"/>
            <a:ext cx="951616" cy="808076"/>
          </a:xfrm>
          <a:prstGeom prst="wedgeRoundRectCallout">
            <a:avLst>
              <a:gd name="adj1" fmla="val -84770"/>
              <a:gd name="adj2" fmla="val -219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Slicing criterion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772230" y="2737052"/>
            <a:ext cx="3738747" cy="393936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    </a:t>
            </a:r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void </a:t>
            </a:r>
            <a:r>
              <a:rPr lang="en-US" sz="20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sum_prod</a:t>
            </a:r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</a:t>
            </a:r>
          </a:p>
          <a:p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  int n</a:t>
            </a:r>
          </a:p>
          <a:p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) {</a:t>
            </a:r>
          </a:p>
          <a:p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  int sum = 0;</a:t>
            </a:r>
          </a:p>
          <a:p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  int prod = 1;</a:t>
            </a:r>
          </a:p>
          <a:p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  while (n--) {</a:t>
            </a:r>
          </a:p>
          <a:p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    prod *= n;</a:t>
            </a:r>
          </a:p>
          <a:p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    sum += n;</a:t>
            </a:r>
          </a:p>
          <a:p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  }</a:t>
            </a:r>
          </a:p>
          <a:p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  </a:t>
            </a:r>
            <a:r>
              <a:rPr lang="en-US" sz="20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printf</a:t>
            </a:r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(“%d\n”, sum);</a:t>
            </a:r>
          </a:p>
          <a:p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  </a:t>
            </a:r>
            <a:r>
              <a:rPr lang="en-US" sz="20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printf</a:t>
            </a:r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(“%d\n”, prod);</a:t>
            </a:r>
          </a:p>
          <a:p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}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0165295" y="2895640"/>
            <a:ext cx="951616" cy="759559"/>
          </a:xfrm>
          <a:prstGeom prst="wedgeRoundRectCallout">
            <a:avLst>
              <a:gd name="adj1" fmla="val -171539"/>
              <a:gd name="adj2" fmla="val 5706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Slicing criterion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36021" y="340667"/>
            <a:ext cx="1952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[Background]</a:t>
            </a:r>
          </a:p>
        </p:txBody>
      </p:sp>
    </p:spTree>
    <p:extLst>
      <p:ext uri="{BB962C8B-B14F-4D97-AF65-F5344CB8AC3E}">
        <p14:creationId xmlns:p14="http://schemas.microsoft.com/office/powerpoint/2010/main" val="9824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5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4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6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7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9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1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6" dur="indefinit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3" dur="indefinite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5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6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7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8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9" dur="indefinite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1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53" dur="indefinite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5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6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57" dur="indefinite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59" dur="indefinite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1" dur="2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3" dur="indefinite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5" dur="2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µ-PDG</a:t>
            </a:r>
          </a:p>
        </p:txBody>
      </p:sp>
      <p:pic>
        <p:nvPicPr>
          <p:cNvPr id="236" name="Content Placeholder 23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51" y="990600"/>
            <a:ext cx="6989249" cy="57994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20</a:t>
            </a:fld>
            <a:endParaRPr lang="en-US"/>
          </a:p>
        </p:txBody>
      </p:sp>
      <p:sp>
        <p:nvSpPr>
          <p:cNvPr id="234" name="Content Placeholder 5"/>
          <p:cNvSpPr txBox="1">
            <a:spLocks/>
          </p:cNvSpPr>
          <p:nvPr/>
        </p:nvSpPr>
        <p:spPr>
          <a:xfrm>
            <a:off x="2468960" y="1416190"/>
            <a:ext cx="2590800" cy="601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50" u="sng" dirty="0"/>
              <a:t>main</a:t>
            </a:r>
            <a:r>
              <a:rPr lang="en-US" sz="1250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19: push ebp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20: mov </a:t>
            </a:r>
            <a:r>
              <a:rPr lang="en-US" sz="1250" dirty="0" err="1"/>
              <a:t>ebp,esp</a:t>
            </a:r>
            <a:endParaRPr lang="en-US" sz="125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21: sub esp,0x20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22: mov [ebp – 0x14],0xA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23: mov [ebp – 0x10],0x14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24: push [ebp – 0x10]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25: push [ebp – 0x14]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26: call add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27: add esp,8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28: mov [ebp – 0xC],</a:t>
            </a:r>
            <a:r>
              <a:rPr lang="en-US" sz="1250" dirty="0" err="1"/>
              <a:t>eax</a:t>
            </a:r>
            <a:endParaRPr lang="en-US" sz="125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29: push [ebp – 0xC]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30: call square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31: add esp,4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32: mov [ebp – 0x8],</a:t>
            </a:r>
            <a:r>
              <a:rPr lang="en-US" sz="1250" dirty="0" err="1"/>
              <a:t>eax</a:t>
            </a:r>
            <a:endParaRPr lang="en-US" sz="125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33: mov </a:t>
            </a:r>
            <a:r>
              <a:rPr lang="en-US" sz="1250" dirty="0" err="1"/>
              <a:t>eax</a:t>
            </a:r>
            <a:r>
              <a:rPr lang="en-US" sz="1250" dirty="0"/>
              <a:t>, [ebp – 0x10]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34: mov </a:t>
            </a:r>
            <a:r>
              <a:rPr lang="en-US" sz="1250" dirty="0" err="1"/>
              <a:t>edx</a:t>
            </a:r>
            <a:r>
              <a:rPr lang="en-US" sz="1250" dirty="0"/>
              <a:t>, [ebp – 0x14]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35: sub </a:t>
            </a:r>
            <a:r>
              <a:rPr lang="en-US" sz="1250" dirty="0" err="1"/>
              <a:t>eax,edx</a:t>
            </a:r>
            <a:endParaRPr lang="en-US" sz="125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36: leave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37: ret </a:t>
            </a:r>
          </a:p>
        </p:txBody>
      </p:sp>
      <p:sp>
        <p:nvSpPr>
          <p:cNvPr id="235" name="Content Placeholder 5"/>
          <p:cNvSpPr txBox="1">
            <a:spLocks/>
          </p:cNvSpPr>
          <p:nvPr/>
        </p:nvSpPr>
        <p:spPr>
          <a:xfrm>
            <a:off x="392413" y="1279030"/>
            <a:ext cx="2590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250" u="sng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add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:</a:t>
            </a:r>
          </a:p>
          <a:p>
            <a:pPr marL="0" indent="0">
              <a:buFont typeface="Arial"/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1: push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endParaRPr lang="en-US" sz="125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0" indent="0">
              <a:buFont typeface="Arial"/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2: mov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esp</a:t>
            </a:r>
          </a:p>
          <a:p>
            <a:pPr marL="0" indent="0">
              <a:buFont typeface="Arial"/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3: sub esp, 4	</a:t>
            </a:r>
          </a:p>
          <a:p>
            <a:pPr marL="0" indent="0">
              <a:buFont typeface="Arial"/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4: mov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+ 0xC]</a:t>
            </a:r>
          </a:p>
          <a:p>
            <a:pPr marL="0" indent="0">
              <a:buFont typeface="Arial"/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5: add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+ 0x8]</a:t>
            </a:r>
          </a:p>
          <a:p>
            <a:pPr marL="0" indent="0">
              <a:buFont typeface="Arial"/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6: mov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– 0x4],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endParaRPr lang="en-US" sz="125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0" indent="0">
              <a:buFont typeface="Arial"/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7: mov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– 0x4]</a:t>
            </a:r>
          </a:p>
          <a:p>
            <a:pPr marL="0" indent="0">
              <a:buFont typeface="Arial"/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8: leave</a:t>
            </a:r>
          </a:p>
          <a:p>
            <a:pPr marL="0" indent="0">
              <a:buFont typeface="Arial"/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9: ret</a:t>
            </a:r>
          </a:p>
          <a:p>
            <a:pPr marL="0" indent="0">
              <a:buFont typeface="Arial"/>
              <a:buNone/>
            </a:pPr>
            <a:endParaRPr lang="en-US" sz="125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0" indent="0">
              <a:buFont typeface="Arial"/>
              <a:buNone/>
            </a:pPr>
            <a:r>
              <a:rPr lang="en-US" sz="1250" u="sng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square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:</a:t>
            </a:r>
          </a:p>
          <a:p>
            <a:pPr marL="0" indent="0"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10: push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endParaRPr lang="en-US" sz="125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0" indent="0"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11: mov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esp</a:t>
            </a:r>
          </a:p>
          <a:p>
            <a:pPr marL="0" indent="0"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12: sub esp, 4	</a:t>
            </a:r>
          </a:p>
          <a:p>
            <a:pPr marL="0" indent="0"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13: mov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+ 0x8]</a:t>
            </a:r>
          </a:p>
          <a:p>
            <a:pPr marL="0" indent="0"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14: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imul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+ 0x8]</a:t>
            </a:r>
          </a:p>
          <a:p>
            <a:pPr marL="0" indent="0"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15: mov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– 0x4],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endParaRPr lang="en-US" sz="125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0" indent="0"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16: mov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– 0x4]</a:t>
            </a:r>
          </a:p>
          <a:p>
            <a:pPr marL="0" indent="0"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17: leave</a:t>
            </a:r>
          </a:p>
          <a:p>
            <a:pPr marL="0" indent="0"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18: ret</a:t>
            </a:r>
          </a:p>
          <a:p>
            <a:pPr marL="0" indent="0">
              <a:buFont typeface="Arial"/>
              <a:buNone/>
            </a:pPr>
            <a:endParaRPr lang="en-US" sz="1250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61" y="991971"/>
            <a:ext cx="7046614" cy="58161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37386" y="340667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[Algorithm]</a:t>
            </a:r>
          </a:p>
        </p:txBody>
      </p:sp>
    </p:spTree>
    <p:extLst>
      <p:ext uri="{BB962C8B-B14F-4D97-AF65-F5344CB8AC3E}">
        <p14:creationId xmlns:p14="http://schemas.microsoft.com/office/powerpoint/2010/main" val="4306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CodeSurfer/x86 Vs. McSlice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21</a:t>
            </a:fld>
            <a:endParaRPr lang="en-US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3354129" y="1407158"/>
            <a:ext cx="2590800" cy="601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50" u="sng" dirty="0"/>
              <a:t>main</a:t>
            </a:r>
            <a:endParaRPr lang="en-US" sz="125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push ebp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mov </a:t>
            </a:r>
            <a:r>
              <a:rPr lang="en-US" sz="1250" dirty="0" err="1"/>
              <a:t>ebp,esp</a:t>
            </a:r>
            <a:endParaRPr lang="en-US" sz="125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sub esp,0x20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mov [ebp – 0x14],0xA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mov [ebp – 0x10],0x14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push [ebp – 0x10]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push [ebp – 0x14]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call add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add esp,8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mov [ebp – 0xC],</a:t>
            </a:r>
            <a:r>
              <a:rPr lang="en-US" sz="1250" dirty="0" err="1"/>
              <a:t>eax</a:t>
            </a:r>
            <a:endParaRPr lang="en-US" sz="125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push [ebp – 0xC]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call square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add esp,4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mov [ebp – 0x8],</a:t>
            </a:r>
            <a:r>
              <a:rPr lang="en-US" sz="1250" dirty="0" err="1"/>
              <a:t>eax</a:t>
            </a:r>
            <a:endParaRPr lang="en-US" sz="125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mov </a:t>
            </a:r>
            <a:r>
              <a:rPr lang="en-US" sz="1250" dirty="0" err="1"/>
              <a:t>eax</a:t>
            </a:r>
            <a:r>
              <a:rPr lang="en-US" sz="1250" dirty="0"/>
              <a:t>, [ebp – 0x10]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mov </a:t>
            </a:r>
            <a:r>
              <a:rPr lang="en-US" sz="1250" dirty="0" err="1"/>
              <a:t>edx</a:t>
            </a:r>
            <a:r>
              <a:rPr lang="en-US" sz="1250" dirty="0"/>
              <a:t>, [ebp – 0x14]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sub </a:t>
            </a:r>
            <a:r>
              <a:rPr lang="en-US" sz="1250" dirty="0" err="1"/>
              <a:t>eax,edx</a:t>
            </a:r>
            <a:endParaRPr lang="en-US" sz="125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leave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ret 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1247756" y="1407158"/>
            <a:ext cx="2590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250" u="sng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add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:</a:t>
            </a:r>
          </a:p>
          <a:p>
            <a:pPr marL="0" indent="0">
              <a:buFont typeface="Arial"/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push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endParaRPr lang="en-US" sz="125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0" indent="0">
              <a:buFont typeface="Arial"/>
              <a:buNone/>
            </a:pP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esp</a:t>
            </a:r>
            <a:endParaRPr lang="en-US" sz="125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0" indent="0">
              <a:buFont typeface="Arial"/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sub esp, 4	</a:t>
            </a:r>
          </a:p>
          <a:p>
            <a:pPr marL="0" indent="0">
              <a:buFont typeface="Arial"/>
              <a:buNone/>
            </a:pP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+ 0xC]</a:t>
            </a:r>
          </a:p>
          <a:p>
            <a:pPr marL="0" indent="0">
              <a:buFont typeface="Arial"/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add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+ 0x8]</a:t>
            </a:r>
          </a:p>
          <a:p>
            <a:pPr marL="0" indent="0">
              <a:buFont typeface="Arial"/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– 0x4],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endParaRPr lang="en-US" sz="125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0" indent="0">
              <a:buFont typeface="Arial"/>
              <a:buNone/>
            </a:pP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– 0x4]</a:t>
            </a:r>
          </a:p>
          <a:p>
            <a:pPr marL="0" indent="0">
              <a:buFont typeface="Arial"/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leave</a:t>
            </a:r>
          </a:p>
          <a:p>
            <a:pPr marL="0" indent="0">
              <a:buFont typeface="Arial"/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ret</a:t>
            </a:r>
          </a:p>
          <a:p>
            <a:pPr marL="0" indent="0">
              <a:buFont typeface="Arial"/>
              <a:buNone/>
            </a:pPr>
            <a:endParaRPr lang="en-US" sz="125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0" indent="0">
              <a:buFont typeface="Arial"/>
              <a:buNone/>
            </a:pPr>
            <a:r>
              <a:rPr lang="en-US" sz="1250" u="sng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square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:</a:t>
            </a:r>
          </a:p>
          <a:p>
            <a:pPr marL="0" indent="0"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push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endParaRPr lang="en-US" sz="125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0" indent="0">
              <a:buNone/>
            </a:pP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esp</a:t>
            </a:r>
            <a:endParaRPr lang="en-US" sz="125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0" indent="0"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sub esp, 4</a:t>
            </a:r>
          </a:p>
          <a:p>
            <a:pPr marL="0" indent="0">
              <a:buNone/>
            </a:pP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+ 0x8]</a:t>
            </a:r>
          </a:p>
          <a:p>
            <a:pPr marL="0" indent="0">
              <a:buNone/>
            </a:pP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imul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+ 0x8]</a:t>
            </a:r>
          </a:p>
          <a:p>
            <a:pPr marL="0" indent="0">
              <a:buNone/>
            </a:pP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– 0x4],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endParaRPr lang="en-US" sz="125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0" indent="0">
              <a:buNone/>
            </a:pP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– 0x4]</a:t>
            </a:r>
          </a:p>
          <a:p>
            <a:pPr marL="0" indent="0"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leave</a:t>
            </a:r>
          </a:p>
          <a:p>
            <a:pPr marL="0" indent="0"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ret</a:t>
            </a:r>
          </a:p>
          <a:p>
            <a:pPr marL="0" indent="0">
              <a:buFont typeface="Arial"/>
              <a:buNone/>
            </a:pPr>
            <a:endParaRPr lang="en-US" sz="125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9446623" y="1407158"/>
            <a:ext cx="2590800" cy="601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50" u="sng" dirty="0"/>
              <a:t>main</a:t>
            </a:r>
            <a:endParaRPr lang="en-US" sz="125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push </a:t>
            </a:r>
            <a:r>
              <a:rPr lang="en-US" sz="1250" dirty="0" err="1"/>
              <a:t>ebp</a:t>
            </a:r>
            <a:r>
              <a:rPr lang="en-US" sz="1250" dirty="0"/>
              <a:t>*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mov </a:t>
            </a:r>
            <a:r>
              <a:rPr lang="en-US" sz="1250" dirty="0" err="1"/>
              <a:t>ebp,esp</a:t>
            </a:r>
            <a:endParaRPr lang="en-US" sz="125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sub esp,0x20*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mov [ebp – 0x14],0xA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mov [ebp – 0x10],0x14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push [ebp – 0x10]*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push [ebp – 0x14]*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call add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add esp,8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mov [ebp – 0xC],</a:t>
            </a:r>
            <a:r>
              <a:rPr lang="en-US" sz="1250" dirty="0" err="1"/>
              <a:t>eax</a:t>
            </a:r>
            <a:endParaRPr lang="en-US" sz="125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push [ebp – 0xC]*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call square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add esp,4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mov [ebp – 0x8],</a:t>
            </a:r>
            <a:r>
              <a:rPr lang="en-US" sz="1250" dirty="0" err="1"/>
              <a:t>eax</a:t>
            </a:r>
            <a:endParaRPr lang="en-US" sz="125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mov </a:t>
            </a:r>
            <a:r>
              <a:rPr lang="en-US" sz="1250" dirty="0" err="1"/>
              <a:t>eax</a:t>
            </a:r>
            <a:r>
              <a:rPr lang="en-US" sz="1250" dirty="0"/>
              <a:t>, [ebp – 0x10]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mov </a:t>
            </a:r>
            <a:r>
              <a:rPr lang="en-US" sz="1250" dirty="0" err="1"/>
              <a:t>edx</a:t>
            </a:r>
            <a:r>
              <a:rPr lang="en-US" sz="1250" dirty="0"/>
              <a:t>, [ebp – 0x14]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sub </a:t>
            </a:r>
            <a:r>
              <a:rPr lang="en-US" sz="1250" dirty="0" err="1"/>
              <a:t>eax,edx</a:t>
            </a:r>
            <a:r>
              <a:rPr lang="en-US" sz="1250" dirty="0"/>
              <a:t>*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leave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50" dirty="0"/>
              <a:t>ret 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327020" y="1407158"/>
            <a:ext cx="2590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90000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250" u="sng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add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:</a:t>
            </a:r>
          </a:p>
          <a:p>
            <a:pPr marL="0" indent="0">
              <a:buFont typeface="Arial"/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push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endParaRPr lang="en-US" sz="125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0" indent="0">
              <a:buFont typeface="Arial"/>
              <a:buNone/>
            </a:pP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esp</a:t>
            </a:r>
            <a:endParaRPr lang="en-US" sz="125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0" indent="0">
              <a:buFont typeface="Arial"/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sub esp, 4	</a:t>
            </a:r>
          </a:p>
          <a:p>
            <a:pPr marL="0" indent="0">
              <a:buFont typeface="Arial"/>
              <a:buNone/>
            </a:pP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+ 0xC]</a:t>
            </a:r>
          </a:p>
          <a:p>
            <a:pPr marL="0" indent="0">
              <a:buFont typeface="Arial"/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add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+ 0x8]</a:t>
            </a:r>
          </a:p>
          <a:p>
            <a:pPr marL="0" indent="0">
              <a:buFont typeface="Arial"/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– 0x4],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endParaRPr lang="en-US" sz="125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0" indent="0">
              <a:buFont typeface="Arial"/>
              <a:buNone/>
            </a:pP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– 0x4]</a:t>
            </a:r>
          </a:p>
          <a:p>
            <a:pPr marL="0" indent="0">
              <a:buFont typeface="Arial"/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leave</a:t>
            </a:r>
          </a:p>
          <a:p>
            <a:pPr marL="0" indent="0">
              <a:buFont typeface="Arial"/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ret</a:t>
            </a:r>
          </a:p>
          <a:p>
            <a:pPr marL="0" indent="0">
              <a:buFont typeface="Arial"/>
              <a:buNone/>
            </a:pPr>
            <a:endParaRPr lang="en-US" sz="125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0" indent="0">
              <a:buFont typeface="Arial"/>
              <a:buNone/>
            </a:pPr>
            <a:r>
              <a:rPr lang="en-US" sz="1250" u="sng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square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:</a:t>
            </a:r>
          </a:p>
          <a:p>
            <a:pPr marL="0" indent="0"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push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endParaRPr lang="en-US" sz="125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0" indent="0">
              <a:buNone/>
            </a:pP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esp</a:t>
            </a:r>
            <a:endParaRPr lang="en-US" sz="125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0" indent="0"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sub esp, 4</a:t>
            </a:r>
          </a:p>
          <a:p>
            <a:pPr marL="0" indent="0">
              <a:buNone/>
            </a:pP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+ 0x8]</a:t>
            </a:r>
          </a:p>
          <a:p>
            <a:pPr marL="0" indent="0">
              <a:buNone/>
            </a:pP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imul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+ 0x8]</a:t>
            </a:r>
          </a:p>
          <a:p>
            <a:pPr marL="0" indent="0">
              <a:buNone/>
            </a:pP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– 0x4],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endParaRPr lang="en-US" sz="1250" dirty="0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marL="0" indent="0">
              <a:buNone/>
            </a:pP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mov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eax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, [</a:t>
            </a:r>
            <a:r>
              <a:rPr lang="en-US" sz="1250" dirty="0" err="1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ebp</a:t>
            </a: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– 0x4]</a:t>
            </a:r>
          </a:p>
          <a:p>
            <a:pPr marL="0" indent="0"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leave*</a:t>
            </a:r>
          </a:p>
          <a:p>
            <a:pPr marL="0" indent="0">
              <a:buNone/>
            </a:pPr>
            <a:r>
              <a:rPr lang="en-US" sz="125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ret</a:t>
            </a:r>
          </a:p>
          <a:p>
            <a:pPr marL="0" indent="0">
              <a:buFont typeface="Arial"/>
              <a:buNone/>
            </a:pPr>
            <a:endParaRPr lang="en-US" sz="1250" dirty="0"/>
          </a:p>
        </p:txBody>
      </p:sp>
      <p:sp>
        <p:nvSpPr>
          <p:cNvPr id="9" name="TextBox 8"/>
          <p:cNvSpPr txBox="1"/>
          <p:nvPr/>
        </p:nvSpPr>
        <p:spPr>
          <a:xfrm>
            <a:off x="10337386" y="340667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[Algorithm]</a:t>
            </a:r>
          </a:p>
        </p:txBody>
      </p:sp>
    </p:spTree>
    <p:extLst>
      <p:ext uri="{BB962C8B-B14F-4D97-AF65-F5344CB8AC3E}">
        <p14:creationId xmlns:p14="http://schemas.microsoft.com/office/powerpoint/2010/main" val="193450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2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2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2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2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20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2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2" dur="2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4" dur="2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2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8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2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4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8" dur="2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2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" dur="2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4" dur="2000" fill="hold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2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8" dur="2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0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2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Reconstitution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143000"/>
            <a:ext cx="11785600" cy="27717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54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lang="en-US" sz="2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Machine code</a:t>
            </a:r>
          </a:p>
        </p:txBody>
      </p:sp>
      <p:sp>
        <p:nvSpPr>
          <p:cNvPr id="6" name="Rectangle 5"/>
          <p:cNvSpPr/>
          <p:nvPr/>
        </p:nvSpPr>
        <p:spPr>
          <a:xfrm>
            <a:off x="555345" y="1327105"/>
            <a:ext cx="1349449" cy="187451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111101010101001000101011111101010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Binary</a:t>
            </a:r>
            <a:endParaRPr lang="en-US" sz="1200" dirty="0">
              <a:solidFill>
                <a:schemeClr val="bg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001010101011101010101010010001010</a:t>
            </a:r>
          </a:p>
        </p:txBody>
      </p:sp>
      <p:sp>
        <p:nvSpPr>
          <p:cNvPr id="7" name="Right Arrow 2"/>
          <p:cNvSpPr/>
          <p:nvPr/>
        </p:nvSpPr>
        <p:spPr>
          <a:xfrm>
            <a:off x="2019095" y="2079948"/>
            <a:ext cx="638380" cy="38950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8" name="Rounded Rectangle 27"/>
          <p:cNvSpPr/>
          <p:nvPr/>
        </p:nvSpPr>
        <p:spPr>
          <a:xfrm>
            <a:off x="2762251" y="1901734"/>
            <a:ext cx="1770322" cy="747563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CodeSurfer/x86</a:t>
            </a:r>
          </a:p>
        </p:txBody>
      </p:sp>
      <p:sp>
        <p:nvSpPr>
          <p:cNvPr id="9" name="Rectangle 8"/>
          <p:cNvSpPr/>
          <p:nvPr/>
        </p:nvSpPr>
        <p:spPr>
          <a:xfrm>
            <a:off x="5421275" y="1337444"/>
            <a:ext cx="1349449" cy="187451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Instruction-level PDG</a:t>
            </a:r>
          </a:p>
        </p:txBody>
      </p:sp>
      <p:sp>
        <p:nvSpPr>
          <p:cNvPr id="11" name="Right Arrow 2"/>
          <p:cNvSpPr/>
          <p:nvPr/>
        </p:nvSpPr>
        <p:spPr>
          <a:xfrm>
            <a:off x="4665924" y="2069609"/>
            <a:ext cx="638380" cy="38950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3200" y="3914775"/>
            <a:ext cx="11785600" cy="2771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162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Microcode</a:t>
            </a:r>
          </a:p>
          <a:p>
            <a:endParaRPr lang="en-US" sz="24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endParaRPr lang="en-US" sz="24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endParaRPr lang="en-US" sz="24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endParaRPr lang="en-US" sz="24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</a:p>
        </p:txBody>
      </p:sp>
      <p:cxnSp>
        <p:nvCxnSpPr>
          <p:cNvPr id="23" name="Straight Connector 22"/>
          <p:cNvCxnSpPr>
            <a:stCxn id="9" idx="2"/>
          </p:cNvCxnSpPr>
          <p:nvPr/>
        </p:nvCxnSpPr>
        <p:spPr>
          <a:xfrm flipH="1">
            <a:off x="6095999" y="3211958"/>
            <a:ext cx="1" cy="1397819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230069" y="4583273"/>
            <a:ext cx="4865930" cy="12627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256573" y="4595900"/>
            <a:ext cx="0" cy="328530"/>
          </a:xfrm>
          <a:prstGeom prst="straightConnector1">
            <a:avLst/>
          </a:prstGeom>
          <a:ln w="508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27"/>
          <p:cNvSpPr/>
          <p:nvPr/>
        </p:nvSpPr>
        <p:spPr>
          <a:xfrm>
            <a:off x="5210838" y="6212818"/>
            <a:ext cx="1770322" cy="516657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Slicing criterion</a:t>
            </a:r>
          </a:p>
        </p:txBody>
      </p:sp>
      <p:sp>
        <p:nvSpPr>
          <p:cNvPr id="34" name="Rounded Rectangle 27"/>
          <p:cNvSpPr/>
          <p:nvPr/>
        </p:nvSpPr>
        <p:spPr>
          <a:xfrm>
            <a:off x="608329" y="4995057"/>
            <a:ext cx="1296465" cy="888655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Instruction-level PDG to µ-PDG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932841" y="4766088"/>
            <a:ext cx="1349449" cy="133978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µ-PDG</a:t>
            </a:r>
          </a:p>
        </p:txBody>
      </p:sp>
      <p:sp>
        <p:nvSpPr>
          <p:cNvPr id="36" name="Right Arrow 2"/>
          <p:cNvSpPr/>
          <p:nvPr/>
        </p:nvSpPr>
        <p:spPr>
          <a:xfrm>
            <a:off x="2123871" y="5241229"/>
            <a:ext cx="638380" cy="38950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37" name="Right Arrow 2"/>
          <p:cNvSpPr/>
          <p:nvPr/>
        </p:nvSpPr>
        <p:spPr>
          <a:xfrm>
            <a:off x="4474973" y="5246756"/>
            <a:ext cx="638380" cy="38950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38" name="Rounded Rectangle 27"/>
          <p:cNvSpPr/>
          <p:nvPr/>
        </p:nvSpPr>
        <p:spPr>
          <a:xfrm>
            <a:off x="5199193" y="4986314"/>
            <a:ext cx="1770322" cy="747563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Slicing Algorithm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891741" y="4498724"/>
            <a:ext cx="1349449" cy="187451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Precise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microcode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slice</a:t>
            </a:r>
          </a:p>
        </p:txBody>
      </p:sp>
      <p:sp>
        <p:nvSpPr>
          <p:cNvPr id="40" name="Right Arrow 2"/>
          <p:cNvSpPr/>
          <p:nvPr/>
        </p:nvSpPr>
        <p:spPr>
          <a:xfrm>
            <a:off x="7131514" y="5241228"/>
            <a:ext cx="638380" cy="38950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1" name="Right Arrow 2"/>
          <p:cNvSpPr/>
          <p:nvPr/>
        </p:nvSpPr>
        <p:spPr>
          <a:xfrm rot="-5400000">
            <a:off x="5908550" y="5846859"/>
            <a:ext cx="373527" cy="27374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4" name="Right Arrow 2"/>
          <p:cNvSpPr/>
          <p:nvPr/>
        </p:nvSpPr>
        <p:spPr>
          <a:xfrm>
            <a:off x="9363037" y="5247910"/>
            <a:ext cx="638380" cy="38950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6" name="Rounded Rectangle 27"/>
          <p:cNvSpPr/>
          <p:nvPr/>
        </p:nvSpPr>
        <p:spPr>
          <a:xfrm>
            <a:off x="10123264" y="5062199"/>
            <a:ext cx="1770322" cy="747563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McSynth</a:t>
            </a:r>
            <a:endParaRPr lang="en-US" dirty="0">
              <a:solidFill>
                <a:schemeClr val="bg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8" name="Right Arrow 2"/>
          <p:cNvSpPr/>
          <p:nvPr/>
        </p:nvSpPr>
        <p:spPr>
          <a:xfrm rot="-5400000">
            <a:off x="10184429" y="3916205"/>
            <a:ext cx="1647993" cy="44252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333700" y="1337444"/>
            <a:ext cx="1349449" cy="187451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Precise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Machine-code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program</a:t>
            </a:r>
          </a:p>
        </p:txBody>
      </p:sp>
      <p:sp>
        <p:nvSpPr>
          <p:cNvPr id="10" name="Speech Bubble: Rectangle with Corners Rounded 9"/>
          <p:cNvSpPr/>
          <p:nvPr/>
        </p:nvSpPr>
        <p:spPr>
          <a:xfrm>
            <a:off x="7404986" y="1926974"/>
            <a:ext cx="2546934" cy="1500693"/>
          </a:xfrm>
          <a:prstGeom prst="wedgeRoundRectCallout">
            <a:avLst>
              <a:gd name="adj1" fmla="val -1285"/>
              <a:gd name="adj2" fmla="val 11299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Fix parameter mismatches at call-sites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Include microcode for ARs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337386" y="340667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[Algorithm]</a:t>
            </a:r>
          </a:p>
        </p:txBody>
      </p:sp>
    </p:spTree>
    <p:extLst>
      <p:ext uri="{BB962C8B-B14F-4D97-AF65-F5344CB8AC3E}">
        <p14:creationId xmlns:p14="http://schemas.microsoft.com/office/powerpoint/2010/main" val="231855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8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24" grpId="0" animBg="1"/>
      <p:bldP spid="26" grpId="0" animBg="1"/>
      <p:bldP spid="28" grpId="0" animBg="1"/>
      <p:bldP spid="29" grpId="0" animBg="1"/>
      <p:bldP spid="10" grpId="0" animBg="1"/>
      <p:bldP spid="1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Motivation</a:t>
            </a:r>
          </a:p>
          <a:p>
            <a:r>
              <a:rPr lang="en-US" sz="2800" dirty="0"/>
              <a:t>Background</a:t>
            </a:r>
          </a:p>
          <a:p>
            <a:r>
              <a:rPr lang="en-US" sz="2800" dirty="0"/>
              <a:t>Problem with state-of-the-art tools: Granularity issue</a:t>
            </a:r>
          </a:p>
          <a:p>
            <a:r>
              <a:rPr lang="en-US" sz="2800" dirty="0"/>
              <a:t>McSlice</a:t>
            </a:r>
          </a:p>
          <a:p>
            <a:r>
              <a:rPr lang="en-US" sz="2800" dirty="0"/>
              <a:t>Experiments</a:t>
            </a:r>
          </a:p>
          <a:p>
            <a:r>
              <a:rPr lang="en-US" sz="2800" dirty="0"/>
              <a:t>Conclusion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Suite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Binaries of 8 FreeBSD utilities</a:t>
            </a:r>
          </a:p>
          <a:p>
            <a:r>
              <a:rPr lang="en-US" dirty="0"/>
              <a:t>295 – 2207 LOC </a:t>
            </a:r>
          </a:p>
          <a:p>
            <a:r>
              <a:rPr lang="en-US" dirty="0"/>
              <a:t>Backward-slicing criterion – actuals to print procedures</a:t>
            </a:r>
          </a:p>
          <a:p>
            <a:r>
              <a:rPr lang="en-US" dirty="0"/>
              <a:t>Forward-slicing criterion – variables initialized at program start</a:t>
            </a:r>
          </a:p>
          <a:p>
            <a:r>
              <a:rPr lang="en-US" dirty="0"/>
              <a:t>CodeSurfer/x86 Vs. McSlice</a:t>
            </a:r>
          </a:p>
          <a:p>
            <a:pPr lvl="1"/>
            <a:r>
              <a:rPr lang="en-US" dirty="0"/>
              <a:t>CodeSurfer/x86: No. of instructions in slice</a:t>
            </a:r>
          </a:p>
          <a:p>
            <a:pPr lvl="1"/>
            <a:r>
              <a:rPr lang="en-US" dirty="0"/>
              <a:t>McSlice: No. of instructions whose microcode is included in slice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76711" y="340667"/>
            <a:ext cx="2012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[Experiments]</a:t>
            </a:r>
          </a:p>
        </p:txBody>
      </p:sp>
    </p:spTree>
    <p:extLst>
      <p:ext uri="{BB962C8B-B14F-4D97-AF65-F5344CB8AC3E}">
        <p14:creationId xmlns:p14="http://schemas.microsoft.com/office/powerpoint/2010/main" val="160479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Slice Sizes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5" name="Content Placeholder 4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937466"/>
              </p:ext>
            </p:extLst>
          </p:nvPr>
        </p:nvGraphicFramePr>
        <p:xfrm>
          <a:off x="203200" y="1462088"/>
          <a:ext cx="11785600" cy="492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Presentation" r:id="rId4" imgW="3061716" imgH="1280205" progId="PowerPoint.Show.12">
                  <p:embed/>
                </p:oleObj>
              </mc:Choice>
              <mc:Fallback>
                <p:oleObj name="Presentation" r:id="rId4" imgW="3061716" imgH="1280205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3200" y="1462088"/>
                        <a:ext cx="11785600" cy="492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8"/>
          <p:cNvSpPr/>
          <p:nvPr/>
        </p:nvSpPr>
        <p:spPr>
          <a:xfrm>
            <a:off x="1964013" y="1309037"/>
            <a:ext cx="2048429" cy="546299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Backward Slice: 33%</a:t>
            </a:r>
          </a:p>
        </p:txBody>
      </p:sp>
      <p:sp>
        <p:nvSpPr>
          <p:cNvPr id="8" name="Rounded Rectangle 9"/>
          <p:cNvSpPr/>
          <p:nvPr/>
        </p:nvSpPr>
        <p:spPr>
          <a:xfrm>
            <a:off x="7983940" y="1309037"/>
            <a:ext cx="1924568" cy="546299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Forward slice: 70%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76711" y="340667"/>
            <a:ext cx="2012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[Experiments]</a:t>
            </a:r>
          </a:p>
        </p:txBody>
      </p:sp>
    </p:spTree>
    <p:extLst>
      <p:ext uri="{BB962C8B-B14F-4D97-AF65-F5344CB8AC3E}">
        <p14:creationId xmlns:p14="http://schemas.microsoft.com/office/powerpoint/2010/main" val="146299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Content Placeholder 4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591519"/>
              </p:ext>
            </p:extLst>
          </p:nvPr>
        </p:nvGraphicFramePr>
        <p:xfrm>
          <a:off x="203200" y="1462088"/>
          <a:ext cx="11785600" cy="492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Presentation" r:id="rId4" imgW="3061716" imgH="1280205" progId="PowerPoint.Show.12">
                  <p:embed/>
                </p:oleObj>
              </mc:Choice>
              <mc:Fallback>
                <p:oleObj name="Presentation" r:id="rId4" imgW="3061716" imgH="1280205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3200" y="1462088"/>
                        <a:ext cx="11785600" cy="492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8"/>
          <p:cNvSpPr/>
          <p:nvPr/>
        </p:nvSpPr>
        <p:spPr>
          <a:xfrm>
            <a:off x="1452543" y="1043346"/>
            <a:ext cx="2048429" cy="393248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Backward Slice: 40%</a:t>
            </a:r>
          </a:p>
        </p:txBody>
      </p:sp>
      <p:sp>
        <p:nvSpPr>
          <p:cNvPr id="8" name="Rounded Rectangle 9"/>
          <p:cNvSpPr/>
          <p:nvPr/>
        </p:nvSpPr>
        <p:spPr>
          <a:xfrm>
            <a:off x="5071785" y="1048140"/>
            <a:ext cx="2048429" cy="383660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Forward slice: 16%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76711" y="340667"/>
            <a:ext cx="2012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[Experiments]</a:t>
            </a:r>
          </a:p>
        </p:txBody>
      </p:sp>
    </p:spTree>
    <p:extLst>
      <p:ext uri="{BB962C8B-B14F-4D97-AF65-F5344CB8AC3E}">
        <p14:creationId xmlns:p14="http://schemas.microsoft.com/office/powerpoint/2010/main" val="3493134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Backward microcode slice</a:t>
            </a:r>
          </a:p>
          <a:p>
            <a:r>
              <a:rPr lang="en-US" dirty="0"/>
              <a:t>Include extra microcode for executable program</a:t>
            </a:r>
          </a:p>
          <a:p>
            <a:r>
              <a:rPr lang="en-US" dirty="0"/>
              <a:t>McSynth: microcode to machine code</a:t>
            </a:r>
          </a:p>
          <a:p>
            <a:r>
              <a:rPr lang="en-US" dirty="0"/>
              <a:t>Executable machine-code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76711" y="340667"/>
            <a:ext cx="2012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[Experiments]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354818"/>
              </p:ext>
            </p:extLst>
          </p:nvPr>
        </p:nvGraphicFramePr>
        <p:xfrm>
          <a:off x="2032000" y="3924300"/>
          <a:ext cx="81280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9283059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7553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5123799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88596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Extracted 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No. of instructions in binary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of instructions in extracted component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278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wc</a:t>
                      </a:r>
                      <a:r>
                        <a:rPr lang="en-US" dirty="0"/>
                        <a:t>-lite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110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wc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Word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939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cksum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Length of 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443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73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 to slice machine code more accurately</a:t>
            </a:r>
          </a:p>
          <a:p>
            <a:r>
              <a:rPr lang="en-US" dirty="0"/>
              <a:t>McSlice – slicer for IA-32</a:t>
            </a:r>
          </a:p>
          <a:p>
            <a:r>
              <a:rPr lang="en-US" dirty="0"/>
              <a:t>Granularity issue: McSlice slices at microcode level</a:t>
            </a:r>
          </a:p>
          <a:p>
            <a:r>
              <a:rPr lang="en-US" dirty="0"/>
              <a:t>Program-reconstitution issue: machine-code synthesis</a:t>
            </a:r>
          </a:p>
          <a:p>
            <a:r>
              <a:rPr lang="en-US" dirty="0"/>
              <a:t>McSlice reduces slice sizes by 33% for backward slices, and 70% for forward slices</a:t>
            </a:r>
          </a:p>
          <a:p>
            <a:r>
              <a:rPr lang="en-US" dirty="0"/>
              <a:t>Extract executable components from binaries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6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03200" y="3914775"/>
            <a:ext cx="11785600" cy="2771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162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Microcode</a:t>
            </a:r>
          </a:p>
          <a:p>
            <a:endParaRPr lang="en-US" sz="24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endParaRPr lang="en-US" sz="24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endParaRPr lang="en-US" sz="24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endParaRPr lang="en-US" sz="2400" dirty="0">
              <a:solidFill>
                <a:schemeClr val="tx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0" y="1143000"/>
            <a:ext cx="11785600" cy="27717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54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lang="en-US" sz="2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Machine code</a:t>
            </a:r>
          </a:p>
        </p:txBody>
      </p:sp>
      <p:sp>
        <p:nvSpPr>
          <p:cNvPr id="6" name="Rectangle 5"/>
          <p:cNvSpPr/>
          <p:nvPr/>
        </p:nvSpPr>
        <p:spPr>
          <a:xfrm>
            <a:off x="555345" y="1327105"/>
            <a:ext cx="1349449" cy="187451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111101010101001000101011111101010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Binary</a:t>
            </a:r>
            <a:endParaRPr lang="en-US" sz="1200" dirty="0">
              <a:solidFill>
                <a:schemeClr val="bg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001010101011101010101010010001010</a:t>
            </a:r>
          </a:p>
        </p:txBody>
      </p:sp>
      <p:sp>
        <p:nvSpPr>
          <p:cNvPr id="7" name="Right Arrow 2"/>
          <p:cNvSpPr/>
          <p:nvPr/>
        </p:nvSpPr>
        <p:spPr>
          <a:xfrm>
            <a:off x="2019095" y="2079948"/>
            <a:ext cx="638380" cy="38950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8" name="Rounded Rectangle 27"/>
          <p:cNvSpPr/>
          <p:nvPr/>
        </p:nvSpPr>
        <p:spPr>
          <a:xfrm>
            <a:off x="2762251" y="1901734"/>
            <a:ext cx="1770322" cy="747563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CodeSurfer/x86</a:t>
            </a:r>
          </a:p>
        </p:txBody>
      </p:sp>
      <p:sp>
        <p:nvSpPr>
          <p:cNvPr id="9" name="Rectangle 8"/>
          <p:cNvSpPr/>
          <p:nvPr/>
        </p:nvSpPr>
        <p:spPr>
          <a:xfrm>
            <a:off x="5421275" y="1337444"/>
            <a:ext cx="1349449" cy="187451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Instruction-level PDG</a:t>
            </a:r>
          </a:p>
        </p:txBody>
      </p:sp>
      <p:sp>
        <p:nvSpPr>
          <p:cNvPr id="11" name="Right Arrow 2"/>
          <p:cNvSpPr/>
          <p:nvPr/>
        </p:nvSpPr>
        <p:spPr>
          <a:xfrm>
            <a:off x="4665924" y="2069609"/>
            <a:ext cx="638380" cy="38950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18" name="Rectangle 17"/>
          <p:cNvSpPr/>
          <p:nvPr/>
        </p:nvSpPr>
        <p:spPr/>
        <p:txBody>
          <a:bodyPr rtlCol="0" anchor="ctr"/>
          <a:lstStyle/>
          <a:p>
            <a:r>
              <a:rPr lang="en-US"/>
              <a:t>Microcode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 </a:t>
            </a:r>
            <a:endParaRPr lang="en-US" dirty="0"/>
          </a:p>
        </p:txBody>
      </p:sp>
      <p:cxnSp>
        <p:nvCxnSpPr>
          <p:cNvPr id="23" name="Straight Connector 22"/>
          <p:cNvCxnSpPr>
            <a:stCxn id="9" idx="2"/>
          </p:cNvCxnSpPr>
          <p:nvPr/>
        </p:nvCxnSpPr>
        <p:spPr>
          <a:xfrm flipH="1">
            <a:off x="6095999" y="3211958"/>
            <a:ext cx="1" cy="1397819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230069" y="4583273"/>
            <a:ext cx="4865930" cy="12627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256573" y="4595900"/>
            <a:ext cx="0" cy="328530"/>
          </a:xfrm>
          <a:prstGeom prst="straightConnector1">
            <a:avLst/>
          </a:prstGeom>
          <a:ln w="508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27"/>
          <p:cNvSpPr/>
          <p:nvPr/>
        </p:nvSpPr>
        <p:spPr>
          <a:xfrm>
            <a:off x="5210838" y="6212818"/>
            <a:ext cx="1770322" cy="516657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Slicing criterion</a:t>
            </a:r>
          </a:p>
        </p:txBody>
      </p:sp>
      <p:sp>
        <p:nvSpPr>
          <p:cNvPr id="34" name="Rounded Rectangle 27"/>
          <p:cNvSpPr/>
          <p:nvPr/>
        </p:nvSpPr>
        <p:spPr>
          <a:xfrm>
            <a:off x="608329" y="4995057"/>
            <a:ext cx="1296465" cy="888655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Instruction-level PDG to µ-PDG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932841" y="4766088"/>
            <a:ext cx="1349449" cy="133978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µ-PDG</a:t>
            </a:r>
          </a:p>
        </p:txBody>
      </p:sp>
      <p:sp>
        <p:nvSpPr>
          <p:cNvPr id="36" name="Right Arrow 2"/>
          <p:cNvSpPr/>
          <p:nvPr/>
        </p:nvSpPr>
        <p:spPr>
          <a:xfrm>
            <a:off x="2123871" y="5241229"/>
            <a:ext cx="638380" cy="38950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37" name="Right Arrow 2"/>
          <p:cNvSpPr/>
          <p:nvPr/>
        </p:nvSpPr>
        <p:spPr>
          <a:xfrm>
            <a:off x="4474973" y="5246756"/>
            <a:ext cx="638380" cy="38950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38" name="Rounded Rectangle 27"/>
          <p:cNvSpPr/>
          <p:nvPr/>
        </p:nvSpPr>
        <p:spPr>
          <a:xfrm>
            <a:off x="5199193" y="4986314"/>
            <a:ext cx="1770322" cy="747563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Slicing Algorithm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891741" y="4498724"/>
            <a:ext cx="1349449" cy="187451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Precise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microcode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slice</a:t>
            </a:r>
          </a:p>
        </p:txBody>
      </p:sp>
      <p:sp>
        <p:nvSpPr>
          <p:cNvPr id="40" name="Right Arrow 2"/>
          <p:cNvSpPr/>
          <p:nvPr/>
        </p:nvSpPr>
        <p:spPr>
          <a:xfrm>
            <a:off x="7131514" y="5241228"/>
            <a:ext cx="638380" cy="38950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1" name="Right Arrow 2"/>
          <p:cNvSpPr/>
          <p:nvPr/>
        </p:nvSpPr>
        <p:spPr>
          <a:xfrm rot="-5400000">
            <a:off x="5908550" y="5846859"/>
            <a:ext cx="373527" cy="27374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4" name="Right Arrow 2"/>
          <p:cNvSpPr/>
          <p:nvPr/>
        </p:nvSpPr>
        <p:spPr>
          <a:xfrm>
            <a:off x="9363037" y="5247910"/>
            <a:ext cx="638380" cy="38950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6" name="Rounded Rectangle 27"/>
          <p:cNvSpPr/>
          <p:nvPr/>
        </p:nvSpPr>
        <p:spPr>
          <a:xfrm>
            <a:off x="10123264" y="5062199"/>
            <a:ext cx="1770322" cy="747563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McSynth</a:t>
            </a:r>
            <a:endParaRPr lang="en-US" dirty="0">
              <a:solidFill>
                <a:schemeClr val="bg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8" name="Right Arrow 2"/>
          <p:cNvSpPr/>
          <p:nvPr/>
        </p:nvSpPr>
        <p:spPr>
          <a:xfrm rot="-5400000">
            <a:off x="10184429" y="3916205"/>
            <a:ext cx="1647993" cy="44252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333700" y="1337444"/>
            <a:ext cx="1349449" cy="187451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Precise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Machine-code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370019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Slicing – Applications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3</a:t>
            </a:fld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1174783" y="1929642"/>
            <a:ext cx="2248279" cy="1127505"/>
          </a:xfrm>
          <a:prstGeom prst="clou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Component Extraction</a:t>
            </a:r>
          </a:p>
        </p:txBody>
      </p:sp>
      <p:sp>
        <p:nvSpPr>
          <p:cNvPr id="20" name="Cloud 19"/>
          <p:cNvSpPr/>
          <p:nvPr/>
        </p:nvSpPr>
        <p:spPr>
          <a:xfrm>
            <a:off x="4971860" y="1229933"/>
            <a:ext cx="2248279" cy="1127505"/>
          </a:xfrm>
          <a:prstGeom prst="clou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Debugging</a:t>
            </a:r>
          </a:p>
        </p:txBody>
      </p:sp>
      <p:sp>
        <p:nvSpPr>
          <p:cNvPr id="21" name="Cloud 20"/>
          <p:cNvSpPr/>
          <p:nvPr/>
        </p:nvSpPr>
        <p:spPr>
          <a:xfrm>
            <a:off x="8768937" y="1793685"/>
            <a:ext cx="2248279" cy="1127505"/>
          </a:xfrm>
          <a:prstGeom prst="clou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Program Integration</a:t>
            </a:r>
          </a:p>
        </p:txBody>
      </p:sp>
      <p:sp>
        <p:nvSpPr>
          <p:cNvPr id="22" name="Cloud 21"/>
          <p:cNvSpPr/>
          <p:nvPr/>
        </p:nvSpPr>
        <p:spPr>
          <a:xfrm>
            <a:off x="8787897" y="4588894"/>
            <a:ext cx="2248279" cy="1127505"/>
          </a:xfrm>
          <a:prstGeom prst="clou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Testing</a:t>
            </a:r>
          </a:p>
        </p:txBody>
      </p:sp>
      <p:sp>
        <p:nvSpPr>
          <p:cNvPr id="23" name="Cloud 22"/>
          <p:cNvSpPr/>
          <p:nvPr/>
        </p:nvSpPr>
        <p:spPr>
          <a:xfrm>
            <a:off x="4869443" y="5491162"/>
            <a:ext cx="2453111" cy="1127505"/>
          </a:xfrm>
          <a:prstGeom prst="clou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Program Specialization</a:t>
            </a:r>
          </a:p>
        </p:txBody>
      </p:sp>
      <p:sp>
        <p:nvSpPr>
          <p:cNvPr id="24" name="Cloud 23"/>
          <p:cNvSpPr/>
          <p:nvPr/>
        </p:nvSpPr>
        <p:spPr>
          <a:xfrm>
            <a:off x="1016222" y="4591690"/>
            <a:ext cx="2565400" cy="1127505"/>
          </a:xfrm>
          <a:prstGeom prst="clou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Program Understanding</a:t>
            </a:r>
          </a:p>
        </p:txBody>
      </p:sp>
      <p:sp>
        <p:nvSpPr>
          <p:cNvPr id="25" name="Rounded Rectangle 16"/>
          <p:cNvSpPr/>
          <p:nvPr/>
        </p:nvSpPr>
        <p:spPr>
          <a:xfrm>
            <a:off x="5166268" y="3289599"/>
            <a:ext cx="1859462" cy="1269402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Slicing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036021" y="340667"/>
            <a:ext cx="1952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[Background]</a:t>
            </a:r>
          </a:p>
        </p:txBody>
      </p:sp>
    </p:spTree>
    <p:extLst>
      <p:ext uri="{BB962C8B-B14F-4D97-AF65-F5344CB8AC3E}">
        <p14:creationId xmlns:p14="http://schemas.microsoft.com/office/powerpoint/2010/main" val="193642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McSlice in a nutshell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McSlice: tool to slice machine code more accurately</a:t>
            </a:r>
          </a:p>
          <a:p>
            <a:r>
              <a:rPr lang="en-US" dirty="0"/>
              <a:t>State-of-the-art tools: Granularity issue </a:t>
            </a:r>
          </a:p>
          <a:p>
            <a:pPr lvl="1"/>
            <a:r>
              <a:rPr lang="en-US" dirty="0"/>
              <a:t>Instruction level is too coarse grained</a:t>
            </a:r>
          </a:p>
          <a:p>
            <a:pPr lvl="1"/>
            <a:r>
              <a:rPr lang="en-US" dirty="0"/>
              <a:t>Imprecise slices</a:t>
            </a:r>
          </a:p>
          <a:p>
            <a:r>
              <a:rPr lang="en-US" dirty="0"/>
              <a:t>McSlice slices at microcode level</a:t>
            </a:r>
          </a:p>
          <a:p>
            <a:r>
              <a:rPr lang="en-US" dirty="0"/>
              <a:t>Program reconstitution: machine-code synthesis</a:t>
            </a:r>
          </a:p>
          <a:p>
            <a:r>
              <a:rPr lang="en-US" dirty="0"/>
              <a:t>Tested on binaries of 8 FreeBSD utilities</a:t>
            </a:r>
          </a:p>
          <a:p>
            <a:r>
              <a:rPr lang="en-US" dirty="0"/>
              <a:t>Reduction in slice sizes</a:t>
            </a:r>
          </a:p>
          <a:p>
            <a:pPr lvl="1"/>
            <a:r>
              <a:rPr lang="en-US" dirty="0"/>
              <a:t>33% for backward slices</a:t>
            </a:r>
          </a:p>
          <a:p>
            <a:pPr lvl="1"/>
            <a:r>
              <a:rPr lang="en-US" dirty="0"/>
              <a:t>70% for forward slices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7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is everywhere</a:t>
            </a:r>
          </a:p>
          <a:p>
            <a:pPr lvl="1"/>
            <a:r>
              <a:rPr lang="en-US" dirty="0"/>
              <a:t>Everyday systems: phones, laptops, watches, cars, etc.</a:t>
            </a:r>
          </a:p>
          <a:p>
            <a:pPr lvl="1"/>
            <a:r>
              <a:rPr lang="en-US" dirty="0"/>
              <a:t>Critical systems: aircrafts, space shuttles, medical devices, etc.</a:t>
            </a:r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295901" y="3216644"/>
            <a:ext cx="1349449" cy="225390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01000101011111101010101001000101011111101010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Binary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00101010101110101010101001000101011111101010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is Pervasive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5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442448" y="591671"/>
            <a:ext cx="2829260" cy="107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3946" y="1464832"/>
            <a:ext cx="2022435" cy="89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94789" y="186779"/>
            <a:ext cx="3084499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Binaries are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6625" y="1150928"/>
            <a:ext cx="229101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Binaries are</a:t>
            </a:r>
          </a:p>
        </p:txBody>
      </p:sp>
      <p:sp>
        <p:nvSpPr>
          <p:cNvPr id="20" name="Explosion 1 19"/>
          <p:cNvSpPr/>
          <p:nvPr/>
        </p:nvSpPr>
        <p:spPr>
          <a:xfrm>
            <a:off x="2457450" y="3055629"/>
            <a:ext cx="2133600" cy="118110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No source code</a:t>
            </a:r>
          </a:p>
        </p:txBody>
      </p:sp>
      <p:sp>
        <p:nvSpPr>
          <p:cNvPr id="21" name="Explosion 1 20"/>
          <p:cNvSpPr/>
          <p:nvPr/>
        </p:nvSpPr>
        <p:spPr>
          <a:xfrm>
            <a:off x="7358082" y="2908158"/>
            <a:ext cx="2781301" cy="1676400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No documentation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177514" y="340667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[Motivation]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496" y="3216645"/>
            <a:ext cx="1361854" cy="2040167"/>
          </a:xfrm>
          <a:prstGeom prst="rect">
            <a:avLst/>
          </a:prstGeom>
        </p:spPr>
      </p:pic>
      <p:pic>
        <p:nvPicPr>
          <p:cNvPr id="14" name="Picture 4" descr="http://newsasylum.com/wp-content/uploads/2012/04/troll-devil-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4497461"/>
            <a:ext cx="914400" cy="84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6"/>
          <p:cNvSpPr/>
          <p:nvPr/>
        </p:nvSpPr>
        <p:spPr>
          <a:xfrm>
            <a:off x="525929" y="4216995"/>
            <a:ext cx="1859462" cy="1269402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Can this binary crash?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898510" y="5086949"/>
            <a:ext cx="1859462" cy="1269402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Does this binary have a security vulnerability?</a:t>
            </a:r>
          </a:p>
        </p:txBody>
      </p:sp>
      <p:sp>
        <p:nvSpPr>
          <p:cNvPr id="23" name="Rounded Rectangle 16"/>
          <p:cNvSpPr/>
          <p:nvPr/>
        </p:nvSpPr>
        <p:spPr>
          <a:xfrm>
            <a:off x="7362243" y="4860605"/>
            <a:ext cx="1859462" cy="1269402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Does this binary satisfy a given property?</a:t>
            </a:r>
          </a:p>
        </p:txBody>
      </p:sp>
      <p:sp>
        <p:nvSpPr>
          <p:cNvPr id="24" name="Rounded Rectangle 16"/>
          <p:cNvSpPr/>
          <p:nvPr/>
        </p:nvSpPr>
        <p:spPr>
          <a:xfrm>
            <a:off x="9966514" y="4176201"/>
            <a:ext cx="1859462" cy="1269402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What does this binary do?</a:t>
            </a:r>
          </a:p>
        </p:txBody>
      </p:sp>
    </p:spTree>
    <p:extLst>
      <p:ext uri="{BB962C8B-B14F-4D97-AF65-F5344CB8AC3E}">
        <p14:creationId xmlns:p14="http://schemas.microsoft.com/office/powerpoint/2010/main" val="82179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1" grpId="0" animBg="1"/>
      <p:bldP spid="16" grpId="0" animBg="1"/>
      <p:bldP spid="17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File:Rock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4830">
            <a:off x="7632096" y="1466258"/>
            <a:ext cx="1536127" cy="153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037317" y="1566679"/>
            <a:ext cx="762000" cy="9144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0100010</a:t>
            </a:r>
            <a:r>
              <a:rPr lang="en-US" sz="16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Binary’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1011101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37317" y="3234284"/>
            <a:ext cx="762000" cy="91733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1101010Binary’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0010111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037317" y="4944047"/>
            <a:ext cx="762000" cy="60817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0111101Binary’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0010111</a:t>
            </a:r>
          </a:p>
        </p:txBody>
      </p:sp>
      <p:pic>
        <p:nvPicPr>
          <p:cNvPr id="1026" name="Picture 2" descr="http://upload.wikimedia.org/wikipedia/commons/9/97/Crystal_Project_Lo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01047"/>
            <a:ext cx="685800" cy="66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ttbusche.org/images/polycube/tetriscub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076" y="5595444"/>
            <a:ext cx="1143000" cy="67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Machine-Code Slicer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067800" y="1569530"/>
            <a:ext cx="1865118" cy="959834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Partial Evaluation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(binding-time analysis – BTA)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058274" y="3187645"/>
            <a:ext cx="1874644" cy="96397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Taint tracking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(e.g., prune away parts of binary irrelevant to taint sources)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067800" y="4809896"/>
            <a:ext cx="1865118" cy="84967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Component Extraction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(e.g., line count from </a:t>
            </a:r>
            <a:r>
              <a:rPr lang="en-US" sz="1400" b="1" dirty="0" err="1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wc</a:t>
            </a:r>
            <a:r>
              <a:rPr lang="en-US" sz="14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 binary)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6</a:t>
            </a:fld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16283" y="2529364"/>
            <a:ext cx="1349449" cy="2253902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01000101011111101010101001000101011111101010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Binary</a:t>
            </a:r>
            <a:endParaRPr lang="en-US" sz="1200" dirty="0">
              <a:solidFill>
                <a:schemeClr val="bg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00101010101110101010101001000101011111101010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77514" y="340667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[Motivation]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227317" y="3170220"/>
            <a:ext cx="2362200" cy="97219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Machine-code slicer</a:t>
            </a:r>
            <a:endParaRPr lang="en-US" sz="1100" dirty="0">
              <a:solidFill>
                <a:schemeClr val="bg1"/>
              </a:solidFill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3200400" y="3503915"/>
            <a:ext cx="9144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6705600" y="2929484"/>
            <a:ext cx="9144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>
              <a:rot lat="0" lon="0" rev="240000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6705600" y="4078347"/>
            <a:ext cx="9144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>
              <a:rot lat="0" lon="0" rev="19199999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6705600" y="3503915"/>
            <a:ext cx="9144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B0604020202020204" charset="0"/>
              <a:ea typeface="Roboto Light" panose="020B0604020202020204" charset="0"/>
              <a:cs typeface="Roboto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91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1" grpId="0" animBg="1"/>
      <p:bldP spid="26" grpId="0" animBg="1"/>
      <p:bldP spid="28" grpId="0" animBg="1"/>
      <p:bldP spid="29" grpId="0" animBg="1"/>
      <p:bldP spid="31" grpId="0" build="allAtOnce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State-of-the-art </a:t>
            </a:r>
            <a:br>
              <a:rPr lang="en-US" dirty="0"/>
            </a:br>
            <a:r>
              <a:rPr lang="en-US" dirty="0"/>
              <a:t>Machine-Code Slicers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77514" y="340667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[Motivation]</a:t>
            </a:r>
          </a:p>
        </p:txBody>
      </p:sp>
      <p:sp>
        <p:nvSpPr>
          <p:cNvPr id="6" name="Rounded Rectangle 16"/>
          <p:cNvSpPr/>
          <p:nvPr/>
        </p:nvSpPr>
        <p:spPr>
          <a:xfrm>
            <a:off x="1859428" y="1530945"/>
            <a:ext cx="4617571" cy="1269402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There are state-of-the-art tools that can slice machine code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(e.g., CodeSurfer/x86)</a:t>
            </a:r>
          </a:p>
        </p:txBody>
      </p:sp>
      <p:sp>
        <p:nvSpPr>
          <p:cNvPr id="7" name="Rounded Rectangle 16"/>
          <p:cNvSpPr/>
          <p:nvPr/>
        </p:nvSpPr>
        <p:spPr>
          <a:xfrm>
            <a:off x="1859427" y="3308947"/>
            <a:ext cx="4617571" cy="1269402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But, slices are extremely imprecise</a:t>
            </a:r>
          </a:p>
        </p:txBody>
      </p:sp>
      <p:sp>
        <p:nvSpPr>
          <p:cNvPr id="8" name="Rounded Rectangle 16"/>
          <p:cNvSpPr/>
          <p:nvPr/>
        </p:nvSpPr>
        <p:spPr>
          <a:xfrm>
            <a:off x="1859427" y="5086949"/>
            <a:ext cx="4617571" cy="1269402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Slices often include entire binary</a:t>
            </a:r>
          </a:p>
        </p:txBody>
      </p:sp>
      <p:pic>
        <p:nvPicPr>
          <p:cNvPr id="9" name="Picture 2" descr="http://ragemaker.net/images/Happy/08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976" y="1456927"/>
            <a:ext cx="1345079" cy="142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ragemaker.net/images/Sad/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68" y="3238797"/>
            <a:ext cx="1333687" cy="1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ragemaker.net/images/Sad/4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227" y="5008618"/>
            <a:ext cx="1466576" cy="142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76225" y="1209675"/>
            <a:ext cx="11712575" cy="522500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1 13"/>
          <p:cNvSpPr/>
          <p:nvPr/>
        </p:nvSpPr>
        <p:spPr>
          <a:xfrm>
            <a:off x="3504302" y="2009553"/>
            <a:ext cx="5431808" cy="3051847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We need a machine-code slicer that exhibits a high level of precision</a:t>
            </a:r>
          </a:p>
        </p:txBody>
      </p:sp>
    </p:spTree>
    <p:extLst>
      <p:ext uri="{BB962C8B-B14F-4D97-AF65-F5344CB8AC3E}">
        <p14:creationId xmlns:p14="http://schemas.microsoft.com/office/powerpoint/2010/main" val="6619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Motivation</a:t>
            </a:r>
          </a:p>
          <a:p>
            <a:r>
              <a:rPr lang="en-US" sz="2800" dirty="0"/>
              <a:t>Background</a:t>
            </a:r>
          </a:p>
          <a:p>
            <a:r>
              <a:rPr lang="en-US" sz="2800" dirty="0"/>
              <a:t>Problem with state-of-the-art tools: Granularity issue</a:t>
            </a:r>
          </a:p>
          <a:p>
            <a:r>
              <a:rPr lang="en-US" sz="2800" dirty="0"/>
              <a:t>McSlice</a:t>
            </a:r>
          </a:p>
          <a:p>
            <a:r>
              <a:rPr lang="en-US" sz="2800" dirty="0"/>
              <a:t>Experiments</a:t>
            </a:r>
          </a:p>
          <a:p>
            <a:r>
              <a:rPr lang="en-US" sz="2800" dirty="0"/>
              <a:t>Conclusion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7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Program-Dependence Graph </a:t>
            </a:r>
            <a:br>
              <a:rPr lang="en-US" dirty="0"/>
            </a:br>
            <a:r>
              <a:rPr lang="en-US" dirty="0"/>
              <a:t>(PDG)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System-dependence graph (SDG) </a:t>
            </a:r>
          </a:p>
          <a:p>
            <a:pPr marL="0" indent="0">
              <a:buNone/>
            </a:pPr>
            <a:r>
              <a:rPr lang="en-US" sz="2800" dirty="0"/>
              <a:t>    for multi-procedure programs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36021" y="340667"/>
            <a:ext cx="1952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B0604020202020204" charset="0"/>
                <a:ea typeface="Roboto Light" panose="020B0604020202020204" charset="0"/>
                <a:cs typeface="Roboto Light" panose="020B0604020202020204" charset="0"/>
              </a:rPr>
              <a:t>[Background]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89054" y="1180064"/>
            <a:ext cx="3738747" cy="393936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void </a:t>
            </a:r>
            <a:r>
              <a:rPr lang="en-US" sz="20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sum_prod</a:t>
            </a:r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(int n) {</a:t>
            </a:r>
          </a:p>
          <a:p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  int sum = 0;</a:t>
            </a:r>
          </a:p>
          <a:p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  int prod = 1;</a:t>
            </a:r>
          </a:p>
          <a:p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  while (n--) {</a:t>
            </a:r>
          </a:p>
          <a:p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    prod *= n;</a:t>
            </a:r>
          </a:p>
          <a:p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    sum += n;</a:t>
            </a:r>
          </a:p>
          <a:p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  }</a:t>
            </a:r>
          </a:p>
          <a:p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  </a:t>
            </a:r>
            <a:r>
              <a:rPr lang="en-US" sz="20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printf</a:t>
            </a:r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(“%d\n”, sum);</a:t>
            </a:r>
          </a:p>
          <a:p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  </a:t>
            </a:r>
            <a:r>
              <a:rPr lang="en-US" sz="20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printf</a:t>
            </a:r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(“%d\n”, prod);</a:t>
            </a:r>
          </a:p>
          <a:p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}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709438" y="1729463"/>
            <a:ext cx="1194997" cy="3491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sum_prod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15602" y="2489728"/>
            <a:ext cx="1395426" cy="3491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n_formal_in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939673" y="3142973"/>
            <a:ext cx="1008725" cy="3491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sum = 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695551" y="3123769"/>
            <a:ext cx="1008725" cy="3491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 =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737599" y="4077806"/>
            <a:ext cx="1166836" cy="3491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while(n--)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907186" y="5031843"/>
            <a:ext cx="1073698" cy="3491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sum += 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627126" y="5009210"/>
            <a:ext cx="1145573" cy="3491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 *= 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936622" y="5858094"/>
            <a:ext cx="2044262" cy="3491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printf</a:t>
            </a:r>
            <a:r>
              <a:rPr lang="en-US" dirty="0">
                <a:solidFill>
                  <a:schemeClr val="tx1"/>
                </a:solidFill>
              </a:rPr>
              <a:t>(“%d\n”, sum)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627126" y="5877654"/>
            <a:ext cx="2098247" cy="3491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printf</a:t>
            </a:r>
            <a:r>
              <a:rPr lang="en-US" dirty="0">
                <a:solidFill>
                  <a:schemeClr val="tx1"/>
                </a:solidFill>
              </a:rPr>
              <a:t>(“%d\n”, prod)</a:t>
            </a:r>
          </a:p>
        </p:txBody>
      </p:sp>
      <p:cxnSp>
        <p:nvCxnSpPr>
          <p:cNvPr id="21" name="Curved Connector 20"/>
          <p:cNvCxnSpPr>
            <a:stCxn id="10" idx="2"/>
            <a:endCxn id="14" idx="1"/>
          </p:cNvCxnSpPr>
          <p:nvPr/>
        </p:nvCxnSpPr>
        <p:spPr>
          <a:xfrm rot="5400000">
            <a:off x="7318460" y="4080834"/>
            <a:ext cx="1714303" cy="536850"/>
          </a:xfrm>
          <a:prstGeom prst="curvedConnector4">
            <a:avLst>
              <a:gd name="adj1" fmla="val 44908"/>
              <a:gd name="adj2" fmla="val 142582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11" idx="2"/>
            <a:endCxn id="15" idx="3"/>
          </p:cNvCxnSpPr>
          <p:nvPr/>
        </p:nvCxnSpPr>
        <p:spPr>
          <a:xfrm rot="16200000" flipH="1">
            <a:off x="9630869" y="4041948"/>
            <a:ext cx="1710874" cy="572785"/>
          </a:xfrm>
          <a:prstGeom prst="curvedConnector4">
            <a:avLst>
              <a:gd name="adj1" fmla="val 44898"/>
              <a:gd name="adj2" fmla="val 139910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3" idx="1"/>
            <a:endCxn id="14" idx="1"/>
          </p:cNvCxnSpPr>
          <p:nvPr/>
        </p:nvCxnSpPr>
        <p:spPr>
          <a:xfrm rot="10800000" flipV="1">
            <a:off x="7907187" y="4252373"/>
            <a:ext cx="830413" cy="954037"/>
          </a:xfrm>
          <a:prstGeom prst="curvedConnector3">
            <a:avLst>
              <a:gd name="adj1" fmla="val 116292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3" idx="3"/>
            <a:endCxn id="15" idx="3"/>
          </p:cNvCxnSpPr>
          <p:nvPr/>
        </p:nvCxnSpPr>
        <p:spPr>
          <a:xfrm>
            <a:off x="9904435" y="4252374"/>
            <a:ext cx="868264" cy="931404"/>
          </a:xfrm>
          <a:prstGeom prst="curvedConnector3">
            <a:avLst>
              <a:gd name="adj1" fmla="val 114507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2"/>
            <a:endCxn id="9" idx="0"/>
          </p:cNvCxnSpPr>
          <p:nvPr/>
        </p:nvCxnSpPr>
        <p:spPr>
          <a:xfrm flipH="1">
            <a:off x="7713315" y="2078598"/>
            <a:ext cx="1593622" cy="41113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2"/>
            <a:endCxn id="14" idx="0"/>
          </p:cNvCxnSpPr>
          <p:nvPr/>
        </p:nvCxnSpPr>
        <p:spPr>
          <a:xfrm flipH="1">
            <a:off x="8444035" y="4426941"/>
            <a:ext cx="876982" cy="60490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2"/>
            <a:endCxn id="15" idx="0"/>
          </p:cNvCxnSpPr>
          <p:nvPr/>
        </p:nvCxnSpPr>
        <p:spPr>
          <a:xfrm>
            <a:off x="9321017" y="4426941"/>
            <a:ext cx="878896" cy="58226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14" idx="2"/>
            <a:endCxn id="16" idx="0"/>
          </p:cNvCxnSpPr>
          <p:nvPr/>
        </p:nvCxnSpPr>
        <p:spPr>
          <a:xfrm rot="5400000">
            <a:off x="7962836" y="5376895"/>
            <a:ext cx="477116" cy="48528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15" idx="2"/>
            <a:endCxn id="17" idx="0"/>
          </p:cNvCxnSpPr>
          <p:nvPr/>
        </p:nvCxnSpPr>
        <p:spPr>
          <a:xfrm rot="16200000" flipH="1">
            <a:off x="10178427" y="5379830"/>
            <a:ext cx="519309" cy="476337"/>
          </a:xfrm>
          <a:prstGeom prst="curvedConnector3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9" idx="3"/>
            <a:endCxn id="13" idx="0"/>
          </p:cNvCxnSpPr>
          <p:nvPr/>
        </p:nvCxnSpPr>
        <p:spPr>
          <a:xfrm>
            <a:off x="8411028" y="2664296"/>
            <a:ext cx="909989" cy="1413510"/>
          </a:xfrm>
          <a:prstGeom prst="curvedConnector2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0107003" y="1147379"/>
            <a:ext cx="1881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Control dependence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9475532" y="1316656"/>
            <a:ext cx="597499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267322" y="1147482"/>
            <a:ext cx="1651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Data dependence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635851" y="1316759"/>
            <a:ext cx="597499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90EBF-2842-40BA-9364-7C045D9A1D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4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3" grpId="0"/>
      <p:bldP spid="56" grpId="0"/>
    </p:bldLst>
  </p:timing>
</p:sld>
</file>

<file path=ppt/theme/theme1.xml><?xml version="1.0" encoding="utf-8"?>
<a:theme xmlns:a="http://schemas.openxmlformats.org/drawingml/2006/main" name="CC2014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63995</TotalTime>
  <Words>3820</Words>
  <Application>Microsoft Office PowerPoint</Application>
  <PresentationFormat>Widescreen</PresentationFormat>
  <Paragraphs>814</Paragraphs>
  <Slides>29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Roboto Light</vt:lpstr>
      <vt:lpstr>Cambria</vt:lpstr>
      <vt:lpstr>Arial</vt:lpstr>
      <vt:lpstr>Cambria Math</vt:lpstr>
      <vt:lpstr>Wingdings</vt:lpstr>
      <vt:lpstr>Calibri</vt:lpstr>
      <vt:lpstr>CC2014_template</vt:lpstr>
      <vt:lpstr>Presentation</vt:lpstr>
      <vt:lpstr>An Improved Algorithm for Slicing Machine Code</vt:lpstr>
      <vt:lpstr>Slicing</vt:lpstr>
      <vt:lpstr>Slicing – Applications </vt:lpstr>
      <vt:lpstr>McSlice in a nutshell</vt:lpstr>
      <vt:lpstr>Software is Pervasive</vt:lpstr>
      <vt:lpstr>Machine-Code Slicer</vt:lpstr>
      <vt:lpstr>State-of-the-art  Machine-Code Slicers</vt:lpstr>
      <vt:lpstr>Outline</vt:lpstr>
      <vt:lpstr>Program-Dependence Graph  (PDG)</vt:lpstr>
      <vt:lpstr>Slicing</vt:lpstr>
      <vt:lpstr>IA-32 Primer</vt:lpstr>
      <vt:lpstr>QFBV Formulas</vt:lpstr>
      <vt:lpstr>Machine-Code Synthesis</vt:lpstr>
      <vt:lpstr>Outline</vt:lpstr>
      <vt:lpstr>Machine-Code Slicing State-of-the-art Tools</vt:lpstr>
      <vt:lpstr>Granularity Issue</vt:lpstr>
      <vt:lpstr>Granularity Issue</vt:lpstr>
      <vt:lpstr>Outline</vt:lpstr>
      <vt:lpstr>Improved Slicing with McSlice</vt:lpstr>
      <vt:lpstr>µ-PDG</vt:lpstr>
      <vt:lpstr>CodeSurfer/x86 Vs. McSlice</vt:lpstr>
      <vt:lpstr>Program Reconstitution</vt:lpstr>
      <vt:lpstr>Outline</vt:lpstr>
      <vt:lpstr>Test Suite</vt:lpstr>
      <vt:lpstr>Slice Sizes</vt:lpstr>
      <vt:lpstr>Partial Instructions</vt:lpstr>
      <vt:lpstr>Component Extraction</vt:lpstr>
      <vt:lpstr>Conclusion</vt:lpstr>
      <vt:lpstr>Questions?</vt:lpstr>
    </vt:vector>
  </TitlesOfParts>
  <Company>University of Wisconsin-Madison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Synthesis of Machine Code: Algorithms and Applications</dc:title>
  <dc:creator>Venkatesh Karthik Srinivasan</dc:creator>
  <cp:lastModifiedBy>Venkatesh Karthik Srinivasan</cp:lastModifiedBy>
  <cp:revision>211</cp:revision>
  <dcterms:created xsi:type="dcterms:W3CDTF">2016-08-16T20:12:09Z</dcterms:created>
  <dcterms:modified xsi:type="dcterms:W3CDTF">2016-10-24T16:43:20Z</dcterms:modified>
</cp:coreProperties>
</file>