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1.xml" ContentType="application/vnd.openxmlformats-officedocument.drawingml.chart+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256" r:id="rId2"/>
    <p:sldId id="257" r:id="rId3"/>
    <p:sldId id="258" r:id="rId4"/>
    <p:sldId id="259" r:id="rId5"/>
    <p:sldId id="260" r:id="rId6"/>
    <p:sldId id="287" r:id="rId7"/>
    <p:sldId id="288" r:id="rId8"/>
    <p:sldId id="303" r:id="rId9"/>
    <p:sldId id="289" r:id="rId10"/>
    <p:sldId id="306" r:id="rId11"/>
    <p:sldId id="307" r:id="rId12"/>
    <p:sldId id="262" r:id="rId13"/>
    <p:sldId id="308" r:id="rId14"/>
    <p:sldId id="298" r:id="rId15"/>
    <p:sldId id="309" r:id="rId16"/>
    <p:sldId id="310" r:id="rId17"/>
    <p:sldId id="311" r:id="rId18"/>
    <p:sldId id="312" r:id="rId19"/>
    <p:sldId id="313" r:id="rId20"/>
    <p:sldId id="267" r:id="rId21"/>
    <p:sldId id="268" r:id="rId22"/>
    <p:sldId id="314" r:id="rId23"/>
    <p:sldId id="290" r:id="rId24"/>
    <p:sldId id="315" r:id="rId25"/>
    <p:sldId id="316" r:id="rId26"/>
    <p:sldId id="274" r:id="rId27"/>
    <p:sldId id="293" r:id="rId28"/>
    <p:sldId id="275" r:id="rId29"/>
    <p:sldId id="280" r:id="rId30"/>
    <p:sldId id="278" r:id="rId31"/>
    <p:sldId id="279" r:id="rId32"/>
    <p:sldId id="319" r:id="rId33"/>
    <p:sldId id="294" r:id="rId34"/>
    <p:sldId id="276" r:id="rId35"/>
    <p:sldId id="281" r:id="rId36"/>
    <p:sldId id="318" r:id="rId37"/>
    <p:sldId id="282" r:id="rId38"/>
    <p:sldId id="283" r:id="rId39"/>
    <p:sldId id="286" r:id="rId40"/>
    <p:sldId id="317" r:id="rId41"/>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42D"/>
    <a:srgbClr val="B71977"/>
    <a:srgbClr val="FFFF66"/>
    <a:srgbClr val="B70101"/>
    <a:srgbClr val="007E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84" autoAdjust="0"/>
    <p:restoredTop sz="79103" autoAdjust="0"/>
  </p:normalViewPr>
  <p:slideViewPr>
    <p:cSldViewPr>
      <p:cViewPr>
        <p:scale>
          <a:sx n="70" d="100"/>
          <a:sy n="70" d="100"/>
        </p:scale>
        <p:origin x="-2244" y="-6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TSL-sandbox-PE\swyx-tests\clients\partial-evaluator-priv\tests\final-tests\ResultsP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200"/>
            </a:pPr>
            <a:r>
              <a:rPr lang="en-US" sz="3200"/>
              <a:t>Execution-time</a:t>
            </a:r>
            <a:r>
              <a:rPr lang="en-US" sz="3200" baseline="0"/>
              <a:t> comparison</a:t>
            </a:r>
            <a:endParaRPr lang="en-US" sz="3200"/>
          </a:p>
        </c:rich>
      </c:tx>
      <c:layout>
        <c:manualLayout>
          <c:xMode val="edge"/>
          <c:yMode val="edge"/>
          <c:x val="0.21173100313680299"/>
          <c:y val="3.8461538461538464E-2"/>
        </c:manualLayout>
      </c:layout>
      <c:overlay val="0"/>
    </c:title>
    <c:autoTitleDeleted val="0"/>
    <c:plotArea>
      <c:layout/>
      <c:barChart>
        <c:barDir val="col"/>
        <c:grouping val="clustered"/>
        <c:varyColors val="0"/>
        <c:ser>
          <c:idx val="0"/>
          <c:order val="0"/>
          <c:tx>
            <c:strRef>
              <c:f>Sheet1!$B$12</c:f>
              <c:strCache>
                <c:ptCount val="1"/>
                <c:pt idx="0">
                  <c:v>Original</c:v>
                </c:pt>
              </c:strCache>
            </c:strRef>
          </c:tx>
          <c:invertIfNegative val="0"/>
          <c:cat>
            <c:strRef>
              <c:f>(Sheet1!$A$13:$A$17,Sheet1!$A$21:$A$22)</c:f>
              <c:strCache>
                <c:ptCount val="7"/>
                <c:pt idx="0">
                  <c:v>Power</c:v>
                </c:pt>
                <c:pt idx="1">
                  <c:v>Dot Product</c:v>
                </c:pt>
                <c:pt idx="2">
                  <c:v>SHA1</c:v>
                </c:pt>
                <c:pt idx="3">
                  <c:v>Filter</c:v>
                </c:pt>
                <c:pt idx="4">
                  <c:v>Interpreter</c:v>
                </c:pt>
                <c:pt idx="5">
                  <c:v>uuencode</c:v>
                </c:pt>
                <c:pt idx="6">
                  <c:v>uudecode</c:v>
                </c:pt>
              </c:strCache>
            </c:strRef>
          </c:cat>
          <c:val>
            <c:numRef>
              <c:f>(Sheet1!$B$13:$B$17,Sheet1!$B$21:$B$22)</c:f>
              <c:numCache>
                <c:formatCode>General</c:formatCode>
                <c:ptCount val="7"/>
                <c:pt idx="0">
                  <c:v>1.0209999999999999</c:v>
                </c:pt>
                <c:pt idx="1">
                  <c:v>1.734</c:v>
                </c:pt>
                <c:pt idx="2">
                  <c:v>4</c:v>
                </c:pt>
                <c:pt idx="3">
                  <c:v>3.9</c:v>
                </c:pt>
                <c:pt idx="4">
                  <c:v>13.17</c:v>
                </c:pt>
                <c:pt idx="5">
                  <c:v>30.8</c:v>
                </c:pt>
                <c:pt idx="6">
                  <c:v>25.7</c:v>
                </c:pt>
              </c:numCache>
            </c:numRef>
          </c:val>
        </c:ser>
        <c:ser>
          <c:idx val="1"/>
          <c:order val="1"/>
          <c:tx>
            <c:strRef>
              <c:f>Sheet1!$C$12</c:f>
              <c:strCache>
                <c:ptCount val="1"/>
                <c:pt idx="0">
                  <c:v>Specialized</c:v>
                </c:pt>
              </c:strCache>
            </c:strRef>
          </c:tx>
          <c:invertIfNegative val="0"/>
          <c:cat>
            <c:strRef>
              <c:f>(Sheet1!$A$13:$A$17,Sheet1!$A$21:$A$22)</c:f>
              <c:strCache>
                <c:ptCount val="7"/>
                <c:pt idx="0">
                  <c:v>Power</c:v>
                </c:pt>
                <c:pt idx="1">
                  <c:v>Dot Product</c:v>
                </c:pt>
                <c:pt idx="2">
                  <c:v>SHA1</c:v>
                </c:pt>
                <c:pt idx="3">
                  <c:v>Filter</c:v>
                </c:pt>
                <c:pt idx="4">
                  <c:v>Interpreter</c:v>
                </c:pt>
                <c:pt idx="5">
                  <c:v>uuencode</c:v>
                </c:pt>
                <c:pt idx="6">
                  <c:v>uudecode</c:v>
                </c:pt>
              </c:strCache>
            </c:strRef>
          </c:cat>
          <c:val>
            <c:numRef>
              <c:f>(Sheet1!$C$13:$C$17,Sheet1!$C$21:$C$22)</c:f>
              <c:numCache>
                <c:formatCode>General</c:formatCode>
                <c:ptCount val="7"/>
                <c:pt idx="0">
                  <c:v>1.0920000000000001</c:v>
                </c:pt>
                <c:pt idx="1">
                  <c:v>1.323</c:v>
                </c:pt>
                <c:pt idx="2">
                  <c:v>2.2000000000000002</c:v>
                </c:pt>
                <c:pt idx="3">
                  <c:v>2.09</c:v>
                </c:pt>
                <c:pt idx="4">
                  <c:v>11.9</c:v>
                </c:pt>
                <c:pt idx="5">
                  <c:v>25.4</c:v>
                </c:pt>
                <c:pt idx="6">
                  <c:v>20.7</c:v>
                </c:pt>
              </c:numCache>
            </c:numRef>
          </c:val>
        </c:ser>
        <c:dLbls>
          <c:showLegendKey val="0"/>
          <c:showVal val="0"/>
          <c:showCatName val="0"/>
          <c:showSerName val="0"/>
          <c:showPercent val="0"/>
          <c:showBubbleSize val="0"/>
        </c:dLbls>
        <c:gapWidth val="150"/>
        <c:axId val="194269568"/>
        <c:axId val="194272640"/>
      </c:barChart>
      <c:catAx>
        <c:axId val="194269568"/>
        <c:scaling>
          <c:orientation val="minMax"/>
        </c:scaling>
        <c:delete val="0"/>
        <c:axPos val="b"/>
        <c:title>
          <c:tx>
            <c:rich>
              <a:bodyPr/>
              <a:lstStyle/>
              <a:p>
                <a:pPr>
                  <a:defRPr sz="2400"/>
                </a:pPr>
                <a:r>
                  <a:rPr lang="en-US" sz="2400"/>
                  <a:t>Application</a:t>
                </a:r>
              </a:p>
            </c:rich>
          </c:tx>
          <c:layout/>
          <c:overlay val="0"/>
        </c:title>
        <c:majorTickMark val="none"/>
        <c:minorTickMark val="none"/>
        <c:tickLblPos val="nextTo"/>
        <c:txPr>
          <a:bodyPr/>
          <a:lstStyle/>
          <a:p>
            <a:pPr>
              <a:defRPr sz="2000"/>
            </a:pPr>
            <a:endParaRPr lang="en-US"/>
          </a:p>
        </c:txPr>
        <c:crossAx val="194272640"/>
        <c:crosses val="autoZero"/>
        <c:auto val="1"/>
        <c:lblAlgn val="ctr"/>
        <c:lblOffset val="100"/>
        <c:noMultiLvlLbl val="0"/>
      </c:catAx>
      <c:valAx>
        <c:axId val="194272640"/>
        <c:scaling>
          <c:orientation val="minMax"/>
        </c:scaling>
        <c:delete val="0"/>
        <c:axPos val="l"/>
        <c:majorGridlines/>
        <c:title>
          <c:tx>
            <c:rich>
              <a:bodyPr/>
              <a:lstStyle/>
              <a:p>
                <a:pPr>
                  <a:defRPr sz="2400"/>
                </a:pPr>
                <a:r>
                  <a:rPr lang="en-US" sz="2400"/>
                  <a:t>Time (milliseconds)</a:t>
                </a:r>
              </a:p>
            </c:rich>
          </c:tx>
          <c:layout/>
          <c:overlay val="0"/>
        </c:title>
        <c:numFmt formatCode="General" sourceLinked="1"/>
        <c:majorTickMark val="out"/>
        <c:minorTickMark val="none"/>
        <c:tickLblPos val="nextTo"/>
        <c:txPr>
          <a:bodyPr/>
          <a:lstStyle/>
          <a:p>
            <a:pPr>
              <a:defRPr sz="2000"/>
            </a:pPr>
            <a:endParaRPr lang="en-US"/>
          </a:p>
        </c:txPr>
        <c:crossAx val="194269568"/>
        <c:crosses val="autoZero"/>
        <c:crossBetween val="between"/>
      </c:valAx>
    </c:plotArea>
    <c:legend>
      <c:legendPos val="r"/>
      <c:layout/>
      <c:overlay val="0"/>
      <c:txPr>
        <a:bodyPr/>
        <a:lstStyle/>
        <a:p>
          <a:pPr>
            <a:defRPr sz="2400"/>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029282" cy="35076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65014" y="0"/>
            <a:ext cx="4029282" cy="350760"/>
          </a:xfrm>
          <a:prstGeom prst="rect">
            <a:avLst/>
          </a:prstGeom>
        </p:spPr>
        <p:txBody>
          <a:bodyPr vert="horz" lIns="91440" tIns="45720" rIns="91440" bIns="45720" rtlCol="0"/>
          <a:lstStyle>
            <a:lvl1pPr algn="r">
              <a:defRPr sz="1200"/>
            </a:lvl1pPr>
          </a:lstStyle>
          <a:p>
            <a:fld id="{951D56D4-44AB-4314-BEC3-0CA152ED69BF}" type="datetimeFigureOut">
              <a:rPr lang="en-US" smtClean="0"/>
              <a:t>10/26/2015</a:t>
            </a:fld>
            <a:endParaRPr lang="en-US"/>
          </a:p>
        </p:txBody>
      </p:sp>
      <p:sp>
        <p:nvSpPr>
          <p:cNvPr id="4" name="Footer Placeholder 3"/>
          <p:cNvSpPr>
            <a:spLocks noGrp="1"/>
          </p:cNvSpPr>
          <p:nvPr>
            <p:ph type="ftr" sz="quarter" idx="2"/>
          </p:nvPr>
        </p:nvSpPr>
        <p:spPr>
          <a:xfrm>
            <a:off x="2" y="6658443"/>
            <a:ext cx="4029282" cy="35076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65014" y="6658443"/>
            <a:ext cx="4029282" cy="350760"/>
          </a:xfrm>
          <a:prstGeom prst="rect">
            <a:avLst/>
          </a:prstGeom>
        </p:spPr>
        <p:txBody>
          <a:bodyPr vert="horz" lIns="91440" tIns="45720" rIns="91440" bIns="45720" rtlCol="0" anchor="b"/>
          <a:lstStyle>
            <a:lvl1pPr algn="r">
              <a:defRPr sz="1200"/>
            </a:lvl1pPr>
          </a:lstStyle>
          <a:p>
            <a:fld id="{5E1796DB-172D-40C1-B5B1-419478955C2C}" type="slidenum">
              <a:rPr lang="en-US" smtClean="0"/>
              <a:t>‹#›</a:t>
            </a:fld>
            <a:endParaRPr lang="en-US"/>
          </a:p>
        </p:txBody>
      </p:sp>
    </p:spTree>
    <p:extLst>
      <p:ext uri="{BB962C8B-B14F-4D97-AF65-F5344CB8AC3E}">
        <p14:creationId xmlns:p14="http://schemas.microsoft.com/office/powerpoint/2010/main" val="42654783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vl1pPr>
          </a:lstStyle>
          <a:p>
            <a:fld id="{E38F93C0-DA31-41B2-BB04-64C4153B7E85}" type="datetimeFigureOut">
              <a:rPr lang="en-US" smtClean="0"/>
              <a:t>10/26/2015</a:t>
            </a:fld>
            <a:endParaRPr lang="en-US"/>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vl1pPr>
          </a:lstStyle>
          <a:p>
            <a:fld id="{A9F415B4-1F06-4FB7-A6AE-C55A42AB1B67}" type="slidenum">
              <a:rPr lang="en-US" smtClean="0"/>
              <a:t>‹#›</a:t>
            </a:fld>
            <a:endParaRPr lang="en-US"/>
          </a:p>
        </p:txBody>
      </p:sp>
    </p:spTree>
    <p:extLst>
      <p:ext uri="{BB962C8B-B14F-4D97-AF65-F5344CB8AC3E}">
        <p14:creationId xmlns:p14="http://schemas.microsoft.com/office/powerpoint/2010/main" val="2385702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A9F415B4-1F06-4FB7-A6AE-C55A42AB1B67}" type="slidenum">
              <a:rPr lang="en-US" smtClean="0"/>
              <a:t>1</a:t>
            </a:fld>
            <a:endParaRPr lang="en-US"/>
          </a:p>
        </p:txBody>
      </p:sp>
    </p:spTree>
    <p:extLst>
      <p:ext uri="{BB962C8B-B14F-4D97-AF65-F5344CB8AC3E}">
        <p14:creationId xmlns:p14="http://schemas.microsoft.com/office/powerpoint/2010/main" val="23362744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 key property that BTA has to ensure is congruence, i.e., anything that depends on a dynamic variable or expression should be classified dynamic. </a:t>
            </a:r>
          </a:p>
          <a:p>
            <a:endParaRPr lang="en-US" dirty="0" smtClean="0"/>
          </a:p>
          <a:p>
            <a:r>
              <a:rPr lang="en-US" baseline="0" dirty="0" smtClean="0"/>
              <a:t>BTA is implemented by using either dataflow analysis or forward slicing to compute which parts of the program depend on the dynamic input, and thus must be classified dynamic. The remaining parts of the program are classified static.</a:t>
            </a:r>
            <a:endParaRPr lang="en-US" baseline="0" dirty="0" smtClean="0"/>
          </a:p>
        </p:txBody>
      </p:sp>
      <p:sp>
        <p:nvSpPr>
          <p:cNvPr id="4" name="Slide Number Placeholder 3"/>
          <p:cNvSpPr>
            <a:spLocks noGrp="1"/>
          </p:cNvSpPr>
          <p:nvPr>
            <p:ph type="sldNum" sz="quarter" idx="10"/>
          </p:nvPr>
        </p:nvSpPr>
        <p:spPr/>
        <p:txBody>
          <a:bodyPr/>
          <a:lstStyle/>
          <a:p>
            <a:fld id="{A9F415B4-1F06-4FB7-A6AE-C55A42AB1B67}" type="slidenum">
              <a:rPr lang="en-US" smtClean="0"/>
              <a:t>10</a:t>
            </a:fld>
            <a:endParaRPr lang="en-US"/>
          </a:p>
        </p:txBody>
      </p:sp>
    </p:spTree>
    <p:extLst>
      <p:ext uri="{BB962C8B-B14F-4D97-AF65-F5344CB8AC3E}">
        <p14:creationId xmlns:p14="http://schemas.microsoft.com/office/powerpoint/2010/main" val="1253377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Sometimes s</a:t>
            </a:r>
            <a:r>
              <a:rPr lang="en-US" baseline="0" dirty="0" smtClean="0"/>
              <a:t>tatic expressions can occur in dynamic contexts, and in such cases the specializer must residuate some code for these expressions. The partial evaluator lifts such expressions. </a:t>
            </a:r>
          </a:p>
          <a:p>
            <a:r>
              <a:rPr lang="en-US" baseline="0" dirty="0" smtClean="0"/>
              <a:t>Lifted acts an interface between the two binding times – static and dynamic.</a:t>
            </a:r>
            <a:endParaRPr lang="en-US" baseline="0" dirty="0" smtClean="0"/>
          </a:p>
        </p:txBody>
      </p:sp>
      <p:sp>
        <p:nvSpPr>
          <p:cNvPr id="4" name="Slide Number Placeholder 3"/>
          <p:cNvSpPr>
            <a:spLocks noGrp="1"/>
          </p:cNvSpPr>
          <p:nvPr>
            <p:ph type="sldNum" sz="quarter" idx="10"/>
          </p:nvPr>
        </p:nvSpPr>
        <p:spPr/>
        <p:txBody>
          <a:bodyPr/>
          <a:lstStyle/>
          <a:p>
            <a:fld id="{A9F415B4-1F06-4FB7-A6AE-C55A42AB1B67}" type="slidenum">
              <a:rPr lang="en-US" smtClean="0"/>
              <a:t>11</a:t>
            </a:fld>
            <a:endParaRPr lang="en-US"/>
          </a:p>
        </p:txBody>
      </p:sp>
    </p:spTree>
    <p:extLst>
      <p:ext uri="{BB962C8B-B14F-4D97-AF65-F5344CB8AC3E}">
        <p14:creationId xmlns:p14="http://schemas.microsoft.com/office/powerpoint/2010/main" val="12533772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next step is specialization. The inputs to the specializer are the program along with its binding time annotations and a partial static store that maps the static inputs to their values.</a:t>
            </a:r>
          </a:p>
          <a:p>
            <a:endParaRPr lang="en-US" baseline="0" dirty="0" smtClean="0"/>
          </a:p>
          <a:p>
            <a:r>
              <a:rPr lang="en-US" baseline="0" dirty="0" smtClean="0"/>
              <a:t>The output is the residual program.</a:t>
            </a:r>
          </a:p>
          <a:p>
            <a:endParaRPr lang="en-US" baseline="0" dirty="0" smtClean="0"/>
          </a:p>
          <a:p>
            <a:r>
              <a:rPr lang="en-US" baseline="0" dirty="0" smtClean="0"/>
              <a:t>Because of congruence, the specializer completely evaluates static expressions and statements using the primitive </a:t>
            </a:r>
            <a:r>
              <a:rPr lang="en-US" baseline="0" dirty="0" err="1" smtClean="0"/>
              <a:t>eval</a:t>
            </a:r>
            <a:endParaRPr lang="en-US" baseline="0" dirty="0" smtClean="0"/>
          </a:p>
          <a:p>
            <a:endParaRPr lang="en-US" baseline="0" dirty="0" smtClean="0"/>
          </a:p>
          <a:p>
            <a:r>
              <a:rPr lang="en-US" baseline="0" dirty="0" smtClean="0"/>
              <a:t>The specializer uses a primitive called reduce to </a:t>
            </a:r>
            <a:r>
              <a:rPr lang="en-US" baseline="0" dirty="0" err="1" smtClean="0"/>
              <a:t>residuate</a:t>
            </a:r>
            <a:r>
              <a:rPr lang="en-US" baseline="0" dirty="0" smtClean="0"/>
              <a:t> code for dynamic statements with lifted expressions. Reduce is done just by substituting static values for variables in the statement or expression’s abstract syntax tree. For example, we have the expression </a:t>
            </a:r>
            <a:r>
              <a:rPr lang="en-US" baseline="0" dirty="0" err="1" smtClean="0"/>
              <a:t>x+y</a:t>
            </a:r>
            <a:r>
              <a:rPr lang="en-US" baseline="0" dirty="0" smtClean="0"/>
              <a:t>, and we just substitute y = 1 from the static state, and we get the residual expression.</a:t>
            </a:r>
          </a:p>
          <a:p>
            <a:endParaRPr lang="en-US" baseline="0" dirty="0" smtClean="0"/>
          </a:p>
          <a:p>
            <a:r>
              <a:rPr lang="en-US" baseline="0" dirty="0" smtClean="0"/>
              <a:t>If a statement is entirely dynamic, the specializer just emits it.</a:t>
            </a:r>
          </a:p>
          <a:p>
            <a:endParaRPr lang="en-US" baseline="0" dirty="0" smtClean="0"/>
          </a:p>
          <a:p>
            <a:r>
              <a:rPr lang="en-US" baseline="0" dirty="0" smtClean="0"/>
              <a:t>With the combination of these 3 primitives, the specializer unrolls the loop twice and </a:t>
            </a:r>
            <a:r>
              <a:rPr lang="en-US" baseline="0" dirty="0" err="1" smtClean="0"/>
              <a:t>residutes</a:t>
            </a:r>
            <a:r>
              <a:rPr lang="en-US" baseline="0" dirty="0" smtClean="0"/>
              <a:t> the expression x+ 1.</a:t>
            </a:r>
          </a:p>
        </p:txBody>
      </p:sp>
      <p:sp>
        <p:nvSpPr>
          <p:cNvPr id="4" name="Slide Number Placeholder 3"/>
          <p:cNvSpPr>
            <a:spLocks noGrp="1"/>
          </p:cNvSpPr>
          <p:nvPr>
            <p:ph type="sldNum" sz="quarter" idx="10"/>
          </p:nvPr>
        </p:nvSpPr>
        <p:spPr/>
        <p:txBody>
          <a:bodyPr/>
          <a:lstStyle/>
          <a:p>
            <a:fld id="{A9F415B4-1F06-4FB7-A6AE-C55A42AB1B67}" type="slidenum">
              <a:rPr lang="en-US" smtClean="0"/>
              <a:t>12</a:t>
            </a:fld>
            <a:endParaRPr lang="en-US"/>
          </a:p>
        </p:txBody>
      </p:sp>
    </p:spTree>
    <p:extLst>
      <p:ext uri="{BB962C8B-B14F-4D97-AF65-F5344CB8AC3E}">
        <p14:creationId xmlns:p14="http://schemas.microsoft.com/office/powerpoint/2010/main" val="851372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next step is specialization. The inputs to the specializer are the program along with its binding time annotations and a partial static store that maps the static inputs to their values.</a:t>
            </a:r>
          </a:p>
          <a:p>
            <a:endParaRPr lang="en-US" baseline="0" dirty="0" smtClean="0"/>
          </a:p>
          <a:p>
            <a:r>
              <a:rPr lang="en-US" baseline="0" dirty="0" smtClean="0"/>
              <a:t>The output is the residual program.</a:t>
            </a:r>
          </a:p>
          <a:p>
            <a:endParaRPr lang="en-US" baseline="0" dirty="0" smtClean="0"/>
          </a:p>
          <a:p>
            <a:r>
              <a:rPr lang="en-US" baseline="0" dirty="0" smtClean="0"/>
              <a:t>Because of congruence, the specializer completely evaluates static expressions and statements using the primitive </a:t>
            </a:r>
            <a:r>
              <a:rPr lang="en-US" baseline="0" dirty="0" err="1" smtClean="0"/>
              <a:t>eval</a:t>
            </a:r>
            <a:endParaRPr lang="en-US" baseline="0" dirty="0" smtClean="0"/>
          </a:p>
          <a:p>
            <a:endParaRPr lang="en-US" baseline="0" dirty="0" smtClean="0"/>
          </a:p>
          <a:p>
            <a:r>
              <a:rPr lang="en-US" baseline="0" dirty="0" smtClean="0"/>
              <a:t>The specializer uses a primitive called reduce to </a:t>
            </a:r>
            <a:r>
              <a:rPr lang="en-US" baseline="0" dirty="0" err="1" smtClean="0"/>
              <a:t>residuate</a:t>
            </a:r>
            <a:r>
              <a:rPr lang="en-US" baseline="0" dirty="0" smtClean="0"/>
              <a:t> code for dynamic statements with lifted expressions. Reduce is done just by substituting static values for variables in the statement or expression’s abstract syntax tree. For example, we have the expression </a:t>
            </a:r>
            <a:r>
              <a:rPr lang="en-US" baseline="0" dirty="0" err="1" smtClean="0"/>
              <a:t>x+y</a:t>
            </a:r>
            <a:r>
              <a:rPr lang="en-US" baseline="0" dirty="0" smtClean="0"/>
              <a:t>, and we just substitute y = 1 from the static state, and we get the residual expression.</a:t>
            </a:r>
          </a:p>
          <a:p>
            <a:endParaRPr lang="en-US" baseline="0" dirty="0" smtClean="0"/>
          </a:p>
          <a:p>
            <a:r>
              <a:rPr lang="en-US" baseline="0" dirty="0" smtClean="0"/>
              <a:t>If a statement is entirely dynamic, the specializer just emits it.</a:t>
            </a:r>
          </a:p>
          <a:p>
            <a:endParaRPr lang="en-US" baseline="0" dirty="0" smtClean="0"/>
          </a:p>
          <a:p>
            <a:r>
              <a:rPr lang="en-US" baseline="0" dirty="0" smtClean="0"/>
              <a:t>With the combination of these 3 primitives, the specializer unrolls the loop twice and </a:t>
            </a:r>
            <a:r>
              <a:rPr lang="en-US" baseline="0" dirty="0" err="1" smtClean="0"/>
              <a:t>residutes</a:t>
            </a:r>
            <a:r>
              <a:rPr lang="en-US" baseline="0" dirty="0" smtClean="0"/>
              <a:t> the expression x+ 1.</a:t>
            </a:r>
          </a:p>
        </p:txBody>
      </p:sp>
      <p:sp>
        <p:nvSpPr>
          <p:cNvPr id="4" name="Slide Number Placeholder 3"/>
          <p:cNvSpPr>
            <a:spLocks noGrp="1"/>
          </p:cNvSpPr>
          <p:nvPr>
            <p:ph type="sldNum" sz="quarter" idx="10"/>
          </p:nvPr>
        </p:nvSpPr>
        <p:spPr/>
        <p:txBody>
          <a:bodyPr/>
          <a:lstStyle/>
          <a:p>
            <a:fld id="{A9F415B4-1F06-4FB7-A6AE-C55A42AB1B67}" type="slidenum">
              <a:rPr lang="en-US" smtClean="0"/>
              <a:t>13</a:t>
            </a:fld>
            <a:endParaRPr lang="en-US"/>
          </a:p>
        </p:txBody>
      </p:sp>
    </p:spTree>
    <p:extLst>
      <p:ext uri="{BB962C8B-B14F-4D97-AF65-F5344CB8AC3E}">
        <p14:creationId xmlns:p14="http://schemas.microsoft.com/office/powerpoint/2010/main" val="851372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9F415B4-1F06-4FB7-A6AE-C55A42AB1B67}" type="slidenum">
              <a:rPr lang="en-US" smtClean="0"/>
              <a:t>14</a:t>
            </a:fld>
            <a:endParaRPr lang="en-US"/>
          </a:p>
        </p:txBody>
      </p:sp>
    </p:spTree>
    <p:extLst>
      <p:ext uri="{BB962C8B-B14F-4D97-AF65-F5344CB8AC3E}">
        <p14:creationId xmlns:p14="http://schemas.microsoft.com/office/powerpoint/2010/main" val="851372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At a very high level, wiper is similar to the source-code partial evaluator we just looked at, in that, wipe is also an off-line partial evaluator, so it works in two phases: BTA and specialization. </a:t>
            </a:r>
          </a:p>
          <a:p>
            <a:endParaRPr lang="en-US" baseline="0" dirty="0" smtClean="0"/>
          </a:p>
          <a:p>
            <a:r>
              <a:rPr lang="en-US" baseline="0" dirty="0" smtClean="0"/>
              <a:t>However, there are specific issues that uniquely arise in machine code, and these issues cannot be handled by the source-code partial evaluator we just looked at. Wiper has novel aspects in its design to solve those issues. </a:t>
            </a:r>
          </a:p>
          <a:p>
            <a:endParaRPr lang="en-US" baseline="0" dirty="0" smtClean="0"/>
          </a:p>
          <a:p>
            <a:r>
              <a:rPr lang="en-US" baseline="0" dirty="0" smtClean="0"/>
              <a:t>In the next few slides, I will describe wiper’s algorithm, and I will call attention to the issues arising in machine-code partial evaluation, and how wiper handles the issues.</a:t>
            </a:r>
            <a:endParaRPr lang="en-US" dirty="0"/>
          </a:p>
        </p:txBody>
      </p:sp>
      <p:sp>
        <p:nvSpPr>
          <p:cNvPr id="4" name="Slide Number Placeholder 3"/>
          <p:cNvSpPr>
            <a:spLocks noGrp="1"/>
          </p:cNvSpPr>
          <p:nvPr>
            <p:ph type="sldNum" sz="quarter" idx="10"/>
          </p:nvPr>
        </p:nvSpPr>
        <p:spPr/>
        <p:txBody>
          <a:bodyPr/>
          <a:lstStyle/>
          <a:p>
            <a:fld id="{A9F415B4-1F06-4FB7-A6AE-C55A42AB1B67}" type="slidenum">
              <a:rPr lang="en-US" smtClean="0"/>
              <a:t>15</a:t>
            </a:fld>
            <a:endParaRPr lang="en-US"/>
          </a:p>
        </p:txBody>
      </p:sp>
    </p:spTree>
    <p:extLst>
      <p:ext uri="{BB962C8B-B14F-4D97-AF65-F5344CB8AC3E}">
        <p14:creationId xmlns:p14="http://schemas.microsoft.com/office/powerpoint/2010/main" val="22159825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I’ll use a running example to illustrate</a:t>
            </a:r>
            <a:r>
              <a:rPr lang="en-US" baseline="0" dirty="0" smtClean="0"/>
              <a:t> wiper’s algorithm.</a:t>
            </a:r>
          </a:p>
          <a:p>
            <a:endParaRPr lang="en-US" baseline="0" dirty="0" smtClean="0"/>
          </a:p>
          <a:p>
            <a:r>
              <a:rPr lang="en-US" baseline="0" dirty="0" smtClean="0"/>
              <a:t>This is an IA-32 binary that computes a + b[n]. Its inputs are a, v, and n. We assume that these inputs are available in the </a:t>
            </a:r>
            <a:r>
              <a:rPr lang="en-US" baseline="0" dirty="0" err="1" smtClean="0"/>
              <a:t>eax</a:t>
            </a:r>
            <a:r>
              <a:rPr lang="en-US" baseline="0" dirty="0" smtClean="0"/>
              <a:t>, </a:t>
            </a:r>
            <a:r>
              <a:rPr lang="en-US" baseline="0" dirty="0" err="1" smtClean="0"/>
              <a:t>ebx</a:t>
            </a:r>
            <a:r>
              <a:rPr lang="en-US" baseline="0" dirty="0" smtClean="0"/>
              <a:t> and </a:t>
            </a:r>
            <a:r>
              <a:rPr lang="en-US" baseline="0" dirty="0" err="1" smtClean="0"/>
              <a:t>ecx</a:t>
            </a:r>
            <a:r>
              <a:rPr lang="en-US" baseline="0" dirty="0" smtClean="0"/>
              <a:t> registers at the beginning of the program. </a:t>
            </a:r>
          </a:p>
          <a:p>
            <a:endParaRPr lang="en-US" baseline="0" dirty="0" smtClean="0"/>
          </a:p>
          <a:p>
            <a:r>
              <a:rPr lang="en-US" baseline="0" dirty="0" smtClean="0"/>
              <a:t>b is a statically allocated array of size 5, whose elements are initialized to v. Here is the initialization loop that initializes elements of b to v.</a:t>
            </a:r>
          </a:p>
          <a:p>
            <a:endParaRPr lang="en-US" baseline="0" dirty="0" smtClean="0"/>
          </a:p>
          <a:p>
            <a:r>
              <a:rPr lang="en-US" baseline="0" dirty="0" smtClean="0"/>
              <a:t>Finally, a + b[n] is computed here, and the result is available in </a:t>
            </a:r>
            <a:r>
              <a:rPr lang="en-US" baseline="0" dirty="0" err="1" smtClean="0"/>
              <a:t>eax</a:t>
            </a:r>
            <a:r>
              <a:rPr lang="en-US" baseline="0" dirty="0" smtClean="0"/>
              <a:t> at the end of the program.</a:t>
            </a:r>
          </a:p>
          <a:p>
            <a:endParaRPr lang="en-US" baseline="0" dirty="0" smtClean="0"/>
          </a:p>
          <a:p>
            <a:r>
              <a:rPr lang="en-US" baseline="0" dirty="0" smtClean="0"/>
              <a:t>Let us partially evaluate this binary with the static input v = 1.</a:t>
            </a:r>
            <a:endParaRPr lang="en-US" dirty="0" smtClean="0"/>
          </a:p>
          <a:p>
            <a:endParaRPr lang="en-US" dirty="0"/>
          </a:p>
        </p:txBody>
      </p:sp>
      <p:sp>
        <p:nvSpPr>
          <p:cNvPr id="4" name="Slide Number Placeholder 3"/>
          <p:cNvSpPr>
            <a:spLocks noGrp="1"/>
          </p:cNvSpPr>
          <p:nvPr>
            <p:ph type="sldNum" sz="quarter" idx="10"/>
          </p:nvPr>
        </p:nvSpPr>
        <p:spPr/>
        <p:txBody>
          <a:bodyPr/>
          <a:lstStyle/>
          <a:p>
            <a:fld id="{A9F415B4-1F06-4FB7-A6AE-C55A42AB1B67}" type="slidenum">
              <a:rPr lang="en-US" smtClean="0"/>
              <a:t>17</a:t>
            </a:fld>
            <a:endParaRPr lang="en-US"/>
          </a:p>
        </p:txBody>
      </p:sp>
    </p:spTree>
    <p:extLst>
      <p:ext uri="{BB962C8B-B14F-4D97-AF65-F5344CB8AC3E}">
        <p14:creationId xmlns:p14="http://schemas.microsoft.com/office/powerpoint/2010/main" val="18442809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step is BTA, and as we saw, one way to implement BTA is forward slicing. For those of you who are unfamiliar with forward slicing, it is a</a:t>
            </a:r>
            <a:r>
              <a:rPr lang="en-US" baseline="0" dirty="0" smtClean="0"/>
              <a:t> primitive that computes the program points that are affected by a given program point called the </a:t>
            </a:r>
            <a:r>
              <a:rPr lang="en-US" baseline="0" dirty="0" err="1" smtClean="0"/>
              <a:t>slicng</a:t>
            </a:r>
            <a:r>
              <a:rPr lang="en-US" baseline="0" dirty="0" smtClean="0"/>
              <a:t> criterion.</a:t>
            </a:r>
            <a:endParaRPr lang="en-US" dirty="0" smtClean="0"/>
          </a:p>
          <a:p>
            <a:endParaRPr lang="en-US" dirty="0" smtClean="0"/>
          </a:p>
          <a:p>
            <a:r>
              <a:rPr lang="en-US" dirty="0" smtClean="0"/>
              <a:t>There are existing tools that perform</a:t>
            </a:r>
            <a:r>
              <a:rPr lang="en-US" baseline="0" dirty="0" smtClean="0"/>
              <a:t> forward slicing on machine code. So lets use such a tool to compute the forward slice. </a:t>
            </a:r>
          </a:p>
          <a:p>
            <a:endParaRPr lang="en-US" dirty="0"/>
          </a:p>
        </p:txBody>
      </p:sp>
      <p:sp>
        <p:nvSpPr>
          <p:cNvPr id="4" name="Slide Number Placeholder 3"/>
          <p:cNvSpPr>
            <a:spLocks noGrp="1"/>
          </p:cNvSpPr>
          <p:nvPr>
            <p:ph type="sldNum" sz="quarter" idx="10"/>
          </p:nvPr>
        </p:nvSpPr>
        <p:spPr/>
        <p:txBody>
          <a:bodyPr/>
          <a:lstStyle/>
          <a:p>
            <a:fld id="{A9F415B4-1F06-4FB7-A6AE-C55A42AB1B67}" type="slidenum">
              <a:rPr lang="en-US" smtClean="0"/>
              <a:t>18</a:t>
            </a:fld>
            <a:endParaRPr lang="en-US"/>
          </a:p>
        </p:txBody>
      </p:sp>
    </p:spTree>
    <p:extLst>
      <p:ext uri="{BB962C8B-B14F-4D97-AF65-F5344CB8AC3E}">
        <p14:creationId xmlns:p14="http://schemas.microsoft.com/office/powerpoint/2010/main" val="18329278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inputs a and n are dynamic. So these two instructions constitute our slicing criterion. Now let’s compute a forward slice. The slice includes the entire program. That can’t be right.</a:t>
            </a:r>
          </a:p>
          <a:p>
            <a:endParaRPr lang="en-US" baseline="0" dirty="0" smtClean="0"/>
          </a:p>
          <a:p>
            <a:r>
              <a:rPr lang="en-US" baseline="0" dirty="0" smtClean="0"/>
              <a:t>Let’s zoom into the problem.</a:t>
            </a:r>
            <a:endParaRPr lang="en-US" dirty="0"/>
          </a:p>
        </p:txBody>
      </p:sp>
      <p:sp>
        <p:nvSpPr>
          <p:cNvPr id="4" name="Slide Number Placeholder 3"/>
          <p:cNvSpPr>
            <a:spLocks noGrp="1"/>
          </p:cNvSpPr>
          <p:nvPr>
            <p:ph type="sldNum" sz="quarter" idx="10"/>
          </p:nvPr>
        </p:nvSpPr>
        <p:spPr/>
        <p:txBody>
          <a:bodyPr/>
          <a:lstStyle/>
          <a:p>
            <a:fld id="{A9F415B4-1F06-4FB7-A6AE-C55A42AB1B67}" type="slidenum">
              <a:rPr lang="en-US" smtClean="0"/>
              <a:t>19</a:t>
            </a:fld>
            <a:endParaRPr lang="en-US"/>
          </a:p>
        </p:txBody>
      </p:sp>
    </p:spTree>
    <p:extLst>
      <p:ext uri="{BB962C8B-B14F-4D97-AF65-F5344CB8AC3E}">
        <p14:creationId xmlns:p14="http://schemas.microsoft.com/office/powerpoint/2010/main" val="18442809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problem arises at the first instruction, which is push </a:t>
            </a:r>
            <a:r>
              <a:rPr lang="en-US" dirty="0" err="1" smtClean="0"/>
              <a:t>eax</a:t>
            </a:r>
            <a:r>
              <a:rPr lang="en-US" dirty="0" smtClean="0"/>
              <a:t>.</a:t>
            </a:r>
          </a:p>
          <a:p>
            <a:endParaRPr lang="en-US" dirty="0" smtClean="0"/>
          </a:p>
          <a:p>
            <a:r>
              <a:rPr lang="en-US" dirty="0" smtClean="0"/>
              <a:t>Machine code instructions are multi-assignments: they have several inputs and several outputs. For example, push consists</a:t>
            </a:r>
            <a:r>
              <a:rPr lang="en-US" baseline="0" dirty="0" smtClean="0"/>
              <a:t> of an update to the stack pointer, and a memory update. </a:t>
            </a:r>
            <a:r>
              <a:rPr lang="en-US" dirty="0" smtClean="0"/>
              <a:t>This aspect</a:t>
            </a:r>
            <a:r>
              <a:rPr lang="en-US" baseline="0" dirty="0" smtClean="0"/>
              <a:t> of the language causes a granularity issue during slicing.</a:t>
            </a:r>
          </a:p>
          <a:p>
            <a:endParaRPr lang="en-US" baseline="0" dirty="0" smtClean="0"/>
          </a:p>
          <a:p>
            <a:r>
              <a:rPr lang="en-US" baseline="0" dirty="0" smtClean="0"/>
              <a:t>Although we would like the slice to include only a sub-portion of an instruction’s semantics, the slice can only include an entire instruction. Because of this issue, the stack </a:t>
            </a:r>
            <a:r>
              <a:rPr lang="en-US" baseline="0" dirty="0" err="1" smtClean="0"/>
              <a:t>pijnter</a:t>
            </a:r>
            <a:r>
              <a:rPr lang="en-US" baseline="0" dirty="0" smtClean="0"/>
              <a:t> update, and its successors, which are totally </a:t>
            </a:r>
            <a:r>
              <a:rPr lang="en-US" baseline="0" dirty="0" err="1" smtClean="0"/>
              <a:t>irrelavant</a:t>
            </a:r>
            <a:r>
              <a:rPr lang="en-US" baseline="0" dirty="0" smtClean="0"/>
              <a:t> to the slicing criterion, are included in the slice.</a:t>
            </a:r>
          </a:p>
          <a:p>
            <a:endParaRPr lang="en-US" baseline="0" dirty="0" smtClean="0"/>
          </a:p>
          <a:p>
            <a:r>
              <a:rPr lang="en-US" baseline="0" dirty="0" smtClean="0"/>
              <a:t>The effect can cascade, the </a:t>
            </a:r>
            <a:r>
              <a:rPr lang="en-US" baseline="0" dirty="0" err="1" smtClean="0"/>
              <a:t>irrelavant</a:t>
            </a:r>
            <a:r>
              <a:rPr lang="en-US" baseline="0" dirty="0" smtClean="0"/>
              <a:t> instructions added to the slice will cause even more irrelevant instructions to be added to the slice, and so on, and the resulting slice is extremely imprecise.</a:t>
            </a:r>
            <a:endParaRPr lang="en-US" dirty="0"/>
          </a:p>
        </p:txBody>
      </p:sp>
      <p:sp>
        <p:nvSpPr>
          <p:cNvPr id="4" name="Slide Number Placeholder 3"/>
          <p:cNvSpPr>
            <a:spLocks noGrp="1"/>
          </p:cNvSpPr>
          <p:nvPr>
            <p:ph type="sldNum" sz="quarter" idx="10"/>
          </p:nvPr>
        </p:nvSpPr>
        <p:spPr/>
        <p:txBody>
          <a:bodyPr/>
          <a:lstStyle/>
          <a:p>
            <a:fld id="{A9F415B4-1F06-4FB7-A6AE-C55A42AB1B67}" type="slidenum">
              <a:rPr lang="en-US" smtClean="0"/>
              <a:t>20</a:t>
            </a:fld>
            <a:endParaRPr lang="en-US"/>
          </a:p>
        </p:txBody>
      </p:sp>
    </p:spTree>
    <p:extLst>
      <p:ext uri="{BB962C8B-B14F-4D97-AF65-F5344CB8AC3E}">
        <p14:creationId xmlns:p14="http://schemas.microsoft.com/office/powerpoint/2010/main" val="4213483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those of you who are unfamiliar with partial evaluation, let me give a brief primer.</a:t>
            </a:r>
          </a:p>
          <a:p>
            <a:endParaRPr lang="en-US" baseline="0" dirty="0" smtClean="0"/>
          </a:p>
          <a:p>
            <a:r>
              <a:rPr lang="en-US" baseline="0" dirty="0" smtClean="0"/>
              <a:t>Partial evaluation is a framework for specializing and optimizing programs.</a:t>
            </a:r>
          </a:p>
          <a:p>
            <a:endParaRPr lang="en-US" baseline="0" dirty="0" smtClean="0"/>
          </a:p>
          <a:p>
            <a:r>
              <a:rPr lang="en-US" baseline="0" dirty="0" smtClean="0"/>
              <a:t>The idea is, given a program, and given the values for some of the program’s inputs, the partial evaluator produces a residual program that is specialized or optimized with respect to the given input values.</a:t>
            </a:r>
          </a:p>
          <a:p>
            <a:endParaRPr lang="en-US" baseline="0" dirty="0" smtClean="0"/>
          </a:p>
          <a:p>
            <a:r>
              <a:rPr lang="en-US" baseline="0" dirty="0" smtClean="0"/>
              <a:t>For example, we have a power program that computes (</a:t>
            </a:r>
            <a:r>
              <a:rPr lang="en-US" baseline="0" dirty="0" err="1" smtClean="0"/>
              <a:t>x+y</a:t>
            </a:r>
            <a:r>
              <a:rPr lang="en-US" baseline="0" dirty="0" smtClean="0"/>
              <a:t>)^n. Suppose we supply this program, and values y = 1 and n = 2 to a partial evaluator, the partial evaluator produces the residual program that is optimized to compute (x+1) squared.</a:t>
            </a:r>
          </a:p>
          <a:p>
            <a:endParaRPr lang="en-US" baseline="0" dirty="0" smtClean="0"/>
          </a:p>
          <a:p>
            <a:r>
              <a:rPr lang="en-US" baseline="0" dirty="0" smtClean="0"/>
              <a:t>Partial evaluation is a uniform way to achieve optimizations such const. prop. And folding, loop unrolling, fn. </a:t>
            </a:r>
            <a:r>
              <a:rPr lang="en-US" baseline="0" dirty="0" err="1" smtClean="0"/>
              <a:t>Inlining</a:t>
            </a:r>
            <a:r>
              <a:rPr lang="en-US" baseline="0" dirty="0" smtClean="0"/>
              <a:t> etc. Note however that these optimizations are not explicitly built into the partial evaluator per se.</a:t>
            </a:r>
            <a:endParaRPr lang="en-US" dirty="0"/>
          </a:p>
        </p:txBody>
      </p:sp>
      <p:sp>
        <p:nvSpPr>
          <p:cNvPr id="4" name="Slide Number Placeholder 3"/>
          <p:cNvSpPr>
            <a:spLocks noGrp="1"/>
          </p:cNvSpPr>
          <p:nvPr>
            <p:ph type="sldNum" sz="quarter" idx="10"/>
          </p:nvPr>
        </p:nvSpPr>
        <p:spPr/>
        <p:txBody>
          <a:bodyPr/>
          <a:lstStyle/>
          <a:p>
            <a:fld id="{A9F415B4-1F06-4FB7-A6AE-C55A42AB1B67}" type="slidenum">
              <a:rPr lang="en-US" smtClean="0"/>
              <a:t>2</a:t>
            </a:fld>
            <a:endParaRPr lang="en-US"/>
          </a:p>
        </p:txBody>
      </p:sp>
    </p:spTree>
    <p:extLst>
      <p:ext uri="{BB962C8B-B14F-4D97-AF65-F5344CB8AC3E}">
        <p14:creationId xmlns:p14="http://schemas.microsoft.com/office/powerpoint/2010/main" val="28222681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Wiper handles this issue by decoupling</a:t>
            </a:r>
            <a:r>
              <a:rPr lang="en-US" baseline="0" dirty="0" smtClean="0"/>
              <a:t> instructions that update the stack pointer along with some other location. </a:t>
            </a:r>
          </a:p>
          <a:p>
            <a:endParaRPr lang="en-US" baseline="0" dirty="0" smtClean="0"/>
          </a:p>
          <a:p>
            <a:r>
              <a:rPr lang="en-US" baseline="0" dirty="0" smtClean="0"/>
              <a:t>For example, wiper splits the push instruction into an equivalent instruction sequence, where the stack pointer and memory location are updated in two different instructions.</a:t>
            </a:r>
          </a:p>
          <a:p>
            <a:endParaRPr lang="en-US" baseline="0" dirty="0" smtClean="0"/>
          </a:p>
          <a:p>
            <a:r>
              <a:rPr lang="en-US" baseline="0" dirty="0" smtClean="0"/>
              <a:t>Now, if we compute the forward slice, we get the desired result.</a:t>
            </a:r>
            <a:endParaRPr lang="en-US" dirty="0"/>
          </a:p>
        </p:txBody>
      </p:sp>
      <p:sp>
        <p:nvSpPr>
          <p:cNvPr id="4" name="Slide Number Placeholder 3"/>
          <p:cNvSpPr>
            <a:spLocks noGrp="1"/>
          </p:cNvSpPr>
          <p:nvPr>
            <p:ph type="sldNum" sz="quarter" idx="10"/>
          </p:nvPr>
        </p:nvSpPr>
        <p:spPr/>
        <p:txBody>
          <a:bodyPr/>
          <a:lstStyle/>
          <a:p>
            <a:fld id="{A9F415B4-1F06-4FB7-A6AE-C55A42AB1B67}" type="slidenum">
              <a:rPr lang="en-US" smtClean="0"/>
              <a:t>21</a:t>
            </a:fld>
            <a:endParaRPr lang="en-US"/>
          </a:p>
        </p:txBody>
      </p:sp>
    </p:spTree>
    <p:extLst>
      <p:ext uri="{BB962C8B-B14F-4D97-AF65-F5344CB8AC3E}">
        <p14:creationId xmlns:p14="http://schemas.microsoft.com/office/powerpoint/2010/main" val="13835329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is the binary after decoupling the necessary instructions.</a:t>
            </a:r>
          </a:p>
          <a:p>
            <a:endParaRPr lang="en-US" baseline="0" dirty="0" smtClean="0"/>
          </a:p>
          <a:p>
            <a:r>
              <a:rPr lang="en-US" baseline="0" dirty="0" smtClean="0"/>
              <a:t>The slicing criterion now loos like this.</a:t>
            </a:r>
          </a:p>
          <a:p>
            <a:endParaRPr lang="en-US" baseline="0" dirty="0" smtClean="0"/>
          </a:p>
          <a:p>
            <a:r>
              <a:rPr lang="en-US" baseline="0" dirty="0" smtClean="0"/>
              <a:t>The forward slice looks like this. As we can see, this is the desired result.</a:t>
            </a:r>
          </a:p>
          <a:p>
            <a:endParaRPr lang="en-US" baseline="0" dirty="0" smtClean="0"/>
          </a:p>
          <a:p>
            <a:r>
              <a:rPr lang="en-US" baseline="0" dirty="0" smtClean="0"/>
              <a:t>The instructions in the forward slice are classified dynamic, and the remaining instructions are classified static.</a:t>
            </a:r>
            <a:endParaRPr lang="en-US" dirty="0"/>
          </a:p>
        </p:txBody>
      </p:sp>
      <p:sp>
        <p:nvSpPr>
          <p:cNvPr id="4" name="Slide Number Placeholder 3"/>
          <p:cNvSpPr>
            <a:spLocks noGrp="1"/>
          </p:cNvSpPr>
          <p:nvPr>
            <p:ph type="sldNum" sz="quarter" idx="10"/>
          </p:nvPr>
        </p:nvSpPr>
        <p:spPr/>
        <p:txBody>
          <a:bodyPr/>
          <a:lstStyle/>
          <a:p>
            <a:fld id="{A9F415B4-1F06-4FB7-A6AE-C55A42AB1B67}" type="slidenum">
              <a:rPr lang="en-US" smtClean="0"/>
              <a:t>22</a:t>
            </a:fld>
            <a:endParaRPr lang="en-US"/>
          </a:p>
        </p:txBody>
      </p:sp>
    </p:spTree>
    <p:extLst>
      <p:ext uri="{BB962C8B-B14F-4D97-AF65-F5344CB8AC3E}">
        <p14:creationId xmlns:p14="http://schemas.microsoft.com/office/powerpoint/2010/main" val="18442809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source-code partial evaluation, we lifted all static expressions appearing</a:t>
            </a:r>
            <a:r>
              <a:rPr lang="en-US" baseline="0" dirty="0" smtClean="0"/>
              <a:t> in dynamic contexts.</a:t>
            </a:r>
          </a:p>
          <a:p>
            <a:endParaRPr lang="en-US" baseline="0" dirty="0" smtClean="0"/>
          </a:p>
          <a:p>
            <a:r>
              <a:rPr lang="en-US" baseline="0" dirty="0" smtClean="0"/>
              <a:t>In machine-code, expressions become instructions, so the equivalent thing to do would be to lift static instructions that produce values that might be consumed by downstream dynamic instructions.</a:t>
            </a:r>
          </a:p>
          <a:p>
            <a:endParaRPr lang="en-US" baseline="0" dirty="0" smtClean="0"/>
          </a:p>
          <a:p>
            <a:endParaRPr lang="en-US" baseline="0" dirty="0" smtClean="0"/>
          </a:p>
          <a:p>
            <a:r>
              <a:rPr lang="en-US" baseline="0" dirty="0" smtClean="0"/>
              <a:t>So wiper lifts all static data dependence predecessors of dynamic instructions. The specializer will then residuate code for the lifted instructions so that all necessary static data will be set up for downstream dynamic instructions.</a:t>
            </a:r>
            <a:endParaRPr lang="en-US" dirty="0"/>
          </a:p>
        </p:txBody>
      </p:sp>
      <p:sp>
        <p:nvSpPr>
          <p:cNvPr id="4" name="Slide Number Placeholder 3"/>
          <p:cNvSpPr>
            <a:spLocks noGrp="1"/>
          </p:cNvSpPr>
          <p:nvPr>
            <p:ph type="sldNum" sz="quarter" idx="10"/>
          </p:nvPr>
        </p:nvSpPr>
        <p:spPr/>
        <p:txBody>
          <a:bodyPr/>
          <a:lstStyle/>
          <a:p>
            <a:fld id="{A9F415B4-1F06-4FB7-A6AE-C55A42AB1B67}" type="slidenum">
              <a:rPr lang="en-US" smtClean="0"/>
              <a:t>23</a:t>
            </a:fld>
            <a:endParaRPr lang="en-US"/>
          </a:p>
        </p:txBody>
      </p:sp>
    </p:spTree>
    <p:extLst>
      <p:ext uri="{BB962C8B-B14F-4D97-AF65-F5344CB8AC3E}">
        <p14:creationId xmlns:p14="http://schemas.microsoft.com/office/powerpoint/2010/main" val="3175032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for example, these instructions get lifted.</a:t>
            </a:r>
          </a:p>
          <a:p>
            <a:endParaRPr lang="en-US" baseline="0" dirty="0" smtClean="0"/>
          </a:p>
          <a:p>
            <a:r>
              <a:rPr lang="en-US" baseline="0" dirty="0" smtClean="0"/>
              <a:t>These instructions set up the stack pointer ESP, which will be used by downstream dynamic instructions.</a:t>
            </a:r>
          </a:p>
          <a:p>
            <a:endParaRPr lang="en-US" baseline="0" dirty="0" smtClean="0"/>
          </a:p>
          <a:p>
            <a:r>
              <a:rPr lang="en-US" baseline="0" dirty="0" smtClean="0"/>
              <a:t>This instruction initializes the elements in the array b, and this will be used by this downstream dynamic instruction here.</a:t>
            </a:r>
            <a:endParaRPr lang="en-US" dirty="0"/>
          </a:p>
        </p:txBody>
      </p:sp>
      <p:sp>
        <p:nvSpPr>
          <p:cNvPr id="4" name="Slide Number Placeholder 3"/>
          <p:cNvSpPr>
            <a:spLocks noGrp="1"/>
          </p:cNvSpPr>
          <p:nvPr>
            <p:ph type="sldNum" sz="quarter" idx="10"/>
          </p:nvPr>
        </p:nvSpPr>
        <p:spPr/>
        <p:txBody>
          <a:bodyPr/>
          <a:lstStyle/>
          <a:p>
            <a:fld id="{A9F415B4-1F06-4FB7-A6AE-C55A42AB1B67}" type="slidenum">
              <a:rPr lang="en-US" smtClean="0"/>
              <a:t>24</a:t>
            </a:fld>
            <a:endParaRPr lang="en-US"/>
          </a:p>
        </p:txBody>
      </p:sp>
    </p:spTree>
    <p:extLst>
      <p:ext uri="{BB962C8B-B14F-4D97-AF65-F5344CB8AC3E}">
        <p14:creationId xmlns:p14="http://schemas.microsoft.com/office/powerpoint/2010/main" val="18442809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At a very high level, wiper is similar to the source-code partial evaluator we just looked at, in that, wipe is also an off-line partial evaluator, so it works in two phases: BTA and specialization. </a:t>
            </a:r>
          </a:p>
          <a:p>
            <a:endParaRPr lang="en-US" baseline="0" dirty="0" smtClean="0"/>
          </a:p>
          <a:p>
            <a:r>
              <a:rPr lang="en-US" baseline="0" dirty="0" smtClean="0"/>
              <a:t>However, there are specific issues that uniquely arise in machine code, and these issues cannot be handled by the source-code partial evaluator we just looked at. Wiper has novel aspects in its design to solve those issues. </a:t>
            </a:r>
          </a:p>
          <a:p>
            <a:endParaRPr lang="en-US" baseline="0" dirty="0" smtClean="0"/>
          </a:p>
          <a:p>
            <a:r>
              <a:rPr lang="en-US" baseline="0" dirty="0" smtClean="0"/>
              <a:t>In the next few slides, I will describe wiper’s algorithm, and I will call attention to the issues arising in machine-code partial evaluation, and how wiper handles the issues.</a:t>
            </a:r>
            <a:endParaRPr lang="en-US" dirty="0"/>
          </a:p>
        </p:txBody>
      </p:sp>
      <p:sp>
        <p:nvSpPr>
          <p:cNvPr id="4" name="Slide Number Placeholder 3"/>
          <p:cNvSpPr>
            <a:spLocks noGrp="1"/>
          </p:cNvSpPr>
          <p:nvPr>
            <p:ph type="sldNum" sz="quarter" idx="10"/>
          </p:nvPr>
        </p:nvSpPr>
        <p:spPr/>
        <p:txBody>
          <a:bodyPr/>
          <a:lstStyle/>
          <a:p>
            <a:fld id="{A9F415B4-1F06-4FB7-A6AE-C55A42AB1B67}" type="slidenum">
              <a:rPr lang="en-US" smtClean="0"/>
              <a:t>25</a:t>
            </a:fld>
            <a:endParaRPr lang="en-US"/>
          </a:p>
        </p:txBody>
      </p:sp>
    </p:spTree>
    <p:extLst>
      <p:ext uri="{BB962C8B-B14F-4D97-AF65-F5344CB8AC3E}">
        <p14:creationId xmlns:p14="http://schemas.microsoft.com/office/powerpoint/2010/main" val="22159825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how do we implement reduce?</a:t>
            </a:r>
          </a:p>
          <a:p>
            <a:endParaRPr lang="en-US" dirty="0" smtClean="0"/>
          </a:p>
          <a:p>
            <a:r>
              <a:rPr lang="en-US" dirty="0" smtClean="0"/>
              <a:t>Recall that the source-code specializer implemented reduce using simple syntactic substitution.</a:t>
            </a:r>
          </a:p>
          <a:p>
            <a:endParaRPr lang="en-US" dirty="0" smtClean="0"/>
          </a:p>
          <a:p>
            <a:r>
              <a:rPr lang="en-US" dirty="0" smtClean="0"/>
              <a:t>We can’t really do that in machine code because not all operands</a:t>
            </a:r>
            <a:r>
              <a:rPr lang="en-US" baseline="0" dirty="0" smtClean="0"/>
              <a:t> of an instruction are explicit in its abstract-syntax tree, and some operands are baked into the semantics.</a:t>
            </a:r>
          </a:p>
          <a:p>
            <a:endParaRPr lang="en-US" baseline="0" dirty="0" smtClean="0"/>
          </a:p>
          <a:p>
            <a:r>
              <a:rPr lang="en-US" baseline="0" dirty="0" smtClean="0"/>
              <a:t>For example, consider the instruction push </a:t>
            </a:r>
            <a:r>
              <a:rPr lang="en-US" baseline="0" dirty="0" err="1" smtClean="0"/>
              <a:t>eax</a:t>
            </a:r>
            <a:r>
              <a:rPr lang="en-US" baseline="0" dirty="0" smtClean="0"/>
              <a:t>. By looking at just  the syntax of the instruction, it seems as if it has only one operand, the EAX register.</a:t>
            </a:r>
          </a:p>
          <a:p>
            <a:r>
              <a:rPr lang="en-US" baseline="0" dirty="0" smtClean="0"/>
              <a:t>However, if we look at the semantics, we can see that the stack pointer register ESP is baked into the semantics.</a:t>
            </a:r>
          </a:p>
          <a:p>
            <a:endParaRPr lang="en-US" baseline="0" dirty="0" smtClean="0"/>
          </a:p>
        </p:txBody>
      </p:sp>
      <p:sp>
        <p:nvSpPr>
          <p:cNvPr id="4" name="Slide Number Placeholder 3"/>
          <p:cNvSpPr>
            <a:spLocks noGrp="1"/>
          </p:cNvSpPr>
          <p:nvPr>
            <p:ph type="sldNum" sz="quarter" idx="10"/>
          </p:nvPr>
        </p:nvSpPr>
        <p:spPr/>
        <p:txBody>
          <a:bodyPr/>
          <a:lstStyle/>
          <a:p>
            <a:fld id="{A9F415B4-1F06-4FB7-A6AE-C55A42AB1B67}" type="slidenum">
              <a:rPr lang="en-US" smtClean="0"/>
              <a:t>26</a:t>
            </a:fld>
            <a:endParaRPr lang="en-US"/>
          </a:p>
        </p:txBody>
      </p:sp>
    </p:spTree>
    <p:extLst>
      <p:ext uri="{BB962C8B-B14F-4D97-AF65-F5344CB8AC3E}">
        <p14:creationId xmlns:p14="http://schemas.microsoft.com/office/powerpoint/2010/main" val="42623562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Wiper counters this issue by specializing an explicit representation of the semantics of the instruction.</a:t>
            </a:r>
          </a:p>
          <a:p>
            <a:endParaRPr lang="en-US" baseline="0" dirty="0" smtClean="0"/>
          </a:p>
          <a:p>
            <a:r>
              <a:rPr lang="en-US" baseline="0" dirty="0" smtClean="0"/>
              <a:t>Wiper first converts an instruction into a semantic representation, so that all operands are revealed. It then specializes the semantic representation using static values from the partial store. And then it obtains an instruction-sequence that is equivalent to the specialized semantic representation.</a:t>
            </a:r>
          </a:p>
          <a:p>
            <a:endParaRPr lang="en-US" baseline="0" dirty="0" smtClean="0"/>
          </a:p>
          <a:p>
            <a:r>
              <a:rPr lang="en-US" baseline="0" dirty="0" smtClean="0"/>
              <a:t>Wiper use quantifier-free bit-vector logic formulas or QFBV formulas to represent the semantics of instructions.</a:t>
            </a:r>
          </a:p>
          <a:p>
            <a:r>
              <a:rPr lang="en-US" baseline="0" dirty="0" smtClean="0"/>
              <a:t>It uses plain-old symbolic execution to convert an instruction into a QFBV formula. And it uses a machine code synthesizer to synthesize an instruction sequence that is equivalent to the specialized formula.</a:t>
            </a:r>
            <a:endParaRPr lang="en-US" dirty="0"/>
          </a:p>
        </p:txBody>
      </p:sp>
      <p:sp>
        <p:nvSpPr>
          <p:cNvPr id="4" name="Slide Number Placeholder 3"/>
          <p:cNvSpPr>
            <a:spLocks noGrp="1"/>
          </p:cNvSpPr>
          <p:nvPr>
            <p:ph type="sldNum" sz="quarter" idx="10"/>
          </p:nvPr>
        </p:nvSpPr>
        <p:spPr/>
        <p:txBody>
          <a:bodyPr/>
          <a:lstStyle/>
          <a:p>
            <a:fld id="{A9F415B4-1F06-4FB7-A6AE-C55A42AB1B67}" type="slidenum">
              <a:rPr lang="en-US" smtClean="0"/>
              <a:t>27</a:t>
            </a:fld>
            <a:endParaRPr lang="en-US"/>
          </a:p>
        </p:txBody>
      </p:sp>
    </p:spTree>
    <p:extLst>
      <p:ext uri="{BB962C8B-B14F-4D97-AF65-F5344CB8AC3E}">
        <p14:creationId xmlns:p14="http://schemas.microsoft.com/office/powerpoint/2010/main" val="25580637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 us look at an</a:t>
            </a:r>
            <a:r>
              <a:rPr lang="en-US" baseline="0" dirty="0" smtClean="0"/>
              <a:t> example for reduce.</a:t>
            </a:r>
          </a:p>
          <a:p>
            <a:endParaRPr lang="en-US" dirty="0" smtClean="0"/>
          </a:p>
          <a:p>
            <a:r>
              <a:rPr lang="en-US" dirty="0" smtClean="0"/>
              <a:t>We have the push instruction.</a:t>
            </a:r>
          </a:p>
          <a:p>
            <a:r>
              <a:rPr lang="en-US" dirty="0" smtClean="0"/>
              <a:t>We</a:t>
            </a:r>
            <a:r>
              <a:rPr lang="en-US" baseline="0" dirty="0" smtClean="0"/>
              <a:t> convert it into a QFBV formula. The formula looks like this. The instruction updates the stack pointed, and then updates a memory location.</a:t>
            </a:r>
          </a:p>
          <a:p>
            <a:r>
              <a:rPr lang="en-US" baseline="0" dirty="0" smtClean="0"/>
              <a:t>Let us specialize this formula w.r.t. a partial store that maps ESP to 1000.</a:t>
            </a:r>
          </a:p>
          <a:p>
            <a:r>
              <a:rPr lang="en-US" baseline="0" dirty="0" smtClean="0"/>
              <a:t>The specialized formula looks like this. </a:t>
            </a:r>
          </a:p>
          <a:p>
            <a:r>
              <a:rPr lang="en-US" baseline="0" dirty="0" smtClean="0"/>
              <a:t>The synthesizer will then synthesize this instruction sequence for the specialized formula.</a:t>
            </a:r>
          </a:p>
          <a:p>
            <a:endParaRPr lang="en-US" dirty="0"/>
          </a:p>
        </p:txBody>
      </p:sp>
      <p:sp>
        <p:nvSpPr>
          <p:cNvPr id="4" name="Slide Number Placeholder 3"/>
          <p:cNvSpPr>
            <a:spLocks noGrp="1"/>
          </p:cNvSpPr>
          <p:nvPr>
            <p:ph type="sldNum" sz="quarter" idx="10"/>
          </p:nvPr>
        </p:nvSpPr>
        <p:spPr/>
        <p:txBody>
          <a:bodyPr/>
          <a:lstStyle/>
          <a:p>
            <a:fld id="{A9F415B4-1F06-4FB7-A6AE-C55A42AB1B67}" type="slidenum">
              <a:rPr lang="en-US" smtClean="0"/>
              <a:t>28</a:t>
            </a:fld>
            <a:endParaRPr lang="en-US"/>
          </a:p>
        </p:txBody>
      </p:sp>
    </p:spTree>
    <p:extLst>
      <p:ext uri="{BB962C8B-B14F-4D97-AF65-F5344CB8AC3E}">
        <p14:creationId xmlns:p14="http://schemas.microsoft.com/office/powerpoint/2010/main" val="34716083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we know how to implement </a:t>
            </a:r>
            <a:r>
              <a:rPr lang="en-US" dirty="0" err="1" smtClean="0"/>
              <a:t>eval</a:t>
            </a:r>
            <a:r>
              <a:rPr lang="en-US" dirty="0" smtClean="0"/>
              <a:t> and reduce, let us look at a naïve specializer</a:t>
            </a:r>
            <a:r>
              <a:rPr lang="en-US" baseline="0" dirty="0" smtClean="0"/>
              <a:t> that uses </a:t>
            </a:r>
            <a:r>
              <a:rPr lang="en-US" baseline="0" dirty="0" err="1" smtClean="0"/>
              <a:t>eval</a:t>
            </a:r>
            <a:r>
              <a:rPr lang="en-US" baseline="0" dirty="0" smtClean="0"/>
              <a:t> and reduce.</a:t>
            </a:r>
            <a:endParaRPr lang="en-US" dirty="0"/>
          </a:p>
        </p:txBody>
      </p:sp>
      <p:sp>
        <p:nvSpPr>
          <p:cNvPr id="4" name="Slide Number Placeholder 3"/>
          <p:cNvSpPr>
            <a:spLocks noGrp="1"/>
          </p:cNvSpPr>
          <p:nvPr>
            <p:ph type="sldNum" sz="quarter" idx="10"/>
          </p:nvPr>
        </p:nvSpPr>
        <p:spPr/>
        <p:txBody>
          <a:bodyPr/>
          <a:lstStyle/>
          <a:p>
            <a:fld id="{A9F415B4-1F06-4FB7-A6AE-C55A42AB1B67}" type="slidenum">
              <a:rPr lang="en-US" smtClean="0"/>
              <a:t>29</a:t>
            </a:fld>
            <a:endParaRPr lang="en-US"/>
          </a:p>
        </p:txBody>
      </p:sp>
    </p:spTree>
    <p:extLst>
      <p:ext uri="{BB962C8B-B14F-4D97-AF65-F5344CB8AC3E}">
        <p14:creationId xmlns:p14="http://schemas.microsoft.com/office/powerpoint/2010/main" val="35639848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a:t>
            </a:r>
          </a:p>
          <a:p>
            <a:endParaRPr lang="en-US" dirty="0" smtClean="0"/>
          </a:p>
          <a:p>
            <a:r>
              <a:rPr lang="en-US" dirty="0" smtClean="0"/>
              <a:t>Because the </a:t>
            </a:r>
            <a:r>
              <a:rPr lang="en-US" dirty="0" err="1" smtClean="0"/>
              <a:t>specilizer</a:t>
            </a:r>
            <a:r>
              <a:rPr lang="en-US" dirty="0" smtClean="0"/>
              <a:t> needs to read</a:t>
            </a:r>
            <a:r>
              <a:rPr lang="en-US" baseline="0" dirty="0" smtClean="0"/>
              <a:t> and write static values on the stack, we’ll also initialize the stack pointer to some static address, say 1000.</a:t>
            </a:r>
            <a:endParaRPr lang="en-US" dirty="0"/>
          </a:p>
        </p:txBody>
      </p:sp>
      <p:sp>
        <p:nvSpPr>
          <p:cNvPr id="4" name="Slide Number Placeholder 3"/>
          <p:cNvSpPr>
            <a:spLocks noGrp="1"/>
          </p:cNvSpPr>
          <p:nvPr>
            <p:ph type="sldNum" sz="quarter" idx="10"/>
          </p:nvPr>
        </p:nvSpPr>
        <p:spPr/>
        <p:txBody>
          <a:bodyPr/>
          <a:lstStyle/>
          <a:p>
            <a:fld id="{A9F415B4-1F06-4FB7-A6AE-C55A42AB1B67}" type="slidenum">
              <a:rPr lang="en-US" smtClean="0"/>
              <a:t>30</a:t>
            </a:fld>
            <a:endParaRPr lang="en-US"/>
          </a:p>
        </p:txBody>
      </p:sp>
    </p:spTree>
    <p:extLst>
      <p:ext uri="{BB962C8B-B14F-4D97-AF65-F5344CB8AC3E}">
        <p14:creationId xmlns:p14="http://schemas.microsoft.com/office/powerpoint/2010/main" val="743502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created a partial evaluator called</a:t>
            </a:r>
            <a:r>
              <a:rPr lang="en-US" baseline="0" dirty="0" smtClean="0"/>
              <a:t> wiper, which is an acronym for the </a:t>
            </a:r>
            <a:r>
              <a:rPr lang="en-US" baseline="0" dirty="0" err="1" smtClean="0"/>
              <a:t>wisconsin</a:t>
            </a:r>
            <a:r>
              <a:rPr lang="en-US" baseline="0" dirty="0" smtClean="0"/>
              <a:t> partial evaluator. Wiper takes binaries or machine-</a:t>
            </a:r>
            <a:r>
              <a:rPr lang="en-US" baseline="0" dirty="0" err="1" smtClean="0"/>
              <a:t>cdoe</a:t>
            </a:r>
            <a:r>
              <a:rPr lang="en-US" baseline="0" dirty="0" smtClean="0"/>
              <a:t> programs as inputs, and produces specialized binaries as outputs.</a:t>
            </a:r>
          </a:p>
          <a:p>
            <a:endParaRPr lang="en-US" baseline="0" dirty="0" smtClean="0"/>
          </a:p>
          <a:p>
            <a:r>
              <a:rPr lang="en-US" baseline="0" dirty="0" smtClean="0"/>
              <a:t>WiPEr is a partial-evaluator for Intel’s IA-32 instruction set or ISA, however, it is straightforward to adapt wiper to work on other ISAs.</a:t>
            </a:r>
          </a:p>
          <a:p>
            <a:endParaRPr lang="en-US" baseline="0" dirty="0" smtClean="0"/>
          </a:p>
        </p:txBody>
      </p:sp>
      <p:sp>
        <p:nvSpPr>
          <p:cNvPr id="4" name="Slide Number Placeholder 3"/>
          <p:cNvSpPr>
            <a:spLocks noGrp="1"/>
          </p:cNvSpPr>
          <p:nvPr>
            <p:ph type="sldNum" sz="quarter" idx="10"/>
          </p:nvPr>
        </p:nvSpPr>
        <p:spPr/>
        <p:txBody>
          <a:bodyPr/>
          <a:lstStyle/>
          <a:p>
            <a:fld id="{A9F415B4-1F06-4FB7-A6AE-C55A42AB1B67}" type="slidenum">
              <a:rPr lang="en-US" smtClean="0"/>
              <a:t>3</a:t>
            </a:fld>
            <a:endParaRPr lang="en-US"/>
          </a:p>
        </p:txBody>
      </p:sp>
    </p:spTree>
    <p:extLst>
      <p:ext uri="{BB962C8B-B14F-4D97-AF65-F5344CB8AC3E}">
        <p14:creationId xmlns:p14="http://schemas.microsoft.com/office/powerpoint/2010/main" val="1266298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is a problem with the residual binary.</a:t>
            </a:r>
          </a:p>
          <a:p>
            <a:endParaRPr lang="en-US" baseline="0" dirty="0" smtClean="0"/>
          </a:p>
          <a:p>
            <a:r>
              <a:rPr lang="en-US" baseline="0" dirty="0" smtClean="0"/>
              <a:t>The naïve specializer did produce a correct residual binary for our running example.</a:t>
            </a:r>
          </a:p>
          <a:p>
            <a:r>
              <a:rPr lang="en-US" baseline="0" dirty="0" smtClean="0"/>
              <a:t>However, it treats specialization-time addresses and non addresses uniformly</a:t>
            </a:r>
          </a:p>
          <a:p>
            <a:r>
              <a:rPr lang="en-US" baseline="0" dirty="0" smtClean="0"/>
              <a:t>As a result, specialization-time addresses get residuated as constants.</a:t>
            </a:r>
          </a:p>
          <a:p>
            <a:r>
              <a:rPr lang="en-US" baseline="0" dirty="0" smtClean="0"/>
              <a:t>If we attempt to execute the residual binary in a run-time environment where the stack doesn’t begin at address 1000, the binary will crash. </a:t>
            </a:r>
            <a:endParaRPr lang="en-US" dirty="0"/>
          </a:p>
        </p:txBody>
      </p:sp>
      <p:sp>
        <p:nvSpPr>
          <p:cNvPr id="4" name="Slide Number Placeholder 3"/>
          <p:cNvSpPr>
            <a:spLocks noGrp="1"/>
          </p:cNvSpPr>
          <p:nvPr>
            <p:ph type="sldNum" sz="quarter" idx="10"/>
          </p:nvPr>
        </p:nvSpPr>
        <p:spPr/>
        <p:txBody>
          <a:bodyPr/>
          <a:lstStyle/>
          <a:p>
            <a:fld id="{A9F415B4-1F06-4FB7-A6AE-C55A42AB1B67}" type="slidenum">
              <a:rPr lang="en-US" smtClean="0"/>
              <a:t>31</a:t>
            </a:fld>
            <a:endParaRPr lang="en-US"/>
          </a:p>
        </p:txBody>
      </p:sp>
    </p:spTree>
    <p:extLst>
      <p:ext uri="{BB962C8B-B14F-4D97-AF65-F5344CB8AC3E}">
        <p14:creationId xmlns:p14="http://schemas.microsoft.com/office/powerpoint/2010/main" val="24686856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for example, these instructions get lifted.</a:t>
            </a:r>
          </a:p>
          <a:p>
            <a:endParaRPr lang="en-US" baseline="0" dirty="0" smtClean="0"/>
          </a:p>
          <a:p>
            <a:r>
              <a:rPr lang="en-US" baseline="0" dirty="0" smtClean="0"/>
              <a:t>These instructions set up the stack pointer ESP, which will be used by downstream dynamic instructions.</a:t>
            </a:r>
          </a:p>
          <a:p>
            <a:endParaRPr lang="en-US" baseline="0" dirty="0" smtClean="0"/>
          </a:p>
          <a:p>
            <a:r>
              <a:rPr lang="en-US" baseline="0" dirty="0" smtClean="0"/>
              <a:t>This instruction initializes the elements in the array b, and this will be used by this downstream dynamic instruction here.</a:t>
            </a:r>
            <a:endParaRPr lang="en-US" dirty="0"/>
          </a:p>
        </p:txBody>
      </p:sp>
      <p:sp>
        <p:nvSpPr>
          <p:cNvPr id="4" name="Slide Number Placeholder 3"/>
          <p:cNvSpPr>
            <a:spLocks noGrp="1"/>
          </p:cNvSpPr>
          <p:nvPr>
            <p:ph type="sldNum" sz="quarter" idx="10"/>
          </p:nvPr>
        </p:nvSpPr>
        <p:spPr/>
        <p:txBody>
          <a:bodyPr/>
          <a:lstStyle/>
          <a:p>
            <a:fld id="{A9F415B4-1F06-4FB7-A6AE-C55A42AB1B67}" type="slidenum">
              <a:rPr lang="en-US" smtClean="0"/>
              <a:t>32</a:t>
            </a:fld>
            <a:endParaRPr lang="en-US"/>
          </a:p>
        </p:txBody>
      </p:sp>
    </p:spTree>
    <p:extLst>
      <p:ext uri="{BB962C8B-B14F-4D97-AF65-F5344CB8AC3E}">
        <p14:creationId xmlns:p14="http://schemas.microsoft.com/office/powerpoint/2010/main" val="18442809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simple way to</a:t>
            </a:r>
            <a:r>
              <a:rPr lang="en-US" baseline="0" dirty="0" smtClean="0"/>
              <a:t> resolve this issue is to make ESP dynamic at the beginning of the program. Thus we are making the stack layout dynamic.</a:t>
            </a:r>
          </a:p>
          <a:p>
            <a:endParaRPr lang="en-US" baseline="0" dirty="0" smtClean="0"/>
          </a:p>
          <a:p>
            <a:r>
              <a:rPr lang="en-US" baseline="0" dirty="0" smtClean="0"/>
              <a:t>However, that would make the entire program dynamic because each downstream instruction either directly or transitively uses the ESP register.</a:t>
            </a:r>
          </a:p>
          <a:p>
            <a:endParaRPr lang="en-US" baseline="0" dirty="0" smtClean="0"/>
          </a:p>
          <a:p>
            <a:r>
              <a:rPr lang="en-US" baseline="0" dirty="0" smtClean="0"/>
              <a:t>So we need to do something clever.</a:t>
            </a:r>
            <a:endParaRPr lang="en-US" dirty="0"/>
          </a:p>
        </p:txBody>
      </p:sp>
      <p:sp>
        <p:nvSpPr>
          <p:cNvPr id="4" name="Slide Number Placeholder 3"/>
          <p:cNvSpPr>
            <a:spLocks noGrp="1"/>
          </p:cNvSpPr>
          <p:nvPr>
            <p:ph type="sldNum" sz="quarter" idx="10"/>
          </p:nvPr>
        </p:nvSpPr>
        <p:spPr/>
        <p:txBody>
          <a:bodyPr/>
          <a:lstStyle/>
          <a:p>
            <a:fld id="{A9F415B4-1F06-4FB7-A6AE-C55A42AB1B67}" type="slidenum">
              <a:rPr lang="en-US" smtClean="0"/>
              <a:t>33</a:t>
            </a:fld>
            <a:endParaRPr lang="en-US"/>
          </a:p>
        </p:txBody>
      </p:sp>
    </p:spTree>
    <p:extLst>
      <p:ext uri="{BB962C8B-B14F-4D97-AF65-F5344CB8AC3E}">
        <p14:creationId xmlns:p14="http://schemas.microsoft.com/office/powerpoint/2010/main" val="27883372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Wiper resolves this issue by making specialization-time addresses symbolic: so whenever a chunk of memory gets allocated at specialization time, it gets a fresh symbolic constant to denote its starting address, and all derived addresses are represented using symbolic terms.</a:t>
            </a:r>
          </a:p>
          <a:p>
            <a:endParaRPr lang="en-US" baseline="0" dirty="0" smtClean="0"/>
          </a:p>
          <a:p>
            <a:r>
              <a:rPr lang="en-US" baseline="0" dirty="0" err="1" smtClean="0"/>
              <a:t>Eval</a:t>
            </a:r>
            <a:r>
              <a:rPr lang="en-US" baseline="0" dirty="0" smtClean="0"/>
              <a:t> now does symbolic evaluation instead of concrete evaluation, and static values can be read from or written to the symbolic store.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9F415B4-1F06-4FB7-A6AE-C55A42AB1B67}" type="slidenum">
              <a:rPr lang="en-US" smtClean="0"/>
              <a:t>34</a:t>
            </a:fld>
            <a:endParaRPr lang="en-US"/>
          </a:p>
        </p:txBody>
      </p:sp>
    </p:spTree>
    <p:extLst>
      <p:ext uri="{BB962C8B-B14F-4D97-AF65-F5344CB8AC3E}">
        <p14:creationId xmlns:p14="http://schemas.microsoft.com/office/powerpoint/2010/main" val="25613051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want</a:t>
            </a:r>
            <a:r>
              <a:rPr lang="en-US" baseline="0" dirty="0" smtClean="0"/>
              <a:t> to specialize the binary with respect to this symbolic static store. Note that we have denoted the starting address of the stack using the symbolic constant n, and this means that we are not constraining the base of the stack to any specific value during specialization time.</a:t>
            </a:r>
          </a:p>
          <a:p>
            <a:endParaRPr lang="en-US" baseline="0" dirty="0" smtClean="0"/>
          </a:p>
          <a:p>
            <a:r>
              <a:rPr lang="en-US" baseline="0" dirty="0" smtClean="0"/>
              <a:t>Before residuating any code, wiper sets up the run-time environment by saving the base address of the run-time stack at a dedicated location. It uses the register ESI in this example, because </a:t>
            </a:r>
            <a:r>
              <a:rPr lang="en-US" baseline="0" dirty="0" err="1" smtClean="0"/>
              <a:t>esi</a:t>
            </a:r>
            <a:r>
              <a:rPr lang="en-US" baseline="0" dirty="0" smtClean="0"/>
              <a:t> is not used elsewhere in the binary. We will use ESI whenever downstream residual instructions require the base of the runtime stack.</a:t>
            </a:r>
          </a:p>
          <a:p>
            <a:endParaRPr lang="en-US" baseline="0" dirty="0" smtClean="0"/>
          </a:p>
          <a:p>
            <a:r>
              <a:rPr lang="en-US" baseline="0" dirty="0" smtClean="0"/>
              <a:t>First instruction is lifted … specialize it with respect to the symbolic store. Now we have a formula that contains the constant n, which denotes the base of the specialization-time stack. However, the residual code must contain the run-time counterpart of n. So we can substitute ESI which denotes the base of the run-time stack, for n, which denotes the base of the specialization-time stack </a:t>
            </a:r>
          </a:p>
          <a:p>
            <a:r>
              <a:rPr lang="en-US" baseline="0" dirty="0" smtClean="0"/>
              <a:t>and then synthesize the residual code.</a:t>
            </a:r>
          </a:p>
          <a:p>
            <a:endParaRPr lang="en-US" baseline="0" dirty="0" smtClean="0"/>
          </a:p>
          <a:p>
            <a:r>
              <a:rPr lang="en-US" baseline="0" dirty="0" smtClean="0"/>
              <a:t>And then we symbolically execute the lifted instruction.</a:t>
            </a:r>
          </a:p>
          <a:p>
            <a:endParaRPr lang="en-US" baseline="0" dirty="0" smtClean="0"/>
          </a:p>
          <a:p>
            <a:r>
              <a:rPr lang="en-US" baseline="0" dirty="0" smtClean="0"/>
              <a:t>Note that </a:t>
            </a:r>
            <a:r>
              <a:rPr lang="en-US" baseline="0" dirty="0" err="1" smtClean="0"/>
              <a:t>eventhough</a:t>
            </a:r>
            <a:r>
              <a:rPr lang="en-US" baseline="0" dirty="0" smtClean="0"/>
              <a:t> we are not constraining the base of the stack to a particular address at specialization time, we are still able to write the static value 1 into the store, and use it later on for specializing instructions.</a:t>
            </a:r>
          </a:p>
          <a:p>
            <a:endParaRPr lang="en-US" baseline="0" dirty="0" smtClean="0"/>
          </a:p>
          <a:p>
            <a:r>
              <a:rPr lang="en-US" baseline="0" dirty="0" smtClean="0"/>
              <a:t>As we can see the residual binary does not have specialization time addresses as constants, and won’t crash regardless of the position of the run-time stack.</a:t>
            </a:r>
          </a:p>
          <a:p>
            <a:r>
              <a:rPr lang="en-US" baseline="0" dirty="0" smtClean="0"/>
              <a:t>However, static non-address quantities are still </a:t>
            </a:r>
            <a:r>
              <a:rPr lang="en-US" baseline="0" dirty="0" err="1" smtClean="0"/>
              <a:t>residuated</a:t>
            </a:r>
            <a:r>
              <a:rPr lang="en-US" baseline="0" dirty="0" smtClean="0"/>
              <a:t> as constants.</a:t>
            </a:r>
            <a:endParaRPr lang="en-US" dirty="0"/>
          </a:p>
        </p:txBody>
      </p:sp>
      <p:sp>
        <p:nvSpPr>
          <p:cNvPr id="4" name="Slide Number Placeholder 3"/>
          <p:cNvSpPr>
            <a:spLocks noGrp="1"/>
          </p:cNvSpPr>
          <p:nvPr>
            <p:ph type="sldNum" sz="quarter" idx="10"/>
          </p:nvPr>
        </p:nvSpPr>
        <p:spPr/>
        <p:txBody>
          <a:bodyPr/>
          <a:lstStyle/>
          <a:p>
            <a:fld id="{A9F415B4-1F06-4FB7-A6AE-C55A42AB1B67}" type="slidenum">
              <a:rPr lang="en-US" smtClean="0"/>
              <a:t>35</a:t>
            </a:fld>
            <a:endParaRPr lang="en-US"/>
          </a:p>
        </p:txBody>
      </p:sp>
    </p:spTree>
    <p:extLst>
      <p:ext uri="{BB962C8B-B14F-4D97-AF65-F5344CB8AC3E}">
        <p14:creationId xmlns:p14="http://schemas.microsoft.com/office/powerpoint/2010/main" val="30581091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That covers</a:t>
            </a:r>
            <a:r>
              <a:rPr lang="en-US" baseline="0" dirty="0" smtClean="0"/>
              <a:t> the specialization phase of wiper.</a:t>
            </a:r>
          </a:p>
          <a:p>
            <a:endParaRPr lang="en-US" baseline="0" dirty="0" smtClean="0"/>
          </a:p>
          <a:p>
            <a:endParaRPr lang="en-US" baseline="0" dirty="0" smtClean="0"/>
          </a:p>
          <a:p>
            <a:r>
              <a:rPr lang="en-US" baseline="0" dirty="0" smtClean="0"/>
              <a:t>More information on topics including </a:t>
            </a:r>
            <a:r>
              <a:rPr lang="en-US" baseline="0" dirty="0" err="1" smtClean="0"/>
              <a:t>safett</a:t>
            </a:r>
            <a:r>
              <a:rPr lang="en-US" baseline="0" dirty="0" smtClean="0"/>
              <a:t> criteria, theorems, threats to validity, etc. can be found in our paper.</a:t>
            </a:r>
            <a:endParaRPr lang="en-US" baseline="0" dirty="0" smtClean="0"/>
          </a:p>
        </p:txBody>
      </p:sp>
      <p:sp>
        <p:nvSpPr>
          <p:cNvPr id="4" name="Slide Number Placeholder 3"/>
          <p:cNvSpPr>
            <a:spLocks noGrp="1"/>
          </p:cNvSpPr>
          <p:nvPr>
            <p:ph type="sldNum" sz="quarter" idx="10"/>
          </p:nvPr>
        </p:nvSpPr>
        <p:spPr/>
        <p:txBody>
          <a:bodyPr/>
          <a:lstStyle/>
          <a:p>
            <a:fld id="{A9F415B4-1F06-4FB7-A6AE-C55A42AB1B67}" type="slidenum">
              <a:rPr lang="en-US" smtClean="0"/>
              <a:t>36</a:t>
            </a:fld>
            <a:endParaRPr lang="en-US"/>
          </a:p>
        </p:txBody>
      </p:sp>
    </p:spTree>
    <p:extLst>
      <p:ext uri="{BB962C8B-B14F-4D97-AF65-F5344CB8AC3E}">
        <p14:creationId xmlns:p14="http://schemas.microsoft.com/office/powerpoint/2010/main" val="22159825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move on to experiments. </a:t>
            </a:r>
          </a:p>
          <a:p>
            <a:endParaRPr lang="en-US" dirty="0" smtClean="0"/>
          </a:p>
          <a:p>
            <a:r>
              <a:rPr lang="en-US" dirty="0" smtClean="0"/>
              <a:t>Wiper</a:t>
            </a:r>
            <a:r>
              <a:rPr lang="en-US" baseline="0" dirty="0" smtClean="0"/>
              <a:t> was designed for two primary use-cases:</a:t>
            </a:r>
          </a:p>
          <a:p>
            <a:pPr marL="228600" indent="-228600">
              <a:buAutoNum type="arabicParenR"/>
            </a:pPr>
            <a:r>
              <a:rPr lang="en-US" baseline="0" dirty="0" smtClean="0"/>
              <a:t>Optimize a binary w.r.t. common inputs</a:t>
            </a:r>
          </a:p>
          <a:p>
            <a:pPr marL="228600" indent="-228600">
              <a:buAutoNum type="arabicParenR"/>
            </a:pPr>
            <a:r>
              <a:rPr lang="en-US" baseline="0" dirty="0" smtClean="0"/>
              <a:t>Extract an executable component from a binary, by specializing the binary w.r.t. a flag input that selects which component to execute.</a:t>
            </a:r>
          </a:p>
          <a:p>
            <a:pPr marL="228600" indent="-228600">
              <a:buAutoNum type="arabicParenR"/>
            </a:pPr>
            <a:endParaRPr lang="en-US" baseline="0" dirty="0" smtClean="0"/>
          </a:p>
          <a:p>
            <a:pPr marL="0" indent="0">
              <a:buNone/>
            </a:pPr>
            <a:r>
              <a:rPr lang="en-US" baseline="0" dirty="0" smtClean="0"/>
              <a:t>For each use case, we used a different test suite of binaries tailored for that use case.</a:t>
            </a:r>
            <a:endParaRPr lang="en-US" baseline="0" dirty="0" smtClean="0"/>
          </a:p>
        </p:txBody>
      </p:sp>
      <p:sp>
        <p:nvSpPr>
          <p:cNvPr id="4" name="Slide Number Placeholder 3"/>
          <p:cNvSpPr>
            <a:spLocks noGrp="1"/>
          </p:cNvSpPr>
          <p:nvPr>
            <p:ph type="sldNum" sz="quarter" idx="10"/>
          </p:nvPr>
        </p:nvSpPr>
        <p:spPr/>
        <p:txBody>
          <a:bodyPr/>
          <a:lstStyle/>
          <a:p>
            <a:fld id="{A9F415B4-1F06-4FB7-A6AE-C55A42AB1B67}" type="slidenum">
              <a:rPr lang="en-US" smtClean="0"/>
              <a:t>37</a:t>
            </a:fld>
            <a:endParaRPr lang="en-US"/>
          </a:p>
        </p:txBody>
      </p:sp>
    </p:spTree>
    <p:extLst>
      <p:ext uri="{BB962C8B-B14F-4D97-AF65-F5344CB8AC3E}">
        <p14:creationId xmlns:p14="http://schemas.microsoft.com/office/powerpoint/2010/main" val="38383214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the results for the first use case.</a:t>
            </a:r>
          </a:p>
          <a:p>
            <a:endParaRPr lang="en-US" dirty="0" smtClean="0"/>
          </a:p>
          <a:p>
            <a:r>
              <a:rPr lang="en-US" dirty="0" smtClean="0"/>
              <a:t>Our</a:t>
            </a:r>
            <a:r>
              <a:rPr lang="en-US" baseline="0" dirty="0" smtClean="0"/>
              <a:t> test-suite consisted of 7 IA-32 binaries. </a:t>
            </a:r>
          </a:p>
          <a:p>
            <a:r>
              <a:rPr lang="en-US" baseline="0" dirty="0" smtClean="0"/>
              <a:t>The first 5 binaries came from micro-benchmark programs written by us, and the last two are open-source FreeBSD utilities.</a:t>
            </a:r>
          </a:p>
          <a:p>
            <a:endParaRPr lang="en-US" baseline="0" dirty="0" smtClean="0"/>
          </a:p>
          <a:p>
            <a:r>
              <a:rPr lang="en-US" baseline="0" dirty="0" smtClean="0"/>
              <a:t>The sizes of the source-programs that produced the binaries varied from 19 LOC to 167 LOC.</a:t>
            </a:r>
          </a:p>
          <a:p>
            <a:endParaRPr lang="en-US" baseline="0" dirty="0" smtClean="0"/>
          </a:p>
          <a:p>
            <a:r>
              <a:rPr lang="en-US" baseline="0" dirty="0" smtClean="0"/>
              <a:t>For each binary, We made some inputs static, and we used wiper to obtain a specialized binary, and we compared the execution times of the two versions.</a:t>
            </a:r>
          </a:p>
          <a:p>
            <a:endParaRPr lang="en-US" baseline="0" dirty="0" smtClean="0"/>
          </a:p>
          <a:p>
            <a:r>
              <a:rPr lang="en-US" baseline="0" dirty="0" smtClean="0"/>
              <a:t>For the power binary, we actually observed a slowdown. Power has a tight loop, and we believe that the aggressive loop unrolling done by the partial evaluator disrupted instruction caching, and caused the slowdown.</a:t>
            </a:r>
          </a:p>
          <a:p>
            <a:endParaRPr lang="en-US" baseline="0" dirty="0" smtClean="0"/>
          </a:p>
          <a:p>
            <a:r>
              <a:rPr lang="en-US" baseline="0" dirty="0" smtClean="0"/>
              <a:t>On the other end of the spectrum we observed a speedup of 1.9 for the filter application, which applies a static convolution filter over an image matrix. </a:t>
            </a:r>
          </a:p>
          <a:p>
            <a:endParaRPr lang="en-US" baseline="0" dirty="0" smtClean="0"/>
          </a:p>
          <a:p>
            <a:r>
              <a:rPr lang="en-US" baseline="0" dirty="0" smtClean="0"/>
              <a:t>The average speedup we observed for our test suite, computed as a geometric mean, was 1.3.</a:t>
            </a:r>
            <a:endParaRPr lang="en-US" dirty="0" smtClean="0"/>
          </a:p>
        </p:txBody>
      </p:sp>
      <p:sp>
        <p:nvSpPr>
          <p:cNvPr id="4" name="Slide Number Placeholder 3"/>
          <p:cNvSpPr>
            <a:spLocks noGrp="1"/>
          </p:cNvSpPr>
          <p:nvPr>
            <p:ph type="sldNum" sz="quarter" idx="10"/>
          </p:nvPr>
        </p:nvSpPr>
        <p:spPr/>
        <p:txBody>
          <a:bodyPr/>
          <a:lstStyle/>
          <a:p>
            <a:fld id="{A9F415B4-1F06-4FB7-A6AE-C55A42AB1B67}" type="slidenum">
              <a:rPr lang="en-US" smtClean="0"/>
              <a:t>38</a:t>
            </a:fld>
            <a:endParaRPr lang="en-US"/>
          </a:p>
        </p:txBody>
      </p:sp>
    </p:spTree>
    <p:extLst>
      <p:ext uri="{BB962C8B-B14F-4D97-AF65-F5344CB8AC3E}">
        <p14:creationId xmlns:p14="http://schemas.microsoft.com/office/powerpoint/2010/main" val="27206302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our results for the second use-case.</a:t>
            </a:r>
          </a:p>
          <a:p>
            <a:endParaRPr lang="en-US" dirty="0" smtClean="0"/>
          </a:p>
          <a:p>
            <a:r>
              <a:rPr lang="en-US" dirty="0" smtClean="0"/>
              <a:t>We extracted a single components from each of the three</a:t>
            </a:r>
            <a:r>
              <a:rPr lang="en-US" baseline="0" dirty="0" smtClean="0"/>
              <a:t> binaries of open-source programs, and the comparison of the sizes and no. of procs in the original binary and the extracted component are shown.</a:t>
            </a:r>
          </a:p>
          <a:p>
            <a:endParaRPr lang="en-US" baseline="0" dirty="0" smtClean="0"/>
          </a:p>
          <a:p>
            <a:r>
              <a:rPr lang="en-US" baseline="0" dirty="0" smtClean="0"/>
              <a:t>The decoder that we extracted from b64 is bigger than the original binary because our specializer does not optimize the layout of basic blocks in the residual binary to reduce the number of jump instructions.</a:t>
            </a:r>
            <a:endParaRPr lang="en-US" dirty="0"/>
          </a:p>
        </p:txBody>
      </p:sp>
      <p:sp>
        <p:nvSpPr>
          <p:cNvPr id="4" name="Slide Number Placeholder 3"/>
          <p:cNvSpPr>
            <a:spLocks noGrp="1"/>
          </p:cNvSpPr>
          <p:nvPr>
            <p:ph type="sldNum" sz="quarter" idx="10"/>
          </p:nvPr>
        </p:nvSpPr>
        <p:spPr/>
        <p:txBody>
          <a:bodyPr/>
          <a:lstStyle/>
          <a:p>
            <a:fld id="{A9F415B4-1F06-4FB7-A6AE-C55A42AB1B67}" type="slidenum">
              <a:rPr lang="en-US" smtClean="0"/>
              <a:t>39</a:t>
            </a:fld>
            <a:endParaRPr lang="en-US"/>
          </a:p>
        </p:txBody>
      </p:sp>
    </p:spTree>
    <p:extLst>
      <p:ext uri="{BB962C8B-B14F-4D97-AF65-F5344CB8AC3E}">
        <p14:creationId xmlns:p14="http://schemas.microsoft.com/office/powerpoint/2010/main" val="518699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 why do we need a</a:t>
            </a:r>
            <a:r>
              <a:rPr lang="en-US" sz="1200" kern="1200" baseline="0" dirty="0" smtClean="0">
                <a:solidFill>
                  <a:schemeClr val="tx1"/>
                </a:solidFill>
                <a:effectLst/>
                <a:latin typeface="+mn-lt"/>
                <a:ea typeface="+mn-ea"/>
                <a:cs typeface="+mn-cs"/>
              </a:rPr>
              <a:t> partial evaluator that works on machine code</a:t>
            </a:r>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Suppose that we have a binary that lacks source code and/or documentation.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binary could be</a:t>
            </a:r>
            <a:r>
              <a:rPr lang="en-US" sz="1200" kern="1200" baseline="0" dirty="0" smtClean="0">
                <a:solidFill>
                  <a:schemeClr val="tx1"/>
                </a:solidFill>
                <a:effectLst/>
                <a:latin typeface="+mn-lt"/>
                <a:ea typeface="+mn-ea"/>
                <a:cs typeface="+mn-cs"/>
              </a:rPr>
              <a:t> an old legacy binary, or it could be a bloated piece of software downloaded from somewhere.</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Suppose that there is a set of very frequently used inputs to the binary, and we would like to create an optimized version of the binary that we can execute just for those inputs. However, existing binary-rewriting tools cannot create such specialized or optimized versions of a binary.</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Now consider another use case. Suppose that we would like to extract a small component or feature from the bloated binary. </a:t>
            </a:r>
            <a:r>
              <a:rPr lang="en-US" sz="1200" b="0" i="0" u="none" strike="noStrike" kern="1200" baseline="0" dirty="0" smtClean="0">
                <a:solidFill>
                  <a:schemeClr val="tx1"/>
                </a:solidFill>
                <a:latin typeface="+mn-lt"/>
                <a:ea typeface="+mn-ea"/>
                <a:cs typeface="+mn-cs"/>
              </a:rPr>
              <a:t>The extracted component can be used in embedded systems where executable size matters, or be linked against other programs that require the component. However, existing binary-rewriting tools also cannot extract an executable component from a binary.</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As a result, all we can do is just execute the slow bloated binary, and let it make our lives miserable.</a:t>
            </a:r>
          </a:p>
        </p:txBody>
      </p:sp>
      <p:sp>
        <p:nvSpPr>
          <p:cNvPr id="4" name="Slide Number Placeholder 3"/>
          <p:cNvSpPr>
            <a:spLocks noGrp="1"/>
          </p:cNvSpPr>
          <p:nvPr>
            <p:ph type="sldNum" sz="quarter" idx="10"/>
          </p:nvPr>
        </p:nvSpPr>
        <p:spPr/>
        <p:txBody>
          <a:bodyPr/>
          <a:lstStyle/>
          <a:p>
            <a:fld id="{52C18E9D-9AD7-4793-8989-C5B7D3F57CD7}" type="slidenum">
              <a:rPr lang="en-US" smtClean="0"/>
              <a:t>4</a:t>
            </a:fld>
            <a:endParaRPr lang="en-US"/>
          </a:p>
        </p:txBody>
      </p:sp>
    </p:spTree>
    <p:extLst>
      <p:ext uri="{BB962C8B-B14F-4D97-AF65-F5344CB8AC3E}">
        <p14:creationId xmlns:p14="http://schemas.microsoft.com/office/powerpoint/2010/main" val="3074793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effectLst/>
                <a:latin typeface="+mn-lt"/>
                <a:ea typeface="+mn-ea"/>
                <a:cs typeface="+mn-cs"/>
              </a:rPr>
              <a:t>Now suppose that we have a machine-code partial evaluator, we can use it to specialize a binary with respect to commonly used inputs to create optimized versions of the binary.</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Also, we can specialize a bloated binary w.r.t. a flag that selects a feature to extract an executable component. For example, partially evaluating the </a:t>
            </a:r>
            <a:r>
              <a:rPr lang="en-US" sz="1200" kern="1200" baseline="0" dirty="0" err="1" smtClean="0">
                <a:solidFill>
                  <a:schemeClr val="tx1"/>
                </a:solidFill>
                <a:effectLst/>
                <a:latin typeface="+mn-lt"/>
                <a:ea typeface="+mn-ea"/>
                <a:cs typeface="+mn-cs"/>
              </a:rPr>
              <a:t>gzip</a:t>
            </a:r>
            <a:r>
              <a:rPr lang="en-US" sz="1200" kern="1200" baseline="0" dirty="0" smtClean="0">
                <a:solidFill>
                  <a:schemeClr val="tx1"/>
                </a:solidFill>
                <a:effectLst/>
                <a:latin typeface="+mn-lt"/>
                <a:ea typeface="+mn-ea"/>
                <a:cs typeface="+mn-cs"/>
              </a:rPr>
              <a:t> binary w.r.t. the –d flag gets us an executable that only compresses.</a:t>
            </a:r>
          </a:p>
        </p:txBody>
      </p:sp>
      <p:sp>
        <p:nvSpPr>
          <p:cNvPr id="4" name="Slide Number Placeholder 3"/>
          <p:cNvSpPr>
            <a:spLocks noGrp="1"/>
          </p:cNvSpPr>
          <p:nvPr>
            <p:ph type="sldNum" sz="quarter" idx="10"/>
          </p:nvPr>
        </p:nvSpPr>
        <p:spPr/>
        <p:txBody>
          <a:bodyPr/>
          <a:lstStyle/>
          <a:p>
            <a:fld id="{52C18E9D-9AD7-4793-8989-C5B7D3F57CD7}" type="slidenum">
              <a:rPr lang="en-US" smtClean="0"/>
              <a:t>5</a:t>
            </a:fld>
            <a:endParaRPr lang="en-US"/>
          </a:p>
        </p:txBody>
      </p:sp>
    </p:spTree>
    <p:extLst>
      <p:ext uri="{BB962C8B-B14F-4D97-AF65-F5344CB8AC3E}">
        <p14:creationId xmlns:p14="http://schemas.microsoft.com/office/powerpoint/2010/main" val="3074793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 a machine-code partial evaluator definitely</a:t>
            </a:r>
            <a:r>
              <a:rPr lang="en-US" baseline="0" dirty="0" smtClean="0"/>
              <a:t> seems to be useful. </a:t>
            </a:r>
            <a:r>
              <a:rPr lang="en-US" dirty="0" smtClean="0"/>
              <a:t>But</a:t>
            </a:r>
            <a:r>
              <a:rPr lang="en-US" baseline="0" dirty="0" smtClean="0"/>
              <a:t> wait a second.. Why do we need to create a new partial evaluator?</a:t>
            </a:r>
          </a:p>
          <a:p>
            <a:endParaRPr lang="en-US" baseline="0" dirty="0" smtClean="0"/>
          </a:p>
          <a:p>
            <a:r>
              <a:rPr lang="en-US" baseline="0" dirty="0" smtClean="0"/>
              <a:t>There are many existing partial evaluators that work on source code and other intermediate languages? Can’t they be adapted to work on machine code?</a:t>
            </a:r>
          </a:p>
          <a:p>
            <a:endParaRPr lang="en-US" baseline="0" dirty="0" smtClean="0"/>
          </a:p>
          <a:p>
            <a:r>
              <a:rPr lang="en-US" baseline="0" dirty="0" smtClean="0"/>
              <a:t>Well, they can’t really. There are issues that arise specifically in the case of machine-code partial evaluation, and existing partial evaluators are not equipped to handle them. I will describe why this is the case in upcoming slides.</a:t>
            </a:r>
            <a:endParaRPr lang="en-US" dirty="0"/>
          </a:p>
        </p:txBody>
      </p:sp>
      <p:sp>
        <p:nvSpPr>
          <p:cNvPr id="4" name="Slide Number Placeholder 3"/>
          <p:cNvSpPr>
            <a:spLocks noGrp="1"/>
          </p:cNvSpPr>
          <p:nvPr>
            <p:ph type="sldNum" sz="quarter" idx="10"/>
          </p:nvPr>
        </p:nvSpPr>
        <p:spPr/>
        <p:txBody>
          <a:bodyPr/>
          <a:lstStyle/>
          <a:p>
            <a:fld id="{A9F415B4-1F06-4FB7-A6AE-C55A42AB1B67}" type="slidenum">
              <a:rPr lang="en-US" smtClean="0"/>
              <a:t>6</a:t>
            </a:fld>
            <a:endParaRPr lang="en-US"/>
          </a:p>
        </p:txBody>
      </p:sp>
    </p:spTree>
    <p:extLst>
      <p:ext uri="{BB962C8B-B14F-4D97-AF65-F5344CB8AC3E}">
        <p14:creationId xmlns:p14="http://schemas.microsoft.com/office/powerpoint/2010/main" val="293652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we look at Wiper’s algorithm, let’s see</a:t>
            </a:r>
            <a:r>
              <a:rPr lang="en-US" baseline="0" dirty="0" smtClean="0"/>
              <a:t> how a partial evaluator for an imperative language such as C works.</a:t>
            </a:r>
          </a:p>
          <a:p>
            <a:endParaRPr lang="en-US" baseline="0" dirty="0" smtClean="0"/>
          </a:p>
          <a:p>
            <a:r>
              <a:rPr lang="en-US" baseline="0" dirty="0" smtClean="0"/>
              <a:t>What I’m about to describe in the next few slides is a summary of the work done by Neil Jones and the </a:t>
            </a:r>
            <a:r>
              <a:rPr lang="en-US" baseline="0" dirty="0" err="1" smtClean="0"/>
              <a:t>danish</a:t>
            </a:r>
            <a:r>
              <a:rPr lang="en-US" baseline="0" dirty="0" smtClean="0"/>
              <a:t> school of partial evaluation.</a:t>
            </a:r>
          </a:p>
          <a:p>
            <a:endParaRPr lang="en-US" baseline="0" dirty="0" smtClean="0"/>
          </a:p>
          <a:p>
            <a:r>
              <a:rPr lang="en-US" baseline="0" dirty="0" smtClean="0"/>
              <a:t>Most partial evaluators are off-line partial evaluators: that is, they work in two phases.</a:t>
            </a:r>
          </a:p>
          <a:p>
            <a:endParaRPr lang="en-US" baseline="0" dirty="0" smtClean="0"/>
          </a:p>
          <a:p>
            <a:r>
              <a:rPr lang="en-US" baseline="0" dirty="0" smtClean="0"/>
              <a:t>The first phase is binding-time analysis or BTA. </a:t>
            </a:r>
          </a:p>
          <a:p>
            <a:r>
              <a:rPr lang="en-US" baseline="0" dirty="0" smtClean="0"/>
              <a:t>The second phase is specialization.</a:t>
            </a:r>
          </a:p>
          <a:p>
            <a:endParaRPr lang="en-US" dirty="0"/>
          </a:p>
        </p:txBody>
      </p:sp>
      <p:sp>
        <p:nvSpPr>
          <p:cNvPr id="4" name="Slide Number Placeholder 3"/>
          <p:cNvSpPr>
            <a:spLocks noGrp="1"/>
          </p:cNvSpPr>
          <p:nvPr>
            <p:ph type="sldNum" sz="quarter" idx="10"/>
          </p:nvPr>
        </p:nvSpPr>
        <p:spPr/>
        <p:txBody>
          <a:bodyPr/>
          <a:lstStyle/>
          <a:p>
            <a:fld id="{A9F415B4-1F06-4FB7-A6AE-C55A42AB1B67}" type="slidenum">
              <a:rPr lang="en-US" smtClean="0"/>
              <a:t>7</a:t>
            </a:fld>
            <a:endParaRPr lang="en-US"/>
          </a:p>
        </p:txBody>
      </p:sp>
    </p:spTree>
    <p:extLst>
      <p:ext uri="{BB962C8B-B14F-4D97-AF65-F5344CB8AC3E}">
        <p14:creationId xmlns:p14="http://schemas.microsoft.com/office/powerpoint/2010/main" val="995214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BTA is an analysis that determines a priori which portions of the program are static and thus can be specialized away, and which portions of the program need to be residuated. </a:t>
            </a:r>
          </a:p>
          <a:p>
            <a:endParaRPr lang="en-US" dirty="0"/>
          </a:p>
        </p:txBody>
      </p:sp>
      <p:sp>
        <p:nvSpPr>
          <p:cNvPr id="4" name="Slide Number Placeholder 3"/>
          <p:cNvSpPr>
            <a:spLocks noGrp="1"/>
          </p:cNvSpPr>
          <p:nvPr>
            <p:ph type="sldNum" sz="quarter" idx="10"/>
          </p:nvPr>
        </p:nvSpPr>
        <p:spPr/>
        <p:txBody>
          <a:bodyPr/>
          <a:lstStyle/>
          <a:p>
            <a:fld id="{A9F415B4-1F06-4FB7-A6AE-C55A42AB1B67}" type="slidenum">
              <a:rPr lang="en-US" smtClean="0"/>
              <a:t>8</a:t>
            </a:fld>
            <a:endParaRPr lang="en-US"/>
          </a:p>
        </p:txBody>
      </p:sp>
    </p:spTree>
    <p:extLst>
      <p:ext uri="{BB962C8B-B14F-4D97-AF65-F5344CB8AC3E}">
        <p14:creationId xmlns:p14="http://schemas.microsoft.com/office/powerpoint/2010/main" val="3195731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The inputs to BTA are the program and a division of the inputs to the program as static and dynamic. Values for static inputs are known during specialization time and those for dynamic inputs are unknown. </a:t>
            </a:r>
          </a:p>
          <a:p>
            <a:endParaRPr lang="en-US" baseline="0" dirty="0" smtClean="0"/>
          </a:p>
          <a:p>
            <a:r>
              <a:rPr lang="en-US" baseline="0" dirty="0" smtClean="0"/>
              <a:t>In this example, because we want to specialize power w.r.t. known values of inputs y and n, y and n are static inputs, and x is a dynamic input. </a:t>
            </a:r>
          </a:p>
          <a:p>
            <a:endParaRPr lang="en-US" baseline="0" dirty="0" smtClean="0"/>
          </a:p>
          <a:p>
            <a:r>
              <a:rPr lang="en-US" baseline="0" dirty="0" smtClean="0"/>
              <a:t>The output of BTA is a division of all expressions and statements as static or dynamic.</a:t>
            </a:r>
          </a:p>
          <a:p>
            <a:endParaRPr lang="en-US" baseline="0" dirty="0" smtClean="0"/>
          </a:p>
          <a:p>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A9F415B4-1F06-4FB7-A6AE-C55A42AB1B67}" type="slidenum">
              <a:rPr lang="en-US" smtClean="0"/>
              <a:t>9</a:t>
            </a:fld>
            <a:endParaRPr lang="en-US"/>
          </a:p>
        </p:txBody>
      </p:sp>
    </p:spTree>
    <p:extLst>
      <p:ext uri="{BB962C8B-B14F-4D97-AF65-F5344CB8AC3E}">
        <p14:creationId xmlns:p14="http://schemas.microsoft.com/office/powerpoint/2010/main" val="1253377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70687"/>
            <a:ext cx="7772400" cy="1815313"/>
          </a:xfrm>
        </p:spPr>
        <p:txBody>
          <a:bodyPr/>
          <a:lstStyle>
            <a:lvl1pPr>
              <a:defRPr b="0">
                <a:solidFill>
                  <a:schemeClr val="tx1"/>
                </a:solidFill>
                <a:latin typeface="Cambria" panose="020405030504060302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2667000"/>
            <a:ext cx="6400800" cy="1752600"/>
          </a:xfrm>
        </p:spPr>
        <p:txBody>
          <a:bodyPr/>
          <a:lstStyle>
            <a:lvl1pPr marL="0" indent="0" algn="ctr">
              <a:buNone/>
              <a:defRPr>
                <a:solidFill>
                  <a:schemeClr val="bg1">
                    <a:lumMod val="50000"/>
                  </a:schemeClr>
                </a:solidFill>
                <a:latin typeface="Cambria" panose="020405030504060302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D4723BEF-8770-483B-9978-2C446B31B4D9}" type="datetime1">
              <a:rPr lang="en-US" smtClean="0"/>
              <a:t>10/26/2015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790EBF-2842-40BA-9364-7C045D9A1DE9}" type="slidenum">
              <a:rPr lang="en-US" smtClean="0"/>
              <a:t>‹#›</a:t>
            </a:fld>
            <a:endParaRPr lang="en-US"/>
          </a:p>
        </p:txBody>
      </p:sp>
    </p:spTree>
    <p:extLst>
      <p:ext uri="{BB962C8B-B14F-4D97-AF65-F5344CB8AC3E}">
        <p14:creationId xmlns:p14="http://schemas.microsoft.com/office/powerpoint/2010/main" val="239780361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6E1A40-869F-49B8-8C40-B82C77CBF728}" type="datetime1">
              <a:rPr lang="en-US" smtClean="0"/>
              <a:t>10/26/2015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790EBF-2842-40BA-9364-7C045D9A1DE9}" type="slidenum">
              <a:rPr lang="en-US" smtClean="0"/>
              <a:t>‹#›</a:t>
            </a:fld>
            <a:endParaRPr lang="en-US"/>
          </a:p>
        </p:txBody>
      </p:sp>
    </p:spTree>
    <p:extLst>
      <p:ext uri="{BB962C8B-B14F-4D97-AF65-F5344CB8AC3E}">
        <p14:creationId xmlns:p14="http://schemas.microsoft.com/office/powerpoint/2010/main" val="1662355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40B9EA-9EE0-43AC-BA28-4C705F88D849}" type="datetime1">
              <a:rPr lang="en-US" smtClean="0"/>
              <a:t>10/26/2015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790EBF-2842-40BA-9364-7C045D9A1DE9}" type="slidenum">
              <a:rPr lang="en-US" smtClean="0"/>
              <a:t>‹#›</a:t>
            </a:fld>
            <a:endParaRPr lang="en-US"/>
          </a:p>
        </p:txBody>
      </p:sp>
    </p:spTree>
    <p:extLst>
      <p:ext uri="{BB962C8B-B14F-4D97-AF65-F5344CB8AC3E}">
        <p14:creationId xmlns:p14="http://schemas.microsoft.com/office/powerpoint/2010/main" val="3566556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838200"/>
          </a:xfrm>
        </p:spPr>
        <p:txBody>
          <a:bodyPr/>
          <a:lstStyle>
            <a:lvl1pPr>
              <a:defRPr b="0">
                <a:solidFill>
                  <a:schemeClr val="tx1"/>
                </a:solidFill>
                <a:latin typeface="Cambria" panose="020405030504060302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52400" y="1143000"/>
            <a:ext cx="8839200" cy="5562600"/>
          </a:xfrm>
        </p:spPr>
        <p:txBody>
          <a:bodyPr/>
          <a:lstStyle>
            <a:lvl1pPr>
              <a:defRPr>
                <a:latin typeface="Cambria" panose="02040503050406030204" pitchFamily="18" charset="0"/>
              </a:defRPr>
            </a:lvl1pPr>
            <a:lvl2pPr>
              <a:defRPr>
                <a:latin typeface="Cambria" panose="02040503050406030204" pitchFamily="18" charset="0"/>
              </a:defRPr>
            </a:lvl2pPr>
            <a:lvl3pPr>
              <a:defRPr>
                <a:latin typeface="Cambria" panose="02040503050406030204" pitchFamily="18" charset="0"/>
              </a:defRPr>
            </a:lvl3pPr>
            <a:lvl4pPr>
              <a:defRPr>
                <a:latin typeface="Cambria" panose="02040503050406030204" pitchFamily="18" charset="0"/>
              </a:defRPr>
            </a:lvl4pPr>
            <a:lvl5pPr>
              <a:defRPr>
                <a:latin typeface="Cambria" panose="020405030504060302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CB60067-6CAB-406A-A676-45997081D980}" type="datetime1">
              <a:rPr lang="en-US" smtClean="0"/>
              <a:t>10/26/2015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790EBF-2842-40BA-9364-7C045D9A1DE9}" type="slidenum">
              <a:rPr lang="en-US" smtClean="0"/>
              <a:t>‹#›</a:t>
            </a:fld>
            <a:endParaRPr lang="en-US"/>
          </a:p>
        </p:txBody>
      </p:sp>
    </p:spTree>
    <p:extLst>
      <p:ext uri="{BB962C8B-B14F-4D97-AF65-F5344CB8AC3E}">
        <p14:creationId xmlns:p14="http://schemas.microsoft.com/office/powerpoint/2010/main" val="325235892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1235D1-A0E5-4C2A-A860-0171E4ECDBC3}" type="datetime1">
              <a:rPr lang="en-US" smtClean="0"/>
              <a:t>10/26/2015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790EBF-2842-40BA-9364-7C045D9A1DE9}" type="slidenum">
              <a:rPr lang="en-US" smtClean="0"/>
              <a:t>‹#›</a:t>
            </a:fld>
            <a:endParaRPr lang="en-US"/>
          </a:p>
        </p:txBody>
      </p:sp>
    </p:spTree>
    <p:extLst>
      <p:ext uri="{BB962C8B-B14F-4D97-AF65-F5344CB8AC3E}">
        <p14:creationId xmlns:p14="http://schemas.microsoft.com/office/powerpoint/2010/main" val="46840669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838200"/>
          </a:xfrm>
        </p:spPr>
        <p:txBody>
          <a:bodyPr/>
          <a:lstStyle>
            <a:lvl1pPr>
              <a:defRPr b="0">
                <a:solidFill>
                  <a:schemeClr val="tx1"/>
                </a:solidFill>
                <a:latin typeface="Cambria" panose="02040503050406030204" pitchFamily="18"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152400" y="1143000"/>
            <a:ext cx="4343400" cy="5562600"/>
          </a:xfrm>
        </p:spPr>
        <p:txBody>
          <a:bodyPr/>
          <a:lstStyle>
            <a:lvl1pPr>
              <a:defRPr sz="2800">
                <a:latin typeface="Cambria" panose="02040503050406030204" pitchFamily="18" charset="0"/>
              </a:defRPr>
            </a:lvl1pPr>
            <a:lvl2pPr>
              <a:defRPr sz="2400">
                <a:latin typeface="Cambria" panose="02040503050406030204" pitchFamily="18" charset="0"/>
              </a:defRPr>
            </a:lvl2pPr>
            <a:lvl3pPr>
              <a:defRPr sz="2000">
                <a:latin typeface="Cambria" panose="02040503050406030204" pitchFamily="18" charset="0"/>
              </a:defRPr>
            </a:lvl3pPr>
            <a:lvl4pPr>
              <a:defRPr sz="1800">
                <a:latin typeface="Cambria" panose="02040503050406030204" pitchFamily="18" charset="0"/>
              </a:defRPr>
            </a:lvl4pPr>
            <a:lvl5pPr>
              <a:defRPr sz="1800">
                <a:latin typeface="Cambria" panose="02040503050406030204"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143000"/>
            <a:ext cx="4343400" cy="5562600"/>
          </a:xfrm>
        </p:spPr>
        <p:txBody>
          <a:bodyPr/>
          <a:lstStyle>
            <a:lvl1pPr>
              <a:defRPr sz="2800">
                <a:latin typeface="Cambria" panose="02040503050406030204" pitchFamily="18" charset="0"/>
              </a:defRPr>
            </a:lvl1pPr>
            <a:lvl2pPr>
              <a:defRPr sz="2400">
                <a:latin typeface="Cambria" panose="02040503050406030204" pitchFamily="18" charset="0"/>
              </a:defRPr>
            </a:lvl2pPr>
            <a:lvl3pPr>
              <a:defRPr sz="2000">
                <a:latin typeface="Cambria" panose="02040503050406030204" pitchFamily="18" charset="0"/>
              </a:defRPr>
            </a:lvl3pPr>
            <a:lvl4pPr>
              <a:defRPr sz="1800">
                <a:latin typeface="Cambria" panose="02040503050406030204" pitchFamily="18" charset="0"/>
              </a:defRPr>
            </a:lvl4pPr>
            <a:lvl5pPr>
              <a:defRPr sz="1800">
                <a:latin typeface="Cambria" panose="02040503050406030204"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61D9C258-2465-44BB-B8BE-7CBC5994A021}" type="datetime1">
              <a:rPr lang="en-US" smtClean="0"/>
              <a:t>10/26/2015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790EBF-2842-40BA-9364-7C045D9A1DE9}" type="slidenum">
              <a:rPr lang="en-US" smtClean="0"/>
              <a:t>‹#›</a:t>
            </a:fld>
            <a:endParaRPr lang="en-US"/>
          </a:p>
        </p:txBody>
      </p:sp>
    </p:spTree>
    <p:extLst>
      <p:ext uri="{BB962C8B-B14F-4D97-AF65-F5344CB8AC3E}">
        <p14:creationId xmlns:p14="http://schemas.microsoft.com/office/powerpoint/2010/main" val="368925344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3C0EFC-3AA1-4BF5-8B89-24F519DB47D1}" type="datetime1">
              <a:rPr lang="en-US" smtClean="0"/>
              <a:t>10/26/2015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790EBF-2842-40BA-9364-7C045D9A1DE9}" type="slidenum">
              <a:rPr lang="en-US" smtClean="0"/>
              <a:t>‹#›</a:t>
            </a:fld>
            <a:endParaRPr lang="en-US"/>
          </a:p>
        </p:txBody>
      </p:sp>
    </p:spTree>
    <p:extLst>
      <p:ext uri="{BB962C8B-B14F-4D97-AF65-F5344CB8AC3E}">
        <p14:creationId xmlns:p14="http://schemas.microsoft.com/office/powerpoint/2010/main" val="424815573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694FA9E-39DB-4AD5-8D91-87D18EC14E6D}" type="datetime1">
              <a:rPr lang="en-US" smtClean="0"/>
              <a:t>10/26/2015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790EBF-2842-40BA-9364-7C045D9A1DE9}" type="slidenum">
              <a:rPr lang="en-US" smtClean="0"/>
              <a:t>‹#›</a:t>
            </a:fld>
            <a:endParaRPr lang="en-US"/>
          </a:p>
        </p:txBody>
      </p:sp>
    </p:spTree>
    <p:extLst>
      <p:ext uri="{BB962C8B-B14F-4D97-AF65-F5344CB8AC3E}">
        <p14:creationId xmlns:p14="http://schemas.microsoft.com/office/powerpoint/2010/main" val="2301149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F9697F-8475-4437-A8AE-71135B6D40AB}" type="datetime1">
              <a:rPr lang="en-US" smtClean="0"/>
              <a:t>10/26/2015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790EBF-2842-40BA-9364-7C045D9A1DE9}" type="slidenum">
              <a:rPr lang="en-US" smtClean="0"/>
              <a:t>‹#›</a:t>
            </a:fld>
            <a:endParaRPr lang="en-US"/>
          </a:p>
        </p:txBody>
      </p:sp>
    </p:spTree>
    <p:extLst>
      <p:ext uri="{BB962C8B-B14F-4D97-AF65-F5344CB8AC3E}">
        <p14:creationId xmlns:p14="http://schemas.microsoft.com/office/powerpoint/2010/main" val="972342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C02D0D-467A-4774-88DF-39FBF78645E0}" type="datetime1">
              <a:rPr lang="en-US" smtClean="0"/>
              <a:t>10/26/2015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790EBF-2842-40BA-9364-7C045D9A1DE9}" type="slidenum">
              <a:rPr lang="en-US" smtClean="0"/>
              <a:t>‹#›</a:t>
            </a:fld>
            <a:endParaRPr lang="en-US"/>
          </a:p>
        </p:txBody>
      </p:sp>
    </p:spTree>
    <p:extLst>
      <p:ext uri="{BB962C8B-B14F-4D97-AF65-F5344CB8AC3E}">
        <p14:creationId xmlns:p14="http://schemas.microsoft.com/office/powerpoint/2010/main" val="991487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C7FE94-A388-4CA2-B932-0186124A6CD6}" type="datetime1">
              <a:rPr lang="en-US" smtClean="0"/>
              <a:t>10/26/2015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790EBF-2842-40BA-9364-7C045D9A1DE9}" type="slidenum">
              <a:rPr lang="en-US" smtClean="0"/>
              <a:t>‹#›</a:t>
            </a:fld>
            <a:endParaRPr lang="en-US"/>
          </a:p>
        </p:txBody>
      </p:sp>
    </p:spTree>
    <p:extLst>
      <p:ext uri="{BB962C8B-B14F-4D97-AF65-F5344CB8AC3E}">
        <p14:creationId xmlns:p14="http://schemas.microsoft.com/office/powerpoint/2010/main" val="2813363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B71FC0-CBC7-41E7-B655-B5D97A3BE708}" type="datetime1">
              <a:rPr lang="en-US" smtClean="0"/>
              <a:t>10/26/2015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smtClean="0"/>
              <a:t>1</a:t>
            </a:r>
            <a:endParaRPr lang="en-US" dirty="0"/>
          </a:p>
        </p:txBody>
      </p:sp>
    </p:spTree>
    <p:extLst>
      <p:ext uri="{BB962C8B-B14F-4D97-AF65-F5344CB8AC3E}">
        <p14:creationId xmlns:p14="http://schemas.microsoft.com/office/powerpoint/2010/main" val="1400700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847850"/>
          </a:xfrm>
        </p:spPr>
        <p:txBody>
          <a:bodyPr>
            <a:normAutofit/>
          </a:bodyPr>
          <a:lstStyle/>
          <a:p>
            <a:r>
              <a:rPr lang="en-US" dirty="0" smtClean="0">
                <a:ea typeface="Cambria Math" panose="02040503050406030204" pitchFamily="18" charset="0"/>
              </a:rPr>
              <a:t>Partial Evaluation of      Machine Code</a:t>
            </a:r>
            <a:endParaRPr lang="en-US" dirty="0">
              <a:ea typeface="Cambria Math" panose="02040503050406030204" pitchFamily="18" charset="0"/>
            </a:endParaRPr>
          </a:p>
        </p:txBody>
      </p:sp>
      <p:sp>
        <p:nvSpPr>
          <p:cNvPr id="3" name="Subtitle 2"/>
          <p:cNvSpPr>
            <a:spLocks noGrp="1"/>
          </p:cNvSpPr>
          <p:nvPr>
            <p:ph type="subTitle" idx="1"/>
          </p:nvPr>
        </p:nvSpPr>
        <p:spPr>
          <a:xfrm>
            <a:off x="1371600" y="2667000"/>
            <a:ext cx="6400800" cy="1752600"/>
          </a:xfrm>
        </p:spPr>
        <p:txBody>
          <a:bodyPr/>
          <a:lstStyle/>
          <a:p>
            <a:r>
              <a:rPr lang="en-US" u="sng" dirty="0" smtClean="0">
                <a:uFill>
                  <a:solidFill>
                    <a:schemeClr val="bg1">
                      <a:lumMod val="65000"/>
                    </a:schemeClr>
                  </a:solidFill>
                </a:uFill>
              </a:rPr>
              <a:t>Venkatesh Srinivasan</a:t>
            </a:r>
          </a:p>
          <a:p>
            <a:r>
              <a:rPr lang="en-US" dirty="0" smtClean="0"/>
              <a:t>Thomas Reps</a:t>
            </a:r>
          </a:p>
          <a:p>
            <a:r>
              <a:rPr lang="en-US" dirty="0" smtClean="0"/>
              <a:t>{</a:t>
            </a:r>
            <a:r>
              <a:rPr lang="en-US" dirty="0" err="1" smtClean="0"/>
              <a:t>venk</a:t>
            </a:r>
            <a:r>
              <a:rPr lang="en-US" dirty="0" smtClean="0"/>
              <a:t>, reps}@cs.wisc.edu</a:t>
            </a:r>
            <a:endParaRPr lang="en-US" dirty="0"/>
          </a:p>
        </p:txBody>
      </p:sp>
      <p:sp>
        <p:nvSpPr>
          <p:cNvPr id="4" name="Slide Number Placeholder 3"/>
          <p:cNvSpPr>
            <a:spLocks noGrp="1"/>
          </p:cNvSpPr>
          <p:nvPr>
            <p:ph type="sldNum" sz="quarter" idx="12"/>
          </p:nvPr>
        </p:nvSpPr>
        <p:spPr/>
        <p:txBody>
          <a:bodyPr/>
          <a:lstStyle/>
          <a:p>
            <a:fld id="{61790EBF-2842-40BA-9364-7C045D9A1DE9}" type="slidenum">
              <a:rPr lang="en-US" smtClean="0"/>
              <a:t>1</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2800" y="4700930"/>
            <a:ext cx="2417369" cy="1623670"/>
          </a:xfrm>
          <a:prstGeom prst="rect">
            <a:avLst/>
          </a:prstGeom>
        </p:spPr>
      </p:pic>
    </p:spTree>
    <p:extLst>
      <p:ext uri="{BB962C8B-B14F-4D97-AF65-F5344CB8AC3E}">
        <p14:creationId xmlns:p14="http://schemas.microsoft.com/office/powerpoint/2010/main" val="16292725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Congruence</a:t>
            </a:r>
            <a:endParaRPr lang="en-US" dirty="0"/>
          </a:p>
        </p:txBody>
      </p:sp>
      <p:sp>
        <p:nvSpPr>
          <p:cNvPr id="3" name="Content Placeholder 2"/>
          <p:cNvSpPr>
            <a:spLocks noGrp="1"/>
          </p:cNvSpPr>
          <p:nvPr>
            <p:ph sz="half" idx="1"/>
          </p:nvPr>
        </p:nvSpPr>
        <p:spPr>
          <a:xfrm>
            <a:off x="152400" y="1143000"/>
            <a:ext cx="4724400" cy="5715000"/>
          </a:xfrm>
        </p:spPr>
        <p:txBody>
          <a:bodyPr>
            <a:normAutofit/>
          </a:bodyPr>
          <a:lstStyle/>
          <a:p>
            <a:endParaRPr lang="en-US" dirty="0" smtClean="0"/>
          </a:p>
        </p:txBody>
      </p:sp>
      <p:sp>
        <p:nvSpPr>
          <p:cNvPr id="5" name="Content Placeholder 4"/>
          <p:cNvSpPr>
            <a:spLocks noGrp="1"/>
          </p:cNvSpPr>
          <p:nvPr>
            <p:ph sz="half" idx="2"/>
          </p:nvPr>
        </p:nvSpPr>
        <p:spPr/>
        <p:txBody>
          <a:bodyPr>
            <a:normAutofit/>
          </a:bodyPr>
          <a:lstStyle/>
          <a:p>
            <a:endParaRPr lang="en-US" dirty="0"/>
          </a:p>
        </p:txBody>
      </p:sp>
      <p:sp>
        <p:nvSpPr>
          <p:cNvPr id="4" name="Slide Number Placeholder 3"/>
          <p:cNvSpPr>
            <a:spLocks noGrp="1"/>
          </p:cNvSpPr>
          <p:nvPr>
            <p:ph type="sldNum" sz="quarter" idx="12"/>
          </p:nvPr>
        </p:nvSpPr>
        <p:spPr/>
        <p:txBody>
          <a:bodyPr/>
          <a:lstStyle/>
          <a:p>
            <a:fld id="{61790EBF-2842-40BA-9364-7C045D9A1DE9}" type="slidenum">
              <a:rPr lang="en-US" smtClean="0"/>
              <a:t>10</a:t>
            </a:fld>
            <a:endParaRPr lang="en-US"/>
          </a:p>
        </p:txBody>
      </p:sp>
      <p:sp>
        <p:nvSpPr>
          <p:cNvPr id="6" name="Rounded Rectangle 5"/>
          <p:cNvSpPr/>
          <p:nvPr/>
        </p:nvSpPr>
        <p:spPr>
          <a:xfrm>
            <a:off x="5754877" y="2362200"/>
            <a:ext cx="2322323" cy="3196907"/>
          </a:xfrm>
          <a:prstGeom prst="roundRect">
            <a:avLst/>
          </a:prstGeom>
          <a:ln/>
        </p:spPr>
        <p:style>
          <a:lnRef idx="2">
            <a:schemeClr val="dk1"/>
          </a:lnRef>
          <a:fillRef idx="1">
            <a:schemeClr val="lt1"/>
          </a:fillRef>
          <a:effectRef idx="0">
            <a:schemeClr val="dk1"/>
          </a:effectRef>
          <a:fontRef idx="minor">
            <a:schemeClr val="dk1"/>
          </a:fontRef>
        </p:style>
        <p:txBody>
          <a:bodyPr lIns="0" tIns="0" rIns="0" bIns="0" rtlCol="0" anchor="ctr"/>
          <a:lstStyle/>
          <a:p>
            <a:r>
              <a:rPr lang="en-US" sz="2000" dirty="0">
                <a:solidFill>
                  <a:schemeClr val="tx1"/>
                </a:solidFill>
                <a:latin typeface="Cambria" panose="02040503050406030204" pitchFamily="18" charset="0"/>
              </a:rPr>
              <a:t>    </a:t>
            </a:r>
            <a:r>
              <a:rPr lang="en-US" sz="2000" dirty="0" err="1">
                <a:solidFill>
                  <a:schemeClr val="tx1"/>
                </a:solidFill>
                <a:latin typeface="Cambria" panose="02040503050406030204" pitchFamily="18" charset="0"/>
              </a:rPr>
              <a:t>int</a:t>
            </a:r>
            <a:r>
              <a:rPr lang="en-US" sz="2000" dirty="0">
                <a:solidFill>
                  <a:schemeClr val="tx1"/>
                </a:solidFill>
                <a:latin typeface="Cambria" panose="02040503050406030204" pitchFamily="18" charset="0"/>
              </a:rPr>
              <a:t> power</a:t>
            </a:r>
            <a:r>
              <a:rPr lang="en-US" sz="2000" dirty="0" smtClean="0">
                <a:solidFill>
                  <a:schemeClr val="tx1"/>
                </a:solidFill>
                <a:latin typeface="Cambria" panose="02040503050406030204" pitchFamily="18" charset="0"/>
              </a:rPr>
              <a:t>(</a:t>
            </a:r>
          </a:p>
          <a:p>
            <a:r>
              <a:rPr lang="en-US" sz="2000" dirty="0">
                <a:solidFill>
                  <a:schemeClr val="tx1"/>
                </a:solidFill>
                <a:latin typeface="Cambria" panose="02040503050406030204" pitchFamily="18" charset="0"/>
              </a:rPr>
              <a:t> </a:t>
            </a:r>
            <a:r>
              <a:rPr lang="en-US" sz="2000" dirty="0" smtClean="0">
                <a:solidFill>
                  <a:schemeClr val="tx1"/>
                </a:solidFill>
                <a:latin typeface="Cambria" panose="02040503050406030204" pitchFamily="18" charset="0"/>
              </a:rPr>
              <a:t>     </a:t>
            </a:r>
            <a:r>
              <a:rPr lang="en-US" sz="2000" dirty="0" err="1" smtClean="0">
                <a:solidFill>
                  <a:schemeClr val="tx1"/>
                </a:solidFill>
                <a:latin typeface="Cambria" panose="02040503050406030204" pitchFamily="18" charset="0"/>
              </a:rPr>
              <a:t>int</a:t>
            </a:r>
            <a:r>
              <a:rPr lang="en-US" sz="2000" dirty="0" smtClean="0">
                <a:solidFill>
                  <a:schemeClr val="tx1"/>
                </a:solidFill>
                <a:latin typeface="Cambria" panose="02040503050406030204" pitchFamily="18" charset="0"/>
              </a:rPr>
              <a:t> x, </a:t>
            </a:r>
          </a:p>
          <a:p>
            <a:r>
              <a:rPr lang="en-US" sz="2000" dirty="0">
                <a:solidFill>
                  <a:schemeClr val="tx1"/>
                </a:solidFill>
                <a:latin typeface="Cambria" panose="02040503050406030204" pitchFamily="18" charset="0"/>
              </a:rPr>
              <a:t> </a:t>
            </a:r>
            <a:r>
              <a:rPr lang="en-US" sz="2000" dirty="0" smtClean="0">
                <a:solidFill>
                  <a:schemeClr val="tx1"/>
                </a:solidFill>
                <a:latin typeface="Cambria" panose="02040503050406030204" pitchFamily="18" charset="0"/>
              </a:rPr>
              <a:t>     </a:t>
            </a:r>
            <a:r>
              <a:rPr lang="en-US" sz="2000" dirty="0" err="1" smtClean="0">
                <a:solidFill>
                  <a:schemeClr val="tx1"/>
                </a:solidFill>
                <a:latin typeface="Cambria" panose="02040503050406030204" pitchFamily="18" charset="0"/>
              </a:rPr>
              <a:t>int</a:t>
            </a:r>
            <a:r>
              <a:rPr lang="en-US" sz="2000" dirty="0" smtClean="0">
                <a:solidFill>
                  <a:schemeClr val="tx1"/>
                </a:solidFill>
                <a:latin typeface="Cambria" panose="02040503050406030204" pitchFamily="18" charset="0"/>
              </a:rPr>
              <a:t> y, </a:t>
            </a:r>
            <a:r>
              <a:rPr lang="en-US" sz="2000" dirty="0" err="1" smtClean="0">
                <a:solidFill>
                  <a:schemeClr val="tx1"/>
                </a:solidFill>
                <a:latin typeface="Cambria" panose="02040503050406030204" pitchFamily="18" charset="0"/>
              </a:rPr>
              <a:t>int</a:t>
            </a:r>
            <a:r>
              <a:rPr lang="en-US" sz="2000" dirty="0" smtClean="0">
                <a:solidFill>
                  <a:schemeClr val="tx1"/>
                </a:solidFill>
                <a:latin typeface="Cambria" panose="02040503050406030204" pitchFamily="18" charset="0"/>
              </a:rPr>
              <a:t> n</a:t>
            </a:r>
          </a:p>
          <a:p>
            <a:r>
              <a:rPr lang="en-US" sz="2000" dirty="0">
                <a:solidFill>
                  <a:schemeClr val="tx1"/>
                </a:solidFill>
                <a:latin typeface="Cambria" panose="02040503050406030204" pitchFamily="18" charset="0"/>
              </a:rPr>
              <a:t> </a:t>
            </a:r>
            <a:r>
              <a:rPr lang="en-US" sz="2000" dirty="0" smtClean="0">
                <a:solidFill>
                  <a:schemeClr val="tx1"/>
                </a:solidFill>
                <a:latin typeface="Cambria" panose="02040503050406030204" pitchFamily="18" charset="0"/>
              </a:rPr>
              <a:t>  ) </a:t>
            </a:r>
            <a:r>
              <a:rPr lang="en-US" sz="2000" dirty="0">
                <a:solidFill>
                  <a:schemeClr val="tx1"/>
                </a:solidFill>
                <a:latin typeface="Cambria" panose="02040503050406030204" pitchFamily="18" charset="0"/>
              </a:rPr>
              <a:t>{</a:t>
            </a:r>
          </a:p>
          <a:p>
            <a:r>
              <a:rPr lang="en-US" sz="2000" dirty="0">
                <a:solidFill>
                  <a:schemeClr val="tx1"/>
                </a:solidFill>
                <a:latin typeface="Cambria" panose="02040503050406030204" pitchFamily="18" charset="0"/>
              </a:rPr>
              <a:t>      </a:t>
            </a:r>
            <a:r>
              <a:rPr lang="en-US" sz="2000" dirty="0" err="1">
                <a:solidFill>
                  <a:schemeClr val="tx1"/>
                </a:solidFill>
                <a:latin typeface="Cambria" panose="02040503050406030204" pitchFamily="18" charset="0"/>
              </a:rPr>
              <a:t>int</a:t>
            </a:r>
            <a:r>
              <a:rPr lang="en-US" sz="2000" dirty="0">
                <a:solidFill>
                  <a:schemeClr val="tx1"/>
                </a:solidFill>
                <a:latin typeface="Cambria" panose="02040503050406030204" pitchFamily="18" charset="0"/>
              </a:rPr>
              <a:t> a = 1;</a:t>
            </a:r>
          </a:p>
          <a:p>
            <a:r>
              <a:rPr lang="en-US" sz="2000" dirty="0">
                <a:solidFill>
                  <a:schemeClr val="tx1"/>
                </a:solidFill>
                <a:latin typeface="Cambria" panose="02040503050406030204" pitchFamily="18" charset="0"/>
              </a:rPr>
              <a:t>      while </a:t>
            </a:r>
            <a:r>
              <a:rPr lang="en-US" sz="2000" dirty="0" smtClean="0">
                <a:solidFill>
                  <a:schemeClr val="tx1"/>
                </a:solidFill>
                <a:latin typeface="Cambria" panose="02040503050406030204" pitchFamily="18" charset="0"/>
              </a:rPr>
              <a:t>(n--) </a:t>
            </a:r>
            <a:r>
              <a:rPr lang="en-US" sz="2000" dirty="0">
                <a:solidFill>
                  <a:schemeClr val="tx1"/>
                </a:solidFill>
                <a:latin typeface="Cambria" panose="02040503050406030204" pitchFamily="18" charset="0"/>
              </a:rPr>
              <a:t>{</a:t>
            </a:r>
          </a:p>
          <a:p>
            <a:r>
              <a:rPr lang="en-US" sz="2000" dirty="0">
                <a:solidFill>
                  <a:schemeClr val="tx1"/>
                </a:solidFill>
                <a:latin typeface="Cambria" panose="02040503050406030204" pitchFamily="18" charset="0"/>
              </a:rPr>
              <a:t>        a *= </a:t>
            </a:r>
            <a:r>
              <a:rPr lang="en-US" sz="2000" dirty="0" smtClean="0">
                <a:solidFill>
                  <a:schemeClr val="tx1"/>
                </a:solidFill>
                <a:latin typeface="Cambria" panose="02040503050406030204" pitchFamily="18" charset="0"/>
              </a:rPr>
              <a:t>(x +   );</a:t>
            </a:r>
            <a:endParaRPr lang="en-US" sz="2000" dirty="0">
              <a:solidFill>
                <a:schemeClr val="tx1"/>
              </a:solidFill>
              <a:latin typeface="Cambria" panose="02040503050406030204" pitchFamily="18" charset="0"/>
            </a:endParaRPr>
          </a:p>
          <a:p>
            <a:r>
              <a:rPr lang="en-US" sz="2000" dirty="0">
                <a:solidFill>
                  <a:schemeClr val="tx1"/>
                </a:solidFill>
                <a:latin typeface="Cambria" panose="02040503050406030204" pitchFamily="18" charset="0"/>
              </a:rPr>
              <a:t>      }</a:t>
            </a:r>
          </a:p>
          <a:p>
            <a:r>
              <a:rPr lang="en-US" sz="2000" dirty="0">
                <a:solidFill>
                  <a:schemeClr val="tx1"/>
                </a:solidFill>
                <a:latin typeface="Cambria" panose="02040503050406030204" pitchFamily="18" charset="0"/>
              </a:rPr>
              <a:t>      return a;</a:t>
            </a:r>
          </a:p>
          <a:p>
            <a:r>
              <a:rPr lang="en-US" sz="2000" dirty="0">
                <a:solidFill>
                  <a:schemeClr val="tx1"/>
                </a:solidFill>
                <a:latin typeface="Cambria" panose="02040503050406030204" pitchFamily="18" charset="0"/>
              </a:rPr>
              <a:t>    }</a:t>
            </a:r>
          </a:p>
        </p:txBody>
      </p:sp>
      <p:sp>
        <p:nvSpPr>
          <p:cNvPr id="7" name="Rectangle 6"/>
          <p:cNvSpPr/>
          <p:nvPr/>
        </p:nvSpPr>
        <p:spPr>
          <a:xfrm>
            <a:off x="5574123" y="1704280"/>
            <a:ext cx="398584" cy="313572"/>
          </a:xfrm>
          <a:prstGeom prst="rect">
            <a:avLst/>
          </a:prstGeom>
          <a:solidFill>
            <a:srgbClr val="00B050"/>
          </a:solidFill>
          <a:ln>
            <a:solidFill>
              <a:srgbClr val="00B05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ectangle 7"/>
          <p:cNvSpPr/>
          <p:nvPr/>
        </p:nvSpPr>
        <p:spPr>
          <a:xfrm>
            <a:off x="6779125" y="1704280"/>
            <a:ext cx="398584" cy="313572"/>
          </a:xfrm>
          <a:prstGeom prst="rect">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p:cNvSpPr txBox="1"/>
          <p:nvPr/>
        </p:nvSpPr>
        <p:spPr>
          <a:xfrm>
            <a:off x="5972707" y="1676400"/>
            <a:ext cx="732893" cy="369332"/>
          </a:xfrm>
          <a:prstGeom prst="rect">
            <a:avLst/>
          </a:prstGeom>
          <a:noFill/>
        </p:spPr>
        <p:txBody>
          <a:bodyPr wrap="none" rtlCol="0">
            <a:spAutoFit/>
          </a:bodyPr>
          <a:lstStyle/>
          <a:p>
            <a:r>
              <a:rPr lang="en-US" dirty="0" smtClean="0">
                <a:latin typeface="Cambria" panose="02040503050406030204" pitchFamily="18" charset="0"/>
              </a:rPr>
              <a:t>Static</a:t>
            </a:r>
            <a:endParaRPr lang="en-US" dirty="0">
              <a:latin typeface="Cambria" panose="02040503050406030204" pitchFamily="18" charset="0"/>
            </a:endParaRPr>
          </a:p>
        </p:txBody>
      </p:sp>
      <p:sp>
        <p:nvSpPr>
          <p:cNvPr id="10" name="TextBox 9"/>
          <p:cNvSpPr txBox="1"/>
          <p:nvPr/>
        </p:nvSpPr>
        <p:spPr>
          <a:xfrm>
            <a:off x="7177709" y="1676400"/>
            <a:ext cx="1117614" cy="369332"/>
          </a:xfrm>
          <a:prstGeom prst="rect">
            <a:avLst/>
          </a:prstGeom>
          <a:noFill/>
        </p:spPr>
        <p:txBody>
          <a:bodyPr wrap="none" rtlCol="0">
            <a:spAutoFit/>
          </a:bodyPr>
          <a:lstStyle/>
          <a:p>
            <a:r>
              <a:rPr lang="en-US" b="1" dirty="0" smtClean="0">
                <a:latin typeface="Cambria" panose="02040503050406030204" pitchFamily="18" charset="0"/>
              </a:rPr>
              <a:t>Dynamic</a:t>
            </a:r>
            <a:endParaRPr lang="en-US" b="1" dirty="0">
              <a:latin typeface="Cambria" panose="02040503050406030204" pitchFamily="18" charset="0"/>
            </a:endParaRPr>
          </a:p>
        </p:txBody>
      </p:sp>
      <p:sp>
        <p:nvSpPr>
          <p:cNvPr id="11" name="TextBox 10"/>
          <p:cNvSpPr txBox="1"/>
          <p:nvPr/>
        </p:nvSpPr>
        <p:spPr>
          <a:xfrm>
            <a:off x="7229290" y="4213158"/>
            <a:ext cx="314510" cy="400110"/>
          </a:xfrm>
          <a:prstGeom prst="rect">
            <a:avLst/>
          </a:prstGeom>
          <a:noFill/>
        </p:spPr>
        <p:txBody>
          <a:bodyPr wrap="none" rtlCol="0">
            <a:spAutoFit/>
          </a:bodyPr>
          <a:lstStyle/>
          <a:p>
            <a:r>
              <a:rPr lang="en-US" sz="2000" dirty="0" smtClean="0">
                <a:latin typeface="Cambria" panose="02040503050406030204" pitchFamily="18" charset="0"/>
              </a:rPr>
              <a:t>y</a:t>
            </a:r>
            <a:endParaRPr lang="en-US" sz="2000" dirty="0">
              <a:latin typeface="Cambria" panose="02040503050406030204" pitchFamily="18" charset="0"/>
            </a:endParaRPr>
          </a:p>
        </p:txBody>
      </p:sp>
      <p:sp>
        <p:nvSpPr>
          <p:cNvPr id="12" name="Rounded Rectangle 11"/>
          <p:cNvSpPr/>
          <p:nvPr/>
        </p:nvSpPr>
        <p:spPr>
          <a:xfrm>
            <a:off x="1295400" y="1704279"/>
            <a:ext cx="2405338" cy="1598453"/>
          </a:xfrm>
          <a:prstGeom prst="roundRect">
            <a:avLst/>
          </a:prstGeom>
          <a:gradFill>
            <a:gsLst>
              <a:gs pos="0">
                <a:schemeClr val="bg1">
                  <a:lumMod val="85000"/>
                </a:schemeClr>
              </a:gs>
              <a:gs pos="80000">
                <a:schemeClr val="bg1">
                  <a:lumMod val="65000"/>
                </a:schemeClr>
              </a:gs>
              <a:gs pos="100000">
                <a:schemeClr val="bg1">
                  <a:lumMod val="50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3200" dirty="0" smtClean="0">
                <a:solidFill>
                  <a:schemeClr val="tx1"/>
                </a:solidFill>
                <a:latin typeface="Cambria" panose="02040503050406030204" pitchFamily="18" charset="0"/>
              </a:rPr>
              <a:t>Congruence</a:t>
            </a:r>
            <a:endParaRPr lang="en-US" sz="4400" dirty="0">
              <a:solidFill>
                <a:schemeClr val="tx1"/>
              </a:solidFill>
              <a:latin typeface="Cambria" panose="02040503050406030204" pitchFamily="18" charset="0"/>
            </a:endParaRPr>
          </a:p>
        </p:txBody>
      </p:sp>
      <p:sp>
        <p:nvSpPr>
          <p:cNvPr id="14" name="Right Arrow 13"/>
          <p:cNvSpPr/>
          <p:nvPr/>
        </p:nvSpPr>
        <p:spPr>
          <a:xfrm rot="5400000">
            <a:off x="2193268" y="3651623"/>
            <a:ext cx="609601" cy="316758"/>
          </a:xfrm>
          <a:prstGeom prst="right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Cambria" panose="02040503050406030204" pitchFamily="18" charset="0"/>
            </a:endParaRPr>
          </a:p>
        </p:txBody>
      </p:sp>
      <p:sp>
        <p:nvSpPr>
          <p:cNvPr id="15" name="Rounded Rectangle 14"/>
          <p:cNvSpPr/>
          <p:nvPr/>
        </p:nvSpPr>
        <p:spPr>
          <a:xfrm>
            <a:off x="1295400" y="4213158"/>
            <a:ext cx="2405338" cy="1598453"/>
          </a:xfrm>
          <a:prstGeom prst="roundRect">
            <a:avLst/>
          </a:prstGeom>
          <a:gradFill>
            <a:gsLst>
              <a:gs pos="0">
                <a:schemeClr val="bg1">
                  <a:lumMod val="85000"/>
                </a:schemeClr>
              </a:gs>
              <a:gs pos="80000">
                <a:schemeClr val="bg1">
                  <a:lumMod val="65000"/>
                </a:schemeClr>
              </a:gs>
              <a:gs pos="100000">
                <a:schemeClr val="bg1">
                  <a:lumMod val="50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400" dirty="0" smtClean="0">
                <a:solidFill>
                  <a:schemeClr val="tx1"/>
                </a:solidFill>
                <a:latin typeface="Cambria" panose="02040503050406030204" pitchFamily="18" charset="0"/>
              </a:rPr>
              <a:t>Dataflow analysis/ Forward slicing</a:t>
            </a:r>
            <a:endParaRPr lang="en-US" sz="3600" dirty="0">
              <a:solidFill>
                <a:schemeClr val="tx1"/>
              </a:solidFill>
              <a:latin typeface="Cambria" panose="02040503050406030204" pitchFamily="18" charset="0"/>
            </a:endParaRPr>
          </a:p>
        </p:txBody>
      </p:sp>
      <p:sp>
        <p:nvSpPr>
          <p:cNvPr id="16" name="TextBox 15"/>
          <p:cNvSpPr txBox="1"/>
          <p:nvPr/>
        </p:nvSpPr>
        <p:spPr>
          <a:xfrm>
            <a:off x="1124803" y="3625336"/>
            <a:ext cx="1222451" cy="369332"/>
          </a:xfrm>
          <a:prstGeom prst="rect">
            <a:avLst/>
          </a:prstGeom>
          <a:noFill/>
        </p:spPr>
        <p:txBody>
          <a:bodyPr wrap="none" rtlCol="0">
            <a:spAutoFit/>
          </a:bodyPr>
          <a:lstStyle/>
          <a:p>
            <a:r>
              <a:rPr lang="en-US" dirty="0" smtClean="0"/>
              <a:t>Ensured by</a:t>
            </a:r>
            <a:endParaRPr lang="en-US" dirty="0"/>
          </a:p>
        </p:txBody>
      </p:sp>
    </p:spTree>
    <p:extLst>
      <p:ext uri="{BB962C8B-B14F-4D97-AF65-F5344CB8AC3E}">
        <p14:creationId xmlns:p14="http://schemas.microsoft.com/office/powerpoint/2010/main" val="2103279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par>
                                <p:cTn id="14" presetID="10" presetClass="entr" presetSubtype="0" fill="hold" nodeType="withEffect">
                                  <p:stCondLst>
                                    <p:cond delay="0"/>
                                  </p:stCondLst>
                                  <p:iterate type="lt">
                                    <p:tmPct val="0"/>
                                  </p:iterate>
                                  <p:childTnLst>
                                    <p:set>
                                      <p:cBhvr>
                                        <p:cTn id="15" dur="1" fill="hold">
                                          <p:stCondLst>
                                            <p:cond delay="0"/>
                                          </p:stCondLst>
                                        </p:cTn>
                                        <p:tgtEl>
                                          <p:spTgt spid="6">
                                            <p:txEl>
                                              <p:pRg st="1" end="1"/>
                                            </p:txEl>
                                          </p:spTgt>
                                        </p:tgtEl>
                                        <p:attrNameLst>
                                          <p:attrName>style.visibility</p:attrName>
                                        </p:attrNameLst>
                                      </p:cBhvr>
                                      <p:to>
                                        <p:strVal val="visible"/>
                                      </p:to>
                                    </p:set>
                                    <p:animEffect transition="in" filter="fade">
                                      <p:cBhvr>
                                        <p:cTn id="16" dur="500"/>
                                        <p:tgtEl>
                                          <p:spTgt spid="6">
                                            <p:txEl>
                                              <p:p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500"/>
                                        <p:tgtEl>
                                          <p:spTgt spid="6">
                                            <p:txEl>
                                              <p:pRg st="2" end="2"/>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par>
                                <p:cTn id="23" presetID="10" presetClass="entr" presetSubtype="0" fill="hold" nodeType="withEffect">
                                  <p:stCondLst>
                                    <p:cond delay="0"/>
                                  </p:stCondLst>
                                  <p:iterate type="lt">
                                    <p:tmPct val="0"/>
                                  </p:iterate>
                                  <p:childTnLst>
                                    <p:set>
                                      <p:cBhvr>
                                        <p:cTn id="24" dur="1" fill="hold">
                                          <p:stCondLst>
                                            <p:cond delay="0"/>
                                          </p:stCondLst>
                                        </p:cTn>
                                        <p:tgtEl>
                                          <p:spTgt spid="6">
                                            <p:txEl>
                                              <p:pRg st="4" end="4"/>
                                            </p:txEl>
                                          </p:spTgt>
                                        </p:tgtEl>
                                        <p:attrNameLst>
                                          <p:attrName>style.visibility</p:attrName>
                                        </p:attrNameLst>
                                      </p:cBhvr>
                                      <p:to>
                                        <p:strVal val="visible"/>
                                      </p:to>
                                    </p:set>
                                    <p:animEffect transition="in" filter="fade">
                                      <p:cBhvr>
                                        <p:cTn id="25" dur="500"/>
                                        <p:tgtEl>
                                          <p:spTgt spid="6">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6">
                                            <p:txEl>
                                              <p:pRg st="5" end="5"/>
                                            </p:txEl>
                                          </p:spTgt>
                                        </p:tgtEl>
                                        <p:attrNameLst>
                                          <p:attrName>style.visibility</p:attrName>
                                        </p:attrNameLst>
                                      </p:cBhvr>
                                      <p:to>
                                        <p:strVal val="visible"/>
                                      </p:to>
                                    </p:set>
                                    <p:animEffect transition="in" filter="fade">
                                      <p:cBhvr>
                                        <p:cTn id="28" dur="500"/>
                                        <p:tgtEl>
                                          <p:spTgt spid="6">
                                            <p:txEl>
                                              <p:pRg st="5" end="5"/>
                                            </p:txEl>
                                          </p:spTgt>
                                        </p:tgtEl>
                                      </p:cBhvr>
                                    </p:animEffect>
                                  </p:childTnLst>
                                </p:cTn>
                              </p:par>
                              <p:par>
                                <p:cTn id="29" presetID="10" presetClass="entr" presetSubtype="0" fill="hold" nodeType="withEffect">
                                  <p:stCondLst>
                                    <p:cond delay="0"/>
                                  </p:stCondLst>
                                  <p:iterate type="lt">
                                    <p:tmPct val="0"/>
                                  </p:iterate>
                                  <p:childTnLst>
                                    <p:set>
                                      <p:cBhvr>
                                        <p:cTn id="30" dur="1" fill="hold">
                                          <p:stCondLst>
                                            <p:cond delay="0"/>
                                          </p:stCondLst>
                                        </p:cTn>
                                        <p:tgtEl>
                                          <p:spTgt spid="6">
                                            <p:txEl>
                                              <p:pRg st="6" end="6"/>
                                            </p:txEl>
                                          </p:spTgt>
                                        </p:tgtEl>
                                        <p:attrNameLst>
                                          <p:attrName>style.visibility</p:attrName>
                                        </p:attrNameLst>
                                      </p:cBhvr>
                                      <p:to>
                                        <p:strVal val="visible"/>
                                      </p:to>
                                    </p:set>
                                    <p:animEffect transition="in" filter="fade">
                                      <p:cBhvr>
                                        <p:cTn id="31" dur="500"/>
                                        <p:tgtEl>
                                          <p:spTgt spid="6">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6">
                                            <p:txEl>
                                              <p:pRg st="7" end="7"/>
                                            </p:txEl>
                                          </p:spTgt>
                                        </p:tgtEl>
                                        <p:attrNameLst>
                                          <p:attrName>style.visibility</p:attrName>
                                        </p:attrNameLst>
                                      </p:cBhvr>
                                      <p:to>
                                        <p:strVal val="visible"/>
                                      </p:to>
                                    </p:set>
                                    <p:animEffect transition="in" filter="fade">
                                      <p:cBhvr>
                                        <p:cTn id="34" dur="500"/>
                                        <p:tgtEl>
                                          <p:spTgt spid="6">
                                            <p:txEl>
                                              <p:pRg st="7" end="7"/>
                                            </p:txEl>
                                          </p:spTgt>
                                        </p:tgtEl>
                                      </p:cBhvr>
                                    </p:animEffect>
                                  </p:childTnLst>
                                </p:cTn>
                              </p:par>
                              <p:par>
                                <p:cTn id="35" presetID="10" presetClass="entr" presetSubtype="0" fill="hold" nodeType="withEffect">
                                  <p:stCondLst>
                                    <p:cond delay="0"/>
                                  </p:stCondLst>
                                  <p:iterate type="lt">
                                    <p:tmPct val="0"/>
                                  </p:iterate>
                                  <p:childTnLst>
                                    <p:set>
                                      <p:cBhvr>
                                        <p:cTn id="36" dur="1" fill="hold">
                                          <p:stCondLst>
                                            <p:cond delay="0"/>
                                          </p:stCondLst>
                                        </p:cTn>
                                        <p:tgtEl>
                                          <p:spTgt spid="6">
                                            <p:txEl>
                                              <p:pRg st="8" end="8"/>
                                            </p:txEl>
                                          </p:spTgt>
                                        </p:tgtEl>
                                        <p:attrNameLst>
                                          <p:attrName>style.visibility</p:attrName>
                                        </p:attrNameLst>
                                      </p:cBhvr>
                                      <p:to>
                                        <p:strVal val="visible"/>
                                      </p:to>
                                    </p:set>
                                    <p:animEffect transition="in" filter="fade">
                                      <p:cBhvr>
                                        <p:cTn id="37" dur="500"/>
                                        <p:tgtEl>
                                          <p:spTgt spid="6">
                                            <p:txEl>
                                              <p:pRg st="8" end="8"/>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1">
                                            <p:txEl>
                                              <p:pRg st="0" end="0"/>
                                            </p:txEl>
                                          </p:spTgt>
                                        </p:tgtEl>
                                        <p:attrNameLst>
                                          <p:attrName>style.visibility</p:attrName>
                                        </p:attrNameLst>
                                      </p:cBhvr>
                                      <p:to>
                                        <p:strVal val="visible"/>
                                      </p:to>
                                    </p:set>
                                    <p:animEffect transition="in" filter="fade">
                                      <p:cBhvr>
                                        <p:cTn id="40" dur="500"/>
                                        <p:tgtEl>
                                          <p:spTgt spid="11">
                                            <p:txEl>
                                              <p:pRg st="0" end="0"/>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6">
                                            <p:txEl>
                                              <p:pRg st="9" end="9"/>
                                            </p:txEl>
                                          </p:spTgt>
                                        </p:tgtEl>
                                        <p:attrNameLst>
                                          <p:attrName>style.visibility</p:attrName>
                                        </p:attrNameLst>
                                      </p:cBhvr>
                                      <p:to>
                                        <p:strVal val="visible"/>
                                      </p:to>
                                    </p:set>
                                    <p:animEffect transition="in" filter="fade">
                                      <p:cBhvr>
                                        <p:cTn id="43" dur="500"/>
                                        <p:tgtEl>
                                          <p:spTgt spid="6">
                                            <p:txEl>
                                              <p:pRg st="9" end="9"/>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500"/>
                                        <p:tgtEl>
                                          <p:spTgt spid="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500"/>
                                        <p:tgtEl>
                                          <p:spTgt spid="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500"/>
                                        <p:tgtEl>
                                          <p:spTgt spid="10"/>
                                        </p:tgtEl>
                                      </p:cBhvr>
                                    </p:animEffect>
                                  </p:childTnLst>
                                </p:cTn>
                              </p:par>
                              <p:par>
                                <p:cTn id="56" presetID="3" presetClass="emph" presetSubtype="2" fill="hold" nodeType="withEffect">
                                  <p:stCondLst>
                                    <p:cond delay="0"/>
                                  </p:stCondLst>
                                  <p:iterate type="lt">
                                    <p:tmPct val="0"/>
                                  </p:iterate>
                                  <p:childTnLst>
                                    <p:animClr clrSpc="rgb" dir="cw">
                                      <p:cBhvr override="childStyle">
                                        <p:cTn id="57" dur="2000" fill="hold"/>
                                        <p:tgtEl>
                                          <p:spTgt spid="6">
                                            <p:txEl>
                                              <p:pRg st="1" end="1"/>
                                            </p:txEl>
                                          </p:spTgt>
                                        </p:tgtEl>
                                        <p:attrNameLst>
                                          <p:attrName>style.color</p:attrName>
                                        </p:attrNameLst>
                                      </p:cBhvr>
                                      <p:to>
                                        <a:srgbClr val="C00000"/>
                                      </p:to>
                                    </p:animClr>
                                  </p:childTnLst>
                                </p:cTn>
                              </p:par>
                              <p:par>
                                <p:cTn id="58" presetID="15" presetClass="emph" presetSubtype="0" nodeType="withEffect">
                                  <p:stCondLst>
                                    <p:cond delay="0"/>
                                  </p:stCondLst>
                                  <p:iterate type="lt">
                                    <p:tmAbs val="25"/>
                                  </p:iterate>
                                  <p:childTnLst>
                                    <p:set>
                                      <p:cBhvr override="childStyle">
                                        <p:cTn id="59" dur="indefinite"/>
                                        <p:tgtEl>
                                          <p:spTgt spid="6">
                                            <p:txEl>
                                              <p:pRg st="1" end="1"/>
                                            </p:txEl>
                                          </p:spTgt>
                                        </p:tgtEl>
                                        <p:attrNameLst>
                                          <p:attrName>style.fontWeight</p:attrName>
                                        </p:attrNameLst>
                                      </p:cBhvr>
                                      <p:to>
                                        <p:strVal val="bold"/>
                                      </p:to>
                                    </p:set>
                                  </p:childTnLst>
                                </p:cTn>
                              </p:par>
                              <p:par>
                                <p:cTn id="60" presetID="3" presetClass="emph" presetSubtype="2" fill="hold" nodeType="withEffect">
                                  <p:stCondLst>
                                    <p:cond delay="0"/>
                                  </p:stCondLst>
                                  <p:childTnLst>
                                    <p:animClr clrSpc="rgb" dir="cw">
                                      <p:cBhvr override="childStyle">
                                        <p:cTn id="61" dur="2000" fill="hold"/>
                                        <p:tgtEl>
                                          <p:spTgt spid="6">
                                            <p:txEl>
                                              <p:pRg st="2" end="2"/>
                                            </p:txEl>
                                          </p:spTgt>
                                        </p:tgtEl>
                                        <p:attrNameLst>
                                          <p:attrName>style.color</p:attrName>
                                        </p:attrNameLst>
                                      </p:cBhvr>
                                      <p:to>
                                        <a:srgbClr val="00B050"/>
                                      </p:to>
                                    </p:animClr>
                                  </p:childTnLst>
                                </p:cTn>
                              </p:par>
                              <p:par>
                                <p:cTn id="62" presetID="3" presetClass="emph" presetSubtype="2" fill="hold" nodeType="withEffect">
                                  <p:stCondLst>
                                    <p:cond delay="0"/>
                                  </p:stCondLst>
                                  <p:iterate type="lt">
                                    <p:tmPct val="0"/>
                                  </p:iterate>
                                  <p:childTnLst>
                                    <p:animClr clrSpc="rgb" dir="cw">
                                      <p:cBhvr override="childStyle">
                                        <p:cTn id="63" dur="2000" fill="hold"/>
                                        <p:tgtEl>
                                          <p:spTgt spid="6">
                                            <p:txEl>
                                              <p:pRg st="4" end="4"/>
                                            </p:txEl>
                                          </p:spTgt>
                                        </p:tgtEl>
                                        <p:attrNameLst>
                                          <p:attrName>style.color</p:attrName>
                                        </p:attrNameLst>
                                      </p:cBhvr>
                                      <p:to>
                                        <a:srgbClr val="C00000"/>
                                      </p:to>
                                    </p:animClr>
                                  </p:childTnLst>
                                </p:cTn>
                              </p:par>
                              <p:par>
                                <p:cTn id="64" presetID="15" presetClass="emph" presetSubtype="0" nodeType="withEffect">
                                  <p:stCondLst>
                                    <p:cond delay="0"/>
                                  </p:stCondLst>
                                  <p:iterate type="lt">
                                    <p:tmAbs val="25"/>
                                  </p:iterate>
                                  <p:childTnLst>
                                    <p:set>
                                      <p:cBhvr override="childStyle">
                                        <p:cTn id="65" dur="indefinite"/>
                                        <p:tgtEl>
                                          <p:spTgt spid="6">
                                            <p:txEl>
                                              <p:pRg st="4" end="4"/>
                                            </p:txEl>
                                          </p:spTgt>
                                        </p:tgtEl>
                                        <p:attrNameLst>
                                          <p:attrName>style.fontWeight</p:attrName>
                                        </p:attrNameLst>
                                      </p:cBhvr>
                                      <p:to>
                                        <p:strVal val="bold"/>
                                      </p:to>
                                    </p:set>
                                  </p:childTnLst>
                                </p:cTn>
                              </p:par>
                              <p:par>
                                <p:cTn id="66" presetID="3" presetClass="emph" presetSubtype="2" fill="hold" nodeType="withEffect">
                                  <p:stCondLst>
                                    <p:cond delay="0"/>
                                  </p:stCondLst>
                                  <p:iterate type="lt">
                                    <p:tmPct val="0"/>
                                  </p:iterate>
                                  <p:childTnLst>
                                    <p:animClr clrSpc="rgb" dir="cw">
                                      <p:cBhvr override="childStyle">
                                        <p:cTn id="67" dur="2000" fill="hold"/>
                                        <p:tgtEl>
                                          <p:spTgt spid="6">
                                            <p:txEl>
                                              <p:pRg st="6" end="6"/>
                                            </p:txEl>
                                          </p:spTgt>
                                        </p:tgtEl>
                                        <p:attrNameLst>
                                          <p:attrName>style.color</p:attrName>
                                        </p:attrNameLst>
                                      </p:cBhvr>
                                      <p:to>
                                        <a:srgbClr val="C00000"/>
                                      </p:to>
                                    </p:animClr>
                                  </p:childTnLst>
                                </p:cTn>
                              </p:par>
                              <p:par>
                                <p:cTn id="68" presetID="15" presetClass="emph" presetSubtype="0" nodeType="withEffect">
                                  <p:stCondLst>
                                    <p:cond delay="0"/>
                                  </p:stCondLst>
                                  <p:iterate type="lt">
                                    <p:tmAbs val="25"/>
                                  </p:iterate>
                                  <p:childTnLst>
                                    <p:set>
                                      <p:cBhvr override="childStyle">
                                        <p:cTn id="69" dur="indefinite"/>
                                        <p:tgtEl>
                                          <p:spTgt spid="6">
                                            <p:txEl>
                                              <p:pRg st="6" end="6"/>
                                            </p:txEl>
                                          </p:spTgt>
                                        </p:tgtEl>
                                        <p:attrNameLst>
                                          <p:attrName>style.fontWeight</p:attrName>
                                        </p:attrNameLst>
                                      </p:cBhvr>
                                      <p:to>
                                        <p:strVal val="bold"/>
                                      </p:to>
                                    </p:set>
                                  </p:childTnLst>
                                </p:cTn>
                              </p:par>
                              <p:par>
                                <p:cTn id="70" presetID="3" presetClass="emph" presetSubtype="2" fill="hold" nodeType="withEffect">
                                  <p:stCondLst>
                                    <p:cond delay="0"/>
                                  </p:stCondLst>
                                  <p:iterate type="lt">
                                    <p:tmPct val="0"/>
                                  </p:iterate>
                                  <p:childTnLst>
                                    <p:animClr clrSpc="rgb" dir="cw">
                                      <p:cBhvr override="childStyle">
                                        <p:cTn id="71" dur="2000" fill="hold"/>
                                        <p:tgtEl>
                                          <p:spTgt spid="6">
                                            <p:txEl>
                                              <p:pRg st="8" end="8"/>
                                            </p:txEl>
                                          </p:spTgt>
                                        </p:tgtEl>
                                        <p:attrNameLst>
                                          <p:attrName>style.color</p:attrName>
                                        </p:attrNameLst>
                                      </p:cBhvr>
                                      <p:to>
                                        <a:srgbClr val="C00000"/>
                                      </p:to>
                                    </p:animClr>
                                  </p:childTnLst>
                                </p:cTn>
                              </p:par>
                              <p:par>
                                <p:cTn id="72" presetID="15" presetClass="emph" presetSubtype="0" nodeType="withEffect">
                                  <p:stCondLst>
                                    <p:cond delay="0"/>
                                  </p:stCondLst>
                                  <p:iterate type="lt">
                                    <p:tmAbs val="25"/>
                                  </p:iterate>
                                  <p:childTnLst>
                                    <p:set>
                                      <p:cBhvr override="childStyle">
                                        <p:cTn id="73" dur="indefinite"/>
                                        <p:tgtEl>
                                          <p:spTgt spid="6">
                                            <p:txEl>
                                              <p:pRg st="8" end="8"/>
                                            </p:txEl>
                                          </p:spTgt>
                                        </p:tgtEl>
                                        <p:attrNameLst>
                                          <p:attrName>style.fontWeight</p:attrName>
                                        </p:attrNameLst>
                                      </p:cBhvr>
                                      <p:to>
                                        <p:strVal val="bold"/>
                                      </p:to>
                                    </p:set>
                                  </p:childTnLst>
                                </p:cTn>
                              </p:par>
                              <p:par>
                                <p:cTn id="74" presetID="3" presetClass="emph" presetSubtype="2" fill="hold" nodeType="withEffect">
                                  <p:stCondLst>
                                    <p:cond delay="0"/>
                                  </p:stCondLst>
                                  <p:childTnLst>
                                    <p:animClr clrSpc="rgb" dir="cw">
                                      <p:cBhvr override="childStyle">
                                        <p:cTn id="75" dur="2000" fill="hold"/>
                                        <p:tgtEl>
                                          <p:spTgt spid="6">
                                            <p:txEl>
                                              <p:pRg st="5" end="5"/>
                                            </p:txEl>
                                          </p:spTgt>
                                        </p:tgtEl>
                                        <p:attrNameLst>
                                          <p:attrName>style.color</p:attrName>
                                        </p:attrNameLst>
                                      </p:cBhvr>
                                      <p:to>
                                        <a:srgbClr val="00B050"/>
                                      </p:to>
                                    </p:animClr>
                                  </p:childTnLst>
                                </p:cTn>
                              </p:par>
                              <p:par>
                                <p:cTn id="76" presetID="3" presetClass="emph" presetSubtype="2" fill="hold" nodeType="withEffect">
                                  <p:stCondLst>
                                    <p:cond delay="0"/>
                                  </p:stCondLst>
                                  <p:childTnLst>
                                    <p:animClr clrSpc="rgb" dir="cw">
                                      <p:cBhvr override="childStyle">
                                        <p:cTn id="77" dur="2000" fill="hold"/>
                                        <p:tgtEl>
                                          <p:spTgt spid="6">
                                            <p:txEl>
                                              <p:pRg st="7" end="7"/>
                                            </p:txEl>
                                          </p:spTgt>
                                        </p:tgtEl>
                                        <p:attrNameLst>
                                          <p:attrName>style.color</p:attrName>
                                        </p:attrNameLst>
                                      </p:cBhvr>
                                      <p:to>
                                        <a:srgbClr val="00B050"/>
                                      </p:to>
                                    </p:animClr>
                                  </p:childTnLst>
                                </p:cTn>
                              </p:par>
                              <p:par>
                                <p:cTn id="78" presetID="3" presetClass="emph" presetSubtype="2" fill="hold" nodeType="withEffect">
                                  <p:stCondLst>
                                    <p:cond delay="0"/>
                                  </p:stCondLst>
                                  <p:childTnLst>
                                    <p:animClr clrSpc="rgb" dir="cw">
                                      <p:cBhvr override="childStyle">
                                        <p:cTn id="79" dur="2000" fill="hold"/>
                                        <p:tgtEl>
                                          <p:spTgt spid="11">
                                            <p:txEl>
                                              <p:pRg st="0" end="0"/>
                                            </p:txEl>
                                          </p:spTgt>
                                        </p:tgtEl>
                                        <p:attrNameLst>
                                          <p:attrName>style.color</p:attrName>
                                        </p:attrNameLst>
                                      </p:cBhvr>
                                      <p:to>
                                        <a:srgbClr val="00B050"/>
                                      </p:to>
                                    </p:animClr>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12"/>
                                        </p:tgtEl>
                                        <p:attrNameLst>
                                          <p:attrName>style.visibility</p:attrName>
                                        </p:attrNameLst>
                                      </p:cBhvr>
                                      <p:to>
                                        <p:strVal val="visible"/>
                                      </p:to>
                                    </p:set>
                                    <p:anim calcmode="lin" valueType="num">
                                      <p:cBhvr>
                                        <p:cTn id="84" dur="500" fill="hold"/>
                                        <p:tgtEl>
                                          <p:spTgt spid="12"/>
                                        </p:tgtEl>
                                        <p:attrNameLst>
                                          <p:attrName>ppt_w</p:attrName>
                                        </p:attrNameLst>
                                      </p:cBhvr>
                                      <p:tavLst>
                                        <p:tav tm="0">
                                          <p:val>
                                            <p:fltVal val="0"/>
                                          </p:val>
                                        </p:tav>
                                        <p:tav tm="100000">
                                          <p:val>
                                            <p:strVal val="#ppt_w"/>
                                          </p:val>
                                        </p:tav>
                                      </p:tavLst>
                                    </p:anim>
                                    <p:anim calcmode="lin" valueType="num">
                                      <p:cBhvr>
                                        <p:cTn id="85" dur="500" fill="hold"/>
                                        <p:tgtEl>
                                          <p:spTgt spid="12"/>
                                        </p:tgtEl>
                                        <p:attrNameLst>
                                          <p:attrName>ppt_h</p:attrName>
                                        </p:attrNameLst>
                                      </p:cBhvr>
                                      <p:tavLst>
                                        <p:tav tm="0">
                                          <p:val>
                                            <p:fltVal val="0"/>
                                          </p:val>
                                        </p:tav>
                                        <p:tav tm="100000">
                                          <p:val>
                                            <p:strVal val="#ppt_h"/>
                                          </p:val>
                                        </p:tav>
                                      </p:tavLst>
                                    </p:anim>
                                    <p:animEffect transition="in" filter="fade">
                                      <p:cBhvr>
                                        <p:cTn id="86" dur="500"/>
                                        <p:tgtEl>
                                          <p:spTgt spid="12"/>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1" fill="hold" grpId="0" nodeType="clickEffect">
                                  <p:stCondLst>
                                    <p:cond delay="0"/>
                                  </p:stCondLst>
                                  <p:childTnLst>
                                    <p:set>
                                      <p:cBhvr>
                                        <p:cTn id="90" dur="1" fill="hold">
                                          <p:stCondLst>
                                            <p:cond delay="0"/>
                                          </p:stCondLst>
                                        </p:cTn>
                                        <p:tgtEl>
                                          <p:spTgt spid="14"/>
                                        </p:tgtEl>
                                        <p:attrNameLst>
                                          <p:attrName>style.visibility</p:attrName>
                                        </p:attrNameLst>
                                      </p:cBhvr>
                                      <p:to>
                                        <p:strVal val="visible"/>
                                      </p:to>
                                    </p:set>
                                    <p:animEffect transition="in" filter="wipe(up)">
                                      <p:cBhvr>
                                        <p:cTn id="91" dur="500"/>
                                        <p:tgtEl>
                                          <p:spTgt spid="14"/>
                                        </p:tgtEl>
                                      </p:cBhvr>
                                    </p:animEffect>
                                  </p:childTnLst>
                                </p:cTn>
                              </p:par>
                            </p:childTnLst>
                          </p:cTn>
                        </p:par>
                        <p:par>
                          <p:cTn id="92" fill="hold">
                            <p:stCondLst>
                              <p:cond delay="500"/>
                            </p:stCondLst>
                            <p:childTnLst>
                              <p:par>
                                <p:cTn id="93" presetID="10" presetClass="entr" presetSubtype="0"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fade">
                                      <p:cBhvr>
                                        <p:cTn id="95" dur="500"/>
                                        <p:tgtEl>
                                          <p:spTgt spid="16"/>
                                        </p:tgtEl>
                                      </p:cBhvr>
                                    </p:animEffect>
                                  </p:childTnLst>
                                </p:cTn>
                              </p:par>
                            </p:childTnLst>
                          </p:cTn>
                        </p:par>
                        <p:par>
                          <p:cTn id="96" fill="hold">
                            <p:stCondLst>
                              <p:cond delay="1000"/>
                            </p:stCondLst>
                            <p:childTnLst>
                              <p:par>
                                <p:cTn id="97" presetID="53" presetClass="entr" presetSubtype="16" fill="hold" grpId="0" nodeType="afterEffect">
                                  <p:stCondLst>
                                    <p:cond delay="0"/>
                                  </p:stCondLst>
                                  <p:childTnLst>
                                    <p:set>
                                      <p:cBhvr>
                                        <p:cTn id="98" dur="1" fill="hold">
                                          <p:stCondLst>
                                            <p:cond delay="0"/>
                                          </p:stCondLst>
                                        </p:cTn>
                                        <p:tgtEl>
                                          <p:spTgt spid="15"/>
                                        </p:tgtEl>
                                        <p:attrNameLst>
                                          <p:attrName>style.visibility</p:attrName>
                                        </p:attrNameLst>
                                      </p:cBhvr>
                                      <p:to>
                                        <p:strVal val="visible"/>
                                      </p:to>
                                    </p:set>
                                    <p:anim calcmode="lin" valueType="num">
                                      <p:cBhvr>
                                        <p:cTn id="99" dur="500" fill="hold"/>
                                        <p:tgtEl>
                                          <p:spTgt spid="15"/>
                                        </p:tgtEl>
                                        <p:attrNameLst>
                                          <p:attrName>ppt_w</p:attrName>
                                        </p:attrNameLst>
                                      </p:cBhvr>
                                      <p:tavLst>
                                        <p:tav tm="0">
                                          <p:val>
                                            <p:fltVal val="0"/>
                                          </p:val>
                                        </p:tav>
                                        <p:tav tm="100000">
                                          <p:val>
                                            <p:strVal val="#ppt_w"/>
                                          </p:val>
                                        </p:tav>
                                      </p:tavLst>
                                    </p:anim>
                                    <p:anim calcmode="lin" valueType="num">
                                      <p:cBhvr>
                                        <p:cTn id="100" dur="500" fill="hold"/>
                                        <p:tgtEl>
                                          <p:spTgt spid="15"/>
                                        </p:tgtEl>
                                        <p:attrNameLst>
                                          <p:attrName>ppt_h</p:attrName>
                                        </p:attrNameLst>
                                      </p:cBhvr>
                                      <p:tavLst>
                                        <p:tav tm="0">
                                          <p:val>
                                            <p:fltVal val="0"/>
                                          </p:val>
                                        </p:tav>
                                        <p:tav tm="100000">
                                          <p:val>
                                            <p:strVal val="#ppt_h"/>
                                          </p:val>
                                        </p:tav>
                                      </p:tavLst>
                                    </p:anim>
                                    <p:animEffect transition="in" filter="fade">
                                      <p:cBhvr>
                                        <p:cTn id="10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P spid="10" grpId="0"/>
      <p:bldP spid="11" grpId="0" build="allAtOnce"/>
      <p:bldP spid="12" grpId="0" animBg="1"/>
      <p:bldP spid="14" grpId="0" animBg="1"/>
      <p:bldP spid="15" grpId="0" animBg="1"/>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Lifting</a:t>
            </a:r>
            <a:endParaRPr lang="en-US" dirty="0"/>
          </a:p>
        </p:txBody>
      </p:sp>
      <p:sp>
        <p:nvSpPr>
          <p:cNvPr id="3" name="Content Placeholder 2"/>
          <p:cNvSpPr>
            <a:spLocks noGrp="1"/>
          </p:cNvSpPr>
          <p:nvPr>
            <p:ph sz="half" idx="1"/>
          </p:nvPr>
        </p:nvSpPr>
        <p:spPr>
          <a:xfrm>
            <a:off x="152400" y="1143000"/>
            <a:ext cx="4724400" cy="5715000"/>
          </a:xfrm>
        </p:spPr>
        <p:txBody>
          <a:bodyPr>
            <a:normAutofit/>
          </a:bodyPr>
          <a:lstStyle/>
          <a:p>
            <a:endParaRPr lang="en-US" dirty="0" smtClean="0"/>
          </a:p>
        </p:txBody>
      </p:sp>
      <p:sp>
        <p:nvSpPr>
          <p:cNvPr id="5" name="Content Placeholder 4"/>
          <p:cNvSpPr>
            <a:spLocks noGrp="1"/>
          </p:cNvSpPr>
          <p:nvPr>
            <p:ph sz="half" idx="2"/>
          </p:nvPr>
        </p:nvSpPr>
        <p:spPr/>
        <p:txBody>
          <a:bodyPr>
            <a:normAutofit/>
          </a:bodyPr>
          <a:lstStyle/>
          <a:p>
            <a:endParaRPr lang="en-US" dirty="0"/>
          </a:p>
        </p:txBody>
      </p:sp>
      <p:sp>
        <p:nvSpPr>
          <p:cNvPr id="4" name="Slide Number Placeholder 3"/>
          <p:cNvSpPr>
            <a:spLocks noGrp="1"/>
          </p:cNvSpPr>
          <p:nvPr>
            <p:ph type="sldNum" sz="quarter" idx="12"/>
          </p:nvPr>
        </p:nvSpPr>
        <p:spPr/>
        <p:txBody>
          <a:bodyPr/>
          <a:lstStyle/>
          <a:p>
            <a:fld id="{61790EBF-2842-40BA-9364-7C045D9A1DE9}" type="slidenum">
              <a:rPr lang="en-US" smtClean="0"/>
              <a:t>11</a:t>
            </a:fld>
            <a:endParaRPr lang="en-US"/>
          </a:p>
        </p:txBody>
      </p:sp>
      <p:sp>
        <p:nvSpPr>
          <p:cNvPr id="6" name="Rounded Rectangle 5"/>
          <p:cNvSpPr/>
          <p:nvPr/>
        </p:nvSpPr>
        <p:spPr>
          <a:xfrm>
            <a:off x="3276600" y="2363922"/>
            <a:ext cx="2322323" cy="3196907"/>
          </a:xfrm>
          <a:prstGeom prst="roundRect">
            <a:avLst/>
          </a:prstGeom>
          <a:ln/>
        </p:spPr>
        <p:style>
          <a:lnRef idx="2">
            <a:schemeClr val="dk1"/>
          </a:lnRef>
          <a:fillRef idx="1">
            <a:schemeClr val="lt1"/>
          </a:fillRef>
          <a:effectRef idx="0">
            <a:schemeClr val="dk1"/>
          </a:effectRef>
          <a:fontRef idx="minor">
            <a:schemeClr val="dk1"/>
          </a:fontRef>
        </p:style>
        <p:txBody>
          <a:bodyPr lIns="0" tIns="0" rIns="0" bIns="0" rtlCol="0" anchor="ctr"/>
          <a:lstStyle/>
          <a:p>
            <a:r>
              <a:rPr lang="en-US" sz="2000" dirty="0">
                <a:solidFill>
                  <a:schemeClr val="tx1"/>
                </a:solidFill>
                <a:latin typeface="Cambria" panose="02040503050406030204" pitchFamily="18" charset="0"/>
              </a:rPr>
              <a:t>    </a:t>
            </a:r>
            <a:r>
              <a:rPr lang="en-US" sz="2000" dirty="0" err="1">
                <a:solidFill>
                  <a:schemeClr val="tx1"/>
                </a:solidFill>
                <a:latin typeface="Cambria" panose="02040503050406030204" pitchFamily="18" charset="0"/>
              </a:rPr>
              <a:t>int</a:t>
            </a:r>
            <a:r>
              <a:rPr lang="en-US" sz="2000" dirty="0">
                <a:solidFill>
                  <a:schemeClr val="tx1"/>
                </a:solidFill>
                <a:latin typeface="Cambria" panose="02040503050406030204" pitchFamily="18" charset="0"/>
              </a:rPr>
              <a:t> power</a:t>
            </a:r>
            <a:r>
              <a:rPr lang="en-US" sz="2000" dirty="0" smtClean="0">
                <a:solidFill>
                  <a:schemeClr val="tx1"/>
                </a:solidFill>
                <a:latin typeface="Cambria" panose="02040503050406030204" pitchFamily="18" charset="0"/>
              </a:rPr>
              <a:t>(</a:t>
            </a:r>
          </a:p>
          <a:p>
            <a:r>
              <a:rPr lang="en-US" sz="2000" dirty="0">
                <a:solidFill>
                  <a:schemeClr val="tx1"/>
                </a:solidFill>
                <a:latin typeface="Cambria" panose="02040503050406030204" pitchFamily="18" charset="0"/>
              </a:rPr>
              <a:t> </a:t>
            </a:r>
            <a:r>
              <a:rPr lang="en-US" sz="2000" dirty="0" smtClean="0">
                <a:solidFill>
                  <a:schemeClr val="tx1"/>
                </a:solidFill>
                <a:latin typeface="Cambria" panose="02040503050406030204" pitchFamily="18" charset="0"/>
              </a:rPr>
              <a:t>     </a:t>
            </a:r>
            <a:r>
              <a:rPr lang="en-US" sz="2000" dirty="0" err="1" smtClean="0">
                <a:solidFill>
                  <a:schemeClr val="tx1"/>
                </a:solidFill>
                <a:latin typeface="Cambria" panose="02040503050406030204" pitchFamily="18" charset="0"/>
              </a:rPr>
              <a:t>int</a:t>
            </a:r>
            <a:r>
              <a:rPr lang="en-US" sz="2000" dirty="0" smtClean="0">
                <a:solidFill>
                  <a:schemeClr val="tx1"/>
                </a:solidFill>
                <a:latin typeface="Cambria" panose="02040503050406030204" pitchFamily="18" charset="0"/>
              </a:rPr>
              <a:t> x, </a:t>
            </a:r>
          </a:p>
          <a:p>
            <a:r>
              <a:rPr lang="en-US" sz="2000" dirty="0">
                <a:solidFill>
                  <a:schemeClr val="tx1"/>
                </a:solidFill>
                <a:latin typeface="Cambria" panose="02040503050406030204" pitchFamily="18" charset="0"/>
              </a:rPr>
              <a:t> </a:t>
            </a:r>
            <a:r>
              <a:rPr lang="en-US" sz="2000" dirty="0" smtClean="0">
                <a:solidFill>
                  <a:schemeClr val="tx1"/>
                </a:solidFill>
                <a:latin typeface="Cambria" panose="02040503050406030204" pitchFamily="18" charset="0"/>
              </a:rPr>
              <a:t>     </a:t>
            </a:r>
            <a:r>
              <a:rPr lang="en-US" sz="2000" dirty="0" err="1" smtClean="0">
                <a:solidFill>
                  <a:schemeClr val="tx1"/>
                </a:solidFill>
                <a:latin typeface="Cambria" panose="02040503050406030204" pitchFamily="18" charset="0"/>
              </a:rPr>
              <a:t>int</a:t>
            </a:r>
            <a:r>
              <a:rPr lang="en-US" sz="2000" dirty="0" smtClean="0">
                <a:solidFill>
                  <a:schemeClr val="tx1"/>
                </a:solidFill>
                <a:latin typeface="Cambria" panose="02040503050406030204" pitchFamily="18" charset="0"/>
              </a:rPr>
              <a:t> y, </a:t>
            </a:r>
            <a:r>
              <a:rPr lang="en-US" sz="2000" dirty="0" err="1" smtClean="0">
                <a:solidFill>
                  <a:schemeClr val="tx1"/>
                </a:solidFill>
                <a:latin typeface="Cambria" panose="02040503050406030204" pitchFamily="18" charset="0"/>
              </a:rPr>
              <a:t>int</a:t>
            </a:r>
            <a:r>
              <a:rPr lang="en-US" sz="2000" dirty="0" smtClean="0">
                <a:solidFill>
                  <a:schemeClr val="tx1"/>
                </a:solidFill>
                <a:latin typeface="Cambria" panose="02040503050406030204" pitchFamily="18" charset="0"/>
              </a:rPr>
              <a:t> n</a:t>
            </a:r>
          </a:p>
          <a:p>
            <a:r>
              <a:rPr lang="en-US" sz="2000" dirty="0">
                <a:solidFill>
                  <a:schemeClr val="tx1"/>
                </a:solidFill>
                <a:latin typeface="Cambria" panose="02040503050406030204" pitchFamily="18" charset="0"/>
              </a:rPr>
              <a:t> </a:t>
            </a:r>
            <a:r>
              <a:rPr lang="en-US" sz="2000" dirty="0" smtClean="0">
                <a:solidFill>
                  <a:schemeClr val="tx1"/>
                </a:solidFill>
                <a:latin typeface="Cambria" panose="02040503050406030204" pitchFamily="18" charset="0"/>
              </a:rPr>
              <a:t>  ) </a:t>
            </a:r>
            <a:r>
              <a:rPr lang="en-US" sz="2000" dirty="0">
                <a:solidFill>
                  <a:schemeClr val="tx1"/>
                </a:solidFill>
                <a:latin typeface="Cambria" panose="02040503050406030204" pitchFamily="18" charset="0"/>
              </a:rPr>
              <a:t>{</a:t>
            </a:r>
          </a:p>
          <a:p>
            <a:r>
              <a:rPr lang="en-US" sz="2000" dirty="0">
                <a:solidFill>
                  <a:schemeClr val="tx1"/>
                </a:solidFill>
                <a:latin typeface="Cambria" panose="02040503050406030204" pitchFamily="18" charset="0"/>
              </a:rPr>
              <a:t>      </a:t>
            </a:r>
            <a:r>
              <a:rPr lang="en-US" sz="2000" dirty="0" err="1">
                <a:solidFill>
                  <a:schemeClr val="tx1"/>
                </a:solidFill>
                <a:latin typeface="Cambria" panose="02040503050406030204" pitchFamily="18" charset="0"/>
              </a:rPr>
              <a:t>int</a:t>
            </a:r>
            <a:r>
              <a:rPr lang="en-US" sz="2000" dirty="0">
                <a:solidFill>
                  <a:schemeClr val="tx1"/>
                </a:solidFill>
                <a:latin typeface="Cambria" panose="02040503050406030204" pitchFamily="18" charset="0"/>
              </a:rPr>
              <a:t> a = 1;</a:t>
            </a:r>
          </a:p>
          <a:p>
            <a:r>
              <a:rPr lang="en-US" sz="2000" dirty="0">
                <a:solidFill>
                  <a:schemeClr val="tx1"/>
                </a:solidFill>
                <a:latin typeface="Cambria" panose="02040503050406030204" pitchFamily="18" charset="0"/>
              </a:rPr>
              <a:t>      while </a:t>
            </a:r>
            <a:r>
              <a:rPr lang="en-US" sz="2000" dirty="0" smtClean="0">
                <a:solidFill>
                  <a:schemeClr val="tx1"/>
                </a:solidFill>
                <a:latin typeface="Cambria" panose="02040503050406030204" pitchFamily="18" charset="0"/>
              </a:rPr>
              <a:t>(n--) </a:t>
            </a:r>
            <a:r>
              <a:rPr lang="en-US" sz="2000" dirty="0">
                <a:solidFill>
                  <a:schemeClr val="tx1"/>
                </a:solidFill>
                <a:latin typeface="Cambria" panose="02040503050406030204" pitchFamily="18" charset="0"/>
              </a:rPr>
              <a:t>{</a:t>
            </a:r>
          </a:p>
          <a:p>
            <a:r>
              <a:rPr lang="en-US" sz="2000" dirty="0">
                <a:solidFill>
                  <a:schemeClr val="tx1"/>
                </a:solidFill>
                <a:latin typeface="Cambria" panose="02040503050406030204" pitchFamily="18" charset="0"/>
              </a:rPr>
              <a:t>        a *= </a:t>
            </a:r>
            <a:r>
              <a:rPr lang="en-US" sz="2000" dirty="0" smtClean="0">
                <a:solidFill>
                  <a:schemeClr val="tx1"/>
                </a:solidFill>
                <a:latin typeface="Cambria" panose="02040503050406030204" pitchFamily="18" charset="0"/>
              </a:rPr>
              <a:t>(x +   );</a:t>
            </a:r>
            <a:endParaRPr lang="en-US" sz="2000" dirty="0">
              <a:solidFill>
                <a:schemeClr val="tx1"/>
              </a:solidFill>
              <a:latin typeface="Cambria" panose="02040503050406030204" pitchFamily="18" charset="0"/>
            </a:endParaRPr>
          </a:p>
          <a:p>
            <a:r>
              <a:rPr lang="en-US" sz="2000" dirty="0">
                <a:solidFill>
                  <a:schemeClr val="tx1"/>
                </a:solidFill>
                <a:latin typeface="Cambria" panose="02040503050406030204" pitchFamily="18" charset="0"/>
              </a:rPr>
              <a:t>      }</a:t>
            </a:r>
          </a:p>
          <a:p>
            <a:r>
              <a:rPr lang="en-US" sz="2000" dirty="0">
                <a:solidFill>
                  <a:schemeClr val="tx1"/>
                </a:solidFill>
                <a:latin typeface="Cambria" panose="02040503050406030204" pitchFamily="18" charset="0"/>
              </a:rPr>
              <a:t>      return a;</a:t>
            </a:r>
          </a:p>
          <a:p>
            <a:r>
              <a:rPr lang="en-US" sz="2000" dirty="0">
                <a:solidFill>
                  <a:schemeClr val="tx1"/>
                </a:solidFill>
                <a:latin typeface="Cambria" panose="02040503050406030204" pitchFamily="18" charset="0"/>
              </a:rPr>
              <a:t>    }</a:t>
            </a:r>
          </a:p>
        </p:txBody>
      </p:sp>
      <p:sp>
        <p:nvSpPr>
          <p:cNvPr id="7" name="Rectangle 6"/>
          <p:cNvSpPr/>
          <p:nvPr/>
        </p:nvSpPr>
        <p:spPr>
          <a:xfrm>
            <a:off x="2474723" y="1706002"/>
            <a:ext cx="398584" cy="313572"/>
          </a:xfrm>
          <a:prstGeom prst="rect">
            <a:avLst/>
          </a:prstGeom>
          <a:solidFill>
            <a:srgbClr val="00B050"/>
          </a:solidFill>
          <a:ln>
            <a:solidFill>
              <a:srgbClr val="00B05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ectangle 7"/>
          <p:cNvSpPr/>
          <p:nvPr/>
        </p:nvSpPr>
        <p:spPr>
          <a:xfrm>
            <a:off x="3679725" y="1706002"/>
            <a:ext cx="398584" cy="313572"/>
          </a:xfrm>
          <a:prstGeom prst="rect">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p:cNvSpPr txBox="1"/>
          <p:nvPr/>
        </p:nvSpPr>
        <p:spPr>
          <a:xfrm>
            <a:off x="2873307" y="1678122"/>
            <a:ext cx="732893" cy="369332"/>
          </a:xfrm>
          <a:prstGeom prst="rect">
            <a:avLst/>
          </a:prstGeom>
          <a:noFill/>
        </p:spPr>
        <p:txBody>
          <a:bodyPr wrap="none" rtlCol="0">
            <a:spAutoFit/>
          </a:bodyPr>
          <a:lstStyle/>
          <a:p>
            <a:r>
              <a:rPr lang="en-US" dirty="0" smtClean="0">
                <a:latin typeface="Cambria" panose="02040503050406030204" pitchFamily="18" charset="0"/>
              </a:rPr>
              <a:t>Static</a:t>
            </a:r>
            <a:endParaRPr lang="en-US" dirty="0">
              <a:latin typeface="Cambria" panose="02040503050406030204" pitchFamily="18" charset="0"/>
            </a:endParaRPr>
          </a:p>
        </p:txBody>
      </p:sp>
      <p:sp>
        <p:nvSpPr>
          <p:cNvPr id="10" name="TextBox 9"/>
          <p:cNvSpPr txBox="1"/>
          <p:nvPr/>
        </p:nvSpPr>
        <p:spPr>
          <a:xfrm>
            <a:off x="4078309" y="1678122"/>
            <a:ext cx="1117614" cy="369332"/>
          </a:xfrm>
          <a:prstGeom prst="rect">
            <a:avLst/>
          </a:prstGeom>
          <a:noFill/>
        </p:spPr>
        <p:txBody>
          <a:bodyPr wrap="none" rtlCol="0">
            <a:spAutoFit/>
          </a:bodyPr>
          <a:lstStyle/>
          <a:p>
            <a:r>
              <a:rPr lang="en-US" b="1" dirty="0" smtClean="0">
                <a:latin typeface="Cambria" panose="02040503050406030204" pitchFamily="18" charset="0"/>
              </a:rPr>
              <a:t>Dynamic</a:t>
            </a:r>
            <a:endParaRPr lang="en-US" b="1" dirty="0">
              <a:latin typeface="Cambria" panose="02040503050406030204" pitchFamily="18" charset="0"/>
            </a:endParaRPr>
          </a:p>
        </p:txBody>
      </p:sp>
      <p:sp>
        <p:nvSpPr>
          <p:cNvPr id="11" name="TextBox 10"/>
          <p:cNvSpPr txBox="1"/>
          <p:nvPr/>
        </p:nvSpPr>
        <p:spPr>
          <a:xfrm>
            <a:off x="4714690" y="4214880"/>
            <a:ext cx="314510" cy="400110"/>
          </a:xfrm>
          <a:prstGeom prst="rect">
            <a:avLst/>
          </a:prstGeom>
          <a:noFill/>
        </p:spPr>
        <p:txBody>
          <a:bodyPr wrap="none" rtlCol="0">
            <a:spAutoFit/>
          </a:bodyPr>
          <a:lstStyle/>
          <a:p>
            <a:r>
              <a:rPr lang="en-US" sz="2000" dirty="0" smtClean="0">
                <a:latin typeface="Cambria" panose="02040503050406030204" pitchFamily="18" charset="0"/>
              </a:rPr>
              <a:t>y</a:t>
            </a:r>
            <a:endParaRPr lang="en-US" sz="2000" dirty="0">
              <a:latin typeface="Cambria" panose="02040503050406030204" pitchFamily="18" charset="0"/>
            </a:endParaRPr>
          </a:p>
        </p:txBody>
      </p:sp>
      <p:sp>
        <p:nvSpPr>
          <p:cNvPr id="13" name="Rectangle 12"/>
          <p:cNvSpPr/>
          <p:nvPr/>
        </p:nvSpPr>
        <p:spPr>
          <a:xfrm>
            <a:off x="5392616" y="1706002"/>
            <a:ext cx="398584" cy="313572"/>
          </a:xfrm>
          <a:prstGeom prst="rect">
            <a:avLst/>
          </a:prstGeom>
          <a:solidFill>
            <a:srgbClr val="00B0F0"/>
          </a:solidFill>
          <a:ln>
            <a:solidFill>
              <a:srgbClr val="00B0F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TextBox 13"/>
          <p:cNvSpPr txBox="1"/>
          <p:nvPr/>
        </p:nvSpPr>
        <p:spPr>
          <a:xfrm>
            <a:off x="5791200" y="1678122"/>
            <a:ext cx="759695" cy="369332"/>
          </a:xfrm>
          <a:prstGeom prst="rect">
            <a:avLst/>
          </a:prstGeom>
          <a:noFill/>
        </p:spPr>
        <p:txBody>
          <a:bodyPr wrap="none" rtlCol="0">
            <a:spAutoFit/>
          </a:bodyPr>
          <a:lstStyle/>
          <a:p>
            <a:r>
              <a:rPr lang="en-US" u="sng" dirty="0" smtClean="0">
                <a:latin typeface="Cambria" panose="02040503050406030204" pitchFamily="18" charset="0"/>
              </a:rPr>
              <a:t>Lifted</a:t>
            </a:r>
            <a:endParaRPr lang="en-US" u="sng" dirty="0">
              <a:latin typeface="Cambria" panose="02040503050406030204" pitchFamily="18" charset="0"/>
            </a:endParaRPr>
          </a:p>
        </p:txBody>
      </p:sp>
      <p:sp>
        <p:nvSpPr>
          <p:cNvPr id="15" name="Rounded Rectangular Callout 14"/>
          <p:cNvSpPr/>
          <p:nvPr/>
        </p:nvSpPr>
        <p:spPr>
          <a:xfrm>
            <a:off x="7010400" y="2971800"/>
            <a:ext cx="1447800" cy="1143000"/>
          </a:xfrm>
          <a:prstGeom prst="wedgeRoundRectCallout">
            <a:avLst>
              <a:gd name="adj1" fmla="val -186740"/>
              <a:gd name="adj2" fmla="val 76828"/>
              <a:gd name="adj3" fmla="val 16667"/>
            </a:avLst>
          </a:prstGeom>
          <a:ln/>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2000" dirty="0" smtClean="0">
                <a:solidFill>
                  <a:schemeClr val="tx1"/>
                </a:solidFill>
                <a:latin typeface="Cambria" panose="02040503050406030204" pitchFamily="18" charset="0"/>
              </a:rPr>
              <a:t>Lifted Expression</a:t>
            </a:r>
            <a:endParaRPr lang="en-US" sz="2000" dirty="0">
              <a:solidFill>
                <a:schemeClr val="tx1"/>
              </a:solidFill>
              <a:latin typeface="Cambria" panose="02040503050406030204" pitchFamily="18" charset="0"/>
            </a:endParaRPr>
          </a:p>
        </p:txBody>
      </p:sp>
    </p:spTree>
    <p:extLst>
      <p:ext uri="{BB962C8B-B14F-4D97-AF65-F5344CB8AC3E}">
        <p14:creationId xmlns:p14="http://schemas.microsoft.com/office/powerpoint/2010/main" val="662166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par>
                                <p:cTn id="14" presetID="10" presetClass="entr" presetSubtype="0" fill="hold" nodeType="withEffect">
                                  <p:stCondLst>
                                    <p:cond delay="0"/>
                                  </p:stCondLst>
                                  <p:iterate type="lt">
                                    <p:tmPct val="0"/>
                                  </p:iterate>
                                  <p:childTnLst>
                                    <p:set>
                                      <p:cBhvr>
                                        <p:cTn id="15" dur="1" fill="hold">
                                          <p:stCondLst>
                                            <p:cond delay="0"/>
                                          </p:stCondLst>
                                        </p:cTn>
                                        <p:tgtEl>
                                          <p:spTgt spid="6">
                                            <p:txEl>
                                              <p:pRg st="1" end="1"/>
                                            </p:txEl>
                                          </p:spTgt>
                                        </p:tgtEl>
                                        <p:attrNameLst>
                                          <p:attrName>style.visibility</p:attrName>
                                        </p:attrNameLst>
                                      </p:cBhvr>
                                      <p:to>
                                        <p:strVal val="visible"/>
                                      </p:to>
                                    </p:set>
                                    <p:animEffect transition="in" filter="fade">
                                      <p:cBhvr>
                                        <p:cTn id="16" dur="500"/>
                                        <p:tgtEl>
                                          <p:spTgt spid="6">
                                            <p:txEl>
                                              <p:p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500"/>
                                        <p:tgtEl>
                                          <p:spTgt spid="6">
                                            <p:txEl>
                                              <p:pRg st="2" end="2"/>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par>
                                <p:cTn id="23" presetID="10" presetClass="entr" presetSubtype="0" fill="hold" nodeType="withEffect">
                                  <p:stCondLst>
                                    <p:cond delay="0"/>
                                  </p:stCondLst>
                                  <p:iterate type="lt">
                                    <p:tmPct val="0"/>
                                  </p:iterate>
                                  <p:childTnLst>
                                    <p:set>
                                      <p:cBhvr>
                                        <p:cTn id="24" dur="1" fill="hold">
                                          <p:stCondLst>
                                            <p:cond delay="0"/>
                                          </p:stCondLst>
                                        </p:cTn>
                                        <p:tgtEl>
                                          <p:spTgt spid="6">
                                            <p:txEl>
                                              <p:pRg st="4" end="4"/>
                                            </p:txEl>
                                          </p:spTgt>
                                        </p:tgtEl>
                                        <p:attrNameLst>
                                          <p:attrName>style.visibility</p:attrName>
                                        </p:attrNameLst>
                                      </p:cBhvr>
                                      <p:to>
                                        <p:strVal val="visible"/>
                                      </p:to>
                                    </p:set>
                                    <p:animEffect transition="in" filter="fade">
                                      <p:cBhvr>
                                        <p:cTn id="25" dur="500"/>
                                        <p:tgtEl>
                                          <p:spTgt spid="6">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6">
                                            <p:txEl>
                                              <p:pRg st="5" end="5"/>
                                            </p:txEl>
                                          </p:spTgt>
                                        </p:tgtEl>
                                        <p:attrNameLst>
                                          <p:attrName>style.visibility</p:attrName>
                                        </p:attrNameLst>
                                      </p:cBhvr>
                                      <p:to>
                                        <p:strVal val="visible"/>
                                      </p:to>
                                    </p:set>
                                    <p:animEffect transition="in" filter="fade">
                                      <p:cBhvr>
                                        <p:cTn id="28" dur="500"/>
                                        <p:tgtEl>
                                          <p:spTgt spid="6">
                                            <p:txEl>
                                              <p:pRg st="5" end="5"/>
                                            </p:txEl>
                                          </p:spTgt>
                                        </p:tgtEl>
                                      </p:cBhvr>
                                    </p:animEffect>
                                  </p:childTnLst>
                                </p:cTn>
                              </p:par>
                              <p:par>
                                <p:cTn id="29" presetID="10" presetClass="entr" presetSubtype="0" fill="hold" nodeType="withEffect">
                                  <p:stCondLst>
                                    <p:cond delay="0"/>
                                  </p:stCondLst>
                                  <p:iterate type="lt">
                                    <p:tmPct val="0"/>
                                  </p:iterate>
                                  <p:childTnLst>
                                    <p:set>
                                      <p:cBhvr>
                                        <p:cTn id="30" dur="1" fill="hold">
                                          <p:stCondLst>
                                            <p:cond delay="0"/>
                                          </p:stCondLst>
                                        </p:cTn>
                                        <p:tgtEl>
                                          <p:spTgt spid="6">
                                            <p:txEl>
                                              <p:pRg st="6" end="6"/>
                                            </p:txEl>
                                          </p:spTgt>
                                        </p:tgtEl>
                                        <p:attrNameLst>
                                          <p:attrName>style.visibility</p:attrName>
                                        </p:attrNameLst>
                                      </p:cBhvr>
                                      <p:to>
                                        <p:strVal val="visible"/>
                                      </p:to>
                                    </p:set>
                                    <p:animEffect transition="in" filter="fade">
                                      <p:cBhvr>
                                        <p:cTn id="31" dur="500"/>
                                        <p:tgtEl>
                                          <p:spTgt spid="6">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6">
                                            <p:txEl>
                                              <p:pRg st="7" end="7"/>
                                            </p:txEl>
                                          </p:spTgt>
                                        </p:tgtEl>
                                        <p:attrNameLst>
                                          <p:attrName>style.visibility</p:attrName>
                                        </p:attrNameLst>
                                      </p:cBhvr>
                                      <p:to>
                                        <p:strVal val="visible"/>
                                      </p:to>
                                    </p:set>
                                    <p:animEffect transition="in" filter="fade">
                                      <p:cBhvr>
                                        <p:cTn id="34" dur="500"/>
                                        <p:tgtEl>
                                          <p:spTgt spid="6">
                                            <p:txEl>
                                              <p:pRg st="7" end="7"/>
                                            </p:txEl>
                                          </p:spTgt>
                                        </p:tgtEl>
                                      </p:cBhvr>
                                    </p:animEffect>
                                  </p:childTnLst>
                                </p:cTn>
                              </p:par>
                              <p:par>
                                <p:cTn id="35" presetID="10" presetClass="entr" presetSubtype="0" fill="hold" nodeType="withEffect">
                                  <p:stCondLst>
                                    <p:cond delay="0"/>
                                  </p:stCondLst>
                                  <p:iterate type="lt">
                                    <p:tmPct val="0"/>
                                  </p:iterate>
                                  <p:childTnLst>
                                    <p:set>
                                      <p:cBhvr>
                                        <p:cTn id="36" dur="1" fill="hold">
                                          <p:stCondLst>
                                            <p:cond delay="0"/>
                                          </p:stCondLst>
                                        </p:cTn>
                                        <p:tgtEl>
                                          <p:spTgt spid="6">
                                            <p:txEl>
                                              <p:pRg st="8" end="8"/>
                                            </p:txEl>
                                          </p:spTgt>
                                        </p:tgtEl>
                                        <p:attrNameLst>
                                          <p:attrName>style.visibility</p:attrName>
                                        </p:attrNameLst>
                                      </p:cBhvr>
                                      <p:to>
                                        <p:strVal val="visible"/>
                                      </p:to>
                                    </p:set>
                                    <p:animEffect transition="in" filter="fade">
                                      <p:cBhvr>
                                        <p:cTn id="37" dur="500"/>
                                        <p:tgtEl>
                                          <p:spTgt spid="6">
                                            <p:txEl>
                                              <p:pRg st="8" end="8"/>
                                            </p:txEl>
                                          </p:spTgt>
                                        </p:tgtEl>
                                      </p:cBhvr>
                                    </p:animEffect>
                                  </p:childTnLst>
                                </p:cTn>
                              </p:par>
                              <p:par>
                                <p:cTn id="38" presetID="10" presetClass="entr" presetSubtype="0" fill="hold" grpId="0" nodeType="withEffect">
                                  <p:stCondLst>
                                    <p:cond delay="0"/>
                                  </p:stCondLst>
                                  <p:iterate type="lt">
                                    <p:tmPct val="0"/>
                                  </p:iterate>
                                  <p:childTnLst>
                                    <p:set>
                                      <p:cBhvr>
                                        <p:cTn id="39" dur="1" fill="hold">
                                          <p:stCondLst>
                                            <p:cond delay="0"/>
                                          </p:stCondLst>
                                        </p:cTn>
                                        <p:tgtEl>
                                          <p:spTgt spid="11">
                                            <p:txEl>
                                              <p:pRg st="0" end="0"/>
                                            </p:txEl>
                                          </p:spTgt>
                                        </p:tgtEl>
                                        <p:attrNameLst>
                                          <p:attrName>style.visibility</p:attrName>
                                        </p:attrNameLst>
                                      </p:cBhvr>
                                      <p:to>
                                        <p:strVal val="visible"/>
                                      </p:to>
                                    </p:set>
                                    <p:animEffect transition="in" filter="fade">
                                      <p:cBhvr>
                                        <p:cTn id="40" dur="500"/>
                                        <p:tgtEl>
                                          <p:spTgt spid="11">
                                            <p:txEl>
                                              <p:pRg st="0" end="0"/>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6">
                                            <p:txEl>
                                              <p:pRg st="9" end="9"/>
                                            </p:txEl>
                                          </p:spTgt>
                                        </p:tgtEl>
                                        <p:attrNameLst>
                                          <p:attrName>style.visibility</p:attrName>
                                        </p:attrNameLst>
                                      </p:cBhvr>
                                      <p:to>
                                        <p:strVal val="visible"/>
                                      </p:to>
                                    </p:set>
                                    <p:animEffect transition="in" filter="fade">
                                      <p:cBhvr>
                                        <p:cTn id="43" dur="500"/>
                                        <p:tgtEl>
                                          <p:spTgt spid="6">
                                            <p:txEl>
                                              <p:pRg st="9" end="9"/>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500"/>
                                        <p:tgtEl>
                                          <p:spTgt spid="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500"/>
                                        <p:tgtEl>
                                          <p:spTgt spid="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500"/>
                                        <p:tgtEl>
                                          <p:spTgt spid="10"/>
                                        </p:tgtEl>
                                      </p:cBhvr>
                                    </p:animEffect>
                                  </p:childTnLst>
                                </p:cTn>
                              </p:par>
                              <p:par>
                                <p:cTn id="56" presetID="3" presetClass="emph" presetSubtype="2" fill="hold" nodeType="withEffect">
                                  <p:stCondLst>
                                    <p:cond delay="0"/>
                                  </p:stCondLst>
                                  <p:iterate type="lt">
                                    <p:tmPct val="0"/>
                                  </p:iterate>
                                  <p:childTnLst>
                                    <p:animClr clrSpc="rgb" dir="cw">
                                      <p:cBhvr override="childStyle">
                                        <p:cTn id="57" dur="2000" fill="hold"/>
                                        <p:tgtEl>
                                          <p:spTgt spid="6">
                                            <p:txEl>
                                              <p:pRg st="1" end="1"/>
                                            </p:txEl>
                                          </p:spTgt>
                                        </p:tgtEl>
                                        <p:attrNameLst>
                                          <p:attrName>style.color</p:attrName>
                                        </p:attrNameLst>
                                      </p:cBhvr>
                                      <p:to>
                                        <a:srgbClr val="C00000"/>
                                      </p:to>
                                    </p:animClr>
                                  </p:childTnLst>
                                </p:cTn>
                              </p:par>
                              <p:par>
                                <p:cTn id="58" presetID="15" presetClass="emph" presetSubtype="0" nodeType="withEffect">
                                  <p:stCondLst>
                                    <p:cond delay="0"/>
                                  </p:stCondLst>
                                  <p:iterate type="lt">
                                    <p:tmAbs val="25"/>
                                  </p:iterate>
                                  <p:childTnLst>
                                    <p:set>
                                      <p:cBhvr override="childStyle">
                                        <p:cTn id="59" dur="indefinite"/>
                                        <p:tgtEl>
                                          <p:spTgt spid="6">
                                            <p:txEl>
                                              <p:pRg st="1" end="1"/>
                                            </p:txEl>
                                          </p:spTgt>
                                        </p:tgtEl>
                                        <p:attrNameLst>
                                          <p:attrName>style.fontWeight</p:attrName>
                                        </p:attrNameLst>
                                      </p:cBhvr>
                                      <p:to>
                                        <p:strVal val="bold"/>
                                      </p:to>
                                    </p:set>
                                  </p:childTnLst>
                                </p:cTn>
                              </p:par>
                              <p:par>
                                <p:cTn id="60" presetID="3" presetClass="emph" presetSubtype="2" fill="hold" nodeType="withEffect">
                                  <p:stCondLst>
                                    <p:cond delay="0"/>
                                  </p:stCondLst>
                                  <p:childTnLst>
                                    <p:animClr clrSpc="rgb" dir="cw">
                                      <p:cBhvr override="childStyle">
                                        <p:cTn id="61" dur="2000" fill="hold"/>
                                        <p:tgtEl>
                                          <p:spTgt spid="6">
                                            <p:txEl>
                                              <p:pRg st="2" end="2"/>
                                            </p:txEl>
                                          </p:spTgt>
                                        </p:tgtEl>
                                        <p:attrNameLst>
                                          <p:attrName>style.color</p:attrName>
                                        </p:attrNameLst>
                                      </p:cBhvr>
                                      <p:to>
                                        <a:srgbClr val="00B050"/>
                                      </p:to>
                                    </p:animClr>
                                  </p:childTnLst>
                                </p:cTn>
                              </p:par>
                              <p:par>
                                <p:cTn id="62" presetID="3" presetClass="emph" presetSubtype="2" fill="hold" nodeType="withEffect">
                                  <p:stCondLst>
                                    <p:cond delay="0"/>
                                  </p:stCondLst>
                                  <p:iterate type="lt">
                                    <p:tmPct val="0"/>
                                  </p:iterate>
                                  <p:childTnLst>
                                    <p:animClr clrSpc="rgb" dir="cw">
                                      <p:cBhvr override="childStyle">
                                        <p:cTn id="63" dur="2000" fill="hold"/>
                                        <p:tgtEl>
                                          <p:spTgt spid="6">
                                            <p:txEl>
                                              <p:pRg st="4" end="4"/>
                                            </p:txEl>
                                          </p:spTgt>
                                        </p:tgtEl>
                                        <p:attrNameLst>
                                          <p:attrName>style.color</p:attrName>
                                        </p:attrNameLst>
                                      </p:cBhvr>
                                      <p:to>
                                        <a:srgbClr val="C00000"/>
                                      </p:to>
                                    </p:animClr>
                                  </p:childTnLst>
                                </p:cTn>
                              </p:par>
                              <p:par>
                                <p:cTn id="64" presetID="15" presetClass="emph" presetSubtype="0" nodeType="withEffect">
                                  <p:stCondLst>
                                    <p:cond delay="0"/>
                                  </p:stCondLst>
                                  <p:iterate type="lt">
                                    <p:tmAbs val="25"/>
                                  </p:iterate>
                                  <p:childTnLst>
                                    <p:set>
                                      <p:cBhvr override="childStyle">
                                        <p:cTn id="65" dur="indefinite"/>
                                        <p:tgtEl>
                                          <p:spTgt spid="6">
                                            <p:txEl>
                                              <p:pRg st="4" end="4"/>
                                            </p:txEl>
                                          </p:spTgt>
                                        </p:tgtEl>
                                        <p:attrNameLst>
                                          <p:attrName>style.fontWeight</p:attrName>
                                        </p:attrNameLst>
                                      </p:cBhvr>
                                      <p:to>
                                        <p:strVal val="bold"/>
                                      </p:to>
                                    </p:set>
                                  </p:childTnLst>
                                </p:cTn>
                              </p:par>
                              <p:par>
                                <p:cTn id="66" presetID="3" presetClass="emph" presetSubtype="2" fill="hold" nodeType="withEffect">
                                  <p:stCondLst>
                                    <p:cond delay="0"/>
                                  </p:stCondLst>
                                  <p:iterate type="lt">
                                    <p:tmPct val="0"/>
                                  </p:iterate>
                                  <p:childTnLst>
                                    <p:animClr clrSpc="rgb" dir="cw">
                                      <p:cBhvr override="childStyle">
                                        <p:cTn id="67" dur="2000" fill="hold"/>
                                        <p:tgtEl>
                                          <p:spTgt spid="6">
                                            <p:txEl>
                                              <p:pRg st="6" end="6"/>
                                            </p:txEl>
                                          </p:spTgt>
                                        </p:tgtEl>
                                        <p:attrNameLst>
                                          <p:attrName>style.color</p:attrName>
                                        </p:attrNameLst>
                                      </p:cBhvr>
                                      <p:to>
                                        <a:srgbClr val="C00000"/>
                                      </p:to>
                                    </p:animClr>
                                  </p:childTnLst>
                                </p:cTn>
                              </p:par>
                              <p:par>
                                <p:cTn id="68" presetID="15" presetClass="emph" presetSubtype="0" nodeType="withEffect">
                                  <p:stCondLst>
                                    <p:cond delay="0"/>
                                  </p:stCondLst>
                                  <p:iterate type="lt">
                                    <p:tmAbs val="25"/>
                                  </p:iterate>
                                  <p:childTnLst>
                                    <p:set>
                                      <p:cBhvr override="childStyle">
                                        <p:cTn id="69" dur="indefinite"/>
                                        <p:tgtEl>
                                          <p:spTgt spid="6">
                                            <p:txEl>
                                              <p:pRg st="6" end="6"/>
                                            </p:txEl>
                                          </p:spTgt>
                                        </p:tgtEl>
                                        <p:attrNameLst>
                                          <p:attrName>style.fontWeight</p:attrName>
                                        </p:attrNameLst>
                                      </p:cBhvr>
                                      <p:to>
                                        <p:strVal val="bold"/>
                                      </p:to>
                                    </p:set>
                                  </p:childTnLst>
                                </p:cTn>
                              </p:par>
                              <p:par>
                                <p:cTn id="70" presetID="3" presetClass="emph" presetSubtype="2" fill="hold" nodeType="withEffect">
                                  <p:stCondLst>
                                    <p:cond delay="0"/>
                                  </p:stCondLst>
                                  <p:iterate type="lt">
                                    <p:tmPct val="0"/>
                                  </p:iterate>
                                  <p:childTnLst>
                                    <p:animClr clrSpc="rgb" dir="cw">
                                      <p:cBhvr override="childStyle">
                                        <p:cTn id="71" dur="2000" fill="hold"/>
                                        <p:tgtEl>
                                          <p:spTgt spid="6">
                                            <p:txEl>
                                              <p:pRg st="8" end="8"/>
                                            </p:txEl>
                                          </p:spTgt>
                                        </p:tgtEl>
                                        <p:attrNameLst>
                                          <p:attrName>style.color</p:attrName>
                                        </p:attrNameLst>
                                      </p:cBhvr>
                                      <p:to>
                                        <a:srgbClr val="C00000"/>
                                      </p:to>
                                    </p:animClr>
                                  </p:childTnLst>
                                </p:cTn>
                              </p:par>
                              <p:par>
                                <p:cTn id="72" presetID="15" presetClass="emph" presetSubtype="0" nodeType="withEffect">
                                  <p:stCondLst>
                                    <p:cond delay="0"/>
                                  </p:stCondLst>
                                  <p:iterate type="lt">
                                    <p:tmAbs val="25"/>
                                  </p:iterate>
                                  <p:childTnLst>
                                    <p:set>
                                      <p:cBhvr override="childStyle">
                                        <p:cTn id="73" dur="indefinite"/>
                                        <p:tgtEl>
                                          <p:spTgt spid="6">
                                            <p:txEl>
                                              <p:pRg st="8" end="8"/>
                                            </p:txEl>
                                          </p:spTgt>
                                        </p:tgtEl>
                                        <p:attrNameLst>
                                          <p:attrName>style.fontWeight</p:attrName>
                                        </p:attrNameLst>
                                      </p:cBhvr>
                                      <p:to>
                                        <p:strVal val="bold"/>
                                      </p:to>
                                    </p:set>
                                  </p:childTnLst>
                                </p:cTn>
                              </p:par>
                              <p:par>
                                <p:cTn id="74" presetID="3" presetClass="emph" presetSubtype="2" fill="hold" nodeType="withEffect">
                                  <p:stCondLst>
                                    <p:cond delay="0"/>
                                  </p:stCondLst>
                                  <p:childTnLst>
                                    <p:animClr clrSpc="rgb" dir="cw">
                                      <p:cBhvr override="childStyle">
                                        <p:cTn id="75" dur="2000" fill="hold"/>
                                        <p:tgtEl>
                                          <p:spTgt spid="6">
                                            <p:txEl>
                                              <p:pRg st="5" end="5"/>
                                            </p:txEl>
                                          </p:spTgt>
                                        </p:tgtEl>
                                        <p:attrNameLst>
                                          <p:attrName>style.color</p:attrName>
                                        </p:attrNameLst>
                                      </p:cBhvr>
                                      <p:to>
                                        <a:srgbClr val="00B050"/>
                                      </p:to>
                                    </p:animClr>
                                  </p:childTnLst>
                                </p:cTn>
                              </p:par>
                              <p:par>
                                <p:cTn id="76" presetID="3" presetClass="emph" presetSubtype="2" fill="hold" nodeType="withEffect">
                                  <p:stCondLst>
                                    <p:cond delay="0"/>
                                  </p:stCondLst>
                                  <p:childTnLst>
                                    <p:animClr clrSpc="rgb" dir="cw">
                                      <p:cBhvr override="childStyle">
                                        <p:cTn id="77" dur="2000" fill="hold"/>
                                        <p:tgtEl>
                                          <p:spTgt spid="6">
                                            <p:txEl>
                                              <p:pRg st="7" end="7"/>
                                            </p:txEl>
                                          </p:spTgt>
                                        </p:tgtEl>
                                        <p:attrNameLst>
                                          <p:attrName>style.color</p:attrName>
                                        </p:attrNameLst>
                                      </p:cBhvr>
                                      <p:to>
                                        <a:srgbClr val="00B050"/>
                                      </p:to>
                                    </p:animClr>
                                  </p:childTnLst>
                                </p:cTn>
                              </p:par>
                              <p:par>
                                <p:cTn id="78" presetID="3" presetClass="emph" presetSubtype="2" fill="hold" nodeType="withEffect">
                                  <p:stCondLst>
                                    <p:cond delay="0"/>
                                  </p:stCondLst>
                                  <p:iterate type="lt">
                                    <p:tmPct val="0"/>
                                  </p:iterate>
                                  <p:childTnLst>
                                    <p:animClr clrSpc="rgb" dir="cw">
                                      <p:cBhvr override="childStyle">
                                        <p:cTn id="79" dur="2000" fill="hold"/>
                                        <p:tgtEl>
                                          <p:spTgt spid="11">
                                            <p:txEl>
                                              <p:pRg st="0" end="0"/>
                                            </p:txEl>
                                          </p:spTgt>
                                        </p:tgtEl>
                                        <p:attrNameLst>
                                          <p:attrName>style.color</p:attrName>
                                        </p:attrNameLst>
                                      </p:cBhvr>
                                      <p:to>
                                        <a:srgbClr val="00B050"/>
                                      </p:to>
                                    </p:animClr>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13"/>
                                        </p:tgtEl>
                                        <p:attrNameLst>
                                          <p:attrName>style.visibility</p:attrName>
                                        </p:attrNameLst>
                                      </p:cBhvr>
                                      <p:to>
                                        <p:strVal val="visible"/>
                                      </p:to>
                                    </p:set>
                                    <p:animEffect transition="in" filter="fade">
                                      <p:cBhvr>
                                        <p:cTn id="84" dur="500"/>
                                        <p:tgtEl>
                                          <p:spTgt spid="13"/>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fade">
                                      <p:cBhvr>
                                        <p:cTn id="87" dur="500"/>
                                        <p:tgtEl>
                                          <p:spTgt spid="14"/>
                                        </p:tgtEl>
                                      </p:cBhvr>
                                    </p:animEffect>
                                  </p:childTnLst>
                                </p:cTn>
                              </p:par>
                              <p:par>
                                <p:cTn id="88" presetID="3" presetClass="emph" presetSubtype="2" fill="hold" nodeType="withEffect">
                                  <p:stCondLst>
                                    <p:cond delay="0"/>
                                  </p:stCondLst>
                                  <p:iterate type="lt">
                                    <p:tmPct val="0"/>
                                  </p:iterate>
                                  <p:childTnLst>
                                    <p:animClr clrSpc="rgb" dir="cw">
                                      <p:cBhvr override="childStyle">
                                        <p:cTn id="89" dur="2000" fill="hold"/>
                                        <p:tgtEl>
                                          <p:spTgt spid="11">
                                            <p:txEl>
                                              <p:pRg st="0" end="0"/>
                                            </p:txEl>
                                          </p:spTgt>
                                        </p:tgtEl>
                                        <p:attrNameLst>
                                          <p:attrName>style.color</p:attrName>
                                        </p:attrNameLst>
                                      </p:cBhvr>
                                      <p:to>
                                        <a:srgbClr val="00B0F0"/>
                                      </p:to>
                                    </p:animClr>
                                  </p:childTnLst>
                                </p:cTn>
                              </p:par>
                              <p:par>
                                <p:cTn id="90" presetID="18" presetClass="emph" presetSubtype="0" fill="hold" nodeType="withEffect">
                                  <p:stCondLst>
                                    <p:cond delay="0"/>
                                  </p:stCondLst>
                                  <p:iterate type="lt">
                                    <p:tmPct val="4000"/>
                                  </p:iterate>
                                  <p:childTnLst>
                                    <p:set>
                                      <p:cBhvr override="childStyle">
                                        <p:cTn id="91" dur="500" fill="hold"/>
                                        <p:tgtEl>
                                          <p:spTgt spid="11">
                                            <p:txEl>
                                              <p:pRg st="0" end="0"/>
                                            </p:txEl>
                                          </p:spTgt>
                                        </p:tgtEl>
                                        <p:attrNameLst>
                                          <p:attrName>style.textDecorationUnderline</p:attrName>
                                        </p:attrNameLst>
                                      </p:cBhvr>
                                      <p:to>
                                        <p:strVal val="true"/>
                                      </p:to>
                                    </p:set>
                                  </p:childTnLst>
                                </p:cTn>
                              </p:par>
                              <p:par>
                                <p:cTn id="92" presetID="53" presetClass="entr" presetSubtype="16" fill="hold" grpId="0" nodeType="withEffect">
                                  <p:stCondLst>
                                    <p:cond delay="0"/>
                                  </p:stCondLst>
                                  <p:childTnLst>
                                    <p:set>
                                      <p:cBhvr>
                                        <p:cTn id="93" dur="1" fill="hold">
                                          <p:stCondLst>
                                            <p:cond delay="0"/>
                                          </p:stCondLst>
                                        </p:cTn>
                                        <p:tgtEl>
                                          <p:spTgt spid="15"/>
                                        </p:tgtEl>
                                        <p:attrNameLst>
                                          <p:attrName>style.visibility</p:attrName>
                                        </p:attrNameLst>
                                      </p:cBhvr>
                                      <p:to>
                                        <p:strVal val="visible"/>
                                      </p:to>
                                    </p:set>
                                    <p:anim calcmode="lin" valueType="num">
                                      <p:cBhvr>
                                        <p:cTn id="94" dur="500" fill="hold"/>
                                        <p:tgtEl>
                                          <p:spTgt spid="15"/>
                                        </p:tgtEl>
                                        <p:attrNameLst>
                                          <p:attrName>ppt_w</p:attrName>
                                        </p:attrNameLst>
                                      </p:cBhvr>
                                      <p:tavLst>
                                        <p:tav tm="0">
                                          <p:val>
                                            <p:fltVal val="0"/>
                                          </p:val>
                                        </p:tav>
                                        <p:tav tm="100000">
                                          <p:val>
                                            <p:strVal val="#ppt_w"/>
                                          </p:val>
                                        </p:tav>
                                      </p:tavLst>
                                    </p:anim>
                                    <p:anim calcmode="lin" valueType="num">
                                      <p:cBhvr>
                                        <p:cTn id="95" dur="500" fill="hold"/>
                                        <p:tgtEl>
                                          <p:spTgt spid="15"/>
                                        </p:tgtEl>
                                        <p:attrNameLst>
                                          <p:attrName>ppt_h</p:attrName>
                                        </p:attrNameLst>
                                      </p:cBhvr>
                                      <p:tavLst>
                                        <p:tav tm="0">
                                          <p:val>
                                            <p:fltVal val="0"/>
                                          </p:val>
                                        </p:tav>
                                        <p:tav tm="100000">
                                          <p:val>
                                            <p:strVal val="#ppt_h"/>
                                          </p:val>
                                        </p:tav>
                                      </p:tavLst>
                                    </p:anim>
                                    <p:animEffect transition="in" filter="fade">
                                      <p:cBhvr>
                                        <p:cTn id="9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P spid="10" grpId="0"/>
      <p:bldP spid="11" grpId="0" build="allAtOnce"/>
      <p:bldP spid="13" grpId="0" animBg="1"/>
      <p:bldP spid="14" grpId="0"/>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Specialization</a:t>
            </a:r>
            <a:endParaRPr lang="en-US" sz="3800" dirty="0"/>
          </a:p>
        </p:txBody>
      </p:sp>
      <p:sp>
        <p:nvSpPr>
          <p:cNvPr id="5" name="Content Placeholder 4"/>
          <p:cNvSpPr>
            <a:spLocks noGrp="1"/>
          </p:cNvSpPr>
          <p:nvPr>
            <p:ph sz="half" idx="1"/>
          </p:nvPr>
        </p:nvSpPr>
        <p:spPr>
          <a:xfrm>
            <a:off x="152400" y="1143000"/>
            <a:ext cx="3505200" cy="5562600"/>
          </a:xfrm>
        </p:spPr>
        <p:txBody>
          <a:bodyPr>
            <a:normAutofit/>
          </a:bodyPr>
          <a:lstStyle/>
          <a:p>
            <a:r>
              <a:rPr lang="en-US" dirty="0" smtClean="0"/>
              <a:t>Inputs</a:t>
            </a:r>
          </a:p>
          <a:p>
            <a:pPr lvl="1"/>
            <a:r>
              <a:rPr lang="en-US" dirty="0" smtClean="0"/>
              <a:t>Program</a:t>
            </a:r>
          </a:p>
          <a:p>
            <a:pPr lvl="1"/>
            <a:r>
              <a:rPr lang="en-US" dirty="0" smtClean="0"/>
              <a:t>Binding-time annotations</a:t>
            </a:r>
          </a:p>
          <a:p>
            <a:pPr lvl="1"/>
            <a:r>
              <a:rPr lang="en-US" dirty="0" smtClean="0"/>
              <a:t>Partial static-store</a:t>
            </a:r>
          </a:p>
          <a:p>
            <a:r>
              <a:rPr lang="en-US" dirty="0" smtClean="0"/>
              <a:t>Output</a:t>
            </a:r>
          </a:p>
          <a:p>
            <a:pPr lvl="1"/>
            <a:r>
              <a:rPr lang="en-US" dirty="0" smtClean="0"/>
              <a:t>Residual </a:t>
            </a:r>
            <a:r>
              <a:rPr lang="en-US" dirty="0" smtClean="0"/>
              <a:t>program</a:t>
            </a:r>
            <a:endParaRPr lang="en-US" dirty="0" smtClean="0"/>
          </a:p>
        </p:txBody>
      </p:sp>
      <p:sp>
        <p:nvSpPr>
          <p:cNvPr id="38" name="Content Placeholder 37"/>
          <p:cNvSpPr>
            <a:spLocks noGrp="1"/>
          </p:cNvSpPr>
          <p:nvPr>
            <p:ph sz="half" idx="2"/>
          </p:nvPr>
        </p:nvSpPr>
        <p:spPr/>
        <p:txBody>
          <a:bodyPr>
            <a:normAutofit/>
          </a:bodyPr>
          <a:lstStyle/>
          <a:p>
            <a:endParaRPr lang="en-US" dirty="0"/>
          </a:p>
        </p:txBody>
      </p:sp>
      <p:sp>
        <p:nvSpPr>
          <p:cNvPr id="4" name="Slide Number Placeholder 3"/>
          <p:cNvSpPr>
            <a:spLocks noGrp="1"/>
          </p:cNvSpPr>
          <p:nvPr>
            <p:ph type="sldNum" sz="quarter" idx="12"/>
          </p:nvPr>
        </p:nvSpPr>
        <p:spPr/>
        <p:txBody>
          <a:bodyPr/>
          <a:lstStyle/>
          <a:p>
            <a:fld id="{61790EBF-2842-40BA-9364-7C045D9A1DE9}" type="slidenum">
              <a:rPr lang="en-US" smtClean="0"/>
              <a:t>12</a:t>
            </a:fld>
            <a:endParaRPr lang="en-US"/>
          </a:p>
        </p:txBody>
      </p:sp>
      <p:sp>
        <p:nvSpPr>
          <p:cNvPr id="7" name="Rounded Rectangle 6"/>
          <p:cNvSpPr/>
          <p:nvPr/>
        </p:nvSpPr>
        <p:spPr>
          <a:xfrm>
            <a:off x="3581400" y="2362200"/>
            <a:ext cx="2057400" cy="2947559"/>
          </a:xfrm>
          <a:prstGeom prst="roundRect">
            <a:avLst/>
          </a:prstGeom>
          <a:ln/>
        </p:spPr>
        <p:style>
          <a:lnRef idx="2">
            <a:schemeClr val="dk1"/>
          </a:lnRef>
          <a:fillRef idx="1">
            <a:schemeClr val="lt1"/>
          </a:fillRef>
          <a:effectRef idx="0">
            <a:schemeClr val="dk1"/>
          </a:effectRef>
          <a:fontRef idx="minor">
            <a:schemeClr val="dk1"/>
          </a:fontRef>
        </p:style>
        <p:txBody>
          <a:bodyPr lIns="0" tIns="0" rIns="0" bIns="0" rtlCol="0" anchor="ctr"/>
          <a:lstStyle/>
          <a:p>
            <a:r>
              <a:rPr lang="en-US" dirty="0">
                <a:solidFill>
                  <a:schemeClr val="tx1"/>
                </a:solidFill>
                <a:latin typeface="Cambria" panose="02040503050406030204" pitchFamily="18" charset="0"/>
              </a:rPr>
              <a:t>    </a:t>
            </a:r>
            <a:r>
              <a:rPr lang="en-US" dirty="0" err="1">
                <a:solidFill>
                  <a:schemeClr val="tx1"/>
                </a:solidFill>
                <a:latin typeface="Cambria" panose="02040503050406030204" pitchFamily="18" charset="0"/>
              </a:rPr>
              <a:t>int</a:t>
            </a:r>
            <a:r>
              <a:rPr lang="en-US" dirty="0">
                <a:solidFill>
                  <a:schemeClr val="tx1"/>
                </a:solidFill>
                <a:latin typeface="Cambria" panose="02040503050406030204" pitchFamily="18" charset="0"/>
              </a:rPr>
              <a:t> power</a:t>
            </a:r>
            <a:r>
              <a:rPr lang="en-US" dirty="0" smtClean="0">
                <a:solidFill>
                  <a:schemeClr val="tx1"/>
                </a:solidFill>
                <a:latin typeface="Cambria" panose="02040503050406030204" pitchFamily="18" charset="0"/>
              </a:rPr>
              <a:t>(</a:t>
            </a:r>
          </a:p>
          <a:p>
            <a:r>
              <a:rPr lang="en-US" dirty="0">
                <a:solidFill>
                  <a:schemeClr val="tx1"/>
                </a:solidFill>
                <a:latin typeface="Cambria" panose="02040503050406030204" pitchFamily="18" charset="0"/>
              </a:rPr>
              <a:t> </a:t>
            </a:r>
            <a:r>
              <a:rPr lang="en-US" dirty="0" smtClean="0">
                <a:solidFill>
                  <a:schemeClr val="tx1"/>
                </a:solidFill>
                <a:latin typeface="Cambria" panose="02040503050406030204" pitchFamily="18" charset="0"/>
              </a:rPr>
              <a:t>     </a:t>
            </a:r>
            <a:r>
              <a:rPr lang="en-US" dirty="0" err="1" smtClean="0">
                <a:solidFill>
                  <a:schemeClr val="tx1"/>
                </a:solidFill>
                <a:latin typeface="Cambria" panose="02040503050406030204" pitchFamily="18" charset="0"/>
              </a:rPr>
              <a:t>int</a:t>
            </a:r>
            <a:r>
              <a:rPr lang="en-US" dirty="0" smtClean="0">
                <a:solidFill>
                  <a:schemeClr val="tx1"/>
                </a:solidFill>
                <a:latin typeface="Cambria" panose="02040503050406030204" pitchFamily="18" charset="0"/>
              </a:rPr>
              <a:t> x, </a:t>
            </a:r>
          </a:p>
          <a:p>
            <a:r>
              <a:rPr lang="en-US" dirty="0">
                <a:solidFill>
                  <a:schemeClr val="tx1"/>
                </a:solidFill>
                <a:latin typeface="Cambria" panose="02040503050406030204" pitchFamily="18" charset="0"/>
              </a:rPr>
              <a:t> </a:t>
            </a:r>
            <a:r>
              <a:rPr lang="en-US" dirty="0" smtClean="0">
                <a:solidFill>
                  <a:schemeClr val="tx1"/>
                </a:solidFill>
                <a:latin typeface="Cambria" panose="02040503050406030204" pitchFamily="18" charset="0"/>
              </a:rPr>
              <a:t>     </a:t>
            </a:r>
            <a:r>
              <a:rPr lang="en-US" dirty="0" err="1" smtClean="0">
                <a:solidFill>
                  <a:schemeClr val="tx1"/>
                </a:solidFill>
                <a:latin typeface="Cambria" panose="02040503050406030204" pitchFamily="18" charset="0"/>
              </a:rPr>
              <a:t>int</a:t>
            </a:r>
            <a:r>
              <a:rPr lang="en-US" dirty="0" smtClean="0">
                <a:solidFill>
                  <a:schemeClr val="tx1"/>
                </a:solidFill>
                <a:latin typeface="Cambria" panose="02040503050406030204" pitchFamily="18" charset="0"/>
              </a:rPr>
              <a:t> y, </a:t>
            </a:r>
            <a:r>
              <a:rPr lang="en-US" dirty="0" err="1" smtClean="0">
                <a:solidFill>
                  <a:schemeClr val="tx1"/>
                </a:solidFill>
                <a:latin typeface="Cambria" panose="02040503050406030204" pitchFamily="18" charset="0"/>
              </a:rPr>
              <a:t>int</a:t>
            </a:r>
            <a:r>
              <a:rPr lang="en-US" dirty="0" smtClean="0">
                <a:solidFill>
                  <a:schemeClr val="tx1"/>
                </a:solidFill>
                <a:latin typeface="Cambria" panose="02040503050406030204" pitchFamily="18" charset="0"/>
              </a:rPr>
              <a:t> n</a:t>
            </a:r>
          </a:p>
          <a:p>
            <a:r>
              <a:rPr lang="en-US" dirty="0">
                <a:solidFill>
                  <a:schemeClr val="tx1"/>
                </a:solidFill>
                <a:latin typeface="Cambria" panose="02040503050406030204" pitchFamily="18" charset="0"/>
              </a:rPr>
              <a:t> </a:t>
            </a:r>
            <a:r>
              <a:rPr lang="en-US" dirty="0" smtClean="0">
                <a:solidFill>
                  <a:schemeClr val="tx1"/>
                </a:solidFill>
                <a:latin typeface="Cambria" panose="02040503050406030204" pitchFamily="18" charset="0"/>
              </a:rPr>
              <a:t>  ) </a:t>
            </a:r>
            <a:r>
              <a:rPr lang="en-US" dirty="0">
                <a:solidFill>
                  <a:schemeClr val="tx1"/>
                </a:solidFill>
                <a:latin typeface="Cambria" panose="02040503050406030204" pitchFamily="18" charset="0"/>
              </a:rPr>
              <a:t>{</a:t>
            </a:r>
          </a:p>
          <a:p>
            <a:r>
              <a:rPr lang="en-US" dirty="0">
                <a:solidFill>
                  <a:schemeClr val="tx1"/>
                </a:solidFill>
                <a:latin typeface="Cambria" panose="02040503050406030204" pitchFamily="18" charset="0"/>
              </a:rPr>
              <a:t>      </a:t>
            </a:r>
            <a:r>
              <a:rPr lang="en-US" dirty="0" err="1">
                <a:solidFill>
                  <a:schemeClr val="tx1"/>
                </a:solidFill>
                <a:latin typeface="Cambria" panose="02040503050406030204" pitchFamily="18" charset="0"/>
              </a:rPr>
              <a:t>int</a:t>
            </a:r>
            <a:r>
              <a:rPr lang="en-US" dirty="0">
                <a:solidFill>
                  <a:schemeClr val="tx1"/>
                </a:solidFill>
                <a:latin typeface="Cambria" panose="02040503050406030204" pitchFamily="18" charset="0"/>
              </a:rPr>
              <a:t> a = 1;</a:t>
            </a:r>
          </a:p>
          <a:p>
            <a:r>
              <a:rPr lang="en-US" dirty="0">
                <a:solidFill>
                  <a:schemeClr val="tx1"/>
                </a:solidFill>
                <a:latin typeface="Cambria" panose="02040503050406030204" pitchFamily="18" charset="0"/>
              </a:rPr>
              <a:t>      while </a:t>
            </a:r>
            <a:r>
              <a:rPr lang="en-US" dirty="0" smtClean="0">
                <a:solidFill>
                  <a:schemeClr val="tx1"/>
                </a:solidFill>
                <a:latin typeface="Cambria" panose="02040503050406030204" pitchFamily="18" charset="0"/>
              </a:rPr>
              <a:t>(n--) </a:t>
            </a:r>
            <a:r>
              <a:rPr lang="en-US" dirty="0">
                <a:solidFill>
                  <a:schemeClr val="tx1"/>
                </a:solidFill>
                <a:latin typeface="Cambria" panose="02040503050406030204" pitchFamily="18" charset="0"/>
              </a:rPr>
              <a:t>{</a:t>
            </a:r>
          </a:p>
          <a:p>
            <a:r>
              <a:rPr lang="en-US" dirty="0">
                <a:solidFill>
                  <a:schemeClr val="tx1"/>
                </a:solidFill>
                <a:latin typeface="Cambria" panose="02040503050406030204" pitchFamily="18" charset="0"/>
              </a:rPr>
              <a:t>        a *= </a:t>
            </a:r>
            <a:r>
              <a:rPr lang="en-US" dirty="0" smtClean="0">
                <a:solidFill>
                  <a:schemeClr val="tx1"/>
                </a:solidFill>
                <a:latin typeface="Cambria" panose="02040503050406030204" pitchFamily="18" charset="0"/>
              </a:rPr>
              <a:t>(x +   );</a:t>
            </a:r>
            <a:endParaRPr lang="en-US" dirty="0">
              <a:solidFill>
                <a:schemeClr val="tx1"/>
              </a:solidFill>
              <a:latin typeface="Cambria" panose="02040503050406030204" pitchFamily="18" charset="0"/>
            </a:endParaRPr>
          </a:p>
          <a:p>
            <a:r>
              <a:rPr lang="en-US" dirty="0">
                <a:solidFill>
                  <a:schemeClr val="tx1"/>
                </a:solidFill>
                <a:latin typeface="Cambria" panose="02040503050406030204" pitchFamily="18" charset="0"/>
              </a:rPr>
              <a:t>      }</a:t>
            </a:r>
          </a:p>
          <a:p>
            <a:r>
              <a:rPr lang="en-US" dirty="0">
                <a:solidFill>
                  <a:schemeClr val="tx1"/>
                </a:solidFill>
                <a:latin typeface="Cambria" panose="02040503050406030204" pitchFamily="18" charset="0"/>
              </a:rPr>
              <a:t>      return a;</a:t>
            </a:r>
          </a:p>
          <a:p>
            <a:r>
              <a:rPr lang="en-US" dirty="0">
                <a:solidFill>
                  <a:schemeClr val="tx1"/>
                </a:solidFill>
                <a:latin typeface="Cambria" panose="02040503050406030204" pitchFamily="18" charset="0"/>
              </a:rPr>
              <a:t>    }</a:t>
            </a:r>
          </a:p>
        </p:txBody>
      </p:sp>
      <p:sp>
        <p:nvSpPr>
          <p:cNvPr id="8" name="Rectangle 7"/>
          <p:cNvSpPr/>
          <p:nvPr/>
        </p:nvSpPr>
        <p:spPr>
          <a:xfrm>
            <a:off x="5116923" y="1422022"/>
            <a:ext cx="398584" cy="313572"/>
          </a:xfrm>
          <a:prstGeom prst="rect">
            <a:avLst/>
          </a:prstGeom>
          <a:solidFill>
            <a:srgbClr val="00B050"/>
          </a:solidFill>
          <a:ln>
            <a:solidFill>
              <a:srgbClr val="00B05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Rectangle 8"/>
          <p:cNvSpPr/>
          <p:nvPr/>
        </p:nvSpPr>
        <p:spPr>
          <a:xfrm>
            <a:off x="6321925" y="1422022"/>
            <a:ext cx="398584" cy="313572"/>
          </a:xfrm>
          <a:prstGeom prst="rect">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TextBox 9"/>
          <p:cNvSpPr txBox="1"/>
          <p:nvPr/>
        </p:nvSpPr>
        <p:spPr>
          <a:xfrm>
            <a:off x="5515507" y="1394142"/>
            <a:ext cx="732893" cy="369332"/>
          </a:xfrm>
          <a:prstGeom prst="rect">
            <a:avLst/>
          </a:prstGeom>
          <a:noFill/>
        </p:spPr>
        <p:txBody>
          <a:bodyPr wrap="none" rtlCol="0">
            <a:spAutoFit/>
          </a:bodyPr>
          <a:lstStyle/>
          <a:p>
            <a:r>
              <a:rPr lang="en-US" dirty="0" smtClean="0">
                <a:latin typeface="Cambria" panose="02040503050406030204" pitchFamily="18" charset="0"/>
              </a:rPr>
              <a:t>Static</a:t>
            </a:r>
            <a:endParaRPr lang="en-US" dirty="0">
              <a:latin typeface="Cambria" panose="02040503050406030204" pitchFamily="18" charset="0"/>
            </a:endParaRPr>
          </a:p>
        </p:txBody>
      </p:sp>
      <p:sp>
        <p:nvSpPr>
          <p:cNvPr id="11" name="TextBox 10"/>
          <p:cNvSpPr txBox="1"/>
          <p:nvPr/>
        </p:nvSpPr>
        <p:spPr>
          <a:xfrm>
            <a:off x="6720509" y="1394142"/>
            <a:ext cx="1051891" cy="369332"/>
          </a:xfrm>
          <a:prstGeom prst="rect">
            <a:avLst/>
          </a:prstGeom>
          <a:noFill/>
        </p:spPr>
        <p:txBody>
          <a:bodyPr wrap="none" rtlCol="0">
            <a:spAutoFit/>
          </a:bodyPr>
          <a:lstStyle/>
          <a:p>
            <a:r>
              <a:rPr lang="en-US" dirty="0" smtClean="0">
                <a:latin typeface="Cambria" panose="02040503050406030204" pitchFamily="18" charset="0"/>
              </a:rPr>
              <a:t>Dynamic</a:t>
            </a:r>
            <a:endParaRPr lang="en-US" dirty="0">
              <a:latin typeface="Cambria" panose="02040503050406030204" pitchFamily="18" charset="0"/>
            </a:endParaRPr>
          </a:p>
        </p:txBody>
      </p:sp>
      <p:sp>
        <p:nvSpPr>
          <p:cNvPr id="12" name="Right Arrow 11"/>
          <p:cNvSpPr/>
          <p:nvPr/>
        </p:nvSpPr>
        <p:spPr>
          <a:xfrm>
            <a:off x="5778656" y="3089705"/>
            <a:ext cx="816847" cy="368828"/>
          </a:xfrm>
          <a:prstGeom prst="right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Cambria" panose="02040503050406030204" pitchFamily="18" charset="0"/>
            </a:endParaRPr>
          </a:p>
        </p:txBody>
      </p:sp>
      <p:sp>
        <p:nvSpPr>
          <p:cNvPr id="13" name="Rounded Rectangle 12"/>
          <p:cNvSpPr/>
          <p:nvPr/>
        </p:nvSpPr>
        <p:spPr>
          <a:xfrm>
            <a:off x="5767802" y="2362200"/>
            <a:ext cx="838556" cy="621403"/>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dirty="0" smtClean="0">
                <a:solidFill>
                  <a:schemeClr val="tx1"/>
                </a:solidFill>
              </a:rPr>
              <a:t>[y </a:t>
            </a:r>
            <a:r>
              <a:rPr lang="en-US" dirty="0">
                <a:solidFill>
                  <a:schemeClr val="tx1"/>
                </a:solidFill>
                <a:latin typeface="Cambria" panose="02040503050406030204" pitchFamily="18" charset="0"/>
                <a:ea typeface="Cambria Math"/>
                <a:sym typeface="Wingdings" panose="05000000000000000000" pitchFamily="2" charset="2"/>
              </a:rPr>
              <a:t>↦</a:t>
            </a:r>
            <a:r>
              <a:rPr lang="en-US" dirty="0" smtClean="0">
                <a:solidFill>
                  <a:schemeClr val="tx1"/>
                </a:solidFill>
              </a:rPr>
              <a:t> 1, </a:t>
            </a:r>
          </a:p>
          <a:p>
            <a:pPr algn="ctr"/>
            <a:r>
              <a:rPr lang="en-US" dirty="0" smtClean="0">
                <a:solidFill>
                  <a:schemeClr val="tx1"/>
                </a:solidFill>
              </a:rPr>
              <a:t>n </a:t>
            </a:r>
            <a:r>
              <a:rPr lang="en-US" dirty="0">
                <a:solidFill>
                  <a:schemeClr val="tx1"/>
                </a:solidFill>
                <a:latin typeface="Cambria" panose="02040503050406030204" pitchFamily="18" charset="0"/>
                <a:ea typeface="Cambria Math"/>
                <a:sym typeface="Wingdings" panose="05000000000000000000" pitchFamily="2" charset="2"/>
              </a:rPr>
              <a:t>↦</a:t>
            </a:r>
            <a:r>
              <a:rPr lang="en-US" dirty="0" smtClean="0">
                <a:solidFill>
                  <a:schemeClr val="tx1"/>
                </a:solidFill>
              </a:rPr>
              <a:t> 2]</a:t>
            </a:r>
            <a:endParaRPr lang="en-US" dirty="0">
              <a:solidFill>
                <a:schemeClr val="tx1"/>
              </a:solidFill>
            </a:endParaRPr>
          </a:p>
        </p:txBody>
      </p:sp>
      <p:sp>
        <p:nvSpPr>
          <p:cNvPr id="14" name="Rounded Rectangle 13"/>
          <p:cNvSpPr/>
          <p:nvPr/>
        </p:nvSpPr>
        <p:spPr>
          <a:xfrm>
            <a:off x="6720509" y="2362200"/>
            <a:ext cx="2155549" cy="2686494"/>
          </a:xfrm>
          <a:prstGeom prst="roundRect">
            <a:avLst/>
          </a:prstGeom>
          <a:ln/>
        </p:spPr>
        <p:style>
          <a:lnRef idx="2">
            <a:schemeClr val="dk1"/>
          </a:lnRef>
          <a:fillRef idx="1">
            <a:schemeClr val="lt1"/>
          </a:fillRef>
          <a:effectRef idx="0">
            <a:schemeClr val="dk1"/>
          </a:effectRef>
          <a:fontRef idx="minor">
            <a:schemeClr val="dk1"/>
          </a:fontRef>
        </p:style>
        <p:txBody>
          <a:bodyPr lIns="0" tIns="0" rIns="0" bIns="0" rtlCol="0" anchor="ctr"/>
          <a:lstStyle/>
          <a:p>
            <a:r>
              <a:rPr lang="en-US" sz="2000" dirty="0">
                <a:solidFill>
                  <a:schemeClr val="tx1"/>
                </a:solidFill>
                <a:latin typeface="Cambria" panose="02040503050406030204" pitchFamily="18" charset="0"/>
              </a:rPr>
              <a:t>    </a:t>
            </a:r>
            <a:r>
              <a:rPr lang="en-US" dirty="0" err="1">
                <a:solidFill>
                  <a:schemeClr val="tx1"/>
                </a:solidFill>
                <a:latin typeface="Cambria" panose="02040503050406030204" pitchFamily="18" charset="0"/>
              </a:rPr>
              <a:t>int</a:t>
            </a:r>
            <a:r>
              <a:rPr lang="en-US" dirty="0">
                <a:solidFill>
                  <a:schemeClr val="tx1"/>
                </a:solidFill>
                <a:latin typeface="Cambria" panose="02040503050406030204" pitchFamily="18" charset="0"/>
              </a:rPr>
              <a:t> </a:t>
            </a:r>
            <a:r>
              <a:rPr lang="en-US" dirty="0">
                <a:solidFill>
                  <a:schemeClr val="tx1"/>
                </a:solidFill>
              </a:rPr>
              <a:t>power</a:t>
            </a:r>
            <a:r>
              <a:rPr lang="en-US" baseline="-25000" dirty="0">
                <a:solidFill>
                  <a:schemeClr val="tx1"/>
                </a:solidFill>
              </a:rPr>
              <a:t>y = 1, n = 2 </a:t>
            </a:r>
            <a:r>
              <a:rPr lang="en-US" dirty="0" smtClean="0">
                <a:solidFill>
                  <a:schemeClr val="tx1"/>
                </a:solidFill>
                <a:latin typeface="Cambria" panose="02040503050406030204" pitchFamily="18" charset="0"/>
              </a:rPr>
              <a:t>(</a:t>
            </a:r>
            <a:endParaRPr lang="en-US" dirty="0" smtClean="0">
              <a:solidFill>
                <a:schemeClr val="tx1"/>
              </a:solidFill>
              <a:latin typeface="Cambria" panose="02040503050406030204" pitchFamily="18" charset="0"/>
            </a:endParaRPr>
          </a:p>
          <a:p>
            <a:r>
              <a:rPr lang="en-US" dirty="0">
                <a:solidFill>
                  <a:schemeClr val="tx1"/>
                </a:solidFill>
                <a:latin typeface="Cambria" panose="02040503050406030204" pitchFamily="18" charset="0"/>
              </a:rPr>
              <a:t> </a:t>
            </a:r>
            <a:r>
              <a:rPr lang="en-US" dirty="0" smtClean="0">
                <a:solidFill>
                  <a:schemeClr val="tx1"/>
                </a:solidFill>
                <a:latin typeface="Cambria" panose="02040503050406030204" pitchFamily="18" charset="0"/>
              </a:rPr>
              <a:t>     </a:t>
            </a:r>
            <a:r>
              <a:rPr lang="en-US" dirty="0" err="1" smtClean="0">
                <a:solidFill>
                  <a:schemeClr val="tx1"/>
                </a:solidFill>
                <a:latin typeface="Cambria" panose="02040503050406030204" pitchFamily="18" charset="0"/>
              </a:rPr>
              <a:t>int</a:t>
            </a:r>
            <a:r>
              <a:rPr lang="en-US" dirty="0" smtClean="0">
                <a:solidFill>
                  <a:schemeClr val="tx1"/>
                </a:solidFill>
                <a:latin typeface="Cambria" panose="02040503050406030204" pitchFamily="18" charset="0"/>
              </a:rPr>
              <a:t> x</a:t>
            </a:r>
          </a:p>
          <a:p>
            <a:r>
              <a:rPr lang="en-US" dirty="0">
                <a:solidFill>
                  <a:schemeClr val="tx1"/>
                </a:solidFill>
                <a:latin typeface="Cambria" panose="02040503050406030204" pitchFamily="18" charset="0"/>
              </a:rPr>
              <a:t> </a:t>
            </a:r>
            <a:r>
              <a:rPr lang="en-US" dirty="0" smtClean="0">
                <a:solidFill>
                  <a:schemeClr val="tx1"/>
                </a:solidFill>
                <a:latin typeface="Cambria" panose="02040503050406030204" pitchFamily="18" charset="0"/>
              </a:rPr>
              <a:t>  ) </a:t>
            </a:r>
            <a:r>
              <a:rPr lang="en-US" dirty="0">
                <a:solidFill>
                  <a:schemeClr val="tx1"/>
                </a:solidFill>
                <a:latin typeface="Cambria" panose="02040503050406030204" pitchFamily="18" charset="0"/>
              </a:rPr>
              <a:t>{</a:t>
            </a:r>
          </a:p>
          <a:p>
            <a:r>
              <a:rPr lang="en-US" dirty="0">
                <a:solidFill>
                  <a:schemeClr val="tx1"/>
                </a:solidFill>
                <a:latin typeface="Cambria" panose="02040503050406030204" pitchFamily="18" charset="0"/>
              </a:rPr>
              <a:t>      </a:t>
            </a:r>
            <a:r>
              <a:rPr lang="en-US" dirty="0" err="1">
                <a:solidFill>
                  <a:schemeClr val="tx1"/>
                </a:solidFill>
                <a:latin typeface="Cambria" panose="02040503050406030204" pitchFamily="18" charset="0"/>
              </a:rPr>
              <a:t>int</a:t>
            </a:r>
            <a:r>
              <a:rPr lang="en-US" dirty="0">
                <a:solidFill>
                  <a:schemeClr val="tx1"/>
                </a:solidFill>
                <a:latin typeface="Cambria" panose="02040503050406030204" pitchFamily="18" charset="0"/>
              </a:rPr>
              <a:t> a = 1;</a:t>
            </a:r>
          </a:p>
          <a:p>
            <a:r>
              <a:rPr lang="en-US" dirty="0">
                <a:solidFill>
                  <a:schemeClr val="tx1"/>
                </a:solidFill>
                <a:latin typeface="Cambria" panose="02040503050406030204" pitchFamily="18" charset="0"/>
              </a:rPr>
              <a:t>      </a:t>
            </a:r>
            <a:r>
              <a:rPr lang="en-US" dirty="0" smtClean="0">
                <a:solidFill>
                  <a:schemeClr val="tx1"/>
                </a:solidFill>
                <a:latin typeface="Cambria" panose="02040503050406030204" pitchFamily="18" charset="0"/>
              </a:rPr>
              <a:t>a </a:t>
            </a:r>
            <a:r>
              <a:rPr lang="en-US" dirty="0">
                <a:solidFill>
                  <a:schemeClr val="tx1"/>
                </a:solidFill>
                <a:latin typeface="Cambria" panose="02040503050406030204" pitchFamily="18" charset="0"/>
              </a:rPr>
              <a:t>*= </a:t>
            </a:r>
            <a:r>
              <a:rPr lang="en-US" dirty="0" smtClean="0">
                <a:solidFill>
                  <a:schemeClr val="tx1"/>
                </a:solidFill>
                <a:latin typeface="Cambria" panose="02040503050406030204" pitchFamily="18" charset="0"/>
              </a:rPr>
              <a:t>(x + 1);</a:t>
            </a:r>
            <a:endParaRPr lang="en-US" dirty="0">
              <a:solidFill>
                <a:schemeClr val="tx1"/>
              </a:solidFill>
              <a:latin typeface="Cambria" panose="02040503050406030204" pitchFamily="18" charset="0"/>
            </a:endParaRPr>
          </a:p>
          <a:p>
            <a:r>
              <a:rPr lang="en-US" dirty="0">
                <a:solidFill>
                  <a:schemeClr val="tx1"/>
                </a:solidFill>
                <a:latin typeface="Cambria" panose="02040503050406030204" pitchFamily="18" charset="0"/>
              </a:rPr>
              <a:t>      </a:t>
            </a:r>
            <a:r>
              <a:rPr lang="en-US" dirty="0" smtClean="0">
                <a:solidFill>
                  <a:schemeClr val="tx1"/>
                </a:solidFill>
                <a:latin typeface="Cambria" panose="02040503050406030204" pitchFamily="18" charset="0"/>
              </a:rPr>
              <a:t>a *= (x + 1);</a:t>
            </a:r>
            <a:endParaRPr lang="en-US" dirty="0">
              <a:solidFill>
                <a:schemeClr val="tx1"/>
              </a:solidFill>
              <a:latin typeface="Cambria" panose="02040503050406030204" pitchFamily="18" charset="0"/>
            </a:endParaRPr>
          </a:p>
          <a:p>
            <a:r>
              <a:rPr lang="en-US" dirty="0">
                <a:solidFill>
                  <a:schemeClr val="tx1"/>
                </a:solidFill>
                <a:latin typeface="Cambria" panose="02040503050406030204" pitchFamily="18" charset="0"/>
              </a:rPr>
              <a:t>      return a;</a:t>
            </a:r>
          </a:p>
          <a:p>
            <a:r>
              <a:rPr lang="en-US" dirty="0">
                <a:solidFill>
                  <a:schemeClr val="tx1"/>
                </a:solidFill>
                <a:latin typeface="Cambria" panose="02040503050406030204" pitchFamily="18" charset="0"/>
              </a:rPr>
              <a:t>    }</a:t>
            </a:r>
          </a:p>
        </p:txBody>
      </p:sp>
      <p:sp>
        <p:nvSpPr>
          <p:cNvPr id="33" name="TextBox 32"/>
          <p:cNvSpPr txBox="1"/>
          <p:nvPr/>
        </p:nvSpPr>
        <p:spPr>
          <a:xfrm>
            <a:off x="4903288" y="4050792"/>
            <a:ext cx="354512" cy="369332"/>
          </a:xfrm>
          <a:prstGeom prst="rect">
            <a:avLst/>
          </a:prstGeom>
          <a:noFill/>
        </p:spPr>
        <p:txBody>
          <a:bodyPr wrap="square" rtlCol="0">
            <a:spAutoFit/>
          </a:bodyPr>
          <a:lstStyle/>
          <a:p>
            <a:r>
              <a:rPr lang="en-US" dirty="0" smtClean="0">
                <a:latin typeface="Cambria" panose="02040503050406030204" pitchFamily="18" charset="0"/>
              </a:rPr>
              <a:t>y</a:t>
            </a:r>
            <a:endParaRPr lang="en-US" dirty="0">
              <a:latin typeface="Cambria" panose="02040503050406030204" pitchFamily="18" charset="0"/>
            </a:endParaRPr>
          </a:p>
        </p:txBody>
      </p:sp>
      <p:sp>
        <p:nvSpPr>
          <p:cNvPr id="36" name="Rectangle 35"/>
          <p:cNvSpPr/>
          <p:nvPr/>
        </p:nvSpPr>
        <p:spPr>
          <a:xfrm>
            <a:off x="7905179" y="1422022"/>
            <a:ext cx="398584" cy="313572"/>
          </a:xfrm>
          <a:prstGeom prst="rect">
            <a:avLst/>
          </a:prstGeom>
          <a:solidFill>
            <a:srgbClr val="00B0F0"/>
          </a:solidFill>
          <a:ln>
            <a:solidFill>
              <a:srgbClr val="00B0F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7" name="TextBox 36"/>
          <p:cNvSpPr txBox="1"/>
          <p:nvPr/>
        </p:nvSpPr>
        <p:spPr>
          <a:xfrm>
            <a:off x="8303763" y="1394142"/>
            <a:ext cx="759695" cy="369332"/>
          </a:xfrm>
          <a:prstGeom prst="rect">
            <a:avLst/>
          </a:prstGeom>
          <a:noFill/>
        </p:spPr>
        <p:txBody>
          <a:bodyPr wrap="none" rtlCol="0">
            <a:spAutoFit/>
          </a:bodyPr>
          <a:lstStyle/>
          <a:p>
            <a:r>
              <a:rPr lang="en-US" dirty="0" smtClean="0">
                <a:latin typeface="Cambria" panose="02040503050406030204" pitchFamily="18" charset="0"/>
              </a:rPr>
              <a:t>Lifted</a:t>
            </a:r>
            <a:endParaRPr lang="en-US" dirty="0">
              <a:latin typeface="Cambria" panose="02040503050406030204" pitchFamily="18" charset="0"/>
            </a:endParaRPr>
          </a:p>
        </p:txBody>
      </p:sp>
    </p:spTree>
    <p:extLst>
      <p:ext uri="{BB962C8B-B14F-4D97-AF65-F5344CB8AC3E}">
        <p14:creationId xmlns:p14="http://schemas.microsoft.com/office/powerpoint/2010/main" val="316915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fade">
                                      <p:cBhvr>
                                        <p:cTn id="18" dur="500"/>
                                        <p:tgtEl>
                                          <p:spTgt spid="7">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Effect transition="in" filter="fade">
                                      <p:cBhvr>
                                        <p:cTn id="21" dur="500"/>
                                        <p:tgtEl>
                                          <p:spTgt spid="7">
                                            <p:txEl>
                                              <p:pRg st="1" end="1"/>
                                            </p:txEl>
                                          </p:spTgt>
                                        </p:tgtEl>
                                      </p:cBhvr>
                                    </p:animEffect>
                                  </p:childTnLst>
                                </p:cTn>
                              </p:par>
                              <p:par>
                                <p:cTn id="22" presetID="10" presetClass="entr" presetSubtype="0" fill="hold" nodeType="withEffect">
                                  <p:stCondLst>
                                    <p:cond delay="0"/>
                                  </p:stCondLst>
                                  <p:iterate type="lt">
                                    <p:tmPct val="0"/>
                                  </p:iterate>
                                  <p:childTnLst>
                                    <p:set>
                                      <p:cBhvr>
                                        <p:cTn id="23" dur="1" fill="hold">
                                          <p:stCondLst>
                                            <p:cond delay="0"/>
                                          </p:stCondLst>
                                        </p:cTn>
                                        <p:tgtEl>
                                          <p:spTgt spid="7">
                                            <p:txEl>
                                              <p:pRg st="2" end="2"/>
                                            </p:txEl>
                                          </p:spTgt>
                                        </p:tgtEl>
                                        <p:attrNameLst>
                                          <p:attrName>style.visibility</p:attrName>
                                        </p:attrNameLst>
                                      </p:cBhvr>
                                      <p:to>
                                        <p:strVal val="visible"/>
                                      </p:to>
                                    </p:set>
                                    <p:animEffect transition="in" filter="fade">
                                      <p:cBhvr>
                                        <p:cTn id="24" dur="500"/>
                                        <p:tgtEl>
                                          <p:spTgt spid="7">
                                            <p:txEl>
                                              <p:pRg st="2" end="2"/>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fade">
                                      <p:cBhvr>
                                        <p:cTn id="27" dur="500"/>
                                        <p:tgtEl>
                                          <p:spTgt spid="7">
                                            <p:txEl>
                                              <p:pRg st="3" end="3"/>
                                            </p:txEl>
                                          </p:spTgt>
                                        </p:tgtEl>
                                      </p:cBhvr>
                                    </p:animEffect>
                                  </p:childTnLst>
                                </p:cTn>
                              </p:par>
                              <p:par>
                                <p:cTn id="28" presetID="10" presetClass="entr" presetSubtype="0" fill="hold" nodeType="withEffect">
                                  <p:stCondLst>
                                    <p:cond delay="0"/>
                                  </p:stCondLst>
                                  <p:iterate type="lt">
                                    <p:tmPct val="0"/>
                                  </p:iterate>
                                  <p:childTnLst>
                                    <p:set>
                                      <p:cBhvr>
                                        <p:cTn id="29" dur="1" fill="hold">
                                          <p:stCondLst>
                                            <p:cond delay="0"/>
                                          </p:stCondLst>
                                        </p:cTn>
                                        <p:tgtEl>
                                          <p:spTgt spid="7">
                                            <p:txEl>
                                              <p:pRg st="4" end="4"/>
                                            </p:txEl>
                                          </p:spTgt>
                                        </p:tgtEl>
                                        <p:attrNameLst>
                                          <p:attrName>style.visibility</p:attrName>
                                        </p:attrNameLst>
                                      </p:cBhvr>
                                      <p:to>
                                        <p:strVal val="visible"/>
                                      </p:to>
                                    </p:set>
                                    <p:animEffect transition="in" filter="fade">
                                      <p:cBhvr>
                                        <p:cTn id="30" dur="500"/>
                                        <p:tgtEl>
                                          <p:spTgt spid="7">
                                            <p:txEl>
                                              <p:pRg st="4" end="4"/>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7">
                                            <p:txEl>
                                              <p:pRg st="5" end="5"/>
                                            </p:txEl>
                                          </p:spTgt>
                                        </p:tgtEl>
                                        <p:attrNameLst>
                                          <p:attrName>style.visibility</p:attrName>
                                        </p:attrNameLst>
                                      </p:cBhvr>
                                      <p:to>
                                        <p:strVal val="visible"/>
                                      </p:to>
                                    </p:set>
                                    <p:animEffect transition="in" filter="fade">
                                      <p:cBhvr>
                                        <p:cTn id="33" dur="500"/>
                                        <p:tgtEl>
                                          <p:spTgt spid="7">
                                            <p:txEl>
                                              <p:pRg st="5" end="5"/>
                                            </p:txEl>
                                          </p:spTgt>
                                        </p:tgtEl>
                                      </p:cBhvr>
                                    </p:animEffect>
                                  </p:childTnLst>
                                </p:cTn>
                              </p:par>
                              <p:par>
                                <p:cTn id="34" presetID="10" presetClass="entr" presetSubtype="0" fill="hold" nodeType="withEffect">
                                  <p:stCondLst>
                                    <p:cond delay="0"/>
                                  </p:stCondLst>
                                  <p:iterate type="lt">
                                    <p:tmPct val="0"/>
                                  </p:iterate>
                                  <p:childTnLst>
                                    <p:set>
                                      <p:cBhvr>
                                        <p:cTn id="35" dur="1" fill="hold">
                                          <p:stCondLst>
                                            <p:cond delay="0"/>
                                          </p:stCondLst>
                                        </p:cTn>
                                        <p:tgtEl>
                                          <p:spTgt spid="7">
                                            <p:txEl>
                                              <p:pRg st="6" end="6"/>
                                            </p:txEl>
                                          </p:spTgt>
                                        </p:tgtEl>
                                        <p:attrNameLst>
                                          <p:attrName>style.visibility</p:attrName>
                                        </p:attrNameLst>
                                      </p:cBhvr>
                                      <p:to>
                                        <p:strVal val="visible"/>
                                      </p:to>
                                    </p:set>
                                    <p:animEffect transition="in" filter="fade">
                                      <p:cBhvr>
                                        <p:cTn id="36" dur="500"/>
                                        <p:tgtEl>
                                          <p:spTgt spid="7">
                                            <p:txEl>
                                              <p:pRg st="6" end="6"/>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7">
                                            <p:txEl>
                                              <p:pRg st="7" end="7"/>
                                            </p:txEl>
                                          </p:spTgt>
                                        </p:tgtEl>
                                        <p:attrNameLst>
                                          <p:attrName>style.visibility</p:attrName>
                                        </p:attrNameLst>
                                      </p:cBhvr>
                                      <p:to>
                                        <p:strVal val="visible"/>
                                      </p:to>
                                    </p:set>
                                    <p:animEffect transition="in" filter="fade">
                                      <p:cBhvr>
                                        <p:cTn id="39" dur="500"/>
                                        <p:tgtEl>
                                          <p:spTgt spid="7">
                                            <p:txEl>
                                              <p:pRg st="7" end="7"/>
                                            </p:txEl>
                                          </p:spTgt>
                                        </p:tgtEl>
                                      </p:cBhvr>
                                    </p:animEffect>
                                  </p:childTnLst>
                                </p:cTn>
                              </p:par>
                              <p:par>
                                <p:cTn id="40" presetID="10" presetClass="entr" presetSubtype="0" fill="hold" nodeType="withEffect">
                                  <p:stCondLst>
                                    <p:cond delay="0"/>
                                  </p:stCondLst>
                                  <p:iterate type="lt">
                                    <p:tmPct val="0"/>
                                  </p:iterate>
                                  <p:childTnLst>
                                    <p:set>
                                      <p:cBhvr>
                                        <p:cTn id="41" dur="1" fill="hold">
                                          <p:stCondLst>
                                            <p:cond delay="0"/>
                                          </p:stCondLst>
                                        </p:cTn>
                                        <p:tgtEl>
                                          <p:spTgt spid="7">
                                            <p:txEl>
                                              <p:pRg st="8" end="8"/>
                                            </p:txEl>
                                          </p:spTgt>
                                        </p:tgtEl>
                                        <p:attrNameLst>
                                          <p:attrName>style.visibility</p:attrName>
                                        </p:attrNameLst>
                                      </p:cBhvr>
                                      <p:to>
                                        <p:strVal val="visible"/>
                                      </p:to>
                                    </p:set>
                                    <p:animEffect transition="in" filter="fade">
                                      <p:cBhvr>
                                        <p:cTn id="42" dur="500"/>
                                        <p:tgtEl>
                                          <p:spTgt spid="7">
                                            <p:txEl>
                                              <p:pRg st="8" end="8"/>
                                            </p:txEl>
                                          </p:spTgt>
                                        </p:tgtEl>
                                      </p:cBhvr>
                                    </p:animEffect>
                                  </p:childTnLst>
                                </p:cTn>
                              </p:par>
                              <p:par>
                                <p:cTn id="43" presetID="10" presetClass="entr" presetSubtype="0" fill="hold" grpId="0" nodeType="withEffect">
                                  <p:stCondLst>
                                    <p:cond delay="0"/>
                                  </p:stCondLst>
                                  <p:iterate type="lt">
                                    <p:tmPct val="0"/>
                                  </p:iterate>
                                  <p:childTnLst>
                                    <p:set>
                                      <p:cBhvr>
                                        <p:cTn id="44" dur="1" fill="hold">
                                          <p:stCondLst>
                                            <p:cond delay="0"/>
                                          </p:stCondLst>
                                        </p:cTn>
                                        <p:tgtEl>
                                          <p:spTgt spid="33">
                                            <p:txEl>
                                              <p:pRg st="0" end="0"/>
                                            </p:txEl>
                                          </p:spTgt>
                                        </p:tgtEl>
                                        <p:attrNameLst>
                                          <p:attrName>style.visibility</p:attrName>
                                        </p:attrNameLst>
                                      </p:cBhvr>
                                      <p:to>
                                        <p:strVal val="visible"/>
                                      </p:to>
                                    </p:set>
                                    <p:animEffect transition="in" filter="fade">
                                      <p:cBhvr>
                                        <p:cTn id="45" dur="500"/>
                                        <p:tgtEl>
                                          <p:spTgt spid="33">
                                            <p:txEl>
                                              <p:pRg st="0" end="0"/>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7">
                                            <p:txEl>
                                              <p:pRg st="9" end="9"/>
                                            </p:txEl>
                                          </p:spTgt>
                                        </p:tgtEl>
                                        <p:attrNameLst>
                                          <p:attrName>style.visibility</p:attrName>
                                        </p:attrNameLst>
                                      </p:cBhvr>
                                      <p:to>
                                        <p:strVal val="visible"/>
                                      </p:to>
                                    </p:set>
                                    <p:animEffect transition="in" filter="fade">
                                      <p:cBhvr>
                                        <p:cTn id="48" dur="500"/>
                                        <p:tgtEl>
                                          <p:spTgt spid="7">
                                            <p:txEl>
                                              <p:pRg st="9" end="9"/>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fade">
                                      <p:cBhvr>
                                        <p:cTn id="53" dur="500"/>
                                        <p:tgtEl>
                                          <p:spTgt spid="8"/>
                                        </p:tgtEl>
                                      </p:cBhvr>
                                    </p:animEffect>
                                  </p:childTnLst>
                                </p:cTn>
                              </p:par>
                              <p:par>
                                <p:cTn id="54" presetID="10" presetClass="entr" presetSubtype="0" fill="hold" nodeType="withEffect">
                                  <p:stCondLst>
                                    <p:cond delay="0"/>
                                  </p:stCondLst>
                                  <p:childTnLst>
                                    <p:set>
                                      <p:cBhvr>
                                        <p:cTn id="55" dur="1" fill="hold">
                                          <p:stCondLst>
                                            <p:cond delay="0"/>
                                          </p:stCondLst>
                                        </p:cTn>
                                        <p:tgtEl>
                                          <p:spTgt spid="5">
                                            <p:txEl>
                                              <p:pRg st="2" end="2"/>
                                            </p:txEl>
                                          </p:spTgt>
                                        </p:tgtEl>
                                        <p:attrNameLst>
                                          <p:attrName>style.visibility</p:attrName>
                                        </p:attrNameLst>
                                      </p:cBhvr>
                                      <p:to>
                                        <p:strVal val="visible"/>
                                      </p:to>
                                    </p:set>
                                    <p:animEffect transition="in" filter="fade">
                                      <p:cBhvr>
                                        <p:cTn id="56" dur="500"/>
                                        <p:tgtEl>
                                          <p:spTgt spid="5">
                                            <p:txEl>
                                              <p:pRg st="2" end="2"/>
                                            </p:txEl>
                                          </p:spTgt>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fade">
                                      <p:cBhvr>
                                        <p:cTn id="59" dur="500"/>
                                        <p:tgtEl>
                                          <p:spTgt spid="10"/>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fade">
                                      <p:cBhvr>
                                        <p:cTn id="62" dur="500"/>
                                        <p:tgtEl>
                                          <p:spTgt spid="9"/>
                                        </p:tgtEl>
                                      </p:cBhvr>
                                    </p:animEffect>
                                  </p:childTnLst>
                                </p:cTn>
                              </p:par>
                              <p:par>
                                <p:cTn id="63" presetID="10" presetClass="entr" presetSubtype="0" fill="hold" grpId="0" nodeType="withEffect">
                                  <p:stCondLst>
                                    <p:cond delay="0"/>
                                  </p:stCondLst>
                                  <p:iterate type="lt">
                                    <p:tmPct val="0"/>
                                  </p:iterate>
                                  <p:childTnLst>
                                    <p:set>
                                      <p:cBhvr>
                                        <p:cTn id="64" dur="1" fill="hold">
                                          <p:stCondLst>
                                            <p:cond delay="0"/>
                                          </p:stCondLst>
                                        </p:cTn>
                                        <p:tgtEl>
                                          <p:spTgt spid="11"/>
                                        </p:tgtEl>
                                        <p:attrNameLst>
                                          <p:attrName>style.visibility</p:attrName>
                                        </p:attrNameLst>
                                      </p:cBhvr>
                                      <p:to>
                                        <p:strVal val="visible"/>
                                      </p:to>
                                    </p:set>
                                    <p:animEffect transition="in" filter="fade">
                                      <p:cBhvr>
                                        <p:cTn id="65" dur="500"/>
                                        <p:tgtEl>
                                          <p:spTgt spid="11"/>
                                        </p:tgtEl>
                                      </p:cBhvr>
                                    </p:animEffect>
                                  </p:childTnLst>
                                </p:cTn>
                              </p:par>
                              <p:par>
                                <p:cTn id="66" presetID="3" presetClass="emph" presetSubtype="2" fill="hold" nodeType="withEffect">
                                  <p:stCondLst>
                                    <p:cond delay="0"/>
                                  </p:stCondLst>
                                  <p:childTnLst>
                                    <p:animClr clrSpc="rgb" dir="cw">
                                      <p:cBhvr override="childStyle">
                                        <p:cTn id="67" dur="2000" fill="hold"/>
                                        <p:tgtEl>
                                          <p:spTgt spid="7">
                                            <p:txEl>
                                              <p:pRg st="1" end="1"/>
                                            </p:txEl>
                                          </p:spTgt>
                                        </p:tgtEl>
                                        <p:attrNameLst>
                                          <p:attrName>style.color</p:attrName>
                                        </p:attrNameLst>
                                      </p:cBhvr>
                                      <p:to>
                                        <a:srgbClr val="C00000"/>
                                      </p:to>
                                    </p:animClr>
                                  </p:childTnLst>
                                </p:cTn>
                              </p:par>
                              <p:par>
                                <p:cTn id="68" presetID="3" presetClass="emph" presetSubtype="2" fill="hold" nodeType="withEffect">
                                  <p:stCondLst>
                                    <p:cond delay="0"/>
                                  </p:stCondLst>
                                  <p:iterate type="lt">
                                    <p:tmPct val="0"/>
                                  </p:iterate>
                                  <p:childTnLst>
                                    <p:animClr clrSpc="rgb" dir="cw">
                                      <p:cBhvr override="childStyle">
                                        <p:cTn id="69" dur="2000" fill="hold"/>
                                        <p:tgtEl>
                                          <p:spTgt spid="7">
                                            <p:txEl>
                                              <p:pRg st="2" end="2"/>
                                            </p:txEl>
                                          </p:spTgt>
                                        </p:tgtEl>
                                        <p:attrNameLst>
                                          <p:attrName>style.color</p:attrName>
                                        </p:attrNameLst>
                                      </p:cBhvr>
                                      <p:to>
                                        <a:srgbClr val="00B050"/>
                                      </p:to>
                                    </p:animClr>
                                  </p:childTnLst>
                                </p:cTn>
                              </p:par>
                              <p:par>
                                <p:cTn id="70" presetID="15" presetClass="emph" presetSubtype="0" nodeType="withEffect">
                                  <p:stCondLst>
                                    <p:cond delay="0"/>
                                  </p:stCondLst>
                                  <p:iterate type="lt">
                                    <p:tmAbs val="25"/>
                                  </p:iterate>
                                  <p:childTnLst>
                                    <p:set>
                                      <p:cBhvr override="childStyle">
                                        <p:cTn id="71" dur="indefinite"/>
                                        <p:tgtEl>
                                          <p:spTgt spid="7">
                                            <p:txEl>
                                              <p:pRg st="2" end="2"/>
                                            </p:txEl>
                                          </p:spTgt>
                                        </p:tgtEl>
                                        <p:attrNameLst>
                                          <p:attrName>style.fontWeight</p:attrName>
                                        </p:attrNameLst>
                                      </p:cBhvr>
                                      <p:to>
                                        <p:strVal val="bold"/>
                                      </p:to>
                                    </p:set>
                                  </p:childTnLst>
                                </p:cTn>
                              </p:par>
                              <p:par>
                                <p:cTn id="72" presetID="15" presetClass="emph" presetSubtype="0" nodeType="withEffect">
                                  <p:stCondLst>
                                    <p:cond delay="0"/>
                                  </p:stCondLst>
                                  <p:iterate type="lt">
                                    <p:tmAbs val="25"/>
                                  </p:iterate>
                                  <p:childTnLst>
                                    <p:set>
                                      <p:cBhvr override="childStyle">
                                        <p:cTn id="73" dur="indefinite"/>
                                        <p:tgtEl>
                                          <p:spTgt spid="7">
                                            <p:txEl>
                                              <p:pRg st="4" end="4"/>
                                            </p:txEl>
                                          </p:spTgt>
                                        </p:tgtEl>
                                        <p:attrNameLst>
                                          <p:attrName>style.fontWeight</p:attrName>
                                        </p:attrNameLst>
                                      </p:cBhvr>
                                      <p:to>
                                        <p:strVal val="bold"/>
                                      </p:to>
                                    </p:set>
                                  </p:childTnLst>
                                </p:cTn>
                              </p:par>
                              <p:par>
                                <p:cTn id="74" presetID="15" presetClass="emph" presetSubtype="0" nodeType="withEffect">
                                  <p:stCondLst>
                                    <p:cond delay="0"/>
                                  </p:stCondLst>
                                  <p:iterate type="lt">
                                    <p:tmAbs val="25"/>
                                  </p:iterate>
                                  <p:childTnLst>
                                    <p:set>
                                      <p:cBhvr override="childStyle">
                                        <p:cTn id="75" dur="indefinite"/>
                                        <p:tgtEl>
                                          <p:spTgt spid="7">
                                            <p:txEl>
                                              <p:pRg st="6" end="6"/>
                                            </p:txEl>
                                          </p:spTgt>
                                        </p:tgtEl>
                                        <p:attrNameLst>
                                          <p:attrName>style.fontWeight</p:attrName>
                                        </p:attrNameLst>
                                      </p:cBhvr>
                                      <p:to>
                                        <p:strVal val="bold"/>
                                      </p:to>
                                    </p:set>
                                  </p:childTnLst>
                                </p:cTn>
                              </p:par>
                              <p:par>
                                <p:cTn id="76" presetID="15" presetClass="emph" presetSubtype="0" nodeType="withEffect">
                                  <p:stCondLst>
                                    <p:cond delay="0"/>
                                  </p:stCondLst>
                                  <p:iterate type="lt">
                                    <p:tmAbs val="25"/>
                                  </p:iterate>
                                  <p:childTnLst>
                                    <p:set>
                                      <p:cBhvr override="childStyle">
                                        <p:cTn id="77" dur="indefinite"/>
                                        <p:tgtEl>
                                          <p:spTgt spid="7">
                                            <p:txEl>
                                              <p:pRg st="8" end="8"/>
                                            </p:txEl>
                                          </p:spTgt>
                                        </p:tgtEl>
                                        <p:attrNameLst>
                                          <p:attrName>style.fontWeight</p:attrName>
                                        </p:attrNameLst>
                                      </p:cBhvr>
                                      <p:to>
                                        <p:strVal val="bold"/>
                                      </p:to>
                                    </p:set>
                                  </p:childTnLst>
                                </p:cTn>
                              </p:par>
                              <p:par>
                                <p:cTn id="78" presetID="3" presetClass="emph" presetSubtype="2" fill="hold" nodeType="withEffect">
                                  <p:stCondLst>
                                    <p:cond delay="0"/>
                                  </p:stCondLst>
                                  <p:iterate type="lt">
                                    <p:tmPct val="0"/>
                                  </p:iterate>
                                  <p:childTnLst>
                                    <p:animClr clrSpc="rgb" dir="cw">
                                      <p:cBhvr override="childStyle">
                                        <p:cTn id="79" dur="2000" fill="hold"/>
                                        <p:tgtEl>
                                          <p:spTgt spid="7">
                                            <p:txEl>
                                              <p:pRg st="4" end="4"/>
                                            </p:txEl>
                                          </p:spTgt>
                                        </p:tgtEl>
                                        <p:attrNameLst>
                                          <p:attrName>style.color</p:attrName>
                                        </p:attrNameLst>
                                      </p:cBhvr>
                                      <p:to>
                                        <a:srgbClr val="C00000"/>
                                      </p:to>
                                    </p:animClr>
                                  </p:childTnLst>
                                </p:cTn>
                              </p:par>
                              <p:par>
                                <p:cTn id="80" presetID="3" presetClass="emph" presetSubtype="2" fill="hold" nodeType="withEffect">
                                  <p:stCondLst>
                                    <p:cond delay="0"/>
                                  </p:stCondLst>
                                  <p:iterate type="lt">
                                    <p:tmPct val="0"/>
                                  </p:iterate>
                                  <p:childTnLst>
                                    <p:animClr clrSpc="rgb" dir="cw">
                                      <p:cBhvr override="childStyle">
                                        <p:cTn id="81" dur="2000" fill="hold"/>
                                        <p:tgtEl>
                                          <p:spTgt spid="7">
                                            <p:txEl>
                                              <p:pRg st="6" end="6"/>
                                            </p:txEl>
                                          </p:spTgt>
                                        </p:tgtEl>
                                        <p:attrNameLst>
                                          <p:attrName>style.color</p:attrName>
                                        </p:attrNameLst>
                                      </p:cBhvr>
                                      <p:to>
                                        <a:srgbClr val="C00000"/>
                                      </p:to>
                                    </p:animClr>
                                  </p:childTnLst>
                                </p:cTn>
                              </p:par>
                              <p:par>
                                <p:cTn id="82" presetID="3" presetClass="emph" presetSubtype="2" fill="hold" nodeType="withEffect">
                                  <p:stCondLst>
                                    <p:cond delay="0"/>
                                  </p:stCondLst>
                                  <p:iterate type="lt">
                                    <p:tmPct val="0"/>
                                  </p:iterate>
                                  <p:childTnLst>
                                    <p:animClr clrSpc="rgb" dir="cw">
                                      <p:cBhvr override="childStyle">
                                        <p:cTn id="83" dur="2000" fill="hold"/>
                                        <p:tgtEl>
                                          <p:spTgt spid="7">
                                            <p:txEl>
                                              <p:pRg st="8" end="8"/>
                                            </p:txEl>
                                          </p:spTgt>
                                        </p:tgtEl>
                                        <p:attrNameLst>
                                          <p:attrName>style.color</p:attrName>
                                        </p:attrNameLst>
                                      </p:cBhvr>
                                      <p:to>
                                        <a:srgbClr val="C00000"/>
                                      </p:to>
                                    </p:animClr>
                                  </p:childTnLst>
                                </p:cTn>
                              </p:par>
                              <p:par>
                                <p:cTn id="84" presetID="3" presetClass="emph" presetSubtype="2" fill="hold" nodeType="withEffect">
                                  <p:stCondLst>
                                    <p:cond delay="0"/>
                                  </p:stCondLst>
                                  <p:childTnLst>
                                    <p:animClr clrSpc="rgb" dir="cw">
                                      <p:cBhvr override="childStyle">
                                        <p:cTn id="85" dur="2000" fill="hold"/>
                                        <p:tgtEl>
                                          <p:spTgt spid="7">
                                            <p:txEl>
                                              <p:pRg st="5" end="5"/>
                                            </p:txEl>
                                          </p:spTgt>
                                        </p:tgtEl>
                                        <p:attrNameLst>
                                          <p:attrName>style.color</p:attrName>
                                        </p:attrNameLst>
                                      </p:cBhvr>
                                      <p:to>
                                        <a:srgbClr val="00B050"/>
                                      </p:to>
                                    </p:animClr>
                                  </p:childTnLst>
                                </p:cTn>
                              </p:par>
                              <p:par>
                                <p:cTn id="86" presetID="3" presetClass="emph" presetSubtype="2" fill="hold" nodeType="withEffect">
                                  <p:stCondLst>
                                    <p:cond delay="0"/>
                                  </p:stCondLst>
                                  <p:childTnLst>
                                    <p:animClr clrSpc="rgb" dir="cw">
                                      <p:cBhvr override="childStyle">
                                        <p:cTn id="87" dur="2000" fill="hold"/>
                                        <p:tgtEl>
                                          <p:spTgt spid="7">
                                            <p:txEl>
                                              <p:pRg st="7" end="7"/>
                                            </p:txEl>
                                          </p:spTgt>
                                        </p:tgtEl>
                                        <p:attrNameLst>
                                          <p:attrName>style.color</p:attrName>
                                        </p:attrNameLst>
                                      </p:cBhvr>
                                      <p:to>
                                        <a:srgbClr val="00B050"/>
                                      </p:to>
                                    </p:animClr>
                                  </p:childTnLst>
                                </p:cTn>
                              </p:par>
                              <p:par>
                                <p:cTn id="88" presetID="15" presetClass="emph" presetSubtype="0" grpId="1" nodeType="withEffect">
                                  <p:stCondLst>
                                    <p:cond delay="0"/>
                                  </p:stCondLst>
                                  <p:iterate type="lt">
                                    <p:tmAbs val="25"/>
                                  </p:iterate>
                                  <p:childTnLst>
                                    <p:set>
                                      <p:cBhvr override="childStyle">
                                        <p:cTn id="89" dur="indefinite"/>
                                        <p:tgtEl>
                                          <p:spTgt spid="11"/>
                                        </p:tgtEl>
                                        <p:attrNameLst>
                                          <p:attrName>style.fontWeight</p:attrName>
                                        </p:attrNameLst>
                                      </p:cBhvr>
                                      <p:to>
                                        <p:strVal val="bold"/>
                                      </p:to>
                                    </p:set>
                                  </p:childTnLst>
                                </p:cTn>
                              </p:par>
                              <p:par>
                                <p:cTn id="90" presetID="3" presetClass="emph" presetSubtype="2" fill="hold" nodeType="withEffect">
                                  <p:stCondLst>
                                    <p:cond delay="0"/>
                                  </p:stCondLst>
                                  <p:iterate type="lt">
                                    <p:tmPct val="0"/>
                                  </p:iterate>
                                  <p:childTnLst>
                                    <p:animClr clrSpc="rgb" dir="cw">
                                      <p:cBhvr override="childStyle">
                                        <p:cTn id="91" dur="2000" fill="hold"/>
                                        <p:tgtEl>
                                          <p:spTgt spid="33">
                                            <p:txEl>
                                              <p:pRg st="0" end="0"/>
                                            </p:txEl>
                                          </p:spTgt>
                                        </p:tgtEl>
                                        <p:attrNameLst>
                                          <p:attrName>style.color</p:attrName>
                                        </p:attrNameLst>
                                      </p:cBhvr>
                                      <p:to>
                                        <a:srgbClr val="00B050"/>
                                      </p:to>
                                    </p:animClr>
                                  </p:childTnLst>
                                </p:cTn>
                              </p:par>
                              <p:par>
                                <p:cTn id="92" presetID="18" presetClass="emph" presetSubtype="0" fill="hold" grpId="1" nodeType="withEffect">
                                  <p:stCondLst>
                                    <p:cond delay="0"/>
                                  </p:stCondLst>
                                  <p:iterate type="lt">
                                    <p:tmPct val="4000"/>
                                  </p:iterate>
                                  <p:childTnLst>
                                    <p:set>
                                      <p:cBhvr override="childStyle">
                                        <p:cTn id="93" dur="500" fill="hold"/>
                                        <p:tgtEl>
                                          <p:spTgt spid="33">
                                            <p:txEl>
                                              <p:pRg st="0" end="0"/>
                                            </p:txEl>
                                          </p:spTgt>
                                        </p:tgtEl>
                                        <p:attrNameLst>
                                          <p:attrName>style.textDecorationUnderline</p:attrName>
                                        </p:attrNameLst>
                                      </p:cBhvr>
                                      <p:to>
                                        <p:strVal val="true"/>
                                      </p:to>
                                    </p:set>
                                  </p:childTnLst>
                                </p:cTn>
                              </p:par>
                              <p:par>
                                <p:cTn id="94" presetID="3" presetClass="emph" presetSubtype="2" fill="hold" nodeType="withEffect">
                                  <p:stCondLst>
                                    <p:cond delay="0"/>
                                  </p:stCondLst>
                                  <p:iterate type="lt">
                                    <p:tmPct val="0"/>
                                  </p:iterate>
                                  <p:childTnLst>
                                    <p:animClr clrSpc="rgb" dir="cw">
                                      <p:cBhvr override="childStyle">
                                        <p:cTn id="95" dur="2000" fill="hold"/>
                                        <p:tgtEl>
                                          <p:spTgt spid="33">
                                            <p:txEl>
                                              <p:pRg st="0" end="0"/>
                                            </p:txEl>
                                          </p:spTgt>
                                        </p:tgtEl>
                                        <p:attrNameLst>
                                          <p:attrName>style.color</p:attrName>
                                        </p:attrNameLst>
                                      </p:cBhvr>
                                      <p:to>
                                        <a:srgbClr val="00B0F0"/>
                                      </p:to>
                                    </p:animClr>
                                  </p:childTnLst>
                                </p:cTn>
                              </p:par>
                              <p:par>
                                <p:cTn id="96" presetID="10" presetClass="entr" presetSubtype="0" fill="hold" grpId="0" nodeType="withEffect">
                                  <p:stCondLst>
                                    <p:cond delay="0"/>
                                  </p:stCondLst>
                                  <p:childTnLst>
                                    <p:set>
                                      <p:cBhvr>
                                        <p:cTn id="97" dur="1" fill="hold">
                                          <p:stCondLst>
                                            <p:cond delay="0"/>
                                          </p:stCondLst>
                                        </p:cTn>
                                        <p:tgtEl>
                                          <p:spTgt spid="36"/>
                                        </p:tgtEl>
                                        <p:attrNameLst>
                                          <p:attrName>style.visibility</p:attrName>
                                        </p:attrNameLst>
                                      </p:cBhvr>
                                      <p:to>
                                        <p:strVal val="visible"/>
                                      </p:to>
                                    </p:set>
                                    <p:animEffect transition="in" filter="fade">
                                      <p:cBhvr>
                                        <p:cTn id="98" dur="500"/>
                                        <p:tgtEl>
                                          <p:spTgt spid="36"/>
                                        </p:tgtEl>
                                      </p:cBhvr>
                                    </p:animEffect>
                                  </p:childTnLst>
                                </p:cTn>
                              </p:par>
                              <p:par>
                                <p:cTn id="99" presetID="10" presetClass="entr" presetSubtype="0" fill="hold" grpId="0" nodeType="withEffect">
                                  <p:stCondLst>
                                    <p:cond delay="0"/>
                                  </p:stCondLst>
                                  <p:iterate type="lt">
                                    <p:tmPct val="0"/>
                                  </p:iterate>
                                  <p:childTnLst>
                                    <p:set>
                                      <p:cBhvr>
                                        <p:cTn id="100" dur="1" fill="hold">
                                          <p:stCondLst>
                                            <p:cond delay="0"/>
                                          </p:stCondLst>
                                        </p:cTn>
                                        <p:tgtEl>
                                          <p:spTgt spid="37"/>
                                        </p:tgtEl>
                                        <p:attrNameLst>
                                          <p:attrName>style.visibility</p:attrName>
                                        </p:attrNameLst>
                                      </p:cBhvr>
                                      <p:to>
                                        <p:strVal val="visible"/>
                                      </p:to>
                                    </p:set>
                                    <p:animEffect transition="in" filter="fade">
                                      <p:cBhvr>
                                        <p:cTn id="101" dur="500"/>
                                        <p:tgtEl>
                                          <p:spTgt spid="37"/>
                                        </p:tgtEl>
                                      </p:cBhvr>
                                    </p:animEffect>
                                  </p:childTnLst>
                                </p:cTn>
                              </p:par>
                              <p:par>
                                <p:cTn id="102" presetID="18" presetClass="emph" presetSubtype="0" fill="hold" grpId="1" nodeType="withEffect">
                                  <p:stCondLst>
                                    <p:cond delay="0"/>
                                  </p:stCondLst>
                                  <p:iterate type="lt">
                                    <p:tmPct val="4000"/>
                                  </p:iterate>
                                  <p:childTnLst>
                                    <p:set>
                                      <p:cBhvr override="childStyle">
                                        <p:cTn id="103" dur="500" fill="hold"/>
                                        <p:tgtEl>
                                          <p:spTgt spid="37"/>
                                        </p:tgtEl>
                                        <p:attrNameLst>
                                          <p:attrName>style.textDecorationUnderline</p:attrName>
                                        </p:attrNameLst>
                                      </p:cBhvr>
                                      <p:to>
                                        <p:strVal val="true"/>
                                      </p:to>
                                    </p:se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13"/>
                                        </p:tgtEl>
                                        <p:attrNameLst>
                                          <p:attrName>style.visibility</p:attrName>
                                        </p:attrNameLst>
                                      </p:cBhvr>
                                      <p:to>
                                        <p:strVal val="visible"/>
                                      </p:to>
                                    </p:set>
                                    <p:animEffect transition="in" filter="fade">
                                      <p:cBhvr>
                                        <p:cTn id="108" dur="500"/>
                                        <p:tgtEl>
                                          <p:spTgt spid="13"/>
                                        </p:tgtEl>
                                      </p:cBhvr>
                                    </p:animEffect>
                                  </p:childTnLst>
                                </p:cTn>
                              </p:par>
                              <p:par>
                                <p:cTn id="109" presetID="10" presetClass="entr" presetSubtype="0" fill="hold" nodeType="withEffect">
                                  <p:stCondLst>
                                    <p:cond delay="0"/>
                                  </p:stCondLst>
                                  <p:childTnLst>
                                    <p:set>
                                      <p:cBhvr>
                                        <p:cTn id="110" dur="1" fill="hold">
                                          <p:stCondLst>
                                            <p:cond delay="0"/>
                                          </p:stCondLst>
                                        </p:cTn>
                                        <p:tgtEl>
                                          <p:spTgt spid="5">
                                            <p:txEl>
                                              <p:pRg st="3" end="3"/>
                                            </p:txEl>
                                          </p:spTgt>
                                        </p:tgtEl>
                                        <p:attrNameLst>
                                          <p:attrName>style.visibility</p:attrName>
                                        </p:attrNameLst>
                                      </p:cBhvr>
                                      <p:to>
                                        <p:strVal val="visible"/>
                                      </p:to>
                                    </p:set>
                                    <p:animEffect transition="in" filter="fade">
                                      <p:cBhvr>
                                        <p:cTn id="111" dur="500"/>
                                        <p:tgtEl>
                                          <p:spTgt spid="5">
                                            <p:txEl>
                                              <p:pRg st="3" end="3"/>
                                            </p:txEl>
                                          </p:spTgt>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nodeType="clickEffect">
                                  <p:stCondLst>
                                    <p:cond delay="0"/>
                                  </p:stCondLst>
                                  <p:childTnLst>
                                    <p:set>
                                      <p:cBhvr>
                                        <p:cTn id="115" dur="1" fill="hold">
                                          <p:stCondLst>
                                            <p:cond delay="0"/>
                                          </p:stCondLst>
                                        </p:cTn>
                                        <p:tgtEl>
                                          <p:spTgt spid="5">
                                            <p:txEl>
                                              <p:pRg st="4" end="4"/>
                                            </p:txEl>
                                          </p:spTgt>
                                        </p:tgtEl>
                                        <p:attrNameLst>
                                          <p:attrName>style.visibility</p:attrName>
                                        </p:attrNameLst>
                                      </p:cBhvr>
                                      <p:to>
                                        <p:strVal val="visible"/>
                                      </p:to>
                                    </p:set>
                                    <p:animEffect transition="in" filter="fade">
                                      <p:cBhvr>
                                        <p:cTn id="116" dur="500"/>
                                        <p:tgtEl>
                                          <p:spTgt spid="5">
                                            <p:txEl>
                                              <p:pRg st="4" end="4"/>
                                            </p:txEl>
                                          </p:spTgt>
                                        </p:tgtEl>
                                      </p:cBhvr>
                                    </p:animEffect>
                                  </p:childTnLst>
                                </p:cTn>
                              </p:par>
                              <p:par>
                                <p:cTn id="117" presetID="10" presetClass="entr" presetSubtype="0" fill="hold" nodeType="withEffect">
                                  <p:stCondLst>
                                    <p:cond delay="0"/>
                                  </p:stCondLst>
                                  <p:childTnLst>
                                    <p:set>
                                      <p:cBhvr>
                                        <p:cTn id="118" dur="1" fill="hold">
                                          <p:stCondLst>
                                            <p:cond delay="0"/>
                                          </p:stCondLst>
                                        </p:cTn>
                                        <p:tgtEl>
                                          <p:spTgt spid="5">
                                            <p:txEl>
                                              <p:pRg st="5" end="5"/>
                                            </p:txEl>
                                          </p:spTgt>
                                        </p:tgtEl>
                                        <p:attrNameLst>
                                          <p:attrName>style.visibility</p:attrName>
                                        </p:attrNameLst>
                                      </p:cBhvr>
                                      <p:to>
                                        <p:strVal val="visible"/>
                                      </p:to>
                                    </p:set>
                                    <p:animEffect transition="in" filter="fade">
                                      <p:cBhvr>
                                        <p:cTn id="119" dur="500"/>
                                        <p:tgtEl>
                                          <p:spTgt spid="5">
                                            <p:txEl>
                                              <p:pRg st="5" end="5"/>
                                            </p:txEl>
                                          </p:spTgt>
                                        </p:tgtEl>
                                      </p:cBhvr>
                                    </p:animEffect>
                                  </p:childTnLst>
                                </p:cTn>
                              </p:par>
                              <p:par>
                                <p:cTn id="120" presetID="22" presetClass="entr" presetSubtype="8" fill="hold" grpId="0" nodeType="withEffect">
                                  <p:stCondLst>
                                    <p:cond delay="0"/>
                                  </p:stCondLst>
                                  <p:childTnLst>
                                    <p:set>
                                      <p:cBhvr>
                                        <p:cTn id="121" dur="1" fill="hold">
                                          <p:stCondLst>
                                            <p:cond delay="0"/>
                                          </p:stCondLst>
                                        </p:cTn>
                                        <p:tgtEl>
                                          <p:spTgt spid="12"/>
                                        </p:tgtEl>
                                        <p:attrNameLst>
                                          <p:attrName>style.visibility</p:attrName>
                                        </p:attrNameLst>
                                      </p:cBhvr>
                                      <p:to>
                                        <p:strVal val="visible"/>
                                      </p:to>
                                    </p:set>
                                    <p:animEffect transition="in" filter="wipe(left)">
                                      <p:cBhvr>
                                        <p:cTn id="122" dur="500"/>
                                        <p:tgtEl>
                                          <p:spTgt spid="12"/>
                                        </p:tgtEl>
                                      </p:cBhvr>
                                    </p:animEffect>
                                  </p:childTnLst>
                                </p:cTn>
                              </p:par>
                            </p:childTnLst>
                          </p:cTn>
                        </p:par>
                        <p:par>
                          <p:cTn id="123" fill="hold">
                            <p:stCondLst>
                              <p:cond delay="500"/>
                            </p:stCondLst>
                            <p:childTnLst>
                              <p:par>
                                <p:cTn id="124" presetID="10" presetClass="entr" presetSubtype="0" fill="hold" grpId="0" nodeType="afterEffect">
                                  <p:stCondLst>
                                    <p:cond delay="0"/>
                                  </p:stCondLst>
                                  <p:childTnLst>
                                    <p:set>
                                      <p:cBhvr>
                                        <p:cTn id="125" dur="1" fill="hold">
                                          <p:stCondLst>
                                            <p:cond delay="0"/>
                                          </p:stCondLst>
                                        </p:cTn>
                                        <p:tgtEl>
                                          <p:spTgt spid="14"/>
                                        </p:tgtEl>
                                        <p:attrNameLst>
                                          <p:attrName>style.visibility</p:attrName>
                                        </p:attrNameLst>
                                      </p:cBhvr>
                                      <p:to>
                                        <p:strVal val="visible"/>
                                      </p:to>
                                    </p:set>
                                    <p:animEffect transition="in" filter="fade">
                                      <p:cBhvr>
                                        <p:cTn id="126" dur="500"/>
                                        <p:tgtEl>
                                          <p:spTgt spid="14"/>
                                        </p:tgtEl>
                                      </p:cBhvr>
                                    </p:animEffect>
                                  </p:childTnLst>
                                </p:cTn>
                              </p:par>
                              <p:par>
                                <p:cTn id="127" presetID="10" presetClass="entr" presetSubtype="0" fill="hold" nodeType="withEffect">
                                  <p:stCondLst>
                                    <p:cond delay="0"/>
                                  </p:stCondLst>
                                  <p:childTnLst>
                                    <p:set>
                                      <p:cBhvr>
                                        <p:cTn id="128" dur="1" fill="hold">
                                          <p:stCondLst>
                                            <p:cond delay="0"/>
                                          </p:stCondLst>
                                        </p:cTn>
                                        <p:tgtEl>
                                          <p:spTgt spid="14">
                                            <p:txEl>
                                              <p:pRg st="0" end="0"/>
                                            </p:txEl>
                                          </p:spTgt>
                                        </p:tgtEl>
                                        <p:attrNameLst>
                                          <p:attrName>style.visibility</p:attrName>
                                        </p:attrNameLst>
                                      </p:cBhvr>
                                      <p:to>
                                        <p:strVal val="visible"/>
                                      </p:to>
                                    </p:set>
                                    <p:animEffect transition="in" filter="fade">
                                      <p:cBhvr>
                                        <p:cTn id="129" dur="500"/>
                                        <p:tgtEl>
                                          <p:spTgt spid="14">
                                            <p:txEl>
                                              <p:pRg st="0" end="0"/>
                                            </p:txEl>
                                          </p:spTgt>
                                        </p:tgtEl>
                                      </p:cBhvr>
                                    </p:animEffect>
                                  </p:childTnLst>
                                </p:cTn>
                              </p:par>
                              <p:par>
                                <p:cTn id="130" presetID="10" presetClass="entr" presetSubtype="0" fill="hold" nodeType="withEffect">
                                  <p:stCondLst>
                                    <p:cond delay="0"/>
                                  </p:stCondLst>
                                  <p:childTnLst>
                                    <p:set>
                                      <p:cBhvr>
                                        <p:cTn id="131" dur="1" fill="hold">
                                          <p:stCondLst>
                                            <p:cond delay="0"/>
                                          </p:stCondLst>
                                        </p:cTn>
                                        <p:tgtEl>
                                          <p:spTgt spid="14">
                                            <p:txEl>
                                              <p:pRg st="1" end="1"/>
                                            </p:txEl>
                                          </p:spTgt>
                                        </p:tgtEl>
                                        <p:attrNameLst>
                                          <p:attrName>style.visibility</p:attrName>
                                        </p:attrNameLst>
                                      </p:cBhvr>
                                      <p:to>
                                        <p:strVal val="visible"/>
                                      </p:to>
                                    </p:set>
                                    <p:animEffect transition="in" filter="fade">
                                      <p:cBhvr>
                                        <p:cTn id="132" dur="500"/>
                                        <p:tgtEl>
                                          <p:spTgt spid="14">
                                            <p:txEl>
                                              <p:pRg st="1" end="1"/>
                                            </p:txEl>
                                          </p:spTgt>
                                        </p:tgtEl>
                                      </p:cBhvr>
                                    </p:animEffect>
                                  </p:childTnLst>
                                </p:cTn>
                              </p:par>
                              <p:par>
                                <p:cTn id="133" presetID="10" presetClass="entr" presetSubtype="0" fill="hold" nodeType="withEffect">
                                  <p:stCondLst>
                                    <p:cond delay="0"/>
                                  </p:stCondLst>
                                  <p:childTnLst>
                                    <p:set>
                                      <p:cBhvr>
                                        <p:cTn id="134" dur="1" fill="hold">
                                          <p:stCondLst>
                                            <p:cond delay="0"/>
                                          </p:stCondLst>
                                        </p:cTn>
                                        <p:tgtEl>
                                          <p:spTgt spid="14">
                                            <p:txEl>
                                              <p:pRg st="2" end="2"/>
                                            </p:txEl>
                                          </p:spTgt>
                                        </p:tgtEl>
                                        <p:attrNameLst>
                                          <p:attrName>style.visibility</p:attrName>
                                        </p:attrNameLst>
                                      </p:cBhvr>
                                      <p:to>
                                        <p:strVal val="visible"/>
                                      </p:to>
                                    </p:set>
                                    <p:animEffect transition="in" filter="fade">
                                      <p:cBhvr>
                                        <p:cTn id="135" dur="500"/>
                                        <p:tgtEl>
                                          <p:spTgt spid="14">
                                            <p:txEl>
                                              <p:pRg st="2" end="2"/>
                                            </p:txEl>
                                          </p:spTgt>
                                        </p:tgtEl>
                                      </p:cBhvr>
                                    </p:animEffect>
                                  </p:childTnLst>
                                </p:cTn>
                              </p:par>
                              <p:par>
                                <p:cTn id="136" presetID="10" presetClass="entr" presetSubtype="0" fill="hold" nodeType="withEffect">
                                  <p:stCondLst>
                                    <p:cond delay="0"/>
                                  </p:stCondLst>
                                  <p:childTnLst>
                                    <p:set>
                                      <p:cBhvr>
                                        <p:cTn id="137" dur="1" fill="hold">
                                          <p:stCondLst>
                                            <p:cond delay="0"/>
                                          </p:stCondLst>
                                        </p:cTn>
                                        <p:tgtEl>
                                          <p:spTgt spid="14">
                                            <p:txEl>
                                              <p:pRg st="3" end="3"/>
                                            </p:txEl>
                                          </p:spTgt>
                                        </p:tgtEl>
                                        <p:attrNameLst>
                                          <p:attrName>style.visibility</p:attrName>
                                        </p:attrNameLst>
                                      </p:cBhvr>
                                      <p:to>
                                        <p:strVal val="visible"/>
                                      </p:to>
                                    </p:set>
                                    <p:animEffect transition="in" filter="fade">
                                      <p:cBhvr>
                                        <p:cTn id="138" dur="500"/>
                                        <p:tgtEl>
                                          <p:spTgt spid="14">
                                            <p:txEl>
                                              <p:pRg st="3" end="3"/>
                                            </p:txEl>
                                          </p:spTgt>
                                        </p:tgtEl>
                                      </p:cBhvr>
                                    </p:animEffect>
                                  </p:childTnLst>
                                </p:cTn>
                              </p:par>
                              <p:par>
                                <p:cTn id="139" presetID="10" presetClass="entr" presetSubtype="0" fill="hold" nodeType="withEffect">
                                  <p:stCondLst>
                                    <p:cond delay="0"/>
                                  </p:stCondLst>
                                  <p:childTnLst>
                                    <p:set>
                                      <p:cBhvr>
                                        <p:cTn id="140" dur="1" fill="hold">
                                          <p:stCondLst>
                                            <p:cond delay="0"/>
                                          </p:stCondLst>
                                        </p:cTn>
                                        <p:tgtEl>
                                          <p:spTgt spid="14">
                                            <p:txEl>
                                              <p:pRg st="4" end="4"/>
                                            </p:txEl>
                                          </p:spTgt>
                                        </p:tgtEl>
                                        <p:attrNameLst>
                                          <p:attrName>style.visibility</p:attrName>
                                        </p:attrNameLst>
                                      </p:cBhvr>
                                      <p:to>
                                        <p:strVal val="visible"/>
                                      </p:to>
                                    </p:set>
                                    <p:animEffect transition="in" filter="fade">
                                      <p:cBhvr>
                                        <p:cTn id="141" dur="500"/>
                                        <p:tgtEl>
                                          <p:spTgt spid="14">
                                            <p:txEl>
                                              <p:pRg st="4" end="4"/>
                                            </p:txEl>
                                          </p:spTgt>
                                        </p:tgtEl>
                                      </p:cBhvr>
                                    </p:animEffect>
                                  </p:childTnLst>
                                </p:cTn>
                              </p:par>
                              <p:par>
                                <p:cTn id="142" presetID="10" presetClass="entr" presetSubtype="0" fill="hold" nodeType="withEffect">
                                  <p:stCondLst>
                                    <p:cond delay="0"/>
                                  </p:stCondLst>
                                  <p:childTnLst>
                                    <p:set>
                                      <p:cBhvr>
                                        <p:cTn id="143" dur="1" fill="hold">
                                          <p:stCondLst>
                                            <p:cond delay="0"/>
                                          </p:stCondLst>
                                        </p:cTn>
                                        <p:tgtEl>
                                          <p:spTgt spid="14">
                                            <p:txEl>
                                              <p:pRg st="5" end="5"/>
                                            </p:txEl>
                                          </p:spTgt>
                                        </p:tgtEl>
                                        <p:attrNameLst>
                                          <p:attrName>style.visibility</p:attrName>
                                        </p:attrNameLst>
                                      </p:cBhvr>
                                      <p:to>
                                        <p:strVal val="visible"/>
                                      </p:to>
                                    </p:set>
                                    <p:animEffect transition="in" filter="fade">
                                      <p:cBhvr>
                                        <p:cTn id="144" dur="500"/>
                                        <p:tgtEl>
                                          <p:spTgt spid="14">
                                            <p:txEl>
                                              <p:pRg st="5" end="5"/>
                                            </p:txEl>
                                          </p:spTgt>
                                        </p:tgtEl>
                                      </p:cBhvr>
                                    </p:animEffect>
                                  </p:childTnLst>
                                </p:cTn>
                              </p:par>
                              <p:par>
                                <p:cTn id="145" presetID="10" presetClass="entr" presetSubtype="0" fill="hold" nodeType="withEffect">
                                  <p:stCondLst>
                                    <p:cond delay="0"/>
                                  </p:stCondLst>
                                  <p:childTnLst>
                                    <p:set>
                                      <p:cBhvr>
                                        <p:cTn id="146" dur="1" fill="hold">
                                          <p:stCondLst>
                                            <p:cond delay="0"/>
                                          </p:stCondLst>
                                        </p:cTn>
                                        <p:tgtEl>
                                          <p:spTgt spid="14">
                                            <p:txEl>
                                              <p:pRg st="6" end="6"/>
                                            </p:txEl>
                                          </p:spTgt>
                                        </p:tgtEl>
                                        <p:attrNameLst>
                                          <p:attrName>style.visibility</p:attrName>
                                        </p:attrNameLst>
                                      </p:cBhvr>
                                      <p:to>
                                        <p:strVal val="visible"/>
                                      </p:to>
                                    </p:set>
                                    <p:animEffect transition="in" filter="fade">
                                      <p:cBhvr>
                                        <p:cTn id="147" dur="500"/>
                                        <p:tgtEl>
                                          <p:spTgt spid="14">
                                            <p:txEl>
                                              <p:pRg st="6" end="6"/>
                                            </p:txEl>
                                          </p:spTgt>
                                        </p:tgtEl>
                                      </p:cBhvr>
                                    </p:animEffect>
                                  </p:childTnLst>
                                </p:cTn>
                              </p:par>
                              <p:par>
                                <p:cTn id="148" presetID="10" presetClass="entr" presetSubtype="0" fill="hold" nodeType="withEffect">
                                  <p:stCondLst>
                                    <p:cond delay="0"/>
                                  </p:stCondLst>
                                  <p:childTnLst>
                                    <p:set>
                                      <p:cBhvr>
                                        <p:cTn id="149" dur="1" fill="hold">
                                          <p:stCondLst>
                                            <p:cond delay="0"/>
                                          </p:stCondLst>
                                        </p:cTn>
                                        <p:tgtEl>
                                          <p:spTgt spid="14">
                                            <p:txEl>
                                              <p:pRg st="7" end="7"/>
                                            </p:txEl>
                                          </p:spTgt>
                                        </p:tgtEl>
                                        <p:attrNameLst>
                                          <p:attrName>style.visibility</p:attrName>
                                        </p:attrNameLst>
                                      </p:cBhvr>
                                      <p:to>
                                        <p:strVal val="visible"/>
                                      </p:to>
                                    </p:set>
                                    <p:animEffect transition="in" filter="fade">
                                      <p:cBhvr>
                                        <p:cTn id="150" dur="500"/>
                                        <p:tgtEl>
                                          <p:spTgt spid="1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p:bldP spid="11" grpId="0"/>
      <p:bldP spid="11" grpId="1"/>
      <p:bldP spid="12" grpId="0" animBg="1"/>
      <p:bldP spid="13" grpId="0" animBg="1"/>
      <p:bldP spid="14" grpId="0" animBg="1"/>
      <p:bldP spid="33" grpId="0" build="allAtOnce"/>
      <p:bldP spid="33" grpId="1" build="allAtOnce"/>
      <p:bldP spid="36" grpId="0" animBg="1"/>
      <p:bldP spid="37" grpId="0"/>
      <p:bldP spid="37"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Specialization</a:t>
            </a:r>
            <a:endParaRPr lang="en-US" sz="3800" dirty="0"/>
          </a:p>
        </p:txBody>
      </p:sp>
      <p:sp>
        <p:nvSpPr>
          <p:cNvPr id="5" name="Content Placeholder 4"/>
          <p:cNvSpPr>
            <a:spLocks noGrp="1"/>
          </p:cNvSpPr>
          <p:nvPr>
            <p:ph sz="half" idx="1"/>
          </p:nvPr>
        </p:nvSpPr>
        <p:spPr>
          <a:xfrm>
            <a:off x="152400" y="1143000"/>
            <a:ext cx="4343400" cy="5562600"/>
          </a:xfrm>
        </p:spPr>
        <p:txBody>
          <a:bodyPr>
            <a:normAutofit/>
          </a:bodyPr>
          <a:lstStyle/>
          <a:p>
            <a:endParaRPr lang="en-US" dirty="0"/>
          </a:p>
        </p:txBody>
      </p:sp>
      <p:sp>
        <p:nvSpPr>
          <p:cNvPr id="38" name="Content Placeholder 37"/>
          <p:cNvSpPr>
            <a:spLocks noGrp="1"/>
          </p:cNvSpPr>
          <p:nvPr>
            <p:ph sz="half" idx="2"/>
          </p:nvPr>
        </p:nvSpPr>
        <p:spPr/>
        <p:txBody>
          <a:bodyPr>
            <a:normAutofit/>
          </a:bodyPr>
          <a:lstStyle/>
          <a:p>
            <a:endParaRPr lang="en-US" dirty="0"/>
          </a:p>
        </p:txBody>
      </p:sp>
      <p:sp>
        <p:nvSpPr>
          <p:cNvPr id="4" name="Slide Number Placeholder 3"/>
          <p:cNvSpPr>
            <a:spLocks noGrp="1"/>
          </p:cNvSpPr>
          <p:nvPr>
            <p:ph type="sldNum" sz="quarter" idx="12"/>
          </p:nvPr>
        </p:nvSpPr>
        <p:spPr/>
        <p:txBody>
          <a:bodyPr/>
          <a:lstStyle/>
          <a:p>
            <a:fld id="{61790EBF-2842-40BA-9364-7C045D9A1DE9}" type="slidenum">
              <a:rPr lang="en-US" smtClean="0"/>
              <a:t>13</a:t>
            </a:fld>
            <a:endParaRPr lang="en-US"/>
          </a:p>
        </p:txBody>
      </p:sp>
      <p:sp>
        <p:nvSpPr>
          <p:cNvPr id="15" name="TextBox 14"/>
          <p:cNvSpPr txBox="1"/>
          <p:nvPr/>
        </p:nvSpPr>
        <p:spPr>
          <a:xfrm>
            <a:off x="3272585" y="4208334"/>
            <a:ext cx="312906" cy="369332"/>
          </a:xfrm>
          <a:prstGeom prst="rect">
            <a:avLst/>
          </a:prstGeom>
          <a:noFill/>
        </p:spPr>
        <p:txBody>
          <a:bodyPr wrap="none" rtlCol="0">
            <a:spAutoFit/>
          </a:bodyPr>
          <a:lstStyle/>
          <a:p>
            <a:r>
              <a:rPr lang="en-US" dirty="0" smtClean="0">
                <a:latin typeface="Cambria" panose="02040503050406030204" pitchFamily="18" charset="0"/>
              </a:rPr>
              <a:t>+</a:t>
            </a:r>
            <a:endParaRPr lang="en-US" dirty="0">
              <a:latin typeface="Cambria" panose="02040503050406030204" pitchFamily="18" charset="0"/>
            </a:endParaRPr>
          </a:p>
        </p:txBody>
      </p:sp>
      <p:cxnSp>
        <p:nvCxnSpPr>
          <p:cNvPr id="17" name="Straight Connector 16"/>
          <p:cNvCxnSpPr/>
          <p:nvPr/>
        </p:nvCxnSpPr>
        <p:spPr>
          <a:xfrm flipH="1">
            <a:off x="3081120" y="4577666"/>
            <a:ext cx="228599" cy="34873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572667" y="4577666"/>
            <a:ext cx="194252" cy="34873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930466" y="4926400"/>
            <a:ext cx="260153" cy="369332"/>
          </a:xfrm>
          <a:prstGeom prst="rect">
            <a:avLst/>
          </a:prstGeom>
          <a:noFill/>
        </p:spPr>
        <p:txBody>
          <a:bodyPr wrap="square" rtlCol="0">
            <a:spAutoFit/>
          </a:bodyPr>
          <a:lstStyle/>
          <a:p>
            <a:r>
              <a:rPr lang="en-US" dirty="0" smtClean="0">
                <a:latin typeface="Cambria" panose="02040503050406030204" pitchFamily="18" charset="0"/>
              </a:rPr>
              <a:t>x</a:t>
            </a:r>
            <a:endParaRPr lang="en-US" dirty="0">
              <a:latin typeface="Cambria" panose="02040503050406030204" pitchFamily="18" charset="0"/>
            </a:endParaRPr>
          </a:p>
        </p:txBody>
      </p:sp>
      <p:sp>
        <p:nvSpPr>
          <p:cNvPr id="25" name="TextBox 24"/>
          <p:cNvSpPr txBox="1"/>
          <p:nvPr/>
        </p:nvSpPr>
        <p:spPr>
          <a:xfrm>
            <a:off x="3636842" y="4926400"/>
            <a:ext cx="260153" cy="369332"/>
          </a:xfrm>
          <a:prstGeom prst="rect">
            <a:avLst/>
          </a:prstGeom>
          <a:noFill/>
        </p:spPr>
        <p:txBody>
          <a:bodyPr wrap="square" rtlCol="0">
            <a:spAutoFit/>
          </a:bodyPr>
          <a:lstStyle/>
          <a:p>
            <a:r>
              <a:rPr lang="en-US" dirty="0">
                <a:latin typeface="Cambria" panose="02040503050406030204" pitchFamily="18" charset="0"/>
              </a:rPr>
              <a:t>y</a:t>
            </a:r>
          </a:p>
        </p:txBody>
      </p:sp>
      <p:sp>
        <p:nvSpPr>
          <p:cNvPr id="26" name="TextBox 25"/>
          <p:cNvSpPr txBox="1"/>
          <p:nvPr/>
        </p:nvSpPr>
        <p:spPr>
          <a:xfrm>
            <a:off x="5588264" y="4208334"/>
            <a:ext cx="312906" cy="369332"/>
          </a:xfrm>
          <a:prstGeom prst="rect">
            <a:avLst/>
          </a:prstGeom>
          <a:noFill/>
        </p:spPr>
        <p:txBody>
          <a:bodyPr wrap="none" rtlCol="0">
            <a:spAutoFit/>
          </a:bodyPr>
          <a:lstStyle/>
          <a:p>
            <a:r>
              <a:rPr lang="en-US" dirty="0" smtClean="0">
                <a:latin typeface="Cambria" panose="02040503050406030204" pitchFamily="18" charset="0"/>
              </a:rPr>
              <a:t>+</a:t>
            </a:r>
            <a:endParaRPr lang="en-US" dirty="0">
              <a:latin typeface="Cambria" panose="02040503050406030204" pitchFamily="18" charset="0"/>
            </a:endParaRPr>
          </a:p>
        </p:txBody>
      </p:sp>
      <p:cxnSp>
        <p:nvCxnSpPr>
          <p:cNvPr id="27" name="Straight Connector 26"/>
          <p:cNvCxnSpPr/>
          <p:nvPr/>
        </p:nvCxnSpPr>
        <p:spPr>
          <a:xfrm flipH="1">
            <a:off x="5396799" y="4577666"/>
            <a:ext cx="228599" cy="34873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888346" y="4577666"/>
            <a:ext cx="194252" cy="34873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246145" y="4926400"/>
            <a:ext cx="260153" cy="369332"/>
          </a:xfrm>
          <a:prstGeom prst="rect">
            <a:avLst/>
          </a:prstGeom>
          <a:noFill/>
        </p:spPr>
        <p:txBody>
          <a:bodyPr wrap="square" rtlCol="0">
            <a:spAutoFit/>
          </a:bodyPr>
          <a:lstStyle/>
          <a:p>
            <a:r>
              <a:rPr lang="en-US" dirty="0" smtClean="0">
                <a:latin typeface="Cambria" panose="02040503050406030204" pitchFamily="18" charset="0"/>
              </a:rPr>
              <a:t>x</a:t>
            </a:r>
            <a:endParaRPr lang="en-US" dirty="0">
              <a:latin typeface="Cambria" panose="02040503050406030204" pitchFamily="18" charset="0"/>
            </a:endParaRPr>
          </a:p>
        </p:txBody>
      </p:sp>
      <p:sp>
        <p:nvSpPr>
          <p:cNvPr id="30" name="TextBox 29"/>
          <p:cNvSpPr txBox="1"/>
          <p:nvPr/>
        </p:nvSpPr>
        <p:spPr>
          <a:xfrm>
            <a:off x="5952521" y="4926400"/>
            <a:ext cx="260153" cy="369332"/>
          </a:xfrm>
          <a:prstGeom prst="rect">
            <a:avLst/>
          </a:prstGeom>
          <a:noFill/>
        </p:spPr>
        <p:txBody>
          <a:bodyPr wrap="square" rtlCol="0">
            <a:spAutoFit/>
          </a:bodyPr>
          <a:lstStyle/>
          <a:p>
            <a:r>
              <a:rPr lang="en-US" dirty="0" smtClean="0">
                <a:latin typeface="Cambria" panose="02040503050406030204" pitchFamily="18" charset="0"/>
              </a:rPr>
              <a:t>1</a:t>
            </a:r>
            <a:endParaRPr lang="en-US" dirty="0">
              <a:latin typeface="Cambria" panose="02040503050406030204" pitchFamily="18" charset="0"/>
            </a:endParaRPr>
          </a:p>
        </p:txBody>
      </p:sp>
      <p:sp>
        <p:nvSpPr>
          <p:cNvPr id="31" name="Right Arrow 30"/>
          <p:cNvSpPr/>
          <p:nvPr/>
        </p:nvSpPr>
        <p:spPr>
          <a:xfrm>
            <a:off x="4072917" y="4551654"/>
            <a:ext cx="1062644" cy="368828"/>
          </a:xfrm>
          <a:prstGeom prst="right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Cambria" panose="02040503050406030204" pitchFamily="18" charset="0"/>
            </a:endParaRPr>
          </a:p>
        </p:txBody>
      </p:sp>
      <p:sp>
        <p:nvSpPr>
          <p:cNvPr id="32" name="Rounded Rectangle 31"/>
          <p:cNvSpPr/>
          <p:nvPr/>
        </p:nvSpPr>
        <p:spPr>
          <a:xfrm>
            <a:off x="4286160" y="4126468"/>
            <a:ext cx="636158" cy="328406"/>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dirty="0" smtClean="0">
                <a:solidFill>
                  <a:schemeClr val="tx1"/>
                </a:solidFill>
              </a:rPr>
              <a:t>y </a:t>
            </a:r>
            <a:r>
              <a:rPr lang="en-US" dirty="0">
                <a:solidFill>
                  <a:schemeClr val="tx1"/>
                </a:solidFill>
                <a:latin typeface="Cambria" panose="02040503050406030204" pitchFamily="18" charset="0"/>
                <a:ea typeface="Cambria Math"/>
                <a:sym typeface="Wingdings" panose="05000000000000000000" pitchFamily="2" charset="2"/>
              </a:rPr>
              <a:t>↦</a:t>
            </a:r>
            <a:r>
              <a:rPr lang="en-US" dirty="0" smtClean="0">
                <a:solidFill>
                  <a:schemeClr val="tx1"/>
                </a:solidFill>
              </a:rPr>
              <a:t> 1</a:t>
            </a:r>
            <a:endParaRPr lang="en-US" dirty="0">
              <a:solidFill>
                <a:schemeClr val="tx1"/>
              </a:solidFill>
            </a:endParaRPr>
          </a:p>
        </p:txBody>
      </p:sp>
      <p:sp>
        <p:nvSpPr>
          <p:cNvPr id="34" name="Rounded Rectangle 33"/>
          <p:cNvSpPr/>
          <p:nvPr/>
        </p:nvSpPr>
        <p:spPr>
          <a:xfrm>
            <a:off x="5804044" y="1566054"/>
            <a:ext cx="1752600" cy="685800"/>
          </a:xfrm>
          <a:prstGeom prst="roundRect">
            <a:avLst/>
          </a:prstGeom>
          <a:gradFill>
            <a:gsLst>
              <a:gs pos="0">
                <a:schemeClr val="bg1">
                  <a:lumMod val="85000"/>
                </a:schemeClr>
              </a:gs>
              <a:gs pos="80000">
                <a:schemeClr val="bg1">
                  <a:lumMod val="65000"/>
                </a:schemeClr>
              </a:gs>
              <a:gs pos="100000">
                <a:schemeClr val="bg1">
                  <a:lumMod val="50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3200" dirty="0" err="1" smtClean="0">
                <a:solidFill>
                  <a:schemeClr val="tx1"/>
                </a:solidFill>
                <a:latin typeface="Cambria" panose="02040503050406030204" pitchFamily="18" charset="0"/>
              </a:rPr>
              <a:t>Eval</a:t>
            </a:r>
            <a:endParaRPr lang="en-US" sz="4400" dirty="0">
              <a:solidFill>
                <a:schemeClr val="tx1"/>
              </a:solidFill>
              <a:latin typeface="Cambria" panose="02040503050406030204" pitchFamily="18" charset="0"/>
            </a:endParaRPr>
          </a:p>
        </p:txBody>
      </p:sp>
      <p:sp>
        <p:nvSpPr>
          <p:cNvPr id="39" name="Rectangle 38"/>
          <p:cNvSpPr/>
          <p:nvPr/>
        </p:nvSpPr>
        <p:spPr>
          <a:xfrm>
            <a:off x="2349084" y="1659583"/>
            <a:ext cx="511107" cy="433785"/>
          </a:xfrm>
          <a:prstGeom prst="rect">
            <a:avLst/>
          </a:prstGeom>
          <a:solidFill>
            <a:srgbClr val="00B050"/>
          </a:solidFill>
          <a:ln>
            <a:solidFill>
              <a:srgbClr val="00B05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0" name="TextBox 39"/>
          <p:cNvSpPr txBox="1"/>
          <p:nvPr/>
        </p:nvSpPr>
        <p:spPr>
          <a:xfrm>
            <a:off x="2873307" y="1678122"/>
            <a:ext cx="917239" cy="461665"/>
          </a:xfrm>
          <a:prstGeom prst="rect">
            <a:avLst/>
          </a:prstGeom>
          <a:noFill/>
        </p:spPr>
        <p:txBody>
          <a:bodyPr wrap="none" rtlCol="0">
            <a:spAutoFit/>
          </a:bodyPr>
          <a:lstStyle/>
          <a:p>
            <a:r>
              <a:rPr lang="en-US" sz="2400" dirty="0" smtClean="0">
                <a:latin typeface="Cambria" panose="02040503050406030204" pitchFamily="18" charset="0"/>
              </a:rPr>
              <a:t>Static</a:t>
            </a:r>
            <a:endParaRPr lang="en-US" dirty="0">
              <a:latin typeface="Cambria" panose="02040503050406030204" pitchFamily="18" charset="0"/>
            </a:endParaRPr>
          </a:p>
        </p:txBody>
      </p:sp>
      <p:sp>
        <p:nvSpPr>
          <p:cNvPr id="41" name="Right Arrow 40"/>
          <p:cNvSpPr/>
          <p:nvPr/>
        </p:nvSpPr>
        <p:spPr>
          <a:xfrm>
            <a:off x="4478452" y="1724540"/>
            <a:ext cx="1062644" cy="368828"/>
          </a:xfrm>
          <a:prstGeom prst="right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Cambria" panose="02040503050406030204" pitchFamily="18" charset="0"/>
            </a:endParaRPr>
          </a:p>
        </p:txBody>
      </p:sp>
      <p:sp>
        <p:nvSpPr>
          <p:cNvPr id="42" name="Rectangle 41"/>
          <p:cNvSpPr/>
          <p:nvPr/>
        </p:nvSpPr>
        <p:spPr>
          <a:xfrm>
            <a:off x="457200" y="2516906"/>
            <a:ext cx="558786" cy="454894"/>
          </a:xfrm>
          <a:prstGeom prst="rect">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3" name="TextBox 42"/>
          <p:cNvSpPr txBox="1"/>
          <p:nvPr/>
        </p:nvSpPr>
        <p:spPr>
          <a:xfrm>
            <a:off x="990600" y="2516906"/>
            <a:ext cx="1780476" cy="461665"/>
          </a:xfrm>
          <a:prstGeom prst="rect">
            <a:avLst/>
          </a:prstGeom>
          <a:noFill/>
        </p:spPr>
        <p:txBody>
          <a:bodyPr wrap="square" rtlCol="0">
            <a:spAutoFit/>
          </a:bodyPr>
          <a:lstStyle/>
          <a:p>
            <a:r>
              <a:rPr lang="en-US" sz="2400" b="1" dirty="0" smtClean="0">
                <a:latin typeface="Cambria" panose="02040503050406030204" pitchFamily="18" charset="0"/>
              </a:rPr>
              <a:t>Dynamic  </a:t>
            </a:r>
            <a:r>
              <a:rPr lang="en-US" sz="2400" dirty="0" smtClean="0">
                <a:latin typeface="Cambria" panose="02040503050406030204" pitchFamily="18" charset="0"/>
              </a:rPr>
              <a:t>+</a:t>
            </a:r>
            <a:endParaRPr lang="en-US" dirty="0">
              <a:latin typeface="Cambria" panose="02040503050406030204" pitchFamily="18" charset="0"/>
            </a:endParaRPr>
          </a:p>
        </p:txBody>
      </p:sp>
      <p:sp>
        <p:nvSpPr>
          <p:cNvPr id="44" name="Rectangle 43"/>
          <p:cNvSpPr/>
          <p:nvPr/>
        </p:nvSpPr>
        <p:spPr>
          <a:xfrm>
            <a:off x="2730933" y="2495796"/>
            <a:ext cx="531770" cy="454894"/>
          </a:xfrm>
          <a:prstGeom prst="rect">
            <a:avLst/>
          </a:prstGeom>
          <a:solidFill>
            <a:srgbClr val="00B0F0"/>
          </a:solidFill>
          <a:ln>
            <a:solidFill>
              <a:srgbClr val="00B0F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5" name="TextBox 44"/>
          <p:cNvSpPr txBox="1"/>
          <p:nvPr/>
        </p:nvSpPr>
        <p:spPr>
          <a:xfrm>
            <a:off x="3344736" y="2516905"/>
            <a:ext cx="1210274" cy="461665"/>
          </a:xfrm>
          <a:prstGeom prst="rect">
            <a:avLst/>
          </a:prstGeom>
          <a:noFill/>
        </p:spPr>
        <p:txBody>
          <a:bodyPr wrap="square" rtlCol="0">
            <a:spAutoFit/>
          </a:bodyPr>
          <a:lstStyle/>
          <a:p>
            <a:r>
              <a:rPr lang="en-US" sz="2400" u="sng" dirty="0" smtClean="0">
                <a:latin typeface="Cambria" panose="02040503050406030204" pitchFamily="18" charset="0"/>
              </a:rPr>
              <a:t>Lifted</a:t>
            </a:r>
            <a:endParaRPr lang="en-US" u="sng" dirty="0">
              <a:latin typeface="Cambria" panose="02040503050406030204" pitchFamily="18" charset="0"/>
            </a:endParaRPr>
          </a:p>
        </p:txBody>
      </p:sp>
      <p:sp>
        <p:nvSpPr>
          <p:cNvPr id="46" name="Rounded Rectangle 45"/>
          <p:cNvSpPr/>
          <p:nvPr/>
        </p:nvSpPr>
        <p:spPr>
          <a:xfrm>
            <a:off x="5804044" y="2404838"/>
            <a:ext cx="1752600" cy="685800"/>
          </a:xfrm>
          <a:prstGeom prst="roundRect">
            <a:avLst/>
          </a:prstGeom>
          <a:gradFill>
            <a:gsLst>
              <a:gs pos="0">
                <a:schemeClr val="bg1">
                  <a:lumMod val="85000"/>
                </a:schemeClr>
              </a:gs>
              <a:gs pos="80000">
                <a:schemeClr val="bg1">
                  <a:lumMod val="65000"/>
                </a:schemeClr>
              </a:gs>
              <a:gs pos="100000">
                <a:schemeClr val="bg1">
                  <a:lumMod val="50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3200" dirty="0" smtClean="0">
                <a:solidFill>
                  <a:schemeClr val="tx1"/>
                </a:solidFill>
                <a:latin typeface="Cambria" panose="02040503050406030204" pitchFamily="18" charset="0"/>
              </a:rPr>
              <a:t>Reduce</a:t>
            </a:r>
            <a:endParaRPr lang="en-US" sz="4400" dirty="0">
              <a:solidFill>
                <a:schemeClr val="tx1"/>
              </a:solidFill>
              <a:latin typeface="Cambria" panose="02040503050406030204" pitchFamily="18" charset="0"/>
            </a:endParaRPr>
          </a:p>
        </p:txBody>
      </p:sp>
      <p:sp>
        <p:nvSpPr>
          <p:cNvPr id="47" name="Right Arrow 46"/>
          <p:cNvSpPr/>
          <p:nvPr/>
        </p:nvSpPr>
        <p:spPr>
          <a:xfrm>
            <a:off x="4478452" y="2559939"/>
            <a:ext cx="1062644" cy="368828"/>
          </a:xfrm>
          <a:prstGeom prst="right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Cambria" panose="02040503050406030204" pitchFamily="18" charset="0"/>
            </a:endParaRPr>
          </a:p>
        </p:txBody>
      </p:sp>
      <p:sp>
        <p:nvSpPr>
          <p:cNvPr id="48" name="Rounded Rectangle 47"/>
          <p:cNvSpPr/>
          <p:nvPr/>
        </p:nvSpPr>
        <p:spPr>
          <a:xfrm>
            <a:off x="5804044" y="3258802"/>
            <a:ext cx="1752600" cy="685800"/>
          </a:xfrm>
          <a:prstGeom prst="roundRect">
            <a:avLst/>
          </a:prstGeom>
          <a:gradFill>
            <a:gsLst>
              <a:gs pos="0">
                <a:schemeClr val="bg1">
                  <a:lumMod val="85000"/>
                </a:schemeClr>
              </a:gs>
              <a:gs pos="80000">
                <a:schemeClr val="bg1">
                  <a:lumMod val="65000"/>
                </a:schemeClr>
              </a:gs>
              <a:gs pos="100000">
                <a:schemeClr val="bg1">
                  <a:lumMod val="50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3200" dirty="0" smtClean="0">
                <a:solidFill>
                  <a:schemeClr val="tx1"/>
                </a:solidFill>
                <a:latin typeface="Cambria" panose="02040503050406030204" pitchFamily="18" charset="0"/>
              </a:rPr>
              <a:t>Emit</a:t>
            </a:r>
            <a:endParaRPr lang="en-US" sz="4400" dirty="0">
              <a:solidFill>
                <a:schemeClr val="tx1"/>
              </a:solidFill>
              <a:latin typeface="Cambria" panose="02040503050406030204" pitchFamily="18" charset="0"/>
            </a:endParaRPr>
          </a:p>
        </p:txBody>
      </p:sp>
      <p:sp>
        <p:nvSpPr>
          <p:cNvPr id="49" name="Rectangle 48"/>
          <p:cNvSpPr/>
          <p:nvPr/>
        </p:nvSpPr>
        <p:spPr>
          <a:xfrm>
            <a:off x="2362200" y="3398749"/>
            <a:ext cx="511107" cy="433785"/>
          </a:xfrm>
          <a:prstGeom prst="rect">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0" name="TextBox 49"/>
          <p:cNvSpPr txBox="1"/>
          <p:nvPr/>
        </p:nvSpPr>
        <p:spPr>
          <a:xfrm>
            <a:off x="2873307" y="3370870"/>
            <a:ext cx="1430200" cy="461665"/>
          </a:xfrm>
          <a:prstGeom prst="rect">
            <a:avLst/>
          </a:prstGeom>
          <a:noFill/>
        </p:spPr>
        <p:txBody>
          <a:bodyPr wrap="none" rtlCol="0">
            <a:spAutoFit/>
          </a:bodyPr>
          <a:lstStyle/>
          <a:p>
            <a:r>
              <a:rPr lang="en-US" sz="2400" b="1" dirty="0" smtClean="0">
                <a:latin typeface="Cambria" panose="02040503050406030204" pitchFamily="18" charset="0"/>
              </a:rPr>
              <a:t>Dynamic</a:t>
            </a:r>
            <a:endParaRPr lang="en-US" b="1" dirty="0">
              <a:latin typeface="Cambria" panose="02040503050406030204" pitchFamily="18" charset="0"/>
            </a:endParaRPr>
          </a:p>
        </p:txBody>
      </p:sp>
      <p:sp>
        <p:nvSpPr>
          <p:cNvPr id="51" name="Right Arrow 50"/>
          <p:cNvSpPr/>
          <p:nvPr/>
        </p:nvSpPr>
        <p:spPr>
          <a:xfrm>
            <a:off x="4478452" y="3417288"/>
            <a:ext cx="1062644" cy="368828"/>
          </a:xfrm>
          <a:prstGeom prst="right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Cambria" panose="02040503050406030204" pitchFamily="18" charset="0"/>
            </a:endParaRPr>
          </a:p>
        </p:txBody>
      </p:sp>
    </p:spTree>
    <p:extLst>
      <p:ext uri="{BB962C8B-B14F-4D97-AF65-F5344CB8AC3E}">
        <p14:creationId xmlns:p14="http://schemas.microsoft.com/office/powerpoint/2010/main" val="1981085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500"/>
                                        <p:tgtEl>
                                          <p:spTgt spid="4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left)">
                                      <p:cBhvr>
                                        <p:cTn id="15" dur="500"/>
                                        <p:tgtEl>
                                          <p:spTgt spid="41"/>
                                        </p:tgtEl>
                                      </p:cBhvr>
                                    </p:animEffect>
                                  </p:childTnLst>
                                </p:cTn>
                              </p:par>
                            </p:childTnLst>
                          </p:cTn>
                        </p:par>
                        <p:par>
                          <p:cTn id="16" fill="hold">
                            <p:stCondLst>
                              <p:cond delay="500"/>
                            </p:stCondLst>
                            <p:childTnLst>
                              <p:par>
                                <p:cTn id="17" presetID="53" presetClass="entr" presetSubtype="16"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500"/>
                                        <p:tgtEl>
                                          <p:spTgt spid="42"/>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500"/>
                                        <p:tgtEl>
                                          <p:spTgt spid="4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500"/>
                                        <p:tgtEl>
                                          <p:spTgt spid="44"/>
                                        </p:tgtEl>
                                      </p:cBhvr>
                                    </p:animEffect>
                                  </p:childTnLst>
                                </p:cTn>
                              </p:par>
                            </p:childTnLst>
                          </p:cTn>
                        </p:par>
                        <p:par>
                          <p:cTn id="34" fill="hold">
                            <p:stCondLst>
                              <p:cond delay="1000"/>
                            </p:stCondLst>
                            <p:childTnLst>
                              <p:par>
                                <p:cTn id="35" presetID="10" presetClass="entr" presetSubtype="0"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fade">
                                      <p:cBhvr>
                                        <p:cTn id="37" dur="500"/>
                                        <p:tgtEl>
                                          <p:spTgt spid="45"/>
                                        </p:tgtEl>
                                      </p:cBhvr>
                                    </p:animEffect>
                                  </p:childTnLst>
                                </p:cTn>
                              </p:par>
                            </p:childTnLst>
                          </p:cTn>
                        </p:par>
                        <p:par>
                          <p:cTn id="38" fill="hold">
                            <p:stCondLst>
                              <p:cond delay="1500"/>
                            </p:stCondLst>
                            <p:childTnLst>
                              <p:par>
                                <p:cTn id="39" presetID="22" presetClass="entr" presetSubtype="8" fill="hold" grpId="0" nodeType="afterEffect">
                                  <p:stCondLst>
                                    <p:cond delay="0"/>
                                  </p:stCondLst>
                                  <p:childTnLst>
                                    <p:set>
                                      <p:cBhvr>
                                        <p:cTn id="40" dur="1" fill="hold">
                                          <p:stCondLst>
                                            <p:cond delay="0"/>
                                          </p:stCondLst>
                                        </p:cTn>
                                        <p:tgtEl>
                                          <p:spTgt spid="47"/>
                                        </p:tgtEl>
                                        <p:attrNameLst>
                                          <p:attrName>style.visibility</p:attrName>
                                        </p:attrNameLst>
                                      </p:cBhvr>
                                      <p:to>
                                        <p:strVal val="visible"/>
                                      </p:to>
                                    </p:set>
                                    <p:animEffect transition="in" filter="wipe(left)">
                                      <p:cBhvr>
                                        <p:cTn id="41" dur="500"/>
                                        <p:tgtEl>
                                          <p:spTgt spid="47"/>
                                        </p:tgtEl>
                                      </p:cBhvr>
                                    </p:animEffect>
                                  </p:childTnLst>
                                </p:cTn>
                              </p:par>
                            </p:childTnLst>
                          </p:cTn>
                        </p:par>
                        <p:par>
                          <p:cTn id="42" fill="hold">
                            <p:stCondLst>
                              <p:cond delay="2000"/>
                            </p:stCondLst>
                            <p:childTnLst>
                              <p:par>
                                <p:cTn id="43" presetID="53" presetClass="entr" presetSubtype="16" fill="hold" grpId="0" nodeType="afterEffect">
                                  <p:stCondLst>
                                    <p:cond delay="0"/>
                                  </p:stCondLst>
                                  <p:childTnLst>
                                    <p:set>
                                      <p:cBhvr>
                                        <p:cTn id="44" dur="1" fill="hold">
                                          <p:stCondLst>
                                            <p:cond delay="0"/>
                                          </p:stCondLst>
                                        </p:cTn>
                                        <p:tgtEl>
                                          <p:spTgt spid="46"/>
                                        </p:tgtEl>
                                        <p:attrNameLst>
                                          <p:attrName>style.visibility</p:attrName>
                                        </p:attrNameLst>
                                      </p:cBhvr>
                                      <p:to>
                                        <p:strVal val="visible"/>
                                      </p:to>
                                    </p:set>
                                    <p:anim calcmode="lin" valueType="num">
                                      <p:cBhvr>
                                        <p:cTn id="45" dur="500" fill="hold"/>
                                        <p:tgtEl>
                                          <p:spTgt spid="46"/>
                                        </p:tgtEl>
                                        <p:attrNameLst>
                                          <p:attrName>ppt_w</p:attrName>
                                        </p:attrNameLst>
                                      </p:cBhvr>
                                      <p:tavLst>
                                        <p:tav tm="0">
                                          <p:val>
                                            <p:fltVal val="0"/>
                                          </p:val>
                                        </p:tav>
                                        <p:tav tm="100000">
                                          <p:val>
                                            <p:strVal val="#ppt_w"/>
                                          </p:val>
                                        </p:tav>
                                      </p:tavLst>
                                    </p:anim>
                                    <p:anim calcmode="lin" valueType="num">
                                      <p:cBhvr>
                                        <p:cTn id="46" dur="500" fill="hold"/>
                                        <p:tgtEl>
                                          <p:spTgt spid="46"/>
                                        </p:tgtEl>
                                        <p:attrNameLst>
                                          <p:attrName>ppt_h</p:attrName>
                                        </p:attrNameLst>
                                      </p:cBhvr>
                                      <p:tavLst>
                                        <p:tav tm="0">
                                          <p:val>
                                            <p:fltVal val="0"/>
                                          </p:val>
                                        </p:tav>
                                        <p:tav tm="100000">
                                          <p:val>
                                            <p:strVal val="#ppt_h"/>
                                          </p:val>
                                        </p:tav>
                                      </p:tavLst>
                                    </p:anim>
                                    <p:animEffect transition="in" filter="fade">
                                      <p:cBhvr>
                                        <p:cTn id="47" dur="500"/>
                                        <p:tgtEl>
                                          <p:spTgt spid="4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par>
                                <p:cTn id="53" presetID="10" presetClass="entr" presetSubtype="0" fill="hold"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500"/>
                                        <p:tgtEl>
                                          <p:spTgt spid="1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fade">
                                      <p:cBhvr>
                                        <p:cTn id="58" dur="500"/>
                                        <p:tgtEl>
                                          <p:spTgt spid="22"/>
                                        </p:tgtEl>
                                      </p:cBhvr>
                                    </p:animEffect>
                                  </p:childTnLst>
                                </p:cTn>
                              </p:par>
                              <p:par>
                                <p:cTn id="59" presetID="10" presetClass="entr" presetSubtype="0" fill="hold"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500"/>
                                        <p:tgtEl>
                                          <p:spTgt spid="19"/>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fade">
                                      <p:cBhvr>
                                        <p:cTn id="64" dur="500"/>
                                        <p:tgtEl>
                                          <p:spTgt spid="25"/>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wipe(left)">
                                      <p:cBhvr>
                                        <p:cTn id="72" dur="500"/>
                                        <p:tgtEl>
                                          <p:spTgt spid="31"/>
                                        </p:tgtEl>
                                      </p:cBhvr>
                                    </p:animEffect>
                                  </p:childTnLst>
                                </p:cTn>
                              </p:par>
                            </p:childTnLst>
                          </p:cTn>
                        </p:par>
                        <p:par>
                          <p:cTn id="73" fill="hold">
                            <p:stCondLst>
                              <p:cond delay="500"/>
                            </p:stCondLst>
                            <p:childTnLst>
                              <p:par>
                                <p:cTn id="74" presetID="10" presetClass="entr" presetSubtype="0" fill="hold" grpId="0" nodeType="after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500"/>
                                        <p:tgtEl>
                                          <p:spTgt spid="26"/>
                                        </p:tgtEl>
                                      </p:cBhvr>
                                    </p:animEffect>
                                  </p:childTnLst>
                                </p:cTn>
                              </p:par>
                              <p:par>
                                <p:cTn id="77" presetID="10" presetClass="entr" presetSubtype="0" fill="hold" nodeType="with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500"/>
                                        <p:tgtEl>
                                          <p:spTgt spid="27"/>
                                        </p:tgtEl>
                                      </p:cBhvr>
                                    </p:animEffect>
                                  </p:childTnLst>
                                </p:cTn>
                              </p:par>
                              <p:par>
                                <p:cTn id="80" presetID="10" presetClass="entr" presetSubtype="0" fill="hold"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fade">
                                      <p:cBhvr>
                                        <p:cTn id="82" dur="500"/>
                                        <p:tgtEl>
                                          <p:spTgt spid="28"/>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500"/>
                                        <p:tgtEl>
                                          <p:spTgt spid="29"/>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500"/>
                                        <p:tgtEl>
                                          <p:spTgt spid="30"/>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xit" presetSubtype="0" fill="hold" grpId="1" nodeType="clickEffect">
                                  <p:stCondLst>
                                    <p:cond delay="0"/>
                                  </p:stCondLst>
                                  <p:childTnLst>
                                    <p:animEffect transition="out" filter="fade">
                                      <p:cBhvr>
                                        <p:cTn id="92" dur="500"/>
                                        <p:tgtEl>
                                          <p:spTgt spid="15"/>
                                        </p:tgtEl>
                                      </p:cBhvr>
                                    </p:animEffect>
                                    <p:set>
                                      <p:cBhvr>
                                        <p:cTn id="93" dur="1" fill="hold">
                                          <p:stCondLst>
                                            <p:cond delay="499"/>
                                          </p:stCondLst>
                                        </p:cTn>
                                        <p:tgtEl>
                                          <p:spTgt spid="15"/>
                                        </p:tgtEl>
                                        <p:attrNameLst>
                                          <p:attrName>style.visibility</p:attrName>
                                        </p:attrNameLst>
                                      </p:cBhvr>
                                      <p:to>
                                        <p:strVal val="hidden"/>
                                      </p:to>
                                    </p:set>
                                  </p:childTnLst>
                                </p:cTn>
                              </p:par>
                              <p:par>
                                <p:cTn id="94" presetID="10" presetClass="exit" presetSubtype="0" fill="hold" nodeType="withEffect">
                                  <p:stCondLst>
                                    <p:cond delay="0"/>
                                  </p:stCondLst>
                                  <p:childTnLst>
                                    <p:animEffect transition="out" filter="fade">
                                      <p:cBhvr>
                                        <p:cTn id="95" dur="500"/>
                                        <p:tgtEl>
                                          <p:spTgt spid="17"/>
                                        </p:tgtEl>
                                      </p:cBhvr>
                                    </p:animEffect>
                                    <p:set>
                                      <p:cBhvr>
                                        <p:cTn id="96" dur="1" fill="hold">
                                          <p:stCondLst>
                                            <p:cond delay="499"/>
                                          </p:stCondLst>
                                        </p:cTn>
                                        <p:tgtEl>
                                          <p:spTgt spid="17"/>
                                        </p:tgtEl>
                                        <p:attrNameLst>
                                          <p:attrName>style.visibility</p:attrName>
                                        </p:attrNameLst>
                                      </p:cBhvr>
                                      <p:to>
                                        <p:strVal val="hidden"/>
                                      </p:to>
                                    </p:set>
                                  </p:childTnLst>
                                </p:cTn>
                              </p:par>
                              <p:par>
                                <p:cTn id="97" presetID="10" presetClass="exit" presetSubtype="0" fill="hold" grpId="1" nodeType="withEffect">
                                  <p:stCondLst>
                                    <p:cond delay="0"/>
                                  </p:stCondLst>
                                  <p:childTnLst>
                                    <p:animEffect transition="out" filter="fade">
                                      <p:cBhvr>
                                        <p:cTn id="98" dur="500"/>
                                        <p:tgtEl>
                                          <p:spTgt spid="22"/>
                                        </p:tgtEl>
                                      </p:cBhvr>
                                    </p:animEffect>
                                    <p:set>
                                      <p:cBhvr>
                                        <p:cTn id="99" dur="1" fill="hold">
                                          <p:stCondLst>
                                            <p:cond delay="499"/>
                                          </p:stCondLst>
                                        </p:cTn>
                                        <p:tgtEl>
                                          <p:spTgt spid="22"/>
                                        </p:tgtEl>
                                        <p:attrNameLst>
                                          <p:attrName>style.visibility</p:attrName>
                                        </p:attrNameLst>
                                      </p:cBhvr>
                                      <p:to>
                                        <p:strVal val="hidden"/>
                                      </p:to>
                                    </p:set>
                                  </p:childTnLst>
                                </p:cTn>
                              </p:par>
                              <p:par>
                                <p:cTn id="100" presetID="10" presetClass="exit" presetSubtype="0" fill="hold" nodeType="withEffect">
                                  <p:stCondLst>
                                    <p:cond delay="0"/>
                                  </p:stCondLst>
                                  <p:childTnLst>
                                    <p:animEffect transition="out" filter="fade">
                                      <p:cBhvr>
                                        <p:cTn id="101" dur="500"/>
                                        <p:tgtEl>
                                          <p:spTgt spid="19"/>
                                        </p:tgtEl>
                                      </p:cBhvr>
                                    </p:animEffect>
                                    <p:set>
                                      <p:cBhvr>
                                        <p:cTn id="102" dur="1" fill="hold">
                                          <p:stCondLst>
                                            <p:cond delay="499"/>
                                          </p:stCondLst>
                                        </p:cTn>
                                        <p:tgtEl>
                                          <p:spTgt spid="19"/>
                                        </p:tgtEl>
                                        <p:attrNameLst>
                                          <p:attrName>style.visibility</p:attrName>
                                        </p:attrNameLst>
                                      </p:cBhvr>
                                      <p:to>
                                        <p:strVal val="hidden"/>
                                      </p:to>
                                    </p:set>
                                  </p:childTnLst>
                                </p:cTn>
                              </p:par>
                              <p:par>
                                <p:cTn id="103" presetID="10" presetClass="exit" presetSubtype="0" fill="hold" grpId="1" nodeType="withEffect">
                                  <p:stCondLst>
                                    <p:cond delay="0"/>
                                  </p:stCondLst>
                                  <p:childTnLst>
                                    <p:animEffect transition="out" filter="fade">
                                      <p:cBhvr>
                                        <p:cTn id="104" dur="500"/>
                                        <p:tgtEl>
                                          <p:spTgt spid="25"/>
                                        </p:tgtEl>
                                      </p:cBhvr>
                                    </p:animEffect>
                                    <p:set>
                                      <p:cBhvr>
                                        <p:cTn id="105" dur="1" fill="hold">
                                          <p:stCondLst>
                                            <p:cond delay="499"/>
                                          </p:stCondLst>
                                        </p:cTn>
                                        <p:tgtEl>
                                          <p:spTgt spid="25"/>
                                        </p:tgtEl>
                                        <p:attrNameLst>
                                          <p:attrName>style.visibility</p:attrName>
                                        </p:attrNameLst>
                                      </p:cBhvr>
                                      <p:to>
                                        <p:strVal val="hidden"/>
                                      </p:to>
                                    </p:set>
                                  </p:childTnLst>
                                </p:cTn>
                              </p:par>
                              <p:par>
                                <p:cTn id="106" presetID="10" presetClass="exit" presetSubtype="0" fill="hold" grpId="1" nodeType="withEffect">
                                  <p:stCondLst>
                                    <p:cond delay="0"/>
                                  </p:stCondLst>
                                  <p:childTnLst>
                                    <p:animEffect transition="out" filter="fade">
                                      <p:cBhvr>
                                        <p:cTn id="107" dur="500"/>
                                        <p:tgtEl>
                                          <p:spTgt spid="32"/>
                                        </p:tgtEl>
                                      </p:cBhvr>
                                    </p:animEffect>
                                    <p:set>
                                      <p:cBhvr>
                                        <p:cTn id="108" dur="1" fill="hold">
                                          <p:stCondLst>
                                            <p:cond delay="499"/>
                                          </p:stCondLst>
                                        </p:cTn>
                                        <p:tgtEl>
                                          <p:spTgt spid="32"/>
                                        </p:tgtEl>
                                        <p:attrNameLst>
                                          <p:attrName>style.visibility</p:attrName>
                                        </p:attrNameLst>
                                      </p:cBhvr>
                                      <p:to>
                                        <p:strVal val="hidden"/>
                                      </p:to>
                                    </p:set>
                                  </p:childTnLst>
                                </p:cTn>
                              </p:par>
                              <p:par>
                                <p:cTn id="109" presetID="10" presetClass="exit" presetSubtype="0" fill="hold" grpId="1" nodeType="withEffect">
                                  <p:stCondLst>
                                    <p:cond delay="0"/>
                                  </p:stCondLst>
                                  <p:childTnLst>
                                    <p:animEffect transition="out" filter="fade">
                                      <p:cBhvr>
                                        <p:cTn id="110" dur="500"/>
                                        <p:tgtEl>
                                          <p:spTgt spid="31"/>
                                        </p:tgtEl>
                                      </p:cBhvr>
                                    </p:animEffect>
                                    <p:set>
                                      <p:cBhvr>
                                        <p:cTn id="111" dur="1" fill="hold">
                                          <p:stCondLst>
                                            <p:cond delay="499"/>
                                          </p:stCondLst>
                                        </p:cTn>
                                        <p:tgtEl>
                                          <p:spTgt spid="31"/>
                                        </p:tgtEl>
                                        <p:attrNameLst>
                                          <p:attrName>style.visibility</p:attrName>
                                        </p:attrNameLst>
                                      </p:cBhvr>
                                      <p:to>
                                        <p:strVal val="hidden"/>
                                      </p:to>
                                    </p:set>
                                  </p:childTnLst>
                                </p:cTn>
                              </p:par>
                              <p:par>
                                <p:cTn id="112" presetID="10" presetClass="exit" presetSubtype="0" fill="hold" grpId="1" nodeType="withEffect">
                                  <p:stCondLst>
                                    <p:cond delay="0"/>
                                  </p:stCondLst>
                                  <p:childTnLst>
                                    <p:animEffect transition="out" filter="fade">
                                      <p:cBhvr>
                                        <p:cTn id="113" dur="500"/>
                                        <p:tgtEl>
                                          <p:spTgt spid="26"/>
                                        </p:tgtEl>
                                      </p:cBhvr>
                                    </p:animEffect>
                                    <p:set>
                                      <p:cBhvr>
                                        <p:cTn id="114" dur="1" fill="hold">
                                          <p:stCondLst>
                                            <p:cond delay="499"/>
                                          </p:stCondLst>
                                        </p:cTn>
                                        <p:tgtEl>
                                          <p:spTgt spid="26"/>
                                        </p:tgtEl>
                                        <p:attrNameLst>
                                          <p:attrName>style.visibility</p:attrName>
                                        </p:attrNameLst>
                                      </p:cBhvr>
                                      <p:to>
                                        <p:strVal val="hidden"/>
                                      </p:to>
                                    </p:set>
                                  </p:childTnLst>
                                </p:cTn>
                              </p:par>
                              <p:par>
                                <p:cTn id="115" presetID="10" presetClass="exit" presetSubtype="0" fill="hold" nodeType="withEffect">
                                  <p:stCondLst>
                                    <p:cond delay="0"/>
                                  </p:stCondLst>
                                  <p:childTnLst>
                                    <p:animEffect transition="out" filter="fade">
                                      <p:cBhvr>
                                        <p:cTn id="116" dur="500"/>
                                        <p:tgtEl>
                                          <p:spTgt spid="27"/>
                                        </p:tgtEl>
                                      </p:cBhvr>
                                    </p:animEffect>
                                    <p:set>
                                      <p:cBhvr>
                                        <p:cTn id="117" dur="1" fill="hold">
                                          <p:stCondLst>
                                            <p:cond delay="499"/>
                                          </p:stCondLst>
                                        </p:cTn>
                                        <p:tgtEl>
                                          <p:spTgt spid="27"/>
                                        </p:tgtEl>
                                        <p:attrNameLst>
                                          <p:attrName>style.visibility</p:attrName>
                                        </p:attrNameLst>
                                      </p:cBhvr>
                                      <p:to>
                                        <p:strVal val="hidden"/>
                                      </p:to>
                                    </p:set>
                                  </p:childTnLst>
                                </p:cTn>
                              </p:par>
                              <p:par>
                                <p:cTn id="118" presetID="10" presetClass="exit" presetSubtype="0" fill="hold" nodeType="withEffect">
                                  <p:stCondLst>
                                    <p:cond delay="0"/>
                                  </p:stCondLst>
                                  <p:childTnLst>
                                    <p:animEffect transition="out" filter="fade">
                                      <p:cBhvr>
                                        <p:cTn id="119" dur="500"/>
                                        <p:tgtEl>
                                          <p:spTgt spid="28"/>
                                        </p:tgtEl>
                                      </p:cBhvr>
                                    </p:animEffect>
                                    <p:set>
                                      <p:cBhvr>
                                        <p:cTn id="120" dur="1" fill="hold">
                                          <p:stCondLst>
                                            <p:cond delay="499"/>
                                          </p:stCondLst>
                                        </p:cTn>
                                        <p:tgtEl>
                                          <p:spTgt spid="28"/>
                                        </p:tgtEl>
                                        <p:attrNameLst>
                                          <p:attrName>style.visibility</p:attrName>
                                        </p:attrNameLst>
                                      </p:cBhvr>
                                      <p:to>
                                        <p:strVal val="hidden"/>
                                      </p:to>
                                    </p:set>
                                  </p:childTnLst>
                                </p:cTn>
                              </p:par>
                              <p:par>
                                <p:cTn id="121" presetID="10" presetClass="exit" presetSubtype="0" fill="hold" grpId="1" nodeType="withEffect">
                                  <p:stCondLst>
                                    <p:cond delay="0"/>
                                  </p:stCondLst>
                                  <p:childTnLst>
                                    <p:animEffect transition="out" filter="fade">
                                      <p:cBhvr>
                                        <p:cTn id="122" dur="500"/>
                                        <p:tgtEl>
                                          <p:spTgt spid="29"/>
                                        </p:tgtEl>
                                      </p:cBhvr>
                                    </p:animEffect>
                                    <p:set>
                                      <p:cBhvr>
                                        <p:cTn id="123" dur="1" fill="hold">
                                          <p:stCondLst>
                                            <p:cond delay="499"/>
                                          </p:stCondLst>
                                        </p:cTn>
                                        <p:tgtEl>
                                          <p:spTgt spid="29"/>
                                        </p:tgtEl>
                                        <p:attrNameLst>
                                          <p:attrName>style.visibility</p:attrName>
                                        </p:attrNameLst>
                                      </p:cBhvr>
                                      <p:to>
                                        <p:strVal val="hidden"/>
                                      </p:to>
                                    </p:set>
                                  </p:childTnLst>
                                </p:cTn>
                              </p:par>
                              <p:par>
                                <p:cTn id="124" presetID="10" presetClass="exit" presetSubtype="0" fill="hold" grpId="1" nodeType="withEffect">
                                  <p:stCondLst>
                                    <p:cond delay="0"/>
                                  </p:stCondLst>
                                  <p:childTnLst>
                                    <p:animEffect transition="out" filter="fade">
                                      <p:cBhvr>
                                        <p:cTn id="125" dur="500"/>
                                        <p:tgtEl>
                                          <p:spTgt spid="30"/>
                                        </p:tgtEl>
                                      </p:cBhvr>
                                    </p:animEffect>
                                    <p:set>
                                      <p:cBhvr>
                                        <p:cTn id="126" dur="1" fill="hold">
                                          <p:stCondLst>
                                            <p:cond delay="499"/>
                                          </p:stCondLst>
                                        </p:cTn>
                                        <p:tgtEl>
                                          <p:spTgt spid="30"/>
                                        </p:tgtEl>
                                        <p:attrNameLst>
                                          <p:attrName>style.visibility</p:attrName>
                                        </p:attrNameLst>
                                      </p:cBhvr>
                                      <p:to>
                                        <p:strVal val="hidden"/>
                                      </p:to>
                                    </p:set>
                                  </p:childTnLst>
                                </p:cTn>
                              </p:par>
                              <p:par>
                                <p:cTn id="127" presetID="10" presetClass="entr" presetSubtype="0" fill="hold" grpId="0" nodeType="withEffect">
                                  <p:stCondLst>
                                    <p:cond delay="0"/>
                                  </p:stCondLst>
                                  <p:childTnLst>
                                    <p:set>
                                      <p:cBhvr>
                                        <p:cTn id="128" dur="1" fill="hold">
                                          <p:stCondLst>
                                            <p:cond delay="0"/>
                                          </p:stCondLst>
                                        </p:cTn>
                                        <p:tgtEl>
                                          <p:spTgt spid="49"/>
                                        </p:tgtEl>
                                        <p:attrNameLst>
                                          <p:attrName>style.visibility</p:attrName>
                                        </p:attrNameLst>
                                      </p:cBhvr>
                                      <p:to>
                                        <p:strVal val="visible"/>
                                      </p:to>
                                    </p:set>
                                    <p:animEffect transition="in" filter="fade">
                                      <p:cBhvr>
                                        <p:cTn id="129" dur="500"/>
                                        <p:tgtEl>
                                          <p:spTgt spid="49"/>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fade">
                                      <p:cBhvr>
                                        <p:cTn id="132" dur="500"/>
                                        <p:tgtEl>
                                          <p:spTgt spid="50"/>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8" fill="hold" grpId="0" nodeType="clickEffect">
                                  <p:stCondLst>
                                    <p:cond delay="0"/>
                                  </p:stCondLst>
                                  <p:childTnLst>
                                    <p:set>
                                      <p:cBhvr>
                                        <p:cTn id="136" dur="1" fill="hold">
                                          <p:stCondLst>
                                            <p:cond delay="0"/>
                                          </p:stCondLst>
                                        </p:cTn>
                                        <p:tgtEl>
                                          <p:spTgt spid="51"/>
                                        </p:tgtEl>
                                        <p:attrNameLst>
                                          <p:attrName>style.visibility</p:attrName>
                                        </p:attrNameLst>
                                      </p:cBhvr>
                                      <p:to>
                                        <p:strVal val="visible"/>
                                      </p:to>
                                    </p:set>
                                    <p:animEffect transition="in" filter="wipe(left)">
                                      <p:cBhvr>
                                        <p:cTn id="137" dur="500"/>
                                        <p:tgtEl>
                                          <p:spTgt spid="51"/>
                                        </p:tgtEl>
                                      </p:cBhvr>
                                    </p:animEffect>
                                  </p:childTnLst>
                                </p:cTn>
                              </p:par>
                            </p:childTnLst>
                          </p:cTn>
                        </p:par>
                        <p:par>
                          <p:cTn id="138" fill="hold">
                            <p:stCondLst>
                              <p:cond delay="500"/>
                            </p:stCondLst>
                            <p:childTnLst>
                              <p:par>
                                <p:cTn id="139" presetID="53" presetClass="entr" presetSubtype="16" fill="hold" grpId="0" nodeType="afterEffect">
                                  <p:stCondLst>
                                    <p:cond delay="0"/>
                                  </p:stCondLst>
                                  <p:childTnLst>
                                    <p:set>
                                      <p:cBhvr>
                                        <p:cTn id="140" dur="1" fill="hold">
                                          <p:stCondLst>
                                            <p:cond delay="0"/>
                                          </p:stCondLst>
                                        </p:cTn>
                                        <p:tgtEl>
                                          <p:spTgt spid="48"/>
                                        </p:tgtEl>
                                        <p:attrNameLst>
                                          <p:attrName>style.visibility</p:attrName>
                                        </p:attrNameLst>
                                      </p:cBhvr>
                                      <p:to>
                                        <p:strVal val="visible"/>
                                      </p:to>
                                    </p:set>
                                    <p:anim calcmode="lin" valueType="num">
                                      <p:cBhvr>
                                        <p:cTn id="141" dur="500" fill="hold"/>
                                        <p:tgtEl>
                                          <p:spTgt spid="48"/>
                                        </p:tgtEl>
                                        <p:attrNameLst>
                                          <p:attrName>ppt_w</p:attrName>
                                        </p:attrNameLst>
                                      </p:cBhvr>
                                      <p:tavLst>
                                        <p:tav tm="0">
                                          <p:val>
                                            <p:fltVal val="0"/>
                                          </p:val>
                                        </p:tav>
                                        <p:tav tm="100000">
                                          <p:val>
                                            <p:strVal val="#ppt_w"/>
                                          </p:val>
                                        </p:tav>
                                      </p:tavLst>
                                    </p:anim>
                                    <p:anim calcmode="lin" valueType="num">
                                      <p:cBhvr>
                                        <p:cTn id="142" dur="500" fill="hold"/>
                                        <p:tgtEl>
                                          <p:spTgt spid="48"/>
                                        </p:tgtEl>
                                        <p:attrNameLst>
                                          <p:attrName>ppt_h</p:attrName>
                                        </p:attrNameLst>
                                      </p:cBhvr>
                                      <p:tavLst>
                                        <p:tav tm="0">
                                          <p:val>
                                            <p:fltVal val="0"/>
                                          </p:val>
                                        </p:tav>
                                        <p:tav tm="100000">
                                          <p:val>
                                            <p:strVal val="#ppt_h"/>
                                          </p:val>
                                        </p:tav>
                                      </p:tavLst>
                                    </p:anim>
                                    <p:animEffect transition="in" filter="fade">
                                      <p:cBhvr>
                                        <p:cTn id="143"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22" grpId="0"/>
      <p:bldP spid="22" grpId="1"/>
      <p:bldP spid="25" grpId="0"/>
      <p:bldP spid="25" grpId="1"/>
      <p:bldP spid="26" grpId="0"/>
      <p:bldP spid="26" grpId="1"/>
      <p:bldP spid="29" grpId="0"/>
      <p:bldP spid="29" grpId="1"/>
      <p:bldP spid="30" grpId="0"/>
      <p:bldP spid="30" grpId="1"/>
      <p:bldP spid="31" grpId="0" animBg="1"/>
      <p:bldP spid="31" grpId="1" animBg="1"/>
      <p:bldP spid="32" grpId="0" animBg="1"/>
      <p:bldP spid="32" grpId="1" animBg="1"/>
      <p:bldP spid="34" grpId="0" animBg="1"/>
      <p:bldP spid="39" grpId="0" animBg="1"/>
      <p:bldP spid="40" grpId="0"/>
      <p:bldP spid="41" grpId="0" animBg="1"/>
      <p:bldP spid="42" grpId="0" animBg="1"/>
      <p:bldP spid="43" grpId="0"/>
      <p:bldP spid="44" grpId="0" animBg="1"/>
      <p:bldP spid="45" grpId="0"/>
      <p:bldP spid="46" grpId="0" animBg="1"/>
      <p:bldP spid="47" grpId="0" animBg="1"/>
      <p:bldP spid="48" grpId="0" animBg="1"/>
      <p:bldP spid="49" grpId="0" animBg="1"/>
      <p:bldP spid="50" grpId="0"/>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800" dirty="0" smtClean="0"/>
              <a:t>Specialization</a:t>
            </a:r>
            <a:endParaRPr lang="en-US" sz="3800" dirty="0"/>
          </a:p>
        </p:txBody>
      </p:sp>
      <p:graphicFrame>
        <p:nvGraphicFramePr>
          <p:cNvPr id="3" name="Content Placeholder 2"/>
          <p:cNvGraphicFramePr>
            <a:graphicFrameLocks noGrp="1"/>
          </p:cNvGraphicFramePr>
          <p:nvPr>
            <p:ph sz="half" idx="1"/>
            <p:extLst>
              <p:ext uri="{D42A27DB-BD31-4B8C-83A1-F6EECF244321}">
                <p14:modId xmlns:p14="http://schemas.microsoft.com/office/powerpoint/2010/main" val="2570482673"/>
              </p:ext>
            </p:extLst>
          </p:nvPr>
        </p:nvGraphicFramePr>
        <p:xfrm>
          <a:off x="3786553" y="4373332"/>
          <a:ext cx="1629308" cy="732068"/>
        </p:xfrm>
        <a:graphic>
          <a:graphicData uri="http://schemas.openxmlformats.org/drawingml/2006/table">
            <a:tbl>
              <a:tblPr firstRow="1" bandRow="1">
                <a:tableStyleId>{5940675A-B579-460E-94D1-54222C63F5DA}</a:tableStyleId>
              </a:tblPr>
              <a:tblGrid>
                <a:gridCol w="814654"/>
                <a:gridCol w="814654"/>
              </a:tblGrid>
              <a:tr h="366034">
                <a:tc>
                  <a:txBody>
                    <a:bodyPr/>
                    <a:lstStyle/>
                    <a:p>
                      <a:r>
                        <a:rPr lang="en-US" dirty="0" smtClean="0"/>
                        <a:t>y</a:t>
                      </a:r>
                      <a:endParaRPr lang="en-US" dirty="0"/>
                    </a:p>
                  </a:txBody>
                  <a:tcPr/>
                </a:tc>
                <a:tc>
                  <a:txBody>
                    <a:bodyPr/>
                    <a:lstStyle/>
                    <a:p>
                      <a:r>
                        <a:rPr lang="en-US" dirty="0" smtClean="0"/>
                        <a:t>1</a:t>
                      </a:r>
                      <a:endParaRPr lang="en-US" dirty="0"/>
                    </a:p>
                  </a:txBody>
                  <a:tcPr/>
                </a:tc>
              </a:tr>
              <a:tr h="366034">
                <a:tc>
                  <a:txBody>
                    <a:bodyPr/>
                    <a:lstStyle/>
                    <a:p>
                      <a:r>
                        <a:rPr lang="en-US" dirty="0" smtClean="0"/>
                        <a:t>n</a:t>
                      </a:r>
                      <a:endParaRPr lang="en-US" dirty="0"/>
                    </a:p>
                  </a:txBody>
                  <a:tcPr/>
                </a:tc>
                <a:tc>
                  <a:txBody>
                    <a:bodyPr/>
                    <a:lstStyle/>
                    <a:p>
                      <a:r>
                        <a:rPr lang="en-US" dirty="0" smtClean="0"/>
                        <a:t>2</a:t>
                      </a:r>
                      <a:endParaRPr lang="en-US" dirty="0"/>
                    </a:p>
                  </a:txBody>
                  <a:tcPr/>
                </a:tc>
              </a:tr>
            </a:tbl>
          </a:graphicData>
        </a:graphic>
      </p:graphicFrame>
      <p:sp>
        <p:nvSpPr>
          <p:cNvPr id="38" name="Content Placeholder 37"/>
          <p:cNvSpPr>
            <a:spLocks noGrp="1"/>
          </p:cNvSpPr>
          <p:nvPr>
            <p:ph sz="half" idx="2"/>
          </p:nvPr>
        </p:nvSpPr>
        <p:spPr/>
        <p:txBody>
          <a:bodyPr>
            <a:normAutofit/>
          </a:bodyPr>
          <a:lstStyle/>
          <a:p>
            <a:endParaRPr lang="en-US" dirty="0"/>
          </a:p>
        </p:txBody>
      </p:sp>
      <p:sp>
        <p:nvSpPr>
          <p:cNvPr id="4" name="Slide Number Placeholder 3"/>
          <p:cNvSpPr>
            <a:spLocks noGrp="1"/>
          </p:cNvSpPr>
          <p:nvPr>
            <p:ph type="sldNum" sz="quarter" idx="12"/>
          </p:nvPr>
        </p:nvSpPr>
        <p:spPr/>
        <p:txBody>
          <a:bodyPr/>
          <a:lstStyle/>
          <a:p>
            <a:fld id="{61790EBF-2842-40BA-9364-7C045D9A1DE9}" type="slidenum">
              <a:rPr lang="en-US" smtClean="0"/>
              <a:t>14</a:t>
            </a:fld>
            <a:endParaRPr lang="en-US"/>
          </a:p>
        </p:txBody>
      </p:sp>
      <p:sp>
        <p:nvSpPr>
          <p:cNvPr id="7" name="Rounded Rectangle 6"/>
          <p:cNvSpPr/>
          <p:nvPr/>
        </p:nvSpPr>
        <p:spPr>
          <a:xfrm>
            <a:off x="762000" y="2395869"/>
            <a:ext cx="2667000" cy="3319131"/>
          </a:xfrm>
          <a:prstGeom prst="roundRect">
            <a:avLst/>
          </a:prstGeom>
          <a:ln/>
        </p:spPr>
        <p:style>
          <a:lnRef idx="2">
            <a:schemeClr val="dk1"/>
          </a:lnRef>
          <a:fillRef idx="1">
            <a:schemeClr val="lt1"/>
          </a:fillRef>
          <a:effectRef idx="0">
            <a:schemeClr val="dk1"/>
          </a:effectRef>
          <a:fontRef idx="minor">
            <a:schemeClr val="dk1"/>
          </a:fontRef>
        </p:style>
        <p:txBody>
          <a:bodyPr lIns="0" tIns="0" rIns="0" bIns="0" rtlCol="0" anchor="ctr"/>
          <a:lstStyle/>
          <a:p>
            <a:r>
              <a:rPr lang="en-US" sz="2000" dirty="0">
                <a:solidFill>
                  <a:schemeClr val="tx1"/>
                </a:solidFill>
                <a:latin typeface="Cambria" panose="02040503050406030204" pitchFamily="18" charset="0"/>
              </a:rPr>
              <a:t>    </a:t>
            </a:r>
            <a:r>
              <a:rPr lang="en-US" sz="2000" dirty="0" err="1">
                <a:solidFill>
                  <a:schemeClr val="tx1"/>
                </a:solidFill>
                <a:latin typeface="Cambria" panose="02040503050406030204" pitchFamily="18" charset="0"/>
              </a:rPr>
              <a:t>int</a:t>
            </a:r>
            <a:r>
              <a:rPr lang="en-US" sz="2000" dirty="0">
                <a:solidFill>
                  <a:schemeClr val="tx1"/>
                </a:solidFill>
                <a:latin typeface="Cambria" panose="02040503050406030204" pitchFamily="18" charset="0"/>
              </a:rPr>
              <a:t> power</a:t>
            </a:r>
            <a:r>
              <a:rPr lang="en-US" sz="2000" dirty="0" smtClean="0">
                <a:solidFill>
                  <a:schemeClr val="tx1"/>
                </a:solidFill>
                <a:latin typeface="Cambria" panose="02040503050406030204" pitchFamily="18" charset="0"/>
              </a:rPr>
              <a:t>(</a:t>
            </a:r>
          </a:p>
          <a:p>
            <a:r>
              <a:rPr lang="en-US" sz="2000" b="1" dirty="0">
                <a:solidFill>
                  <a:schemeClr val="tx1"/>
                </a:solidFill>
                <a:latin typeface="Cambria" panose="02040503050406030204" pitchFamily="18" charset="0"/>
              </a:rPr>
              <a:t> </a:t>
            </a:r>
            <a:r>
              <a:rPr lang="en-US" sz="2000" b="1" dirty="0" smtClean="0">
                <a:solidFill>
                  <a:schemeClr val="tx1"/>
                </a:solidFill>
                <a:latin typeface="Cambria" panose="02040503050406030204" pitchFamily="18" charset="0"/>
              </a:rPr>
              <a:t>     </a:t>
            </a:r>
            <a:r>
              <a:rPr lang="en-US" sz="2000" b="1" dirty="0" err="1" smtClean="0">
                <a:solidFill>
                  <a:schemeClr val="tx1"/>
                </a:solidFill>
                <a:latin typeface="Cambria" panose="02040503050406030204" pitchFamily="18" charset="0"/>
              </a:rPr>
              <a:t>int</a:t>
            </a:r>
            <a:r>
              <a:rPr lang="en-US" sz="2000" b="1" dirty="0" smtClean="0">
                <a:solidFill>
                  <a:schemeClr val="tx1"/>
                </a:solidFill>
                <a:latin typeface="Cambria" panose="02040503050406030204" pitchFamily="18" charset="0"/>
              </a:rPr>
              <a:t> x, </a:t>
            </a:r>
          </a:p>
          <a:p>
            <a:r>
              <a:rPr lang="en-US" sz="2000" dirty="0">
                <a:solidFill>
                  <a:schemeClr val="tx1"/>
                </a:solidFill>
                <a:latin typeface="Cambria" panose="02040503050406030204" pitchFamily="18" charset="0"/>
              </a:rPr>
              <a:t> </a:t>
            </a:r>
            <a:r>
              <a:rPr lang="en-US" sz="2000" dirty="0" smtClean="0">
                <a:solidFill>
                  <a:schemeClr val="tx1"/>
                </a:solidFill>
                <a:latin typeface="Cambria" panose="02040503050406030204" pitchFamily="18" charset="0"/>
              </a:rPr>
              <a:t>     </a:t>
            </a:r>
            <a:r>
              <a:rPr lang="en-US" sz="2000" dirty="0" err="1" smtClean="0">
                <a:solidFill>
                  <a:schemeClr val="tx1"/>
                </a:solidFill>
                <a:latin typeface="Cambria" panose="02040503050406030204" pitchFamily="18" charset="0"/>
              </a:rPr>
              <a:t>int</a:t>
            </a:r>
            <a:r>
              <a:rPr lang="en-US" sz="2000" dirty="0" smtClean="0">
                <a:solidFill>
                  <a:schemeClr val="tx1"/>
                </a:solidFill>
                <a:latin typeface="Cambria" panose="02040503050406030204" pitchFamily="18" charset="0"/>
              </a:rPr>
              <a:t> y, </a:t>
            </a:r>
            <a:r>
              <a:rPr lang="en-US" sz="2000" dirty="0" err="1" smtClean="0">
                <a:solidFill>
                  <a:schemeClr val="tx1"/>
                </a:solidFill>
                <a:latin typeface="Cambria" panose="02040503050406030204" pitchFamily="18" charset="0"/>
              </a:rPr>
              <a:t>int</a:t>
            </a:r>
            <a:r>
              <a:rPr lang="en-US" sz="2000" dirty="0" smtClean="0">
                <a:solidFill>
                  <a:schemeClr val="tx1"/>
                </a:solidFill>
                <a:latin typeface="Cambria" panose="02040503050406030204" pitchFamily="18" charset="0"/>
              </a:rPr>
              <a:t> n</a:t>
            </a:r>
          </a:p>
          <a:p>
            <a:r>
              <a:rPr lang="en-US" sz="2000" dirty="0">
                <a:solidFill>
                  <a:schemeClr val="tx1"/>
                </a:solidFill>
                <a:latin typeface="Cambria" panose="02040503050406030204" pitchFamily="18" charset="0"/>
              </a:rPr>
              <a:t> </a:t>
            </a:r>
            <a:r>
              <a:rPr lang="en-US" sz="2000" dirty="0" smtClean="0">
                <a:solidFill>
                  <a:schemeClr val="tx1"/>
                </a:solidFill>
                <a:latin typeface="Cambria" panose="02040503050406030204" pitchFamily="18" charset="0"/>
              </a:rPr>
              <a:t>  ) </a:t>
            </a:r>
            <a:r>
              <a:rPr lang="en-US" sz="2000" dirty="0">
                <a:solidFill>
                  <a:schemeClr val="tx1"/>
                </a:solidFill>
                <a:latin typeface="Cambria" panose="02040503050406030204" pitchFamily="18" charset="0"/>
              </a:rPr>
              <a:t>{</a:t>
            </a:r>
          </a:p>
          <a:p>
            <a:r>
              <a:rPr lang="en-US" sz="2000" b="1" dirty="0">
                <a:solidFill>
                  <a:schemeClr val="tx1"/>
                </a:solidFill>
                <a:latin typeface="Cambria" panose="02040503050406030204" pitchFamily="18" charset="0"/>
              </a:rPr>
              <a:t>      </a:t>
            </a:r>
            <a:r>
              <a:rPr lang="en-US" sz="2000" b="1" dirty="0" err="1">
                <a:solidFill>
                  <a:schemeClr val="tx1"/>
                </a:solidFill>
                <a:latin typeface="Cambria" panose="02040503050406030204" pitchFamily="18" charset="0"/>
              </a:rPr>
              <a:t>int</a:t>
            </a:r>
            <a:r>
              <a:rPr lang="en-US" sz="2000" b="1" dirty="0">
                <a:solidFill>
                  <a:schemeClr val="tx1"/>
                </a:solidFill>
                <a:latin typeface="Cambria" panose="02040503050406030204" pitchFamily="18" charset="0"/>
              </a:rPr>
              <a:t> a = 1;</a:t>
            </a:r>
          </a:p>
          <a:p>
            <a:r>
              <a:rPr lang="en-US" sz="2000" dirty="0">
                <a:solidFill>
                  <a:schemeClr val="tx1"/>
                </a:solidFill>
                <a:latin typeface="Cambria" panose="02040503050406030204" pitchFamily="18" charset="0"/>
              </a:rPr>
              <a:t>      while </a:t>
            </a:r>
            <a:r>
              <a:rPr lang="en-US" sz="2000" dirty="0" smtClean="0">
                <a:solidFill>
                  <a:schemeClr val="tx1"/>
                </a:solidFill>
                <a:latin typeface="Cambria" panose="02040503050406030204" pitchFamily="18" charset="0"/>
              </a:rPr>
              <a:t>(n--) </a:t>
            </a:r>
            <a:r>
              <a:rPr lang="en-US" sz="2000" dirty="0">
                <a:solidFill>
                  <a:schemeClr val="tx1"/>
                </a:solidFill>
                <a:latin typeface="Cambria" panose="02040503050406030204" pitchFamily="18" charset="0"/>
              </a:rPr>
              <a:t>{</a:t>
            </a:r>
          </a:p>
          <a:p>
            <a:r>
              <a:rPr lang="en-US" sz="2000" b="1" dirty="0">
                <a:solidFill>
                  <a:schemeClr val="tx1"/>
                </a:solidFill>
                <a:latin typeface="Cambria" panose="02040503050406030204" pitchFamily="18" charset="0"/>
              </a:rPr>
              <a:t>        a *= </a:t>
            </a:r>
            <a:r>
              <a:rPr lang="en-US" sz="2000" b="1" dirty="0" smtClean="0">
                <a:solidFill>
                  <a:schemeClr val="tx1"/>
                </a:solidFill>
                <a:latin typeface="Cambria" panose="02040503050406030204" pitchFamily="18" charset="0"/>
              </a:rPr>
              <a:t>(x +   );</a:t>
            </a:r>
            <a:endParaRPr lang="en-US" sz="2000" b="1" dirty="0">
              <a:solidFill>
                <a:schemeClr val="tx1"/>
              </a:solidFill>
              <a:latin typeface="Cambria" panose="02040503050406030204" pitchFamily="18" charset="0"/>
            </a:endParaRPr>
          </a:p>
          <a:p>
            <a:r>
              <a:rPr lang="en-US" sz="2000" dirty="0">
                <a:solidFill>
                  <a:schemeClr val="tx1"/>
                </a:solidFill>
                <a:latin typeface="Cambria" panose="02040503050406030204" pitchFamily="18" charset="0"/>
              </a:rPr>
              <a:t>      }</a:t>
            </a:r>
          </a:p>
          <a:p>
            <a:r>
              <a:rPr lang="en-US" sz="2000" b="1" dirty="0">
                <a:solidFill>
                  <a:schemeClr val="tx1"/>
                </a:solidFill>
                <a:latin typeface="Cambria" panose="02040503050406030204" pitchFamily="18" charset="0"/>
              </a:rPr>
              <a:t>      return a;</a:t>
            </a:r>
          </a:p>
          <a:p>
            <a:r>
              <a:rPr lang="en-US" sz="2000" dirty="0">
                <a:solidFill>
                  <a:schemeClr val="tx1"/>
                </a:solidFill>
                <a:latin typeface="Cambria" panose="02040503050406030204" pitchFamily="18" charset="0"/>
              </a:rPr>
              <a:t>    }</a:t>
            </a:r>
          </a:p>
        </p:txBody>
      </p:sp>
      <p:sp>
        <p:nvSpPr>
          <p:cNvPr id="8" name="Rectangle 7"/>
          <p:cNvSpPr/>
          <p:nvPr/>
        </p:nvSpPr>
        <p:spPr>
          <a:xfrm>
            <a:off x="2606665" y="1382565"/>
            <a:ext cx="398584" cy="313572"/>
          </a:xfrm>
          <a:prstGeom prst="rect">
            <a:avLst/>
          </a:prstGeom>
          <a:solidFill>
            <a:srgbClr val="00B050"/>
          </a:solidFill>
          <a:ln>
            <a:solidFill>
              <a:srgbClr val="00B05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Rectangle 8"/>
          <p:cNvSpPr/>
          <p:nvPr/>
        </p:nvSpPr>
        <p:spPr>
          <a:xfrm>
            <a:off x="3811667" y="1382565"/>
            <a:ext cx="398584" cy="313572"/>
          </a:xfrm>
          <a:prstGeom prst="rect">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TextBox 9"/>
          <p:cNvSpPr txBox="1"/>
          <p:nvPr/>
        </p:nvSpPr>
        <p:spPr>
          <a:xfrm>
            <a:off x="3005249" y="1354685"/>
            <a:ext cx="732893" cy="369332"/>
          </a:xfrm>
          <a:prstGeom prst="rect">
            <a:avLst/>
          </a:prstGeom>
          <a:noFill/>
        </p:spPr>
        <p:txBody>
          <a:bodyPr wrap="none" rtlCol="0">
            <a:spAutoFit/>
          </a:bodyPr>
          <a:lstStyle/>
          <a:p>
            <a:r>
              <a:rPr lang="en-US" dirty="0" smtClean="0">
                <a:latin typeface="Cambria" panose="02040503050406030204" pitchFamily="18" charset="0"/>
              </a:rPr>
              <a:t>Static</a:t>
            </a:r>
            <a:endParaRPr lang="en-US" dirty="0">
              <a:latin typeface="Cambria" panose="02040503050406030204" pitchFamily="18" charset="0"/>
            </a:endParaRPr>
          </a:p>
        </p:txBody>
      </p:sp>
      <p:sp>
        <p:nvSpPr>
          <p:cNvPr id="11" name="TextBox 10"/>
          <p:cNvSpPr txBox="1"/>
          <p:nvPr/>
        </p:nvSpPr>
        <p:spPr>
          <a:xfrm>
            <a:off x="4210251" y="1354685"/>
            <a:ext cx="1117614" cy="369332"/>
          </a:xfrm>
          <a:prstGeom prst="rect">
            <a:avLst/>
          </a:prstGeom>
          <a:noFill/>
        </p:spPr>
        <p:txBody>
          <a:bodyPr wrap="none" rtlCol="0">
            <a:spAutoFit/>
          </a:bodyPr>
          <a:lstStyle/>
          <a:p>
            <a:r>
              <a:rPr lang="en-US" b="1" dirty="0" smtClean="0">
                <a:latin typeface="Cambria" panose="02040503050406030204" pitchFamily="18" charset="0"/>
              </a:rPr>
              <a:t>Dynamic</a:t>
            </a:r>
            <a:endParaRPr lang="en-US" b="1" dirty="0">
              <a:latin typeface="Cambria" panose="02040503050406030204" pitchFamily="18" charset="0"/>
            </a:endParaRPr>
          </a:p>
        </p:txBody>
      </p:sp>
      <p:sp>
        <p:nvSpPr>
          <p:cNvPr id="12" name="Right Arrow 11"/>
          <p:cNvSpPr/>
          <p:nvPr/>
        </p:nvSpPr>
        <p:spPr>
          <a:xfrm>
            <a:off x="3886200" y="3307305"/>
            <a:ext cx="1430015" cy="368828"/>
          </a:xfrm>
          <a:prstGeom prst="right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Cambria" panose="02040503050406030204" pitchFamily="18" charset="0"/>
            </a:endParaRPr>
          </a:p>
        </p:txBody>
      </p:sp>
      <p:sp>
        <p:nvSpPr>
          <p:cNvPr id="14" name="Rounded Rectangle 13"/>
          <p:cNvSpPr/>
          <p:nvPr/>
        </p:nvSpPr>
        <p:spPr>
          <a:xfrm>
            <a:off x="5714916" y="2569534"/>
            <a:ext cx="2438484" cy="2971800"/>
          </a:xfrm>
          <a:prstGeom prst="roundRect">
            <a:avLst/>
          </a:prstGeom>
          <a:ln/>
        </p:spPr>
        <p:style>
          <a:lnRef idx="2">
            <a:schemeClr val="dk1"/>
          </a:lnRef>
          <a:fillRef idx="1">
            <a:schemeClr val="lt1"/>
          </a:fillRef>
          <a:effectRef idx="0">
            <a:schemeClr val="dk1"/>
          </a:effectRef>
          <a:fontRef idx="minor">
            <a:schemeClr val="dk1"/>
          </a:fontRef>
        </p:style>
        <p:txBody>
          <a:bodyPr lIns="0" tIns="0" rIns="0" bIns="0" rtlCol="0" anchor="ctr"/>
          <a:lstStyle/>
          <a:p>
            <a:r>
              <a:rPr lang="en-US" sz="2400" dirty="0">
                <a:solidFill>
                  <a:schemeClr val="tx1"/>
                </a:solidFill>
                <a:latin typeface="Cambria" panose="02040503050406030204" pitchFamily="18" charset="0"/>
              </a:rPr>
              <a:t>    </a:t>
            </a:r>
            <a:r>
              <a:rPr lang="en-US" sz="2000" dirty="0" err="1">
                <a:solidFill>
                  <a:schemeClr val="tx1"/>
                </a:solidFill>
                <a:latin typeface="Cambria" panose="02040503050406030204" pitchFamily="18" charset="0"/>
              </a:rPr>
              <a:t>int</a:t>
            </a:r>
            <a:r>
              <a:rPr lang="en-US" sz="2000" dirty="0">
                <a:solidFill>
                  <a:schemeClr val="tx1"/>
                </a:solidFill>
                <a:latin typeface="Cambria" panose="02040503050406030204" pitchFamily="18" charset="0"/>
              </a:rPr>
              <a:t> </a:t>
            </a:r>
            <a:r>
              <a:rPr lang="en-US" sz="2000" dirty="0">
                <a:solidFill>
                  <a:schemeClr val="tx1"/>
                </a:solidFill>
              </a:rPr>
              <a:t>power</a:t>
            </a:r>
            <a:r>
              <a:rPr lang="en-US" sz="2000" baseline="-25000" dirty="0">
                <a:solidFill>
                  <a:schemeClr val="tx1"/>
                </a:solidFill>
              </a:rPr>
              <a:t>y = 1, n = 2</a:t>
            </a:r>
            <a:r>
              <a:rPr lang="en-US" sz="2000" dirty="0" smtClean="0">
                <a:solidFill>
                  <a:schemeClr val="tx1"/>
                </a:solidFill>
                <a:latin typeface="Cambria" panose="02040503050406030204" pitchFamily="18" charset="0"/>
              </a:rPr>
              <a:t>(</a:t>
            </a:r>
            <a:endParaRPr lang="en-US" sz="2000" dirty="0" smtClean="0">
              <a:solidFill>
                <a:schemeClr val="tx1"/>
              </a:solidFill>
              <a:latin typeface="Cambria" panose="02040503050406030204" pitchFamily="18" charset="0"/>
            </a:endParaRPr>
          </a:p>
          <a:p>
            <a:r>
              <a:rPr lang="en-US" sz="2000" dirty="0">
                <a:solidFill>
                  <a:schemeClr val="tx1"/>
                </a:solidFill>
                <a:latin typeface="Cambria" panose="02040503050406030204" pitchFamily="18" charset="0"/>
              </a:rPr>
              <a:t> </a:t>
            </a:r>
            <a:r>
              <a:rPr lang="en-US" sz="2000" dirty="0" smtClean="0">
                <a:solidFill>
                  <a:schemeClr val="tx1"/>
                </a:solidFill>
                <a:latin typeface="Cambria" panose="02040503050406030204" pitchFamily="18" charset="0"/>
              </a:rPr>
              <a:t>     </a:t>
            </a:r>
            <a:r>
              <a:rPr lang="en-US" sz="2000" dirty="0" err="1" smtClean="0">
                <a:solidFill>
                  <a:schemeClr val="tx1"/>
                </a:solidFill>
                <a:latin typeface="Cambria" panose="02040503050406030204" pitchFamily="18" charset="0"/>
              </a:rPr>
              <a:t>int</a:t>
            </a:r>
            <a:r>
              <a:rPr lang="en-US" sz="2000" dirty="0" smtClean="0">
                <a:solidFill>
                  <a:schemeClr val="tx1"/>
                </a:solidFill>
                <a:latin typeface="Cambria" panose="02040503050406030204" pitchFamily="18" charset="0"/>
              </a:rPr>
              <a:t> x</a:t>
            </a:r>
          </a:p>
          <a:p>
            <a:r>
              <a:rPr lang="en-US" sz="2000" dirty="0">
                <a:solidFill>
                  <a:schemeClr val="tx1"/>
                </a:solidFill>
                <a:latin typeface="Cambria" panose="02040503050406030204" pitchFamily="18" charset="0"/>
              </a:rPr>
              <a:t> </a:t>
            </a:r>
            <a:r>
              <a:rPr lang="en-US" sz="2000" dirty="0" smtClean="0">
                <a:solidFill>
                  <a:schemeClr val="tx1"/>
                </a:solidFill>
                <a:latin typeface="Cambria" panose="02040503050406030204" pitchFamily="18" charset="0"/>
              </a:rPr>
              <a:t>  ) </a:t>
            </a:r>
            <a:r>
              <a:rPr lang="en-US" sz="2000" dirty="0">
                <a:solidFill>
                  <a:schemeClr val="tx1"/>
                </a:solidFill>
                <a:latin typeface="Cambria" panose="02040503050406030204" pitchFamily="18" charset="0"/>
              </a:rPr>
              <a:t>{</a:t>
            </a:r>
          </a:p>
          <a:p>
            <a:r>
              <a:rPr lang="en-US" sz="2000" dirty="0">
                <a:solidFill>
                  <a:schemeClr val="tx1"/>
                </a:solidFill>
                <a:latin typeface="Cambria" panose="02040503050406030204" pitchFamily="18" charset="0"/>
              </a:rPr>
              <a:t>      </a:t>
            </a:r>
            <a:r>
              <a:rPr lang="en-US" sz="2000" dirty="0" err="1">
                <a:solidFill>
                  <a:schemeClr val="tx1"/>
                </a:solidFill>
                <a:latin typeface="Cambria" panose="02040503050406030204" pitchFamily="18" charset="0"/>
              </a:rPr>
              <a:t>int</a:t>
            </a:r>
            <a:r>
              <a:rPr lang="en-US" sz="2000" dirty="0">
                <a:solidFill>
                  <a:schemeClr val="tx1"/>
                </a:solidFill>
                <a:latin typeface="Cambria" panose="02040503050406030204" pitchFamily="18" charset="0"/>
              </a:rPr>
              <a:t> a = 1;</a:t>
            </a:r>
          </a:p>
          <a:p>
            <a:r>
              <a:rPr lang="en-US" sz="2000" dirty="0">
                <a:solidFill>
                  <a:schemeClr val="tx1"/>
                </a:solidFill>
                <a:latin typeface="Cambria" panose="02040503050406030204" pitchFamily="18" charset="0"/>
              </a:rPr>
              <a:t>      </a:t>
            </a:r>
            <a:r>
              <a:rPr lang="en-US" sz="2000" dirty="0" smtClean="0">
                <a:solidFill>
                  <a:schemeClr val="tx1"/>
                </a:solidFill>
                <a:latin typeface="Cambria" panose="02040503050406030204" pitchFamily="18" charset="0"/>
              </a:rPr>
              <a:t>a </a:t>
            </a:r>
            <a:r>
              <a:rPr lang="en-US" sz="2000" dirty="0">
                <a:solidFill>
                  <a:schemeClr val="tx1"/>
                </a:solidFill>
                <a:latin typeface="Cambria" panose="02040503050406030204" pitchFamily="18" charset="0"/>
              </a:rPr>
              <a:t>*= </a:t>
            </a:r>
            <a:r>
              <a:rPr lang="en-US" sz="2000" dirty="0" smtClean="0">
                <a:solidFill>
                  <a:schemeClr val="tx1"/>
                </a:solidFill>
                <a:latin typeface="Cambria" panose="02040503050406030204" pitchFamily="18" charset="0"/>
              </a:rPr>
              <a:t>(x + 1);</a:t>
            </a:r>
            <a:endParaRPr lang="en-US" sz="2000" dirty="0">
              <a:solidFill>
                <a:schemeClr val="tx1"/>
              </a:solidFill>
              <a:latin typeface="Cambria" panose="02040503050406030204" pitchFamily="18" charset="0"/>
            </a:endParaRPr>
          </a:p>
          <a:p>
            <a:r>
              <a:rPr lang="en-US" sz="2000" dirty="0">
                <a:solidFill>
                  <a:schemeClr val="tx1"/>
                </a:solidFill>
                <a:latin typeface="Cambria" panose="02040503050406030204" pitchFamily="18" charset="0"/>
              </a:rPr>
              <a:t>      </a:t>
            </a:r>
            <a:r>
              <a:rPr lang="en-US" sz="2000" dirty="0" smtClean="0">
                <a:solidFill>
                  <a:schemeClr val="tx1"/>
                </a:solidFill>
                <a:latin typeface="Cambria" panose="02040503050406030204" pitchFamily="18" charset="0"/>
              </a:rPr>
              <a:t>a *= (x + 1);</a:t>
            </a:r>
            <a:endParaRPr lang="en-US" sz="2000" dirty="0">
              <a:solidFill>
                <a:schemeClr val="tx1"/>
              </a:solidFill>
              <a:latin typeface="Cambria" panose="02040503050406030204" pitchFamily="18" charset="0"/>
            </a:endParaRPr>
          </a:p>
          <a:p>
            <a:r>
              <a:rPr lang="en-US" sz="2000" dirty="0">
                <a:solidFill>
                  <a:schemeClr val="tx1"/>
                </a:solidFill>
                <a:latin typeface="Cambria" panose="02040503050406030204" pitchFamily="18" charset="0"/>
              </a:rPr>
              <a:t>      return a;</a:t>
            </a:r>
          </a:p>
          <a:p>
            <a:r>
              <a:rPr lang="en-US" sz="2000" dirty="0">
                <a:solidFill>
                  <a:schemeClr val="tx1"/>
                </a:solidFill>
                <a:latin typeface="Cambria" panose="02040503050406030204" pitchFamily="18" charset="0"/>
              </a:rPr>
              <a:t>    }</a:t>
            </a:r>
          </a:p>
        </p:txBody>
      </p:sp>
      <p:sp>
        <p:nvSpPr>
          <p:cNvPr id="33" name="TextBox 32"/>
          <p:cNvSpPr txBox="1"/>
          <p:nvPr/>
        </p:nvSpPr>
        <p:spPr>
          <a:xfrm>
            <a:off x="2209800" y="4322240"/>
            <a:ext cx="459553" cy="400110"/>
          </a:xfrm>
          <a:prstGeom prst="rect">
            <a:avLst/>
          </a:prstGeom>
          <a:noFill/>
        </p:spPr>
        <p:txBody>
          <a:bodyPr wrap="square" rtlCol="0">
            <a:spAutoFit/>
          </a:bodyPr>
          <a:lstStyle/>
          <a:p>
            <a:r>
              <a:rPr lang="en-US" sz="2000" u="sng" dirty="0" smtClean="0">
                <a:latin typeface="Cambria" panose="02040503050406030204" pitchFamily="18" charset="0"/>
              </a:rPr>
              <a:t>y</a:t>
            </a:r>
            <a:endParaRPr lang="en-US" sz="1600" u="sng" dirty="0">
              <a:latin typeface="Cambria" panose="02040503050406030204" pitchFamily="18" charset="0"/>
            </a:endParaRPr>
          </a:p>
        </p:txBody>
      </p:sp>
      <p:sp>
        <p:nvSpPr>
          <p:cNvPr id="36" name="Rectangle 35"/>
          <p:cNvSpPr/>
          <p:nvPr/>
        </p:nvSpPr>
        <p:spPr>
          <a:xfrm>
            <a:off x="5394921" y="1382565"/>
            <a:ext cx="398584" cy="313572"/>
          </a:xfrm>
          <a:prstGeom prst="rect">
            <a:avLst/>
          </a:prstGeom>
          <a:solidFill>
            <a:srgbClr val="00B0F0"/>
          </a:solidFill>
          <a:ln>
            <a:solidFill>
              <a:srgbClr val="00B0F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7" name="TextBox 36"/>
          <p:cNvSpPr txBox="1"/>
          <p:nvPr/>
        </p:nvSpPr>
        <p:spPr>
          <a:xfrm>
            <a:off x="5793505" y="1354685"/>
            <a:ext cx="759695" cy="369332"/>
          </a:xfrm>
          <a:prstGeom prst="rect">
            <a:avLst/>
          </a:prstGeom>
          <a:noFill/>
        </p:spPr>
        <p:txBody>
          <a:bodyPr wrap="none" rtlCol="0">
            <a:spAutoFit/>
          </a:bodyPr>
          <a:lstStyle/>
          <a:p>
            <a:r>
              <a:rPr lang="en-US" u="sng" dirty="0" smtClean="0">
                <a:latin typeface="Cambria" panose="02040503050406030204" pitchFamily="18" charset="0"/>
              </a:rPr>
              <a:t>Lifted</a:t>
            </a:r>
            <a:endParaRPr lang="en-US" u="sng" dirty="0">
              <a:latin typeface="Cambria" panose="02040503050406030204" pitchFamily="18" charset="0"/>
            </a:endParaRPr>
          </a:p>
        </p:txBody>
      </p:sp>
      <p:sp>
        <p:nvSpPr>
          <p:cNvPr id="6" name="TextBox 5"/>
          <p:cNvSpPr txBox="1"/>
          <p:nvPr/>
        </p:nvSpPr>
        <p:spPr>
          <a:xfrm>
            <a:off x="3957761" y="3961613"/>
            <a:ext cx="1286891" cy="369332"/>
          </a:xfrm>
          <a:prstGeom prst="rect">
            <a:avLst/>
          </a:prstGeom>
          <a:noFill/>
        </p:spPr>
        <p:txBody>
          <a:bodyPr wrap="none" rtlCol="0">
            <a:spAutoFit/>
          </a:bodyPr>
          <a:lstStyle/>
          <a:p>
            <a:r>
              <a:rPr lang="en-US" dirty="0" smtClean="0">
                <a:latin typeface="Cambria" panose="02040503050406030204" pitchFamily="18" charset="0"/>
              </a:rPr>
              <a:t>Static store</a:t>
            </a:r>
            <a:endParaRPr lang="en-US" dirty="0">
              <a:latin typeface="Cambria" panose="02040503050406030204" pitchFamily="18" charset="0"/>
            </a:endParaRPr>
          </a:p>
        </p:txBody>
      </p:sp>
      <p:sp>
        <p:nvSpPr>
          <p:cNvPr id="16" name="Rectangle 15"/>
          <p:cNvSpPr/>
          <p:nvPr/>
        </p:nvSpPr>
        <p:spPr>
          <a:xfrm>
            <a:off x="1143000" y="3735499"/>
            <a:ext cx="1752600" cy="3793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p:cNvCxnSpPr/>
          <p:nvPr/>
        </p:nvCxnSpPr>
        <p:spPr>
          <a:xfrm>
            <a:off x="3048000" y="3925149"/>
            <a:ext cx="2971800"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1143000" y="4040299"/>
            <a:ext cx="1752600" cy="3793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9" name="Content Placeholder 2"/>
          <p:cNvGraphicFramePr>
            <a:graphicFrameLocks/>
          </p:cNvGraphicFramePr>
          <p:nvPr>
            <p:extLst>
              <p:ext uri="{D42A27DB-BD31-4B8C-83A1-F6EECF244321}">
                <p14:modId xmlns:p14="http://schemas.microsoft.com/office/powerpoint/2010/main" val="830200855"/>
              </p:ext>
            </p:extLst>
          </p:nvPr>
        </p:nvGraphicFramePr>
        <p:xfrm>
          <a:off x="3786552" y="4356316"/>
          <a:ext cx="1629308" cy="732068"/>
        </p:xfrm>
        <a:graphic>
          <a:graphicData uri="http://schemas.openxmlformats.org/drawingml/2006/table">
            <a:tbl>
              <a:tblPr firstRow="1" bandRow="1">
                <a:tableStyleId>{5940675A-B579-460E-94D1-54222C63F5DA}</a:tableStyleId>
              </a:tblPr>
              <a:tblGrid>
                <a:gridCol w="814654"/>
                <a:gridCol w="814654"/>
              </a:tblGrid>
              <a:tr h="366034">
                <a:tc>
                  <a:txBody>
                    <a:bodyPr/>
                    <a:lstStyle/>
                    <a:p>
                      <a:r>
                        <a:rPr lang="en-US" dirty="0" smtClean="0"/>
                        <a:t>y</a:t>
                      </a:r>
                      <a:endParaRPr lang="en-US" dirty="0"/>
                    </a:p>
                  </a:txBody>
                  <a:tcPr/>
                </a:tc>
                <a:tc>
                  <a:txBody>
                    <a:bodyPr/>
                    <a:lstStyle/>
                    <a:p>
                      <a:r>
                        <a:rPr lang="en-US" dirty="0" smtClean="0"/>
                        <a:t>1</a:t>
                      </a:r>
                      <a:endParaRPr lang="en-US" dirty="0"/>
                    </a:p>
                  </a:txBody>
                  <a:tcPr/>
                </a:tc>
              </a:tr>
              <a:tr h="366034">
                <a:tc>
                  <a:txBody>
                    <a:bodyPr/>
                    <a:lstStyle/>
                    <a:p>
                      <a:r>
                        <a:rPr lang="en-US" dirty="0" smtClean="0"/>
                        <a:t>n</a:t>
                      </a:r>
                      <a:endParaRPr lang="en-US" dirty="0"/>
                    </a:p>
                  </a:txBody>
                  <a:tcPr/>
                </a:tc>
                <a:tc>
                  <a:txBody>
                    <a:bodyPr/>
                    <a:lstStyle/>
                    <a:p>
                      <a:r>
                        <a:rPr lang="en-US" dirty="0" smtClean="0"/>
                        <a:t>1</a:t>
                      </a:r>
                      <a:endParaRPr lang="en-US" dirty="0"/>
                    </a:p>
                  </a:txBody>
                  <a:tcPr/>
                </a:tc>
              </a:tr>
            </a:tbl>
          </a:graphicData>
        </a:graphic>
      </p:graphicFrame>
      <p:sp>
        <p:nvSpPr>
          <p:cNvPr id="40" name="Rectangle 39"/>
          <p:cNvSpPr/>
          <p:nvPr/>
        </p:nvSpPr>
        <p:spPr>
          <a:xfrm>
            <a:off x="1143000" y="4345099"/>
            <a:ext cx="1752600" cy="3793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Curved Connector 23"/>
          <p:cNvCxnSpPr/>
          <p:nvPr/>
        </p:nvCxnSpPr>
        <p:spPr>
          <a:xfrm flipV="1">
            <a:off x="3048000" y="4229949"/>
            <a:ext cx="2971800" cy="292346"/>
          </a:xfrm>
          <a:prstGeom prst="curvedConnector3">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41" name="Content Placeholder 2"/>
          <p:cNvGraphicFramePr>
            <a:graphicFrameLocks/>
          </p:cNvGraphicFramePr>
          <p:nvPr>
            <p:extLst>
              <p:ext uri="{D42A27DB-BD31-4B8C-83A1-F6EECF244321}">
                <p14:modId xmlns:p14="http://schemas.microsoft.com/office/powerpoint/2010/main" val="500207396"/>
              </p:ext>
            </p:extLst>
          </p:nvPr>
        </p:nvGraphicFramePr>
        <p:xfrm>
          <a:off x="3786552" y="4343400"/>
          <a:ext cx="1629308" cy="732068"/>
        </p:xfrm>
        <a:graphic>
          <a:graphicData uri="http://schemas.openxmlformats.org/drawingml/2006/table">
            <a:tbl>
              <a:tblPr firstRow="1" bandRow="1">
                <a:tableStyleId>{5940675A-B579-460E-94D1-54222C63F5DA}</a:tableStyleId>
              </a:tblPr>
              <a:tblGrid>
                <a:gridCol w="814654"/>
                <a:gridCol w="814654"/>
              </a:tblGrid>
              <a:tr h="366034">
                <a:tc>
                  <a:txBody>
                    <a:bodyPr/>
                    <a:lstStyle/>
                    <a:p>
                      <a:r>
                        <a:rPr lang="en-US" dirty="0" smtClean="0"/>
                        <a:t>y</a:t>
                      </a:r>
                      <a:endParaRPr lang="en-US" dirty="0"/>
                    </a:p>
                  </a:txBody>
                  <a:tcPr/>
                </a:tc>
                <a:tc>
                  <a:txBody>
                    <a:bodyPr/>
                    <a:lstStyle/>
                    <a:p>
                      <a:r>
                        <a:rPr lang="en-US" dirty="0" smtClean="0"/>
                        <a:t>1</a:t>
                      </a:r>
                      <a:endParaRPr lang="en-US" dirty="0"/>
                    </a:p>
                  </a:txBody>
                  <a:tcPr/>
                </a:tc>
              </a:tr>
              <a:tr h="366034">
                <a:tc>
                  <a:txBody>
                    <a:bodyPr/>
                    <a:lstStyle/>
                    <a:p>
                      <a:r>
                        <a:rPr lang="en-US" dirty="0" smtClean="0"/>
                        <a:t>n</a:t>
                      </a:r>
                      <a:endParaRPr lang="en-US" dirty="0"/>
                    </a:p>
                  </a:txBody>
                  <a:tcPr/>
                </a:tc>
                <a:tc>
                  <a:txBody>
                    <a:bodyPr/>
                    <a:lstStyle/>
                    <a:p>
                      <a:r>
                        <a:rPr lang="en-US" dirty="0" smtClean="0"/>
                        <a:t>0</a:t>
                      </a:r>
                      <a:endParaRPr lang="en-US" dirty="0"/>
                    </a:p>
                  </a:txBody>
                  <a:tcPr/>
                </a:tc>
              </a:tr>
            </a:tbl>
          </a:graphicData>
        </a:graphic>
      </p:graphicFrame>
      <p:cxnSp>
        <p:nvCxnSpPr>
          <p:cNvPr id="42" name="Curved Connector 41"/>
          <p:cNvCxnSpPr/>
          <p:nvPr/>
        </p:nvCxnSpPr>
        <p:spPr>
          <a:xfrm>
            <a:off x="3048000" y="4522295"/>
            <a:ext cx="2971800" cy="12454"/>
          </a:xfrm>
          <a:prstGeom prst="curvedConnector3">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43" name="Content Placeholder 2"/>
          <p:cNvGraphicFramePr>
            <a:graphicFrameLocks/>
          </p:cNvGraphicFramePr>
          <p:nvPr>
            <p:extLst>
              <p:ext uri="{D42A27DB-BD31-4B8C-83A1-F6EECF244321}">
                <p14:modId xmlns:p14="http://schemas.microsoft.com/office/powerpoint/2010/main" val="1447696861"/>
              </p:ext>
            </p:extLst>
          </p:nvPr>
        </p:nvGraphicFramePr>
        <p:xfrm>
          <a:off x="3786553" y="4345099"/>
          <a:ext cx="1629308" cy="732068"/>
        </p:xfrm>
        <a:graphic>
          <a:graphicData uri="http://schemas.openxmlformats.org/drawingml/2006/table">
            <a:tbl>
              <a:tblPr firstRow="1" bandRow="1">
                <a:tableStyleId>{5940675A-B579-460E-94D1-54222C63F5DA}</a:tableStyleId>
              </a:tblPr>
              <a:tblGrid>
                <a:gridCol w="814654"/>
                <a:gridCol w="814654"/>
              </a:tblGrid>
              <a:tr h="366034">
                <a:tc>
                  <a:txBody>
                    <a:bodyPr/>
                    <a:lstStyle/>
                    <a:p>
                      <a:r>
                        <a:rPr lang="en-US" dirty="0" smtClean="0"/>
                        <a:t>y</a:t>
                      </a:r>
                      <a:endParaRPr lang="en-US" dirty="0"/>
                    </a:p>
                  </a:txBody>
                  <a:tcPr/>
                </a:tc>
                <a:tc>
                  <a:txBody>
                    <a:bodyPr/>
                    <a:lstStyle/>
                    <a:p>
                      <a:r>
                        <a:rPr lang="en-US" dirty="0" smtClean="0"/>
                        <a:t>1</a:t>
                      </a:r>
                      <a:endParaRPr lang="en-US" dirty="0"/>
                    </a:p>
                  </a:txBody>
                  <a:tcPr/>
                </a:tc>
              </a:tr>
              <a:tr h="366034">
                <a:tc>
                  <a:txBody>
                    <a:bodyPr/>
                    <a:lstStyle/>
                    <a:p>
                      <a:r>
                        <a:rPr lang="en-US" dirty="0" smtClean="0"/>
                        <a:t>n</a:t>
                      </a:r>
                      <a:endParaRPr lang="en-US" dirty="0"/>
                    </a:p>
                  </a:txBody>
                  <a:tcPr/>
                </a:tc>
                <a:tc>
                  <a:txBody>
                    <a:bodyPr/>
                    <a:lstStyle/>
                    <a:p>
                      <a:r>
                        <a:rPr lang="en-US" dirty="0" smtClean="0"/>
                        <a:t>-1</a:t>
                      </a:r>
                      <a:endParaRPr lang="en-US" dirty="0"/>
                    </a:p>
                  </a:txBody>
                  <a:tcPr/>
                </a:tc>
              </a:tr>
            </a:tbl>
          </a:graphicData>
        </a:graphic>
      </p:graphicFrame>
      <p:sp>
        <p:nvSpPr>
          <p:cNvPr id="44" name="Rectangle 43"/>
          <p:cNvSpPr/>
          <p:nvPr/>
        </p:nvSpPr>
        <p:spPr>
          <a:xfrm>
            <a:off x="1143000" y="4954699"/>
            <a:ext cx="1752600" cy="3793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Curved Connector 45"/>
          <p:cNvCxnSpPr/>
          <p:nvPr/>
        </p:nvCxnSpPr>
        <p:spPr>
          <a:xfrm flipV="1">
            <a:off x="3048000" y="4876800"/>
            <a:ext cx="2971800" cy="267549"/>
          </a:xfrm>
          <a:prstGeom prst="curvedConnector3">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4492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500"/>
                                        <p:tgtEl>
                                          <p:spTgt spid="7">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Effect transition="in" filter="fade">
                                      <p:cBhvr>
                                        <p:cTn id="13" dur="500"/>
                                        <p:tgtEl>
                                          <p:spTgt spid="7">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
                                            <p:txEl>
                                              <p:pRg st="2" end="2"/>
                                            </p:txEl>
                                          </p:spTgt>
                                        </p:tgtEl>
                                        <p:attrNameLst>
                                          <p:attrName>style.visibility</p:attrName>
                                        </p:attrNameLst>
                                      </p:cBhvr>
                                      <p:to>
                                        <p:strVal val="visible"/>
                                      </p:to>
                                    </p:set>
                                    <p:animEffect transition="in" filter="fade">
                                      <p:cBhvr>
                                        <p:cTn id="16" dur="500"/>
                                        <p:tgtEl>
                                          <p:spTgt spid="7">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fade">
                                      <p:cBhvr>
                                        <p:cTn id="19" dur="500"/>
                                        <p:tgtEl>
                                          <p:spTgt spid="7">
                                            <p:txEl>
                                              <p:pRg st="3" end="3"/>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fade">
                                      <p:cBhvr>
                                        <p:cTn id="22" dur="500"/>
                                        <p:tgtEl>
                                          <p:spTgt spid="7">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animEffect transition="in" filter="fade">
                                      <p:cBhvr>
                                        <p:cTn id="25" dur="500"/>
                                        <p:tgtEl>
                                          <p:spTgt spid="7">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7">
                                            <p:txEl>
                                              <p:pRg st="6" end="6"/>
                                            </p:txEl>
                                          </p:spTgt>
                                        </p:tgtEl>
                                        <p:attrNameLst>
                                          <p:attrName>style.visibility</p:attrName>
                                        </p:attrNameLst>
                                      </p:cBhvr>
                                      <p:to>
                                        <p:strVal val="visible"/>
                                      </p:to>
                                    </p:set>
                                    <p:animEffect transition="in" filter="fade">
                                      <p:cBhvr>
                                        <p:cTn id="28" dur="500"/>
                                        <p:tgtEl>
                                          <p:spTgt spid="7">
                                            <p:txEl>
                                              <p:pRg st="6" end="6"/>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7">
                                            <p:txEl>
                                              <p:pRg st="7" end="7"/>
                                            </p:txEl>
                                          </p:spTgt>
                                        </p:tgtEl>
                                        <p:attrNameLst>
                                          <p:attrName>style.visibility</p:attrName>
                                        </p:attrNameLst>
                                      </p:cBhvr>
                                      <p:to>
                                        <p:strVal val="visible"/>
                                      </p:to>
                                    </p:set>
                                    <p:animEffect transition="in" filter="fade">
                                      <p:cBhvr>
                                        <p:cTn id="31" dur="500"/>
                                        <p:tgtEl>
                                          <p:spTgt spid="7">
                                            <p:txEl>
                                              <p:pRg st="7" end="7"/>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7">
                                            <p:txEl>
                                              <p:pRg st="8" end="8"/>
                                            </p:txEl>
                                          </p:spTgt>
                                        </p:tgtEl>
                                        <p:attrNameLst>
                                          <p:attrName>style.visibility</p:attrName>
                                        </p:attrNameLst>
                                      </p:cBhvr>
                                      <p:to>
                                        <p:strVal val="visible"/>
                                      </p:to>
                                    </p:set>
                                    <p:animEffect transition="in" filter="fade">
                                      <p:cBhvr>
                                        <p:cTn id="34" dur="500"/>
                                        <p:tgtEl>
                                          <p:spTgt spid="7">
                                            <p:txEl>
                                              <p:pRg st="8" end="8"/>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3">
                                            <p:txEl>
                                              <p:pRg st="0" end="0"/>
                                            </p:txEl>
                                          </p:spTgt>
                                        </p:tgtEl>
                                        <p:attrNameLst>
                                          <p:attrName>style.visibility</p:attrName>
                                        </p:attrNameLst>
                                      </p:cBhvr>
                                      <p:to>
                                        <p:strVal val="visible"/>
                                      </p:to>
                                    </p:set>
                                    <p:animEffect transition="in" filter="fade">
                                      <p:cBhvr>
                                        <p:cTn id="37" dur="500"/>
                                        <p:tgtEl>
                                          <p:spTgt spid="33">
                                            <p:txEl>
                                              <p:pRg st="0" end="0"/>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7">
                                            <p:txEl>
                                              <p:pRg st="9" end="9"/>
                                            </p:txEl>
                                          </p:spTgt>
                                        </p:tgtEl>
                                        <p:attrNameLst>
                                          <p:attrName>style.visibility</p:attrName>
                                        </p:attrNameLst>
                                      </p:cBhvr>
                                      <p:to>
                                        <p:strVal val="visible"/>
                                      </p:to>
                                    </p:set>
                                    <p:animEffect transition="in" filter="fade">
                                      <p:cBhvr>
                                        <p:cTn id="40" dur="500"/>
                                        <p:tgtEl>
                                          <p:spTgt spid="7">
                                            <p:txEl>
                                              <p:pRg st="9" end="9"/>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500"/>
                                        <p:tgtEl>
                                          <p:spTgt spid="1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500"/>
                                        <p:tgtEl>
                                          <p:spTgt spid="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par>
                                <p:cTn id="53" presetID="3" presetClass="emph" presetSubtype="2" fill="hold" nodeType="withEffect">
                                  <p:stCondLst>
                                    <p:cond delay="0"/>
                                  </p:stCondLst>
                                  <p:childTnLst>
                                    <p:animClr clrSpc="rgb" dir="cw">
                                      <p:cBhvr override="childStyle">
                                        <p:cTn id="54" dur="2000" fill="hold"/>
                                        <p:tgtEl>
                                          <p:spTgt spid="7">
                                            <p:txEl>
                                              <p:pRg st="1" end="1"/>
                                            </p:txEl>
                                          </p:spTgt>
                                        </p:tgtEl>
                                        <p:attrNameLst>
                                          <p:attrName>style.color</p:attrName>
                                        </p:attrNameLst>
                                      </p:cBhvr>
                                      <p:to>
                                        <a:srgbClr val="C00000"/>
                                      </p:to>
                                    </p:animClr>
                                  </p:childTnLst>
                                </p:cTn>
                              </p:par>
                              <p:par>
                                <p:cTn id="55" presetID="3" presetClass="emph" presetSubtype="2" fill="hold" nodeType="withEffect">
                                  <p:stCondLst>
                                    <p:cond delay="0"/>
                                  </p:stCondLst>
                                  <p:childTnLst>
                                    <p:animClr clrSpc="rgb" dir="cw">
                                      <p:cBhvr override="childStyle">
                                        <p:cTn id="56" dur="2000" fill="hold"/>
                                        <p:tgtEl>
                                          <p:spTgt spid="7">
                                            <p:txEl>
                                              <p:pRg st="2" end="2"/>
                                            </p:txEl>
                                          </p:spTgt>
                                        </p:tgtEl>
                                        <p:attrNameLst>
                                          <p:attrName>style.color</p:attrName>
                                        </p:attrNameLst>
                                      </p:cBhvr>
                                      <p:to>
                                        <a:srgbClr val="00B050"/>
                                      </p:to>
                                    </p:animClr>
                                  </p:childTnLst>
                                </p:cTn>
                              </p:par>
                              <p:par>
                                <p:cTn id="57" presetID="3" presetClass="emph" presetSubtype="2" fill="hold" nodeType="withEffect">
                                  <p:stCondLst>
                                    <p:cond delay="0"/>
                                  </p:stCondLst>
                                  <p:childTnLst>
                                    <p:animClr clrSpc="rgb" dir="cw">
                                      <p:cBhvr override="childStyle">
                                        <p:cTn id="58" dur="2000" fill="hold"/>
                                        <p:tgtEl>
                                          <p:spTgt spid="7">
                                            <p:txEl>
                                              <p:pRg st="4" end="4"/>
                                            </p:txEl>
                                          </p:spTgt>
                                        </p:tgtEl>
                                        <p:attrNameLst>
                                          <p:attrName>style.color</p:attrName>
                                        </p:attrNameLst>
                                      </p:cBhvr>
                                      <p:to>
                                        <a:srgbClr val="C00000"/>
                                      </p:to>
                                    </p:animClr>
                                  </p:childTnLst>
                                </p:cTn>
                              </p:par>
                              <p:par>
                                <p:cTn id="59" presetID="3" presetClass="emph" presetSubtype="2" fill="hold" nodeType="withEffect">
                                  <p:stCondLst>
                                    <p:cond delay="0"/>
                                  </p:stCondLst>
                                  <p:childTnLst>
                                    <p:animClr clrSpc="rgb" dir="cw">
                                      <p:cBhvr override="childStyle">
                                        <p:cTn id="60" dur="2000" fill="hold"/>
                                        <p:tgtEl>
                                          <p:spTgt spid="7">
                                            <p:txEl>
                                              <p:pRg st="6" end="6"/>
                                            </p:txEl>
                                          </p:spTgt>
                                        </p:tgtEl>
                                        <p:attrNameLst>
                                          <p:attrName>style.color</p:attrName>
                                        </p:attrNameLst>
                                      </p:cBhvr>
                                      <p:to>
                                        <a:srgbClr val="C00000"/>
                                      </p:to>
                                    </p:animClr>
                                  </p:childTnLst>
                                </p:cTn>
                              </p:par>
                              <p:par>
                                <p:cTn id="61" presetID="3" presetClass="emph" presetSubtype="2" fill="hold" nodeType="withEffect">
                                  <p:stCondLst>
                                    <p:cond delay="0"/>
                                  </p:stCondLst>
                                  <p:childTnLst>
                                    <p:animClr clrSpc="rgb" dir="cw">
                                      <p:cBhvr override="childStyle">
                                        <p:cTn id="62" dur="2000" fill="hold"/>
                                        <p:tgtEl>
                                          <p:spTgt spid="7">
                                            <p:txEl>
                                              <p:pRg st="8" end="8"/>
                                            </p:txEl>
                                          </p:spTgt>
                                        </p:tgtEl>
                                        <p:attrNameLst>
                                          <p:attrName>style.color</p:attrName>
                                        </p:attrNameLst>
                                      </p:cBhvr>
                                      <p:to>
                                        <a:srgbClr val="C00000"/>
                                      </p:to>
                                    </p:animClr>
                                  </p:childTnLst>
                                </p:cTn>
                              </p:par>
                              <p:par>
                                <p:cTn id="63" presetID="3" presetClass="emph" presetSubtype="2" fill="hold" nodeType="withEffect">
                                  <p:stCondLst>
                                    <p:cond delay="0"/>
                                  </p:stCondLst>
                                  <p:childTnLst>
                                    <p:animClr clrSpc="rgb" dir="cw">
                                      <p:cBhvr override="childStyle">
                                        <p:cTn id="64" dur="2000" fill="hold"/>
                                        <p:tgtEl>
                                          <p:spTgt spid="7">
                                            <p:txEl>
                                              <p:pRg st="5" end="5"/>
                                            </p:txEl>
                                          </p:spTgt>
                                        </p:tgtEl>
                                        <p:attrNameLst>
                                          <p:attrName>style.color</p:attrName>
                                        </p:attrNameLst>
                                      </p:cBhvr>
                                      <p:to>
                                        <a:srgbClr val="00B050"/>
                                      </p:to>
                                    </p:animClr>
                                  </p:childTnLst>
                                </p:cTn>
                              </p:par>
                              <p:par>
                                <p:cTn id="65" presetID="3" presetClass="emph" presetSubtype="2" fill="hold" nodeType="withEffect">
                                  <p:stCondLst>
                                    <p:cond delay="0"/>
                                  </p:stCondLst>
                                  <p:childTnLst>
                                    <p:animClr clrSpc="rgb" dir="cw">
                                      <p:cBhvr override="childStyle">
                                        <p:cTn id="66" dur="2000" fill="hold"/>
                                        <p:tgtEl>
                                          <p:spTgt spid="7">
                                            <p:txEl>
                                              <p:pRg st="7" end="7"/>
                                            </p:txEl>
                                          </p:spTgt>
                                        </p:tgtEl>
                                        <p:attrNameLst>
                                          <p:attrName>style.color</p:attrName>
                                        </p:attrNameLst>
                                      </p:cBhvr>
                                      <p:to>
                                        <a:srgbClr val="00B050"/>
                                      </p:to>
                                    </p:animClr>
                                  </p:childTnLst>
                                </p:cTn>
                              </p:par>
                              <p:par>
                                <p:cTn id="67" presetID="3" presetClass="emph" presetSubtype="2" fill="hold" nodeType="withEffect">
                                  <p:stCondLst>
                                    <p:cond delay="0"/>
                                  </p:stCondLst>
                                  <p:childTnLst>
                                    <p:animClr clrSpc="rgb" dir="cw">
                                      <p:cBhvr override="childStyle">
                                        <p:cTn id="68" dur="2000" fill="hold"/>
                                        <p:tgtEl>
                                          <p:spTgt spid="33">
                                            <p:txEl>
                                              <p:pRg st="0" end="0"/>
                                            </p:txEl>
                                          </p:spTgt>
                                        </p:tgtEl>
                                        <p:attrNameLst>
                                          <p:attrName>style.color</p:attrName>
                                        </p:attrNameLst>
                                      </p:cBhvr>
                                      <p:to>
                                        <a:srgbClr val="00B050"/>
                                      </p:to>
                                    </p:animClr>
                                  </p:childTnLst>
                                </p:cTn>
                              </p:par>
                              <p:par>
                                <p:cTn id="69" presetID="3" presetClass="emph" presetSubtype="2" fill="hold" nodeType="withEffect">
                                  <p:stCondLst>
                                    <p:cond delay="0"/>
                                  </p:stCondLst>
                                  <p:childTnLst>
                                    <p:animClr clrSpc="rgb" dir="cw">
                                      <p:cBhvr override="childStyle">
                                        <p:cTn id="70" dur="2000" fill="hold"/>
                                        <p:tgtEl>
                                          <p:spTgt spid="33">
                                            <p:txEl>
                                              <p:pRg st="0" end="0"/>
                                            </p:txEl>
                                          </p:spTgt>
                                        </p:tgtEl>
                                        <p:attrNameLst>
                                          <p:attrName>style.color</p:attrName>
                                        </p:attrNameLst>
                                      </p:cBhvr>
                                      <p:to>
                                        <a:srgbClr val="00B0F0"/>
                                      </p:to>
                                    </p:animClr>
                                  </p:childTnLst>
                                </p:cTn>
                              </p:par>
                              <p:par>
                                <p:cTn id="71" presetID="10" presetClass="entr" presetSubtype="0" fill="hold" grpId="0" nodeType="with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fade">
                                      <p:cBhvr>
                                        <p:cTn id="73" dur="500"/>
                                        <p:tgtEl>
                                          <p:spTgt spid="36"/>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500"/>
                                        <p:tgtEl>
                                          <p:spTgt spid="37"/>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left)">
                                      <p:cBhvr>
                                        <p:cTn id="79" dur="500"/>
                                        <p:tgtEl>
                                          <p:spTgt spid="12"/>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4"/>
                                        </p:tgtEl>
                                        <p:attrNameLst>
                                          <p:attrName>style.visibility</p:attrName>
                                        </p:attrNameLst>
                                      </p:cBhvr>
                                      <p:to>
                                        <p:strVal val="visible"/>
                                      </p:to>
                                    </p:set>
                                    <p:animEffect transition="in" filter="fade">
                                      <p:cBhvr>
                                        <p:cTn id="82" dur="500"/>
                                        <p:tgtEl>
                                          <p:spTgt spid="14"/>
                                        </p:tgtEl>
                                      </p:cBhvr>
                                    </p:animEffect>
                                  </p:childTnLst>
                                </p:cTn>
                              </p:par>
                              <p:par>
                                <p:cTn id="83" presetID="10" presetClass="entr" presetSubtype="0" fill="hold" nodeType="withEffect">
                                  <p:stCondLst>
                                    <p:cond delay="0"/>
                                  </p:stCondLst>
                                  <p:childTnLst>
                                    <p:set>
                                      <p:cBhvr>
                                        <p:cTn id="84" dur="1" fill="hold">
                                          <p:stCondLst>
                                            <p:cond delay="0"/>
                                          </p:stCondLst>
                                        </p:cTn>
                                        <p:tgtEl>
                                          <p:spTgt spid="14">
                                            <p:txEl>
                                              <p:pRg st="0" end="0"/>
                                            </p:txEl>
                                          </p:spTgt>
                                        </p:tgtEl>
                                        <p:attrNameLst>
                                          <p:attrName>style.visibility</p:attrName>
                                        </p:attrNameLst>
                                      </p:cBhvr>
                                      <p:to>
                                        <p:strVal val="visible"/>
                                      </p:to>
                                    </p:set>
                                    <p:animEffect transition="in" filter="fade">
                                      <p:cBhvr>
                                        <p:cTn id="85" dur="500"/>
                                        <p:tgtEl>
                                          <p:spTgt spid="14">
                                            <p:txEl>
                                              <p:pRg st="0" end="0"/>
                                            </p:txEl>
                                          </p:spTgt>
                                        </p:tgtEl>
                                      </p:cBhvr>
                                    </p:animEffect>
                                  </p:childTnLst>
                                </p:cTn>
                              </p:par>
                              <p:par>
                                <p:cTn id="86" presetID="10" presetClass="entr" presetSubtype="0" fill="hold" nodeType="withEffect">
                                  <p:stCondLst>
                                    <p:cond delay="0"/>
                                  </p:stCondLst>
                                  <p:childTnLst>
                                    <p:set>
                                      <p:cBhvr>
                                        <p:cTn id="87" dur="1" fill="hold">
                                          <p:stCondLst>
                                            <p:cond delay="0"/>
                                          </p:stCondLst>
                                        </p:cTn>
                                        <p:tgtEl>
                                          <p:spTgt spid="14">
                                            <p:txEl>
                                              <p:pRg st="1" end="1"/>
                                            </p:txEl>
                                          </p:spTgt>
                                        </p:tgtEl>
                                        <p:attrNameLst>
                                          <p:attrName>style.visibility</p:attrName>
                                        </p:attrNameLst>
                                      </p:cBhvr>
                                      <p:to>
                                        <p:strVal val="visible"/>
                                      </p:to>
                                    </p:set>
                                    <p:animEffect transition="in" filter="fade">
                                      <p:cBhvr>
                                        <p:cTn id="88" dur="500"/>
                                        <p:tgtEl>
                                          <p:spTgt spid="14">
                                            <p:txEl>
                                              <p:pRg st="1" end="1"/>
                                            </p:txEl>
                                          </p:spTgt>
                                        </p:tgtEl>
                                      </p:cBhvr>
                                    </p:animEffect>
                                  </p:childTnLst>
                                </p:cTn>
                              </p:par>
                              <p:par>
                                <p:cTn id="89" presetID="10" presetClass="entr" presetSubtype="0" fill="hold" nodeType="withEffect">
                                  <p:stCondLst>
                                    <p:cond delay="0"/>
                                  </p:stCondLst>
                                  <p:childTnLst>
                                    <p:set>
                                      <p:cBhvr>
                                        <p:cTn id="90" dur="1" fill="hold">
                                          <p:stCondLst>
                                            <p:cond delay="0"/>
                                          </p:stCondLst>
                                        </p:cTn>
                                        <p:tgtEl>
                                          <p:spTgt spid="14">
                                            <p:txEl>
                                              <p:pRg st="2" end="2"/>
                                            </p:txEl>
                                          </p:spTgt>
                                        </p:tgtEl>
                                        <p:attrNameLst>
                                          <p:attrName>style.visibility</p:attrName>
                                        </p:attrNameLst>
                                      </p:cBhvr>
                                      <p:to>
                                        <p:strVal val="visible"/>
                                      </p:to>
                                    </p:set>
                                    <p:animEffect transition="in" filter="fade">
                                      <p:cBhvr>
                                        <p:cTn id="91" dur="500"/>
                                        <p:tgtEl>
                                          <p:spTgt spid="14">
                                            <p:txEl>
                                              <p:pRg st="2" end="2"/>
                                            </p:txEl>
                                          </p:spTgt>
                                        </p:tgtEl>
                                      </p:cBhvr>
                                    </p:animEffect>
                                  </p:childTnLst>
                                </p:cTn>
                              </p:par>
                              <p:par>
                                <p:cTn id="92" presetID="10" presetClass="entr" presetSubtype="0" fill="hold" nodeType="withEffect">
                                  <p:stCondLst>
                                    <p:cond delay="0"/>
                                  </p:stCondLst>
                                  <p:childTnLst>
                                    <p:set>
                                      <p:cBhvr>
                                        <p:cTn id="93" dur="1" fill="hold">
                                          <p:stCondLst>
                                            <p:cond delay="0"/>
                                          </p:stCondLst>
                                        </p:cTn>
                                        <p:tgtEl>
                                          <p:spTgt spid="14">
                                            <p:txEl>
                                              <p:pRg st="7" end="7"/>
                                            </p:txEl>
                                          </p:spTgt>
                                        </p:tgtEl>
                                        <p:attrNameLst>
                                          <p:attrName>style.visibility</p:attrName>
                                        </p:attrNameLst>
                                      </p:cBhvr>
                                      <p:to>
                                        <p:strVal val="visible"/>
                                      </p:to>
                                    </p:set>
                                    <p:animEffect transition="in" filter="fade">
                                      <p:cBhvr>
                                        <p:cTn id="94" dur="500"/>
                                        <p:tgtEl>
                                          <p:spTgt spid="14">
                                            <p:txEl>
                                              <p:pRg st="7" end="7"/>
                                            </p:txEl>
                                          </p:spTgt>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6"/>
                                        </p:tgtEl>
                                        <p:attrNameLst>
                                          <p:attrName>style.visibility</p:attrName>
                                        </p:attrNameLst>
                                      </p:cBhvr>
                                      <p:to>
                                        <p:strVal val="visible"/>
                                      </p:to>
                                    </p:set>
                                    <p:animEffect transition="in" filter="fade">
                                      <p:cBhvr>
                                        <p:cTn id="97" dur="500"/>
                                        <p:tgtEl>
                                          <p:spTgt spid="6"/>
                                        </p:tgtEl>
                                      </p:cBhvr>
                                    </p:animEffect>
                                  </p:childTnLst>
                                </p:cTn>
                              </p:par>
                              <p:par>
                                <p:cTn id="98" presetID="10" presetClass="entr" presetSubtype="0" fill="hold" nodeType="withEffect">
                                  <p:stCondLst>
                                    <p:cond delay="0"/>
                                  </p:stCondLst>
                                  <p:childTnLst>
                                    <p:set>
                                      <p:cBhvr>
                                        <p:cTn id="99" dur="1" fill="hold">
                                          <p:stCondLst>
                                            <p:cond delay="0"/>
                                          </p:stCondLst>
                                        </p:cTn>
                                        <p:tgtEl>
                                          <p:spTgt spid="3"/>
                                        </p:tgtEl>
                                        <p:attrNameLst>
                                          <p:attrName>style.visibility</p:attrName>
                                        </p:attrNameLst>
                                      </p:cBhvr>
                                      <p:to>
                                        <p:strVal val="visible"/>
                                      </p:to>
                                    </p:set>
                                    <p:animEffect transition="in" filter="fade">
                                      <p:cBhvr>
                                        <p:cTn id="100" dur="500"/>
                                        <p:tgtEl>
                                          <p:spTgt spid="3"/>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fade">
                                      <p:cBhvr>
                                        <p:cTn id="105" dur="500"/>
                                        <p:tgtEl>
                                          <p:spTgt spid="16"/>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nodeType="clickEffect">
                                  <p:stCondLst>
                                    <p:cond delay="0"/>
                                  </p:stCondLst>
                                  <p:childTnLst>
                                    <p:set>
                                      <p:cBhvr>
                                        <p:cTn id="109" dur="1" fill="hold">
                                          <p:stCondLst>
                                            <p:cond delay="0"/>
                                          </p:stCondLst>
                                        </p:cTn>
                                        <p:tgtEl>
                                          <p:spTgt spid="20"/>
                                        </p:tgtEl>
                                        <p:attrNameLst>
                                          <p:attrName>style.visibility</p:attrName>
                                        </p:attrNameLst>
                                      </p:cBhvr>
                                      <p:to>
                                        <p:strVal val="visible"/>
                                      </p:to>
                                    </p:set>
                                    <p:animEffect transition="in" filter="wipe(left)">
                                      <p:cBhvr>
                                        <p:cTn id="110" dur="500"/>
                                        <p:tgtEl>
                                          <p:spTgt spid="20"/>
                                        </p:tgtEl>
                                      </p:cBhvr>
                                    </p:animEffect>
                                  </p:childTnLst>
                                </p:cTn>
                              </p:par>
                            </p:childTnLst>
                          </p:cTn>
                        </p:par>
                        <p:par>
                          <p:cTn id="111" fill="hold">
                            <p:stCondLst>
                              <p:cond delay="500"/>
                            </p:stCondLst>
                            <p:childTnLst>
                              <p:par>
                                <p:cTn id="112" presetID="10" presetClass="entr" presetSubtype="0" fill="hold" nodeType="afterEffect">
                                  <p:stCondLst>
                                    <p:cond delay="0"/>
                                  </p:stCondLst>
                                  <p:childTnLst>
                                    <p:set>
                                      <p:cBhvr>
                                        <p:cTn id="113" dur="1" fill="hold">
                                          <p:stCondLst>
                                            <p:cond delay="0"/>
                                          </p:stCondLst>
                                        </p:cTn>
                                        <p:tgtEl>
                                          <p:spTgt spid="14">
                                            <p:txEl>
                                              <p:pRg st="3" end="3"/>
                                            </p:txEl>
                                          </p:spTgt>
                                        </p:tgtEl>
                                        <p:attrNameLst>
                                          <p:attrName>style.visibility</p:attrName>
                                        </p:attrNameLst>
                                      </p:cBhvr>
                                      <p:to>
                                        <p:strVal val="visible"/>
                                      </p:to>
                                    </p:set>
                                    <p:animEffect transition="in" filter="fade">
                                      <p:cBhvr>
                                        <p:cTn id="114" dur="500"/>
                                        <p:tgtEl>
                                          <p:spTgt spid="14">
                                            <p:txEl>
                                              <p:pRg st="3" end="3"/>
                                            </p:txEl>
                                          </p:spTgt>
                                        </p:tgtEl>
                                      </p:cBhvr>
                                    </p:animEffect>
                                  </p:childTnLst>
                                </p:cTn>
                              </p:par>
                            </p:childTnLst>
                          </p:cTn>
                        </p:par>
                        <p:par>
                          <p:cTn id="115" fill="hold">
                            <p:stCondLst>
                              <p:cond delay="1000"/>
                            </p:stCondLst>
                            <p:childTnLst>
                              <p:par>
                                <p:cTn id="116" presetID="10" presetClass="exit" presetSubtype="0" fill="hold" grpId="1" nodeType="afterEffect">
                                  <p:stCondLst>
                                    <p:cond delay="0"/>
                                  </p:stCondLst>
                                  <p:childTnLst>
                                    <p:animEffect transition="out" filter="fade">
                                      <p:cBhvr>
                                        <p:cTn id="117" dur="500"/>
                                        <p:tgtEl>
                                          <p:spTgt spid="16"/>
                                        </p:tgtEl>
                                      </p:cBhvr>
                                    </p:animEffect>
                                    <p:set>
                                      <p:cBhvr>
                                        <p:cTn id="118" dur="1" fill="hold">
                                          <p:stCondLst>
                                            <p:cond delay="499"/>
                                          </p:stCondLst>
                                        </p:cTn>
                                        <p:tgtEl>
                                          <p:spTgt spid="16"/>
                                        </p:tgtEl>
                                        <p:attrNameLst>
                                          <p:attrName>style.visibility</p:attrName>
                                        </p:attrNameLst>
                                      </p:cBhvr>
                                      <p:to>
                                        <p:strVal val="hidden"/>
                                      </p:to>
                                    </p:set>
                                  </p:childTnLst>
                                </p:cTn>
                              </p:par>
                              <p:par>
                                <p:cTn id="119" presetID="10" presetClass="exit" presetSubtype="0" fill="hold" nodeType="withEffect">
                                  <p:stCondLst>
                                    <p:cond delay="0"/>
                                  </p:stCondLst>
                                  <p:childTnLst>
                                    <p:animEffect transition="out" filter="fade">
                                      <p:cBhvr>
                                        <p:cTn id="120" dur="500"/>
                                        <p:tgtEl>
                                          <p:spTgt spid="20"/>
                                        </p:tgtEl>
                                      </p:cBhvr>
                                    </p:animEffect>
                                    <p:set>
                                      <p:cBhvr>
                                        <p:cTn id="121" dur="1" fill="hold">
                                          <p:stCondLst>
                                            <p:cond delay="499"/>
                                          </p:stCondLst>
                                        </p:cTn>
                                        <p:tgtEl>
                                          <p:spTgt spid="20"/>
                                        </p:tgtEl>
                                        <p:attrNameLst>
                                          <p:attrName>style.visibility</p:attrName>
                                        </p:attrNameLst>
                                      </p:cBhvr>
                                      <p:to>
                                        <p:strVal val="hidden"/>
                                      </p:to>
                                    </p:se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35"/>
                                        </p:tgtEl>
                                        <p:attrNameLst>
                                          <p:attrName>style.visibility</p:attrName>
                                        </p:attrNameLst>
                                      </p:cBhvr>
                                      <p:to>
                                        <p:strVal val="visible"/>
                                      </p:to>
                                    </p:set>
                                    <p:animEffect transition="in" filter="fade">
                                      <p:cBhvr>
                                        <p:cTn id="126" dur="500"/>
                                        <p:tgtEl>
                                          <p:spTgt spid="35"/>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xit" presetSubtype="0" fill="hold" grpId="1" nodeType="clickEffect">
                                  <p:stCondLst>
                                    <p:cond delay="0"/>
                                  </p:stCondLst>
                                  <p:childTnLst>
                                    <p:animEffect transition="out" filter="fade">
                                      <p:cBhvr>
                                        <p:cTn id="130" dur="500"/>
                                        <p:tgtEl>
                                          <p:spTgt spid="35"/>
                                        </p:tgtEl>
                                      </p:cBhvr>
                                    </p:animEffect>
                                    <p:set>
                                      <p:cBhvr>
                                        <p:cTn id="131" dur="1" fill="hold">
                                          <p:stCondLst>
                                            <p:cond delay="499"/>
                                          </p:stCondLst>
                                        </p:cTn>
                                        <p:tgtEl>
                                          <p:spTgt spid="35"/>
                                        </p:tgtEl>
                                        <p:attrNameLst>
                                          <p:attrName>style.visibility</p:attrName>
                                        </p:attrNameLst>
                                      </p:cBhvr>
                                      <p:to>
                                        <p:strVal val="hidden"/>
                                      </p:to>
                                    </p:set>
                                  </p:childTnLst>
                                </p:cTn>
                              </p:par>
                              <p:par>
                                <p:cTn id="132" presetID="10" presetClass="exit" presetSubtype="0" fill="hold" nodeType="withEffect">
                                  <p:stCondLst>
                                    <p:cond delay="0"/>
                                  </p:stCondLst>
                                  <p:childTnLst>
                                    <p:animEffect transition="out" filter="fade">
                                      <p:cBhvr>
                                        <p:cTn id="133" dur="500"/>
                                        <p:tgtEl>
                                          <p:spTgt spid="3"/>
                                        </p:tgtEl>
                                      </p:cBhvr>
                                    </p:animEffect>
                                    <p:set>
                                      <p:cBhvr>
                                        <p:cTn id="134" dur="1" fill="hold">
                                          <p:stCondLst>
                                            <p:cond delay="499"/>
                                          </p:stCondLst>
                                        </p:cTn>
                                        <p:tgtEl>
                                          <p:spTgt spid="3"/>
                                        </p:tgtEl>
                                        <p:attrNameLst>
                                          <p:attrName>style.visibility</p:attrName>
                                        </p:attrNameLst>
                                      </p:cBhvr>
                                      <p:to>
                                        <p:strVal val="hidden"/>
                                      </p:to>
                                    </p:set>
                                  </p:childTnLst>
                                </p:cTn>
                              </p:par>
                            </p:childTnLst>
                          </p:cTn>
                        </p:par>
                        <p:par>
                          <p:cTn id="135" fill="hold">
                            <p:stCondLst>
                              <p:cond delay="500"/>
                            </p:stCondLst>
                            <p:childTnLst>
                              <p:par>
                                <p:cTn id="136" presetID="10" presetClass="entr" presetSubtype="0" fill="hold" nodeType="afterEffect">
                                  <p:stCondLst>
                                    <p:cond delay="0"/>
                                  </p:stCondLst>
                                  <p:childTnLst>
                                    <p:set>
                                      <p:cBhvr>
                                        <p:cTn id="137" dur="1" fill="hold">
                                          <p:stCondLst>
                                            <p:cond delay="0"/>
                                          </p:stCondLst>
                                        </p:cTn>
                                        <p:tgtEl>
                                          <p:spTgt spid="39"/>
                                        </p:tgtEl>
                                        <p:attrNameLst>
                                          <p:attrName>style.visibility</p:attrName>
                                        </p:attrNameLst>
                                      </p:cBhvr>
                                      <p:to>
                                        <p:strVal val="visible"/>
                                      </p:to>
                                    </p:set>
                                    <p:animEffect transition="in" filter="fade">
                                      <p:cBhvr>
                                        <p:cTn id="138" dur="500"/>
                                        <p:tgtEl>
                                          <p:spTgt spid="39"/>
                                        </p:tgtEl>
                                      </p:cBhvr>
                                    </p:animEffect>
                                  </p:childTnLst>
                                </p:cTn>
                              </p:par>
                            </p:childTnLst>
                          </p:cTn>
                        </p:par>
                        <p:par>
                          <p:cTn id="139" fill="hold">
                            <p:stCondLst>
                              <p:cond delay="1000"/>
                            </p:stCondLst>
                            <p:childTnLst>
                              <p:par>
                                <p:cTn id="140" presetID="10" presetClass="entr" presetSubtype="0" fill="hold" grpId="0" nodeType="afterEffect">
                                  <p:stCondLst>
                                    <p:cond delay="0"/>
                                  </p:stCondLst>
                                  <p:childTnLst>
                                    <p:set>
                                      <p:cBhvr>
                                        <p:cTn id="141" dur="1" fill="hold">
                                          <p:stCondLst>
                                            <p:cond delay="0"/>
                                          </p:stCondLst>
                                        </p:cTn>
                                        <p:tgtEl>
                                          <p:spTgt spid="40"/>
                                        </p:tgtEl>
                                        <p:attrNameLst>
                                          <p:attrName>style.visibility</p:attrName>
                                        </p:attrNameLst>
                                      </p:cBhvr>
                                      <p:to>
                                        <p:strVal val="visible"/>
                                      </p:to>
                                    </p:set>
                                    <p:animEffect transition="in" filter="fade">
                                      <p:cBhvr>
                                        <p:cTn id="142" dur="500"/>
                                        <p:tgtEl>
                                          <p:spTgt spid="40"/>
                                        </p:tgtEl>
                                      </p:cBhvr>
                                    </p:animEffect>
                                  </p:childTnLst>
                                </p:cTn>
                              </p:par>
                            </p:childTnLst>
                          </p:cTn>
                        </p:par>
                      </p:childTnLst>
                    </p:cTn>
                  </p:par>
                  <p:par>
                    <p:cTn id="143" fill="hold">
                      <p:stCondLst>
                        <p:cond delay="indefinite"/>
                      </p:stCondLst>
                      <p:childTnLst>
                        <p:par>
                          <p:cTn id="144" fill="hold">
                            <p:stCondLst>
                              <p:cond delay="0"/>
                            </p:stCondLst>
                            <p:childTnLst>
                              <p:par>
                                <p:cTn id="145" presetID="22" presetClass="entr" presetSubtype="8" fill="hold" nodeType="clickEffect">
                                  <p:stCondLst>
                                    <p:cond delay="0"/>
                                  </p:stCondLst>
                                  <p:childTnLst>
                                    <p:set>
                                      <p:cBhvr>
                                        <p:cTn id="146" dur="1" fill="hold">
                                          <p:stCondLst>
                                            <p:cond delay="0"/>
                                          </p:stCondLst>
                                        </p:cTn>
                                        <p:tgtEl>
                                          <p:spTgt spid="24"/>
                                        </p:tgtEl>
                                        <p:attrNameLst>
                                          <p:attrName>style.visibility</p:attrName>
                                        </p:attrNameLst>
                                      </p:cBhvr>
                                      <p:to>
                                        <p:strVal val="visible"/>
                                      </p:to>
                                    </p:set>
                                    <p:animEffect transition="in" filter="wipe(left)">
                                      <p:cBhvr>
                                        <p:cTn id="147" dur="500"/>
                                        <p:tgtEl>
                                          <p:spTgt spid="24"/>
                                        </p:tgtEl>
                                      </p:cBhvr>
                                    </p:animEffect>
                                  </p:childTnLst>
                                </p:cTn>
                              </p:par>
                            </p:childTnLst>
                          </p:cTn>
                        </p:par>
                        <p:par>
                          <p:cTn id="148" fill="hold">
                            <p:stCondLst>
                              <p:cond delay="500"/>
                            </p:stCondLst>
                            <p:childTnLst>
                              <p:par>
                                <p:cTn id="149" presetID="10" presetClass="entr" presetSubtype="0" fill="hold" nodeType="afterEffect">
                                  <p:stCondLst>
                                    <p:cond delay="0"/>
                                  </p:stCondLst>
                                  <p:childTnLst>
                                    <p:set>
                                      <p:cBhvr>
                                        <p:cTn id="150" dur="1" fill="hold">
                                          <p:stCondLst>
                                            <p:cond delay="0"/>
                                          </p:stCondLst>
                                        </p:cTn>
                                        <p:tgtEl>
                                          <p:spTgt spid="14">
                                            <p:txEl>
                                              <p:pRg st="4" end="4"/>
                                            </p:txEl>
                                          </p:spTgt>
                                        </p:tgtEl>
                                        <p:attrNameLst>
                                          <p:attrName>style.visibility</p:attrName>
                                        </p:attrNameLst>
                                      </p:cBhvr>
                                      <p:to>
                                        <p:strVal val="visible"/>
                                      </p:to>
                                    </p:set>
                                    <p:animEffect transition="in" filter="fade">
                                      <p:cBhvr>
                                        <p:cTn id="151" dur="500"/>
                                        <p:tgtEl>
                                          <p:spTgt spid="14">
                                            <p:txEl>
                                              <p:pRg st="4" end="4"/>
                                            </p:txEl>
                                          </p:spTgt>
                                        </p:tgtEl>
                                      </p:cBhvr>
                                    </p:animEffect>
                                  </p:childTnLst>
                                </p:cTn>
                              </p:par>
                            </p:childTnLst>
                          </p:cTn>
                        </p:par>
                        <p:par>
                          <p:cTn id="152" fill="hold">
                            <p:stCondLst>
                              <p:cond delay="1000"/>
                            </p:stCondLst>
                            <p:childTnLst>
                              <p:par>
                                <p:cTn id="153" presetID="10" presetClass="exit" presetSubtype="0" fill="hold" nodeType="afterEffect">
                                  <p:stCondLst>
                                    <p:cond delay="0"/>
                                  </p:stCondLst>
                                  <p:childTnLst>
                                    <p:animEffect transition="out" filter="fade">
                                      <p:cBhvr>
                                        <p:cTn id="154" dur="500"/>
                                        <p:tgtEl>
                                          <p:spTgt spid="24"/>
                                        </p:tgtEl>
                                      </p:cBhvr>
                                    </p:animEffect>
                                    <p:set>
                                      <p:cBhvr>
                                        <p:cTn id="155" dur="1" fill="hold">
                                          <p:stCondLst>
                                            <p:cond delay="499"/>
                                          </p:stCondLst>
                                        </p:cTn>
                                        <p:tgtEl>
                                          <p:spTgt spid="24"/>
                                        </p:tgtEl>
                                        <p:attrNameLst>
                                          <p:attrName>style.visibility</p:attrName>
                                        </p:attrNameLst>
                                      </p:cBhvr>
                                      <p:to>
                                        <p:strVal val="hidden"/>
                                      </p:to>
                                    </p:set>
                                  </p:childTnLst>
                                </p:cTn>
                              </p:par>
                              <p:par>
                                <p:cTn id="156" presetID="10" presetClass="exit" presetSubtype="0" fill="hold" grpId="1" nodeType="withEffect">
                                  <p:stCondLst>
                                    <p:cond delay="0"/>
                                  </p:stCondLst>
                                  <p:childTnLst>
                                    <p:animEffect transition="out" filter="fade">
                                      <p:cBhvr>
                                        <p:cTn id="157" dur="500"/>
                                        <p:tgtEl>
                                          <p:spTgt spid="40"/>
                                        </p:tgtEl>
                                      </p:cBhvr>
                                    </p:animEffect>
                                    <p:set>
                                      <p:cBhvr>
                                        <p:cTn id="158" dur="1" fill="hold">
                                          <p:stCondLst>
                                            <p:cond delay="499"/>
                                          </p:stCondLst>
                                        </p:cTn>
                                        <p:tgtEl>
                                          <p:spTgt spid="40"/>
                                        </p:tgtEl>
                                        <p:attrNameLst>
                                          <p:attrName>style.visibility</p:attrName>
                                        </p:attrNameLst>
                                      </p:cBhvr>
                                      <p:to>
                                        <p:strVal val="hidden"/>
                                      </p:to>
                                    </p:set>
                                  </p:childTnLst>
                                </p:cTn>
                              </p:par>
                            </p:childTnLst>
                          </p:cTn>
                        </p:par>
                      </p:childTnLst>
                    </p:cTn>
                  </p:par>
                  <p:par>
                    <p:cTn id="159" fill="hold">
                      <p:stCondLst>
                        <p:cond delay="indefinite"/>
                      </p:stCondLst>
                      <p:childTnLst>
                        <p:par>
                          <p:cTn id="160" fill="hold">
                            <p:stCondLst>
                              <p:cond delay="0"/>
                            </p:stCondLst>
                            <p:childTnLst>
                              <p:par>
                                <p:cTn id="161" presetID="10" presetClass="entr" presetSubtype="0" fill="hold" grpId="2" nodeType="clickEffect">
                                  <p:stCondLst>
                                    <p:cond delay="0"/>
                                  </p:stCondLst>
                                  <p:childTnLst>
                                    <p:set>
                                      <p:cBhvr>
                                        <p:cTn id="162" dur="1" fill="hold">
                                          <p:stCondLst>
                                            <p:cond delay="0"/>
                                          </p:stCondLst>
                                        </p:cTn>
                                        <p:tgtEl>
                                          <p:spTgt spid="35"/>
                                        </p:tgtEl>
                                        <p:attrNameLst>
                                          <p:attrName>style.visibility</p:attrName>
                                        </p:attrNameLst>
                                      </p:cBhvr>
                                      <p:to>
                                        <p:strVal val="visible"/>
                                      </p:to>
                                    </p:set>
                                    <p:animEffect transition="in" filter="fade">
                                      <p:cBhvr>
                                        <p:cTn id="163" dur="500"/>
                                        <p:tgtEl>
                                          <p:spTgt spid="35"/>
                                        </p:tgtEl>
                                      </p:cBhvr>
                                    </p:animEffect>
                                  </p:childTnLst>
                                </p:cTn>
                              </p:par>
                            </p:childTnLst>
                          </p:cTn>
                        </p:par>
                      </p:childTnLst>
                    </p:cTn>
                  </p:par>
                  <p:par>
                    <p:cTn id="164" fill="hold">
                      <p:stCondLst>
                        <p:cond delay="indefinite"/>
                      </p:stCondLst>
                      <p:childTnLst>
                        <p:par>
                          <p:cTn id="165" fill="hold">
                            <p:stCondLst>
                              <p:cond delay="0"/>
                            </p:stCondLst>
                            <p:childTnLst>
                              <p:par>
                                <p:cTn id="166" presetID="10" presetClass="exit" presetSubtype="0" fill="hold" grpId="3" nodeType="clickEffect">
                                  <p:stCondLst>
                                    <p:cond delay="0"/>
                                  </p:stCondLst>
                                  <p:childTnLst>
                                    <p:animEffect transition="out" filter="fade">
                                      <p:cBhvr>
                                        <p:cTn id="167" dur="500"/>
                                        <p:tgtEl>
                                          <p:spTgt spid="35"/>
                                        </p:tgtEl>
                                      </p:cBhvr>
                                    </p:animEffect>
                                    <p:set>
                                      <p:cBhvr>
                                        <p:cTn id="168" dur="1" fill="hold">
                                          <p:stCondLst>
                                            <p:cond delay="499"/>
                                          </p:stCondLst>
                                        </p:cTn>
                                        <p:tgtEl>
                                          <p:spTgt spid="35"/>
                                        </p:tgtEl>
                                        <p:attrNameLst>
                                          <p:attrName>style.visibility</p:attrName>
                                        </p:attrNameLst>
                                      </p:cBhvr>
                                      <p:to>
                                        <p:strVal val="hidden"/>
                                      </p:to>
                                    </p:set>
                                  </p:childTnLst>
                                </p:cTn>
                              </p:par>
                            </p:childTnLst>
                          </p:cTn>
                        </p:par>
                        <p:par>
                          <p:cTn id="169" fill="hold">
                            <p:stCondLst>
                              <p:cond delay="500"/>
                            </p:stCondLst>
                            <p:childTnLst>
                              <p:par>
                                <p:cTn id="170" presetID="10" presetClass="exit" presetSubtype="0" fill="hold" nodeType="afterEffect">
                                  <p:stCondLst>
                                    <p:cond delay="0"/>
                                  </p:stCondLst>
                                  <p:childTnLst>
                                    <p:animEffect transition="out" filter="fade">
                                      <p:cBhvr>
                                        <p:cTn id="171" dur="500"/>
                                        <p:tgtEl>
                                          <p:spTgt spid="39"/>
                                        </p:tgtEl>
                                      </p:cBhvr>
                                    </p:animEffect>
                                    <p:set>
                                      <p:cBhvr>
                                        <p:cTn id="172" dur="1" fill="hold">
                                          <p:stCondLst>
                                            <p:cond delay="499"/>
                                          </p:stCondLst>
                                        </p:cTn>
                                        <p:tgtEl>
                                          <p:spTgt spid="39"/>
                                        </p:tgtEl>
                                        <p:attrNameLst>
                                          <p:attrName>style.visibility</p:attrName>
                                        </p:attrNameLst>
                                      </p:cBhvr>
                                      <p:to>
                                        <p:strVal val="hidden"/>
                                      </p:to>
                                    </p:set>
                                  </p:childTnLst>
                                </p:cTn>
                              </p:par>
                            </p:childTnLst>
                          </p:cTn>
                        </p:par>
                        <p:par>
                          <p:cTn id="173" fill="hold">
                            <p:stCondLst>
                              <p:cond delay="1000"/>
                            </p:stCondLst>
                            <p:childTnLst>
                              <p:par>
                                <p:cTn id="174" presetID="10" presetClass="entr" presetSubtype="0" fill="hold" nodeType="afterEffect">
                                  <p:stCondLst>
                                    <p:cond delay="0"/>
                                  </p:stCondLst>
                                  <p:childTnLst>
                                    <p:set>
                                      <p:cBhvr>
                                        <p:cTn id="175" dur="1" fill="hold">
                                          <p:stCondLst>
                                            <p:cond delay="0"/>
                                          </p:stCondLst>
                                        </p:cTn>
                                        <p:tgtEl>
                                          <p:spTgt spid="41"/>
                                        </p:tgtEl>
                                        <p:attrNameLst>
                                          <p:attrName>style.visibility</p:attrName>
                                        </p:attrNameLst>
                                      </p:cBhvr>
                                      <p:to>
                                        <p:strVal val="visible"/>
                                      </p:to>
                                    </p:set>
                                    <p:animEffect transition="in" filter="fade">
                                      <p:cBhvr>
                                        <p:cTn id="176" dur="500"/>
                                        <p:tgtEl>
                                          <p:spTgt spid="41"/>
                                        </p:tgtEl>
                                      </p:cBhvr>
                                    </p:animEffect>
                                  </p:childTnLst>
                                </p:cTn>
                              </p:par>
                              <p:par>
                                <p:cTn id="177" presetID="10" presetClass="entr" presetSubtype="0" fill="hold" grpId="2" nodeType="withEffect">
                                  <p:stCondLst>
                                    <p:cond delay="0"/>
                                  </p:stCondLst>
                                  <p:childTnLst>
                                    <p:set>
                                      <p:cBhvr>
                                        <p:cTn id="178" dur="1" fill="hold">
                                          <p:stCondLst>
                                            <p:cond delay="0"/>
                                          </p:stCondLst>
                                        </p:cTn>
                                        <p:tgtEl>
                                          <p:spTgt spid="40"/>
                                        </p:tgtEl>
                                        <p:attrNameLst>
                                          <p:attrName>style.visibility</p:attrName>
                                        </p:attrNameLst>
                                      </p:cBhvr>
                                      <p:to>
                                        <p:strVal val="visible"/>
                                      </p:to>
                                    </p:set>
                                    <p:animEffect transition="in" filter="fade">
                                      <p:cBhvr>
                                        <p:cTn id="179" dur="500"/>
                                        <p:tgtEl>
                                          <p:spTgt spid="40"/>
                                        </p:tgtEl>
                                      </p:cBhvr>
                                    </p:animEffect>
                                  </p:childTnLst>
                                </p:cTn>
                              </p:par>
                            </p:childTnLst>
                          </p:cTn>
                        </p:par>
                      </p:childTnLst>
                    </p:cTn>
                  </p:par>
                  <p:par>
                    <p:cTn id="180" fill="hold">
                      <p:stCondLst>
                        <p:cond delay="indefinite"/>
                      </p:stCondLst>
                      <p:childTnLst>
                        <p:par>
                          <p:cTn id="181" fill="hold">
                            <p:stCondLst>
                              <p:cond delay="0"/>
                            </p:stCondLst>
                            <p:childTnLst>
                              <p:par>
                                <p:cTn id="182" presetID="10" presetClass="entr" presetSubtype="0" fill="hold" nodeType="clickEffect">
                                  <p:stCondLst>
                                    <p:cond delay="0"/>
                                  </p:stCondLst>
                                  <p:childTnLst>
                                    <p:set>
                                      <p:cBhvr>
                                        <p:cTn id="183" dur="1" fill="hold">
                                          <p:stCondLst>
                                            <p:cond delay="0"/>
                                          </p:stCondLst>
                                        </p:cTn>
                                        <p:tgtEl>
                                          <p:spTgt spid="42"/>
                                        </p:tgtEl>
                                        <p:attrNameLst>
                                          <p:attrName>style.visibility</p:attrName>
                                        </p:attrNameLst>
                                      </p:cBhvr>
                                      <p:to>
                                        <p:strVal val="visible"/>
                                      </p:to>
                                    </p:set>
                                    <p:animEffect transition="in" filter="fade">
                                      <p:cBhvr>
                                        <p:cTn id="184" dur="500"/>
                                        <p:tgtEl>
                                          <p:spTgt spid="42"/>
                                        </p:tgtEl>
                                      </p:cBhvr>
                                    </p:animEffect>
                                  </p:childTnLst>
                                </p:cTn>
                              </p:par>
                            </p:childTnLst>
                          </p:cTn>
                        </p:par>
                        <p:par>
                          <p:cTn id="185" fill="hold">
                            <p:stCondLst>
                              <p:cond delay="500"/>
                            </p:stCondLst>
                            <p:childTnLst>
                              <p:par>
                                <p:cTn id="186" presetID="10" presetClass="entr" presetSubtype="0" fill="hold" nodeType="afterEffect">
                                  <p:stCondLst>
                                    <p:cond delay="0"/>
                                  </p:stCondLst>
                                  <p:childTnLst>
                                    <p:set>
                                      <p:cBhvr>
                                        <p:cTn id="187" dur="1" fill="hold">
                                          <p:stCondLst>
                                            <p:cond delay="0"/>
                                          </p:stCondLst>
                                        </p:cTn>
                                        <p:tgtEl>
                                          <p:spTgt spid="14">
                                            <p:txEl>
                                              <p:pRg st="5" end="5"/>
                                            </p:txEl>
                                          </p:spTgt>
                                        </p:tgtEl>
                                        <p:attrNameLst>
                                          <p:attrName>style.visibility</p:attrName>
                                        </p:attrNameLst>
                                      </p:cBhvr>
                                      <p:to>
                                        <p:strVal val="visible"/>
                                      </p:to>
                                    </p:set>
                                    <p:animEffect transition="in" filter="fade">
                                      <p:cBhvr>
                                        <p:cTn id="188" dur="500"/>
                                        <p:tgtEl>
                                          <p:spTgt spid="14">
                                            <p:txEl>
                                              <p:pRg st="5" end="5"/>
                                            </p:txEl>
                                          </p:spTgt>
                                        </p:tgtEl>
                                      </p:cBhvr>
                                    </p:animEffect>
                                  </p:childTnLst>
                                </p:cTn>
                              </p:par>
                            </p:childTnLst>
                          </p:cTn>
                        </p:par>
                        <p:par>
                          <p:cTn id="189" fill="hold">
                            <p:stCondLst>
                              <p:cond delay="1000"/>
                            </p:stCondLst>
                            <p:childTnLst>
                              <p:par>
                                <p:cTn id="190" presetID="10" presetClass="exit" presetSubtype="0" fill="hold" nodeType="afterEffect">
                                  <p:stCondLst>
                                    <p:cond delay="0"/>
                                  </p:stCondLst>
                                  <p:childTnLst>
                                    <p:animEffect transition="out" filter="fade">
                                      <p:cBhvr>
                                        <p:cTn id="191" dur="500"/>
                                        <p:tgtEl>
                                          <p:spTgt spid="42"/>
                                        </p:tgtEl>
                                      </p:cBhvr>
                                    </p:animEffect>
                                    <p:set>
                                      <p:cBhvr>
                                        <p:cTn id="192" dur="1" fill="hold">
                                          <p:stCondLst>
                                            <p:cond delay="499"/>
                                          </p:stCondLst>
                                        </p:cTn>
                                        <p:tgtEl>
                                          <p:spTgt spid="42"/>
                                        </p:tgtEl>
                                        <p:attrNameLst>
                                          <p:attrName>style.visibility</p:attrName>
                                        </p:attrNameLst>
                                      </p:cBhvr>
                                      <p:to>
                                        <p:strVal val="hidden"/>
                                      </p:to>
                                    </p:set>
                                  </p:childTnLst>
                                </p:cTn>
                              </p:par>
                              <p:par>
                                <p:cTn id="193" presetID="10" presetClass="exit" presetSubtype="0" fill="hold" grpId="3" nodeType="withEffect">
                                  <p:stCondLst>
                                    <p:cond delay="0"/>
                                  </p:stCondLst>
                                  <p:childTnLst>
                                    <p:animEffect transition="out" filter="fade">
                                      <p:cBhvr>
                                        <p:cTn id="194" dur="500"/>
                                        <p:tgtEl>
                                          <p:spTgt spid="40"/>
                                        </p:tgtEl>
                                      </p:cBhvr>
                                    </p:animEffect>
                                    <p:set>
                                      <p:cBhvr>
                                        <p:cTn id="195" dur="1" fill="hold">
                                          <p:stCondLst>
                                            <p:cond delay="499"/>
                                          </p:stCondLst>
                                        </p:cTn>
                                        <p:tgtEl>
                                          <p:spTgt spid="40"/>
                                        </p:tgtEl>
                                        <p:attrNameLst>
                                          <p:attrName>style.visibility</p:attrName>
                                        </p:attrNameLst>
                                      </p:cBhvr>
                                      <p:to>
                                        <p:strVal val="hidden"/>
                                      </p:to>
                                    </p:set>
                                  </p:childTnLst>
                                </p:cTn>
                              </p:par>
                            </p:childTnLst>
                          </p:cTn>
                        </p:par>
                      </p:childTnLst>
                    </p:cTn>
                  </p:par>
                  <p:par>
                    <p:cTn id="196" fill="hold">
                      <p:stCondLst>
                        <p:cond delay="indefinite"/>
                      </p:stCondLst>
                      <p:childTnLst>
                        <p:par>
                          <p:cTn id="197" fill="hold">
                            <p:stCondLst>
                              <p:cond delay="0"/>
                            </p:stCondLst>
                            <p:childTnLst>
                              <p:par>
                                <p:cTn id="198" presetID="10" presetClass="entr" presetSubtype="0" fill="hold" grpId="4" nodeType="clickEffect">
                                  <p:stCondLst>
                                    <p:cond delay="0"/>
                                  </p:stCondLst>
                                  <p:childTnLst>
                                    <p:set>
                                      <p:cBhvr>
                                        <p:cTn id="199" dur="1" fill="hold">
                                          <p:stCondLst>
                                            <p:cond delay="0"/>
                                          </p:stCondLst>
                                        </p:cTn>
                                        <p:tgtEl>
                                          <p:spTgt spid="35"/>
                                        </p:tgtEl>
                                        <p:attrNameLst>
                                          <p:attrName>style.visibility</p:attrName>
                                        </p:attrNameLst>
                                      </p:cBhvr>
                                      <p:to>
                                        <p:strVal val="visible"/>
                                      </p:to>
                                    </p:set>
                                    <p:animEffect transition="in" filter="fade">
                                      <p:cBhvr>
                                        <p:cTn id="200" dur="500"/>
                                        <p:tgtEl>
                                          <p:spTgt spid="35"/>
                                        </p:tgtEl>
                                      </p:cBhvr>
                                    </p:animEffect>
                                  </p:childTnLst>
                                </p:cTn>
                              </p:par>
                            </p:childTnLst>
                          </p:cTn>
                        </p:par>
                      </p:childTnLst>
                    </p:cTn>
                  </p:par>
                  <p:par>
                    <p:cTn id="201" fill="hold">
                      <p:stCondLst>
                        <p:cond delay="indefinite"/>
                      </p:stCondLst>
                      <p:childTnLst>
                        <p:par>
                          <p:cTn id="202" fill="hold">
                            <p:stCondLst>
                              <p:cond delay="0"/>
                            </p:stCondLst>
                            <p:childTnLst>
                              <p:par>
                                <p:cTn id="203" presetID="10" presetClass="exit" presetSubtype="0" fill="hold" grpId="5" nodeType="clickEffect">
                                  <p:stCondLst>
                                    <p:cond delay="0"/>
                                  </p:stCondLst>
                                  <p:childTnLst>
                                    <p:animEffect transition="out" filter="fade">
                                      <p:cBhvr>
                                        <p:cTn id="204" dur="500"/>
                                        <p:tgtEl>
                                          <p:spTgt spid="35"/>
                                        </p:tgtEl>
                                      </p:cBhvr>
                                    </p:animEffect>
                                    <p:set>
                                      <p:cBhvr>
                                        <p:cTn id="205" dur="1" fill="hold">
                                          <p:stCondLst>
                                            <p:cond delay="499"/>
                                          </p:stCondLst>
                                        </p:cTn>
                                        <p:tgtEl>
                                          <p:spTgt spid="35"/>
                                        </p:tgtEl>
                                        <p:attrNameLst>
                                          <p:attrName>style.visibility</p:attrName>
                                        </p:attrNameLst>
                                      </p:cBhvr>
                                      <p:to>
                                        <p:strVal val="hidden"/>
                                      </p:to>
                                    </p:set>
                                  </p:childTnLst>
                                </p:cTn>
                              </p:par>
                            </p:childTnLst>
                          </p:cTn>
                        </p:par>
                        <p:par>
                          <p:cTn id="206" fill="hold">
                            <p:stCondLst>
                              <p:cond delay="500"/>
                            </p:stCondLst>
                            <p:childTnLst>
                              <p:par>
                                <p:cTn id="207" presetID="10" presetClass="exit" presetSubtype="0" fill="hold" nodeType="afterEffect">
                                  <p:stCondLst>
                                    <p:cond delay="0"/>
                                  </p:stCondLst>
                                  <p:childTnLst>
                                    <p:animEffect transition="out" filter="fade">
                                      <p:cBhvr>
                                        <p:cTn id="208" dur="500"/>
                                        <p:tgtEl>
                                          <p:spTgt spid="41"/>
                                        </p:tgtEl>
                                      </p:cBhvr>
                                    </p:animEffect>
                                    <p:set>
                                      <p:cBhvr>
                                        <p:cTn id="209" dur="1" fill="hold">
                                          <p:stCondLst>
                                            <p:cond delay="499"/>
                                          </p:stCondLst>
                                        </p:cTn>
                                        <p:tgtEl>
                                          <p:spTgt spid="41"/>
                                        </p:tgtEl>
                                        <p:attrNameLst>
                                          <p:attrName>style.visibility</p:attrName>
                                        </p:attrNameLst>
                                      </p:cBhvr>
                                      <p:to>
                                        <p:strVal val="hidden"/>
                                      </p:to>
                                    </p:set>
                                  </p:childTnLst>
                                </p:cTn>
                              </p:par>
                            </p:childTnLst>
                          </p:cTn>
                        </p:par>
                        <p:par>
                          <p:cTn id="210" fill="hold">
                            <p:stCondLst>
                              <p:cond delay="1000"/>
                            </p:stCondLst>
                            <p:childTnLst>
                              <p:par>
                                <p:cTn id="211" presetID="10" presetClass="entr" presetSubtype="0" fill="hold" nodeType="afterEffect">
                                  <p:stCondLst>
                                    <p:cond delay="0"/>
                                  </p:stCondLst>
                                  <p:childTnLst>
                                    <p:set>
                                      <p:cBhvr>
                                        <p:cTn id="212" dur="1" fill="hold">
                                          <p:stCondLst>
                                            <p:cond delay="0"/>
                                          </p:stCondLst>
                                        </p:cTn>
                                        <p:tgtEl>
                                          <p:spTgt spid="43"/>
                                        </p:tgtEl>
                                        <p:attrNameLst>
                                          <p:attrName>style.visibility</p:attrName>
                                        </p:attrNameLst>
                                      </p:cBhvr>
                                      <p:to>
                                        <p:strVal val="visible"/>
                                      </p:to>
                                    </p:set>
                                    <p:animEffect transition="in" filter="fade">
                                      <p:cBhvr>
                                        <p:cTn id="213" dur="500"/>
                                        <p:tgtEl>
                                          <p:spTgt spid="43"/>
                                        </p:tgtEl>
                                      </p:cBhvr>
                                    </p:animEffect>
                                  </p:childTnLst>
                                </p:cTn>
                              </p:par>
                            </p:childTnLst>
                          </p:cTn>
                        </p:par>
                        <p:par>
                          <p:cTn id="214" fill="hold">
                            <p:stCondLst>
                              <p:cond delay="1500"/>
                            </p:stCondLst>
                            <p:childTnLst>
                              <p:par>
                                <p:cTn id="215" presetID="10" presetClass="entr" presetSubtype="0" fill="hold" grpId="0" nodeType="afterEffect">
                                  <p:stCondLst>
                                    <p:cond delay="0"/>
                                  </p:stCondLst>
                                  <p:childTnLst>
                                    <p:set>
                                      <p:cBhvr>
                                        <p:cTn id="216" dur="1" fill="hold">
                                          <p:stCondLst>
                                            <p:cond delay="0"/>
                                          </p:stCondLst>
                                        </p:cTn>
                                        <p:tgtEl>
                                          <p:spTgt spid="44"/>
                                        </p:tgtEl>
                                        <p:attrNameLst>
                                          <p:attrName>style.visibility</p:attrName>
                                        </p:attrNameLst>
                                      </p:cBhvr>
                                      <p:to>
                                        <p:strVal val="visible"/>
                                      </p:to>
                                    </p:set>
                                    <p:animEffect transition="in" filter="fade">
                                      <p:cBhvr>
                                        <p:cTn id="217" dur="500"/>
                                        <p:tgtEl>
                                          <p:spTgt spid="44"/>
                                        </p:tgtEl>
                                      </p:cBhvr>
                                    </p:animEffect>
                                  </p:childTnLst>
                                </p:cTn>
                              </p:par>
                            </p:childTnLst>
                          </p:cTn>
                        </p:par>
                      </p:childTnLst>
                    </p:cTn>
                  </p:par>
                  <p:par>
                    <p:cTn id="218" fill="hold">
                      <p:stCondLst>
                        <p:cond delay="indefinite"/>
                      </p:stCondLst>
                      <p:childTnLst>
                        <p:par>
                          <p:cTn id="219" fill="hold">
                            <p:stCondLst>
                              <p:cond delay="0"/>
                            </p:stCondLst>
                            <p:childTnLst>
                              <p:par>
                                <p:cTn id="220" presetID="22" presetClass="entr" presetSubtype="8" fill="hold" nodeType="clickEffect">
                                  <p:stCondLst>
                                    <p:cond delay="0"/>
                                  </p:stCondLst>
                                  <p:childTnLst>
                                    <p:set>
                                      <p:cBhvr>
                                        <p:cTn id="221" dur="1" fill="hold">
                                          <p:stCondLst>
                                            <p:cond delay="0"/>
                                          </p:stCondLst>
                                        </p:cTn>
                                        <p:tgtEl>
                                          <p:spTgt spid="46"/>
                                        </p:tgtEl>
                                        <p:attrNameLst>
                                          <p:attrName>style.visibility</p:attrName>
                                        </p:attrNameLst>
                                      </p:cBhvr>
                                      <p:to>
                                        <p:strVal val="visible"/>
                                      </p:to>
                                    </p:set>
                                    <p:animEffect transition="in" filter="wipe(left)">
                                      <p:cBhvr>
                                        <p:cTn id="222" dur="500"/>
                                        <p:tgtEl>
                                          <p:spTgt spid="46"/>
                                        </p:tgtEl>
                                      </p:cBhvr>
                                    </p:animEffect>
                                  </p:childTnLst>
                                </p:cTn>
                              </p:par>
                            </p:childTnLst>
                          </p:cTn>
                        </p:par>
                        <p:par>
                          <p:cTn id="223" fill="hold">
                            <p:stCondLst>
                              <p:cond delay="500"/>
                            </p:stCondLst>
                            <p:childTnLst>
                              <p:par>
                                <p:cTn id="224" presetID="10" presetClass="entr" presetSubtype="0" fill="hold" nodeType="afterEffect">
                                  <p:stCondLst>
                                    <p:cond delay="0"/>
                                  </p:stCondLst>
                                  <p:childTnLst>
                                    <p:set>
                                      <p:cBhvr>
                                        <p:cTn id="225" dur="1" fill="hold">
                                          <p:stCondLst>
                                            <p:cond delay="0"/>
                                          </p:stCondLst>
                                        </p:cTn>
                                        <p:tgtEl>
                                          <p:spTgt spid="14">
                                            <p:txEl>
                                              <p:pRg st="6" end="6"/>
                                            </p:txEl>
                                          </p:spTgt>
                                        </p:tgtEl>
                                        <p:attrNameLst>
                                          <p:attrName>style.visibility</p:attrName>
                                        </p:attrNameLst>
                                      </p:cBhvr>
                                      <p:to>
                                        <p:strVal val="visible"/>
                                      </p:to>
                                    </p:set>
                                    <p:animEffect transition="in" filter="fade">
                                      <p:cBhvr>
                                        <p:cTn id="226" dur="500"/>
                                        <p:tgtEl>
                                          <p:spTgt spid="14">
                                            <p:txEl>
                                              <p:pRg st="6" end="6"/>
                                            </p:txEl>
                                          </p:spTgt>
                                        </p:tgtEl>
                                      </p:cBhvr>
                                    </p:animEffect>
                                  </p:childTnLst>
                                </p:cTn>
                              </p:par>
                              <p:par>
                                <p:cTn id="227" presetID="10" presetClass="exit" presetSubtype="0" fill="hold" grpId="1" nodeType="withEffect">
                                  <p:stCondLst>
                                    <p:cond delay="0"/>
                                  </p:stCondLst>
                                  <p:childTnLst>
                                    <p:animEffect transition="out" filter="fade">
                                      <p:cBhvr>
                                        <p:cTn id="228" dur="500"/>
                                        <p:tgtEl>
                                          <p:spTgt spid="44"/>
                                        </p:tgtEl>
                                      </p:cBhvr>
                                    </p:animEffect>
                                    <p:set>
                                      <p:cBhvr>
                                        <p:cTn id="229" dur="1" fill="hold">
                                          <p:stCondLst>
                                            <p:cond delay="499"/>
                                          </p:stCondLst>
                                        </p:cTn>
                                        <p:tgtEl>
                                          <p:spTgt spid="44"/>
                                        </p:tgtEl>
                                        <p:attrNameLst>
                                          <p:attrName>style.visibility</p:attrName>
                                        </p:attrNameLst>
                                      </p:cBhvr>
                                      <p:to>
                                        <p:strVal val="hidden"/>
                                      </p:to>
                                    </p:set>
                                  </p:childTnLst>
                                </p:cTn>
                              </p:par>
                              <p:par>
                                <p:cTn id="230" presetID="10" presetClass="exit" presetSubtype="0" fill="hold" nodeType="withEffect">
                                  <p:stCondLst>
                                    <p:cond delay="0"/>
                                  </p:stCondLst>
                                  <p:childTnLst>
                                    <p:animEffect transition="out" filter="fade">
                                      <p:cBhvr>
                                        <p:cTn id="231" dur="500"/>
                                        <p:tgtEl>
                                          <p:spTgt spid="46"/>
                                        </p:tgtEl>
                                      </p:cBhvr>
                                    </p:animEffect>
                                    <p:set>
                                      <p:cBhvr>
                                        <p:cTn id="232" dur="1" fill="hold">
                                          <p:stCondLst>
                                            <p:cond delay="499"/>
                                          </p:stCondLst>
                                        </p:cTn>
                                        <p:tgtEl>
                                          <p:spTgt spid="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p:bldP spid="11" grpId="0"/>
      <p:bldP spid="12" grpId="0" animBg="1"/>
      <p:bldP spid="14" grpId="0" animBg="1"/>
      <p:bldP spid="33" grpId="0" build="allAtOnce"/>
      <p:bldP spid="36" grpId="0" animBg="1"/>
      <p:bldP spid="37" grpId="0"/>
      <p:bldP spid="6" grpId="0"/>
      <p:bldP spid="16" grpId="0" animBg="1"/>
      <p:bldP spid="16" grpId="1" animBg="1"/>
      <p:bldP spid="35" grpId="0" animBg="1"/>
      <p:bldP spid="35" grpId="1" animBg="1"/>
      <p:bldP spid="35" grpId="2" animBg="1"/>
      <p:bldP spid="35" grpId="3" animBg="1"/>
      <p:bldP spid="35" grpId="4" animBg="1"/>
      <p:bldP spid="35" grpId="5" animBg="1"/>
      <p:bldP spid="40" grpId="0" animBg="1"/>
      <p:bldP spid="40" grpId="1" animBg="1"/>
      <p:bldP spid="40" grpId="2" animBg="1"/>
      <p:bldP spid="40" grpId="3" animBg="1"/>
      <p:bldP spid="44" grpId="0" animBg="1"/>
      <p:bldP spid="44"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WiPEr’s</a:t>
            </a:r>
            <a:r>
              <a:rPr lang="en-US" dirty="0" smtClean="0"/>
              <a:t> Partial-Evaluation Algorithm</a:t>
            </a:r>
            <a:endParaRPr lang="en-US" dirty="0"/>
          </a:p>
        </p:txBody>
      </p:sp>
      <p:sp>
        <p:nvSpPr>
          <p:cNvPr id="5" name="Content Placeholder 4"/>
          <p:cNvSpPr>
            <a:spLocks noGrp="1"/>
          </p:cNvSpPr>
          <p:nvPr>
            <p:ph sz="half" idx="2"/>
          </p:nvPr>
        </p:nvSpPr>
        <p:spPr>
          <a:xfrm>
            <a:off x="2133600" y="1295400"/>
            <a:ext cx="5181600" cy="4735773"/>
          </a:xfrm>
        </p:spPr>
        <p:txBody>
          <a:bodyPr>
            <a:noAutofit/>
          </a:bodyPr>
          <a:lstStyle/>
          <a:p>
            <a:r>
              <a:rPr lang="en-US" sz="3200" dirty="0" smtClean="0"/>
              <a:t>Off-line </a:t>
            </a:r>
            <a:r>
              <a:rPr lang="en-US" sz="3200" dirty="0" smtClean="0"/>
              <a:t>partial evaluation</a:t>
            </a:r>
          </a:p>
          <a:p>
            <a:pPr lvl="1"/>
            <a:r>
              <a:rPr lang="en-US" sz="2800" dirty="0" smtClean="0"/>
              <a:t>BTA</a:t>
            </a:r>
          </a:p>
          <a:p>
            <a:pPr lvl="2"/>
            <a:r>
              <a:rPr lang="en-US" sz="2400" dirty="0" smtClean="0"/>
              <a:t>Forward </a:t>
            </a:r>
            <a:r>
              <a:rPr lang="en-US" sz="2400" dirty="0" smtClean="0"/>
              <a:t>slicing</a:t>
            </a:r>
          </a:p>
          <a:p>
            <a:pPr lvl="2"/>
            <a:r>
              <a:rPr lang="en-US" sz="2400" dirty="0" smtClean="0"/>
              <a:t>Lifting</a:t>
            </a:r>
            <a:endParaRPr lang="en-US" sz="2400" dirty="0" smtClean="0"/>
          </a:p>
          <a:p>
            <a:pPr lvl="1"/>
            <a:r>
              <a:rPr lang="en-US" sz="2800" dirty="0" smtClean="0"/>
              <a:t>Specialization</a:t>
            </a:r>
          </a:p>
          <a:p>
            <a:pPr lvl="2"/>
            <a:r>
              <a:rPr lang="en-US" sz="2400" dirty="0" smtClean="0"/>
              <a:t>Static: </a:t>
            </a:r>
            <a:r>
              <a:rPr lang="en-US" sz="2400" dirty="0" err="1" smtClean="0"/>
              <a:t>Eval</a:t>
            </a:r>
            <a:r>
              <a:rPr lang="en-US" sz="2400" dirty="0" smtClean="0"/>
              <a:t> </a:t>
            </a:r>
          </a:p>
          <a:p>
            <a:pPr lvl="2"/>
            <a:r>
              <a:rPr lang="en-US" sz="2400" dirty="0" smtClean="0"/>
              <a:t>Lifted: Reduce </a:t>
            </a:r>
          </a:p>
          <a:p>
            <a:pPr lvl="2"/>
            <a:r>
              <a:rPr lang="en-US" sz="2400" dirty="0" smtClean="0"/>
              <a:t>Dynamic</a:t>
            </a:r>
            <a:r>
              <a:rPr lang="en-US" sz="2400" dirty="0" smtClean="0"/>
              <a:t>: Emit</a:t>
            </a:r>
            <a:endParaRPr lang="en-US" sz="2400" dirty="0"/>
          </a:p>
        </p:txBody>
      </p:sp>
      <p:sp>
        <p:nvSpPr>
          <p:cNvPr id="4" name="Slide Number Placeholder 3"/>
          <p:cNvSpPr>
            <a:spLocks noGrp="1"/>
          </p:cNvSpPr>
          <p:nvPr>
            <p:ph type="sldNum" sz="quarter" idx="12"/>
          </p:nvPr>
        </p:nvSpPr>
        <p:spPr/>
        <p:txBody>
          <a:bodyPr/>
          <a:lstStyle/>
          <a:p>
            <a:fld id="{61790EBF-2842-40BA-9364-7C045D9A1DE9}" type="slidenum">
              <a:rPr lang="en-US" smtClean="0"/>
              <a:t>15</a:t>
            </a:fld>
            <a:endParaRPr lang="en-US"/>
          </a:p>
        </p:txBody>
      </p:sp>
      <p:sp>
        <p:nvSpPr>
          <p:cNvPr id="3" name="Content Placeholder 2"/>
          <p:cNvSpPr>
            <a:spLocks noGrp="1"/>
          </p:cNvSpPr>
          <p:nvPr>
            <p:ph sz="half" idx="2"/>
          </p:nvPr>
        </p:nvSpPr>
        <p:spPr/>
        <p:txBody>
          <a:bodyPr/>
          <a:lstStyle/>
          <a:p>
            <a:endParaRPr lang="en-US"/>
          </a:p>
        </p:txBody>
      </p:sp>
      <p:sp>
        <p:nvSpPr>
          <p:cNvPr id="8" name="Content Placeholder 4"/>
          <p:cNvSpPr>
            <a:spLocks noGrp="1"/>
          </p:cNvSpPr>
          <p:nvPr>
            <p:ph sz="half" idx="2"/>
          </p:nvPr>
        </p:nvSpPr>
        <p:spPr>
          <a:xfrm>
            <a:off x="2133600" y="1284027"/>
            <a:ext cx="5181600" cy="4735773"/>
          </a:xfrm>
        </p:spPr>
        <p:txBody>
          <a:bodyPr>
            <a:noAutofit/>
          </a:bodyPr>
          <a:lstStyle/>
          <a:p>
            <a:r>
              <a:rPr lang="en-US" sz="3200" dirty="0" smtClean="0"/>
              <a:t>Off-line </a:t>
            </a:r>
            <a:r>
              <a:rPr lang="en-US" sz="3200" dirty="0" smtClean="0"/>
              <a:t>partial evaluation</a:t>
            </a:r>
          </a:p>
          <a:p>
            <a:pPr lvl="1"/>
            <a:r>
              <a:rPr lang="en-US" sz="2800" dirty="0" smtClean="0"/>
              <a:t>BTA</a:t>
            </a:r>
          </a:p>
          <a:p>
            <a:pPr lvl="2"/>
            <a:r>
              <a:rPr lang="en-US" sz="2400" b="1" dirty="0" smtClean="0">
                <a:solidFill>
                  <a:schemeClr val="accent6">
                    <a:lumMod val="75000"/>
                  </a:schemeClr>
                </a:solidFill>
              </a:rPr>
              <a:t>Instruction decoupling</a:t>
            </a:r>
          </a:p>
          <a:p>
            <a:pPr lvl="2"/>
            <a:r>
              <a:rPr lang="en-US" sz="2400" dirty="0" smtClean="0"/>
              <a:t>Forward </a:t>
            </a:r>
            <a:r>
              <a:rPr lang="en-US" sz="2400" dirty="0" smtClean="0"/>
              <a:t>slicing</a:t>
            </a:r>
          </a:p>
          <a:p>
            <a:pPr lvl="2"/>
            <a:r>
              <a:rPr lang="en-US" sz="2400" dirty="0" smtClean="0"/>
              <a:t>Lifting</a:t>
            </a:r>
            <a:endParaRPr lang="en-US" sz="2400" dirty="0" smtClean="0"/>
          </a:p>
          <a:p>
            <a:pPr lvl="1"/>
            <a:r>
              <a:rPr lang="en-US" sz="2800" dirty="0" smtClean="0"/>
              <a:t>Specialization</a:t>
            </a:r>
          </a:p>
          <a:p>
            <a:pPr lvl="2"/>
            <a:r>
              <a:rPr lang="en-US" sz="2400" dirty="0" smtClean="0"/>
              <a:t>Static: </a:t>
            </a:r>
            <a:r>
              <a:rPr lang="en-US" sz="2400" dirty="0" err="1" smtClean="0"/>
              <a:t>Eval</a:t>
            </a:r>
            <a:r>
              <a:rPr lang="en-US" sz="2400" dirty="0" smtClean="0"/>
              <a:t> </a:t>
            </a:r>
          </a:p>
          <a:p>
            <a:pPr lvl="2"/>
            <a:r>
              <a:rPr lang="en-US" sz="2400" dirty="0" smtClean="0"/>
              <a:t>Lifted: Reduce </a:t>
            </a:r>
          </a:p>
          <a:p>
            <a:pPr lvl="3"/>
            <a:r>
              <a:rPr lang="en-US" sz="2000" b="1" dirty="0" smtClean="0">
                <a:solidFill>
                  <a:schemeClr val="accent6">
                    <a:lumMod val="75000"/>
                  </a:schemeClr>
                </a:solidFill>
              </a:rPr>
              <a:t>substitution in an explicit representation of semantics</a:t>
            </a:r>
          </a:p>
          <a:p>
            <a:pPr lvl="3"/>
            <a:r>
              <a:rPr lang="en-US" sz="2000" b="1" dirty="0" smtClean="0">
                <a:solidFill>
                  <a:schemeClr val="accent6">
                    <a:lumMod val="75000"/>
                  </a:schemeClr>
                </a:solidFill>
              </a:rPr>
              <a:t> machine-code synthesis</a:t>
            </a:r>
          </a:p>
          <a:p>
            <a:pPr lvl="2"/>
            <a:r>
              <a:rPr lang="en-US" sz="2400" dirty="0" smtClean="0"/>
              <a:t>Dynamic: Emit</a:t>
            </a:r>
            <a:endParaRPr lang="en-US" sz="2400" dirty="0"/>
          </a:p>
        </p:txBody>
      </p:sp>
    </p:spTree>
    <p:extLst>
      <p:ext uri="{BB962C8B-B14F-4D97-AF65-F5344CB8AC3E}">
        <p14:creationId xmlns:p14="http://schemas.microsoft.com/office/powerpoint/2010/main" val="1705031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xEl>
                                              <p:pRg st="0" end="0"/>
                                            </p:txEl>
                                          </p:spTgt>
                                        </p:tgtEl>
                                      </p:cBhvr>
                                    </p:animEffect>
                                    <p:set>
                                      <p:cBhvr>
                                        <p:cTn id="7" dur="1" fill="hold">
                                          <p:stCondLst>
                                            <p:cond delay="499"/>
                                          </p:stCondLst>
                                        </p:cTn>
                                        <p:tgtEl>
                                          <p:spTgt spid="5">
                                            <p:txEl>
                                              <p:pRg st="0" end="0"/>
                                            </p:txEl>
                                          </p:spTgt>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5">
                                            <p:txEl>
                                              <p:pRg st="1" end="1"/>
                                            </p:txEl>
                                          </p:spTgt>
                                        </p:tgtEl>
                                      </p:cBhvr>
                                    </p:animEffect>
                                    <p:set>
                                      <p:cBhvr>
                                        <p:cTn id="10" dur="1" fill="hold">
                                          <p:stCondLst>
                                            <p:cond delay="499"/>
                                          </p:stCondLst>
                                        </p:cTn>
                                        <p:tgtEl>
                                          <p:spTgt spid="5">
                                            <p:txEl>
                                              <p:pRg st="1" end="1"/>
                                            </p:txEl>
                                          </p:spTgt>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5">
                                            <p:txEl>
                                              <p:pRg st="2" end="2"/>
                                            </p:txEl>
                                          </p:spTgt>
                                        </p:tgtEl>
                                      </p:cBhvr>
                                    </p:animEffect>
                                    <p:set>
                                      <p:cBhvr>
                                        <p:cTn id="13" dur="1" fill="hold">
                                          <p:stCondLst>
                                            <p:cond delay="499"/>
                                          </p:stCondLst>
                                        </p:cTn>
                                        <p:tgtEl>
                                          <p:spTgt spid="5">
                                            <p:txEl>
                                              <p:pRg st="2" end="2"/>
                                            </p:txEl>
                                          </p:spTgt>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5">
                                            <p:txEl>
                                              <p:pRg st="3" end="3"/>
                                            </p:txEl>
                                          </p:spTgt>
                                        </p:tgtEl>
                                      </p:cBhvr>
                                    </p:animEffect>
                                    <p:set>
                                      <p:cBhvr>
                                        <p:cTn id="16" dur="1" fill="hold">
                                          <p:stCondLst>
                                            <p:cond delay="499"/>
                                          </p:stCondLst>
                                        </p:cTn>
                                        <p:tgtEl>
                                          <p:spTgt spid="5">
                                            <p:txEl>
                                              <p:pRg st="3" end="3"/>
                                            </p:txEl>
                                          </p:spTgt>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5">
                                            <p:txEl>
                                              <p:pRg st="4" end="4"/>
                                            </p:txEl>
                                          </p:spTgt>
                                        </p:tgtEl>
                                      </p:cBhvr>
                                    </p:animEffect>
                                    <p:set>
                                      <p:cBhvr>
                                        <p:cTn id="19" dur="1" fill="hold">
                                          <p:stCondLst>
                                            <p:cond delay="499"/>
                                          </p:stCondLst>
                                        </p:cTn>
                                        <p:tgtEl>
                                          <p:spTgt spid="5">
                                            <p:txEl>
                                              <p:pRg st="4" end="4"/>
                                            </p:txEl>
                                          </p:spTgt>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5">
                                            <p:txEl>
                                              <p:pRg st="5" end="5"/>
                                            </p:txEl>
                                          </p:spTgt>
                                        </p:tgtEl>
                                      </p:cBhvr>
                                    </p:animEffect>
                                    <p:set>
                                      <p:cBhvr>
                                        <p:cTn id="22" dur="1" fill="hold">
                                          <p:stCondLst>
                                            <p:cond delay="499"/>
                                          </p:stCondLst>
                                        </p:cTn>
                                        <p:tgtEl>
                                          <p:spTgt spid="5">
                                            <p:txEl>
                                              <p:pRg st="5" end="5"/>
                                            </p:txEl>
                                          </p:spTgt>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5">
                                            <p:txEl>
                                              <p:pRg st="6" end="6"/>
                                            </p:txEl>
                                          </p:spTgt>
                                        </p:tgtEl>
                                      </p:cBhvr>
                                    </p:animEffect>
                                    <p:set>
                                      <p:cBhvr>
                                        <p:cTn id="25" dur="1" fill="hold">
                                          <p:stCondLst>
                                            <p:cond delay="499"/>
                                          </p:stCondLst>
                                        </p:cTn>
                                        <p:tgtEl>
                                          <p:spTgt spid="5">
                                            <p:txEl>
                                              <p:pRg st="6" end="6"/>
                                            </p:txEl>
                                          </p:spTgt>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5">
                                            <p:txEl>
                                              <p:pRg st="7" end="7"/>
                                            </p:txEl>
                                          </p:spTgt>
                                        </p:tgtEl>
                                      </p:cBhvr>
                                    </p:animEffect>
                                    <p:set>
                                      <p:cBhvr>
                                        <p:cTn id="28" dur="1" fill="hold">
                                          <p:stCondLst>
                                            <p:cond delay="499"/>
                                          </p:stCondLst>
                                        </p:cTn>
                                        <p:tgtEl>
                                          <p:spTgt spid="5">
                                            <p:txEl>
                                              <p:pRg st="7" end="7"/>
                                            </p:txEl>
                                          </p:spTgt>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fade">
                                      <p:cBhvr>
                                        <p:cTn id="32" dur="500"/>
                                        <p:tgtEl>
                                          <p:spTgt spid="8">
                                            <p:txEl>
                                              <p:pRg st="0" end="0"/>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
                                            <p:txEl>
                                              <p:pRg st="1" end="1"/>
                                            </p:txEl>
                                          </p:spTgt>
                                        </p:tgtEl>
                                        <p:attrNameLst>
                                          <p:attrName>style.visibility</p:attrName>
                                        </p:attrNameLst>
                                      </p:cBhvr>
                                      <p:to>
                                        <p:strVal val="visible"/>
                                      </p:to>
                                    </p:set>
                                    <p:animEffect transition="in" filter="fade">
                                      <p:cBhvr>
                                        <p:cTn id="35" dur="500"/>
                                        <p:tgtEl>
                                          <p:spTgt spid="8">
                                            <p:txEl>
                                              <p:pRg st="1" end="1"/>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8">
                                            <p:txEl>
                                              <p:pRg st="2" end="2"/>
                                            </p:txEl>
                                          </p:spTgt>
                                        </p:tgtEl>
                                        <p:attrNameLst>
                                          <p:attrName>style.visibility</p:attrName>
                                        </p:attrNameLst>
                                      </p:cBhvr>
                                      <p:to>
                                        <p:strVal val="visible"/>
                                      </p:to>
                                    </p:set>
                                    <p:animEffect transition="in" filter="fade">
                                      <p:cBhvr>
                                        <p:cTn id="38" dur="500"/>
                                        <p:tgtEl>
                                          <p:spTgt spid="8">
                                            <p:txEl>
                                              <p:pRg st="2" end="2"/>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8">
                                            <p:txEl>
                                              <p:pRg st="3" end="3"/>
                                            </p:txEl>
                                          </p:spTgt>
                                        </p:tgtEl>
                                        <p:attrNameLst>
                                          <p:attrName>style.visibility</p:attrName>
                                        </p:attrNameLst>
                                      </p:cBhvr>
                                      <p:to>
                                        <p:strVal val="visible"/>
                                      </p:to>
                                    </p:set>
                                    <p:animEffect transition="in" filter="fade">
                                      <p:cBhvr>
                                        <p:cTn id="41" dur="500"/>
                                        <p:tgtEl>
                                          <p:spTgt spid="8">
                                            <p:txEl>
                                              <p:pRg st="3" end="3"/>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8">
                                            <p:txEl>
                                              <p:pRg st="4" end="4"/>
                                            </p:txEl>
                                          </p:spTgt>
                                        </p:tgtEl>
                                        <p:attrNameLst>
                                          <p:attrName>style.visibility</p:attrName>
                                        </p:attrNameLst>
                                      </p:cBhvr>
                                      <p:to>
                                        <p:strVal val="visible"/>
                                      </p:to>
                                    </p:set>
                                    <p:animEffect transition="in" filter="fade">
                                      <p:cBhvr>
                                        <p:cTn id="44" dur="500"/>
                                        <p:tgtEl>
                                          <p:spTgt spid="8">
                                            <p:txEl>
                                              <p:pRg st="4" end="4"/>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8">
                                            <p:txEl>
                                              <p:pRg st="5" end="5"/>
                                            </p:txEl>
                                          </p:spTgt>
                                        </p:tgtEl>
                                        <p:attrNameLst>
                                          <p:attrName>style.visibility</p:attrName>
                                        </p:attrNameLst>
                                      </p:cBhvr>
                                      <p:to>
                                        <p:strVal val="visible"/>
                                      </p:to>
                                    </p:set>
                                    <p:animEffect transition="in" filter="fade">
                                      <p:cBhvr>
                                        <p:cTn id="47" dur="500"/>
                                        <p:tgtEl>
                                          <p:spTgt spid="8">
                                            <p:txEl>
                                              <p:pRg st="5" end="5"/>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8">
                                            <p:txEl>
                                              <p:pRg st="6" end="6"/>
                                            </p:txEl>
                                          </p:spTgt>
                                        </p:tgtEl>
                                        <p:attrNameLst>
                                          <p:attrName>style.visibility</p:attrName>
                                        </p:attrNameLst>
                                      </p:cBhvr>
                                      <p:to>
                                        <p:strVal val="visible"/>
                                      </p:to>
                                    </p:set>
                                    <p:animEffect transition="in" filter="fade">
                                      <p:cBhvr>
                                        <p:cTn id="50" dur="500"/>
                                        <p:tgtEl>
                                          <p:spTgt spid="8">
                                            <p:txEl>
                                              <p:pRg st="6" end="6"/>
                                            </p:tx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8">
                                            <p:txEl>
                                              <p:pRg st="7" end="7"/>
                                            </p:txEl>
                                          </p:spTgt>
                                        </p:tgtEl>
                                        <p:attrNameLst>
                                          <p:attrName>style.visibility</p:attrName>
                                        </p:attrNameLst>
                                      </p:cBhvr>
                                      <p:to>
                                        <p:strVal val="visible"/>
                                      </p:to>
                                    </p:set>
                                    <p:animEffect transition="in" filter="fade">
                                      <p:cBhvr>
                                        <p:cTn id="53" dur="500"/>
                                        <p:tgtEl>
                                          <p:spTgt spid="8">
                                            <p:txEl>
                                              <p:pRg st="7" end="7"/>
                                            </p:txEl>
                                          </p:spTgt>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8">
                                            <p:txEl>
                                              <p:pRg st="8" end="8"/>
                                            </p:txEl>
                                          </p:spTgt>
                                        </p:tgtEl>
                                        <p:attrNameLst>
                                          <p:attrName>style.visibility</p:attrName>
                                        </p:attrNameLst>
                                      </p:cBhvr>
                                      <p:to>
                                        <p:strVal val="visible"/>
                                      </p:to>
                                    </p:set>
                                    <p:animEffect transition="in" filter="fade">
                                      <p:cBhvr>
                                        <p:cTn id="56" dur="500"/>
                                        <p:tgtEl>
                                          <p:spTgt spid="8">
                                            <p:txEl>
                                              <p:pRg st="8" end="8"/>
                                            </p:txEl>
                                          </p:spTgt>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8">
                                            <p:txEl>
                                              <p:pRg st="9" end="9"/>
                                            </p:txEl>
                                          </p:spTgt>
                                        </p:tgtEl>
                                        <p:attrNameLst>
                                          <p:attrName>style.visibility</p:attrName>
                                        </p:attrNameLst>
                                      </p:cBhvr>
                                      <p:to>
                                        <p:strVal val="visible"/>
                                      </p:to>
                                    </p:set>
                                    <p:animEffect transition="in" filter="fade">
                                      <p:cBhvr>
                                        <p:cTn id="59" dur="500"/>
                                        <p:tgtEl>
                                          <p:spTgt spid="8">
                                            <p:txEl>
                                              <p:pRg st="9" end="9"/>
                                            </p:txEl>
                                          </p:spTgt>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8">
                                            <p:txEl>
                                              <p:pRg st="10" end="10"/>
                                            </p:txEl>
                                          </p:spTgt>
                                        </p:tgtEl>
                                        <p:attrNameLst>
                                          <p:attrName>style.visibility</p:attrName>
                                        </p:attrNameLst>
                                      </p:cBhvr>
                                      <p:to>
                                        <p:strVal val="visible"/>
                                      </p:to>
                                    </p:set>
                                    <p:animEffect transition="in" filter="fade">
                                      <p:cBhvr>
                                        <p:cTn id="62" dur="500"/>
                                        <p:tgtEl>
                                          <p:spTgt spid="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8"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IA-32 Primer</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61790EBF-2842-40BA-9364-7C045D9A1DE9}" type="slidenum">
              <a:rPr lang="en-US" smtClean="0"/>
              <a:t>16</a:t>
            </a:fld>
            <a:endParaRPr lang="en-US"/>
          </a:p>
        </p:txBody>
      </p:sp>
      <p:sp>
        <p:nvSpPr>
          <p:cNvPr id="5" name="Rectangle 4"/>
          <p:cNvSpPr/>
          <p:nvPr/>
        </p:nvSpPr>
        <p:spPr>
          <a:xfrm>
            <a:off x="3962400" y="1905000"/>
            <a:ext cx="5029200" cy="1981200"/>
          </a:xfrm>
          <a:prstGeom prst="rect">
            <a:avLst/>
          </a:prstGeom>
          <a:ln/>
        </p:spPr>
        <p:style>
          <a:lnRef idx="2">
            <a:schemeClr val="dk1"/>
          </a:lnRef>
          <a:fillRef idx="1">
            <a:schemeClr val="lt1"/>
          </a:fillRef>
          <a:effectRef idx="0">
            <a:schemeClr val="dk1"/>
          </a:effectRef>
          <a:fontRef idx="minor">
            <a:schemeClr val="dk1"/>
          </a:fontRef>
        </p:style>
        <p:txBody>
          <a:bodyPr lIns="0" tIns="0" rIns="0" bIns="0" rtlCol="0" anchor="ctr"/>
          <a:lstStyle/>
          <a:p>
            <a:r>
              <a:rPr lang="en-US" sz="2000" dirty="0" smtClean="0">
                <a:solidFill>
                  <a:schemeClr val="tx1"/>
                </a:solidFill>
                <a:latin typeface="Cambria" panose="02040503050406030204" pitchFamily="18" charset="0"/>
              </a:rPr>
              <a:t>  Registers</a:t>
            </a:r>
          </a:p>
          <a:p>
            <a:endParaRPr lang="en-US" sz="2000" dirty="0">
              <a:solidFill>
                <a:schemeClr val="tx1"/>
              </a:solidFill>
              <a:latin typeface="Cambria" panose="02040503050406030204" pitchFamily="18" charset="0"/>
            </a:endParaRPr>
          </a:p>
          <a:p>
            <a:endParaRPr lang="en-US" sz="2000" dirty="0" smtClean="0">
              <a:solidFill>
                <a:schemeClr val="tx1"/>
              </a:solidFill>
              <a:latin typeface="Cambria" panose="02040503050406030204" pitchFamily="18" charset="0"/>
            </a:endParaRPr>
          </a:p>
          <a:p>
            <a:endParaRPr lang="en-US" sz="2000" dirty="0">
              <a:solidFill>
                <a:schemeClr val="tx1"/>
              </a:solidFill>
              <a:latin typeface="Cambria" panose="02040503050406030204" pitchFamily="18" charset="0"/>
            </a:endParaRPr>
          </a:p>
          <a:p>
            <a:endParaRPr lang="en-US" sz="2000" dirty="0" smtClean="0">
              <a:solidFill>
                <a:schemeClr val="tx1"/>
              </a:solidFill>
              <a:latin typeface="Cambria" panose="02040503050406030204" pitchFamily="18" charset="0"/>
            </a:endParaRPr>
          </a:p>
          <a:p>
            <a:endParaRPr lang="en-US" sz="2000" dirty="0">
              <a:solidFill>
                <a:schemeClr val="tx1"/>
              </a:solidFill>
              <a:latin typeface="Cambria" panose="02040503050406030204" pitchFamily="18" charset="0"/>
            </a:endParaRPr>
          </a:p>
        </p:txBody>
      </p:sp>
      <p:sp>
        <p:nvSpPr>
          <p:cNvPr id="6" name="Rectangle 5"/>
          <p:cNvSpPr/>
          <p:nvPr/>
        </p:nvSpPr>
        <p:spPr>
          <a:xfrm>
            <a:off x="4267200" y="2895600"/>
            <a:ext cx="1219200" cy="457200"/>
          </a:xfrm>
          <a:prstGeom prst="rect">
            <a:avLst/>
          </a:prstGeom>
          <a:ln/>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2000" dirty="0" smtClean="0">
                <a:solidFill>
                  <a:schemeClr val="tx1"/>
                </a:solidFill>
                <a:latin typeface="Cambria" panose="02040503050406030204" pitchFamily="18" charset="0"/>
              </a:rPr>
              <a:t>1000</a:t>
            </a:r>
            <a:endParaRPr lang="en-US" sz="2000" dirty="0">
              <a:solidFill>
                <a:schemeClr val="tx1"/>
              </a:solidFill>
              <a:latin typeface="Cambria" panose="02040503050406030204" pitchFamily="18" charset="0"/>
            </a:endParaRPr>
          </a:p>
        </p:txBody>
      </p:sp>
      <p:sp>
        <p:nvSpPr>
          <p:cNvPr id="7" name="TextBox 6"/>
          <p:cNvSpPr txBox="1"/>
          <p:nvPr/>
        </p:nvSpPr>
        <p:spPr>
          <a:xfrm>
            <a:off x="4595312" y="3352800"/>
            <a:ext cx="562975" cy="369332"/>
          </a:xfrm>
          <a:prstGeom prst="rect">
            <a:avLst/>
          </a:prstGeom>
          <a:noFill/>
        </p:spPr>
        <p:txBody>
          <a:bodyPr wrap="none" rtlCol="0">
            <a:spAutoFit/>
          </a:bodyPr>
          <a:lstStyle/>
          <a:p>
            <a:r>
              <a:rPr lang="en-US" dirty="0" smtClean="0">
                <a:latin typeface="Cambria" panose="02040503050406030204" pitchFamily="18" charset="0"/>
              </a:rPr>
              <a:t>ESP</a:t>
            </a:r>
            <a:endParaRPr lang="en-US" dirty="0">
              <a:latin typeface="Cambria" panose="02040503050406030204" pitchFamily="18" charset="0"/>
            </a:endParaRPr>
          </a:p>
        </p:txBody>
      </p:sp>
      <p:cxnSp>
        <p:nvCxnSpPr>
          <p:cNvPr id="8" name="Straight Connector 7"/>
          <p:cNvCxnSpPr/>
          <p:nvPr/>
        </p:nvCxnSpPr>
        <p:spPr>
          <a:xfrm>
            <a:off x="1600200" y="2362200"/>
            <a:ext cx="0" cy="152520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1600200" y="3886200"/>
            <a:ext cx="990600" cy="120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2589663" y="2362200"/>
            <a:ext cx="1137" cy="154981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600200" y="3722289"/>
            <a:ext cx="609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600200" y="3402249"/>
            <a:ext cx="609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1752600" y="2514601"/>
            <a:ext cx="0" cy="38099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1600200" y="3402248"/>
            <a:ext cx="990600" cy="340485"/>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1739473" y="3912012"/>
            <a:ext cx="712054" cy="369332"/>
          </a:xfrm>
          <a:prstGeom prst="rect">
            <a:avLst/>
          </a:prstGeom>
          <a:noFill/>
        </p:spPr>
        <p:txBody>
          <a:bodyPr wrap="none" rtlCol="0">
            <a:spAutoFit/>
          </a:bodyPr>
          <a:lstStyle/>
          <a:p>
            <a:r>
              <a:rPr lang="en-US" dirty="0" smtClean="0">
                <a:latin typeface="Cambria" panose="02040503050406030204" pitchFamily="18" charset="0"/>
              </a:rPr>
              <a:t>Stack</a:t>
            </a:r>
            <a:endParaRPr lang="en-US" dirty="0">
              <a:latin typeface="Cambria" panose="02040503050406030204" pitchFamily="18" charset="0"/>
            </a:endParaRPr>
          </a:p>
        </p:txBody>
      </p:sp>
      <p:cxnSp>
        <p:nvCxnSpPr>
          <p:cNvPr id="23" name="Curved Connector 22"/>
          <p:cNvCxnSpPr/>
          <p:nvPr/>
        </p:nvCxnSpPr>
        <p:spPr>
          <a:xfrm rot="10800000" flipV="1">
            <a:off x="2667000" y="3124199"/>
            <a:ext cx="1600200" cy="278049"/>
          </a:xfrm>
          <a:prstGeom prst="curvedConnector3">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9" name="Rounded Rectangle 28"/>
          <p:cNvSpPr/>
          <p:nvPr/>
        </p:nvSpPr>
        <p:spPr>
          <a:xfrm>
            <a:off x="3299912" y="5257800"/>
            <a:ext cx="2590800" cy="685800"/>
          </a:xfrm>
          <a:prstGeom prst="roundRect">
            <a:avLst/>
          </a:prstGeom>
          <a:gradFill>
            <a:gsLst>
              <a:gs pos="0">
                <a:schemeClr val="bg1">
                  <a:lumMod val="85000"/>
                </a:schemeClr>
              </a:gs>
              <a:gs pos="80000">
                <a:schemeClr val="bg1">
                  <a:lumMod val="65000"/>
                </a:schemeClr>
              </a:gs>
              <a:gs pos="100000">
                <a:schemeClr val="bg1">
                  <a:lumMod val="50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3200" dirty="0" smtClean="0">
                <a:solidFill>
                  <a:schemeClr val="tx1"/>
                </a:solidFill>
                <a:latin typeface="Cambria" panose="02040503050406030204" pitchFamily="18" charset="0"/>
              </a:rPr>
              <a:t>push </a:t>
            </a:r>
            <a:r>
              <a:rPr lang="en-US" sz="3200" dirty="0" err="1" smtClean="0">
                <a:solidFill>
                  <a:schemeClr val="tx1"/>
                </a:solidFill>
                <a:latin typeface="Cambria" panose="02040503050406030204" pitchFamily="18" charset="0"/>
              </a:rPr>
              <a:t>eax</a:t>
            </a:r>
            <a:endParaRPr lang="en-US" sz="4400" dirty="0">
              <a:solidFill>
                <a:schemeClr val="tx1"/>
              </a:solidFill>
              <a:latin typeface="Cambria" panose="02040503050406030204" pitchFamily="18" charset="0"/>
            </a:endParaRPr>
          </a:p>
        </p:txBody>
      </p:sp>
      <p:sp>
        <p:nvSpPr>
          <p:cNvPr id="30" name="Rectangle 29"/>
          <p:cNvSpPr/>
          <p:nvPr/>
        </p:nvSpPr>
        <p:spPr>
          <a:xfrm>
            <a:off x="5890712" y="2895599"/>
            <a:ext cx="1219200" cy="457200"/>
          </a:xfrm>
          <a:prstGeom prst="rect">
            <a:avLst/>
          </a:prstGeom>
          <a:ln/>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2000" dirty="0" smtClean="0">
                <a:solidFill>
                  <a:schemeClr val="tx1"/>
                </a:solidFill>
                <a:latin typeface="Cambria" panose="02040503050406030204" pitchFamily="18" charset="0"/>
              </a:rPr>
              <a:t>20</a:t>
            </a:r>
            <a:endParaRPr lang="en-US" sz="2000" dirty="0">
              <a:solidFill>
                <a:schemeClr val="tx1"/>
              </a:solidFill>
              <a:latin typeface="Cambria" panose="02040503050406030204" pitchFamily="18" charset="0"/>
            </a:endParaRPr>
          </a:p>
        </p:txBody>
      </p:sp>
      <p:sp>
        <p:nvSpPr>
          <p:cNvPr id="31" name="TextBox 30"/>
          <p:cNvSpPr txBox="1"/>
          <p:nvPr/>
        </p:nvSpPr>
        <p:spPr>
          <a:xfrm>
            <a:off x="6218824" y="3352799"/>
            <a:ext cx="591765" cy="369332"/>
          </a:xfrm>
          <a:prstGeom prst="rect">
            <a:avLst/>
          </a:prstGeom>
          <a:noFill/>
        </p:spPr>
        <p:txBody>
          <a:bodyPr wrap="none" rtlCol="0">
            <a:spAutoFit/>
          </a:bodyPr>
          <a:lstStyle/>
          <a:p>
            <a:r>
              <a:rPr lang="en-US" dirty="0" smtClean="0">
                <a:latin typeface="Cambria" panose="02040503050406030204" pitchFamily="18" charset="0"/>
              </a:rPr>
              <a:t>EAX</a:t>
            </a:r>
            <a:endParaRPr lang="en-US" dirty="0">
              <a:latin typeface="Cambria" panose="02040503050406030204" pitchFamily="18" charset="0"/>
            </a:endParaRPr>
          </a:p>
        </p:txBody>
      </p:sp>
      <p:sp>
        <p:nvSpPr>
          <p:cNvPr id="37" name="Freeform 36"/>
          <p:cNvSpPr/>
          <p:nvPr/>
        </p:nvSpPr>
        <p:spPr>
          <a:xfrm>
            <a:off x="1909146" y="1371599"/>
            <a:ext cx="4573541" cy="1617261"/>
          </a:xfrm>
          <a:custGeom>
            <a:avLst/>
            <a:gdLst>
              <a:gd name="connsiteX0" fmla="*/ 4587244 w 4587244"/>
              <a:gd name="connsiteY0" fmla="*/ 1971853 h 2217513"/>
              <a:gd name="connsiteX1" fmla="*/ 3522718 w 4587244"/>
              <a:gd name="connsiteY1" fmla="*/ 347769 h 2217513"/>
              <a:gd name="connsiteX2" fmla="*/ 533858 w 4587244"/>
              <a:gd name="connsiteY2" fmla="*/ 156701 h 2217513"/>
              <a:gd name="connsiteX3" fmla="*/ 15244 w 4587244"/>
              <a:gd name="connsiteY3" fmla="*/ 2217513 h 2217513"/>
              <a:gd name="connsiteX0" fmla="*/ 4573183 w 4573183"/>
              <a:gd name="connsiteY0" fmla="*/ 1971853 h 2217513"/>
              <a:gd name="connsiteX1" fmla="*/ 3508657 w 4573183"/>
              <a:gd name="connsiteY1" fmla="*/ 347769 h 2217513"/>
              <a:gd name="connsiteX2" fmla="*/ 1215833 w 4573183"/>
              <a:gd name="connsiteY2" fmla="*/ 156701 h 2217513"/>
              <a:gd name="connsiteX3" fmla="*/ 1183 w 4573183"/>
              <a:gd name="connsiteY3" fmla="*/ 2217513 h 2217513"/>
              <a:gd name="connsiteX0" fmla="*/ 4573541 w 4573541"/>
              <a:gd name="connsiteY0" fmla="*/ 1941638 h 2187298"/>
              <a:gd name="connsiteX1" fmla="*/ 3509015 w 4573541"/>
              <a:gd name="connsiteY1" fmla="*/ 317554 h 2187298"/>
              <a:gd name="connsiteX2" fmla="*/ 1216191 w 4573541"/>
              <a:gd name="connsiteY2" fmla="*/ 126486 h 2187298"/>
              <a:gd name="connsiteX3" fmla="*/ 1541 w 4573541"/>
              <a:gd name="connsiteY3" fmla="*/ 2187298 h 2187298"/>
            </a:gdLst>
            <a:ahLst/>
            <a:cxnLst>
              <a:cxn ang="0">
                <a:pos x="connsiteX0" y="connsiteY0"/>
              </a:cxn>
              <a:cxn ang="0">
                <a:pos x="connsiteX1" y="connsiteY1"/>
              </a:cxn>
              <a:cxn ang="0">
                <a:pos x="connsiteX2" y="connsiteY2"/>
              </a:cxn>
              <a:cxn ang="0">
                <a:pos x="connsiteX3" y="connsiteY3"/>
              </a:cxn>
            </a:cxnLst>
            <a:rect l="l" t="t" r="r" b="b"/>
            <a:pathLst>
              <a:path w="4573541" h="2187298">
                <a:moveTo>
                  <a:pt x="4573541" y="1941638"/>
                </a:moveTo>
                <a:cubicBezTo>
                  <a:pt x="4379060" y="1280858"/>
                  <a:pt x="4068573" y="620079"/>
                  <a:pt x="3509015" y="317554"/>
                </a:cubicBezTo>
                <a:cubicBezTo>
                  <a:pt x="2949457" y="15029"/>
                  <a:pt x="1964543" y="-116899"/>
                  <a:pt x="1216191" y="126486"/>
                </a:cubicBezTo>
                <a:cubicBezTo>
                  <a:pt x="467839" y="369871"/>
                  <a:pt x="-31442" y="1312704"/>
                  <a:pt x="1541" y="2187298"/>
                </a:cubicBezTo>
              </a:path>
            </a:pathLst>
          </a:cu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Rectangle 37"/>
          <p:cNvSpPr/>
          <p:nvPr/>
        </p:nvSpPr>
        <p:spPr>
          <a:xfrm>
            <a:off x="1599063" y="3044892"/>
            <a:ext cx="990600" cy="340485"/>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Cambria" panose="02040503050406030204" pitchFamily="18" charset="0"/>
              </a:rPr>
              <a:t>20</a:t>
            </a:r>
            <a:endParaRPr lang="en-US" dirty="0">
              <a:solidFill>
                <a:schemeClr val="tx1"/>
              </a:solidFill>
              <a:latin typeface="Cambria" panose="02040503050406030204" pitchFamily="18" charset="0"/>
            </a:endParaRPr>
          </a:p>
        </p:txBody>
      </p:sp>
      <p:sp>
        <p:nvSpPr>
          <p:cNvPr id="39" name="Rounded Rectangle 38"/>
          <p:cNvSpPr/>
          <p:nvPr/>
        </p:nvSpPr>
        <p:spPr>
          <a:xfrm>
            <a:off x="3299912" y="5257800"/>
            <a:ext cx="2590800" cy="685800"/>
          </a:xfrm>
          <a:prstGeom prst="roundRect">
            <a:avLst/>
          </a:prstGeom>
          <a:gradFill>
            <a:gsLst>
              <a:gs pos="0">
                <a:schemeClr val="bg1">
                  <a:lumMod val="85000"/>
                </a:schemeClr>
              </a:gs>
              <a:gs pos="80000">
                <a:schemeClr val="bg1">
                  <a:lumMod val="65000"/>
                </a:schemeClr>
              </a:gs>
              <a:gs pos="100000">
                <a:schemeClr val="bg1">
                  <a:lumMod val="50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3200" dirty="0" smtClean="0">
                <a:solidFill>
                  <a:schemeClr val="tx1"/>
                </a:solidFill>
                <a:latin typeface="Cambria" panose="02040503050406030204" pitchFamily="18" charset="0"/>
              </a:rPr>
              <a:t>mov </a:t>
            </a:r>
            <a:r>
              <a:rPr lang="en-US" sz="3200" dirty="0" err="1" smtClean="0">
                <a:solidFill>
                  <a:schemeClr val="tx1"/>
                </a:solidFill>
                <a:latin typeface="Cambria" panose="02040503050406030204" pitchFamily="18" charset="0"/>
              </a:rPr>
              <a:t>ebx</a:t>
            </a:r>
            <a:r>
              <a:rPr lang="en-US" sz="3200" dirty="0" smtClean="0">
                <a:solidFill>
                  <a:schemeClr val="tx1"/>
                </a:solidFill>
                <a:latin typeface="Cambria" panose="02040503050406030204" pitchFamily="18" charset="0"/>
              </a:rPr>
              <a:t>, </a:t>
            </a:r>
            <a:r>
              <a:rPr lang="en-US" sz="3200" dirty="0" err="1" smtClean="0">
                <a:solidFill>
                  <a:schemeClr val="tx1"/>
                </a:solidFill>
                <a:latin typeface="Cambria" panose="02040503050406030204" pitchFamily="18" charset="0"/>
              </a:rPr>
              <a:t>eax</a:t>
            </a:r>
            <a:endParaRPr lang="en-US" sz="4400" dirty="0">
              <a:solidFill>
                <a:schemeClr val="tx1"/>
              </a:solidFill>
              <a:latin typeface="Cambria" panose="02040503050406030204" pitchFamily="18" charset="0"/>
            </a:endParaRPr>
          </a:p>
        </p:txBody>
      </p:sp>
      <p:sp>
        <p:nvSpPr>
          <p:cNvPr id="40" name="Rectangle 39"/>
          <p:cNvSpPr/>
          <p:nvPr/>
        </p:nvSpPr>
        <p:spPr>
          <a:xfrm>
            <a:off x="7467600" y="2886499"/>
            <a:ext cx="1219200" cy="457200"/>
          </a:xfrm>
          <a:prstGeom prst="rect">
            <a:avLst/>
          </a:prstGeom>
          <a:ln/>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2000" dirty="0" smtClean="0">
                <a:solidFill>
                  <a:schemeClr val="tx1"/>
                </a:solidFill>
                <a:latin typeface="Cambria" panose="02040503050406030204" pitchFamily="18" charset="0"/>
              </a:rPr>
              <a:t>20</a:t>
            </a:r>
            <a:endParaRPr lang="en-US" sz="2000" dirty="0">
              <a:solidFill>
                <a:schemeClr val="tx1"/>
              </a:solidFill>
              <a:latin typeface="Cambria" panose="02040503050406030204" pitchFamily="18" charset="0"/>
            </a:endParaRPr>
          </a:p>
        </p:txBody>
      </p:sp>
      <p:sp>
        <p:nvSpPr>
          <p:cNvPr id="41" name="TextBox 40"/>
          <p:cNvSpPr txBox="1"/>
          <p:nvPr/>
        </p:nvSpPr>
        <p:spPr>
          <a:xfrm>
            <a:off x="7795712" y="3343699"/>
            <a:ext cx="587661" cy="369332"/>
          </a:xfrm>
          <a:prstGeom prst="rect">
            <a:avLst/>
          </a:prstGeom>
          <a:noFill/>
        </p:spPr>
        <p:txBody>
          <a:bodyPr wrap="none" rtlCol="0">
            <a:spAutoFit/>
          </a:bodyPr>
          <a:lstStyle/>
          <a:p>
            <a:r>
              <a:rPr lang="en-US" dirty="0" smtClean="0">
                <a:latin typeface="Cambria" panose="02040503050406030204" pitchFamily="18" charset="0"/>
              </a:rPr>
              <a:t>EBX</a:t>
            </a:r>
            <a:endParaRPr lang="en-US" dirty="0">
              <a:latin typeface="Cambria" panose="02040503050406030204" pitchFamily="18" charset="0"/>
            </a:endParaRPr>
          </a:p>
        </p:txBody>
      </p:sp>
      <p:sp>
        <p:nvSpPr>
          <p:cNvPr id="43" name="Freeform 42"/>
          <p:cNvSpPr/>
          <p:nvPr/>
        </p:nvSpPr>
        <p:spPr>
          <a:xfrm>
            <a:off x="6441743" y="1962944"/>
            <a:ext cx="1610436" cy="807552"/>
          </a:xfrm>
          <a:custGeom>
            <a:avLst/>
            <a:gdLst>
              <a:gd name="connsiteX0" fmla="*/ 0 w 1610436"/>
              <a:gd name="connsiteY0" fmla="*/ 807552 h 807552"/>
              <a:gd name="connsiteX1" fmla="*/ 600502 w 1610436"/>
              <a:gd name="connsiteY1" fmla="*/ 70572 h 807552"/>
              <a:gd name="connsiteX2" fmla="*/ 1064526 w 1610436"/>
              <a:gd name="connsiteY2" fmla="*/ 111516 h 807552"/>
              <a:gd name="connsiteX3" fmla="*/ 1610436 w 1610436"/>
              <a:gd name="connsiteY3" fmla="*/ 793904 h 807552"/>
              <a:gd name="connsiteX4" fmla="*/ 1610436 w 1610436"/>
              <a:gd name="connsiteY4" fmla="*/ 793904 h 807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0436" h="807552">
                <a:moveTo>
                  <a:pt x="0" y="807552"/>
                </a:moveTo>
                <a:cubicBezTo>
                  <a:pt x="211540" y="497065"/>
                  <a:pt x="423081" y="186578"/>
                  <a:pt x="600502" y="70572"/>
                </a:cubicBezTo>
                <a:cubicBezTo>
                  <a:pt x="777923" y="-45434"/>
                  <a:pt x="896204" y="-9039"/>
                  <a:pt x="1064526" y="111516"/>
                </a:cubicBezTo>
                <a:cubicBezTo>
                  <a:pt x="1232848" y="232071"/>
                  <a:pt x="1610436" y="793904"/>
                  <a:pt x="1610436" y="793904"/>
                </a:cubicBezTo>
                <a:lnTo>
                  <a:pt x="1610436" y="793904"/>
                </a:lnTo>
              </a:path>
            </a:pathLst>
          </a:cu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44" name="Rounded Rectangle 43"/>
          <p:cNvSpPr/>
          <p:nvPr/>
        </p:nvSpPr>
        <p:spPr>
          <a:xfrm>
            <a:off x="3299912" y="5257800"/>
            <a:ext cx="2590800" cy="685800"/>
          </a:xfrm>
          <a:prstGeom prst="roundRect">
            <a:avLst/>
          </a:prstGeom>
          <a:gradFill>
            <a:gsLst>
              <a:gs pos="0">
                <a:schemeClr val="bg1">
                  <a:lumMod val="85000"/>
                </a:schemeClr>
              </a:gs>
              <a:gs pos="80000">
                <a:schemeClr val="bg1">
                  <a:lumMod val="65000"/>
                </a:schemeClr>
              </a:gs>
              <a:gs pos="100000">
                <a:schemeClr val="bg1">
                  <a:lumMod val="50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3200" dirty="0" smtClean="0">
                <a:solidFill>
                  <a:schemeClr val="tx1"/>
                </a:solidFill>
                <a:latin typeface="Cambria" panose="02040503050406030204" pitchFamily="18" charset="0"/>
              </a:rPr>
              <a:t>mov [</a:t>
            </a:r>
            <a:r>
              <a:rPr lang="en-US" sz="3200" dirty="0" err="1" smtClean="0">
                <a:solidFill>
                  <a:schemeClr val="tx1"/>
                </a:solidFill>
                <a:latin typeface="Cambria" panose="02040503050406030204" pitchFamily="18" charset="0"/>
              </a:rPr>
              <a:t>esp</a:t>
            </a:r>
            <a:r>
              <a:rPr lang="en-US" sz="3200" dirty="0" smtClean="0">
                <a:solidFill>
                  <a:schemeClr val="tx1"/>
                </a:solidFill>
                <a:latin typeface="Cambria" panose="02040503050406030204" pitchFamily="18" charset="0"/>
              </a:rPr>
              <a:t>], 40</a:t>
            </a:r>
            <a:endParaRPr lang="en-US" sz="4400" dirty="0">
              <a:solidFill>
                <a:schemeClr val="tx1"/>
              </a:solidFill>
              <a:latin typeface="Cambria" panose="02040503050406030204" pitchFamily="18" charset="0"/>
            </a:endParaRPr>
          </a:p>
        </p:txBody>
      </p:sp>
      <p:sp>
        <p:nvSpPr>
          <p:cNvPr id="45" name="Rectangle 44"/>
          <p:cNvSpPr/>
          <p:nvPr/>
        </p:nvSpPr>
        <p:spPr>
          <a:xfrm>
            <a:off x="1599063" y="3044892"/>
            <a:ext cx="990600" cy="340485"/>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Cambria" panose="02040503050406030204" pitchFamily="18" charset="0"/>
              </a:rPr>
              <a:t>40</a:t>
            </a:r>
            <a:endParaRPr lang="en-US" dirty="0">
              <a:solidFill>
                <a:schemeClr val="tx1"/>
              </a:solidFill>
              <a:latin typeface="Cambria" panose="02040503050406030204" pitchFamily="18" charset="0"/>
            </a:endParaRPr>
          </a:p>
        </p:txBody>
      </p:sp>
      <p:sp>
        <p:nvSpPr>
          <p:cNvPr id="46" name="Rounded Rectangle 45"/>
          <p:cNvSpPr/>
          <p:nvPr/>
        </p:nvSpPr>
        <p:spPr>
          <a:xfrm>
            <a:off x="3135856" y="5257800"/>
            <a:ext cx="2918912" cy="685800"/>
          </a:xfrm>
          <a:prstGeom prst="roundRect">
            <a:avLst/>
          </a:prstGeom>
          <a:gradFill>
            <a:gsLst>
              <a:gs pos="0">
                <a:schemeClr val="bg1">
                  <a:lumMod val="85000"/>
                </a:schemeClr>
              </a:gs>
              <a:gs pos="80000">
                <a:schemeClr val="bg1">
                  <a:lumMod val="65000"/>
                </a:schemeClr>
              </a:gs>
              <a:gs pos="100000">
                <a:schemeClr val="bg1">
                  <a:lumMod val="50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3200" dirty="0" smtClean="0">
                <a:solidFill>
                  <a:schemeClr val="tx1"/>
                </a:solidFill>
                <a:latin typeface="Cambria" panose="02040503050406030204" pitchFamily="18" charset="0"/>
              </a:rPr>
              <a:t>lea </a:t>
            </a:r>
            <a:r>
              <a:rPr lang="en-US" sz="3200" dirty="0" err="1" smtClean="0">
                <a:solidFill>
                  <a:schemeClr val="tx1"/>
                </a:solidFill>
                <a:latin typeface="Cambria" panose="02040503050406030204" pitchFamily="18" charset="0"/>
              </a:rPr>
              <a:t>esp</a:t>
            </a:r>
            <a:r>
              <a:rPr lang="en-US" sz="3200" dirty="0" smtClean="0">
                <a:solidFill>
                  <a:schemeClr val="tx1"/>
                </a:solidFill>
                <a:latin typeface="Cambria" panose="02040503050406030204" pitchFamily="18" charset="0"/>
              </a:rPr>
              <a:t>, [esp+4]</a:t>
            </a:r>
            <a:endParaRPr lang="en-US" sz="4400" dirty="0">
              <a:solidFill>
                <a:schemeClr val="tx1"/>
              </a:solidFill>
              <a:latin typeface="Cambria" panose="02040503050406030204" pitchFamily="18" charset="0"/>
            </a:endParaRPr>
          </a:p>
        </p:txBody>
      </p:sp>
      <p:sp>
        <p:nvSpPr>
          <p:cNvPr id="47" name="Rectangle 46"/>
          <p:cNvSpPr/>
          <p:nvPr/>
        </p:nvSpPr>
        <p:spPr>
          <a:xfrm>
            <a:off x="4267199" y="2896202"/>
            <a:ext cx="1219200" cy="457200"/>
          </a:xfrm>
          <a:prstGeom prst="rect">
            <a:avLst/>
          </a:prstGeom>
          <a:ln/>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2000" dirty="0" smtClean="0">
                <a:solidFill>
                  <a:schemeClr val="tx1"/>
                </a:solidFill>
                <a:latin typeface="Cambria" panose="02040503050406030204" pitchFamily="18" charset="0"/>
              </a:rPr>
              <a:t>996</a:t>
            </a:r>
            <a:endParaRPr lang="en-US" sz="2000" dirty="0">
              <a:solidFill>
                <a:schemeClr val="tx1"/>
              </a:solidFill>
              <a:latin typeface="Cambria" panose="02040503050406030204" pitchFamily="18" charset="0"/>
            </a:endParaRPr>
          </a:p>
        </p:txBody>
      </p:sp>
      <p:cxnSp>
        <p:nvCxnSpPr>
          <p:cNvPr id="48" name="Curved Connector 47"/>
          <p:cNvCxnSpPr/>
          <p:nvPr/>
        </p:nvCxnSpPr>
        <p:spPr>
          <a:xfrm rot="10800000">
            <a:off x="2667001" y="3044892"/>
            <a:ext cx="1600769" cy="96974"/>
          </a:xfrm>
          <a:prstGeom prst="curvedConnector3">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4267770" y="2896202"/>
            <a:ext cx="1219200" cy="457200"/>
          </a:xfrm>
          <a:prstGeom prst="rect">
            <a:avLst/>
          </a:prstGeom>
          <a:ln/>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2000" dirty="0" smtClean="0">
                <a:solidFill>
                  <a:schemeClr val="tx1"/>
                </a:solidFill>
                <a:latin typeface="Cambria" panose="02040503050406030204" pitchFamily="18" charset="0"/>
              </a:rPr>
              <a:t>1000</a:t>
            </a:r>
            <a:endParaRPr lang="en-US" sz="2000" dirty="0">
              <a:solidFill>
                <a:schemeClr val="tx1"/>
              </a:solidFill>
              <a:latin typeface="Cambria" panose="02040503050406030204" pitchFamily="18" charset="0"/>
            </a:endParaRPr>
          </a:p>
        </p:txBody>
      </p:sp>
    </p:spTree>
    <p:extLst>
      <p:ext uri="{BB962C8B-B14F-4D97-AF65-F5344CB8AC3E}">
        <p14:creationId xmlns:p14="http://schemas.microsoft.com/office/powerpoint/2010/main" val="2589772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par>
                          <p:cTn id="11" fill="hold">
                            <p:stCondLst>
                              <p:cond delay="500"/>
                            </p:stCondLst>
                            <p:childTnLst>
                              <p:par>
                                <p:cTn id="12" presetID="22" presetClass="entr" presetSubtype="2" fill="hold" nodeType="after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ipe(right)">
                                      <p:cBhvr>
                                        <p:cTn id="14" dur="500"/>
                                        <p:tgtEl>
                                          <p:spTgt spid="23"/>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10"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29"/>
                                        </p:tgtEl>
                                        <p:attrNameLst>
                                          <p:attrName>style.visibility</p:attrName>
                                        </p:attrNameLst>
                                      </p:cBhvr>
                                      <p:to>
                                        <p:strVal val="visible"/>
                                      </p:to>
                                    </p:set>
                                    <p:anim calcmode="lin" valueType="num">
                                      <p:cBhvr>
                                        <p:cTn id="44" dur="500" fill="hold"/>
                                        <p:tgtEl>
                                          <p:spTgt spid="29"/>
                                        </p:tgtEl>
                                        <p:attrNameLst>
                                          <p:attrName>ppt_w</p:attrName>
                                        </p:attrNameLst>
                                      </p:cBhvr>
                                      <p:tavLst>
                                        <p:tav tm="0">
                                          <p:val>
                                            <p:fltVal val="0"/>
                                          </p:val>
                                        </p:tav>
                                        <p:tav tm="100000">
                                          <p:val>
                                            <p:strVal val="#ppt_w"/>
                                          </p:val>
                                        </p:tav>
                                      </p:tavLst>
                                    </p:anim>
                                    <p:anim calcmode="lin" valueType="num">
                                      <p:cBhvr>
                                        <p:cTn id="45" dur="500" fill="hold"/>
                                        <p:tgtEl>
                                          <p:spTgt spid="29"/>
                                        </p:tgtEl>
                                        <p:attrNameLst>
                                          <p:attrName>ppt_h</p:attrName>
                                        </p:attrNameLst>
                                      </p:cBhvr>
                                      <p:tavLst>
                                        <p:tav tm="0">
                                          <p:val>
                                            <p:fltVal val="0"/>
                                          </p:val>
                                        </p:tav>
                                        <p:tav tm="100000">
                                          <p:val>
                                            <p:strVal val="#ppt_h"/>
                                          </p:val>
                                        </p:tav>
                                      </p:tavLst>
                                    </p:anim>
                                    <p:animEffect transition="in" filter="fade">
                                      <p:cBhvr>
                                        <p:cTn id="46" dur="500"/>
                                        <p:tgtEl>
                                          <p:spTgt spid="29"/>
                                        </p:tgtEl>
                                      </p:cBhvr>
                                    </p:animEffect>
                                  </p:childTnLst>
                                </p:cTn>
                              </p:par>
                            </p:childTnLst>
                          </p:cTn>
                        </p:par>
                        <p:par>
                          <p:cTn id="47" fill="hold">
                            <p:stCondLst>
                              <p:cond delay="500"/>
                            </p:stCondLst>
                            <p:childTnLst>
                              <p:par>
                                <p:cTn id="48" presetID="10"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500"/>
                                        <p:tgtEl>
                                          <p:spTgt spid="3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500"/>
                                        <p:tgtEl>
                                          <p:spTgt spid="31"/>
                                        </p:tgtEl>
                                      </p:cBhvr>
                                    </p:animEffect>
                                  </p:childTnLst>
                                </p:cTn>
                              </p:par>
                            </p:childTnLst>
                          </p:cTn>
                        </p:par>
                        <p:par>
                          <p:cTn id="54" fill="hold">
                            <p:stCondLst>
                              <p:cond delay="1000"/>
                            </p:stCondLst>
                            <p:childTnLst>
                              <p:par>
                                <p:cTn id="55" presetID="22" presetClass="entr" presetSubtype="2"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right)">
                                      <p:cBhvr>
                                        <p:cTn id="57" dur="2000"/>
                                        <p:tgtEl>
                                          <p:spTgt spid="37"/>
                                        </p:tgtEl>
                                      </p:cBhvr>
                                    </p:animEffect>
                                  </p:childTnLst>
                                </p:cTn>
                              </p:par>
                            </p:childTnLst>
                          </p:cTn>
                        </p:par>
                        <p:par>
                          <p:cTn id="58" fill="hold">
                            <p:stCondLst>
                              <p:cond delay="3000"/>
                            </p:stCondLst>
                            <p:childTnLst>
                              <p:par>
                                <p:cTn id="59" presetID="10" presetClass="entr" presetSubtype="0"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fade">
                                      <p:cBhvr>
                                        <p:cTn id="61" dur="500"/>
                                        <p:tgtEl>
                                          <p:spTgt spid="38"/>
                                        </p:tgtEl>
                                      </p:cBhvr>
                                    </p:animEffect>
                                  </p:childTnLst>
                                </p:cTn>
                              </p:par>
                            </p:childTnLst>
                          </p:cTn>
                        </p:par>
                        <p:par>
                          <p:cTn id="62" fill="hold">
                            <p:stCondLst>
                              <p:cond delay="3500"/>
                            </p:stCondLst>
                            <p:childTnLst>
                              <p:par>
                                <p:cTn id="63" presetID="10" presetClass="exit" presetSubtype="0" fill="hold" grpId="1" nodeType="afterEffect">
                                  <p:stCondLst>
                                    <p:cond delay="0"/>
                                  </p:stCondLst>
                                  <p:childTnLst>
                                    <p:animEffect transition="out" filter="fade">
                                      <p:cBhvr>
                                        <p:cTn id="64" dur="500"/>
                                        <p:tgtEl>
                                          <p:spTgt spid="37"/>
                                        </p:tgtEl>
                                      </p:cBhvr>
                                    </p:animEffect>
                                    <p:set>
                                      <p:cBhvr>
                                        <p:cTn id="65" dur="1" fill="hold">
                                          <p:stCondLst>
                                            <p:cond delay="499"/>
                                          </p:stCondLst>
                                        </p:cTn>
                                        <p:tgtEl>
                                          <p:spTgt spid="37"/>
                                        </p:tgtEl>
                                        <p:attrNameLst>
                                          <p:attrName>style.visibility</p:attrName>
                                        </p:attrNameLst>
                                      </p:cBhvr>
                                      <p:to>
                                        <p:strVal val="hidden"/>
                                      </p:to>
                                    </p:set>
                                  </p:childTnLst>
                                </p:cTn>
                              </p:par>
                            </p:childTnLst>
                          </p:cTn>
                        </p:par>
                        <p:par>
                          <p:cTn id="66" fill="hold">
                            <p:stCondLst>
                              <p:cond delay="4000"/>
                            </p:stCondLst>
                            <p:childTnLst>
                              <p:par>
                                <p:cTn id="67" presetID="10" presetClass="exit" presetSubtype="0" fill="hold" nodeType="afterEffect">
                                  <p:stCondLst>
                                    <p:cond delay="0"/>
                                  </p:stCondLst>
                                  <p:childTnLst>
                                    <p:animEffect transition="out" filter="fade">
                                      <p:cBhvr>
                                        <p:cTn id="68" dur="500"/>
                                        <p:tgtEl>
                                          <p:spTgt spid="23"/>
                                        </p:tgtEl>
                                      </p:cBhvr>
                                    </p:animEffect>
                                    <p:set>
                                      <p:cBhvr>
                                        <p:cTn id="69" dur="1" fill="hold">
                                          <p:stCondLst>
                                            <p:cond delay="499"/>
                                          </p:stCondLst>
                                        </p:cTn>
                                        <p:tgtEl>
                                          <p:spTgt spid="23"/>
                                        </p:tgtEl>
                                        <p:attrNameLst>
                                          <p:attrName>style.visibility</p:attrName>
                                        </p:attrNameLst>
                                      </p:cBhvr>
                                      <p:to>
                                        <p:strVal val="hidden"/>
                                      </p:to>
                                    </p:set>
                                  </p:childTnLst>
                                </p:cTn>
                              </p:par>
                            </p:childTnLst>
                          </p:cTn>
                        </p:par>
                        <p:par>
                          <p:cTn id="70" fill="hold">
                            <p:stCondLst>
                              <p:cond delay="4500"/>
                            </p:stCondLst>
                            <p:childTnLst>
                              <p:par>
                                <p:cTn id="71" presetID="22" presetClass="entr" presetSubtype="2" fill="hold"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right)">
                                      <p:cBhvr>
                                        <p:cTn id="73" dur="500"/>
                                        <p:tgtEl>
                                          <p:spTgt spid="48"/>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47"/>
                                        </p:tgtEl>
                                        <p:attrNameLst>
                                          <p:attrName>style.visibility</p:attrName>
                                        </p:attrNameLst>
                                      </p:cBhvr>
                                      <p:to>
                                        <p:strVal val="visible"/>
                                      </p:to>
                                    </p:set>
                                    <p:animEffect transition="in" filter="fade">
                                      <p:cBhvr>
                                        <p:cTn id="76" dur="500"/>
                                        <p:tgtEl>
                                          <p:spTgt spid="47"/>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xit" presetSubtype="0" fill="hold" grpId="1" nodeType="clickEffect">
                                  <p:stCondLst>
                                    <p:cond delay="0"/>
                                  </p:stCondLst>
                                  <p:childTnLst>
                                    <p:animEffect transition="out" filter="fade">
                                      <p:cBhvr>
                                        <p:cTn id="80" dur="500"/>
                                        <p:tgtEl>
                                          <p:spTgt spid="29"/>
                                        </p:tgtEl>
                                      </p:cBhvr>
                                    </p:animEffect>
                                    <p:set>
                                      <p:cBhvr>
                                        <p:cTn id="81" dur="1" fill="hold">
                                          <p:stCondLst>
                                            <p:cond delay="499"/>
                                          </p:stCondLst>
                                        </p:cTn>
                                        <p:tgtEl>
                                          <p:spTgt spid="29"/>
                                        </p:tgtEl>
                                        <p:attrNameLst>
                                          <p:attrName>style.visibility</p:attrName>
                                        </p:attrNameLst>
                                      </p:cBhvr>
                                      <p:to>
                                        <p:strVal val="hidden"/>
                                      </p:to>
                                    </p:set>
                                  </p:childTnLst>
                                </p:cTn>
                              </p:par>
                            </p:childTnLst>
                          </p:cTn>
                        </p:par>
                        <p:par>
                          <p:cTn id="82" fill="hold">
                            <p:stCondLst>
                              <p:cond delay="500"/>
                            </p:stCondLst>
                            <p:childTnLst>
                              <p:par>
                                <p:cTn id="83" presetID="53" presetClass="entr" presetSubtype="16"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 calcmode="lin" valueType="num">
                                      <p:cBhvr>
                                        <p:cTn id="85" dur="500" fill="hold"/>
                                        <p:tgtEl>
                                          <p:spTgt spid="39"/>
                                        </p:tgtEl>
                                        <p:attrNameLst>
                                          <p:attrName>ppt_w</p:attrName>
                                        </p:attrNameLst>
                                      </p:cBhvr>
                                      <p:tavLst>
                                        <p:tav tm="0">
                                          <p:val>
                                            <p:fltVal val="0"/>
                                          </p:val>
                                        </p:tav>
                                        <p:tav tm="100000">
                                          <p:val>
                                            <p:strVal val="#ppt_w"/>
                                          </p:val>
                                        </p:tav>
                                      </p:tavLst>
                                    </p:anim>
                                    <p:anim calcmode="lin" valueType="num">
                                      <p:cBhvr>
                                        <p:cTn id="86" dur="500" fill="hold"/>
                                        <p:tgtEl>
                                          <p:spTgt spid="39"/>
                                        </p:tgtEl>
                                        <p:attrNameLst>
                                          <p:attrName>ppt_h</p:attrName>
                                        </p:attrNameLst>
                                      </p:cBhvr>
                                      <p:tavLst>
                                        <p:tav tm="0">
                                          <p:val>
                                            <p:fltVal val="0"/>
                                          </p:val>
                                        </p:tav>
                                        <p:tav tm="100000">
                                          <p:val>
                                            <p:strVal val="#ppt_h"/>
                                          </p:val>
                                        </p:tav>
                                      </p:tavLst>
                                    </p:anim>
                                    <p:animEffect transition="in" filter="fade">
                                      <p:cBhvr>
                                        <p:cTn id="87" dur="500"/>
                                        <p:tgtEl>
                                          <p:spTgt spid="39"/>
                                        </p:tgtEl>
                                      </p:cBhvr>
                                    </p:animEffect>
                                  </p:childTnLst>
                                </p:cTn>
                              </p:par>
                            </p:childTnLst>
                          </p:cTn>
                        </p:par>
                        <p:par>
                          <p:cTn id="88" fill="hold">
                            <p:stCondLst>
                              <p:cond delay="1000"/>
                            </p:stCondLst>
                            <p:childTnLst>
                              <p:par>
                                <p:cTn id="89" presetID="10" presetClass="entr" presetSubtype="0" fill="hold" grpId="0"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fade">
                                      <p:cBhvr>
                                        <p:cTn id="91" dur="500"/>
                                        <p:tgtEl>
                                          <p:spTgt spid="40"/>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Effect transition="in" filter="fade">
                                      <p:cBhvr>
                                        <p:cTn id="94" dur="500"/>
                                        <p:tgtEl>
                                          <p:spTgt spid="41"/>
                                        </p:tgtEl>
                                      </p:cBhvr>
                                    </p:animEffect>
                                  </p:childTnLst>
                                </p:cTn>
                              </p:par>
                            </p:childTnLst>
                          </p:cTn>
                        </p:par>
                        <p:par>
                          <p:cTn id="95" fill="hold">
                            <p:stCondLst>
                              <p:cond delay="1500"/>
                            </p:stCondLst>
                            <p:childTnLst>
                              <p:par>
                                <p:cTn id="96" presetID="22" presetClass="entr" presetSubtype="8"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wipe(left)">
                                      <p:cBhvr>
                                        <p:cTn id="98" dur="2000"/>
                                        <p:tgtEl>
                                          <p:spTgt spid="43"/>
                                        </p:tgtEl>
                                      </p:cBhvr>
                                    </p:animEffect>
                                  </p:childTnLst>
                                </p:cTn>
                              </p:par>
                            </p:childTnLst>
                          </p:cTn>
                        </p:par>
                        <p:par>
                          <p:cTn id="99" fill="hold">
                            <p:stCondLst>
                              <p:cond delay="3500"/>
                            </p:stCondLst>
                            <p:childTnLst>
                              <p:par>
                                <p:cTn id="100" presetID="10" presetClass="entr" presetSubtype="0" fill="hold" nodeType="afterEffect">
                                  <p:stCondLst>
                                    <p:cond delay="0"/>
                                  </p:stCondLst>
                                  <p:childTnLst>
                                    <p:set>
                                      <p:cBhvr>
                                        <p:cTn id="101" dur="1" fill="hold">
                                          <p:stCondLst>
                                            <p:cond delay="0"/>
                                          </p:stCondLst>
                                        </p:cTn>
                                        <p:tgtEl>
                                          <p:spTgt spid="40">
                                            <p:txEl>
                                              <p:pRg st="0" end="0"/>
                                            </p:txEl>
                                          </p:spTgt>
                                        </p:tgtEl>
                                        <p:attrNameLst>
                                          <p:attrName>style.visibility</p:attrName>
                                        </p:attrNameLst>
                                      </p:cBhvr>
                                      <p:to>
                                        <p:strVal val="visible"/>
                                      </p:to>
                                    </p:set>
                                    <p:animEffect transition="in" filter="fade">
                                      <p:cBhvr>
                                        <p:cTn id="102" dur="500"/>
                                        <p:tgtEl>
                                          <p:spTgt spid="40">
                                            <p:txEl>
                                              <p:pRg st="0" end="0"/>
                                            </p:txEl>
                                          </p:spTgt>
                                        </p:tgtEl>
                                      </p:cBhvr>
                                    </p:animEffect>
                                  </p:childTnLst>
                                </p:cTn>
                              </p:par>
                            </p:childTnLst>
                          </p:cTn>
                        </p:par>
                        <p:par>
                          <p:cTn id="103" fill="hold">
                            <p:stCondLst>
                              <p:cond delay="4000"/>
                            </p:stCondLst>
                            <p:childTnLst>
                              <p:par>
                                <p:cTn id="104" presetID="10" presetClass="exit" presetSubtype="0" fill="hold" grpId="1" nodeType="afterEffect">
                                  <p:stCondLst>
                                    <p:cond delay="0"/>
                                  </p:stCondLst>
                                  <p:childTnLst>
                                    <p:animEffect transition="out" filter="fade">
                                      <p:cBhvr>
                                        <p:cTn id="105" dur="500"/>
                                        <p:tgtEl>
                                          <p:spTgt spid="43"/>
                                        </p:tgtEl>
                                      </p:cBhvr>
                                    </p:animEffect>
                                    <p:set>
                                      <p:cBhvr>
                                        <p:cTn id="106" dur="1" fill="hold">
                                          <p:stCondLst>
                                            <p:cond delay="499"/>
                                          </p:stCondLst>
                                        </p:cTn>
                                        <p:tgtEl>
                                          <p:spTgt spid="43"/>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10" presetClass="exit" presetSubtype="0" fill="hold" grpId="1" nodeType="clickEffect">
                                  <p:stCondLst>
                                    <p:cond delay="0"/>
                                  </p:stCondLst>
                                  <p:childTnLst>
                                    <p:animEffect transition="out" filter="fade">
                                      <p:cBhvr>
                                        <p:cTn id="110" dur="500"/>
                                        <p:tgtEl>
                                          <p:spTgt spid="39"/>
                                        </p:tgtEl>
                                      </p:cBhvr>
                                    </p:animEffect>
                                    <p:set>
                                      <p:cBhvr>
                                        <p:cTn id="111" dur="1" fill="hold">
                                          <p:stCondLst>
                                            <p:cond delay="499"/>
                                          </p:stCondLst>
                                        </p:cTn>
                                        <p:tgtEl>
                                          <p:spTgt spid="39"/>
                                        </p:tgtEl>
                                        <p:attrNameLst>
                                          <p:attrName>style.visibility</p:attrName>
                                        </p:attrNameLst>
                                      </p:cBhvr>
                                      <p:to>
                                        <p:strVal val="hidden"/>
                                      </p:to>
                                    </p:set>
                                  </p:childTnLst>
                                </p:cTn>
                              </p:par>
                            </p:childTnLst>
                          </p:cTn>
                        </p:par>
                        <p:par>
                          <p:cTn id="112" fill="hold">
                            <p:stCondLst>
                              <p:cond delay="500"/>
                            </p:stCondLst>
                            <p:childTnLst>
                              <p:par>
                                <p:cTn id="113" presetID="53" presetClass="entr" presetSubtype="16"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childTnLst>
                                </p:cTn>
                              </p:par>
                            </p:childTnLst>
                          </p:cTn>
                        </p:par>
                      </p:childTnLst>
                    </p:cTn>
                  </p:par>
                  <p:par>
                    <p:cTn id="118" fill="hold">
                      <p:stCondLst>
                        <p:cond delay="indefinite"/>
                      </p:stCondLst>
                      <p:childTnLst>
                        <p:par>
                          <p:cTn id="119" fill="hold">
                            <p:stCondLst>
                              <p:cond delay="0"/>
                            </p:stCondLst>
                            <p:childTnLst>
                              <p:par>
                                <p:cTn id="120" presetID="53" presetClass="entr" presetSubtype="16" fill="hold" grpId="0" nodeType="clickEffect">
                                  <p:stCondLst>
                                    <p:cond delay="0"/>
                                  </p:stCondLst>
                                  <p:childTnLst>
                                    <p:set>
                                      <p:cBhvr>
                                        <p:cTn id="121" dur="1" fill="hold">
                                          <p:stCondLst>
                                            <p:cond delay="0"/>
                                          </p:stCondLst>
                                        </p:cTn>
                                        <p:tgtEl>
                                          <p:spTgt spid="45"/>
                                        </p:tgtEl>
                                        <p:attrNameLst>
                                          <p:attrName>style.visibility</p:attrName>
                                        </p:attrNameLst>
                                      </p:cBhvr>
                                      <p:to>
                                        <p:strVal val="visible"/>
                                      </p:to>
                                    </p:set>
                                    <p:anim calcmode="lin" valueType="num">
                                      <p:cBhvr>
                                        <p:cTn id="122" dur="500" fill="hold"/>
                                        <p:tgtEl>
                                          <p:spTgt spid="45"/>
                                        </p:tgtEl>
                                        <p:attrNameLst>
                                          <p:attrName>ppt_w</p:attrName>
                                        </p:attrNameLst>
                                      </p:cBhvr>
                                      <p:tavLst>
                                        <p:tav tm="0">
                                          <p:val>
                                            <p:fltVal val="0"/>
                                          </p:val>
                                        </p:tav>
                                        <p:tav tm="100000">
                                          <p:val>
                                            <p:strVal val="#ppt_w"/>
                                          </p:val>
                                        </p:tav>
                                      </p:tavLst>
                                    </p:anim>
                                    <p:anim calcmode="lin" valueType="num">
                                      <p:cBhvr>
                                        <p:cTn id="123" dur="500" fill="hold"/>
                                        <p:tgtEl>
                                          <p:spTgt spid="45"/>
                                        </p:tgtEl>
                                        <p:attrNameLst>
                                          <p:attrName>ppt_h</p:attrName>
                                        </p:attrNameLst>
                                      </p:cBhvr>
                                      <p:tavLst>
                                        <p:tav tm="0">
                                          <p:val>
                                            <p:fltVal val="0"/>
                                          </p:val>
                                        </p:tav>
                                        <p:tav tm="100000">
                                          <p:val>
                                            <p:strVal val="#ppt_h"/>
                                          </p:val>
                                        </p:tav>
                                      </p:tavLst>
                                    </p:anim>
                                    <p:animEffect transition="in" filter="fade">
                                      <p:cBhvr>
                                        <p:cTn id="124" dur="500"/>
                                        <p:tgtEl>
                                          <p:spTgt spid="45"/>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xit" presetSubtype="0" fill="hold" grpId="1" nodeType="clickEffect">
                                  <p:stCondLst>
                                    <p:cond delay="0"/>
                                  </p:stCondLst>
                                  <p:childTnLst>
                                    <p:animEffect transition="out" filter="fade">
                                      <p:cBhvr>
                                        <p:cTn id="128" dur="500"/>
                                        <p:tgtEl>
                                          <p:spTgt spid="44"/>
                                        </p:tgtEl>
                                      </p:cBhvr>
                                    </p:animEffect>
                                    <p:set>
                                      <p:cBhvr>
                                        <p:cTn id="129" dur="1" fill="hold">
                                          <p:stCondLst>
                                            <p:cond delay="499"/>
                                          </p:stCondLst>
                                        </p:cTn>
                                        <p:tgtEl>
                                          <p:spTgt spid="44"/>
                                        </p:tgtEl>
                                        <p:attrNameLst>
                                          <p:attrName>style.visibility</p:attrName>
                                        </p:attrNameLst>
                                      </p:cBhvr>
                                      <p:to>
                                        <p:strVal val="hidden"/>
                                      </p:to>
                                    </p:set>
                                  </p:childTnLst>
                                </p:cTn>
                              </p:par>
                            </p:childTnLst>
                          </p:cTn>
                        </p:par>
                        <p:par>
                          <p:cTn id="130" fill="hold">
                            <p:stCondLst>
                              <p:cond delay="5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childTnLst>
                          </p:cTn>
                        </p:par>
                      </p:childTnLst>
                    </p:cTn>
                  </p:par>
                  <p:par>
                    <p:cTn id="136" fill="hold">
                      <p:stCondLst>
                        <p:cond delay="indefinite"/>
                      </p:stCondLst>
                      <p:childTnLst>
                        <p:par>
                          <p:cTn id="137" fill="hold">
                            <p:stCondLst>
                              <p:cond delay="0"/>
                            </p:stCondLst>
                            <p:childTnLst>
                              <p:par>
                                <p:cTn id="138" presetID="10" presetClass="exit" presetSubtype="0" fill="hold" nodeType="clickEffect">
                                  <p:stCondLst>
                                    <p:cond delay="0"/>
                                  </p:stCondLst>
                                  <p:childTnLst>
                                    <p:animEffect transition="out" filter="fade">
                                      <p:cBhvr>
                                        <p:cTn id="139" dur="500"/>
                                        <p:tgtEl>
                                          <p:spTgt spid="48"/>
                                        </p:tgtEl>
                                      </p:cBhvr>
                                    </p:animEffect>
                                    <p:set>
                                      <p:cBhvr>
                                        <p:cTn id="140" dur="1" fill="hold">
                                          <p:stCondLst>
                                            <p:cond delay="499"/>
                                          </p:stCondLst>
                                        </p:cTn>
                                        <p:tgtEl>
                                          <p:spTgt spid="48"/>
                                        </p:tgtEl>
                                        <p:attrNameLst>
                                          <p:attrName>style.visibility</p:attrName>
                                        </p:attrNameLst>
                                      </p:cBhvr>
                                      <p:to>
                                        <p:strVal val="hidden"/>
                                      </p:to>
                                    </p:set>
                                  </p:childTnLst>
                                </p:cTn>
                              </p:par>
                              <p:par>
                                <p:cTn id="141" presetID="10" presetClass="entr" presetSubtype="0" fill="hold" grpId="0" nodeType="withEffect">
                                  <p:stCondLst>
                                    <p:cond delay="0"/>
                                  </p:stCondLst>
                                  <p:childTnLst>
                                    <p:set>
                                      <p:cBhvr>
                                        <p:cTn id="142" dur="1" fill="hold">
                                          <p:stCondLst>
                                            <p:cond delay="0"/>
                                          </p:stCondLst>
                                        </p:cTn>
                                        <p:tgtEl>
                                          <p:spTgt spid="50"/>
                                        </p:tgtEl>
                                        <p:attrNameLst>
                                          <p:attrName>style.visibility</p:attrName>
                                        </p:attrNameLst>
                                      </p:cBhvr>
                                      <p:to>
                                        <p:strVal val="visible"/>
                                      </p:to>
                                    </p:set>
                                    <p:animEffect transition="in" filter="fade">
                                      <p:cBhvr>
                                        <p:cTn id="143" dur="500"/>
                                        <p:tgtEl>
                                          <p:spTgt spid="50"/>
                                        </p:tgtEl>
                                      </p:cBhvr>
                                    </p:animEffect>
                                  </p:childTnLst>
                                </p:cTn>
                              </p:par>
                            </p:childTnLst>
                          </p:cTn>
                        </p:par>
                        <p:par>
                          <p:cTn id="144" fill="hold">
                            <p:stCondLst>
                              <p:cond delay="500"/>
                            </p:stCondLst>
                            <p:childTnLst>
                              <p:par>
                                <p:cTn id="145" presetID="22" presetClass="entr" presetSubtype="2" fill="hold" nodeType="afterEffect">
                                  <p:stCondLst>
                                    <p:cond delay="0"/>
                                  </p:stCondLst>
                                  <p:childTnLst>
                                    <p:set>
                                      <p:cBhvr>
                                        <p:cTn id="146" dur="1" fill="hold">
                                          <p:stCondLst>
                                            <p:cond delay="0"/>
                                          </p:stCondLst>
                                        </p:cTn>
                                        <p:tgtEl>
                                          <p:spTgt spid="23"/>
                                        </p:tgtEl>
                                        <p:attrNameLst>
                                          <p:attrName>style.visibility</p:attrName>
                                        </p:attrNameLst>
                                      </p:cBhvr>
                                      <p:to>
                                        <p:strVal val="visible"/>
                                      </p:to>
                                    </p:set>
                                    <p:animEffect transition="in" filter="wipe(right)">
                                      <p:cBhvr>
                                        <p:cTn id="14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5" grpId="0" animBg="1"/>
      <p:bldP spid="21" grpId="0"/>
      <p:bldP spid="29" grpId="0" animBg="1"/>
      <p:bldP spid="29" grpId="1" animBg="1"/>
      <p:bldP spid="30" grpId="0" animBg="1"/>
      <p:bldP spid="31" grpId="0"/>
      <p:bldP spid="37" grpId="0" animBg="1"/>
      <p:bldP spid="37" grpId="1" animBg="1"/>
      <p:bldP spid="38" grpId="0" animBg="1"/>
      <p:bldP spid="39" grpId="0" animBg="1"/>
      <p:bldP spid="39" grpId="1" animBg="1"/>
      <p:bldP spid="40" grpId="0" animBg="1"/>
      <p:bldP spid="41" grpId="0"/>
      <p:bldP spid="43" grpId="0" animBg="1"/>
      <p:bldP spid="43" grpId="1" animBg="1"/>
      <p:bldP spid="44" grpId="0" animBg="1"/>
      <p:bldP spid="44" grpId="1" animBg="1"/>
      <p:bldP spid="45" grpId="0" animBg="1"/>
      <p:bldP spid="46" grpId="0" animBg="1"/>
      <p:bldP spid="47" grpId="0" animBg="1"/>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Running Example</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61790EBF-2842-40BA-9364-7C045D9A1DE9}" type="slidenum">
              <a:rPr lang="en-US" smtClean="0"/>
              <a:t>17</a:t>
            </a:fld>
            <a:endParaRPr lang="en-US"/>
          </a:p>
        </p:txBody>
      </p:sp>
      <p:sp>
        <p:nvSpPr>
          <p:cNvPr id="5" name="TextBox 4"/>
          <p:cNvSpPr txBox="1"/>
          <p:nvPr/>
        </p:nvSpPr>
        <p:spPr>
          <a:xfrm>
            <a:off x="152400" y="1143000"/>
            <a:ext cx="2879891" cy="5170646"/>
          </a:xfrm>
          <a:prstGeom prst="rect">
            <a:avLst/>
          </a:prstGeom>
          <a:noFill/>
        </p:spPr>
        <p:txBody>
          <a:bodyPr wrap="none" rtlCol="0">
            <a:spAutoFit/>
          </a:bodyPr>
          <a:lstStyle/>
          <a:p>
            <a:r>
              <a:rPr lang="en-US" sz="2400" dirty="0" smtClean="0"/>
              <a:t>      push </a:t>
            </a:r>
            <a:r>
              <a:rPr lang="en-US" sz="2400" dirty="0" err="1"/>
              <a:t>eax</a:t>
            </a:r>
            <a:r>
              <a:rPr lang="en-US" sz="2400" dirty="0"/>
              <a:t> ; </a:t>
            </a:r>
            <a:r>
              <a:rPr lang="en-US" sz="2400" dirty="0" smtClean="0"/>
              <a:t>x</a:t>
            </a:r>
            <a:endParaRPr lang="en-US" sz="2400" dirty="0"/>
          </a:p>
          <a:p>
            <a:r>
              <a:rPr lang="en-US" sz="2400" dirty="0" smtClean="0"/>
              <a:t>      push </a:t>
            </a:r>
            <a:r>
              <a:rPr lang="en-US" sz="2400" dirty="0" err="1"/>
              <a:t>ebx</a:t>
            </a:r>
            <a:r>
              <a:rPr lang="en-US" sz="2400" dirty="0"/>
              <a:t> ; </a:t>
            </a:r>
            <a:r>
              <a:rPr lang="en-US" sz="2400" dirty="0" smtClean="0"/>
              <a:t>y</a:t>
            </a:r>
            <a:endParaRPr lang="en-US" sz="2400" dirty="0"/>
          </a:p>
          <a:p>
            <a:r>
              <a:rPr lang="en-US" sz="2400" dirty="0" smtClean="0"/>
              <a:t>      push </a:t>
            </a:r>
            <a:r>
              <a:rPr lang="en-US" sz="2400" dirty="0" err="1"/>
              <a:t>ecx</a:t>
            </a:r>
            <a:r>
              <a:rPr lang="en-US" sz="2400" dirty="0"/>
              <a:t> ; n</a:t>
            </a:r>
          </a:p>
          <a:p>
            <a:r>
              <a:rPr lang="en-US" sz="2400" dirty="0" smtClean="0"/>
              <a:t>      push 0 ; p</a:t>
            </a:r>
            <a:endParaRPr lang="en-US" sz="2400" dirty="0"/>
          </a:p>
          <a:p>
            <a:r>
              <a:rPr lang="en-US" sz="2400" dirty="0" smtClean="0"/>
              <a:t>L2: </a:t>
            </a:r>
            <a:r>
              <a:rPr lang="en-US" sz="2400" dirty="0" err="1" smtClean="0"/>
              <a:t>cmp</a:t>
            </a:r>
            <a:r>
              <a:rPr lang="en-US" sz="2400" dirty="0" smtClean="0"/>
              <a:t> [esp+4], 0</a:t>
            </a:r>
          </a:p>
          <a:p>
            <a:r>
              <a:rPr lang="en-US" sz="2400" dirty="0"/>
              <a:t> </a:t>
            </a:r>
            <a:r>
              <a:rPr lang="en-US" sz="2400" dirty="0" smtClean="0"/>
              <a:t>     je L1</a:t>
            </a:r>
          </a:p>
          <a:p>
            <a:r>
              <a:rPr lang="en-US" sz="2400" dirty="0"/>
              <a:t> </a:t>
            </a:r>
            <a:r>
              <a:rPr lang="en-US" sz="2400" dirty="0" smtClean="0"/>
              <a:t>     mov </a:t>
            </a:r>
            <a:r>
              <a:rPr lang="en-US" sz="2400" dirty="0" err="1" smtClean="0"/>
              <a:t>eax</a:t>
            </a:r>
            <a:r>
              <a:rPr lang="en-US" sz="2400" dirty="0" smtClean="0"/>
              <a:t>, [esp+12]</a:t>
            </a:r>
          </a:p>
          <a:p>
            <a:r>
              <a:rPr lang="en-US" sz="2400" dirty="0"/>
              <a:t> </a:t>
            </a:r>
            <a:r>
              <a:rPr lang="en-US" sz="2400" dirty="0" smtClean="0"/>
              <a:t>     mov </a:t>
            </a:r>
            <a:r>
              <a:rPr lang="en-US" sz="2400" dirty="0" err="1" smtClean="0"/>
              <a:t>ebx</a:t>
            </a:r>
            <a:r>
              <a:rPr lang="en-US" sz="2400" dirty="0" smtClean="0"/>
              <a:t>, [esp+8]</a:t>
            </a:r>
          </a:p>
          <a:p>
            <a:r>
              <a:rPr lang="en-US" sz="2400" dirty="0"/>
              <a:t> </a:t>
            </a:r>
            <a:r>
              <a:rPr lang="en-US" sz="2400" dirty="0" smtClean="0"/>
              <a:t>     add </a:t>
            </a:r>
            <a:r>
              <a:rPr lang="en-US" sz="2400" dirty="0" err="1" smtClean="0"/>
              <a:t>eax</a:t>
            </a:r>
            <a:r>
              <a:rPr lang="en-US" sz="2400" dirty="0" smtClean="0"/>
              <a:t>, </a:t>
            </a:r>
            <a:r>
              <a:rPr lang="en-US" sz="2400" dirty="0" err="1" smtClean="0"/>
              <a:t>ebx</a:t>
            </a:r>
            <a:endParaRPr lang="en-US" sz="2400" dirty="0" smtClean="0"/>
          </a:p>
          <a:p>
            <a:r>
              <a:rPr lang="en-US" sz="2400" dirty="0"/>
              <a:t> </a:t>
            </a:r>
            <a:r>
              <a:rPr lang="en-US" sz="2400" dirty="0" smtClean="0"/>
              <a:t>     add [</a:t>
            </a:r>
            <a:r>
              <a:rPr lang="en-US" sz="2400" dirty="0" err="1" smtClean="0"/>
              <a:t>esp</a:t>
            </a:r>
            <a:r>
              <a:rPr lang="en-US" sz="2400" dirty="0" smtClean="0"/>
              <a:t>], </a:t>
            </a:r>
            <a:r>
              <a:rPr lang="en-US" sz="2400" dirty="0" err="1" smtClean="0"/>
              <a:t>eax</a:t>
            </a:r>
            <a:endParaRPr lang="en-US" sz="2400" dirty="0" smtClean="0"/>
          </a:p>
          <a:p>
            <a:r>
              <a:rPr lang="en-US" sz="2400" dirty="0" smtClean="0"/>
              <a:t>      sub [esp+4], 1</a:t>
            </a:r>
          </a:p>
          <a:p>
            <a:r>
              <a:rPr lang="en-US" sz="2400" dirty="0"/>
              <a:t> </a:t>
            </a:r>
            <a:r>
              <a:rPr lang="en-US" sz="2400" dirty="0" smtClean="0"/>
              <a:t>     </a:t>
            </a:r>
            <a:r>
              <a:rPr lang="en-US" sz="2400" dirty="0" err="1" smtClean="0"/>
              <a:t>jmp</a:t>
            </a:r>
            <a:r>
              <a:rPr lang="en-US" sz="2400" dirty="0" smtClean="0"/>
              <a:t> L2</a:t>
            </a:r>
          </a:p>
          <a:p>
            <a:r>
              <a:rPr lang="en-US" sz="2400" dirty="0"/>
              <a:t> </a:t>
            </a:r>
            <a:r>
              <a:rPr lang="en-US" sz="2400" dirty="0" smtClean="0"/>
              <a:t>     mov </a:t>
            </a:r>
            <a:r>
              <a:rPr lang="en-US" sz="2400" dirty="0" err="1" smtClean="0"/>
              <a:t>eax</a:t>
            </a:r>
            <a:r>
              <a:rPr lang="en-US" sz="2400" dirty="0" smtClean="0"/>
              <a:t>, [</a:t>
            </a:r>
            <a:r>
              <a:rPr lang="en-US" sz="2400" dirty="0" err="1" smtClean="0"/>
              <a:t>esp</a:t>
            </a:r>
            <a:r>
              <a:rPr lang="en-US" sz="2400" dirty="0" smtClean="0"/>
              <a:t>]</a:t>
            </a:r>
            <a:endParaRPr lang="en-US" sz="2400" dirty="0"/>
          </a:p>
          <a:p>
            <a:endParaRPr lang="en-US" dirty="0"/>
          </a:p>
        </p:txBody>
      </p:sp>
      <p:sp>
        <p:nvSpPr>
          <p:cNvPr id="6" name="TextBox 5"/>
          <p:cNvSpPr txBox="1"/>
          <p:nvPr/>
        </p:nvSpPr>
        <p:spPr>
          <a:xfrm>
            <a:off x="5791200" y="2514600"/>
            <a:ext cx="2898742" cy="2246769"/>
          </a:xfrm>
          <a:prstGeom prst="rect">
            <a:avLst/>
          </a:prstGeom>
          <a:noFill/>
          <a:ln>
            <a:solidFill>
              <a:schemeClr val="tx1"/>
            </a:solidFill>
          </a:ln>
        </p:spPr>
        <p:txBody>
          <a:bodyPr wrap="none" rtlCol="0">
            <a:spAutoFit/>
          </a:bodyPr>
          <a:lstStyle/>
          <a:p>
            <a:r>
              <a:rPr lang="en-US" sz="2000" dirty="0" err="1" smtClean="0"/>
              <a:t>int</a:t>
            </a:r>
            <a:r>
              <a:rPr lang="en-US" sz="2000" dirty="0" smtClean="0"/>
              <a:t> </a:t>
            </a:r>
            <a:r>
              <a:rPr lang="en-US" sz="2000" dirty="0" smtClean="0"/>
              <a:t>prod</a:t>
            </a:r>
            <a:r>
              <a:rPr lang="en-US" sz="2000" dirty="0" smtClean="0"/>
              <a:t>(</a:t>
            </a:r>
            <a:r>
              <a:rPr lang="en-US" sz="2000" dirty="0" err="1" smtClean="0"/>
              <a:t>int</a:t>
            </a:r>
            <a:r>
              <a:rPr lang="en-US" sz="2000" dirty="0" smtClean="0"/>
              <a:t> x, </a:t>
            </a:r>
            <a:r>
              <a:rPr lang="en-US" sz="2000" dirty="0" err="1" smtClean="0"/>
              <a:t>int</a:t>
            </a:r>
            <a:r>
              <a:rPr lang="en-US" sz="2000" dirty="0" smtClean="0"/>
              <a:t> </a:t>
            </a:r>
            <a:r>
              <a:rPr lang="en-US" sz="2000" dirty="0" smtClean="0"/>
              <a:t>y, </a:t>
            </a:r>
            <a:r>
              <a:rPr lang="en-US" sz="2000" dirty="0" err="1" smtClean="0"/>
              <a:t>int</a:t>
            </a:r>
            <a:r>
              <a:rPr lang="en-US" sz="2000" dirty="0" smtClean="0"/>
              <a:t> n) {</a:t>
            </a:r>
          </a:p>
          <a:p>
            <a:r>
              <a:rPr lang="en-US" sz="2000" dirty="0" smtClean="0"/>
              <a:t>  </a:t>
            </a:r>
            <a:r>
              <a:rPr lang="en-US" sz="2000" dirty="0" err="1" smtClean="0"/>
              <a:t>int</a:t>
            </a:r>
            <a:r>
              <a:rPr lang="en-US" sz="2000" dirty="0" smtClean="0"/>
              <a:t> p = 0;</a:t>
            </a:r>
          </a:p>
          <a:p>
            <a:r>
              <a:rPr lang="en-US" sz="2000" dirty="0"/>
              <a:t> </a:t>
            </a:r>
            <a:r>
              <a:rPr lang="en-US" sz="2000" dirty="0" smtClean="0"/>
              <a:t> while (n--) {</a:t>
            </a:r>
          </a:p>
          <a:p>
            <a:r>
              <a:rPr lang="en-US" sz="2000" dirty="0"/>
              <a:t> </a:t>
            </a:r>
            <a:r>
              <a:rPr lang="en-US" sz="2000" dirty="0" smtClean="0"/>
              <a:t>   p = p + (x + y);</a:t>
            </a:r>
          </a:p>
          <a:p>
            <a:r>
              <a:rPr lang="en-US" sz="2000" dirty="0"/>
              <a:t> </a:t>
            </a:r>
            <a:r>
              <a:rPr lang="en-US" sz="2000" dirty="0" smtClean="0"/>
              <a:t> }</a:t>
            </a:r>
          </a:p>
          <a:p>
            <a:r>
              <a:rPr lang="en-US" sz="2000" dirty="0"/>
              <a:t> </a:t>
            </a:r>
            <a:r>
              <a:rPr lang="en-US" sz="2000" dirty="0" smtClean="0"/>
              <a:t> return p;</a:t>
            </a:r>
            <a:endParaRPr lang="en-US" sz="2000" dirty="0" smtClean="0"/>
          </a:p>
          <a:p>
            <a:r>
              <a:rPr lang="en-US" sz="2000" dirty="0" smtClean="0"/>
              <a:t>}</a:t>
            </a:r>
            <a:endParaRPr lang="en-US" sz="2000" dirty="0"/>
          </a:p>
        </p:txBody>
      </p:sp>
      <p:sp>
        <p:nvSpPr>
          <p:cNvPr id="7" name="Rounded Rectangle 6"/>
          <p:cNvSpPr/>
          <p:nvPr/>
        </p:nvSpPr>
        <p:spPr>
          <a:xfrm>
            <a:off x="5771030" y="1295400"/>
            <a:ext cx="2918912" cy="685800"/>
          </a:xfrm>
          <a:prstGeom prst="roundRect">
            <a:avLst/>
          </a:prstGeom>
          <a:gradFill>
            <a:gsLst>
              <a:gs pos="0">
                <a:schemeClr val="bg1">
                  <a:lumMod val="85000"/>
                </a:schemeClr>
              </a:gs>
              <a:gs pos="80000">
                <a:schemeClr val="bg1">
                  <a:lumMod val="65000"/>
                </a:schemeClr>
              </a:gs>
              <a:gs pos="100000">
                <a:schemeClr val="bg1">
                  <a:lumMod val="50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3200" dirty="0" smtClean="0">
                <a:solidFill>
                  <a:schemeClr val="tx1"/>
                </a:solidFill>
                <a:latin typeface="Cambria" panose="02040503050406030204" pitchFamily="18" charset="0"/>
              </a:rPr>
              <a:t>(x + y) * n</a:t>
            </a:r>
            <a:endParaRPr lang="en-US" sz="4400" dirty="0">
              <a:solidFill>
                <a:schemeClr val="tx1"/>
              </a:solidFill>
              <a:latin typeface="Cambria" panose="02040503050406030204" pitchFamily="18" charset="0"/>
            </a:endParaRPr>
          </a:p>
        </p:txBody>
      </p:sp>
      <p:sp>
        <p:nvSpPr>
          <p:cNvPr id="8" name="Left Bracket 7"/>
          <p:cNvSpPr/>
          <p:nvPr/>
        </p:nvSpPr>
        <p:spPr>
          <a:xfrm>
            <a:off x="5486400" y="2514600"/>
            <a:ext cx="76200" cy="609600"/>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ight Bracket 8"/>
          <p:cNvSpPr/>
          <p:nvPr/>
        </p:nvSpPr>
        <p:spPr>
          <a:xfrm>
            <a:off x="3004995" y="1333500"/>
            <a:ext cx="228600" cy="1295400"/>
          </a:xfrm>
          <a:prstGeom prst="righ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1" name="Curved Connector 10"/>
          <p:cNvCxnSpPr/>
          <p:nvPr/>
        </p:nvCxnSpPr>
        <p:spPr>
          <a:xfrm rot="10800000">
            <a:off x="3233596" y="1981200"/>
            <a:ext cx="2252805" cy="838200"/>
          </a:xfrm>
          <a:prstGeom prst="curvedConnector3">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Left Bracket 12"/>
          <p:cNvSpPr/>
          <p:nvPr/>
        </p:nvSpPr>
        <p:spPr>
          <a:xfrm>
            <a:off x="5486400" y="3276600"/>
            <a:ext cx="76200" cy="838200"/>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Right Bracket 13"/>
          <p:cNvSpPr/>
          <p:nvPr/>
        </p:nvSpPr>
        <p:spPr>
          <a:xfrm>
            <a:off x="3004995" y="2743200"/>
            <a:ext cx="228600" cy="2819400"/>
          </a:xfrm>
          <a:prstGeom prst="righ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5" name="Curved Connector 14"/>
          <p:cNvCxnSpPr/>
          <p:nvPr/>
        </p:nvCxnSpPr>
        <p:spPr>
          <a:xfrm rot="10800000" flipV="1">
            <a:off x="3233596" y="3728322"/>
            <a:ext cx="2252805" cy="424577"/>
          </a:xfrm>
          <a:prstGeom prst="curvedConnector3">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7" name="Left Bracket 16"/>
          <p:cNvSpPr/>
          <p:nvPr/>
        </p:nvSpPr>
        <p:spPr>
          <a:xfrm>
            <a:off x="5488675" y="4163423"/>
            <a:ext cx="76200" cy="256177"/>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Right Bracket 19"/>
          <p:cNvSpPr/>
          <p:nvPr/>
        </p:nvSpPr>
        <p:spPr>
          <a:xfrm>
            <a:off x="3006346" y="5638800"/>
            <a:ext cx="227249" cy="243947"/>
          </a:xfrm>
          <a:prstGeom prst="righ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1" name="Curved Connector 20"/>
          <p:cNvCxnSpPr/>
          <p:nvPr/>
        </p:nvCxnSpPr>
        <p:spPr>
          <a:xfrm rot="10800000" flipV="1">
            <a:off x="3233597" y="4265211"/>
            <a:ext cx="2252805" cy="1495561"/>
          </a:xfrm>
          <a:prstGeom prst="curvedConnector3">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Rounded Rectangle 22"/>
          <p:cNvSpPr/>
          <p:nvPr/>
        </p:nvSpPr>
        <p:spPr>
          <a:xfrm>
            <a:off x="5771030" y="5181600"/>
            <a:ext cx="2918912" cy="1104900"/>
          </a:xfrm>
          <a:prstGeom prst="roundRect">
            <a:avLst/>
          </a:prstGeom>
          <a:gradFill>
            <a:gsLst>
              <a:gs pos="0">
                <a:schemeClr val="bg1">
                  <a:lumMod val="85000"/>
                </a:schemeClr>
              </a:gs>
              <a:gs pos="80000">
                <a:schemeClr val="bg1">
                  <a:lumMod val="65000"/>
                </a:schemeClr>
              </a:gs>
              <a:gs pos="100000">
                <a:schemeClr val="bg1">
                  <a:lumMod val="50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3200" dirty="0" smtClean="0">
                <a:solidFill>
                  <a:schemeClr val="tx1"/>
                </a:solidFill>
                <a:latin typeface="Cambria" panose="02040503050406030204" pitchFamily="18" charset="0"/>
              </a:rPr>
              <a:t>Static inputs:</a:t>
            </a:r>
          </a:p>
          <a:p>
            <a:pPr algn="ctr"/>
            <a:r>
              <a:rPr lang="en-US" sz="2800" dirty="0">
                <a:solidFill>
                  <a:schemeClr val="tx1"/>
                </a:solidFill>
                <a:latin typeface="Cambria" panose="02040503050406030204" pitchFamily="18" charset="0"/>
              </a:rPr>
              <a:t>[y </a:t>
            </a:r>
            <a:r>
              <a:rPr lang="en-US" sz="2800" dirty="0">
                <a:solidFill>
                  <a:schemeClr val="tx1"/>
                </a:solidFill>
                <a:latin typeface="Cambria" panose="02040503050406030204" pitchFamily="18" charset="0"/>
                <a:ea typeface="Cambria Math"/>
                <a:sym typeface="Wingdings" panose="05000000000000000000" pitchFamily="2" charset="2"/>
              </a:rPr>
              <a:t>↦</a:t>
            </a:r>
            <a:r>
              <a:rPr lang="en-US" sz="2800" dirty="0">
                <a:solidFill>
                  <a:schemeClr val="tx1"/>
                </a:solidFill>
                <a:latin typeface="Cambria" panose="02040503050406030204" pitchFamily="18" charset="0"/>
              </a:rPr>
              <a:t> 1, n </a:t>
            </a:r>
            <a:r>
              <a:rPr lang="en-US" sz="2800" dirty="0">
                <a:solidFill>
                  <a:schemeClr val="tx1"/>
                </a:solidFill>
                <a:latin typeface="Cambria" panose="02040503050406030204" pitchFamily="18" charset="0"/>
                <a:ea typeface="Cambria Math"/>
                <a:sym typeface="Wingdings" panose="05000000000000000000" pitchFamily="2" charset="2"/>
              </a:rPr>
              <a:t>↦</a:t>
            </a:r>
            <a:r>
              <a:rPr lang="en-US" sz="2800" dirty="0">
                <a:solidFill>
                  <a:schemeClr val="tx1"/>
                </a:solidFill>
                <a:latin typeface="Cambria" panose="02040503050406030204" pitchFamily="18" charset="0"/>
              </a:rPr>
              <a:t> </a:t>
            </a:r>
            <a:r>
              <a:rPr lang="en-US" sz="2800" dirty="0" smtClean="0">
                <a:solidFill>
                  <a:schemeClr val="tx1"/>
                </a:solidFill>
                <a:latin typeface="Cambria" panose="02040503050406030204" pitchFamily="18" charset="0"/>
              </a:rPr>
              <a:t>3]</a:t>
            </a:r>
            <a:endParaRPr lang="en-US" sz="4400" dirty="0">
              <a:solidFill>
                <a:schemeClr val="tx1"/>
              </a:solidFill>
              <a:latin typeface="Cambria" panose="02040503050406030204" pitchFamily="18" charset="0"/>
            </a:endParaRPr>
          </a:p>
        </p:txBody>
      </p:sp>
    </p:spTree>
    <p:extLst>
      <p:ext uri="{BB962C8B-B14F-4D97-AF65-F5344CB8AC3E}">
        <p14:creationId xmlns:p14="http://schemas.microsoft.com/office/powerpoint/2010/main" val="3601410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par>
                          <p:cTn id="18" fill="hold">
                            <p:stCondLst>
                              <p:cond delay="500"/>
                            </p:stCondLst>
                            <p:childTnLst>
                              <p:par>
                                <p:cTn id="19" presetID="22" presetClass="entr" presetSubtype="2"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right)">
                                      <p:cBhvr>
                                        <p:cTn id="21" dur="500"/>
                                        <p:tgtEl>
                                          <p:spTgt spid="11"/>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8"/>
                                        </p:tgtEl>
                                      </p:cBhvr>
                                    </p:animEffect>
                                    <p:set>
                                      <p:cBhvr>
                                        <p:cTn id="30" dur="1" fill="hold">
                                          <p:stCondLst>
                                            <p:cond delay="499"/>
                                          </p:stCondLst>
                                        </p:cTn>
                                        <p:tgtEl>
                                          <p:spTgt spid="8"/>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11"/>
                                        </p:tgtEl>
                                      </p:cBhvr>
                                    </p:animEffect>
                                    <p:set>
                                      <p:cBhvr>
                                        <p:cTn id="33" dur="1" fill="hold">
                                          <p:stCondLst>
                                            <p:cond delay="499"/>
                                          </p:stCondLst>
                                        </p:cTn>
                                        <p:tgtEl>
                                          <p:spTgt spid="11"/>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9"/>
                                        </p:tgtEl>
                                      </p:cBhvr>
                                    </p:animEffect>
                                    <p:set>
                                      <p:cBhvr>
                                        <p:cTn id="36" dur="1" fill="hold">
                                          <p:stCondLst>
                                            <p:cond delay="499"/>
                                          </p:stCondLst>
                                        </p:cTn>
                                        <p:tgtEl>
                                          <p:spTgt spid="9"/>
                                        </p:tgtEl>
                                        <p:attrNameLst>
                                          <p:attrName>style.visibility</p:attrName>
                                        </p:attrNameLst>
                                      </p:cBhvr>
                                      <p:to>
                                        <p:strVal val="hidden"/>
                                      </p:to>
                                    </p:se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par>
                          <p:cTn id="41" fill="hold">
                            <p:stCondLst>
                              <p:cond delay="1000"/>
                            </p:stCondLst>
                            <p:childTnLst>
                              <p:par>
                                <p:cTn id="42" presetID="22" presetClass="entr" presetSubtype="2" fill="hold"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right)">
                                      <p:cBhvr>
                                        <p:cTn id="44" dur="500"/>
                                        <p:tgtEl>
                                          <p:spTgt spid="15"/>
                                        </p:tgtEl>
                                      </p:cBhvr>
                                    </p:animEffect>
                                  </p:childTnLst>
                                </p:cTn>
                              </p:par>
                            </p:childTnLst>
                          </p:cTn>
                        </p:par>
                        <p:par>
                          <p:cTn id="45" fill="hold">
                            <p:stCondLst>
                              <p:cond delay="1500"/>
                            </p:stCondLst>
                            <p:childTnLst>
                              <p:par>
                                <p:cTn id="46" presetID="10" presetClass="entr" presetSubtype="0"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grpId="1" nodeType="clickEffect">
                                  <p:stCondLst>
                                    <p:cond delay="0"/>
                                  </p:stCondLst>
                                  <p:childTnLst>
                                    <p:animEffect transition="out" filter="fade">
                                      <p:cBhvr>
                                        <p:cTn id="52" dur="500"/>
                                        <p:tgtEl>
                                          <p:spTgt spid="13"/>
                                        </p:tgtEl>
                                      </p:cBhvr>
                                    </p:animEffect>
                                    <p:set>
                                      <p:cBhvr>
                                        <p:cTn id="53" dur="1" fill="hold">
                                          <p:stCondLst>
                                            <p:cond delay="499"/>
                                          </p:stCondLst>
                                        </p:cTn>
                                        <p:tgtEl>
                                          <p:spTgt spid="13"/>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15"/>
                                        </p:tgtEl>
                                      </p:cBhvr>
                                    </p:animEffect>
                                    <p:set>
                                      <p:cBhvr>
                                        <p:cTn id="56" dur="1" fill="hold">
                                          <p:stCondLst>
                                            <p:cond delay="499"/>
                                          </p:stCondLst>
                                        </p:cTn>
                                        <p:tgtEl>
                                          <p:spTgt spid="15"/>
                                        </p:tgtEl>
                                        <p:attrNameLst>
                                          <p:attrName>style.visibility</p:attrName>
                                        </p:attrNameLst>
                                      </p:cBhvr>
                                      <p:to>
                                        <p:strVal val="hidden"/>
                                      </p:to>
                                    </p:set>
                                  </p:childTnLst>
                                </p:cTn>
                              </p:par>
                              <p:par>
                                <p:cTn id="57" presetID="10" presetClass="exit" presetSubtype="0" fill="hold" grpId="1" nodeType="withEffect">
                                  <p:stCondLst>
                                    <p:cond delay="0"/>
                                  </p:stCondLst>
                                  <p:childTnLst>
                                    <p:animEffect transition="out" filter="fade">
                                      <p:cBhvr>
                                        <p:cTn id="58" dur="500"/>
                                        <p:tgtEl>
                                          <p:spTgt spid="14"/>
                                        </p:tgtEl>
                                      </p:cBhvr>
                                    </p:animEffect>
                                    <p:set>
                                      <p:cBhvr>
                                        <p:cTn id="59" dur="1" fill="hold">
                                          <p:stCondLst>
                                            <p:cond delay="499"/>
                                          </p:stCondLst>
                                        </p:cTn>
                                        <p:tgtEl>
                                          <p:spTgt spid="14"/>
                                        </p:tgtEl>
                                        <p:attrNameLst>
                                          <p:attrName>style.visibility</p:attrName>
                                        </p:attrNameLst>
                                      </p:cBhvr>
                                      <p:to>
                                        <p:strVal val="hidden"/>
                                      </p:to>
                                    </p:set>
                                  </p:childTnLst>
                                </p:cTn>
                              </p:par>
                            </p:childTnLst>
                          </p:cTn>
                        </p:par>
                        <p:par>
                          <p:cTn id="60" fill="hold">
                            <p:stCondLst>
                              <p:cond delay="500"/>
                            </p:stCondLst>
                            <p:childTnLst>
                              <p:par>
                                <p:cTn id="61" presetID="10"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500"/>
                                        <p:tgtEl>
                                          <p:spTgt spid="17"/>
                                        </p:tgtEl>
                                      </p:cBhvr>
                                    </p:animEffect>
                                  </p:childTnLst>
                                </p:cTn>
                              </p:par>
                            </p:childTnLst>
                          </p:cTn>
                        </p:par>
                        <p:par>
                          <p:cTn id="64" fill="hold">
                            <p:stCondLst>
                              <p:cond delay="1000"/>
                            </p:stCondLst>
                            <p:childTnLst>
                              <p:par>
                                <p:cTn id="65" presetID="2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right)">
                                      <p:cBhvr>
                                        <p:cTn id="67" dur="500"/>
                                        <p:tgtEl>
                                          <p:spTgt spid="21"/>
                                        </p:tgtEl>
                                      </p:cBhvr>
                                    </p:animEffect>
                                  </p:childTnLst>
                                </p:cTn>
                              </p:par>
                            </p:childTnLst>
                          </p:cTn>
                        </p:par>
                        <p:par>
                          <p:cTn id="68" fill="hold">
                            <p:stCondLst>
                              <p:cond delay="1500"/>
                            </p:stCondLst>
                            <p:childTnLst>
                              <p:par>
                                <p:cTn id="69" presetID="10" presetClass="entr" presetSubtype="0" fill="hold" grpId="0" nodeType="after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fade">
                                      <p:cBhvr>
                                        <p:cTn id="71" dur="500"/>
                                        <p:tgtEl>
                                          <p:spTgt spid="20"/>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grpId="1" nodeType="clickEffect">
                                  <p:stCondLst>
                                    <p:cond delay="0"/>
                                  </p:stCondLst>
                                  <p:childTnLst>
                                    <p:animEffect transition="out" filter="fade">
                                      <p:cBhvr>
                                        <p:cTn id="75" dur="500"/>
                                        <p:tgtEl>
                                          <p:spTgt spid="17"/>
                                        </p:tgtEl>
                                      </p:cBhvr>
                                    </p:animEffect>
                                    <p:set>
                                      <p:cBhvr>
                                        <p:cTn id="76" dur="1" fill="hold">
                                          <p:stCondLst>
                                            <p:cond delay="499"/>
                                          </p:stCondLst>
                                        </p:cTn>
                                        <p:tgtEl>
                                          <p:spTgt spid="17"/>
                                        </p:tgtEl>
                                        <p:attrNameLst>
                                          <p:attrName>style.visibility</p:attrName>
                                        </p:attrNameLst>
                                      </p:cBhvr>
                                      <p:to>
                                        <p:strVal val="hidden"/>
                                      </p:to>
                                    </p:set>
                                  </p:childTnLst>
                                </p:cTn>
                              </p:par>
                              <p:par>
                                <p:cTn id="77" presetID="10" presetClass="exit" presetSubtype="0" fill="hold" nodeType="withEffect">
                                  <p:stCondLst>
                                    <p:cond delay="0"/>
                                  </p:stCondLst>
                                  <p:childTnLst>
                                    <p:animEffect transition="out" filter="fade">
                                      <p:cBhvr>
                                        <p:cTn id="78" dur="500"/>
                                        <p:tgtEl>
                                          <p:spTgt spid="21"/>
                                        </p:tgtEl>
                                      </p:cBhvr>
                                    </p:animEffect>
                                    <p:set>
                                      <p:cBhvr>
                                        <p:cTn id="79" dur="1" fill="hold">
                                          <p:stCondLst>
                                            <p:cond delay="499"/>
                                          </p:stCondLst>
                                        </p:cTn>
                                        <p:tgtEl>
                                          <p:spTgt spid="21"/>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20"/>
                                        </p:tgtEl>
                                      </p:cBhvr>
                                    </p:animEffect>
                                    <p:set>
                                      <p:cBhvr>
                                        <p:cTn id="82" dur="1" fill="hold">
                                          <p:stCondLst>
                                            <p:cond delay="499"/>
                                          </p:stCondLst>
                                        </p:cTn>
                                        <p:tgtEl>
                                          <p:spTgt spid="20"/>
                                        </p:tgtEl>
                                        <p:attrNameLst>
                                          <p:attrName>style.visibility</p:attrName>
                                        </p:attrNameLst>
                                      </p:cBhvr>
                                      <p:to>
                                        <p:strVal val="hidden"/>
                                      </p:to>
                                    </p:set>
                                  </p:childTnLst>
                                </p:cTn>
                              </p:par>
                            </p:childTnLst>
                          </p:cTn>
                        </p:par>
                        <p:par>
                          <p:cTn id="83" fill="hold">
                            <p:stCondLst>
                              <p:cond delay="500"/>
                            </p:stCondLst>
                            <p:childTnLst>
                              <p:par>
                                <p:cTn id="84" presetID="53" presetClass="entr" presetSubtype="16"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p:cTn id="86" dur="500" fill="hold"/>
                                        <p:tgtEl>
                                          <p:spTgt spid="23"/>
                                        </p:tgtEl>
                                        <p:attrNameLst>
                                          <p:attrName>ppt_w</p:attrName>
                                        </p:attrNameLst>
                                      </p:cBhvr>
                                      <p:tavLst>
                                        <p:tav tm="0">
                                          <p:val>
                                            <p:fltVal val="0"/>
                                          </p:val>
                                        </p:tav>
                                        <p:tav tm="100000">
                                          <p:val>
                                            <p:strVal val="#ppt_w"/>
                                          </p:val>
                                        </p:tav>
                                      </p:tavLst>
                                    </p:anim>
                                    <p:anim calcmode="lin" valueType="num">
                                      <p:cBhvr>
                                        <p:cTn id="87" dur="500" fill="hold"/>
                                        <p:tgtEl>
                                          <p:spTgt spid="23"/>
                                        </p:tgtEl>
                                        <p:attrNameLst>
                                          <p:attrName>ppt_h</p:attrName>
                                        </p:attrNameLst>
                                      </p:cBhvr>
                                      <p:tavLst>
                                        <p:tav tm="0">
                                          <p:val>
                                            <p:fltVal val="0"/>
                                          </p:val>
                                        </p:tav>
                                        <p:tav tm="100000">
                                          <p:val>
                                            <p:strVal val="#ppt_h"/>
                                          </p:val>
                                        </p:tav>
                                      </p:tavLst>
                                    </p:anim>
                                    <p:animEffect transition="in" filter="fade">
                                      <p:cBhvr>
                                        <p:cTn id="8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8" grpId="1" animBg="1"/>
      <p:bldP spid="9" grpId="0" animBg="1"/>
      <p:bldP spid="9" grpId="1" animBg="1"/>
      <p:bldP spid="13" grpId="0" animBg="1"/>
      <p:bldP spid="13" grpId="1" animBg="1"/>
      <p:bldP spid="14" grpId="0" animBg="1"/>
      <p:bldP spid="14" grpId="1" animBg="1"/>
      <p:bldP spid="17" grpId="0" animBg="1"/>
      <p:bldP spid="17" grpId="1" animBg="1"/>
      <p:bldP spid="20" grpId="0" animBg="1"/>
      <p:bldP spid="20" grpId="1" animBg="1"/>
      <p:bldP spid="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BTA</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61790EBF-2842-40BA-9364-7C045D9A1DE9}" type="slidenum">
              <a:rPr lang="en-US" smtClean="0"/>
              <a:t>18</a:t>
            </a:fld>
            <a:endParaRPr lang="en-US"/>
          </a:p>
        </p:txBody>
      </p:sp>
      <p:sp>
        <p:nvSpPr>
          <p:cNvPr id="5" name="Rounded Rectangle 4"/>
          <p:cNvSpPr/>
          <p:nvPr/>
        </p:nvSpPr>
        <p:spPr>
          <a:xfrm>
            <a:off x="762000" y="3048000"/>
            <a:ext cx="2918912" cy="1104900"/>
          </a:xfrm>
          <a:prstGeom prst="roundRect">
            <a:avLst/>
          </a:prstGeom>
          <a:gradFill>
            <a:gsLst>
              <a:gs pos="0">
                <a:schemeClr val="bg1">
                  <a:lumMod val="85000"/>
                </a:schemeClr>
              </a:gs>
              <a:gs pos="80000">
                <a:schemeClr val="bg1">
                  <a:lumMod val="65000"/>
                </a:schemeClr>
              </a:gs>
              <a:gs pos="100000">
                <a:schemeClr val="bg1">
                  <a:lumMod val="50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3200" dirty="0" smtClean="0">
                <a:solidFill>
                  <a:schemeClr val="tx1"/>
                </a:solidFill>
                <a:latin typeface="Cambria" panose="02040503050406030204" pitchFamily="18" charset="0"/>
              </a:rPr>
              <a:t>Forward Slicing</a:t>
            </a:r>
            <a:endParaRPr lang="en-US" sz="4400" dirty="0">
              <a:solidFill>
                <a:schemeClr val="tx1"/>
              </a:solidFill>
              <a:latin typeface="Cambria" panose="02040503050406030204" pitchFamily="18" charset="0"/>
            </a:endParaRPr>
          </a:p>
        </p:txBody>
      </p:sp>
      <p:sp>
        <p:nvSpPr>
          <p:cNvPr id="7" name="Rounded Rectangle 6"/>
          <p:cNvSpPr/>
          <p:nvPr/>
        </p:nvSpPr>
        <p:spPr>
          <a:xfrm>
            <a:off x="5181600" y="1524000"/>
            <a:ext cx="3733800" cy="4495800"/>
          </a:xfrm>
          <a:prstGeom prst="roundRect">
            <a:avLst/>
          </a:prstGeom>
          <a:ln/>
        </p:spPr>
        <p:style>
          <a:lnRef idx="2">
            <a:schemeClr val="dk1"/>
          </a:lnRef>
          <a:fillRef idx="1">
            <a:schemeClr val="lt1"/>
          </a:fillRef>
          <a:effectRef idx="0">
            <a:schemeClr val="dk1"/>
          </a:effectRef>
          <a:fontRef idx="minor">
            <a:schemeClr val="dk1"/>
          </a:fontRef>
        </p:style>
        <p:txBody>
          <a:bodyPr lIns="0" tIns="0" rIns="0" bIns="0" rtlCol="0" anchor="ctr"/>
          <a:lstStyle/>
          <a:p>
            <a:r>
              <a:rPr lang="en-US" sz="2400" dirty="0">
                <a:solidFill>
                  <a:schemeClr val="tx1"/>
                </a:solidFill>
                <a:latin typeface="Cambria" panose="02040503050406030204" pitchFamily="18" charset="0"/>
              </a:rPr>
              <a:t>    </a:t>
            </a:r>
            <a:r>
              <a:rPr lang="en-US" sz="2400" dirty="0" err="1">
                <a:solidFill>
                  <a:schemeClr val="tx1"/>
                </a:solidFill>
                <a:latin typeface="Cambria" panose="02040503050406030204" pitchFamily="18" charset="0"/>
              </a:rPr>
              <a:t>int</a:t>
            </a:r>
            <a:r>
              <a:rPr lang="en-US" sz="2400" dirty="0">
                <a:solidFill>
                  <a:schemeClr val="tx1"/>
                </a:solidFill>
                <a:latin typeface="Cambria" panose="02040503050406030204" pitchFamily="18" charset="0"/>
              </a:rPr>
              <a:t> main</a:t>
            </a:r>
            <a:r>
              <a:rPr lang="en-US" sz="2400" dirty="0" smtClean="0">
                <a:solidFill>
                  <a:schemeClr val="tx1"/>
                </a:solidFill>
                <a:latin typeface="Cambria" panose="02040503050406030204" pitchFamily="18" charset="0"/>
              </a:rPr>
              <a:t>( ) </a:t>
            </a:r>
            <a:r>
              <a:rPr lang="en-US" sz="2400" dirty="0">
                <a:solidFill>
                  <a:schemeClr val="tx1"/>
                </a:solidFill>
                <a:latin typeface="Cambria" panose="02040503050406030204" pitchFamily="18" charset="0"/>
              </a:rPr>
              <a:t>{</a:t>
            </a:r>
          </a:p>
          <a:p>
            <a:r>
              <a:rPr lang="en-US" sz="2400" dirty="0">
                <a:solidFill>
                  <a:schemeClr val="tx1"/>
                </a:solidFill>
                <a:latin typeface="Cambria" panose="02040503050406030204" pitchFamily="18" charset="0"/>
              </a:rPr>
              <a:t>  </a:t>
            </a:r>
            <a:r>
              <a:rPr lang="en-US" sz="2400" dirty="0">
                <a:solidFill>
                  <a:schemeClr val="tx1"/>
                </a:solidFill>
                <a:latin typeface="Cambria" panose="02040503050406030204" pitchFamily="18" charset="0"/>
              </a:rPr>
              <a:t>    </a:t>
            </a:r>
            <a:r>
              <a:rPr lang="en-US" sz="2400" dirty="0" err="1">
                <a:solidFill>
                  <a:schemeClr val="tx1"/>
                </a:solidFill>
                <a:latin typeface="Cambria" panose="02040503050406030204" pitchFamily="18" charset="0"/>
              </a:rPr>
              <a:t>int</a:t>
            </a:r>
            <a:r>
              <a:rPr lang="en-US" sz="2400" dirty="0">
                <a:solidFill>
                  <a:schemeClr val="tx1"/>
                </a:solidFill>
                <a:latin typeface="Cambria" panose="02040503050406030204" pitchFamily="18" charset="0"/>
              </a:rPr>
              <a:t> sum </a:t>
            </a:r>
            <a:r>
              <a:rPr lang="en-US" sz="2400" dirty="0">
                <a:solidFill>
                  <a:schemeClr val="tx1"/>
                </a:solidFill>
                <a:latin typeface="Cambria" panose="02040503050406030204" pitchFamily="18" charset="0"/>
              </a:rPr>
              <a:t>= </a:t>
            </a:r>
            <a:r>
              <a:rPr lang="en-US" sz="2400" dirty="0">
                <a:solidFill>
                  <a:schemeClr val="tx1"/>
                </a:solidFill>
                <a:latin typeface="Cambria" panose="02040503050406030204" pitchFamily="18" charset="0"/>
              </a:rPr>
              <a:t>0;</a:t>
            </a:r>
          </a:p>
          <a:p>
            <a:r>
              <a:rPr lang="en-US" sz="2400" dirty="0">
                <a:solidFill>
                  <a:schemeClr val="tx1"/>
                </a:solidFill>
                <a:latin typeface="Cambria" panose="02040503050406030204" pitchFamily="18" charset="0"/>
              </a:rPr>
              <a:t>      </a:t>
            </a:r>
            <a:r>
              <a:rPr lang="en-US" sz="2400" dirty="0" err="1">
                <a:solidFill>
                  <a:schemeClr val="tx1"/>
                </a:solidFill>
                <a:latin typeface="Cambria" panose="02040503050406030204" pitchFamily="18" charset="0"/>
              </a:rPr>
              <a:t>int</a:t>
            </a:r>
            <a:r>
              <a:rPr lang="en-US" sz="2400" dirty="0">
                <a:solidFill>
                  <a:schemeClr val="tx1"/>
                </a:solidFill>
                <a:latin typeface="Cambria" panose="02040503050406030204" pitchFamily="18" charset="0"/>
              </a:rPr>
              <a:t> </a:t>
            </a:r>
            <a:r>
              <a:rPr lang="en-US" sz="2400" dirty="0" err="1">
                <a:solidFill>
                  <a:schemeClr val="tx1"/>
                </a:solidFill>
                <a:latin typeface="Cambria" panose="02040503050406030204" pitchFamily="18" charset="0"/>
              </a:rPr>
              <a:t>i</a:t>
            </a:r>
            <a:r>
              <a:rPr lang="en-US" sz="2400" dirty="0">
                <a:solidFill>
                  <a:schemeClr val="tx1"/>
                </a:solidFill>
                <a:latin typeface="Cambria" panose="02040503050406030204" pitchFamily="18" charset="0"/>
              </a:rPr>
              <a:t> = 1;</a:t>
            </a:r>
            <a:endParaRPr lang="en-US" sz="2400" dirty="0">
              <a:solidFill>
                <a:schemeClr val="tx1"/>
              </a:solidFill>
              <a:latin typeface="Cambria" panose="02040503050406030204" pitchFamily="18" charset="0"/>
            </a:endParaRPr>
          </a:p>
          <a:p>
            <a:r>
              <a:rPr lang="en-US" sz="2400" dirty="0">
                <a:solidFill>
                  <a:schemeClr val="tx1"/>
                </a:solidFill>
                <a:latin typeface="Cambria" panose="02040503050406030204" pitchFamily="18" charset="0"/>
              </a:rPr>
              <a:t>  </a:t>
            </a:r>
            <a:r>
              <a:rPr lang="en-US" sz="2400" dirty="0">
                <a:solidFill>
                  <a:schemeClr val="tx1"/>
                </a:solidFill>
                <a:latin typeface="Cambria" panose="02040503050406030204" pitchFamily="18" charset="0"/>
              </a:rPr>
              <a:t>    while (</a:t>
            </a:r>
            <a:r>
              <a:rPr lang="en-US" sz="2400" dirty="0" err="1">
                <a:solidFill>
                  <a:schemeClr val="tx1"/>
                </a:solidFill>
                <a:latin typeface="Cambria" panose="02040503050406030204" pitchFamily="18" charset="0"/>
              </a:rPr>
              <a:t>i</a:t>
            </a:r>
            <a:r>
              <a:rPr lang="en-US" sz="2400" dirty="0">
                <a:solidFill>
                  <a:schemeClr val="tx1"/>
                </a:solidFill>
                <a:latin typeface="Cambria" panose="02040503050406030204" pitchFamily="18" charset="0"/>
              </a:rPr>
              <a:t> &lt; 11) </a:t>
            </a:r>
            <a:r>
              <a:rPr lang="en-US" sz="2400" dirty="0">
                <a:solidFill>
                  <a:schemeClr val="tx1"/>
                </a:solidFill>
                <a:latin typeface="Cambria" panose="02040503050406030204" pitchFamily="18" charset="0"/>
              </a:rPr>
              <a:t>{</a:t>
            </a:r>
          </a:p>
          <a:p>
            <a:r>
              <a:rPr lang="en-US" sz="2400" dirty="0">
                <a:solidFill>
                  <a:schemeClr val="tx1"/>
                </a:solidFill>
                <a:latin typeface="Cambria" panose="02040503050406030204" pitchFamily="18" charset="0"/>
              </a:rPr>
              <a:t>    </a:t>
            </a:r>
            <a:r>
              <a:rPr lang="en-US" sz="2400" dirty="0">
                <a:solidFill>
                  <a:schemeClr val="tx1"/>
                </a:solidFill>
                <a:latin typeface="Cambria" panose="02040503050406030204" pitchFamily="18" charset="0"/>
              </a:rPr>
              <a:t>    sum = sum + </a:t>
            </a:r>
            <a:r>
              <a:rPr lang="en-US" sz="2400" dirty="0" err="1">
                <a:solidFill>
                  <a:schemeClr val="tx1"/>
                </a:solidFill>
                <a:latin typeface="Cambria" panose="02040503050406030204" pitchFamily="18" charset="0"/>
              </a:rPr>
              <a:t>i</a:t>
            </a:r>
            <a:r>
              <a:rPr lang="en-US" sz="2400" dirty="0">
                <a:solidFill>
                  <a:schemeClr val="tx1"/>
                </a:solidFill>
                <a:latin typeface="Cambria" panose="02040503050406030204" pitchFamily="18" charset="0"/>
              </a:rPr>
              <a:t>;</a:t>
            </a:r>
          </a:p>
          <a:p>
            <a:r>
              <a:rPr lang="en-US" sz="2400" dirty="0">
                <a:solidFill>
                  <a:schemeClr val="tx1"/>
                </a:solidFill>
                <a:latin typeface="Cambria" panose="02040503050406030204" pitchFamily="18" charset="0"/>
              </a:rPr>
              <a:t>        </a:t>
            </a:r>
            <a:r>
              <a:rPr lang="en-US" sz="2400" dirty="0" err="1">
                <a:solidFill>
                  <a:schemeClr val="tx1"/>
                </a:solidFill>
                <a:latin typeface="Cambria" panose="02040503050406030204" pitchFamily="18" charset="0"/>
              </a:rPr>
              <a:t>i</a:t>
            </a:r>
            <a:r>
              <a:rPr lang="en-US" sz="2400" dirty="0">
                <a:solidFill>
                  <a:schemeClr val="tx1"/>
                </a:solidFill>
                <a:latin typeface="Cambria" panose="02040503050406030204" pitchFamily="18" charset="0"/>
              </a:rPr>
              <a:t> = </a:t>
            </a:r>
            <a:r>
              <a:rPr lang="en-US" sz="2400" dirty="0" err="1">
                <a:solidFill>
                  <a:schemeClr val="tx1"/>
                </a:solidFill>
                <a:latin typeface="Cambria" panose="02040503050406030204" pitchFamily="18" charset="0"/>
              </a:rPr>
              <a:t>i</a:t>
            </a:r>
            <a:r>
              <a:rPr lang="en-US" sz="2400" dirty="0">
                <a:solidFill>
                  <a:schemeClr val="tx1"/>
                </a:solidFill>
                <a:latin typeface="Cambria" panose="02040503050406030204" pitchFamily="18" charset="0"/>
              </a:rPr>
              <a:t> + 1;</a:t>
            </a:r>
            <a:endParaRPr lang="en-US" sz="2400" dirty="0">
              <a:solidFill>
                <a:schemeClr val="tx1"/>
              </a:solidFill>
              <a:latin typeface="Cambria" panose="02040503050406030204" pitchFamily="18" charset="0"/>
            </a:endParaRPr>
          </a:p>
          <a:p>
            <a:r>
              <a:rPr lang="en-US" sz="2400" dirty="0">
                <a:solidFill>
                  <a:schemeClr val="tx1"/>
                </a:solidFill>
                <a:latin typeface="Cambria" panose="02040503050406030204" pitchFamily="18" charset="0"/>
              </a:rPr>
              <a:t>  </a:t>
            </a:r>
            <a:r>
              <a:rPr lang="en-US" sz="2400" dirty="0">
                <a:solidFill>
                  <a:schemeClr val="tx1"/>
                </a:solidFill>
                <a:latin typeface="Cambria" panose="02040503050406030204" pitchFamily="18" charset="0"/>
              </a:rPr>
              <a:t>    }</a:t>
            </a:r>
          </a:p>
          <a:p>
            <a:r>
              <a:rPr lang="en-US" sz="2400" dirty="0">
                <a:solidFill>
                  <a:schemeClr val="tx1"/>
                </a:solidFill>
                <a:latin typeface="Cambria" panose="02040503050406030204" pitchFamily="18" charset="0"/>
              </a:rPr>
              <a:t>      </a:t>
            </a:r>
            <a:r>
              <a:rPr lang="en-US" sz="2400" dirty="0" err="1">
                <a:solidFill>
                  <a:schemeClr val="tx1"/>
                </a:solidFill>
                <a:latin typeface="Cambria" panose="02040503050406030204" pitchFamily="18" charset="0"/>
              </a:rPr>
              <a:t>printf</a:t>
            </a:r>
            <a:r>
              <a:rPr lang="en-US" sz="2400" dirty="0">
                <a:solidFill>
                  <a:schemeClr val="tx1"/>
                </a:solidFill>
                <a:latin typeface="Cambria" panose="02040503050406030204" pitchFamily="18" charset="0"/>
              </a:rPr>
              <a:t>(“%d\n”, sum);</a:t>
            </a:r>
            <a:endParaRPr lang="en-US" sz="2400" dirty="0">
              <a:solidFill>
                <a:schemeClr val="tx1"/>
              </a:solidFill>
              <a:latin typeface="Cambria" panose="02040503050406030204" pitchFamily="18" charset="0"/>
            </a:endParaRPr>
          </a:p>
          <a:p>
            <a:r>
              <a:rPr lang="en-US" sz="2400" dirty="0">
                <a:solidFill>
                  <a:schemeClr val="tx1"/>
                </a:solidFill>
                <a:latin typeface="Cambria" panose="02040503050406030204" pitchFamily="18" charset="0"/>
              </a:rPr>
              <a:t>  </a:t>
            </a:r>
            <a:r>
              <a:rPr lang="en-US" sz="2400" dirty="0">
                <a:solidFill>
                  <a:schemeClr val="tx1"/>
                </a:solidFill>
                <a:latin typeface="Cambria" panose="02040503050406030204" pitchFamily="18" charset="0"/>
              </a:rPr>
              <a:t>    </a:t>
            </a:r>
            <a:r>
              <a:rPr lang="en-US" sz="2400" dirty="0" err="1">
                <a:solidFill>
                  <a:schemeClr val="tx1"/>
                </a:solidFill>
                <a:latin typeface="Cambria" panose="02040503050406030204" pitchFamily="18" charset="0"/>
              </a:rPr>
              <a:t>printf</a:t>
            </a:r>
            <a:r>
              <a:rPr lang="en-US" sz="2400" dirty="0">
                <a:solidFill>
                  <a:schemeClr val="tx1"/>
                </a:solidFill>
                <a:latin typeface="Cambria" panose="02040503050406030204" pitchFamily="18" charset="0"/>
              </a:rPr>
              <a:t>(“%d\n”, </a:t>
            </a:r>
            <a:r>
              <a:rPr lang="en-US" sz="2400" dirty="0" err="1">
                <a:solidFill>
                  <a:schemeClr val="tx1"/>
                </a:solidFill>
                <a:latin typeface="Cambria" panose="02040503050406030204" pitchFamily="18" charset="0"/>
              </a:rPr>
              <a:t>i</a:t>
            </a:r>
            <a:r>
              <a:rPr lang="en-US" sz="2400" dirty="0">
                <a:solidFill>
                  <a:schemeClr val="tx1"/>
                </a:solidFill>
                <a:latin typeface="Cambria" panose="02040503050406030204" pitchFamily="18" charset="0"/>
              </a:rPr>
              <a:t>);</a:t>
            </a:r>
            <a:endParaRPr lang="en-US" sz="2400" dirty="0">
              <a:solidFill>
                <a:schemeClr val="tx1"/>
              </a:solidFill>
              <a:latin typeface="Cambria" panose="02040503050406030204" pitchFamily="18" charset="0"/>
            </a:endParaRPr>
          </a:p>
          <a:p>
            <a:r>
              <a:rPr lang="en-US" sz="2400" dirty="0">
                <a:solidFill>
                  <a:schemeClr val="tx1"/>
                </a:solidFill>
                <a:latin typeface="Cambria" panose="02040503050406030204" pitchFamily="18" charset="0"/>
              </a:rPr>
              <a:t>    }</a:t>
            </a:r>
            <a:endParaRPr lang="en-US" sz="2400" dirty="0">
              <a:solidFill>
                <a:schemeClr val="tx1"/>
              </a:solidFill>
              <a:latin typeface="Cambria" panose="02040503050406030204" pitchFamily="18" charset="0"/>
            </a:endParaRPr>
          </a:p>
        </p:txBody>
      </p:sp>
      <p:sp>
        <p:nvSpPr>
          <p:cNvPr id="8" name="Rounded Rectangular Callout 7"/>
          <p:cNvSpPr/>
          <p:nvPr/>
        </p:nvSpPr>
        <p:spPr>
          <a:xfrm>
            <a:off x="3679775" y="1701421"/>
            <a:ext cx="1752600" cy="838200"/>
          </a:xfrm>
          <a:prstGeom prst="wedgeRoundRectCallout">
            <a:avLst>
              <a:gd name="adj1" fmla="val 64825"/>
              <a:gd name="adj2" fmla="val 46217"/>
              <a:gd name="adj3" fmla="val 16667"/>
            </a:avLst>
          </a:prstGeom>
          <a:ln/>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2000" dirty="0" smtClean="0">
                <a:solidFill>
                  <a:schemeClr val="tx1"/>
                </a:solidFill>
                <a:latin typeface="Cambria" panose="02040503050406030204" pitchFamily="18" charset="0"/>
              </a:rPr>
              <a:t>Slicing criterion</a:t>
            </a:r>
            <a:endParaRPr lang="en-US" sz="2000" dirty="0">
              <a:solidFill>
                <a:schemeClr val="tx1"/>
              </a:solidFill>
              <a:latin typeface="Cambria" panose="02040503050406030204" pitchFamily="18" charset="0"/>
            </a:endParaRPr>
          </a:p>
        </p:txBody>
      </p:sp>
    </p:spTree>
    <p:extLst>
      <p:ext uri="{BB962C8B-B14F-4D97-AF65-F5344CB8AC3E}">
        <p14:creationId xmlns:p14="http://schemas.microsoft.com/office/powerpoint/2010/main" val="1387446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1" nodeType="clickEffect">
                                  <p:stCondLst>
                                    <p:cond delay="0"/>
                                  </p:stCondLst>
                                  <p:childTnLst>
                                    <p:set>
                                      <p:cBhvr>
                                        <p:cTn id="13" dur="1" fill="hold">
                                          <p:stCondLst>
                                            <p:cond delay="0"/>
                                          </p:stCondLst>
                                        </p:cTn>
                                        <p:tgtEl>
                                          <p:spTgt spid="7">
                                            <p:bg/>
                                          </p:spTgt>
                                        </p:tgtEl>
                                        <p:attrNameLst>
                                          <p:attrName>style.visibility</p:attrName>
                                        </p:attrNameLst>
                                      </p:cBhvr>
                                      <p:to>
                                        <p:strVal val="visible"/>
                                      </p:to>
                                    </p:set>
                                    <p:animEffect transition="in" filter="fade">
                                      <p:cBhvr>
                                        <p:cTn id="14" dur="500"/>
                                        <p:tgtEl>
                                          <p:spTgt spid="7">
                                            <p:bg/>
                                          </p:spTgt>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par>
                                <p:cTn id="18" presetID="10" presetClass="entr" presetSubtype="0" fill="hold" grpId="1" nodeType="withEffect">
                                  <p:stCondLst>
                                    <p:cond delay="0"/>
                                  </p:stCondLst>
                                  <p:iterate type="lt">
                                    <p:tmPct val="0"/>
                                  </p:iterate>
                                  <p:childTnLst>
                                    <p:set>
                                      <p:cBhvr>
                                        <p:cTn id="19" dur="1" fill="hold">
                                          <p:stCondLst>
                                            <p:cond delay="0"/>
                                          </p:stCondLst>
                                        </p:cTn>
                                        <p:tgtEl>
                                          <p:spTgt spid="7">
                                            <p:txEl>
                                              <p:pRg st="1" end="1"/>
                                            </p:txEl>
                                          </p:spTgt>
                                        </p:tgtEl>
                                        <p:attrNameLst>
                                          <p:attrName>style.visibility</p:attrName>
                                        </p:attrNameLst>
                                      </p:cBhvr>
                                      <p:to>
                                        <p:strVal val="visible"/>
                                      </p:to>
                                    </p:set>
                                    <p:animEffect transition="in" filter="fade">
                                      <p:cBhvr>
                                        <p:cTn id="20" dur="500"/>
                                        <p:tgtEl>
                                          <p:spTgt spid="7">
                                            <p:txEl>
                                              <p:pRg st="1" end="1"/>
                                            </p:txEl>
                                          </p:spTgt>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fade">
                                      <p:cBhvr>
                                        <p:cTn id="23" dur="500"/>
                                        <p:tgtEl>
                                          <p:spTgt spid="7">
                                            <p:txEl>
                                              <p:pRg st="2" end="2"/>
                                            </p:txEl>
                                          </p:spTgt>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7">
                                            <p:txEl>
                                              <p:pRg st="3" end="3"/>
                                            </p:txEl>
                                          </p:spTgt>
                                        </p:tgtEl>
                                        <p:attrNameLst>
                                          <p:attrName>style.visibility</p:attrName>
                                        </p:attrNameLst>
                                      </p:cBhvr>
                                      <p:to>
                                        <p:strVal val="visible"/>
                                      </p:to>
                                    </p:set>
                                    <p:animEffect transition="in" filter="fade">
                                      <p:cBhvr>
                                        <p:cTn id="26" dur="500"/>
                                        <p:tgtEl>
                                          <p:spTgt spid="7">
                                            <p:txEl>
                                              <p:pRg st="3" end="3"/>
                                            </p:txEl>
                                          </p:spTgt>
                                        </p:tgtEl>
                                      </p:cBhvr>
                                    </p:animEffect>
                                  </p:childTnLst>
                                </p:cTn>
                              </p:par>
                              <p:par>
                                <p:cTn id="27" presetID="10" presetClass="entr" presetSubtype="0" fill="hold" grpId="1" nodeType="withEffect">
                                  <p:stCondLst>
                                    <p:cond delay="0"/>
                                  </p:stCondLst>
                                  <p:iterate type="lt">
                                    <p:tmPct val="0"/>
                                  </p:iterate>
                                  <p:childTnLst>
                                    <p:set>
                                      <p:cBhvr>
                                        <p:cTn id="28" dur="1" fill="hold">
                                          <p:stCondLst>
                                            <p:cond delay="0"/>
                                          </p:stCondLst>
                                        </p:cTn>
                                        <p:tgtEl>
                                          <p:spTgt spid="7">
                                            <p:txEl>
                                              <p:pRg st="4" end="4"/>
                                            </p:txEl>
                                          </p:spTgt>
                                        </p:tgtEl>
                                        <p:attrNameLst>
                                          <p:attrName>style.visibility</p:attrName>
                                        </p:attrNameLst>
                                      </p:cBhvr>
                                      <p:to>
                                        <p:strVal val="visible"/>
                                      </p:to>
                                    </p:set>
                                    <p:animEffect transition="in" filter="fade">
                                      <p:cBhvr>
                                        <p:cTn id="29" dur="500"/>
                                        <p:tgtEl>
                                          <p:spTgt spid="7">
                                            <p:txEl>
                                              <p:pRg st="4" end="4"/>
                                            </p:txEl>
                                          </p:spTgt>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500"/>
                                        <p:tgtEl>
                                          <p:spTgt spid="7">
                                            <p:txEl>
                                              <p:pRg st="5" end="5"/>
                                            </p:txEl>
                                          </p:spTgt>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7">
                                            <p:txEl>
                                              <p:pRg st="6" end="6"/>
                                            </p:txEl>
                                          </p:spTgt>
                                        </p:tgtEl>
                                        <p:attrNameLst>
                                          <p:attrName>style.visibility</p:attrName>
                                        </p:attrNameLst>
                                      </p:cBhvr>
                                      <p:to>
                                        <p:strVal val="visible"/>
                                      </p:to>
                                    </p:set>
                                    <p:animEffect transition="in" filter="fade">
                                      <p:cBhvr>
                                        <p:cTn id="35" dur="500"/>
                                        <p:tgtEl>
                                          <p:spTgt spid="7">
                                            <p:txEl>
                                              <p:pRg st="6" end="6"/>
                                            </p:txEl>
                                          </p:spTgt>
                                        </p:tgtEl>
                                      </p:cBhvr>
                                    </p:animEffect>
                                  </p:childTnLst>
                                </p:cTn>
                              </p:par>
                              <p:par>
                                <p:cTn id="36" presetID="10" presetClass="entr" presetSubtype="0" fill="hold" grpId="1" nodeType="withEffect">
                                  <p:stCondLst>
                                    <p:cond delay="0"/>
                                  </p:stCondLst>
                                  <p:iterate type="lt">
                                    <p:tmPct val="0"/>
                                  </p:iterate>
                                  <p:childTnLst>
                                    <p:set>
                                      <p:cBhvr>
                                        <p:cTn id="37" dur="1" fill="hold">
                                          <p:stCondLst>
                                            <p:cond delay="0"/>
                                          </p:stCondLst>
                                        </p:cTn>
                                        <p:tgtEl>
                                          <p:spTgt spid="7">
                                            <p:txEl>
                                              <p:pRg st="7" end="7"/>
                                            </p:txEl>
                                          </p:spTgt>
                                        </p:tgtEl>
                                        <p:attrNameLst>
                                          <p:attrName>style.visibility</p:attrName>
                                        </p:attrNameLst>
                                      </p:cBhvr>
                                      <p:to>
                                        <p:strVal val="visible"/>
                                      </p:to>
                                    </p:set>
                                    <p:animEffect transition="in" filter="fade">
                                      <p:cBhvr>
                                        <p:cTn id="38" dur="500"/>
                                        <p:tgtEl>
                                          <p:spTgt spid="7">
                                            <p:txEl>
                                              <p:pRg st="7" end="7"/>
                                            </p:txEl>
                                          </p:spTgt>
                                        </p:tgtEl>
                                      </p:cBhvr>
                                    </p:animEffect>
                                  </p:childTnLst>
                                </p:cTn>
                              </p:par>
                              <p:par>
                                <p:cTn id="39" presetID="10" presetClass="entr" presetSubtype="0" fill="hold" grpId="1" nodeType="withEffect">
                                  <p:stCondLst>
                                    <p:cond delay="0"/>
                                  </p:stCondLst>
                                  <p:childTnLst>
                                    <p:set>
                                      <p:cBhvr>
                                        <p:cTn id="40" dur="1" fill="hold">
                                          <p:stCondLst>
                                            <p:cond delay="0"/>
                                          </p:stCondLst>
                                        </p:cTn>
                                        <p:tgtEl>
                                          <p:spTgt spid="7">
                                            <p:txEl>
                                              <p:pRg st="8" end="8"/>
                                            </p:txEl>
                                          </p:spTgt>
                                        </p:tgtEl>
                                        <p:attrNameLst>
                                          <p:attrName>style.visibility</p:attrName>
                                        </p:attrNameLst>
                                      </p:cBhvr>
                                      <p:to>
                                        <p:strVal val="visible"/>
                                      </p:to>
                                    </p:set>
                                    <p:animEffect transition="in" filter="fade">
                                      <p:cBhvr>
                                        <p:cTn id="41" dur="500"/>
                                        <p:tgtEl>
                                          <p:spTgt spid="7">
                                            <p:txEl>
                                              <p:pRg st="8" end="8"/>
                                            </p:txEl>
                                          </p:spTgt>
                                        </p:tgtEl>
                                      </p:cBhvr>
                                    </p:animEffect>
                                  </p:childTnLst>
                                </p:cTn>
                              </p:par>
                              <p:par>
                                <p:cTn id="42" presetID="10" presetClass="entr" presetSubtype="0" fill="hold" grpId="1" nodeType="withEffect">
                                  <p:stCondLst>
                                    <p:cond delay="0"/>
                                  </p:stCondLst>
                                  <p:childTnLst>
                                    <p:set>
                                      <p:cBhvr>
                                        <p:cTn id="43" dur="1" fill="hold">
                                          <p:stCondLst>
                                            <p:cond delay="0"/>
                                          </p:stCondLst>
                                        </p:cTn>
                                        <p:tgtEl>
                                          <p:spTgt spid="7">
                                            <p:txEl>
                                              <p:pRg st="9" end="9"/>
                                            </p:txEl>
                                          </p:spTgt>
                                        </p:tgtEl>
                                        <p:attrNameLst>
                                          <p:attrName>style.visibility</p:attrName>
                                        </p:attrNameLst>
                                      </p:cBhvr>
                                      <p:to>
                                        <p:strVal val="visible"/>
                                      </p:to>
                                    </p:set>
                                    <p:animEffect transition="in" filter="fade">
                                      <p:cBhvr>
                                        <p:cTn id="44" dur="500"/>
                                        <p:tgtEl>
                                          <p:spTgt spid="7">
                                            <p:txEl>
                                              <p:pRg st="9" end="9"/>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mph" presetSubtype="2" fill="hold" nodeType="clickEffect">
                                  <p:stCondLst>
                                    <p:cond delay="0"/>
                                  </p:stCondLst>
                                  <p:iterate type="lt">
                                    <p:tmPct val="0"/>
                                  </p:iterate>
                                  <p:childTnLst>
                                    <p:animClr clrSpc="rgb" dir="cw">
                                      <p:cBhvr override="childStyle">
                                        <p:cTn id="48" dur="2000" fill="hold"/>
                                        <p:tgtEl>
                                          <p:spTgt spid="7">
                                            <p:txEl>
                                              <p:pRg st="1" end="1"/>
                                            </p:txEl>
                                          </p:spTgt>
                                        </p:tgtEl>
                                        <p:attrNameLst>
                                          <p:attrName>style.color</p:attrName>
                                        </p:attrNameLst>
                                      </p:cBhvr>
                                      <p:to>
                                        <a:srgbClr val="C00000"/>
                                      </p:to>
                                    </p:animClr>
                                  </p:childTnLst>
                                </p:cTn>
                              </p:par>
                              <p:par>
                                <p:cTn id="49" presetID="15" presetClass="emph" presetSubtype="0" nodeType="withEffect">
                                  <p:stCondLst>
                                    <p:cond delay="0"/>
                                  </p:stCondLst>
                                  <p:iterate type="lt">
                                    <p:tmAbs val="25"/>
                                  </p:iterate>
                                  <p:childTnLst>
                                    <p:set>
                                      <p:cBhvr override="childStyle">
                                        <p:cTn id="50" dur="indefinite"/>
                                        <p:tgtEl>
                                          <p:spTgt spid="7">
                                            <p:txEl>
                                              <p:pRg st="1" end="1"/>
                                            </p:txEl>
                                          </p:spTgt>
                                        </p:tgtEl>
                                        <p:attrNameLst>
                                          <p:attrName>style.fontWeight</p:attrName>
                                        </p:attrNameLst>
                                      </p:cBhvr>
                                      <p:to>
                                        <p:strVal val="bold"/>
                                      </p:to>
                                    </p:set>
                                  </p:childTnLst>
                                </p:cTn>
                              </p:par>
                              <p:par>
                                <p:cTn id="51" presetID="53" presetClass="entr" presetSubtype="16" fill="hold" grpId="0" nodeType="with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p:cTn id="53" dur="500" fill="hold"/>
                                        <p:tgtEl>
                                          <p:spTgt spid="8"/>
                                        </p:tgtEl>
                                        <p:attrNameLst>
                                          <p:attrName>ppt_w</p:attrName>
                                        </p:attrNameLst>
                                      </p:cBhvr>
                                      <p:tavLst>
                                        <p:tav tm="0">
                                          <p:val>
                                            <p:fltVal val="0"/>
                                          </p:val>
                                        </p:tav>
                                        <p:tav tm="100000">
                                          <p:val>
                                            <p:strVal val="#ppt_w"/>
                                          </p:val>
                                        </p:tav>
                                      </p:tavLst>
                                    </p:anim>
                                    <p:anim calcmode="lin" valueType="num">
                                      <p:cBhvr>
                                        <p:cTn id="54" dur="500" fill="hold"/>
                                        <p:tgtEl>
                                          <p:spTgt spid="8"/>
                                        </p:tgtEl>
                                        <p:attrNameLst>
                                          <p:attrName>ppt_h</p:attrName>
                                        </p:attrNameLst>
                                      </p:cBhvr>
                                      <p:tavLst>
                                        <p:tav tm="0">
                                          <p:val>
                                            <p:fltVal val="0"/>
                                          </p:val>
                                        </p:tav>
                                        <p:tav tm="100000">
                                          <p:val>
                                            <p:strVal val="#ppt_h"/>
                                          </p:val>
                                        </p:tav>
                                      </p:tavLst>
                                    </p:anim>
                                    <p:animEffect transition="in" filter="fade">
                                      <p:cBhvr>
                                        <p:cTn id="55" dur="500"/>
                                        <p:tgtEl>
                                          <p:spTgt spid="8"/>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mph" presetSubtype="2" fill="hold" nodeType="clickEffect">
                                  <p:stCondLst>
                                    <p:cond delay="0"/>
                                  </p:stCondLst>
                                  <p:iterate type="lt">
                                    <p:tmPct val="0"/>
                                  </p:iterate>
                                  <p:childTnLst>
                                    <p:animClr clrSpc="rgb" dir="cw">
                                      <p:cBhvr override="childStyle">
                                        <p:cTn id="59" dur="2000" fill="hold"/>
                                        <p:tgtEl>
                                          <p:spTgt spid="7">
                                            <p:txEl>
                                              <p:pRg st="4" end="4"/>
                                            </p:txEl>
                                          </p:spTgt>
                                        </p:tgtEl>
                                        <p:attrNameLst>
                                          <p:attrName>style.color</p:attrName>
                                        </p:attrNameLst>
                                      </p:cBhvr>
                                      <p:to>
                                        <a:srgbClr val="C00000"/>
                                      </p:to>
                                    </p:animClr>
                                  </p:childTnLst>
                                </p:cTn>
                              </p:par>
                              <p:par>
                                <p:cTn id="60" presetID="3" presetClass="emph" presetSubtype="2" fill="hold" nodeType="withEffect">
                                  <p:stCondLst>
                                    <p:cond delay="0"/>
                                  </p:stCondLst>
                                  <p:iterate type="lt">
                                    <p:tmPct val="0"/>
                                  </p:iterate>
                                  <p:childTnLst>
                                    <p:animClr clrSpc="rgb" dir="cw">
                                      <p:cBhvr override="childStyle">
                                        <p:cTn id="61" dur="2000" fill="hold"/>
                                        <p:tgtEl>
                                          <p:spTgt spid="7">
                                            <p:txEl>
                                              <p:pRg st="7" end="7"/>
                                            </p:txEl>
                                          </p:spTgt>
                                        </p:tgtEl>
                                        <p:attrNameLst>
                                          <p:attrName>style.color</p:attrName>
                                        </p:attrNameLst>
                                      </p:cBhvr>
                                      <p:to>
                                        <a:srgbClr val="C00000"/>
                                      </p:to>
                                    </p:animClr>
                                  </p:childTnLst>
                                </p:cTn>
                              </p:par>
                              <p:par>
                                <p:cTn id="62" presetID="15" presetClass="emph" presetSubtype="0" nodeType="withEffect">
                                  <p:stCondLst>
                                    <p:cond delay="0"/>
                                  </p:stCondLst>
                                  <p:iterate type="lt">
                                    <p:tmAbs val="25"/>
                                  </p:iterate>
                                  <p:childTnLst>
                                    <p:set>
                                      <p:cBhvr override="childStyle">
                                        <p:cTn id="63" dur="indefinite"/>
                                        <p:tgtEl>
                                          <p:spTgt spid="7">
                                            <p:txEl>
                                              <p:pRg st="4" end="4"/>
                                            </p:txEl>
                                          </p:spTgt>
                                        </p:tgtEl>
                                        <p:attrNameLst>
                                          <p:attrName>style.fontWeight</p:attrName>
                                        </p:attrNameLst>
                                      </p:cBhvr>
                                      <p:to>
                                        <p:strVal val="bold"/>
                                      </p:to>
                                    </p:set>
                                  </p:childTnLst>
                                </p:cTn>
                              </p:par>
                              <p:par>
                                <p:cTn id="64" presetID="15" presetClass="emph" presetSubtype="0" nodeType="withEffect">
                                  <p:stCondLst>
                                    <p:cond delay="0"/>
                                  </p:stCondLst>
                                  <p:iterate type="lt">
                                    <p:tmAbs val="25"/>
                                  </p:iterate>
                                  <p:childTnLst>
                                    <p:set>
                                      <p:cBhvr override="childStyle">
                                        <p:cTn id="65" dur="indefinite"/>
                                        <p:tgtEl>
                                          <p:spTgt spid="7">
                                            <p:txEl>
                                              <p:pRg st="7" end="7"/>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1" build="allAtOnce"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BTA – Forward Slicing</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61790EBF-2842-40BA-9364-7C045D9A1DE9}" type="slidenum">
              <a:rPr lang="en-US" smtClean="0"/>
              <a:t>19</a:t>
            </a:fld>
            <a:endParaRPr lang="en-US"/>
          </a:p>
        </p:txBody>
      </p:sp>
      <p:sp>
        <p:nvSpPr>
          <p:cNvPr id="5" name="TextBox 4"/>
          <p:cNvSpPr txBox="1"/>
          <p:nvPr/>
        </p:nvSpPr>
        <p:spPr>
          <a:xfrm>
            <a:off x="3028878" y="1143000"/>
            <a:ext cx="2879891" cy="5170646"/>
          </a:xfrm>
          <a:prstGeom prst="rect">
            <a:avLst/>
          </a:prstGeom>
          <a:noFill/>
        </p:spPr>
        <p:txBody>
          <a:bodyPr wrap="none" rtlCol="0">
            <a:spAutoFit/>
          </a:bodyPr>
          <a:lstStyle/>
          <a:p>
            <a:r>
              <a:rPr lang="en-US" sz="2400" dirty="0" smtClean="0"/>
              <a:t>      push </a:t>
            </a:r>
            <a:r>
              <a:rPr lang="en-US" sz="2400" dirty="0" err="1"/>
              <a:t>eax</a:t>
            </a:r>
            <a:r>
              <a:rPr lang="en-US" sz="2400" dirty="0"/>
              <a:t> ; </a:t>
            </a:r>
            <a:r>
              <a:rPr lang="en-US" sz="2400" dirty="0" smtClean="0"/>
              <a:t>x</a:t>
            </a:r>
            <a:endParaRPr lang="en-US" sz="2400" dirty="0"/>
          </a:p>
          <a:p>
            <a:r>
              <a:rPr lang="en-US" sz="2400" dirty="0" smtClean="0"/>
              <a:t>      push </a:t>
            </a:r>
            <a:r>
              <a:rPr lang="en-US" sz="2400" dirty="0" err="1"/>
              <a:t>ebx</a:t>
            </a:r>
            <a:r>
              <a:rPr lang="en-US" sz="2400" dirty="0"/>
              <a:t> ; </a:t>
            </a:r>
            <a:r>
              <a:rPr lang="en-US" sz="2400" dirty="0" smtClean="0"/>
              <a:t>y</a:t>
            </a:r>
            <a:endParaRPr lang="en-US" sz="2400" dirty="0"/>
          </a:p>
          <a:p>
            <a:r>
              <a:rPr lang="en-US" sz="2400" dirty="0" smtClean="0"/>
              <a:t>      push </a:t>
            </a:r>
            <a:r>
              <a:rPr lang="en-US" sz="2400" dirty="0" err="1"/>
              <a:t>ecx</a:t>
            </a:r>
            <a:r>
              <a:rPr lang="en-US" sz="2400" dirty="0"/>
              <a:t> ; n</a:t>
            </a:r>
          </a:p>
          <a:p>
            <a:r>
              <a:rPr lang="en-US" sz="2400" dirty="0" smtClean="0"/>
              <a:t>      push 0 ; p</a:t>
            </a:r>
            <a:endParaRPr lang="en-US" sz="2400" dirty="0"/>
          </a:p>
          <a:p>
            <a:r>
              <a:rPr lang="en-US" sz="2400" dirty="0" smtClean="0"/>
              <a:t>L2: </a:t>
            </a:r>
            <a:r>
              <a:rPr lang="en-US" sz="2400" dirty="0" err="1" smtClean="0"/>
              <a:t>cmp</a:t>
            </a:r>
            <a:r>
              <a:rPr lang="en-US" sz="2400" dirty="0" smtClean="0"/>
              <a:t> [esp+4], 0</a:t>
            </a:r>
          </a:p>
          <a:p>
            <a:r>
              <a:rPr lang="en-US" sz="2400" dirty="0"/>
              <a:t> </a:t>
            </a:r>
            <a:r>
              <a:rPr lang="en-US" sz="2400" dirty="0" smtClean="0"/>
              <a:t>     je L1</a:t>
            </a:r>
          </a:p>
          <a:p>
            <a:r>
              <a:rPr lang="en-US" sz="2400" dirty="0"/>
              <a:t> </a:t>
            </a:r>
            <a:r>
              <a:rPr lang="en-US" sz="2400" dirty="0" smtClean="0"/>
              <a:t>     mov </a:t>
            </a:r>
            <a:r>
              <a:rPr lang="en-US" sz="2400" dirty="0" err="1" smtClean="0"/>
              <a:t>eax</a:t>
            </a:r>
            <a:r>
              <a:rPr lang="en-US" sz="2400" dirty="0" smtClean="0"/>
              <a:t>, [esp+12]</a:t>
            </a:r>
          </a:p>
          <a:p>
            <a:r>
              <a:rPr lang="en-US" sz="2400" dirty="0"/>
              <a:t> </a:t>
            </a:r>
            <a:r>
              <a:rPr lang="en-US" sz="2400" dirty="0" smtClean="0"/>
              <a:t>     mov </a:t>
            </a:r>
            <a:r>
              <a:rPr lang="en-US" sz="2400" dirty="0" err="1" smtClean="0"/>
              <a:t>ebx</a:t>
            </a:r>
            <a:r>
              <a:rPr lang="en-US" sz="2400" dirty="0" smtClean="0"/>
              <a:t>, [esp+8]</a:t>
            </a:r>
          </a:p>
          <a:p>
            <a:r>
              <a:rPr lang="en-US" sz="2400" dirty="0"/>
              <a:t> </a:t>
            </a:r>
            <a:r>
              <a:rPr lang="en-US" sz="2400" dirty="0" smtClean="0"/>
              <a:t>     add </a:t>
            </a:r>
            <a:r>
              <a:rPr lang="en-US" sz="2400" dirty="0" err="1" smtClean="0"/>
              <a:t>eax</a:t>
            </a:r>
            <a:r>
              <a:rPr lang="en-US" sz="2400" dirty="0" smtClean="0"/>
              <a:t>, </a:t>
            </a:r>
            <a:r>
              <a:rPr lang="en-US" sz="2400" dirty="0" err="1" smtClean="0"/>
              <a:t>ebx</a:t>
            </a:r>
            <a:endParaRPr lang="en-US" sz="2400" dirty="0" smtClean="0"/>
          </a:p>
          <a:p>
            <a:r>
              <a:rPr lang="en-US" sz="2400" dirty="0"/>
              <a:t> </a:t>
            </a:r>
            <a:r>
              <a:rPr lang="en-US" sz="2400" dirty="0" smtClean="0"/>
              <a:t>     add [</a:t>
            </a:r>
            <a:r>
              <a:rPr lang="en-US" sz="2400" dirty="0" err="1" smtClean="0"/>
              <a:t>esp</a:t>
            </a:r>
            <a:r>
              <a:rPr lang="en-US" sz="2400" dirty="0" smtClean="0"/>
              <a:t>], </a:t>
            </a:r>
            <a:r>
              <a:rPr lang="en-US" sz="2400" dirty="0" err="1" smtClean="0"/>
              <a:t>eax</a:t>
            </a:r>
            <a:endParaRPr lang="en-US" sz="2400" dirty="0" smtClean="0"/>
          </a:p>
          <a:p>
            <a:r>
              <a:rPr lang="en-US" sz="2400" dirty="0" smtClean="0"/>
              <a:t>      sub [esp+4], 1</a:t>
            </a:r>
          </a:p>
          <a:p>
            <a:r>
              <a:rPr lang="en-US" sz="2400" dirty="0"/>
              <a:t> </a:t>
            </a:r>
            <a:r>
              <a:rPr lang="en-US" sz="2400" dirty="0" smtClean="0"/>
              <a:t>     </a:t>
            </a:r>
            <a:r>
              <a:rPr lang="en-US" sz="2400" dirty="0" err="1" smtClean="0"/>
              <a:t>jmp</a:t>
            </a:r>
            <a:r>
              <a:rPr lang="en-US" sz="2400" dirty="0" smtClean="0"/>
              <a:t> L2</a:t>
            </a:r>
          </a:p>
          <a:p>
            <a:r>
              <a:rPr lang="en-US" sz="2400" dirty="0"/>
              <a:t> </a:t>
            </a:r>
            <a:r>
              <a:rPr lang="en-US" sz="2400" dirty="0" smtClean="0"/>
              <a:t>     mov </a:t>
            </a:r>
            <a:r>
              <a:rPr lang="en-US" sz="2400" dirty="0" err="1" smtClean="0"/>
              <a:t>eax</a:t>
            </a:r>
            <a:r>
              <a:rPr lang="en-US" sz="2400" dirty="0" smtClean="0"/>
              <a:t>, [</a:t>
            </a:r>
            <a:r>
              <a:rPr lang="en-US" sz="2400" dirty="0" err="1" smtClean="0"/>
              <a:t>esp</a:t>
            </a:r>
            <a:r>
              <a:rPr lang="en-US" sz="2400" dirty="0" smtClean="0"/>
              <a:t>]</a:t>
            </a:r>
            <a:endParaRPr lang="en-US" sz="2400" dirty="0"/>
          </a:p>
          <a:p>
            <a:endParaRPr lang="en-US" dirty="0"/>
          </a:p>
        </p:txBody>
      </p:sp>
      <p:sp>
        <p:nvSpPr>
          <p:cNvPr id="18" name="Rounded Rectangular Callout 17"/>
          <p:cNvSpPr/>
          <p:nvPr/>
        </p:nvSpPr>
        <p:spPr>
          <a:xfrm>
            <a:off x="5905356" y="1152098"/>
            <a:ext cx="1924121" cy="1133901"/>
          </a:xfrm>
          <a:prstGeom prst="wedgeRoundRectCallout">
            <a:avLst>
              <a:gd name="adj1" fmla="val -89762"/>
              <a:gd name="adj2" fmla="val -26133"/>
              <a:gd name="adj3" fmla="val 16667"/>
            </a:avLst>
          </a:prstGeom>
          <a:ln/>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2000" dirty="0" smtClean="0">
                <a:solidFill>
                  <a:schemeClr val="tx1"/>
                </a:solidFill>
                <a:latin typeface="Cambria" panose="02040503050406030204" pitchFamily="18" charset="0"/>
              </a:rPr>
              <a:t>Dynamic input  </a:t>
            </a:r>
            <a:r>
              <a:rPr lang="en-US" sz="2000" dirty="0" smtClean="0">
                <a:solidFill>
                  <a:schemeClr val="tx1"/>
                </a:solidFill>
                <a:latin typeface="Cambria Math"/>
                <a:ea typeface="Cambria Math"/>
              </a:rPr>
              <a:t>⟺ </a:t>
            </a:r>
          </a:p>
          <a:p>
            <a:pPr algn="ctr"/>
            <a:r>
              <a:rPr lang="en-US" sz="2000" dirty="0" smtClean="0">
                <a:solidFill>
                  <a:schemeClr val="tx1"/>
                </a:solidFill>
                <a:latin typeface="Cambria" panose="02040503050406030204" pitchFamily="18" charset="0"/>
              </a:rPr>
              <a:t>Slicing criterion</a:t>
            </a:r>
            <a:endParaRPr lang="en-US" sz="2000" dirty="0">
              <a:solidFill>
                <a:schemeClr val="tx1"/>
              </a:solidFill>
              <a:latin typeface="Cambria" panose="02040503050406030204" pitchFamily="18" charset="0"/>
            </a:endParaRPr>
          </a:p>
        </p:txBody>
      </p:sp>
    </p:spTree>
    <p:extLst>
      <p:ext uri="{BB962C8B-B14F-4D97-AF65-F5344CB8AC3E}">
        <p14:creationId xmlns:p14="http://schemas.microsoft.com/office/powerpoint/2010/main" val="1661397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3" presetClass="emph" presetSubtype="2" fill="hold" nodeType="withEffect">
                                  <p:stCondLst>
                                    <p:cond delay="0"/>
                                  </p:stCondLst>
                                  <p:iterate type="lt">
                                    <p:tmPct val="0"/>
                                  </p:iterate>
                                  <p:childTnLst>
                                    <p:animClr clrSpc="rgb" dir="cw">
                                      <p:cBhvr override="childStyle">
                                        <p:cTn id="11" dur="2000" fill="hold"/>
                                        <p:tgtEl>
                                          <p:spTgt spid="5">
                                            <p:txEl>
                                              <p:pRg st="0" end="0"/>
                                            </p:txEl>
                                          </p:spTgt>
                                        </p:tgtEl>
                                        <p:attrNameLst>
                                          <p:attrName>style.color</p:attrName>
                                        </p:attrNameLst>
                                      </p:cBhvr>
                                      <p:to>
                                        <a:srgbClr val="C00000"/>
                                      </p:to>
                                    </p:animClr>
                                  </p:childTnLst>
                                </p:cTn>
                              </p:par>
                              <p:par>
                                <p:cTn id="12" presetID="15" presetClass="emph" presetSubtype="0" nodeType="withEffect">
                                  <p:stCondLst>
                                    <p:cond delay="0"/>
                                  </p:stCondLst>
                                  <p:iterate type="lt">
                                    <p:tmAbs val="25"/>
                                  </p:iterate>
                                  <p:childTnLst>
                                    <p:set>
                                      <p:cBhvr override="childStyle">
                                        <p:cTn id="13" dur="indefinite"/>
                                        <p:tgtEl>
                                          <p:spTgt spid="5">
                                            <p:txEl>
                                              <p:pRg st="0" end="0"/>
                                            </p:txEl>
                                          </p:spTgt>
                                        </p:tgtEl>
                                        <p:attrNameLst>
                                          <p:attrName>style.fontWeight</p:attrName>
                                        </p:attrNameLst>
                                      </p:cBhvr>
                                      <p:to>
                                        <p:strVal val="bold"/>
                                      </p:to>
                                    </p:set>
                                  </p:childTnLst>
                                </p:cTn>
                              </p:par>
                            </p:childTnLst>
                          </p:cTn>
                        </p:par>
                      </p:childTnLst>
                    </p:cTn>
                  </p:par>
                  <p:par>
                    <p:cTn id="14" fill="hold">
                      <p:stCondLst>
                        <p:cond delay="indefinite"/>
                      </p:stCondLst>
                      <p:childTnLst>
                        <p:par>
                          <p:cTn id="15" fill="hold">
                            <p:stCondLst>
                              <p:cond delay="0"/>
                            </p:stCondLst>
                            <p:childTnLst>
                              <p:par>
                                <p:cTn id="16" presetID="3" presetClass="emph" presetSubtype="2" fill="hold" nodeType="clickEffect">
                                  <p:stCondLst>
                                    <p:cond delay="0"/>
                                  </p:stCondLst>
                                  <p:iterate type="lt">
                                    <p:tmPct val="0"/>
                                  </p:iterate>
                                  <p:childTnLst>
                                    <p:animClr clrSpc="rgb" dir="cw">
                                      <p:cBhvr override="childStyle">
                                        <p:cTn id="17" dur="2000" fill="hold"/>
                                        <p:tgtEl>
                                          <p:spTgt spid="5">
                                            <p:txEl>
                                              <p:pRg st="1" end="1"/>
                                            </p:txEl>
                                          </p:spTgt>
                                        </p:tgtEl>
                                        <p:attrNameLst>
                                          <p:attrName>style.color</p:attrName>
                                        </p:attrNameLst>
                                      </p:cBhvr>
                                      <p:to>
                                        <a:srgbClr val="C00000"/>
                                      </p:to>
                                    </p:animClr>
                                  </p:childTnLst>
                                </p:cTn>
                              </p:par>
                              <p:par>
                                <p:cTn id="18" presetID="3" presetClass="emph" presetSubtype="2" fill="hold" nodeType="withEffect">
                                  <p:stCondLst>
                                    <p:cond delay="0"/>
                                  </p:stCondLst>
                                  <p:iterate type="lt">
                                    <p:tmPct val="0"/>
                                  </p:iterate>
                                  <p:childTnLst>
                                    <p:animClr clrSpc="rgb" dir="cw">
                                      <p:cBhvr override="childStyle">
                                        <p:cTn id="19" dur="2000" fill="hold"/>
                                        <p:tgtEl>
                                          <p:spTgt spid="5">
                                            <p:txEl>
                                              <p:pRg st="2" end="2"/>
                                            </p:txEl>
                                          </p:spTgt>
                                        </p:tgtEl>
                                        <p:attrNameLst>
                                          <p:attrName>style.color</p:attrName>
                                        </p:attrNameLst>
                                      </p:cBhvr>
                                      <p:to>
                                        <a:srgbClr val="C00000"/>
                                      </p:to>
                                    </p:animClr>
                                  </p:childTnLst>
                                </p:cTn>
                              </p:par>
                              <p:par>
                                <p:cTn id="20" presetID="3" presetClass="emph" presetSubtype="2" fill="hold" nodeType="withEffect">
                                  <p:stCondLst>
                                    <p:cond delay="0"/>
                                  </p:stCondLst>
                                  <p:iterate type="lt">
                                    <p:tmPct val="0"/>
                                  </p:iterate>
                                  <p:childTnLst>
                                    <p:animClr clrSpc="rgb" dir="cw">
                                      <p:cBhvr override="childStyle">
                                        <p:cTn id="21" dur="2000" fill="hold"/>
                                        <p:tgtEl>
                                          <p:spTgt spid="5">
                                            <p:txEl>
                                              <p:pRg st="3" end="3"/>
                                            </p:txEl>
                                          </p:spTgt>
                                        </p:tgtEl>
                                        <p:attrNameLst>
                                          <p:attrName>style.color</p:attrName>
                                        </p:attrNameLst>
                                      </p:cBhvr>
                                      <p:to>
                                        <a:srgbClr val="C00000"/>
                                      </p:to>
                                    </p:animClr>
                                  </p:childTnLst>
                                </p:cTn>
                              </p:par>
                              <p:par>
                                <p:cTn id="22" presetID="3" presetClass="emph" presetSubtype="2" fill="hold" nodeType="withEffect">
                                  <p:stCondLst>
                                    <p:cond delay="0"/>
                                  </p:stCondLst>
                                  <p:iterate type="lt">
                                    <p:tmPct val="0"/>
                                  </p:iterate>
                                  <p:childTnLst>
                                    <p:animClr clrSpc="rgb" dir="cw">
                                      <p:cBhvr override="childStyle">
                                        <p:cTn id="23" dur="2000" fill="hold"/>
                                        <p:tgtEl>
                                          <p:spTgt spid="5">
                                            <p:txEl>
                                              <p:pRg st="4" end="4"/>
                                            </p:txEl>
                                          </p:spTgt>
                                        </p:tgtEl>
                                        <p:attrNameLst>
                                          <p:attrName>style.color</p:attrName>
                                        </p:attrNameLst>
                                      </p:cBhvr>
                                      <p:to>
                                        <a:srgbClr val="C00000"/>
                                      </p:to>
                                    </p:animClr>
                                  </p:childTnLst>
                                </p:cTn>
                              </p:par>
                              <p:par>
                                <p:cTn id="24" presetID="3" presetClass="emph" presetSubtype="2" fill="hold" nodeType="withEffect">
                                  <p:stCondLst>
                                    <p:cond delay="0"/>
                                  </p:stCondLst>
                                  <p:iterate type="lt">
                                    <p:tmPct val="0"/>
                                  </p:iterate>
                                  <p:childTnLst>
                                    <p:animClr clrSpc="rgb" dir="cw">
                                      <p:cBhvr override="childStyle">
                                        <p:cTn id="25" dur="2000" fill="hold"/>
                                        <p:tgtEl>
                                          <p:spTgt spid="5">
                                            <p:txEl>
                                              <p:pRg st="5" end="5"/>
                                            </p:txEl>
                                          </p:spTgt>
                                        </p:tgtEl>
                                        <p:attrNameLst>
                                          <p:attrName>style.color</p:attrName>
                                        </p:attrNameLst>
                                      </p:cBhvr>
                                      <p:to>
                                        <a:srgbClr val="C00000"/>
                                      </p:to>
                                    </p:animClr>
                                  </p:childTnLst>
                                </p:cTn>
                              </p:par>
                              <p:par>
                                <p:cTn id="26" presetID="3" presetClass="emph" presetSubtype="2" fill="hold" nodeType="withEffect">
                                  <p:stCondLst>
                                    <p:cond delay="0"/>
                                  </p:stCondLst>
                                  <p:iterate type="lt">
                                    <p:tmPct val="0"/>
                                  </p:iterate>
                                  <p:childTnLst>
                                    <p:animClr clrSpc="rgb" dir="cw">
                                      <p:cBhvr override="childStyle">
                                        <p:cTn id="27" dur="2000" fill="hold"/>
                                        <p:tgtEl>
                                          <p:spTgt spid="5">
                                            <p:txEl>
                                              <p:pRg st="6" end="6"/>
                                            </p:txEl>
                                          </p:spTgt>
                                        </p:tgtEl>
                                        <p:attrNameLst>
                                          <p:attrName>style.color</p:attrName>
                                        </p:attrNameLst>
                                      </p:cBhvr>
                                      <p:to>
                                        <a:srgbClr val="C00000"/>
                                      </p:to>
                                    </p:animClr>
                                  </p:childTnLst>
                                </p:cTn>
                              </p:par>
                              <p:par>
                                <p:cTn id="28" presetID="3" presetClass="emph" presetSubtype="2" fill="hold" nodeType="withEffect">
                                  <p:stCondLst>
                                    <p:cond delay="0"/>
                                  </p:stCondLst>
                                  <p:iterate type="lt">
                                    <p:tmPct val="0"/>
                                  </p:iterate>
                                  <p:childTnLst>
                                    <p:animClr clrSpc="rgb" dir="cw">
                                      <p:cBhvr override="childStyle">
                                        <p:cTn id="29" dur="2000" fill="hold"/>
                                        <p:tgtEl>
                                          <p:spTgt spid="5">
                                            <p:txEl>
                                              <p:pRg st="7" end="7"/>
                                            </p:txEl>
                                          </p:spTgt>
                                        </p:tgtEl>
                                        <p:attrNameLst>
                                          <p:attrName>style.color</p:attrName>
                                        </p:attrNameLst>
                                      </p:cBhvr>
                                      <p:to>
                                        <a:srgbClr val="C00000"/>
                                      </p:to>
                                    </p:animClr>
                                  </p:childTnLst>
                                </p:cTn>
                              </p:par>
                              <p:par>
                                <p:cTn id="30" presetID="3" presetClass="emph" presetSubtype="2" fill="hold" nodeType="withEffect">
                                  <p:stCondLst>
                                    <p:cond delay="0"/>
                                  </p:stCondLst>
                                  <p:iterate type="lt">
                                    <p:tmPct val="0"/>
                                  </p:iterate>
                                  <p:childTnLst>
                                    <p:animClr clrSpc="rgb" dir="cw">
                                      <p:cBhvr override="childStyle">
                                        <p:cTn id="31" dur="2000" fill="hold"/>
                                        <p:tgtEl>
                                          <p:spTgt spid="5">
                                            <p:txEl>
                                              <p:pRg st="8" end="8"/>
                                            </p:txEl>
                                          </p:spTgt>
                                        </p:tgtEl>
                                        <p:attrNameLst>
                                          <p:attrName>style.color</p:attrName>
                                        </p:attrNameLst>
                                      </p:cBhvr>
                                      <p:to>
                                        <a:srgbClr val="C00000"/>
                                      </p:to>
                                    </p:animClr>
                                  </p:childTnLst>
                                </p:cTn>
                              </p:par>
                              <p:par>
                                <p:cTn id="32" presetID="3" presetClass="emph" presetSubtype="2" fill="hold" nodeType="withEffect">
                                  <p:stCondLst>
                                    <p:cond delay="0"/>
                                  </p:stCondLst>
                                  <p:iterate type="lt">
                                    <p:tmPct val="0"/>
                                  </p:iterate>
                                  <p:childTnLst>
                                    <p:animClr clrSpc="rgb" dir="cw">
                                      <p:cBhvr override="childStyle">
                                        <p:cTn id="33" dur="2000" fill="hold"/>
                                        <p:tgtEl>
                                          <p:spTgt spid="5">
                                            <p:txEl>
                                              <p:pRg st="9" end="9"/>
                                            </p:txEl>
                                          </p:spTgt>
                                        </p:tgtEl>
                                        <p:attrNameLst>
                                          <p:attrName>style.color</p:attrName>
                                        </p:attrNameLst>
                                      </p:cBhvr>
                                      <p:to>
                                        <a:srgbClr val="C00000"/>
                                      </p:to>
                                    </p:animClr>
                                  </p:childTnLst>
                                </p:cTn>
                              </p:par>
                              <p:par>
                                <p:cTn id="34" presetID="3" presetClass="emph" presetSubtype="2" fill="hold" nodeType="withEffect">
                                  <p:stCondLst>
                                    <p:cond delay="0"/>
                                  </p:stCondLst>
                                  <p:iterate type="lt">
                                    <p:tmPct val="0"/>
                                  </p:iterate>
                                  <p:childTnLst>
                                    <p:animClr clrSpc="rgb" dir="cw">
                                      <p:cBhvr override="childStyle">
                                        <p:cTn id="35" dur="2000" fill="hold"/>
                                        <p:tgtEl>
                                          <p:spTgt spid="5">
                                            <p:txEl>
                                              <p:pRg st="10" end="10"/>
                                            </p:txEl>
                                          </p:spTgt>
                                        </p:tgtEl>
                                        <p:attrNameLst>
                                          <p:attrName>style.color</p:attrName>
                                        </p:attrNameLst>
                                      </p:cBhvr>
                                      <p:to>
                                        <a:srgbClr val="C00000"/>
                                      </p:to>
                                    </p:animClr>
                                  </p:childTnLst>
                                </p:cTn>
                              </p:par>
                              <p:par>
                                <p:cTn id="36" presetID="3" presetClass="emph" presetSubtype="2" fill="hold" nodeType="withEffect">
                                  <p:stCondLst>
                                    <p:cond delay="0"/>
                                  </p:stCondLst>
                                  <p:iterate type="lt">
                                    <p:tmPct val="0"/>
                                  </p:iterate>
                                  <p:childTnLst>
                                    <p:animClr clrSpc="rgb" dir="cw">
                                      <p:cBhvr override="childStyle">
                                        <p:cTn id="37" dur="2000" fill="hold"/>
                                        <p:tgtEl>
                                          <p:spTgt spid="5">
                                            <p:txEl>
                                              <p:pRg st="11" end="11"/>
                                            </p:txEl>
                                          </p:spTgt>
                                        </p:tgtEl>
                                        <p:attrNameLst>
                                          <p:attrName>style.color</p:attrName>
                                        </p:attrNameLst>
                                      </p:cBhvr>
                                      <p:to>
                                        <a:srgbClr val="C00000"/>
                                      </p:to>
                                    </p:animClr>
                                  </p:childTnLst>
                                </p:cTn>
                              </p:par>
                              <p:par>
                                <p:cTn id="38" presetID="3" presetClass="emph" presetSubtype="2" fill="hold" nodeType="withEffect">
                                  <p:stCondLst>
                                    <p:cond delay="0"/>
                                  </p:stCondLst>
                                  <p:iterate type="lt">
                                    <p:tmPct val="0"/>
                                  </p:iterate>
                                  <p:childTnLst>
                                    <p:animClr clrSpc="rgb" dir="cw">
                                      <p:cBhvr override="childStyle">
                                        <p:cTn id="39" dur="2000" fill="hold"/>
                                        <p:tgtEl>
                                          <p:spTgt spid="5">
                                            <p:txEl>
                                              <p:pRg st="12" end="12"/>
                                            </p:txEl>
                                          </p:spTgt>
                                        </p:tgtEl>
                                        <p:attrNameLst>
                                          <p:attrName>style.color</p:attrName>
                                        </p:attrNameLst>
                                      </p:cBhvr>
                                      <p:to>
                                        <a:srgbClr val="C00000"/>
                                      </p:to>
                                    </p:animClr>
                                  </p:childTnLst>
                                </p:cTn>
                              </p:par>
                              <p:par>
                                <p:cTn id="40" presetID="15" presetClass="emph" presetSubtype="0" nodeType="withEffect">
                                  <p:stCondLst>
                                    <p:cond delay="0"/>
                                  </p:stCondLst>
                                  <p:iterate type="lt">
                                    <p:tmAbs val="25"/>
                                  </p:iterate>
                                  <p:childTnLst>
                                    <p:set>
                                      <p:cBhvr override="childStyle">
                                        <p:cTn id="41" dur="indefinite"/>
                                        <p:tgtEl>
                                          <p:spTgt spid="5">
                                            <p:txEl>
                                              <p:pRg st="1" end="1"/>
                                            </p:txEl>
                                          </p:spTgt>
                                        </p:tgtEl>
                                        <p:attrNameLst>
                                          <p:attrName>style.fontWeight</p:attrName>
                                        </p:attrNameLst>
                                      </p:cBhvr>
                                      <p:to>
                                        <p:strVal val="bold"/>
                                      </p:to>
                                    </p:set>
                                  </p:childTnLst>
                                </p:cTn>
                              </p:par>
                              <p:par>
                                <p:cTn id="42" presetID="15" presetClass="emph" presetSubtype="0" nodeType="withEffect">
                                  <p:stCondLst>
                                    <p:cond delay="0"/>
                                  </p:stCondLst>
                                  <p:iterate type="lt">
                                    <p:tmAbs val="25"/>
                                  </p:iterate>
                                  <p:childTnLst>
                                    <p:set>
                                      <p:cBhvr override="childStyle">
                                        <p:cTn id="43" dur="indefinite"/>
                                        <p:tgtEl>
                                          <p:spTgt spid="5">
                                            <p:txEl>
                                              <p:pRg st="2" end="2"/>
                                            </p:txEl>
                                          </p:spTgt>
                                        </p:tgtEl>
                                        <p:attrNameLst>
                                          <p:attrName>style.fontWeight</p:attrName>
                                        </p:attrNameLst>
                                      </p:cBhvr>
                                      <p:to>
                                        <p:strVal val="bold"/>
                                      </p:to>
                                    </p:set>
                                  </p:childTnLst>
                                </p:cTn>
                              </p:par>
                              <p:par>
                                <p:cTn id="44" presetID="15" presetClass="emph" presetSubtype="0" nodeType="withEffect">
                                  <p:stCondLst>
                                    <p:cond delay="0"/>
                                  </p:stCondLst>
                                  <p:iterate type="lt">
                                    <p:tmAbs val="25"/>
                                  </p:iterate>
                                  <p:childTnLst>
                                    <p:set>
                                      <p:cBhvr override="childStyle">
                                        <p:cTn id="45" dur="indefinite"/>
                                        <p:tgtEl>
                                          <p:spTgt spid="5">
                                            <p:txEl>
                                              <p:pRg st="3" end="3"/>
                                            </p:txEl>
                                          </p:spTgt>
                                        </p:tgtEl>
                                        <p:attrNameLst>
                                          <p:attrName>style.fontWeight</p:attrName>
                                        </p:attrNameLst>
                                      </p:cBhvr>
                                      <p:to>
                                        <p:strVal val="bold"/>
                                      </p:to>
                                    </p:set>
                                  </p:childTnLst>
                                </p:cTn>
                              </p:par>
                              <p:par>
                                <p:cTn id="46" presetID="15" presetClass="emph" presetSubtype="0" nodeType="withEffect">
                                  <p:stCondLst>
                                    <p:cond delay="0"/>
                                  </p:stCondLst>
                                  <p:iterate type="lt">
                                    <p:tmAbs val="25"/>
                                  </p:iterate>
                                  <p:childTnLst>
                                    <p:set>
                                      <p:cBhvr override="childStyle">
                                        <p:cTn id="47" dur="indefinite"/>
                                        <p:tgtEl>
                                          <p:spTgt spid="5">
                                            <p:txEl>
                                              <p:pRg st="4" end="4"/>
                                            </p:txEl>
                                          </p:spTgt>
                                        </p:tgtEl>
                                        <p:attrNameLst>
                                          <p:attrName>style.fontWeight</p:attrName>
                                        </p:attrNameLst>
                                      </p:cBhvr>
                                      <p:to>
                                        <p:strVal val="bold"/>
                                      </p:to>
                                    </p:set>
                                  </p:childTnLst>
                                </p:cTn>
                              </p:par>
                              <p:par>
                                <p:cTn id="48" presetID="15" presetClass="emph" presetSubtype="0" nodeType="withEffect">
                                  <p:stCondLst>
                                    <p:cond delay="0"/>
                                  </p:stCondLst>
                                  <p:iterate type="lt">
                                    <p:tmAbs val="25"/>
                                  </p:iterate>
                                  <p:childTnLst>
                                    <p:set>
                                      <p:cBhvr override="childStyle">
                                        <p:cTn id="49" dur="indefinite"/>
                                        <p:tgtEl>
                                          <p:spTgt spid="5">
                                            <p:txEl>
                                              <p:pRg st="5" end="5"/>
                                            </p:txEl>
                                          </p:spTgt>
                                        </p:tgtEl>
                                        <p:attrNameLst>
                                          <p:attrName>style.fontWeight</p:attrName>
                                        </p:attrNameLst>
                                      </p:cBhvr>
                                      <p:to>
                                        <p:strVal val="bold"/>
                                      </p:to>
                                    </p:set>
                                  </p:childTnLst>
                                </p:cTn>
                              </p:par>
                              <p:par>
                                <p:cTn id="50" presetID="15" presetClass="emph" presetSubtype="0" nodeType="withEffect">
                                  <p:stCondLst>
                                    <p:cond delay="0"/>
                                  </p:stCondLst>
                                  <p:iterate type="lt">
                                    <p:tmAbs val="25"/>
                                  </p:iterate>
                                  <p:childTnLst>
                                    <p:set>
                                      <p:cBhvr override="childStyle">
                                        <p:cTn id="51" dur="indefinite"/>
                                        <p:tgtEl>
                                          <p:spTgt spid="5">
                                            <p:txEl>
                                              <p:pRg st="6" end="6"/>
                                            </p:txEl>
                                          </p:spTgt>
                                        </p:tgtEl>
                                        <p:attrNameLst>
                                          <p:attrName>style.fontWeight</p:attrName>
                                        </p:attrNameLst>
                                      </p:cBhvr>
                                      <p:to>
                                        <p:strVal val="bold"/>
                                      </p:to>
                                    </p:set>
                                  </p:childTnLst>
                                </p:cTn>
                              </p:par>
                              <p:par>
                                <p:cTn id="52" presetID="15" presetClass="emph" presetSubtype="0" nodeType="withEffect">
                                  <p:stCondLst>
                                    <p:cond delay="0"/>
                                  </p:stCondLst>
                                  <p:iterate type="lt">
                                    <p:tmAbs val="25"/>
                                  </p:iterate>
                                  <p:childTnLst>
                                    <p:set>
                                      <p:cBhvr override="childStyle">
                                        <p:cTn id="53" dur="indefinite"/>
                                        <p:tgtEl>
                                          <p:spTgt spid="5">
                                            <p:txEl>
                                              <p:pRg st="7" end="7"/>
                                            </p:txEl>
                                          </p:spTgt>
                                        </p:tgtEl>
                                        <p:attrNameLst>
                                          <p:attrName>style.fontWeight</p:attrName>
                                        </p:attrNameLst>
                                      </p:cBhvr>
                                      <p:to>
                                        <p:strVal val="bold"/>
                                      </p:to>
                                    </p:set>
                                  </p:childTnLst>
                                </p:cTn>
                              </p:par>
                              <p:par>
                                <p:cTn id="54" presetID="15" presetClass="emph" presetSubtype="0" nodeType="withEffect">
                                  <p:stCondLst>
                                    <p:cond delay="0"/>
                                  </p:stCondLst>
                                  <p:iterate type="lt">
                                    <p:tmAbs val="25"/>
                                  </p:iterate>
                                  <p:childTnLst>
                                    <p:set>
                                      <p:cBhvr override="childStyle">
                                        <p:cTn id="55" dur="indefinite"/>
                                        <p:tgtEl>
                                          <p:spTgt spid="5">
                                            <p:txEl>
                                              <p:pRg st="8" end="8"/>
                                            </p:txEl>
                                          </p:spTgt>
                                        </p:tgtEl>
                                        <p:attrNameLst>
                                          <p:attrName>style.fontWeight</p:attrName>
                                        </p:attrNameLst>
                                      </p:cBhvr>
                                      <p:to>
                                        <p:strVal val="bold"/>
                                      </p:to>
                                    </p:set>
                                  </p:childTnLst>
                                </p:cTn>
                              </p:par>
                              <p:par>
                                <p:cTn id="56" presetID="15" presetClass="emph" presetSubtype="0" nodeType="withEffect">
                                  <p:stCondLst>
                                    <p:cond delay="0"/>
                                  </p:stCondLst>
                                  <p:iterate type="lt">
                                    <p:tmAbs val="25"/>
                                  </p:iterate>
                                  <p:childTnLst>
                                    <p:set>
                                      <p:cBhvr override="childStyle">
                                        <p:cTn id="57" dur="indefinite"/>
                                        <p:tgtEl>
                                          <p:spTgt spid="5">
                                            <p:txEl>
                                              <p:pRg st="9" end="9"/>
                                            </p:txEl>
                                          </p:spTgt>
                                        </p:tgtEl>
                                        <p:attrNameLst>
                                          <p:attrName>style.fontWeight</p:attrName>
                                        </p:attrNameLst>
                                      </p:cBhvr>
                                      <p:to>
                                        <p:strVal val="bold"/>
                                      </p:to>
                                    </p:set>
                                  </p:childTnLst>
                                </p:cTn>
                              </p:par>
                              <p:par>
                                <p:cTn id="58" presetID="15" presetClass="emph" presetSubtype="0" nodeType="withEffect">
                                  <p:stCondLst>
                                    <p:cond delay="0"/>
                                  </p:stCondLst>
                                  <p:iterate type="lt">
                                    <p:tmAbs val="25"/>
                                  </p:iterate>
                                  <p:childTnLst>
                                    <p:set>
                                      <p:cBhvr override="childStyle">
                                        <p:cTn id="59" dur="indefinite"/>
                                        <p:tgtEl>
                                          <p:spTgt spid="5">
                                            <p:txEl>
                                              <p:pRg st="10" end="10"/>
                                            </p:txEl>
                                          </p:spTgt>
                                        </p:tgtEl>
                                        <p:attrNameLst>
                                          <p:attrName>style.fontWeight</p:attrName>
                                        </p:attrNameLst>
                                      </p:cBhvr>
                                      <p:to>
                                        <p:strVal val="bold"/>
                                      </p:to>
                                    </p:set>
                                  </p:childTnLst>
                                </p:cTn>
                              </p:par>
                              <p:par>
                                <p:cTn id="60" presetID="15" presetClass="emph" presetSubtype="0" nodeType="withEffect">
                                  <p:stCondLst>
                                    <p:cond delay="0"/>
                                  </p:stCondLst>
                                  <p:iterate type="lt">
                                    <p:tmAbs val="25"/>
                                  </p:iterate>
                                  <p:childTnLst>
                                    <p:set>
                                      <p:cBhvr override="childStyle">
                                        <p:cTn id="61" dur="indefinite"/>
                                        <p:tgtEl>
                                          <p:spTgt spid="5">
                                            <p:txEl>
                                              <p:pRg st="11" end="11"/>
                                            </p:txEl>
                                          </p:spTgt>
                                        </p:tgtEl>
                                        <p:attrNameLst>
                                          <p:attrName>style.fontWeight</p:attrName>
                                        </p:attrNameLst>
                                      </p:cBhvr>
                                      <p:to>
                                        <p:strVal val="bold"/>
                                      </p:to>
                                    </p:set>
                                  </p:childTnLst>
                                </p:cTn>
                              </p:par>
                              <p:par>
                                <p:cTn id="62" presetID="15" presetClass="emph" presetSubtype="0" nodeType="withEffect">
                                  <p:stCondLst>
                                    <p:cond delay="0"/>
                                  </p:stCondLst>
                                  <p:iterate type="lt">
                                    <p:tmAbs val="25"/>
                                  </p:iterate>
                                  <p:childTnLst>
                                    <p:set>
                                      <p:cBhvr override="childStyle">
                                        <p:cTn id="63" dur="indefinite"/>
                                        <p:tgtEl>
                                          <p:spTgt spid="5">
                                            <p:txEl>
                                              <p:pRg st="12" end="1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Partial Evaluation</a:t>
            </a:r>
            <a:endParaRPr lang="en-US" dirty="0"/>
          </a:p>
        </p:txBody>
      </p:sp>
      <mc:AlternateContent xmlns:mc="http://schemas.openxmlformats.org/markup-compatibility/2006">
        <mc:Choice xmlns:a14="http://schemas.microsoft.com/office/drawing/2010/main" Requires="a14">
          <p:sp>
            <p:nvSpPr>
              <p:cNvPr id="5" name="Content Placeholder 4"/>
              <p:cNvSpPr>
                <a:spLocks noGrp="1"/>
              </p:cNvSpPr>
              <p:nvPr>
                <p:ph sz="half" idx="1"/>
              </p:nvPr>
            </p:nvSpPr>
            <p:spPr>
              <a:xfrm>
                <a:off x="152400" y="1143000"/>
                <a:ext cx="4114800" cy="5570576"/>
              </a:xfrm>
            </p:spPr>
            <p:txBody>
              <a:bodyPr/>
              <a:lstStyle/>
              <a:p>
                <a:r>
                  <a:rPr lang="en-US" dirty="0" smtClean="0"/>
                  <a:t>Framework for specializing and optimizing          programs</a:t>
                </a:r>
              </a:p>
              <a:p>
                <a:endParaRPr lang="en-US" i="1" dirty="0" smtClean="0">
                  <a:latin typeface="Cambria Math"/>
                </a:endParaRPr>
              </a:p>
              <a:p>
                <a:endParaRPr lang="en-US" i="1" dirty="0">
                  <a:latin typeface="Cambria Math"/>
                </a:endParaRPr>
              </a:p>
              <a:p>
                <a14:m>
                  <m:oMath xmlns:m="http://schemas.openxmlformats.org/officeDocument/2006/math">
                    <m:d>
                      <m:dPr>
                        <m:begChr m:val="⟦"/>
                        <m:endChr m:val="⟧"/>
                        <m:ctrlPr>
                          <a:rPr lang="en-US" i="1" smtClean="0">
                            <a:latin typeface="Cambria Math"/>
                          </a:rPr>
                        </m:ctrlPr>
                      </m:dPr>
                      <m:e>
                        <m:r>
                          <m:rPr>
                            <m:sty m:val="p"/>
                          </m:rPr>
                          <a:rPr lang="en-US" b="0" i="0" smtClean="0">
                            <a:latin typeface="Cambria Math"/>
                          </a:rPr>
                          <m:t>power</m:t>
                        </m:r>
                      </m:e>
                    </m:d>
                  </m:oMath>
                </a14:m>
                <a:r>
                  <a:rPr lang="en-US" dirty="0" smtClean="0"/>
                  <a:t>(x, y = 1, n = 2) = </a:t>
                </a:r>
                <a14:m>
                  <m:oMath xmlns:m="http://schemas.openxmlformats.org/officeDocument/2006/math">
                    <m:d>
                      <m:dPr>
                        <m:begChr m:val="⟦"/>
                        <m:endChr m:val="⟧"/>
                        <m:ctrlPr>
                          <a:rPr lang="en-US" i="1">
                            <a:latin typeface="Cambria Math"/>
                          </a:rPr>
                        </m:ctrlPr>
                      </m:dPr>
                      <m:e>
                        <m:r>
                          <m:rPr>
                            <m:nor/>
                          </m:rPr>
                          <a:rPr lang="en-US" dirty="0"/>
                          <m:t>power</m:t>
                        </m:r>
                        <m:r>
                          <m:rPr>
                            <m:nor/>
                          </m:rPr>
                          <a:rPr lang="en-US" baseline="-25000" dirty="0"/>
                          <m:t>y</m:t>
                        </m:r>
                        <m:r>
                          <m:rPr>
                            <m:nor/>
                          </m:rPr>
                          <a:rPr lang="en-US" baseline="-25000" dirty="0"/>
                          <m:t> = 1, </m:t>
                        </m:r>
                        <m:r>
                          <m:rPr>
                            <m:nor/>
                          </m:rPr>
                          <a:rPr lang="en-US" baseline="-25000" dirty="0"/>
                          <m:t>n</m:t>
                        </m:r>
                        <m:r>
                          <m:rPr>
                            <m:nor/>
                          </m:rPr>
                          <a:rPr lang="en-US" baseline="-25000" dirty="0"/>
                          <m:t> = 2</m:t>
                        </m:r>
                      </m:e>
                    </m:d>
                  </m:oMath>
                </a14:m>
                <a:r>
                  <a:rPr lang="en-US" dirty="0" smtClean="0"/>
                  <a:t> (x)</a:t>
                </a:r>
              </a:p>
            </p:txBody>
          </p:sp>
        </mc:Choice>
        <mc:Fallback>
          <p:sp>
            <p:nvSpPr>
              <p:cNvPr id="5" name="Content Placeholder 4"/>
              <p:cNvSpPr>
                <a:spLocks noGrp="1" noRot="1" noChangeAspect="1" noMove="1" noResize="1" noEditPoints="1" noAdjustHandles="1" noChangeArrowheads="1" noChangeShapeType="1" noTextEdit="1"/>
              </p:cNvSpPr>
              <p:nvPr>
                <p:ph sz="half" idx="1"/>
              </p:nvPr>
            </p:nvSpPr>
            <p:spPr>
              <a:xfrm>
                <a:off x="152400" y="1143000"/>
                <a:ext cx="4114800" cy="5570576"/>
              </a:xfrm>
              <a:blipFill rotWithShape="1">
                <a:blip r:embed="rId3"/>
                <a:stretch>
                  <a:fillRect l="-2519" t="-1095" r="-3111"/>
                </a:stretch>
              </a:blipFill>
            </p:spPr>
            <p:txBody>
              <a:bodyPr/>
              <a:lstStyle/>
              <a:p>
                <a:r>
                  <a:rPr lang="en-US">
                    <a:noFill/>
                  </a:rPr>
                  <a:t> </a:t>
                </a:r>
              </a:p>
            </p:txBody>
          </p:sp>
        </mc:Fallback>
      </mc:AlternateContent>
      <p:sp>
        <p:nvSpPr>
          <p:cNvPr id="6" name="Content Placeholder 5"/>
          <p:cNvSpPr>
            <a:spLocks noGrp="1"/>
          </p:cNvSpPr>
          <p:nvPr>
            <p:ph sz="half" idx="2"/>
          </p:nvPr>
        </p:nvSpPr>
        <p:spPr/>
        <p:txBody>
          <a:bodyPr/>
          <a:lstStyle/>
          <a:p>
            <a:endParaRPr lang="en-US" dirty="0"/>
          </a:p>
        </p:txBody>
      </p:sp>
      <p:sp>
        <p:nvSpPr>
          <p:cNvPr id="4" name="Slide Number Placeholder 3"/>
          <p:cNvSpPr>
            <a:spLocks noGrp="1"/>
          </p:cNvSpPr>
          <p:nvPr>
            <p:ph type="sldNum" sz="quarter" idx="12"/>
          </p:nvPr>
        </p:nvSpPr>
        <p:spPr/>
        <p:txBody>
          <a:bodyPr/>
          <a:lstStyle/>
          <a:p>
            <a:fld id="{61790EBF-2842-40BA-9364-7C045D9A1DE9}" type="slidenum">
              <a:rPr lang="en-US" smtClean="0"/>
              <a:t>2</a:t>
            </a:fld>
            <a:endParaRPr lang="en-US"/>
          </a:p>
        </p:txBody>
      </p:sp>
      <p:sp>
        <p:nvSpPr>
          <p:cNvPr id="7" name="Rectangle 6"/>
          <p:cNvSpPr/>
          <p:nvPr/>
        </p:nvSpPr>
        <p:spPr>
          <a:xfrm>
            <a:off x="4637676" y="3810000"/>
            <a:ext cx="3886200" cy="533400"/>
          </a:xfrm>
          <a:prstGeom prst="rect">
            <a:avLst/>
          </a:prstGeom>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3200" dirty="0" smtClean="0">
                <a:solidFill>
                  <a:schemeClr val="bg1"/>
                </a:solidFill>
                <a:latin typeface="Cambria" panose="02040503050406030204" pitchFamily="18" charset="0"/>
              </a:rPr>
              <a:t>Partial Evaluator</a:t>
            </a:r>
            <a:endParaRPr lang="en-US" sz="2800" dirty="0">
              <a:solidFill>
                <a:schemeClr val="bg1"/>
              </a:solidFill>
              <a:latin typeface="Cambria" panose="02040503050406030204" pitchFamily="18" charset="0"/>
            </a:endParaRPr>
          </a:p>
        </p:txBody>
      </p:sp>
      <p:sp>
        <p:nvSpPr>
          <p:cNvPr id="8" name="Right Arrow 7"/>
          <p:cNvSpPr/>
          <p:nvPr/>
        </p:nvSpPr>
        <p:spPr>
          <a:xfrm rot="5400000">
            <a:off x="6405781" y="4426918"/>
            <a:ext cx="349989" cy="316758"/>
          </a:xfrm>
          <a:prstGeom prst="right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Cambria" panose="02040503050406030204" pitchFamily="18" charset="0"/>
            </a:endParaRPr>
          </a:p>
        </p:txBody>
      </p:sp>
      <p:sp>
        <p:nvSpPr>
          <p:cNvPr id="10" name="Rounded Rectangle 9"/>
          <p:cNvSpPr/>
          <p:nvPr/>
        </p:nvSpPr>
        <p:spPr>
          <a:xfrm>
            <a:off x="3647739" y="1066800"/>
            <a:ext cx="3091415" cy="2209800"/>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r>
              <a:rPr lang="en-US" sz="2000" dirty="0" smtClean="0"/>
              <a:t>    </a:t>
            </a:r>
            <a:r>
              <a:rPr lang="en-US" dirty="0" err="1" smtClean="0">
                <a:solidFill>
                  <a:schemeClr val="tx1"/>
                </a:solidFill>
              </a:rPr>
              <a:t>int</a:t>
            </a:r>
            <a:r>
              <a:rPr lang="en-US" dirty="0" smtClean="0">
                <a:solidFill>
                  <a:schemeClr val="tx1"/>
                </a:solidFill>
              </a:rPr>
              <a:t> power(</a:t>
            </a:r>
            <a:r>
              <a:rPr lang="en-US" dirty="0" err="1" smtClean="0">
                <a:solidFill>
                  <a:schemeClr val="tx1"/>
                </a:solidFill>
              </a:rPr>
              <a:t>int</a:t>
            </a:r>
            <a:r>
              <a:rPr lang="en-US" dirty="0" smtClean="0">
                <a:solidFill>
                  <a:schemeClr val="tx1"/>
                </a:solidFill>
              </a:rPr>
              <a:t> </a:t>
            </a:r>
            <a:r>
              <a:rPr lang="en-US" dirty="0">
                <a:solidFill>
                  <a:schemeClr val="tx1"/>
                </a:solidFill>
              </a:rPr>
              <a:t>x, </a:t>
            </a:r>
            <a:r>
              <a:rPr lang="en-US" dirty="0" err="1">
                <a:solidFill>
                  <a:schemeClr val="tx1"/>
                </a:solidFill>
              </a:rPr>
              <a:t>int</a:t>
            </a:r>
            <a:r>
              <a:rPr lang="en-US" dirty="0">
                <a:solidFill>
                  <a:schemeClr val="tx1"/>
                </a:solidFill>
              </a:rPr>
              <a:t> </a:t>
            </a:r>
            <a:r>
              <a:rPr lang="en-US" dirty="0" smtClean="0">
                <a:solidFill>
                  <a:schemeClr val="tx1"/>
                </a:solidFill>
              </a:rPr>
              <a:t>y, </a:t>
            </a:r>
            <a:r>
              <a:rPr lang="en-US" dirty="0" err="1" smtClean="0">
                <a:solidFill>
                  <a:schemeClr val="tx1"/>
                </a:solidFill>
              </a:rPr>
              <a:t>int</a:t>
            </a:r>
            <a:r>
              <a:rPr lang="en-US" dirty="0" smtClean="0">
                <a:solidFill>
                  <a:schemeClr val="tx1"/>
                </a:solidFill>
              </a:rPr>
              <a:t> n) </a:t>
            </a:r>
            <a:r>
              <a:rPr lang="en-US" dirty="0">
                <a:solidFill>
                  <a:schemeClr val="tx1"/>
                </a:solidFill>
              </a:rPr>
              <a:t>{</a:t>
            </a:r>
          </a:p>
          <a:p>
            <a:r>
              <a:rPr lang="en-US" dirty="0">
                <a:solidFill>
                  <a:schemeClr val="tx1"/>
                </a:solidFill>
              </a:rPr>
              <a:t>  </a:t>
            </a:r>
            <a:r>
              <a:rPr lang="en-US" dirty="0" smtClean="0">
                <a:solidFill>
                  <a:schemeClr val="tx1"/>
                </a:solidFill>
              </a:rPr>
              <a:t>    </a:t>
            </a:r>
            <a:r>
              <a:rPr lang="en-US" dirty="0" err="1" smtClean="0">
                <a:solidFill>
                  <a:schemeClr val="tx1"/>
                </a:solidFill>
              </a:rPr>
              <a:t>int</a:t>
            </a:r>
            <a:r>
              <a:rPr lang="en-US" dirty="0" smtClean="0">
                <a:solidFill>
                  <a:schemeClr val="tx1"/>
                </a:solidFill>
              </a:rPr>
              <a:t> </a:t>
            </a:r>
            <a:r>
              <a:rPr lang="en-US" dirty="0">
                <a:solidFill>
                  <a:schemeClr val="tx1"/>
                </a:solidFill>
              </a:rPr>
              <a:t>a = 1;</a:t>
            </a:r>
          </a:p>
          <a:p>
            <a:r>
              <a:rPr lang="en-US" dirty="0">
                <a:solidFill>
                  <a:schemeClr val="tx1"/>
                </a:solidFill>
              </a:rPr>
              <a:t>  </a:t>
            </a:r>
            <a:r>
              <a:rPr lang="en-US" dirty="0" smtClean="0">
                <a:solidFill>
                  <a:schemeClr val="tx1"/>
                </a:solidFill>
              </a:rPr>
              <a:t>    while (n--) </a:t>
            </a:r>
            <a:r>
              <a:rPr lang="en-US" dirty="0">
                <a:solidFill>
                  <a:schemeClr val="tx1"/>
                </a:solidFill>
              </a:rPr>
              <a:t>{</a:t>
            </a:r>
          </a:p>
          <a:p>
            <a:r>
              <a:rPr lang="en-US" dirty="0">
                <a:solidFill>
                  <a:schemeClr val="tx1"/>
                </a:solidFill>
              </a:rPr>
              <a:t>    </a:t>
            </a:r>
            <a:r>
              <a:rPr lang="en-US" dirty="0" smtClean="0">
                <a:solidFill>
                  <a:schemeClr val="tx1"/>
                </a:solidFill>
              </a:rPr>
              <a:t>    a </a:t>
            </a:r>
            <a:r>
              <a:rPr lang="en-US" dirty="0">
                <a:solidFill>
                  <a:schemeClr val="tx1"/>
                </a:solidFill>
              </a:rPr>
              <a:t>*= </a:t>
            </a:r>
            <a:r>
              <a:rPr lang="en-US" dirty="0" smtClean="0">
                <a:solidFill>
                  <a:schemeClr val="tx1"/>
                </a:solidFill>
              </a:rPr>
              <a:t>(x + y);</a:t>
            </a:r>
            <a:endParaRPr lang="en-US" dirty="0">
              <a:solidFill>
                <a:schemeClr val="tx1"/>
              </a:solidFill>
            </a:endParaRPr>
          </a:p>
          <a:p>
            <a:r>
              <a:rPr lang="en-US" dirty="0">
                <a:solidFill>
                  <a:schemeClr val="tx1"/>
                </a:solidFill>
              </a:rPr>
              <a:t>  </a:t>
            </a:r>
            <a:r>
              <a:rPr lang="en-US" dirty="0" smtClean="0">
                <a:solidFill>
                  <a:schemeClr val="tx1"/>
                </a:solidFill>
              </a:rPr>
              <a:t>    }</a:t>
            </a:r>
            <a:endParaRPr lang="en-US" dirty="0">
              <a:solidFill>
                <a:schemeClr val="tx1"/>
              </a:solidFill>
            </a:endParaRPr>
          </a:p>
          <a:p>
            <a:r>
              <a:rPr lang="en-US" dirty="0">
                <a:solidFill>
                  <a:schemeClr val="tx1"/>
                </a:solidFill>
              </a:rPr>
              <a:t>  </a:t>
            </a:r>
            <a:r>
              <a:rPr lang="en-US" dirty="0" smtClean="0">
                <a:solidFill>
                  <a:schemeClr val="tx1"/>
                </a:solidFill>
              </a:rPr>
              <a:t>    return </a:t>
            </a:r>
            <a:r>
              <a:rPr lang="en-US" dirty="0">
                <a:solidFill>
                  <a:schemeClr val="tx1"/>
                </a:solidFill>
              </a:rPr>
              <a:t>a;</a:t>
            </a:r>
          </a:p>
          <a:p>
            <a:r>
              <a:rPr lang="en-US" dirty="0" smtClean="0">
                <a:solidFill>
                  <a:schemeClr val="tx1"/>
                </a:solidFill>
              </a:rPr>
              <a:t>    }</a:t>
            </a:r>
            <a:endParaRPr lang="en-US" dirty="0">
              <a:solidFill>
                <a:schemeClr val="tx1"/>
              </a:solidFill>
            </a:endParaRPr>
          </a:p>
        </p:txBody>
      </p:sp>
      <p:sp>
        <p:nvSpPr>
          <p:cNvPr id="11" name="Rounded Rectangle 10"/>
          <p:cNvSpPr/>
          <p:nvPr/>
        </p:nvSpPr>
        <p:spPr>
          <a:xfrm>
            <a:off x="5262861" y="4808576"/>
            <a:ext cx="2634329" cy="1905000"/>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r>
              <a:rPr lang="en-US" sz="2000" dirty="0" smtClean="0">
                <a:solidFill>
                  <a:schemeClr val="tx1"/>
                </a:solidFill>
              </a:rPr>
              <a:t> </a:t>
            </a:r>
            <a:r>
              <a:rPr lang="en-US" dirty="0" smtClean="0">
                <a:solidFill>
                  <a:schemeClr val="tx1"/>
                </a:solidFill>
              </a:rPr>
              <a:t>   </a:t>
            </a:r>
            <a:r>
              <a:rPr lang="en-US" dirty="0" err="1" smtClean="0">
                <a:solidFill>
                  <a:schemeClr val="tx1"/>
                </a:solidFill>
              </a:rPr>
              <a:t>int</a:t>
            </a:r>
            <a:r>
              <a:rPr lang="en-US" dirty="0" smtClean="0">
                <a:solidFill>
                  <a:schemeClr val="tx1"/>
                </a:solidFill>
              </a:rPr>
              <a:t> </a:t>
            </a:r>
            <a:r>
              <a:rPr lang="en-US" dirty="0" smtClean="0">
                <a:solidFill>
                  <a:schemeClr val="tx1"/>
                </a:solidFill>
              </a:rPr>
              <a:t>power</a:t>
            </a:r>
            <a:r>
              <a:rPr lang="en-US" baseline="-25000" dirty="0" smtClean="0">
                <a:solidFill>
                  <a:schemeClr val="tx1"/>
                </a:solidFill>
              </a:rPr>
              <a:t>y = 1, n = 2</a:t>
            </a:r>
            <a:r>
              <a:rPr lang="en-US" dirty="0" smtClean="0">
                <a:solidFill>
                  <a:schemeClr val="tx1"/>
                </a:solidFill>
              </a:rPr>
              <a:t>(</a:t>
            </a:r>
            <a:r>
              <a:rPr lang="en-US" dirty="0" err="1" smtClean="0">
                <a:solidFill>
                  <a:schemeClr val="tx1"/>
                </a:solidFill>
              </a:rPr>
              <a:t>int</a:t>
            </a:r>
            <a:r>
              <a:rPr lang="en-US" dirty="0" smtClean="0">
                <a:solidFill>
                  <a:schemeClr val="tx1"/>
                </a:solidFill>
              </a:rPr>
              <a:t> </a:t>
            </a:r>
            <a:r>
              <a:rPr lang="en-US" dirty="0" smtClean="0">
                <a:solidFill>
                  <a:schemeClr val="tx1"/>
                </a:solidFill>
              </a:rPr>
              <a:t>x) </a:t>
            </a:r>
            <a:r>
              <a:rPr lang="en-US" dirty="0">
                <a:solidFill>
                  <a:schemeClr val="tx1"/>
                </a:solidFill>
              </a:rPr>
              <a:t>{</a:t>
            </a:r>
          </a:p>
          <a:p>
            <a:r>
              <a:rPr lang="en-US" dirty="0">
                <a:solidFill>
                  <a:schemeClr val="tx1"/>
                </a:solidFill>
              </a:rPr>
              <a:t>  </a:t>
            </a:r>
            <a:r>
              <a:rPr lang="en-US" dirty="0" smtClean="0">
                <a:solidFill>
                  <a:schemeClr val="tx1"/>
                </a:solidFill>
              </a:rPr>
              <a:t>    </a:t>
            </a:r>
            <a:r>
              <a:rPr lang="en-US" dirty="0" err="1" smtClean="0">
                <a:solidFill>
                  <a:schemeClr val="tx1"/>
                </a:solidFill>
              </a:rPr>
              <a:t>int</a:t>
            </a:r>
            <a:r>
              <a:rPr lang="en-US" dirty="0" smtClean="0">
                <a:solidFill>
                  <a:schemeClr val="tx1"/>
                </a:solidFill>
              </a:rPr>
              <a:t> </a:t>
            </a:r>
            <a:r>
              <a:rPr lang="en-US" dirty="0">
                <a:solidFill>
                  <a:schemeClr val="tx1"/>
                </a:solidFill>
              </a:rPr>
              <a:t>a = 1;</a:t>
            </a:r>
          </a:p>
          <a:p>
            <a:r>
              <a:rPr lang="en-US" dirty="0" smtClean="0">
                <a:solidFill>
                  <a:schemeClr val="tx1"/>
                </a:solidFill>
              </a:rPr>
              <a:t>      a </a:t>
            </a:r>
            <a:r>
              <a:rPr lang="en-US" dirty="0">
                <a:solidFill>
                  <a:schemeClr val="tx1"/>
                </a:solidFill>
              </a:rPr>
              <a:t>*= </a:t>
            </a:r>
            <a:r>
              <a:rPr lang="en-US" dirty="0" smtClean="0">
                <a:solidFill>
                  <a:schemeClr val="tx1"/>
                </a:solidFill>
              </a:rPr>
              <a:t>(x + 1);</a:t>
            </a:r>
            <a:endParaRPr lang="en-US" dirty="0">
              <a:solidFill>
                <a:schemeClr val="tx1"/>
              </a:solidFill>
            </a:endParaRPr>
          </a:p>
          <a:p>
            <a:r>
              <a:rPr lang="en-US" dirty="0">
                <a:solidFill>
                  <a:schemeClr val="tx1"/>
                </a:solidFill>
              </a:rPr>
              <a:t>    </a:t>
            </a:r>
            <a:r>
              <a:rPr lang="en-US" dirty="0" smtClean="0">
                <a:solidFill>
                  <a:schemeClr val="tx1"/>
                </a:solidFill>
              </a:rPr>
              <a:t>  a </a:t>
            </a:r>
            <a:r>
              <a:rPr lang="en-US" dirty="0">
                <a:solidFill>
                  <a:schemeClr val="tx1"/>
                </a:solidFill>
              </a:rPr>
              <a:t>*= </a:t>
            </a:r>
            <a:r>
              <a:rPr lang="en-US" dirty="0" smtClean="0">
                <a:solidFill>
                  <a:schemeClr val="tx1"/>
                </a:solidFill>
              </a:rPr>
              <a:t>(x + 1);</a:t>
            </a:r>
            <a:endParaRPr lang="en-US" dirty="0">
              <a:solidFill>
                <a:schemeClr val="tx1"/>
              </a:solidFill>
            </a:endParaRPr>
          </a:p>
          <a:p>
            <a:r>
              <a:rPr lang="en-US" dirty="0" smtClean="0">
                <a:solidFill>
                  <a:schemeClr val="tx1"/>
                </a:solidFill>
              </a:rPr>
              <a:t>      return </a:t>
            </a:r>
            <a:r>
              <a:rPr lang="en-US" dirty="0">
                <a:solidFill>
                  <a:schemeClr val="tx1"/>
                </a:solidFill>
              </a:rPr>
              <a:t>a;</a:t>
            </a:r>
          </a:p>
          <a:p>
            <a:r>
              <a:rPr lang="en-US" dirty="0">
                <a:solidFill>
                  <a:schemeClr val="tx1"/>
                </a:solidFill>
              </a:rPr>
              <a:t> </a:t>
            </a:r>
            <a:r>
              <a:rPr lang="en-US" dirty="0" smtClean="0">
                <a:solidFill>
                  <a:schemeClr val="tx1"/>
                </a:solidFill>
              </a:rPr>
              <a:t>   }</a:t>
            </a:r>
            <a:endParaRPr lang="en-US" dirty="0">
              <a:solidFill>
                <a:schemeClr val="tx1"/>
              </a:solidFill>
            </a:endParaRPr>
          </a:p>
        </p:txBody>
      </p:sp>
      <p:sp>
        <p:nvSpPr>
          <p:cNvPr id="12" name="Rounded Rectangle 11"/>
          <p:cNvSpPr/>
          <p:nvPr/>
        </p:nvSpPr>
        <p:spPr>
          <a:xfrm>
            <a:off x="7384615" y="2743200"/>
            <a:ext cx="1463137" cy="533400"/>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dirty="0" smtClean="0">
                <a:solidFill>
                  <a:schemeClr val="tx1"/>
                </a:solidFill>
              </a:rPr>
              <a:t>[y </a:t>
            </a:r>
            <a:r>
              <a:rPr lang="en-US" dirty="0">
                <a:solidFill>
                  <a:schemeClr val="tx1"/>
                </a:solidFill>
                <a:latin typeface="Cambria" panose="02040503050406030204" pitchFamily="18" charset="0"/>
                <a:ea typeface="Cambria Math"/>
                <a:sym typeface="Wingdings" panose="05000000000000000000" pitchFamily="2" charset="2"/>
              </a:rPr>
              <a:t>↦</a:t>
            </a:r>
            <a:r>
              <a:rPr lang="en-US" dirty="0" smtClean="0">
                <a:solidFill>
                  <a:schemeClr val="tx1"/>
                </a:solidFill>
              </a:rPr>
              <a:t> 1, n </a:t>
            </a:r>
            <a:r>
              <a:rPr lang="en-US" dirty="0">
                <a:solidFill>
                  <a:schemeClr val="tx1"/>
                </a:solidFill>
                <a:latin typeface="Cambria" panose="02040503050406030204" pitchFamily="18" charset="0"/>
                <a:ea typeface="Cambria Math"/>
                <a:sym typeface="Wingdings" panose="05000000000000000000" pitchFamily="2" charset="2"/>
              </a:rPr>
              <a:t>↦</a:t>
            </a:r>
            <a:r>
              <a:rPr lang="en-US" dirty="0" smtClean="0">
                <a:solidFill>
                  <a:schemeClr val="tx1"/>
                </a:solidFill>
              </a:rPr>
              <a:t> 2]</a:t>
            </a:r>
            <a:endParaRPr lang="en-US" dirty="0">
              <a:solidFill>
                <a:schemeClr val="tx1"/>
              </a:solidFill>
            </a:endParaRPr>
          </a:p>
        </p:txBody>
      </p:sp>
      <p:sp>
        <p:nvSpPr>
          <p:cNvPr id="13" name="Right Arrow 12"/>
          <p:cNvSpPr/>
          <p:nvPr/>
        </p:nvSpPr>
        <p:spPr>
          <a:xfrm rot="5400000">
            <a:off x="4866831" y="3400426"/>
            <a:ext cx="349989" cy="316758"/>
          </a:xfrm>
          <a:prstGeom prst="right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Cambria" panose="02040503050406030204" pitchFamily="18" charset="0"/>
            </a:endParaRPr>
          </a:p>
        </p:txBody>
      </p:sp>
      <p:sp>
        <p:nvSpPr>
          <p:cNvPr id="14" name="Right Arrow 13"/>
          <p:cNvSpPr/>
          <p:nvPr/>
        </p:nvSpPr>
        <p:spPr>
          <a:xfrm rot="5400000">
            <a:off x="7941190" y="3400427"/>
            <a:ext cx="349989" cy="316758"/>
          </a:xfrm>
          <a:prstGeom prst="right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Cambria" panose="02040503050406030204" pitchFamily="18" charset="0"/>
            </a:endParaRPr>
          </a:p>
        </p:txBody>
      </p:sp>
      <p:sp>
        <p:nvSpPr>
          <p:cNvPr id="3" name="Rounded Rectangular Callout 2"/>
          <p:cNvSpPr/>
          <p:nvPr/>
        </p:nvSpPr>
        <p:spPr>
          <a:xfrm>
            <a:off x="3908537" y="5257800"/>
            <a:ext cx="951616" cy="808076"/>
          </a:xfrm>
          <a:prstGeom prst="wedgeRoundRectCallout">
            <a:avLst>
              <a:gd name="adj1" fmla="val 88467"/>
              <a:gd name="adj2" fmla="val 10144"/>
              <a:gd name="adj3" fmla="val 16667"/>
            </a:avLst>
          </a:prstGeom>
          <a:ln/>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600" dirty="0" smtClean="0">
                <a:solidFill>
                  <a:schemeClr val="tx1"/>
                </a:solidFill>
                <a:latin typeface="Cambria" panose="02040503050406030204" pitchFamily="18" charset="0"/>
              </a:rPr>
              <a:t>Residual Program</a:t>
            </a:r>
            <a:endParaRPr lang="en-US" sz="1600" dirty="0">
              <a:solidFill>
                <a:schemeClr val="tx1"/>
              </a:solidFill>
              <a:latin typeface="Cambria" panose="02040503050406030204" pitchFamily="18" charset="0"/>
            </a:endParaRPr>
          </a:p>
        </p:txBody>
      </p:sp>
    </p:spTree>
    <p:extLst>
      <p:ext uri="{BB962C8B-B14F-4D97-AF65-F5344CB8AC3E}">
        <p14:creationId xmlns:p14="http://schemas.microsoft.com/office/powerpoint/2010/main" val="3959321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par>
                          <p:cTn id="13" fill="hold">
                            <p:stCondLst>
                              <p:cond delay="500"/>
                            </p:stCondLst>
                            <p:childTnLst>
                              <p:par>
                                <p:cTn id="14" presetID="22" presetClass="entr" presetSubtype="1" fill="hold" grpId="1"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up)">
                                      <p:cBhvr>
                                        <p:cTn id="16" dur="500"/>
                                        <p:tgtEl>
                                          <p:spTgt spid="13"/>
                                        </p:tgtEl>
                                      </p:cBhvr>
                                    </p:animEffect>
                                  </p:childTnLst>
                                </p:cTn>
                              </p:par>
                              <p:par>
                                <p:cTn id="17" presetID="22" presetClass="entr" presetSubtype="1" fill="hold" grpId="1"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up)">
                                      <p:cBhvr>
                                        <p:cTn id="19" dur="500"/>
                                        <p:tgtEl>
                                          <p:spTgt spid="14"/>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5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5">
                                            <p:txEl>
                                              <p:pRg st="3" end="3"/>
                                            </p:txEl>
                                          </p:spTgt>
                                        </p:tgtEl>
                                        <p:attrNameLst>
                                          <p:attrName>style.visibility</p:attrName>
                                        </p:attrNameLst>
                                      </p:cBhvr>
                                      <p:to>
                                        <p:strVal val="visible"/>
                                      </p:to>
                                    </p:set>
                                    <p:animEffect transition="in" filter="fade">
                                      <p:cBhvr>
                                        <p:cTn id="41"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P spid="12" grpId="0" animBg="1"/>
      <p:bldP spid="13" grpId="1" animBg="1"/>
      <p:bldP spid="14" grpId="1" animBg="1"/>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Oval 38"/>
          <p:cNvSpPr/>
          <p:nvPr/>
        </p:nvSpPr>
        <p:spPr>
          <a:xfrm>
            <a:off x="3757723" y="3589576"/>
            <a:ext cx="1638299" cy="670560"/>
          </a:xfrm>
          <a:prstGeom prst="ellipse">
            <a:avLst/>
          </a:prstGeom>
        </p:spPr>
        <p:style>
          <a:lnRef idx="2">
            <a:schemeClr val="dk1"/>
          </a:lnRef>
          <a:fillRef idx="1">
            <a:schemeClr val="lt1"/>
          </a:fillRef>
          <a:effectRef idx="0">
            <a:schemeClr val="dk1"/>
          </a:effectRef>
          <a:fontRef idx="minor">
            <a:schemeClr val="dk1"/>
          </a:fontRef>
        </p:style>
        <p:txBody>
          <a:bodyPr lIns="0" tIns="91440" rIns="0" bIns="0" rtlCol="0" anchor="ctr"/>
          <a:lstStyle/>
          <a:p>
            <a:pPr algn="ctr"/>
            <a:endParaRPr lang="en-US" sz="1600" dirty="0"/>
          </a:p>
        </p:txBody>
      </p:sp>
      <p:sp>
        <p:nvSpPr>
          <p:cNvPr id="2" name="Title 1"/>
          <p:cNvSpPr>
            <a:spLocks noGrp="1"/>
          </p:cNvSpPr>
          <p:nvPr>
            <p:ph type="title"/>
          </p:nvPr>
        </p:nvSpPr>
        <p:spPr/>
        <p:txBody>
          <a:bodyPr/>
          <a:lstStyle/>
          <a:p>
            <a:r>
              <a:rPr lang="en-US" dirty="0" smtClean="0"/>
              <a:t>Granularity Issue in Slicing</a:t>
            </a:r>
            <a:endParaRPr lang="en-US" dirty="0"/>
          </a:p>
        </p:txBody>
      </p:sp>
      <p:sp>
        <p:nvSpPr>
          <p:cNvPr id="3" name="Content Placeholder 2"/>
          <p:cNvSpPr>
            <a:spLocks noGrp="1"/>
          </p:cNvSpPr>
          <p:nvPr>
            <p:ph idx="1"/>
          </p:nvPr>
        </p:nvSpPr>
        <p:spPr/>
        <p:txBody>
          <a:bodyPr/>
          <a:lstStyle/>
          <a:p>
            <a:endParaRPr lang="en-US" dirty="0" smtClean="0"/>
          </a:p>
        </p:txBody>
      </p:sp>
      <p:sp>
        <p:nvSpPr>
          <p:cNvPr id="4" name="Slide Number Placeholder 3"/>
          <p:cNvSpPr>
            <a:spLocks noGrp="1"/>
          </p:cNvSpPr>
          <p:nvPr>
            <p:ph type="sldNum" sz="quarter" idx="12"/>
          </p:nvPr>
        </p:nvSpPr>
        <p:spPr/>
        <p:txBody>
          <a:bodyPr/>
          <a:lstStyle/>
          <a:p>
            <a:fld id="{61790EBF-2842-40BA-9364-7C045D9A1DE9}" type="slidenum">
              <a:rPr lang="en-US" smtClean="0"/>
              <a:t>20</a:t>
            </a:fld>
            <a:endParaRPr lang="en-US"/>
          </a:p>
        </p:txBody>
      </p:sp>
      <p:sp>
        <p:nvSpPr>
          <p:cNvPr id="5" name="Oval 4"/>
          <p:cNvSpPr/>
          <p:nvPr/>
        </p:nvSpPr>
        <p:spPr>
          <a:xfrm>
            <a:off x="2819400" y="5128148"/>
            <a:ext cx="1600200" cy="670560"/>
          </a:xfrm>
          <a:prstGeom prst="ellipse">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dirty="0" smtClean="0"/>
              <a:t>2: push </a:t>
            </a:r>
            <a:r>
              <a:rPr lang="en-US" dirty="0" err="1" smtClean="0"/>
              <a:t>ebx</a:t>
            </a:r>
            <a:endParaRPr lang="en-US" dirty="0"/>
          </a:p>
        </p:txBody>
      </p:sp>
      <p:sp>
        <p:nvSpPr>
          <p:cNvPr id="6" name="Oval 5"/>
          <p:cNvSpPr/>
          <p:nvPr/>
        </p:nvSpPr>
        <p:spPr>
          <a:xfrm>
            <a:off x="4610101" y="5128149"/>
            <a:ext cx="1638299" cy="670560"/>
          </a:xfrm>
          <a:prstGeom prst="ellipse">
            <a:avLst/>
          </a:prstGeom>
        </p:spPr>
        <p:style>
          <a:lnRef idx="2">
            <a:schemeClr val="dk1"/>
          </a:lnRef>
          <a:fillRef idx="1">
            <a:schemeClr val="lt1"/>
          </a:fillRef>
          <a:effectRef idx="0">
            <a:schemeClr val="dk1"/>
          </a:effectRef>
          <a:fontRef idx="minor">
            <a:schemeClr val="dk1"/>
          </a:fontRef>
        </p:style>
        <p:txBody>
          <a:bodyPr lIns="0" tIns="91440" rIns="0" bIns="0" rtlCol="0" anchor="ctr"/>
          <a:lstStyle/>
          <a:p>
            <a:pPr algn="ctr"/>
            <a:r>
              <a:rPr lang="en-US" sz="1600" dirty="0" smtClean="0"/>
              <a:t>13: mov </a:t>
            </a:r>
            <a:r>
              <a:rPr lang="en-US" sz="1600" dirty="0" err="1" smtClean="0"/>
              <a:t>eax</a:t>
            </a:r>
            <a:r>
              <a:rPr lang="en-US" sz="1600" dirty="0" smtClean="0"/>
              <a:t>, [</a:t>
            </a:r>
            <a:r>
              <a:rPr lang="en-US" sz="1600" dirty="0" smtClean="0"/>
              <a:t>esp+12</a:t>
            </a:r>
            <a:r>
              <a:rPr lang="en-US" sz="1600" dirty="0" smtClean="0"/>
              <a:t>]</a:t>
            </a:r>
            <a:endParaRPr lang="en-US" sz="1600" dirty="0"/>
          </a:p>
        </p:txBody>
      </p:sp>
      <p:sp>
        <p:nvSpPr>
          <p:cNvPr id="8" name="Oval 7"/>
          <p:cNvSpPr/>
          <p:nvPr/>
        </p:nvSpPr>
        <p:spPr>
          <a:xfrm>
            <a:off x="3276600" y="2080148"/>
            <a:ext cx="990600" cy="670560"/>
          </a:xfrm>
          <a:prstGeom prst="ellipse">
            <a:avLst/>
          </a:prstGeom>
          <a:solidFill>
            <a:schemeClr val="bg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err="1">
                <a:solidFill>
                  <a:schemeClr val="tx1"/>
                </a:solidFill>
              </a:rPr>
              <a:t>e</a:t>
            </a:r>
            <a:r>
              <a:rPr lang="en-US" dirty="0" err="1" smtClean="0">
                <a:solidFill>
                  <a:schemeClr val="tx1"/>
                </a:solidFill>
              </a:rPr>
              <a:t>sp</a:t>
            </a:r>
            <a:r>
              <a:rPr lang="en-US" dirty="0" smtClean="0">
                <a:solidFill>
                  <a:schemeClr val="tx1"/>
                </a:solidFill>
              </a:rPr>
              <a:t> </a:t>
            </a:r>
            <a:r>
              <a:rPr lang="en-US" dirty="0" err="1" smtClean="0">
                <a:solidFill>
                  <a:schemeClr val="tx1"/>
                </a:solidFill>
              </a:rPr>
              <a:t>init.</a:t>
            </a:r>
            <a:endParaRPr lang="en-US" dirty="0">
              <a:solidFill>
                <a:schemeClr val="tx1"/>
              </a:solidFill>
            </a:endParaRPr>
          </a:p>
        </p:txBody>
      </p:sp>
      <p:sp>
        <p:nvSpPr>
          <p:cNvPr id="9" name="Oval 8"/>
          <p:cNvSpPr/>
          <p:nvPr/>
        </p:nvSpPr>
        <p:spPr>
          <a:xfrm>
            <a:off x="4941849" y="2057400"/>
            <a:ext cx="990600" cy="670560"/>
          </a:xfrm>
          <a:prstGeom prst="ellipse">
            <a:avLst/>
          </a:prstGeom>
          <a:solidFill>
            <a:schemeClr val="bg1"/>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solidFill>
                  <a:schemeClr val="tx1"/>
                </a:solidFill>
              </a:rPr>
              <a:t>e</a:t>
            </a:r>
            <a:r>
              <a:rPr lang="en-US" dirty="0" err="1" smtClean="0">
                <a:solidFill>
                  <a:schemeClr val="tx1"/>
                </a:solidFill>
              </a:rPr>
              <a:t>ax</a:t>
            </a:r>
            <a:r>
              <a:rPr lang="en-US" dirty="0" smtClean="0">
                <a:solidFill>
                  <a:schemeClr val="tx1"/>
                </a:solidFill>
              </a:rPr>
              <a:t> </a:t>
            </a:r>
            <a:r>
              <a:rPr lang="en-US" dirty="0" err="1" smtClean="0">
                <a:solidFill>
                  <a:schemeClr val="tx1"/>
                </a:solidFill>
              </a:rPr>
              <a:t>init.</a:t>
            </a:r>
            <a:endParaRPr lang="en-US" dirty="0">
              <a:solidFill>
                <a:schemeClr val="tx1"/>
              </a:solidFill>
            </a:endParaRPr>
          </a:p>
        </p:txBody>
      </p:sp>
      <p:cxnSp>
        <p:nvCxnSpPr>
          <p:cNvPr id="11" name="Curved Connector 10"/>
          <p:cNvCxnSpPr>
            <a:stCxn id="5" idx="0"/>
          </p:cNvCxnSpPr>
          <p:nvPr/>
        </p:nvCxnSpPr>
        <p:spPr>
          <a:xfrm rot="5400000" flipH="1" flipV="1">
            <a:off x="3494474" y="4355422"/>
            <a:ext cx="897752" cy="647700"/>
          </a:xfrm>
          <a:prstGeom prst="curvedConnector3">
            <a:avLst/>
          </a:prstGeom>
          <a:ln w="38100">
            <a:solidFill>
              <a:schemeClr val="tx1"/>
            </a:solidFill>
            <a:headEnd type="triangle" w="lg" len="lg"/>
            <a:tailEnd type="none" w="lg" len="lg"/>
          </a:ln>
        </p:spPr>
        <p:style>
          <a:lnRef idx="2">
            <a:schemeClr val="accent1"/>
          </a:lnRef>
          <a:fillRef idx="0">
            <a:schemeClr val="accent1"/>
          </a:fillRef>
          <a:effectRef idx="1">
            <a:schemeClr val="accent1"/>
          </a:effectRef>
          <a:fontRef idx="minor">
            <a:schemeClr val="tx1"/>
          </a:fontRef>
        </p:style>
      </p:cxnSp>
      <p:cxnSp>
        <p:nvCxnSpPr>
          <p:cNvPr id="12" name="Curved Connector 11"/>
          <p:cNvCxnSpPr>
            <a:stCxn id="6" idx="0"/>
          </p:cNvCxnSpPr>
          <p:nvPr/>
        </p:nvCxnSpPr>
        <p:spPr>
          <a:xfrm rot="16200000" flipV="1">
            <a:off x="4704150" y="4403048"/>
            <a:ext cx="897753" cy="552450"/>
          </a:xfrm>
          <a:prstGeom prst="curvedConnector3">
            <a:avLst/>
          </a:prstGeom>
          <a:ln w="38100">
            <a:solidFill>
              <a:schemeClr val="tx1"/>
            </a:solidFill>
            <a:headEnd type="triangle" w="lg" len="lg"/>
            <a:tailEnd type="none" w="lg" len="lg"/>
          </a:ln>
        </p:spPr>
        <p:style>
          <a:lnRef idx="2">
            <a:schemeClr val="accent1"/>
          </a:lnRef>
          <a:fillRef idx="0">
            <a:schemeClr val="accent1"/>
          </a:fillRef>
          <a:effectRef idx="1">
            <a:schemeClr val="accent1"/>
          </a:effectRef>
          <a:fontRef idx="minor">
            <a:schemeClr val="tx1"/>
          </a:fontRef>
        </p:style>
      </p:cxnSp>
      <p:cxnSp>
        <p:nvCxnSpPr>
          <p:cNvPr id="13" name="Curved Connector 12"/>
          <p:cNvCxnSpPr>
            <a:endCxn id="8" idx="4"/>
          </p:cNvCxnSpPr>
          <p:nvPr/>
        </p:nvCxnSpPr>
        <p:spPr>
          <a:xfrm rot="16200000" flipV="1">
            <a:off x="3623027" y="2899581"/>
            <a:ext cx="863676" cy="565930"/>
          </a:xfrm>
          <a:prstGeom prst="curvedConnector3">
            <a:avLst/>
          </a:prstGeom>
          <a:ln w="38100">
            <a:solidFill>
              <a:schemeClr val="tx1"/>
            </a:solidFill>
            <a:headEnd type="triangle" w="lg" len="lg"/>
            <a:tailEnd type="none" w="lg" len="lg"/>
          </a:ln>
        </p:spPr>
        <p:style>
          <a:lnRef idx="2">
            <a:schemeClr val="accent1"/>
          </a:lnRef>
          <a:fillRef idx="0">
            <a:schemeClr val="accent1"/>
          </a:fillRef>
          <a:effectRef idx="1">
            <a:schemeClr val="accent1"/>
          </a:effectRef>
          <a:fontRef idx="minor">
            <a:schemeClr val="tx1"/>
          </a:fontRef>
        </p:style>
      </p:cxnSp>
      <p:cxnSp>
        <p:nvCxnSpPr>
          <p:cNvPr id="14" name="Curved Connector 13"/>
          <p:cNvCxnSpPr>
            <a:endCxn id="9" idx="4"/>
          </p:cNvCxnSpPr>
          <p:nvPr/>
        </p:nvCxnSpPr>
        <p:spPr>
          <a:xfrm rot="5400000" flipH="1" flipV="1">
            <a:off x="4713763" y="2890999"/>
            <a:ext cx="886424" cy="560347"/>
          </a:xfrm>
          <a:prstGeom prst="curvedConnector3">
            <a:avLst/>
          </a:prstGeom>
          <a:ln w="38100">
            <a:solidFill>
              <a:schemeClr val="tx1"/>
            </a:solidFill>
            <a:headEnd type="triangle" w="lg" len="lg"/>
            <a:tailEnd type="none" w="lg" len="lg"/>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4572000" y="3604148"/>
            <a:ext cx="872570" cy="584775"/>
          </a:xfrm>
          <a:prstGeom prst="rect">
            <a:avLst/>
          </a:prstGeom>
          <a:noFill/>
        </p:spPr>
        <p:txBody>
          <a:bodyPr wrap="square" rtlCol="0">
            <a:spAutoFit/>
          </a:bodyPr>
          <a:lstStyle/>
          <a:p>
            <a:r>
              <a:rPr lang="en-US" sz="1600" dirty="0" smtClean="0"/>
              <a:t>Mem</a:t>
            </a:r>
          </a:p>
          <a:p>
            <a:r>
              <a:rPr lang="en-US" sz="1600" dirty="0" smtClean="0"/>
              <a:t>update</a:t>
            </a:r>
            <a:endParaRPr lang="en-US" sz="1600" dirty="0"/>
          </a:p>
        </p:txBody>
      </p:sp>
      <p:sp>
        <p:nvSpPr>
          <p:cNvPr id="27" name="TextBox 26"/>
          <p:cNvSpPr txBox="1"/>
          <p:nvPr/>
        </p:nvSpPr>
        <p:spPr>
          <a:xfrm>
            <a:off x="2438400" y="3745198"/>
            <a:ext cx="1295751" cy="369332"/>
          </a:xfrm>
          <a:prstGeom prst="rect">
            <a:avLst/>
          </a:prstGeom>
          <a:noFill/>
        </p:spPr>
        <p:txBody>
          <a:bodyPr wrap="square" rtlCol="0">
            <a:spAutoFit/>
          </a:bodyPr>
          <a:lstStyle/>
          <a:p>
            <a:r>
              <a:rPr lang="en-US" dirty="0" smtClean="0"/>
              <a:t>1: push </a:t>
            </a:r>
            <a:r>
              <a:rPr lang="en-US" dirty="0" err="1" smtClean="0"/>
              <a:t>eax</a:t>
            </a:r>
            <a:endParaRPr lang="en-US" dirty="0"/>
          </a:p>
        </p:txBody>
      </p:sp>
      <p:sp>
        <p:nvSpPr>
          <p:cNvPr id="47" name="Pie 46"/>
          <p:cNvSpPr/>
          <p:nvPr/>
        </p:nvSpPr>
        <p:spPr>
          <a:xfrm>
            <a:off x="3757723" y="3589576"/>
            <a:ext cx="1638299" cy="670560"/>
          </a:xfrm>
          <a:prstGeom prst="pie">
            <a:avLst>
              <a:gd name="adj1" fmla="val 5499815"/>
              <a:gd name="adj2" fmla="val 1620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p:cNvSpPr txBox="1"/>
          <p:nvPr/>
        </p:nvSpPr>
        <p:spPr>
          <a:xfrm>
            <a:off x="3830915" y="3607312"/>
            <a:ext cx="872570" cy="584775"/>
          </a:xfrm>
          <a:prstGeom prst="rect">
            <a:avLst/>
          </a:prstGeom>
          <a:noFill/>
        </p:spPr>
        <p:txBody>
          <a:bodyPr wrap="square" rtlCol="0">
            <a:spAutoFit/>
          </a:bodyPr>
          <a:lstStyle/>
          <a:p>
            <a:r>
              <a:rPr lang="en-US" sz="1600" dirty="0" err="1" smtClean="0"/>
              <a:t>esp</a:t>
            </a:r>
            <a:r>
              <a:rPr lang="en-US" sz="1600" dirty="0" smtClean="0"/>
              <a:t> </a:t>
            </a:r>
          </a:p>
          <a:p>
            <a:r>
              <a:rPr lang="en-US" sz="1600" dirty="0" smtClean="0"/>
              <a:t>update</a:t>
            </a:r>
            <a:endParaRPr lang="en-US" sz="1600" dirty="0"/>
          </a:p>
        </p:txBody>
      </p:sp>
      <p:sp>
        <p:nvSpPr>
          <p:cNvPr id="18" name="Rounded Rectangle 17"/>
          <p:cNvSpPr/>
          <p:nvPr/>
        </p:nvSpPr>
        <p:spPr>
          <a:xfrm>
            <a:off x="167362" y="1862978"/>
            <a:ext cx="2652037" cy="1104900"/>
          </a:xfrm>
          <a:prstGeom prst="roundRect">
            <a:avLst/>
          </a:prstGeom>
          <a:gradFill>
            <a:gsLst>
              <a:gs pos="0">
                <a:schemeClr val="bg1">
                  <a:lumMod val="85000"/>
                </a:schemeClr>
              </a:gs>
              <a:gs pos="80000">
                <a:schemeClr val="bg1">
                  <a:lumMod val="65000"/>
                </a:schemeClr>
              </a:gs>
              <a:gs pos="100000">
                <a:schemeClr val="bg1">
                  <a:lumMod val="50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400" dirty="0" smtClean="0">
                <a:solidFill>
                  <a:schemeClr val="tx1"/>
                </a:solidFill>
                <a:latin typeface="Cambria" panose="02040503050406030204" pitchFamily="18" charset="0"/>
              </a:rPr>
              <a:t>Instructions are multi-assignments</a:t>
            </a:r>
            <a:endParaRPr lang="en-US" sz="3600" dirty="0">
              <a:solidFill>
                <a:schemeClr val="tx1"/>
              </a:solidFill>
              <a:latin typeface="Cambria" panose="02040503050406030204" pitchFamily="18" charset="0"/>
            </a:endParaRPr>
          </a:p>
        </p:txBody>
      </p:sp>
    </p:spTree>
    <p:extLst>
      <p:ext uri="{BB962C8B-B14F-4D97-AF65-F5344CB8AC3E}">
        <p14:creationId xmlns:p14="http://schemas.microsoft.com/office/powerpoint/2010/main" val="561480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iterate type="lt">
                                    <p:tmPct val="0"/>
                                  </p:iterate>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mph" presetSubtype="2" fill="hold" grpId="1" nodeType="clickEffect">
                                  <p:stCondLst>
                                    <p:cond delay="0"/>
                                  </p:stCondLst>
                                  <p:iterate type="lt">
                                    <p:tmPct val="0"/>
                                  </p:iterate>
                                  <p:childTnLst>
                                    <p:animClr clrSpc="rgb" dir="cw">
                                      <p:cBhvr override="childStyle">
                                        <p:cTn id="42" dur="1000" fill="hold"/>
                                        <p:tgtEl>
                                          <p:spTgt spid="9">
                                            <p:txEl>
                                              <p:pRg st="0" end="0"/>
                                            </p:txEl>
                                          </p:spTgt>
                                        </p:tgtEl>
                                        <p:attrNameLst>
                                          <p:attrName>style.color</p:attrName>
                                        </p:attrNameLst>
                                      </p:cBhvr>
                                      <p:to>
                                        <a:srgbClr val="C00000"/>
                                      </p:to>
                                    </p:animClr>
                                  </p:childTnLst>
                                </p:cTn>
                              </p:par>
                              <p:par>
                                <p:cTn id="43" presetID="15" presetClass="emph" presetSubtype="0" grpId="2" nodeType="withEffect">
                                  <p:stCondLst>
                                    <p:cond delay="0"/>
                                  </p:stCondLst>
                                  <p:iterate type="lt">
                                    <p:tmAbs val="25"/>
                                  </p:iterate>
                                  <p:childTnLst>
                                    <p:set>
                                      <p:cBhvr override="childStyle">
                                        <p:cTn id="44" dur="indefinite"/>
                                        <p:tgtEl>
                                          <p:spTgt spid="9">
                                            <p:txEl>
                                              <p:pRg st="0" end="0"/>
                                            </p:txEl>
                                          </p:spTgt>
                                        </p:tgtEl>
                                        <p:attrNameLst>
                                          <p:attrName>style.fontWeight</p:attrName>
                                        </p:attrNameLst>
                                      </p:cBhvr>
                                      <p:to>
                                        <p:strVal val="bold"/>
                                      </p:to>
                                    </p:set>
                                  </p:childTnLst>
                                </p:cTn>
                              </p:par>
                              <p:par>
                                <p:cTn id="45" presetID="1" presetClass="emph" presetSubtype="2" fill="hold" nodeType="withEffect">
                                  <p:stCondLst>
                                    <p:cond delay="0"/>
                                  </p:stCondLst>
                                  <p:childTnLst>
                                    <p:animClr clrSpc="rgb" dir="cw">
                                      <p:cBhvr>
                                        <p:cTn id="46" dur="1000" fill="hold"/>
                                        <p:tgtEl>
                                          <p:spTgt spid="9"/>
                                        </p:tgtEl>
                                        <p:attrNameLst>
                                          <p:attrName>fillcolor</p:attrName>
                                        </p:attrNameLst>
                                      </p:cBhvr>
                                      <p:to>
                                        <a:srgbClr val="F2DCDB"/>
                                      </p:to>
                                    </p:animClr>
                                    <p:set>
                                      <p:cBhvr>
                                        <p:cTn id="47" dur="1000" fill="hold"/>
                                        <p:tgtEl>
                                          <p:spTgt spid="9"/>
                                        </p:tgtEl>
                                        <p:attrNameLst>
                                          <p:attrName>fill.type</p:attrName>
                                        </p:attrNameLst>
                                      </p:cBhvr>
                                      <p:to>
                                        <p:strVal val="solid"/>
                                      </p:to>
                                    </p:set>
                                    <p:set>
                                      <p:cBhvr>
                                        <p:cTn id="48" dur="1000" fill="hold"/>
                                        <p:tgtEl>
                                          <p:spTgt spid="9"/>
                                        </p:tgtEl>
                                        <p:attrNameLst>
                                          <p:attrName>fill.on</p:attrName>
                                        </p:attrNameLst>
                                      </p:cBhvr>
                                      <p:to>
                                        <p:strVal val="true"/>
                                      </p:to>
                                    </p:set>
                                  </p:childTnLst>
                                </p:cTn>
                              </p:par>
                            </p:childTnLst>
                          </p:cTn>
                        </p:par>
                      </p:childTnLst>
                    </p:cTn>
                  </p:par>
                  <p:par>
                    <p:cTn id="49" fill="hold">
                      <p:stCondLst>
                        <p:cond delay="indefinite"/>
                      </p:stCondLst>
                      <p:childTnLst>
                        <p:par>
                          <p:cTn id="50" fill="hold">
                            <p:stCondLst>
                              <p:cond delay="0"/>
                            </p:stCondLst>
                            <p:childTnLst>
                              <p:par>
                                <p:cTn id="51" presetID="3" presetClass="emph" presetSubtype="2" fill="hold" grpId="0" nodeType="clickEffect">
                                  <p:stCondLst>
                                    <p:cond delay="0"/>
                                  </p:stCondLst>
                                  <p:iterate type="lt">
                                    <p:tmPct val="0"/>
                                  </p:iterate>
                                  <p:childTnLst>
                                    <p:animClr clrSpc="rgb" dir="cw">
                                      <p:cBhvr override="childStyle">
                                        <p:cTn id="52" dur="1000" fill="hold"/>
                                        <p:tgtEl>
                                          <p:spTgt spid="26">
                                            <p:txEl>
                                              <p:pRg st="0" end="0"/>
                                            </p:txEl>
                                          </p:spTgt>
                                        </p:tgtEl>
                                        <p:attrNameLst>
                                          <p:attrName>style.color</p:attrName>
                                        </p:attrNameLst>
                                      </p:cBhvr>
                                      <p:to>
                                        <a:srgbClr val="C00000"/>
                                      </p:to>
                                    </p:animClr>
                                  </p:childTnLst>
                                </p:cTn>
                              </p:par>
                              <p:par>
                                <p:cTn id="53" presetID="3" presetClass="emph" presetSubtype="2" fill="hold" grpId="0" nodeType="withEffect">
                                  <p:stCondLst>
                                    <p:cond delay="0"/>
                                  </p:stCondLst>
                                  <p:iterate type="lt">
                                    <p:tmPct val="0"/>
                                  </p:iterate>
                                  <p:childTnLst>
                                    <p:animClr clrSpc="rgb" dir="cw">
                                      <p:cBhvr override="childStyle">
                                        <p:cTn id="54" dur="1000" fill="hold"/>
                                        <p:tgtEl>
                                          <p:spTgt spid="26">
                                            <p:txEl>
                                              <p:pRg st="1" end="1"/>
                                            </p:txEl>
                                          </p:spTgt>
                                        </p:tgtEl>
                                        <p:attrNameLst>
                                          <p:attrName>style.color</p:attrName>
                                        </p:attrNameLst>
                                      </p:cBhvr>
                                      <p:to>
                                        <a:srgbClr val="C00000"/>
                                      </p:to>
                                    </p:animClr>
                                  </p:childTnLst>
                                </p:cTn>
                              </p:par>
                              <p:par>
                                <p:cTn id="55" presetID="15" presetClass="emph" presetSubtype="0" grpId="1" nodeType="withEffect">
                                  <p:stCondLst>
                                    <p:cond delay="0"/>
                                  </p:stCondLst>
                                  <p:iterate type="lt">
                                    <p:tmAbs val="25"/>
                                  </p:iterate>
                                  <p:childTnLst>
                                    <p:set>
                                      <p:cBhvr override="childStyle">
                                        <p:cTn id="56" dur="indefinite"/>
                                        <p:tgtEl>
                                          <p:spTgt spid="26">
                                            <p:txEl>
                                              <p:pRg st="0" end="0"/>
                                            </p:txEl>
                                          </p:spTgt>
                                        </p:tgtEl>
                                        <p:attrNameLst>
                                          <p:attrName>style.fontWeight</p:attrName>
                                        </p:attrNameLst>
                                      </p:cBhvr>
                                      <p:to>
                                        <p:strVal val="bold"/>
                                      </p:to>
                                    </p:set>
                                  </p:childTnLst>
                                </p:cTn>
                              </p:par>
                              <p:par>
                                <p:cTn id="57" presetID="15" presetClass="emph" presetSubtype="0" grpId="1" nodeType="withEffect">
                                  <p:stCondLst>
                                    <p:cond delay="0"/>
                                  </p:stCondLst>
                                  <p:iterate type="lt">
                                    <p:tmAbs val="25"/>
                                  </p:iterate>
                                  <p:childTnLst>
                                    <p:set>
                                      <p:cBhvr override="childStyle">
                                        <p:cTn id="58" dur="indefinite"/>
                                        <p:tgtEl>
                                          <p:spTgt spid="26">
                                            <p:txEl>
                                              <p:pRg st="1" end="1"/>
                                            </p:txEl>
                                          </p:spTgt>
                                        </p:tgtEl>
                                        <p:attrNameLst>
                                          <p:attrName>style.fontWeight</p:attrName>
                                        </p:attrNameLst>
                                      </p:cBhvr>
                                      <p:to>
                                        <p:strVal val="bold"/>
                                      </p:to>
                                    </p:set>
                                  </p:childTnLst>
                                </p:cTn>
                              </p:par>
                              <p:par>
                                <p:cTn id="59" presetID="1" presetClass="emph" presetSubtype="2" fill="hold" nodeType="withEffect">
                                  <p:stCondLst>
                                    <p:cond delay="0"/>
                                  </p:stCondLst>
                                  <p:childTnLst>
                                    <p:animClr clrSpc="rgb" dir="cw">
                                      <p:cBhvr>
                                        <p:cTn id="60" dur="1000" fill="hold"/>
                                        <p:tgtEl>
                                          <p:spTgt spid="39"/>
                                        </p:tgtEl>
                                        <p:attrNameLst>
                                          <p:attrName>fillcolor</p:attrName>
                                        </p:attrNameLst>
                                      </p:cBhvr>
                                      <p:to>
                                        <a:srgbClr val="F2DCDB"/>
                                      </p:to>
                                    </p:animClr>
                                    <p:set>
                                      <p:cBhvr>
                                        <p:cTn id="61" dur="1000" fill="hold"/>
                                        <p:tgtEl>
                                          <p:spTgt spid="39"/>
                                        </p:tgtEl>
                                        <p:attrNameLst>
                                          <p:attrName>fill.type</p:attrName>
                                        </p:attrNameLst>
                                      </p:cBhvr>
                                      <p:to>
                                        <p:strVal val="solid"/>
                                      </p:to>
                                    </p:set>
                                    <p:set>
                                      <p:cBhvr>
                                        <p:cTn id="62" dur="1000" fill="hold"/>
                                        <p:tgtEl>
                                          <p:spTgt spid="39"/>
                                        </p:tgtEl>
                                        <p:attrNameLst>
                                          <p:attrName>fill.on</p:attrName>
                                        </p:attrNameLst>
                                      </p:cBhvr>
                                      <p:to>
                                        <p:strVal val="true"/>
                                      </p:to>
                                    </p:set>
                                  </p:childTnLst>
                                </p:cTn>
                              </p:par>
                            </p:childTnLst>
                          </p:cTn>
                        </p:par>
                      </p:childTnLst>
                    </p:cTn>
                  </p:par>
                  <p:par>
                    <p:cTn id="63" fill="hold">
                      <p:stCondLst>
                        <p:cond delay="indefinite"/>
                      </p:stCondLst>
                      <p:childTnLst>
                        <p:par>
                          <p:cTn id="64" fill="hold">
                            <p:stCondLst>
                              <p:cond delay="0"/>
                            </p:stCondLst>
                            <p:childTnLst>
                              <p:par>
                                <p:cTn id="65" presetID="3" presetClass="emph" presetSubtype="2" fill="hold" grpId="0" nodeType="clickEffect">
                                  <p:stCondLst>
                                    <p:cond delay="0"/>
                                  </p:stCondLst>
                                  <p:iterate type="lt">
                                    <p:tmPct val="0"/>
                                  </p:iterate>
                                  <p:childTnLst>
                                    <p:animClr clrSpc="rgb" dir="cw">
                                      <p:cBhvr override="childStyle">
                                        <p:cTn id="66" dur="1000" fill="hold"/>
                                        <p:tgtEl>
                                          <p:spTgt spid="21">
                                            <p:txEl>
                                              <p:pRg st="0" end="0"/>
                                            </p:txEl>
                                          </p:spTgt>
                                        </p:tgtEl>
                                        <p:attrNameLst>
                                          <p:attrName>style.color</p:attrName>
                                        </p:attrNameLst>
                                      </p:cBhvr>
                                      <p:to>
                                        <a:srgbClr val="C00000"/>
                                      </p:to>
                                    </p:animClr>
                                  </p:childTnLst>
                                </p:cTn>
                              </p:par>
                              <p:par>
                                <p:cTn id="67" presetID="3" presetClass="emph" presetSubtype="2" fill="hold" grpId="0" nodeType="withEffect">
                                  <p:stCondLst>
                                    <p:cond delay="0"/>
                                  </p:stCondLst>
                                  <p:iterate type="lt">
                                    <p:tmPct val="0"/>
                                  </p:iterate>
                                  <p:childTnLst>
                                    <p:animClr clrSpc="rgb" dir="cw">
                                      <p:cBhvr override="childStyle">
                                        <p:cTn id="68" dur="1000" fill="hold"/>
                                        <p:tgtEl>
                                          <p:spTgt spid="21">
                                            <p:txEl>
                                              <p:pRg st="1" end="1"/>
                                            </p:txEl>
                                          </p:spTgt>
                                        </p:tgtEl>
                                        <p:attrNameLst>
                                          <p:attrName>style.color</p:attrName>
                                        </p:attrNameLst>
                                      </p:cBhvr>
                                      <p:to>
                                        <a:srgbClr val="C00000"/>
                                      </p:to>
                                    </p:animClr>
                                  </p:childTnLst>
                                </p:cTn>
                              </p:par>
                              <p:par>
                                <p:cTn id="69" presetID="15" presetClass="emph" presetSubtype="0" grpId="1" nodeType="withEffect">
                                  <p:stCondLst>
                                    <p:cond delay="0"/>
                                  </p:stCondLst>
                                  <p:iterate type="lt">
                                    <p:tmAbs val="25"/>
                                  </p:iterate>
                                  <p:childTnLst>
                                    <p:set>
                                      <p:cBhvr override="childStyle">
                                        <p:cTn id="70" dur="indefinite"/>
                                        <p:tgtEl>
                                          <p:spTgt spid="21">
                                            <p:txEl>
                                              <p:pRg st="0" end="0"/>
                                            </p:txEl>
                                          </p:spTgt>
                                        </p:tgtEl>
                                        <p:attrNameLst>
                                          <p:attrName>style.fontWeight</p:attrName>
                                        </p:attrNameLst>
                                      </p:cBhvr>
                                      <p:to>
                                        <p:strVal val="bold"/>
                                      </p:to>
                                    </p:set>
                                  </p:childTnLst>
                                </p:cTn>
                              </p:par>
                              <p:par>
                                <p:cTn id="71" presetID="15" presetClass="emph" presetSubtype="0" grpId="1" nodeType="withEffect">
                                  <p:stCondLst>
                                    <p:cond delay="0"/>
                                  </p:stCondLst>
                                  <p:iterate type="lt">
                                    <p:tmAbs val="25"/>
                                  </p:iterate>
                                  <p:childTnLst>
                                    <p:set>
                                      <p:cBhvr override="childStyle">
                                        <p:cTn id="72" dur="indefinite"/>
                                        <p:tgtEl>
                                          <p:spTgt spid="21">
                                            <p:txEl>
                                              <p:pRg st="1" end="1"/>
                                            </p:txEl>
                                          </p:spTgt>
                                        </p:tgtEl>
                                        <p:attrNameLst>
                                          <p:attrName>style.fontWeight</p:attrName>
                                        </p:attrNameLst>
                                      </p:cBhvr>
                                      <p:to>
                                        <p:strVal val="bold"/>
                                      </p:to>
                                    </p:set>
                                  </p:childTnLst>
                                </p:cTn>
                              </p:par>
                              <p:par>
                                <p:cTn id="73" presetID="1" presetClass="emph" presetSubtype="2" fill="hold" nodeType="withEffect">
                                  <p:stCondLst>
                                    <p:cond delay="0"/>
                                  </p:stCondLst>
                                  <p:childTnLst>
                                    <p:animClr clrSpc="rgb" dir="cw">
                                      <p:cBhvr>
                                        <p:cTn id="74" dur="2000" fill="hold"/>
                                        <p:tgtEl>
                                          <p:spTgt spid="47"/>
                                        </p:tgtEl>
                                        <p:attrNameLst>
                                          <p:attrName>fillcolor</p:attrName>
                                        </p:attrNameLst>
                                      </p:cBhvr>
                                      <p:to>
                                        <a:srgbClr val="F2DCDB"/>
                                      </p:to>
                                    </p:animClr>
                                    <p:set>
                                      <p:cBhvr>
                                        <p:cTn id="75" dur="2000" fill="hold"/>
                                        <p:tgtEl>
                                          <p:spTgt spid="47"/>
                                        </p:tgtEl>
                                        <p:attrNameLst>
                                          <p:attrName>fill.type</p:attrName>
                                        </p:attrNameLst>
                                      </p:cBhvr>
                                      <p:to>
                                        <p:strVal val="solid"/>
                                      </p:to>
                                    </p:set>
                                    <p:set>
                                      <p:cBhvr>
                                        <p:cTn id="76" dur="2000" fill="hold"/>
                                        <p:tgtEl>
                                          <p:spTgt spid="47"/>
                                        </p:tgtEl>
                                        <p:attrNameLst>
                                          <p:attrName>fill.on</p:attrName>
                                        </p:attrNameLst>
                                      </p:cBhvr>
                                      <p:to>
                                        <p:strVal val="true"/>
                                      </p:to>
                                    </p:set>
                                  </p:childTnLst>
                                </p:cTn>
                              </p:par>
                            </p:childTnLst>
                          </p:cTn>
                        </p:par>
                      </p:childTnLst>
                    </p:cTn>
                  </p:par>
                  <p:par>
                    <p:cTn id="77" fill="hold">
                      <p:stCondLst>
                        <p:cond delay="indefinite"/>
                      </p:stCondLst>
                      <p:childTnLst>
                        <p:par>
                          <p:cTn id="78" fill="hold">
                            <p:stCondLst>
                              <p:cond delay="0"/>
                            </p:stCondLst>
                            <p:childTnLst>
                              <p:par>
                                <p:cTn id="79" presetID="3" presetClass="emph" presetSubtype="2" fill="hold" grpId="2" nodeType="clickEffect">
                                  <p:stCondLst>
                                    <p:cond delay="0"/>
                                  </p:stCondLst>
                                  <p:iterate type="lt">
                                    <p:tmPct val="0"/>
                                  </p:iterate>
                                  <p:childTnLst>
                                    <p:animClr clrSpc="rgb" dir="cw">
                                      <p:cBhvr override="childStyle">
                                        <p:cTn id="80" dur="1000" fill="hold"/>
                                        <p:tgtEl>
                                          <p:spTgt spid="5"/>
                                        </p:tgtEl>
                                        <p:attrNameLst>
                                          <p:attrName>style.color</p:attrName>
                                        </p:attrNameLst>
                                      </p:cBhvr>
                                      <p:to>
                                        <a:srgbClr val="C00000"/>
                                      </p:to>
                                    </p:animClr>
                                  </p:childTnLst>
                                </p:cTn>
                              </p:par>
                              <p:par>
                                <p:cTn id="81" presetID="3" presetClass="emph" presetSubtype="2" fill="hold" grpId="2" nodeType="withEffect">
                                  <p:stCondLst>
                                    <p:cond delay="0"/>
                                  </p:stCondLst>
                                  <p:iterate type="lt">
                                    <p:tmPct val="0"/>
                                  </p:iterate>
                                  <p:childTnLst>
                                    <p:animClr clrSpc="rgb" dir="cw">
                                      <p:cBhvr override="childStyle">
                                        <p:cTn id="82" dur="1000" fill="hold"/>
                                        <p:tgtEl>
                                          <p:spTgt spid="6"/>
                                        </p:tgtEl>
                                        <p:attrNameLst>
                                          <p:attrName>style.color</p:attrName>
                                        </p:attrNameLst>
                                      </p:cBhvr>
                                      <p:to>
                                        <a:srgbClr val="C00000"/>
                                      </p:to>
                                    </p:animClr>
                                  </p:childTnLst>
                                </p:cTn>
                              </p:par>
                              <p:par>
                                <p:cTn id="83" presetID="15" presetClass="emph" presetSubtype="0" grpId="3" nodeType="withEffect">
                                  <p:stCondLst>
                                    <p:cond delay="0"/>
                                  </p:stCondLst>
                                  <p:iterate type="lt">
                                    <p:tmAbs val="25"/>
                                  </p:iterate>
                                  <p:childTnLst>
                                    <p:set>
                                      <p:cBhvr override="childStyle">
                                        <p:cTn id="84" dur="indefinite"/>
                                        <p:tgtEl>
                                          <p:spTgt spid="5"/>
                                        </p:tgtEl>
                                        <p:attrNameLst>
                                          <p:attrName>style.fontWeight</p:attrName>
                                        </p:attrNameLst>
                                      </p:cBhvr>
                                      <p:to>
                                        <p:strVal val="bold"/>
                                      </p:to>
                                    </p:set>
                                  </p:childTnLst>
                                </p:cTn>
                              </p:par>
                              <p:par>
                                <p:cTn id="85" presetID="15" presetClass="emph" presetSubtype="0" grpId="3" nodeType="withEffect">
                                  <p:stCondLst>
                                    <p:cond delay="0"/>
                                  </p:stCondLst>
                                  <p:iterate type="lt">
                                    <p:tmAbs val="25"/>
                                  </p:iterate>
                                  <p:childTnLst>
                                    <p:set>
                                      <p:cBhvr override="childStyle">
                                        <p:cTn id="86" dur="indefinite"/>
                                        <p:tgtEl>
                                          <p:spTgt spid="6"/>
                                        </p:tgtEl>
                                        <p:attrNameLst>
                                          <p:attrName>style.fontWeight</p:attrName>
                                        </p:attrNameLst>
                                      </p:cBhvr>
                                      <p:to>
                                        <p:strVal val="bold"/>
                                      </p:to>
                                    </p:set>
                                  </p:childTnLst>
                                </p:cTn>
                              </p:par>
                              <p:par>
                                <p:cTn id="87" presetID="1" presetClass="emph" presetSubtype="2" fill="hold" nodeType="withEffect">
                                  <p:stCondLst>
                                    <p:cond delay="0"/>
                                  </p:stCondLst>
                                  <p:childTnLst>
                                    <p:animClr clrSpc="rgb" dir="cw">
                                      <p:cBhvr>
                                        <p:cTn id="88" dur="2000" fill="hold"/>
                                        <p:tgtEl>
                                          <p:spTgt spid="5"/>
                                        </p:tgtEl>
                                        <p:attrNameLst>
                                          <p:attrName>fillcolor</p:attrName>
                                        </p:attrNameLst>
                                      </p:cBhvr>
                                      <p:to>
                                        <a:srgbClr val="F2DCDB"/>
                                      </p:to>
                                    </p:animClr>
                                    <p:set>
                                      <p:cBhvr>
                                        <p:cTn id="89" dur="2000" fill="hold"/>
                                        <p:tgtEl>
                                          <p:spTgt spid="5"/>
                                        </p:tgtEl>
                                        <p:attrNameLst>
                                          <p:attrName>fill.type</p:attrName>
                                        </p:attrNameLst>
                                      </p:cBhvr>
                                      <p:to>
                                        <p:strVal val="solid"/>
                                      </p:to>
                                    </p:set>
                                    <p:set>
                                      <p:cBhvr>
                                        <p:cTn id="90" dur="2000" fill="hold"/>
                                        <p:tgtEl>
                                          <p:spTgt spid="5"/>
                                        </p:tgtEl>
                                        <p:attrNameLst>
                                          <p:attrName>fill.on</p:attrName>
                                        </p:attrNameLst>
                                      </p:cBhvr>
                                      <p:to>
                                        <p:strVal val="true"/>
                                      </p:to>
                                    </p:set>
                                  </p:childTnLst>
                                </p:cTn>
                              </p:par>
                              <p:par>
                                <p:cTn id="91" presetID="1" presetClass="emph" presetSubtype="2" fill="hold" nodeType="withEffect">
                                  <p:stCondLst>
                                    <p:cond delay="0"/>
                                  </p:stCondLst>
                                  <p:childTnLst>
                                    <p:animClr clrSpc="rgb" dir="cw">
                                      <p:cBhvr>
                                        <p:cTn id="92" dur="2000" fill="hold"/>
                                        <p:tgtEl>
                                          <p:spTgt spid="6"/>
                                        </p:tgtEl>
                                        <p:attrNameLst>
                                          <p:attrName>fillcolor</p:attrName>
                                        </p:attrNameLst>
                                      </p:cBhvr>
                                      <p:to>
                                        <a:srgbClr val="F2DCDB"/>
                                      </p:to>
                                    </p:animClr>
                                    <p:set>
                                      <p:cBhvr>
                                        <p:cTn id="93" dur="2000" fill="hold"/>
                                        <p:tgtEl>
                                          <p:spTgt spid="6"/>
                                        </p:tgtEl>
                                        <p:attrNameLst>
                                          <p:attrName>fill.type</p:attrName>
                                        </p:attrNameLst>
                                      </p:cBhvr>
                                      <p:to>
                                        <p:strVal val="solid"/>
                                      </p:to>
                                    </p:set>
                                    <p:set>
                                      <p:cBhvr>
                                        <p:cTn id="94" dur="2000" fill="hold"/>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5" grpId="0" animBg="1"/>
      <p:bldP spid="5" grpId="2"/>
      <p:bldP spid="5" grpId="3"/>
      <p:bldP spid="6" grpId="0" animBg="1"/>
      <p:bldP spid="6" grpId="2"/>
      <p:bldP spid="6" grpId="3"/>
      <p:bldP spid="8" grpId="0" animBg="1"/>
      <p:bldP spid="9" grpId="0" animBg="1"/>
      <p:bldP spid="9" grpId="1" build="allAtOnce"/>
      <p:bldP spid="9" grpId="2" build="allAtOnce"/>
      <p:bldP spid="26" grpId="0" build="allAtOnce"/>
      <p:bldP spid="26" grpId="1" build="allAtOnce"/>
      <p:bldP spid="21" grpId="0" build="allAtOnce"/>
      <p:bldP spid="21" grpId="1" build="allAtOnce"/>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Oval 38"/>
          <p:cNvSpPr/>
          <p:nvPr/>
        </p:nvSpPr>
        <p:spPr>
          <a:xfrm>
            <a:off x="1371789" y="3338228"/>
            <a:ext cx="1638299" cy="670560"/>
          </a:xfrm>
          <a:prstGeom prst="ellipse">
            <a:avLst/>
          </a:prstGeom>
        </p:spPr>
        <p:style>
          <a:lnRef idx="2">
            <a:schemeClr val="dk1"/>
          </a:lnRef>
          <a:fillRef idx="1">
            <a:schemeClr val="lt1"/>
          </a:fillRef>
          <a:effectRef idx="0">
            <a:schemeClr val="dk1"/>
          </a:effectRef>
          <a:fontRef idx="minor">
            <a:schemeClr val="dk1"/>
          </a:fontRef>
        </p:style>
        <p:txBody>
          <a:bodyPr lIns="0" tIns="91440" rIns="0" bIns="0" rtlCol="0" anchor="ctr"/>
          <a:lstStyle/>
          <a:p>
            <a:pPr algn="ctr"/>
            <a:endParaRPr lang="en-US" sz="1600" dirty="0"/>
          </a:p>
        </p:txBody>
      </p:sp>
      <p:sp>
        <p:nvSpPr>
          <p:cNvPr id="2" name="Title 1"/>
          <p:cNvSpPr>
            <a:spLocks noGrp="1"/>
          </p:cNvSpPr>
          <p:nvPr>
            <p:ph type="title"/>
          </p:nvPr>
        </p:nvSpPr>
        <p:spPr/>
        <p:txBody>
          <a:bodyPr/>
          <a:lstStyle/>
          <a:p>
            <a:r>
              <a:rPr lang="en-US" dirty="0" smtClean="0"/>
              <a:t>Instruction Decoupling</a:t>
            </a:r>
            <a:endParaRPr lang="en-US" dirty="0"/>
          </a:p>
        </p:txBody>
      </p:sp>
      <p:sp>
        <p:nvSpPr>
          <p:cNvPr id="4" name="Slide Number Placeholder 3"/>
          <p:cNvSpPr>
            <a:spLocks noGrp="1"/>
          </p:cNvSpPr>
          <p:nvPr>
            <p:ph type="sldNum" sz="quarter" idx="12"/>
          </p:nvPr>
        </p:nvSpPr>
        <p:spPr/>
        <p:txBody>
          <a:bodyPr/>
          <a:lstStyle/>
          <a:p>
            <a:fld id="{61790EBF-2842-40BA-9364-7C045D9A1DE9}" type="slidenum">
              <a:rPr lang="en-US" smtClean="0"/>
              <a:t>21</a:t>
            </a:fld>
            <a:endParaRPr lang="en-US"/>
          </a:p>
        </p:txBody>
      </p:sp>
      <p:sp>
        <p:nvSpPr>
          <p:cNvPr id="5" name="Oval 4"/>
          <p:cNvSpPr/>
          <p:nvPr/>
        </p:nvSpPr>
        <p:spPr>
          <a:xfrm>
            <a:off x="433466" y="4876800"/>
            <a:ext cx="1600200" cy="670560"/>
          </a:xfrm>
          <a:prstGeom prst="ellipse">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dirty="0" smtClean="0"/>
              <a:t>2: push </a:t>
            </a:r>
            <a:r>
              <a:rPr lang="en-US" dirty="0" err="1" smtClean="0"/>
              <a:t>ebx</a:t>
            </a:r>
            <a:endParaRPr lang="en-US" dirty="0"/>
          </a:p>
        </p:txBody>
      </p:sp>
      <p:sp>
        <p:nvSpPr>
          <p:cNvPr id="6" name="Oval 5"/>
          <p:cNvSpPr/>
          <p:nvPr/>
        </p:nvSpPr>
        <p:spPr>
          <a:xfrm>
            <a:off x="2224167" y="4876801"/>
            <a:ext cx="1638299" cy="670560"/>
          </a:xfrm>
          <a:prstGeom prst="ellipse">
            <a:avLst/>
          </a:prstGeom>
        </p:spPr>
        <p:style>
          <a:lnRef idx="2">
            <a:schemeClr val="dk1"/>
          </a:lnRef>
          <a:fillRef idx="1">
            <a:schemeClr val="lt1"/>
          </a:fillRef>
          <a:effectRef idx="0">
            <a:schemeClr val="dk1"/>
          </a:effectRef>
          <a:fontRef idx="minor">
            <a:schemeClr val="dk1"/>
          </a:fontRef>
        </p:style>
        <p:txBody>
          <a:bodyPr lIns="0" tIns="91440" rIns="0" bIns="0" rtlCol="0" anchor="ctr"/>
          <a:lstStyle/>
          <a:p>
            <a:pPr algn="ctr"/>
            <a:r>
              <a:rPr lang="en-US" sz="1600" dirty="0" smtClean="0"/>
              <a:t>13: mov </a:t>
            </a:r>
            <a:r>
              <a:rPr lang="en-US" sz="1600" dirty="0" err="1" smtClean="0"/>
              <a:t>eax</a:t>
            </a:r>
            <a:r>
              <a:rPr lang="en-US" sz="1600" dirty="0" smtClean="0"/>
              <a:t>, [esp+32]</a:t>
            </a:r>
            <a:endParaRPr lang="en-US" sz="1600" dirty="0"/>
          </a:p>
        </p:txBody>
      </p:sp>
      <p:sp>
        <p:nvSpPr>
          <p:cNvPr id="8" name="Oval 7"/>
          <p:cNvSpPr/>
          <p:nvPr/>
        </p:nvSpPr>
        <p:spPr>
          <a:xfrm>
            <a:off x="890666" y="1828800"/>
            <a:ext cx="990600" cy="670560"/>
          </a:xfrm>
          <a:prstGeom prst="ellipse">
            <a:avLst/>
          </a:prstGeom>
          <a:solidFill>
            <a:schemeClr val="bg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err="1">
                <a:solidFill>
                  <a:schemeClr val="tx1"/>
                </a:solidFill>
              </a:rPr>
              <a:t>e</a:t>
            </a:r>
            <a:r>
              <a:rPr lang="en-US" dirty="0" err="1" smtClean="0">
                <a:solidFill>
                  <a:schemeClr val="tx1"/>
                </a:solidFill>
              </a:rPr>
              <a:t>sp</a:t>
            </a:r>
            <a:r>
              <a:rPr lang="en-US" dirty="0" smtClean="0">
                <a:solidFill>
                  <a:schemeClr val="tx1"/>
                </a:solidFill>
              </a:rPr>
              <a:t> </a:t>
            </a:r>
            <a:r>
              <a:rPr lang="en-US" dirty="0" err="1" smtClean="0">
                <a:solidFill>
                  <a:schemeClr val="tx1"/>
                </a:solidFill>
              </a:rPr>
              <a:t>init.</a:t>
            </a:r>
            <a:endParaRPr lang="en-US" dirty="0">
              <a:solidFill>
                <a:schemeClr val="tx1"/>
              </a:solidFill>
            </a:endParaRPr>
          </a:p>
        </p:txBody>
      </p:sp>
      <p:sp>
        <p:nvSpPr>
          <p:cNvPr id="9" name="Oval 8"/>
          <p:cNvSpPr/>
          <p:nvPr/>
        </p:nvSpPr>
        <p:spPr>
          <a:xfrm>
            <a:off x="2555915" y="1806052"/>
            <a:ext cx="990600" cy="670560"/>
          </a:xfrm>
          <a:prstGeom prst="ellipse">
            <a:avLst/>
          </a:prstGeom>
          <a:solidFill>
            <a:schemeClr val="bg1"/>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solidFill>
                  <a:schemeClr val="tx1"/>
                </a:solidFill>
              </a:rPr>
              <a:t>e</a:t>
            </a:r>
            <a:r>
              <a:rPr lang="en-US" dirty="0" err="1" smtClean="0">
                <a:solidFill>
                  <a:schemeClr val="tx1"/>
                </a:solidFill>
              </a:rPr>
              <a:t>ax</a:t>
            </a:r>
            <a:r>
              <a:rPr lang="en-US" dirty="0" smtClean="0">
                <a:solidFill>
                  <a:schemeClr val="tx1"/>
                </a:solidFill>
              </a:rPr>
              <a:t> </a:t>
            </a:r>
            <a:r>
              <a:rPr lang="en-US" dirty="0" err="1" smtClean="0">
                <a:solidFill>
                  <a:schemeClr val="tx1"/>
                </a:solidFill>
              </a:rPr>
              <a:t>init.</a:t>
            </a:r>
            <a:endParaRPr lang="en-US" dirty="0">
              <a:solidFill>
                <a:schemeClr val="tx1"/>
              </a:solidFill>
            </a:endParaRPr>
          </a:p>
        </p:txBody>
      </p:sp>
      <p:cxnSp>
        <p:nvCxnSpPr>
          <p:cNvPr id="11" name="Curved Connector 10"/>
          <p:cNvCxnSpPr>
            <a:stCxn id="5" idx="0"/>
          </p:cNvCxnSpPr>
          <p:nvPr/>
        </p:nvCxnSpPr>
        <p:spPr>
          <a:xfrm rot="5400000" flipH="1" flipV="1">
            <a:off x="1108540" y="4104074"/>
            <a:ext cx="897752" cy="647700"/>
          </a:xfrm>
          <a:prstGeom prst="curvedConnector3">
            <a:avLst/>
          </a:prstGeom>
          <a:ln w="38100">
            <a:solidFill>
              <a:schemeClr val="tx1"/>
            </a:solidFill>
            <a:headEnd type="triangle" w="lg" len="lg"/>
            <a:tailEnd type="none" w="lg" len="lg"/>
          </a:ln>
        </p:spPr>
        <p:style>
          <a:lnRef idx="2">
            <a:schemeClr val="accent1"/>
          </a:lnRef>
          <a:fillRef idx="0">
            <a:schemeClr val="accent1"/>
          </a:fillRef>
          <a:effectRef idx="1">
            <a:schemeClr val="accent1"/>
          </a:effectRef>
          <a:fontRef idx="minor">
            <a:schemeClr val="tx1"/>
          </a:fontRef>
        </p:style>
      </p:cxnSp>
      <p:cxnSp>
        <p:nvCxnSpPr>
          <p:cNvPr id="12" name="Curved Connector 11"/>
          <p:cNvCxnSpPr>
            <a:stCxn id="6" idx="0"/>
          </p:cNvCxnSpPr>
          <p:nvPr/>
        </p:nvCxnSpPr>
        <p:spPr>
          <a:xfrm rot="16200000" flipV="1">
            <a:off x="2318216" y="4151700"/>
            <a:ext cx="897753" cy="552450"/>
          </a:xfrm>
          <a:prstGeom prst="curvedConnector3">
            <a:avLst/>
          </a:prstGeom>
          <a:ln w="38100">
            <a:solidFill>
              <a:schemeClr val="tx1"/>
            </a:solidFill>
            <a:headEnd type="triangle" w="lg" len="lg"/>
            <a:tailEnd type="none" w="lg" len="lg"/>
          </a:ln>
        </p:spPr>
        <p:style>
          <a:lnRef idx="2">
            <a:schemeClr val="accent1"/>
          </a:lnRef>
          <a:fillRef idx="0">
            <a:schemeClr val="accent1"/>
          </a:fillRef>
          <a:effectRef idx="1">
            <a:schemeClr val="accent1"/>
          </a:effectRef>
          <a:fontRef idx="minor">
            <a:schemeClr val="tx1"/>
          </a:fontRef>
        </p:style>
      </p:cxnSp>
      <p:cxnSp>
        <p:nvCxnSpPr>
          <p:cNvPr id="13" name="Curved Connector 12"/>
          <p:cNvCxnSpPr>
            <a:endCxn id="8" idx="4"/>
          </p:cNvCxnSpPr>
          <p:nvPr/>
        </p:nvCxnSpPr>
        <p:spPr>
          <a:xfrm rot="16200000" flipV="1">
            <a:off x="1237093" y="2648233"/>
            <a:ext cx="863676" cy="565930"/>
          </a:xfrm>
          <a:prstGeom prst="curvedConnector3">
            <a:avLst/>
          </a:prstGeom>
          <a:ln w="38100">
            <a:solidFill>
              <a:schemeClr val="tx1"/>
            </a:solidFill>
            <a:headEnd type="triangle" w="lg" len="lg"/>
            <a:tailEnd type="none" w="lg" len="lg"/>
          </a:ln>
        </p:spPr>
        <p:style>
          <a:lnRef idx="2">
            <a:schemeClr val="accent1"/>
          </a:lnRef>
          <a:fillRef idx="0">
            <a:schemeClr val="accent1"/>
          </a:fillRef>
          <a:effectRef idx="1">
            <a:schemeClr val="accent1"/>
          </a:effectRef>
          <a:fontRef idx="minor">
            <a:schemeClr val="tx1"/>
          </a:fontRef>
        </p:style>
      </p:cxnSp>
      <p:cxnSp>
        <p:nvCxnSpPr>
          <p:cNvPr id="14" name="Curved Connector 13"/>
          <p:cNvCxnSpPr>
            <a:endCxn id="9" idx="4"/>
          </p:cNvCxnSpPr>
          <p:nvPr/>
        </p:nvCxnSpPr>
        <p:spPr>
          <a:xfrm rot="5400000" flipH="1" flipV="1">
            <a:off x="2327829" y="2639651"/>
            <a:ext cx="886424" cy="560347"/>
          </a:xfrm>
          <a:prstGeom prst="curvedConnector3">
            <a:avLst/>
          </a:prstGeom>
          <a:ln w="38100">
            <a:solidFill>
              <a:schemeClr val="tx1"/>
            </a:solidFill>
            <a:headEnd type="triangle" w="lg" len="lg"/>
            <a:tailEnd type="none" w="lg" len="lg"/>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2186066" y="3352800"/>
            <a:ext cx="872570" cy="584775"/>
          </a:xfrm>
          <a:prstGeom prst="rect">
            <a:avLst/>
          </a:prstGeom>
          <a:noFill/>
        </p:spPr>
        <p:txBody>
          <a:bodyPr wrap="square" rtlCol="0">
            <a:spAutoFit/>
          </a:bodyPr>
          <a:lstStyle/>
          <a:p>
            <a:r>
              <a:rPr lang="en-US" sz="1600" dirty="0" smtClean="0"/>
              <a:t>Mem</a:t>
            </a:r>
          </a:p>
          <a:p>
            <a:r>
              <a:rPr lang="en-US" sz="1600" dirty="0" smtClean="0"/>
              <a:t>update</a:t>
            </a:r>
            <a:endParaRPr lang="en-US" sz="1600" dirty="0"/>
          </a:p>
        </p:txBody>
      </p:sp>
      <p:sp>
        <p:nvSpPr>
          <p:cNvPr id="27" name="TextBox 26"/>
          <p:cNvSpPr txBox="1"/>
          <p:nvPr/>
        </p:nvSpPr>
        <p:spPr>
          <a:xfrm>
            <a:off x="52466" y="3493850"/>
            <a:ext cx="1295751" cy="369332"/>
          </a:xfrm>
          <a:prstGeom prst="rect">
            <a:avLst/>
          </a:prstGeom>
          <a:noFill/>
        </p:spPr>
        <p:txBody>
          <a:bodyPr wrap="square" rtlCol="0">
            <a:spAutoFit/>
          </a:bodyPr>
          <a:lstStyle/>
          <a:p>
            <a:r>
              <a:rPr lang="en-US" dirty="0" smtClean="0"/>
              <a:t>1: push </a:t>
            </a:r>
            <a:r>
              <a:rPr lang="en-US" dirty="0" err="1" smtClean="0"/>
              <a:t>eax</a:t>
            </a:r>
            <a:endParaRPr lang="en-US" dirty="0"/>
          </a:p>
        </p:txBody>
      </p:sp>
      <p:sp>
        <p:nvSpPr>
          <p:cNvPr id="47" name="Pie 46"/>
          <p:cNvSpPr/>
          <p:nvPr/>
        </p:nvSpPr>
        <p:spPr>
          <a:xfrm>
            <a:off x="1371789" y="3338228"/>
            <a:ext cx="1638299" cy="670560"/>
          </a:xfrm>
          <a:prstGeom prst="pie">
            <a:avLst>
              <a:gd name="adj1" fmla="val 5499815"/>
              <a:gd name="adj2" fmla="val 1620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p:cNvSpPr txBox="1"/>
          <p:nvPr/>
        </p:nvSpPr>
        <p:spPr>
          <a:xfrm>
            <a:off x="1444981" y="3355964"/>
            <a:ext cx="872570" cy="584775"/>
          </a:xfrm>
          <a:prstGeom prst="rect">
            <a:avLst/>
          </a:prstGeom>
          <a:noFill/>
        </p:spPr>
        <p:txBody>
          <a:bodyPr wrap="square" rtlCol="0">
            <a:spAutoFit/>
          </a:bodyPr>
          <a:lstStyle/>
          <a:p>
            <a:r>
              <a:rPr lang="en-US" sz="1600" dirty="0" err="1" smtClean="0"/>
              <a:t>esp</a:t>
            </a:r>
            <a:r>
              <a:rPr lang="en-US" sz="1600" dirty="0" smtClean="0"/>
              <a:t> </a:t>
            </a:r>
          </a:p>
          <a:p>
            <a:r>
              <a:rPr lang="en-US" sz="1600" dirty="0" smtClean="0"/>
              <a:t>update</a:t>
            </a:r>
            <a:endParaRPr lang="en-US" sz="1600" dirty="0"/>
          </a:p>
        </p:txBody>
      </p:sp>
      <p:sp>
        <p:nvSpPr>
          <p:cNvPr id="19" name="Oval 18"/>
          <p:cNvSpPr/>
          <p:nvPr/>
        </p:nvSpPr>
        <p:spPr>
          <a:xfrm>
            <a:off x="5335865" y="3331419"/>
            <a:ext cx="1638299" cy="670560"/>
          </a:xfrm>
          <a:prstGeom prst="ellipse">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600" dirty="0" smtClean="0"/>
              <a:t>1: lea </a:t>
            </a:r>
            <a:r>
              <a:rPr lang="en-US" sz="1600" dirty="0" err="1" smtClean="0"/>
              <a:t>esp</a:t>
            </a:r>
            <a:r>
              <a:rPr lang="en-US" sz="1600" dirty="0" smtClean="0"/>
              <a:t>, [esp-4]</a:t>
            </a:r>
            <a:endParaRPr lang="en-US" sz="1600" dirty="0"/>
          </a:p>
        </p:txBody>
      </p:sp>
      <p:sp>
        <p:nvSpPr>
          <p:cNvPr id="20" name="Oval 19"/>
          <p:cNvSpPr/>
          <p:nvPr/>
        </p:nvSpPr>
        <p:spPr>
          <a:xfrm>
            <a:off x="5354916" y="4857596"/>
            <a:ext cx="1600200" cy="670560"/>
          </a:xfrm>
          <a:prstGeom prst="ellipse">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dirty="0" smtClean="0"/>
              <a:t>2: push </a:t>
            </a:r>
            <a:r>
              <a:rPr lang="en-US" dirty="0" err="1" smtClean="0"/>
              <a:t>ebx</a:t>
            </a:r>
            <a:endParaRPr lang="en-US" dirty="0"/>
          </a:p>
        </p:txBody>
      </p:sp>
      <p:sp>
        <p:nvSpPr>
          <p:cNvPr id="22" name="Oval 21"/>
          <p:cNvSpPr/>
          <p:nvPr/>
        </p:nvSpPr>
        <p:spPr>
          <a:xfrm>
            <a:off x="7199036" y="4876802"/>
            <a:ext cx="1638299" cy="670560"/>
          </a:xfrm>
          <a:prstGeom prst="ellipse">
            <a:avLst/>
          </a:prstGeom>
        </p:spPr>
        <p:style>
          <a:lnRef idx="2">
            <a:schemeClr val="dk1"/>
          </a:lnRef>
          <a:fillRef idx="1">
            <a:schemeClr val="lt1"/>
          </a:fillRef>
          <a:effectRef idx="0">
            <a:schemeClr val="dk1"/>
          </a:effectRef>
          <a:fontRef idx="minor">
            <a:schemeClr val="dk1"/>
          </a:fontRef>
        </p:style>
        <p:txBody>
          <a:bodyPr lIns="0" tIns="91440" rIns="0" bIns="0" rtlCol="0" anchor="ctr"/>
          <a:lstStyle/>
          <a:p>
            <a:pPr algn="ctr"/>
            <a:r>
              <a:rPr lang="en-US" sz="1600" dirty="0" smtClean="0"/>
              <a:t>13: mov </a:t>
            </a:r>
            <a:r>
              <a:rPr lang="en-US" sz="1600" dirty="0" err="1" smtClean="0"/>
              <a:t>eax</a:t>
            </a:r>
            <a:r>
              <a:rPr lang="en-US" sz="1600" dirty="0" smtClean="0"/>
              <a:t>, [esp+32]</a:t>
            </a:r>
            <a:endParaRPr lang="en-US" sz="1600" dirty="0"/>
          </a:p>
        </p:txBody>
      </p:sp>
      <p:sp>
        <p:nvSpPr>
          <p:cNvPr id="23" name="Oval 22"/>
          <p:cNvSpPr/>
          <p:nvPr/>
        </p:nvSpPr>
        <p:spPr>
          <a:xfrm>
            <a:off x="5659716" y="1795998"/>
            <a:ext cx="990600" cy="670560"/>
          </a:xfrm>
          <a:prstGeom prst="ellipse">
            <a:avLst/>
          </a:prstGeom>
          <a:solidFill>
            <a:schemeClr val="bg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err="1">
                <a:solidFill>
                  <a:schemeClr val="tx1"/>
                </a:solidFill>
              </a:rPr>
              <a:t>e</a:t>
            </a:r>
            <a:r>
              <a:rPr lang="en-US" dirty="0" err="1" smtClean="0">
                <a:solidFill>
                  <a:schemeClr val="tx1"/>
                </a:solidFill>
              </a:rPr>
              <a:t>sp</a:t>
            </a:r>
            <a:r>
              <a:rPr lang="en-US" dirty="0" smtClean="0">
                <a:solidFill>
                  <a:schemeClr val="tx1"/>
                </a:solidFill>
              </a:rPr>
              <a:t> </a:t>
            </a:r>
            <a:r>
              <a:rPr lang="en-US" dirty="0" err="1" smtClean="0">
                <a:solidFill>
                  <a:schemeClr val="tx1"/>
                </a:solidFill>
              </a:rPr>
              <a:t>init.</a:t>
            </a:r>
            <a:endParaRPr lang="en-US" dirty="0">
              <a:solidFill>
                <a:schemeClr val="tx1"/>
              </a:solidFill>
            </a:endParaRPr>
          </a:p>
        </p:txBody>
      </p:sp>
      <p:sp>
        <p:nvSpPr>
          <p:cNvPr id="24" name="Oval 23"/>
          <p:cNvSpPr/>
          <p:nvPr/>
        </p:nvSpPr>
        <p:spPr>
          <a:xfrm>
            <a:off x="7522886" y="1806052"/>
            <a:ext cx="990600" cy="670560"/>
          </a:xfrm>
          <a:prstGeom prst="ellipse">
            <a:avLst/>
          </a:prstGeom>
          <a:solidFill>
            <a:schemeClr val="bg1"/>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solidFill>
                  <a:schemeClr val="tx1"/>
                </a:solidFill>
              </a:rPr>
              <a:t>e</a:t>
            </a:r>
            <a:r>
              <a:rPr lang="en-US" dirty="0" err="1" smtClean="0">
                <a:solidFill>
                  <a:schemeClr val="tx1"/>
                </a:solidFill>
              </a:rPr>
              <a:t>ax</a:t>
            </a:r>
            <a:r>
              <a:rPr lang="en-US" dirty="0" smtClean="0">
                <a:solidFill>
                  <a:schemeClr val="tx1"/>
                </a:solidFill>
              </a:rPr>
              <a:t> </a:t>
            </a:r>
            <a:r>
              <a:rPr lang="en-US" dirty="0" err="1" smtClean="0">
                <a:solidFill>
                  <a:schemeClr val="tx1"/>
                </a:solidFill>
              </a:rPr>
              <a:t>init.</a:t>
            </a:r>
            <a:endParaRPr lang="en-US" dirty="0">
              <a:solidFill>
                <a:schemeClr val="tx1"/>
              </a:solidFill>
            </a:endParaRPr>
          </a:p>
        </p:txBody>
      </p:sp>
      <p:cxnSp>
        <p:nvCxnSpPr>
          <p:cNvPr id="25" name="Curved Connector 24"/>
          <p:cNvCxnSpPr>
            <a:stCxn id="20" idx="0"/>
            <a:endCxn id="19" idx="4"/>
          </p:cNvCxnSpPr>
          <p:nvPr/>
        </p:nvCxnSpPr>
        <p:spPr>
          <a:xfrm rot="16200000" flipV="1">
            <a:off x="5727208" y="4429787"/>
            <a:ext cx="855617" cy="1"/>
          </a:xfrm>
          <a:prstGeom prst="curvedConnector3">
            <a:avLst/>
          </a:prstGeom>
          <a:ln w="38100">
            <a:solidFill>
              <a:schemeClr val="tx1"/>
            </a:solidFill>
            <a:headEnd type="triangle" w="lg" len="lg"/>
            <a:tailEnd type="none" w="lg" len="lg"/>
          </a:ln>
        </p:spPr>
        <p:style>
          <a:lnRef idx="2">
            <a:schemeClr val="accent1"/>
          </a:lnRef>
          <a:fillRef idx="0">
            <a:schemeClr val="accent1"/>
          </a:fillRef>
          <a:effectRef idx="1">
            <a:schemeClr val="accent1"/>
          </a:effectRef>
          <a:fontRef idx="minor">
            <a:schemeClr val="tx1"/>
          </a:fontRef>
        </p:style>
      </p:cxnSp>
      <p:cxnSp>
        <p:nvCxnSpPr>
          <p:cNvPr id="28" name="Curved Connector 27"/>
          <p:cNvCxnSpPr>
            <a:stCxn id="22" idx="0"/>
            <a:endCxn id="35" idx="4"/>
          </p:cNvCxnSpPr>
          <p:nvPr/>
        </p:nvCxnSpPr>
        <p:spPr>
          <a:xfrm rot="16200000" flipV="1">
            <a:off x="7580552" y="4439168"/>
            <a:ext cx="874824" cy="444"/>
          </a:xfrm>
          <a:prstGeom prst="curvedConnector3">
            <a:avLst/>
          </a:prstGeom>
          <a:ln w="38100">
            <a:solidFill>
              <a:schemeClr val="tx1"/>
            </a:solidFill>
            <a:headEnd type="triangle" w="lg" len="lg"/>
            <a:tailEnd type="none" w="lg" len="lg"/>
          </a:ln>
        </p:spPr>
        <p:style>
          <a:lnRef idx="2">
            <a:schemeClr val="accent1"/>
          </a:lnRef>
          <a:fillRef idx="0">
            <a:schemeClr val="accent1"/>
          </a:fillRef>
          <a:effectRef idx="1">
            <a:schemeClr val="accent1"/>
          </a:effectRef>
          <a:fontRef idx="minor">
            <a:schemeClr val="tx1"/>
          </a:fontRef>
        </p:style>
      </p:cxnSp>
      <p:cxnSp>
        <p:nvCxnSpPr>
          <p:cNvPr id="29" name="Curved Connector 28"/>
          <p:cNvCxnSpPr>
            <a:stCxn id="19" idx="0"/>
            <a:endCxn id="23" idx="4"/>
          </p:cNvCxnSpPr>
          <p:nvPr/>
        </p:nvCxnSpPr>
        <p:spPr>
          <a:xfrm rot="5400000" flipH="1" flipV="1">
            <a:off x="5722585" y="2898989"/>
            <a:ext cx="864861" cy="1"/>
          </a:xfrm>
          <a:prstGeom prst="curvedConnector3">
            <a:avLst/>
          </a:prstGeom>
          <a:ln w="38100">
            <a:solidFill>
              <a:schemeClr val="tx1"/>
            </a:solidFill>
            <a:headEnd type="triangle" w="lg" len="lg"/>
            <a:tailEnd type="none" w="lg" len="lg"/>
          </a:ln>
        </p:spPr>
        <p:style>
          <a:lnRef idx="2">
            <a:schemeClr val="accent1"/>
          </a:lnRef>
          <a:fillRef idx="0">
            <a:schemeClr val="accent1"/>
          </a:fillRef>
          <a:effectRef idx="1">
            <a:schemeClr val="accent1"/>
          </a:effectRef>
          <a:fontRef idx="minor">
            <a:schemeClr val="tx1"/>
          </a:fontRef>
        </p:style>
      </p:cxnSp>
      <p:cxnSp>
        <p:nvCxnSpPr>
          <p:cNvPr id="30" name="Curved Connector 29"/>
          <p:cNvCxnSpPr>
            <a:stCxn id="35" idx="0"/>
            <a:endCxn id="24" idx="4"/>
          </p:cNvCxnSpPr>
          <p:nvPr/>
        </p:nvCxnSpPr>
        <p:spPr>
          <a:xfrm rot="5400000" flipH="1" flipV="1">
            <a:off x="7590561" y="2903793"/>
            <a:ext cx="854806" cy="444"/>
          </a:xfrm>
          <a:prstGeom prst="curvedConnector3">
            <a:avLst/>
          </a:prstGeom>
          <a:ln w="38100">
            <a:solidFill>
              <a:schemeClr val="tx1"/>
            </a:solidFill>
            <a:headEnd type="triangle" w="lg" len="lg"/>
            <a:tailEnd type="none" w="lg" len="lg"/>
          </a:ln>
        </p:spPr>
        <p:style>
          <a:lnRef idx="2">
            <a:schemeClr val="accent1"/>
          </a:lnRef>
          <a:fillRef idx="0">
            <a:schemeClr val="accent1"/>
          </a:fillRef>
          <a:effectRef idx="1">
            <a:schemeClr val="accent1"/>
          </a:effectRef>
          <a:fontRef idx="minor">
            <a:schemeClr val="tx1"/>
          </a:fontRef>
        </p:style>
      </p:cxnSp>
      <p:sp>
        <p:nvSpPr>
          <p:cNvPr id="35" name="Oval 34"/>
          <p:cNvSpPr/>
          <p:nvPr/>
        </p:nvSpPr>
        <p:spPr>
          <a:xfrm>
            <a:off x="7198592" y="3331418"/>
            <a:ext cx="1638299" cy="670560"/>
          </a:xfrm>
          <a:prstGeom prst="ellipse">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600" dirty="0" smtClean="0"/>
              <a:t>1’: mov [</a:t>
            </a:r>
            <a:r>
              <a:rPr lang="en-US" sz="1600" dirty="0" err="1" smtClean="0"/>
              <a:t>esp</a:t>
            </a:r>
            <a:r>
              <a:rPr lang="en-US" sz="1600" dirty="0" smtClean="0"/>
              <a:t>], </a:t>
            </a:r>
            <a:r>
              <a:rPr lang="en-US" sz="1600" dirty="0" err="1" smtClean="0"/>
              <a:t>eax</a:t>
            </a:r>
            <a:endParaRPr lang="en-US" sz="1600" dirty="0"/>
          </a:p>
        </p:txBody>
      </p:sp>
      <p:sp>
        <p:nvSpPr>
          <p:cNvPr id="44" name="Right Arrow 43"/>
          <p:cNvSpPr/>
          <p:nvPr/>
        </p:nvSpPr>
        <p:spPr>
          <a:xfrm>
            <a:off x="3200400" y="3460773"/>
            <a:ext cx="1828800" cy="368828"/>
          </a:xfrm>
          <a:prstGeom prst="right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Cambria" panose="02040503050406030204" pitchFamily="18" charset="0"/>
            </a:endParaRPr>
          </a:p>
        </p:txBody>
      </p:sp>
    </p:spTree>
    <p:extLst>
      <p:ext uri="{BB962C8B-B14F-4D97-AF65-F5344CB8AC3E}">
        <p14:creationId xmlns:p14="http://schemas.microsoft.com/office/powerpoint/2010/main" val="3861824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wipe(left)">
                                      <p:cBhvr>
                                        <p:cTn id="36" dur="500"/>
                                        <p:tgtEl>
                                          <p:spTgt spid="44"/>
                                        </p:tgtEl>
                                      </p:cBhvr>
                                    </p:animEffec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par>
                                <p:cTn id="47" presetID="10" presetClass="entr" presetSubtype="0" fill="hold" nodeType="with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500"/>
                                        <p:tgtEl>
                                          <p:spTgt spid="28"/>
                                        </p:tgtEl>
                                      </p:cBhvr>
                                    </p:animEffect>
                                  </p:childTnLst>
                                </p:cTn>
                              </p:par>
                              <p:par>
                                <p:cTn id="50" presetID="10" presetClass="entr" presetSubtype="0" fill="hold" nodeType="with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par>
                                <p:cTn id="53" presetID="10" presetClass="entr" presetSubtype="0" fill="hold" nodeType="with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500"/>
                                        <p:tgtEl>
                                          <p:spTgt spid="29"/>
                                        </p:tgtEl>
                                      </p:cBhvr>
                                    </p:animEffect>
                                  </p:childTnLst>
                                </p:cTn>
                              </p:par>
                              <p:par>
                                <p:cTn id="56" presetID="10" presetClass="entr" presetSubtype="0" fill="hold" nodeType="with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fade">
                                      <p:cBhvr>
                                        <p:cTn id="58" dur="500"/>
                                        <p:tgtEl>
                                          <p:spTgt spid="30"/>
                                        </p:tgtEl>
                                      </p:cBhvr>
                                    </p:animEffect>
                                  </p:childTnLst>
                                </p:cTn>
                              </p:par>
                              <p:par>
                                <p:cTn id="59" presetID="10" presetClass="entr" presetSubtype="0" fill="hold" grpId="0" nodeType="withEffect">
                                  <p:stCondLst>
                                    <p:cond delay="0"/>
                                  </p:stCondLst>
                                  <p:iterate type="lt">
                                    <p:tmPct val="0"/>
                                  </p:iterate>
                                  <p:childTnLst>
                                    <p:set>
                                      <p:cBhvr>
                                        <p:cTn id="60" dur="1" fill="hold">
                                          <p:stCondLst>
                                            <p:cond delay="0"/>
                                          </p:stCondLst>
                                        </p:cTn>
                                        <p:tgtEl>
                                          <p:spTgt spid="22"/>
                                        </p:tgtEl>
                                        <p:attrNameLst>
                                          <p:attrName>style.visibility</p:attrName>
                                        </p:attrNameLst>
                                      </p:cBhvr>
                                      <p:to>
                                        <p:strVal val="visible"/>
                                      </p:to>
                                    </p:set>
                                    <p:animEffect transition="in" filter="fade">
                                      <p:cBhvr>
                                        <p:cTn id="61" dur="500"/>
                                        <p:tgtEl>
                                          <p:spTgt spid="22"/>
                                        </p:tgtEl>
                                      </p:cBhvr>
                                    </p:animEffect>
                                  </p:childTnLst>
                                </p:cTn>
                              </p:par>
                              <p:par>
                                <p:cTn id="62" presetID="10" presetClass="entr" presetSubtype="0" fill="hold" grpId="0" nodeType="withEffect">
                                  <p:stCondLst>
                                    <p:cond delay="0"/>
                                  </p:stCondLst>
                                  <p:iterate type="lt">
                                    <p:tmPct val="0"/>
                                  </p:iterate>
                                  <p:childTnLst>
                                    <p:set>
                                      <p:cBhvr>
                                        <p:cTn id="63" dur="1" fill="hold">
                                          <p:stCondLst>
                                            <p:cond delay="0"/>
                                          </p:stCondLst>
                                        </p:cTn>
                                        <p:tgtEl>
                                          <p:spTgt spid="35"/>
                                        </p:tgtEl>
                                        <p:attrNameLst>
                                          <p:attrName>style.visibility</p:attrName>
                                        </p:attrNameLst>
                                      </p:cBhvr>
                                      <p:to>
                                        <p:strVal val="visible"/>
                                      </p:to>
                                    </p:set>
                                    <p:animEffect transition="in" filter="fade">
                                      <p:cBhvr>
                                        <p:cTn id="64" dur="500"/>
                                        <p:tgtEl>
                                          <p:spTgt spid="35"/>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500"/>
                                        <p:tgtEl>
                                          <p:spTgt spid="19"/>
                                        </p:tgtEl>
                                      </p:cBhvr>
                                    </p:animEffect>
                                  </p:childTnLst>
                                </p:cTn>
                              </p:par>
                              <p:par>
                                <p:cTn id="68" presetID="10" presetClass="entr" presetSubtype="0" fill="hold" grpId="1" nodeType="withEffect">
                                  <p:stCondLst>
                                    <p:cond delay="0"/>
                                  </p:stCondLst>
                                  <p:childTnLst>
                                    <p:set>
                                      <p:cBhvr>
                                        <p:cTn id="69" dur="1" fill="hold">
                                          <p:stCondLst>
                                            <p:cond delay="0"/>
                                          </p:stCondLst>
                                        </p:cTn>
                                        <p:tgtEl>
                                          <p:spTgt spid="24">
                                            <p:bg/>
                                          </p:spTgt>
                                        </p:tgtEl>
                                        <p:attrNameLst>
                                          <p:attrName>style.visibility</p:attrName>
                                        </p:attrNameLst>
                                      </p:cBhvr>
                                      <p:to>
                                        <p:strVal val="visible"/>
                                      </p:to>
                                    </p:set>
                                    <p:animEffect transition="in" filter="fade">
                                      <p:cBhvr>
                                        <p:cTn id="70" dur="500"/>
                                        <p:tgtEl>
                                          <p:spTgt spid="24">
                                            <p:bg/>
                                          </p:spTgt>
                                        </p:tgtEl>
                                      </p:cBhvr>
                                    </p:animEffect>
                                  </p:childTnLst>
                                </p:cTn>
                              </p:par>
                              <p:par>
                                <p:cTn id="71" presetID="10" presetClass="entr" presetSubtype="0" fill="hold" grpId="1" nodeType="withEffect">
                                  <p:stCondLst>
                                    <p:cond delay="0"/>
                                  </p:stCondLst>
                                  <p:iterate type="lt">
                                    <p:tmPct val="0"/>
                                  </p:iterate>
                                  <p:childTnLst>
                                    <p:set>
                                      <p:cBhvr>
                                        <p:cTn id="72" dur="1" fill="hold">
                                          <p:stCondLst>
                                            <p:cond delay="0"/>
                                          </p:stCondLst>
                                        </p:cTn>
                                        <p:tgtEl>
                                          <p:spTgt spid="24">
                                            <p:txEl>
                                              <p:pRg st="0" end="0"/>
                                            </p:txEl>
                                          </p:spTgt>
                                        </p:tgtEl>
                                        <p:attrNameLst>
                                          <p:attrName>style.visibility</p:attrName>
                                        </p:attrNameLst>
                                      </p:cBhvr>
                                      <p:to>
                                        <p:strVal val="visible"/>
                                      </p:to>
                                    </p:set>
                                    <p:animEffect transition="in" filter="fade">
                                      <p:cBhvr>
                                        <p:cTn id="73" dur="500"/>
                                        <p:tgtEl>
                                          <p:spTgt spid="24">
                                            <p:txEl>
                                              <p:pRg st="0" end="0"/>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 presetClass="emph" presetSubtype="2" fill="hold" nodeType="clickEffect">
                                  <p:stCondLst>
                                    <p:cond delay="0"/>
                                  </p:stCondLst>
                                  <p:childTnLst>
                                    <p:animClr clrSpc="rgb" dir="cw">
                                      <p:cBhvr>
                                        <p:cTn id="77" dur="1000" fill="hold"/>
                                        <p:tgtEl>
                                          <p:spTgt spid="24"/>
                                        </p:tgtEl>
                                        <p:attrNameLst>
                                          <p:attrName>fillcolor</p:attrName>
                                        </p:attrNameLst>
                                      </p:cBhvr>
                                      <p:to>
                                        <a:srgbClr val="F2DCDB"/>
                                      </p:to>
                                    </p:animClr>
                                    <p:set>
                                      <p:cBhvr>
                                        <p:cTn id="78" dur="1000" fill="hold"/>
                                        <p:tgtEl>
                                          <p:spTgt spid="24"/>
                                        </p:tgtEl>
                                        <p:attrNameLst>
                                          <p:attrName>fill.type</p:attrName>
                                        </p:attrNameLst>
                                      </p:cBhvr>
                                      <p:to>
                                        <p:strVal val="solid"/>
                                      </p:to>
                                    </p:set>
                                    <p:set>
                                      <p:cBhvr>
                                        <p:cTn id="79" dur="1000" fill="hold"/>
                                        <p:tgtEl>
                                          <p:spTgt spid="24"/>
                                        </p:tgtEl>
                                        <p:attrNameLst>
                                          <p:attrName>fill.on</p:attrName>
                                        </p:attrNameLst>
                                      </p:cBhvr>
                                      <p:to>
                                        <p:strVal val="true"/>
                                      </p:to>
                                    </p:set>
                                  </p:childTnLst>
                                </p:cTn>
                              </p:par>
                              <p:par>
                                <p:cTn id="80" presetID="3" presetClass="emph" presetSubtype="2" fill="hold" nodeType="withEffect">
                                  <p:stCondLst>
                                    <p:cond delay="0"/>
                                  </p:stCondLst>
                                  <p:iterate type="lt">
                                    <p:tmPct val="0"/>
                                  </p:iterate>
                                  <p:childTnLst>
                                    <p:animClr clrSpc="rgb" dir="cw">
                                      <p:cBhvr override="childStyle">
                                        <p:cTn id="81" dur="1000" fill="hold"/>
                                        <p:tgtEl>
                                          <p:spTgt spid="24">
                                            <p:txEl>
                                              <p:pRg st="0" end="0"/>
                                            </p:txEl>
                                          </p:spTgt>
                                        </p:tgtEl>
                                        <p:attrNameLst>
                                          <p:attrName>style.color</p:attrName>
                                        </p:attrNameLst>
                                      </p:cBhvr>
                                      <p:to>
                                        <a:srgbClr val="C00000"/>
                                      </p:to>
                                    </p:animClr>
                                  </p:childTnLst>
                                </p:cTn>
                              </p:par>
                              <p:par>
                                <p:cTn id="82" presetID="15" presetClass="emph" presetSubtype="0" grpId="2" nodeType="withEffect">
                                  <p:stCondLst>
                                    <p:cond delay="0"/>
                                  </p:stCondLst>
                                  <p:iterate type="lt">
                                    <p:tmAbs val="25"/>
                                  </p:iterate>
                                  <p:childTnLst>
                                    <p:set>
                                      <p:cBhvr override="childStyle">
                                        <p:cTn id="83" dur="indefinite"/>
                                        <p:tgtEl>
                                          <p:spTgt spid="24">
                                            <p:txEl>
                                              <p:pRg st="0" end="0"/>
                                            </p:txEl>
                                          </p:spTgt>
                                        </p:tgtEl>
                                        <p:attrNameLst>
                                          <p:attrName>style.fontWeight</p:attrName>
                                        </p:attrNameLst>
                                      </p:cBhvr>
                                      <p:to>
                                        <p:strVal val="bold"/>
                                      </p:to>
                                    </p:set>
                                  </p:childTnLst>
                                </p:cTn>
                              </p:par>
                            </p:childTnLst>
                          </p:cTn>
                        </p:par>
                      </p:childTnLst>
                    </p:cTn>
                  </p:par>
                  <p:par>
                    <p:cTn id="84" fill="hold">
                      <p:stCondLst>
                        <p:cond delay="indefinite"/>
                      </p:stCondLst>
                      <p:childTnLst>
                        <p:par>
                          <p:cTn id="85" fill="hold">
                            <p:stCondLst>
                              <p:cond delay="0"/>
                            </p:stCondLst>
                            <p:childTnLst>
                              <p:par>
                                <p:cTn id="86" presetID="1" presetClass="emph" presetSubtype="2" fill="hold" nodeType="clickEffect">
                                  <p:stCondLst>
                                    <p:cond delay="0"/>
                                  </p:stCondLst>
                                  <p:iterate type="lt">
                                    <p:tmPct val="0"/>
                                  </p:iterate>
                                  <p:childTnLst>
                                    <p:animClr clrSpc="rgb" dir="cw">
                                      <p:cBhvr>
                                        <p:cTn id="87" dur="1000" fill="hold"/>
                                        <p:tgtEl>
                                          <p:spTgt spid="22"/>
                                        </p:tgtEl>
                                        <p:attrNameLst>
                                          <p:attrName>fillcolor</p:attrName>
                                        </p:attrNameLst>
                                      </p:cBhvr>
                                      <p:to>
                                        <a:srgbClr val="F2DCDB"/>
                                      </p:to>
                                    </p:animClr>
                                    <p:set>
                                      <p:cBhvr>
                                        <p:cTn id="88" dur="1000" fill="hold"/>
                                        <p:tgtEl>
                                          <p:spTgt spid="22"/>
                                        </p:tgtEl>
                                        <p:attrNameLst>
                                          <p:attrName>fill.type</p:attrName>
                                        </p:attrNameLst>
                                      </p:cBhvr>
                                      <p:to>
                                        <p:strVal val="solid"/>
                                      </p:to>
                                    </p:set>
                                    <p:set>
                                      <p:cBhvr>
                                        <p:cTn id="89" dur="1000" fill="hold"/>
                                        <p:tgtEl>
                                          <p:spTgt spid="22"/>
                                        </p:tgtEl>
                                        <p:attrNameLst>
                                          <p:attrName>fill.on</p:attrName>
                                        </p:attrNameLst>
                                      </p:cBhvr>
                                      <p:to>
                                        <p:strVal val="true"/>
                                      </p:to>
                                    </p:set>
                                  </p:childTnLst>
                                </p:cTn>
                              </p:par>
                              <p:par>
                                <p:cTn id="90" presetID="3" presetClass="emph" presetSubtype="2" fill="hold" grpId="1" nodeType="withEffect">
                                  <p:stCondLst>
                                    <p:cond delay="0"/>
                                  </p:stCondLst>
                                  <p:iterate type="lt">
                                    <p:tmPct val="0"/>
                                  </p:iterate>
                                  <p:childTnLst>
                                    <p:animClr clrSpc="rgb" dir="cw">
                                      <p:cBhvr override="childStyle">
                                        <p:cTn id="91" dur="1000" fill="hold"/>
                                        <p:tgtEl>
                                          <p:spTgt spid="22"/>
                                        </p:tgtEl>
                                        <p:attrNameLst>
                                          <p:attrName>style.color</p:attrName>
                                        </p:attrNameLst>
                                      </p:cBhvr>
                                      <p:to>
                                        <a:srgbClr val="C00000"/>
                                      </p:to>
                                    </p:animClr>
                                  </p:childTnLst>
                                </p:cTn>
                              </p:par>
                              <p:par>
                                <p:cTn id="92" presetID="1" presetClass="emph" presetSubtype="2" fill="hold" nodeType="withEffect">
                                  <p:stCondLst>
                                    <p:cond delay="0"/>
                                  </p:stCondLst>
                                  <p:iterate type="lt">
                                    <p:tmPct val="0"/>
                                  </p:iterate>
                                  <p:childTnLst>
                                    <p:animClr clrSpc="rgb" dir="cw">
                                      <p:cBhvr>
                                        <p:cTn id="93" dur="1000" fill="hold"/>
                                        <p:tgtEl>
                                          <p:spTgt spid="35"/>
                                        </p:tgtEl>
                                        <p:attrNameLst>
                                          <p:attrName>fillcolor</p:attrName>
                                        </p:attrNameLst>
                                      </p:cBhvr>
                                      <p:to>
                                        <a:srgbClr val="F2DCDB"/>
                                      </p:to>
                                    </p:animClr>
                                    <p:set>
                                      <p:cBhvr>
                                        <p:cTn id="94" dur="1000" fill="hold"/>
                                        <p:tgtEl>
                                          <p:spTgt spid="35"/>
                                        </p:tgtEl>
                                        <p:attrNameLst>
                                          <p:attrName>fill.type</p:attrName>
                                        </p:attrNameLst>
                                      </p:cBhvr>
                                      <p:to>
                                        <p:strVal val="solid"/>
                                      </p:to>
                                    </p:set>
                                    <p:set>
                                      <p:cBhvr>
                                        <p:cTn id="95" dur="1000" fill="hold"/>
                                        <p:tgtEl>
                                          <p:spTgt spid="35"/>
                                        </p:tgtEl>
                                        <p:attrNameLst>
                                          <p:attrName>fill.on</p:attrName>
                                        </p:attrNameLst>
                                      </p:cBhvr>
                                      <p:to>
                                        <p:strVal val="true"/>
                                      </p:to>
                                    </p:set>
                                  </p:childTnLst>
                                </p:cTn>
                              </p:par>
                              <p:par>
                                <p:cTn id="96" presetID="3" presetClass="emph" presetSubtype="2" fill="hold" grpId="1" nodeType="withEffect">
                                  <p:stCondLst>
                                    <p:cond delay="0"/>
                                  </p:stCondLst>
                                  <p:iterate type="lt">
                                    <p:tmPct val="0"/>
                                  </p:iterate>
                                  <p:childTnLst>
                                    <p:animClr clrSpc="rgb" dir="cw">
                                      <p:cBhvr override="childStyle">
                                        <p:cTn id="97" dur="1000" fill="hold"/>
                                        <p:tgtEl>
                                          <p:spTgt spid="35"/>
                                        </p:tgtEl>
                                        <p:attrNameLst>
                                          <p:attrName>style.color</p:attrName>
                                        </p:attrNameLst>
                                      </p:cBhvr>
                                      <p:to>
                                        <a:srgbClr val="C00000"/>
                                      </p:to>
                                    </p:animClr>
                                  </p:childTnLst>
                                </p:cTn>
                              </p:par>
                              <p:par>
                                <p:cTn id="98" presetID="15" presetClass="emph" presetSubtype="0" grpId="2" nodeType="withEffect">
                                  <p:stCondLst>
                                    <p:cond delay="0"/>
                                  </p:stCondLst>
                                  <p:iterate type="lt">
                                    <p:tmAbs val="25"/>
                                  </p:iterate>
                                  <p:childTnLst>
                                    <p:set>
                                      <p:cBhvr override="childStyle">
                                        <p:cTn id="99" dur="indefinite"/>
                                        <p:tgtEl>
                                          <p:spTgt spid="22"/>
                                        </p:tgtEl>
                                        <p:attrNameLst>
                                          <p:attrName>style.fontWeight</p:attrName>
                                        </p:attrNameLst>
                                      </p:cBhvr>
                                      <p:to>
                                        <p:strVal val="bold"/>
                                      </p:to>
                                    </p:set>
                                  </p:childTnLst>
                                </p:cTn>
                              </p:par>
                              <p:par>
                                <p:cTn id="100" presetID="15" presetClass="emph" presetSubtype="0" grpId="2" nodeType="withEffect">
                                  <p:stCondLst>
                                    <p:cond delay="0"/>
                                  </p:stCondLst>
                                  <p:iterate type="lt">
                                    <p:tmAbs val="25"/>
                                  </p:iterate>
                                  <p:childTnLst>
                                    <p:set>
                                      <p:cBhvr override="childStyle">
                                        <p:cTn id="101" dur="indefinite"/>
                                        <p:tgtEl>
                                          <p:spTgt spid="35"/>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5" grpId="0" animBg="1"/>
      <p:bldP spid="6" grpId="0" animBg="1"/>
      <p:bldP spid="8" grpId="0" animBg="1"/>
      <p:bldP spid="9" grpId="0" animBg="1"/>
      <p:bldP spid="19" grpId="0" animBg="1"/>
      <p:bldP spid="20" grpId="0" animBg="1"/>
      <p:bldP spid="22" grpId="0" animBg="1"/>
      <p:bldP spid="22" grpId="1" animBg="1"/>
      <p:bldP spid="22" grpId="2"/>
      <p:bldP spid="23" grpId="0" animBg="1"/>
      <p:bldP spid="24" grpId="0" animBg="1"/>
      <p:bldP spid="24" grpId="1" build="allAtOnce" animBg="1"/>
      <p:bldP spid="24" grpId="2" build="allAtOnce"/>
      <p:bldP spid="35" grpId="0" animBg="1"/>
      <p:bldP spid="35" grpId="1" animBg="1"/>
      <p:bldP spid="35" grpId="2"/>
      <p:bldP spid="4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BTA – Forward Slicing</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61790EBF-2842-40BA-9364-7C045D9A1DE9}" type="slidenum">
              <a:rPr lang="en-US" smtClean="0"/>
              <a:t>22</a:t>
            </a:fld>
            <a:endParaRPr lang="en-US"/>
          </a:p>
        </p:txBody>
      </p:sp>
      <p:sp>
        <p:nvSpPr>
          <p:cNvPr id="5" name="TextBox 4"/>
          <p:cNvSpPr txBox="1"/>
          <p:nvPr/>
        </p:nvSpPr>
        <p:spPr>
          <a:xfrm>
            <a:off x="76200" y="1295400"/>
            <a:ext cx="2879891" cy="5170646"/>
          </a:xfrm>
          <a:prstGeom prst="rect">
            <a:avLst/>
          </a:prstGeom>
          <a:noFill/>
        </p:spPr>
        <p:txBody>
          <a:bodyPr wrap="none" rtlCol="0">
            <a:spAutoFit/>
          </a:bodyPr>
          <a:lstStyle/>
          <a:p>
            <a:r>
              <a:rPr lang="en-US" sz="2400" dirty="0" smtClean="0"/>
              <a:t>      push </a:t>
            </a:r>
            <a:r>
              <a:rPr lang="en-US" sz="2400" dirty="0" err="1"/>
              <a:t>eax</a:t>
            </a:r>
            <a:r>
              <a:rPr lang="en-US" sz="2400" dirty="0"/>
              <a:t> ; </a:t>
            </a:r>
            <a:r>
              <a:rPr lang="en-US" sz="2400" dirty="0" smtClean="0"/>
              <a:t>x</a:t>
            </a:r>
            <a:endParaRPr lang="en-US" sz="2400" dirty="0"/>
          </a:p>
          <a:p>
            <a:r>
              <a:rPr lang="en-US" sz="2400" dirty="0" smtClean="0"/>
              <a:t>      push </a:t>
            </a:r>
            <a:r>
              <a:rPr lang="en-US" sz="2400" dirty="0" err="1"/>
              <a:t>ebx</a:t>
            </a:r>
            <a:r>
              <a:rPr lang="en-US" sz="2400" dirty="0"/>
              <a:t> ; </a:t>
            </a:r>
            <a:r>
              <a:rPr lang="en-US" sz="2400" dirty="0" smtClean="0"/>
              <a:t>y</a:t>
            </a:r>
            <a:endParaRPr lang="en-US" sz="2400" dirty="0"/>
          </a:p>
          <a:p>
            <a:r>
              <a:rPr lang="en-US" sz="2400" dirty="0" smtClean="0"/>
              <a:t>      push </a:t>
            </a:r>
            <a:r>
              <a:rPr lang="en-US" sz="2400" dirty="0" err="1"/>
              <a:t>ecx</a:t>
            </a:r>
            <a:r>
              <a:rPr lang="en-US" sz="2400" dirty="0"/>
              <a:t> ; n</a:t>
            </a:r>
          </a:p>
          <a:p>
            <a:r>
              <a:rPr lang="en-US" sz="2400" dirty="0" smtClean="0"/>
              <a:t>      push 0 ; p</a:t>
            </a:r>
            <a:endParaRPr lang="en-US" sz="2400" dirty="0"/>
          </a:p>
          <a:p>
            <a:r>
              <a:rPr lang="en-US" sz="2400" dirty="0" smtClean="0"/>
              <a:t>L2: </a:t>
            </a:r>
            <a:r>
              <a:rPr lang="en-US" sz="2400" dirty="0" err="1" smtClean="0"/>
              <a:t>cmp</a:t>
            </a:r>
            <a:r>
              <a:rPr lang="en-US" sz="2400" dirty="0" smtClean="0"/>
              <a:t> [esp+4], 0</a:t>
            </a:r>
          </a:p>
          <a:p>
            <a:r>
              <a:rPr lang="en-US" sz="2400" dirty="0"/>
              <a:t> </a:t>
            </a:r>
            <a:r>
              <a:rPr lang="en-US" sz="2400" dirty="0" smtClean="0"/>
              <a:t>     je L1</a:t>
            </a:r>
          </a:p>
          <a:p>
            <a:r>
              <a:rPr lang="en-US" sz="2400" dirty="0"/>
              <a:t> </a:t>
            </a:r>
            <a:r>
              <a:rPr lang="en-US" sz="2400" dirty="0" smtClean="0"/>
              <a:t>     mov </a:t>
            </a:r>
            <a:r>
              <a:rPr lang="en-US" sz="2400" dirty="0" err="1" smtClean="0"/>
              <a:t>eax</a:t>
            </a:r>
            <a:r>
              <a:rPr lang="en-US" sz="2400" dirty="0" smtClean="0"/>
              <a:t>, [esp+12]</a:t>
            </a:r>
          </a:p>
          <a:p>
            <a:r>
              <a:rPr lang="en-US" sz="2400" dirty="0"/>
              <a:t> </a:t>
            </a:r>
            <a:r>
              <a:rPr lang="en-US" sz="2400" dirty="0" smtClean="0"/>
              <a:t>     mov </a:t>
            </a:r>
            <a:r>
              <a:rPr lang="en-US" sz="2400" dirty="0" err="1" smtClean="0"/>
              <a:t>ebx</a:t>
            </a:r>
            <a:r>
              <a:rPr lang="en-US" sz="2400" dirty="0" smtClean="0"/>
              <a:t>, [esp+8]</a:t>
            </a:r>
          </a:p>
          <a:p>
            <a:r>
              <a:rPr lang="en-US" sz="2400" dirty="0"/>
              <a:t> </a:t>
            </a:r>
            <a:r>
              <a:rPr lang="en-US" sz="2400" dirty="0" smtClean="0"/>
              <a:t>     add </a:t>
            </a:r>
            <a:r>
              <a:rPr lang="en-US" sz="2400" dirty="0" err="1" smtClean="0"/>
              <a:t>eax</a:t>
            </a:r>
            <a:r>
              <a:rPr lang="en-US" sz="2400" dirty="0" smtClean="0"/>
              <a:t>, </a:t>
            </a:r>
            <a:r>
              <a:rPr lang="en-US" sz="2400" dirty="0" err="1" smtClean="0"/>
              <a:t>ebx</a:t>
            </a:r>
            <a:endParaRPr lang="en-US" sz="2400" dirty="0" smtClean="0"/>
          </a:p>
          <a:p>
            <a:r>
              <a:rPr lang="en-US" sz="2400" dirty="0"/>
              <a:t> </a:t>
            </a:r>
            <a:r>
              <a:rPr lang="en-US" sz="2400" dirty="0" smtClean="0"/>
              <a:t>     add [</a:t>
            </a:r>
            <a:r>
              <a:rPr lang="en-US" sz="2400" dirty="0" err="1" smtClean="0"/>
              <a:t>esp</a:t>
            </a:r>
            <a:r>
              <a:rPr lang="en-US" sz="2400" dirty="0" smtClean="0"/>
              <a:t>], </a:t>
            </a:r>
            <a:r>
              <a:rPr lang="en-US" sz="2400" dirty="0" err="1" smtClean="0"/>
              <a:t>eax</a:t>
            </a:r>
            <a:endParaRPr lang="en-US" sz="2400" dirty="0" smtClean="0"/>
          </a:p>
          <a:p>
            <a:r>
              <a:rPr lang="en-US" sz="2400" dirty="0" smtClean="0"/>
              <a:t>      sub [esp+4], 1</a:t>
            </a:r>
          </a:p>
          <a:p>
            <a:r>
              <a:rPr lang="en-US" sz="2400" dirty="0"/>
              <a:t> </a:t>
            </a:r>
            <a:r>
              <a:rPr lang="en-US" sz="2400" dirty="0" smtClean="0"/>
              <a:t>     </a:t>
            </a:r>
            <a:r>
              <a:rPr lang="en-US" sz="2400" dirty="0" err="1" smtClean="0"/>
              <a:t>jmp</a:t>
            </a:r>
            <a:r>
              <a:rPr lang="en-US" sz="2400" dirty="0" smtClean="0"/>
              <a:t> L2</a:t>
            </a:r>
          </a:p>
          <a:p>
            <a:r>
              <a:rPr lang="en-US" sz="2400" dirty="0"/>
              <a:t> </a:t>
            </a:r>
            <a:r>
              <a:rPr lang="en-US" sz="2400" dirty="0" smtClean="0"/>
              <a:t>     mov </a:t>
            </a:r>
            <a:r>
              <a:rPr lang="en-US" sz="2400" dirty="0" err="1" smtClean="0"/>
              <a:t>eax</a:t>
            </a:r>
            <a:r>
              <a:rPr lang="en-US" sz="2400" dirty="0" smtClean="0"/>
              <a:t>, [</a:t>
            </a:r>
            <a:r>
              <a:rPr lang="en-US" sz="2400" dirty="0" err="1" smtClean="0"/>
              <a:t>esp</a:t>
            </a:r>
            <a:r>
              <a:rPr lang="en-US" sz="2400" dirty="0" smtClean="0"/>
              <a:t>]</a:t>
            </a:r>
            <a:endParaRPr lang="en-US" sz="2400" dirty="0"/>
          </a:p>
          <a:p>
            <a:endParaRPr lang="en-US" dirty="0"/>
          </a:p>
        </p:txBody>
      </p:sp>
      <p:sp>
        <p:nvSpPr>
          <p:cNvPr id="7" name="TextBox 6"/>
          <p:cNvSpPr txBox="1"/>
          <p:nvPr/>
        </p:nvSpPr>
        <p:spPr>
          <a:xfrm>
            <a:off x="3164666" y="990600"/>
            <a:ext cx="2662267" cy="6124754"/>
          </a:xfrm>
          <a:prstGeom prst="rect">
            <a:avLst/>
          </a:prstGeom>
          <a:noFill/>
        </p:spPr>
        <p:txBody>
          <a:bodyPr wrap="none" rtlCol="0">
            <a:spAutoFit/>
          </a:bodyPr>
          <a:lstStyle/>
          <a:p>
            <a:r>
              <a:rPr lang="en-US" sz="2000" dirty="0" smtClean="0"/>
              <a:t>       </a:t>
            </a:r>
            <a:r>
              <a:rPr lang="en-US" sz="2200" dirty="0" smtClean="0"/>
              <a:t>lea </a:t>
            </a:r>
            <a:r>
              <a:rPr lang="en-US" sz="2200" dirty="0" err="1" smtClean="0"/>
              <a:t>esp</a:t>
            </a:r>
            <a:r>
              <a:rPr lang="en-US" sz="2200" dirty="0" smtClean="0"/>
              <a:t>, [esp-4]</a:t>
            </a:r>
          </a:p>
          <a:p>
            <a:r>
              <a:rPr lang="en-US" sz="2200" dirty="0" smtClean="0"/>
              <a:t>      mov [</a:t>
            </a:r>
            <a:r>
              <a:rPr lang="en-US" sz="2200" dirty="0" err="1" smtClean="0"/>
              <a:t>esp</a:t>
            </a:r>
            <a:r>
              <a:rPr lang="en-US" sz="2200" dirty="0" smtClean="0"/>
              <a:t>], </a:t>
            </a:r>
            <a:r>
              <a:rPr lang="en-US" sz="2200" dirty="0" err="1"/>
              <a:t>eax</a:t>
            </a:r>
            <a:r>
              <a:rPr lang="en-US" sz="2200" dirty="0"/>
              <a:t> ; </a:t>
            </a:r>
            <a:r>
              <a:rPr lang="en-US" sz="2200" dirty="0" smtClean="0"/>
              <a:t>x</a:t>
            </a:r>
            <a:endParaRPr lang="en-US" sz="2200" dirty="0"/>
          </a:p>
          <a:p>
            <a:r>
              <a:rPr lang="en-US" sz="2200" dirty="0" smtClean="0"/>
              <a:t>      lea </a:t>
            </a:r>
            <a:r>
              <a:rPr lang="en-US" sz="2200" dirty="0" err="1" smtClean="0"/>
              <a:t>esp</a:t>
            </a:r>
            <a:r>
              <a:rPr lang="en-US" sz="2200" dirty="0" smtClean="0"/>
              <a:t>, [esp-4]</a:t>
            </a:r>
          </a:p>
          <a:p>
            <a:r>
              <a:rPr lang="en-US" sz="2200" dirty="0"/>
              <a:t> </a:t>
            </a:r>
            <a:r>
              <a:rPr lang="en-US" sz="2200" dirty="0" smtClean="0"/>
              <a:t>     mov [</a:t>
            </a:r>
            <a:r>
              <a:rPr lang="en-US" sz="2200" dirty="0" err="1" smtClean="0"/>
              <a:t>esp</a:t>
            </a:r>
            <a:r>
              <a:rPr lang="en-US" sz="2200" dirty="0" smtClean="0"/>
              <a:t>],</a:t>
            </a:r>
            <a:r>
              <a:rPr lang="en-US" sz="2200" dirty="0" smtClean="0"/>
              <a:t> </a:t>
            </a:r>
            <a:r>
              <a:rPr lang="en-US" sz="2200" dirty="0" err="1"/>
              <a:t>ebx</a:t>
            </a:r>
            <a:r>
              <a:rPr lang="en-US" sz="2200" dirty="0"/>
              <a:t> ; </a:t>
            </a:r>
            <a:r>
              <a:rPr lang="en-US" sz="2200" dirty="0" smtClean="0"/>
              <a:t>y</a:t>
            </a:r>
            <a:endParaRPr lang="en-US" sz="2200" dirty="0"/>
          </a:p>
          <a:p>
            <a:r>
              <a:rPr lang="en-US" sz="2200" dirty="0" smtClean="0"/>
              <a:t>      lea </a:t>
            </a:r>
            <a:r>
              <a:rPr lang="en-US" sz="2200" dirty="0" err="1" smtClean="0"/>
              <a:t>esp</a:t>
            </a:r>
            <a:r>
              <a:rPr lang="en-US" sz="2200" dirty="0" smtClean="0"/>
              <a:t>, [esp-4]</a:t>
            </a:r>
          </a:p>
          <a:p>
            <a:r>
              <a:rPr lang="en-US" sz="2200" dirty="0"/>
              <a:t> </a:t>
            </a:r>
            <a:r>
              <a:rPr lang="en-US" sz="2200" dirty="0" smtClean="0"/>
              <a:t>     mov [</a:t>
            </a:r>
            <a:r>
              <a:rPr lang="en-US" sz="2200" dirty="0" err="1" smtClean="0"/>
              <a:t>esp</a:t>
            </a:r>
            <a:r>
              <a:rPr lang="en-US" sz="2200" dirty="0" smtClean="0"/>
              <a:t>],</a:t>
            </a:r>
            <a:r>
              <a:rPr lang="en-US" sz="2200" dirty="0" smtClean="0"/>
              <a:t> </a:t>
            </a:r>
            <a:r>
              <a:rPr lang="en-US" sz="2200" dirty="0" err="1"/>
              <a:t>ecx</a:t>
            </a:r>
            <a:r>
              <a:rPr lang="en-US" sz="2200" dirty="0"/>
              <a:t> ; n</a:t>
            </a:r>
          </a:p>
          <a:p>
            <a:r>
              <a:rPr lang="en-US" sz="2200" dirty="0" smtClean="0"/>
              <a:t>      lea </a:t>
            </a:r>
            <a:r>
              <a:rPr lang="en-US" sz="2200" dirty="0" err="1" smtClean="0"/>
              <a:t>esp</a:t>
            </a:r>
            <a:r>
              <a:rPr lang="en-US" sz="2200" dirty="0" smtClean="0"/>
              <a:t>, [esp-4]</a:t>
            </a:r>
          </a:p>
          <a:p>
            <a:r>
              <a:rPr lang="en-US" sz="2200" dirty="0"/>
              <a:t> </a:t>
            </a:r>
            <a:r>
              <a:rPr lang="en-US" sz="2200" dirty="0" smtClean="0"/>
              <a:t>     mov [</a:t>
            </a:r>
            <a:r>
              <a:rPr lang="en-US" sz="2200" dirty="0" err="1" smtClean="0"/>
              <a:t>esp</a:t>
            </a:r>
            <a:r>
              <a:rPr lang="en-US" sz="2200" dirty="0" smtClean="0"/>
              <a:t>],</a:t>
            </a:r>
            <a:r>
              <a:rPr lang="en-US" sz="2200" dirty="0" smtClean="0"/>
              <a:t> 0 ; p</a:t>
            </a:r>
            <a:endParaRPr lang="en-US" sz="2200" dirty="0"/>
          </a:p>
          <a:p>
            <a:r>
              <a:rPr lang="en-US" sz="2200" dirty="0" smtClean="0"/>
              <a:t>L2: </a:t>
            </a:r>
            <a:r>
              <a:rPr lang="en-US" sz="2200" dirty="0" err="1" smtClean="0"/>
              <a:t>cmp</a:t>
            </a:r>
            <a:r>
              <a:rPr lang="en-US" sz="2200" dirty="0" smtClean="0"/>
              <a:t> [esp+4], 0</a:t>
            </a:r>
          </a:p>
          <a:p>
            <a:r>
              <a:rPr lang="en-US" sz="2200" dirty="0"/>
              <a:t> </a:t>
            </a:r>
            <a:r>
              <a:rPr lang="en-US" sz="2200" dirty="0" smtClean="0"/>
              <a:t>     je L1</a:t>
            </a:r>
          </a:p>
          <a:p>
            <a:r>
              <a:rPr lang="en-US" sz="2200" dirty="0"/>
              <a:t> </a:t>
            </a:r>
            <a:r>
              <a:rPr lang="en-US" sz="2200" dirty="0" smtClean="0"/>
              <a:t>     mov </a:t>
            </a:r>
            <a:r>
              <a:rPr lang="en-US" sz="2200" dirty="0" err="1" smtClean="0"/>
              <a:t>eax</a:t>
            </a:r>
            <a:r>
              <a:rPr lang="en-US" sz="2200" dirty="0" smtClean="0"/>
              <a:t>, [esp+12]</a:t>
            </a:r>
          </a:p>
          <a:p>
            <a:r>
              <a:rPr lang="en-US" sz="2200" dirty="0"/>
              <a:t> </a:t>
            </a:r>
            <a:r>
              <a:rPr lang="en-US" sz="2200" dirty="0" smtClean="0"/>
              <a:t>     mov </a:t>
            </a:r>
            <a:r>
              <a:rPr lang="en-US" sz="2200" dirty="0" err="1" smtClean="0"/>
              <a:t>ebx</a:t>
            </a:r>
            <a:r>
              <a:rPr lang="en-US" sz="2200" dirty="0" smtClean="0"/>
              <a:t>, [esp+8]</a:t>
            </a:r>
          </a:p>
          <a:p>
            <a:r>
              <a:rPr lang="en-US" sz="2200" dirty="0"/>
              <a:t> </a:t>
            </a:r>
            <a:r>
              <a:rPr lang="en-US" sz="2200" dirty="0" smtClean="0"/>
              <a:t>     add </a:t>
            </a:r>
            <a:r>
              <a:rPr lang="en-US" sz="2200" dirty="0" err="1" smtClean="0"/>
              <a:t>eax</a:t>
            </a:r>
            <a:r>
              <a:rPr lang="en-US" sz="2200" dirty="0" smtClean="0"/>
              <a:t>, </a:t>
            </a:r>
            <a:r>
              <a:rPr lang="en-US" sz="2200" dirty="0" err="1" smtClean="0"/>
              <a:t>ebx</a:t>
            </a:r>
            <a:endParaRPr lang="en-US" sz="2200" dirty="0" smtClean="0"/>
          </a:p>
          <a:p>
            <a:r>
              <a:rPr lang="en-US" sz="2200" dirty="0"/>
              <a:t> </a:t>
            </a:r>
            <a:r>
              <a:rPr lang="en-US" sz="2200" dirty="0" smtClean="0"/>
              <a:t>     add [</a:t>
            </a:r>
            <a:r>
              <a:rPr lang="en-US" sz="2200" dirty="0" err="1" smtClean="0"/>
              <a:t>esp</a:t>
            </a:r>
            <a:r>
              <a:rPr lang="en-US" sz="2200" dirty="0" smtClean="0"/>
              <a:t>], </a:t>
            </a:r>
            <a:r>
              <a:rPr lang="en-US" sz="2200" dirty="0" err="1" smtClean="0"/>
              <a:t>eax</a:t>
            </a:r>
            <a:endParaRPr lang="en-US" sz="2200" dirty="0" smtClean="0"/>
          </a:p>
          <a:p>
            <a:r>
              <a:rPr lang="en-US" sz="2200" dirty="0" smtClean="0"/>
              <a:t>      sub [esp+4], 1</a:t>
            </a:r>
          </a:p>
          <a:p>
            <a:r>
              <a:rPr lang="en-US" sz="2200" dirty="0"/>
              <a:t> </a:t>
            </a:r>
            <a:r>
              <a:rPr lang="en-US" sz="2200" dirty="0" smtClean="0"/>
              <a:t>     </a:t>
            </a:r>
            <a:r>
              <a:rPr lang="en-US" sz="2200" dirty="0" err="1" smtClean="0"/>
              <a:t>jmp</a:t>
            </a:r>
            <a:r>
              <a:rPr lang="en-US" sz="2200" dirty="0" smtClean="0"/>
              <a:t> L2</a:t>
            </a:r>
          </a:p>
          <a:p>
            <a:r>
              <a:rPr lang="en-US" sz="2200" dirty="0"/>
              <a:t> </a:t>
            </a:r>
            <a:r>
              <a:rPr lang="en-US" sz="2200" dirty="0" smtClean="0"/>
              <a:t>     mov </a:t>
            </a:r>
            <a:r>
              <a:rPr lang="en-US" sz="2200" dirty="0" err="1" smtClean="0"/>
              <a:t>eax</a:t>
            </a:r>
            <a:r>
              <a:rPr lang="en-US" sz="2200" dirty="0" smtClean="0"/>
              <a:t>, [</a:t>
            </a:r>
            <a:r>
              <a:rPr lang="en-US" sz="2200" dirty="0" err="1" smtClean="0"/>
              <a:t>esp</a:t>
            </a:r>
            <a:r>
              <a:rPr lang="en-US" sz="2200" dirty="0" smtClean="0"/>
              <a:t>]</a:t>
            </a:r>
            <a:endParaRPr lang="en-US" sz="2200" dirty="0"/>
          </a:p>
          <a:p>
            <a:endParaRPr lang="en-US" dirty="0"/>
          </a:p>
        </p:txBody>
      </p:sp>
      <p:cxnSp>
        <p:nvCxnSpPr>
          <p:cNvPr id="8" name="Curved Connector 7"/>
          <p:cNvCxnSpPr/>
          <p:nvPr/>
        </p:nvCxnSpPr>
        <p:spPr>
          <a:xfrm flipV="1">
            <a:off x="2133600" y="1409700"/>
            <a:ext cx="1447800" cy="114300"/>
          </a:xfrm>
          <a:prstGeom prst="curvedConnector3">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Curved Connector 9"/>
          <p:cNvCxnSpPr/>
          <p:nvPr/>
        </p:nvCxnSpPr>
        <p:spPr>
          <a:xfrm>
            <a:off x="2133600" y="1905000"/>
            <a:ext cx="1447800" cy="152400"/>
          </a:xfrm>
          <a:prstGeom prst="curvedConnector3">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 name="Curved Connector 11"/>
          <p:cNvCxnSpPr/>
          <p:nvPr/>
        </p:nvCxnSpPr>
        <p:spPr>
          <a:xfrm>
            <a:off x="2133600" y="2286000"/>
            <a:ext cx="1447800" cy="457200"/>
          </a:xfrm>
          <a:prstGeom prst="curvedConnector3">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Curved Connector 13"/>
          <p:cNvCxnSpPr/>
          <p:nvPr/>
        </p:nvCxnSpPr>
        <p:spPr>
          <a:xfrm>
            <a:off x="1905000" y="2667000"/>
            <a:ext cx="1676400" cy="685800"/>
          </a:xfrm>
          <a:prstGeom prst="curvedConnector3">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6092614" y="1639748"/>
            <a:ext cx="398584" cy="313572"/>
          </a:xfrm>
          <a:prstGeom prst="rect">
            <a:avLst/>
          </a:prstGeom>
          <a:solidFill>
            <a:srgbClr val="00B050"/>
          </a:solidFill>
          <a:ln>
            <a:solidFill>
              <a:srgbClr val="00B05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Rectangle 21"/>
          <p:cNvSpPr/>
          <p:nvPr/>
        </p:nvSpPr>
        <p:spPr>
          <a:xfrm>
            <a:off x="7297616" y="1639748"/>
            <a:ext cx="398584" cy="313572"/>
          </a:xfrm>
          <a:prstGeom prst="rect">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TextBox 22"/>
          <p:cNvSpPr txBox="1"/>
          <p:nvPr/>
        </p:nvSpPr>
        <p:spPr>
          <a:xfrm>
            <a:off x="6491198" y="1611868"/>
            <a:ext cx="732893" cy="369332"/>
          </a:xfrm>
          <a:prstGeom prst="rect">
            <a:avLst/>
          </a:prstGeom>
          <a:noFill/>
        </p:spPr>
        <p:txBody>
          <a:bodyPr wrap="none" rtlCol="0">
            <a:spAutoFit/>
          </a:bodyPr>
          <a:lstStyle/>
          <a:p>
            <a:r>
              <a:rPr lang="en-US" dirty="0" smtClean="0">
                <a:latin typeface="Cambria" panose="02040503050406030204" pitchFamily="18" charset="0"/>
              </a:rPr>
              <a:t>Static</a:t>
            </a:r>
            <a:endParaRPr lang="en-US" dirty="0">
              <a:latin typeface="Cambria" panose="02040503050406030204" pitchFamily="18" charset="0"/>
            </a:endParaRPr>
          </a:p>
        </p:txBody>
      </p:sp>
      <p:sp>
        <p:nvSpPr>
          <p:cNvPr id="24" name="TextBox 23"/>
          <p:cNvSpPr txBox="1"/>
          <p:nvPr/>
        </p:nvSpPr>
        <p:spPr>
          <a:xfrm>
            <a:off x="7696200" y="1611868"/>
            <a:ext cx="1117614" cy="369332"/>
          </a:xfrm>
          <a:prstGeom prst="rect">
            <a:avLst/>
          </a:prstGeom>
          <a:noFill/>
        </p:spPr>
        <p:txBody>
          <a:bodyPr wrap="none" rtlCol="0">
            <a:spAutoFit/>
          </a:bodyPr>
          <a:lstStyle/>
          <a:p>
            <a:r>
              <a:rPr lang="en-US" b="1" dirty="0" smtClean="0">
                <a:latin typeface="Cambria" panose="02040503050406030204" pitchFamily="18" charset="0"/>
              </a:rPr>
              <a:t>Dynamic</a:t>
            </a:r>
            <a:endParaRPr lang="en-US" b="1" dirty="0">
              <a:latin typeface="Cambria" panose="02040503050406030204" pitchFamily="18" charset="0"/>
            </a:endParaRPr>
          </a:p>
        </p:txBody>
      </p:sp>
    </p:spTree>
    <p:extLst>
      <p:ext uri="{BB962C8B-B14F-4D97-AF65-F5344CB8AC3E}">
        <p14:creationId xmlns:p14="http://schemas.microsoft.com/office/powerpoint/2010/main" val="4063079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par>
                                <p:cTn id="12" presetID="10" presetClass="entr" presetSubtype="0" fill="hold" nodeType="withEffect">
                                  <p:stCondLst>
                                    <p:cond delay="0"/>
                                  </p:stCondLst>
                                  <p:iterate type="lt">
                                    <p:tmPct val="0"/>
                                  </p:iterate>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500"/>
                                        <p:tgtEl>
                                          <p:spTgt spid="7">
                                            <p:txEl>
                                              <p:pRg st="1" end="1"/>
                                            </p:txEl>
                                          </p:spTgt>
                                        </p:tgtEl>
                                      </p:cBhvr>
                                    </p:animEffect>
                                  </p:childTnLst>
                                </p:cTn>
                              </p:par>
                            </p:childTnLst>
                          </p:cTn>
                        </p:par>
                        <p:par>
                          <p:cTn id="15" fill="hold">
                            <p:stCondLst>
                              <p:cond delay="1000"/>
                            </p:stCondLst>
                            <p:childTnLst>
                              <p:par>
                                <p:cTn id="16" presetID="10" presetClass="exit" presetSubtype="0" fill="hold" nodeType="afterEffect">
                                  <p:stCondLst>
                                    <p:cond delay="0"/>
                                  </p:stCondLst>
                                  <p:childTnLst>
                                    <p:animEffect transition="out" filter="fade">
                                      <p:cBhvr>
                                        <p:cTn id="17" dur="500"/>
                                        <p:tgtEl>
                                          <p:spTgt spid="8"/>
                                        </p:tgtEl>
                                      </p:cBhvr>
                                    </p:animEffect>
                                    <p:set>
                                      <p:cBhvr>
                                        <p:cTn id="18" dur="1" fill="hold">
                                          <p:stCondLst>
                                            <p:cond delay="499"/>
                                          </p:stCondLst>
                                        </p:cTn>
                                        <p:tgtEl>
                                          <p:spTgt spid="8"/>
                                        </p:tgtEl>
                                        <p:attrNameLst>
                                          <p:attrName>style.visibility</p:attrName>
                                        </p:attrNameLst>
                                      </p:cBhvr>
                                      <p:to>
                                        <p:strVal val="hidden"/>
                                      </p:to>
                                    </p:se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7">
                                            <p:txEl>
                                              <p:pRg st="2" end="2"/>
                                            </p:txEl>
                                          </p:spTgt>
                                        </p:tgtEl>
                                        <p:attrNameLst>
                                          <p:attrName>style.visibility</p:attrName>
                                        </p:attrNameLst>
                                      </p:cBhvr>
                                      <p:to>
                                        <p:strVal val="visible"/>
                                      </p:to>
                                    </p:set>
                                    <p:animEffect transition="in" filter="fade">
                                      <p:cBhvr>
                                        <p:cTn id="26" dur="500"/>
                                        <p:tgtEl>
                                          <p:spTgt spid="7">
                                            <p:txEl>
                                              <p:pRg st="2" end="2"/>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7">
                                            <p:txEl>
                                              <p:pRg st="3" end="3"/>
                                            </p:txEl>
                                          </p:spTgt>
                                        </p:tgtEl>
                                        <p:attrNameLst>
                                          <p:attrName>style.visibility</p:attrName>
                                        </p:attrNameLst>
                                      </p:cBhvr>
                                      <p:to>
                                        <p:strVal val="visible"/>
                                      </p:to>
                                    </p:set>
                                    <p:animEffect transition="in" filter="fade">
                                      <p:cBhvr>
                                        <p:cTn id="29" dur="500"/>
                                        <p:tgtEl>
                                          <p:spTgt spid="7">
                                            <p:txEl>
                                              <p:pRg st="3" end="3"/>
                                            </p:txEl>
                                          </p:spTgt>
                                        </p:tgtEl>
                                      </p:cBhvr>
                                    </p:animEffect>
                                  </p:childTnLst>
                                </p:cTn>
                              </p:par>
                            </p:childTnLst>
                          </p:cTn>
                        </p:par>
                        <p:par>
                          <p:cTn id="30" fill="hold">
                            <p:stCondLst>
                              <p:cond delay="2500"/>
                            </p:stCondLst>
                            <p:childTnLst>
                              <p:par>
                                <p:cTn id="31" presetID="10" presetClass="exit" presetSubtype="0" fill="hold" nodeType="afterEffect">
                                  <p:stCondLst>
                                    <p:cond delay="0"/>
                                  </p:stCondLst>
                                  <p:childTnLst>
                                    <p:animEffect transition="out" filter="fade">
                                      <p:cBhvr>
                                        <p:cTn id="32" dur="500"/>
                                        <p:tgtEl>
                                          <p:spTgt spid="10"/>
                                        </p:tgtEl>
                                      </p:cBhvr>
                                    </p:animEffect>
                                    <p:set>
                                      <p:cBhvr>
                                        <p:cTn id="33" dur="1" fill="hold">
                                          <p:stCondLst>
                                            <p:cond delay="499"/>
                                          </p:stCondLst>
                                        </p:cTn>
                                        <p:tgtEl>
                                          <p:spTgt spid="10"/>
                                        </p:tgtEl>
                                        <p:attrNameLst>
                                          <p:attrName>style.visibility</p:attrName>
                                        </p:attrNameLst>
                                      </p:cBhvr>
                                      <p:to>
                                        <p:strVal val="hidden"/>
                                      </p:to>
                                    </p:se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500"/>
                            </p:stCondLst>
                            <p:childTnLst>
                              <p:par>
                                <p:cTn id="39" presetID="10" presetClass="entr" presetSubtype="0" fill="hold" nodeType="afterEffect">
                                  <p:stCondLst>
                                    <p:cond delay="0"/>
                                  </p:stCondLst>
                                  <p:childTnLst>
                                    <p:set>
                                      <p:cBhvr>
                                        <p:cTn id="40" dur="1" fill="hold">
                                          <p:stCondLst>
                                            <p:cond delay="0"/>
                                          </p:stCondLst>
                                        </p:cTn>
                                        <p:tgtEl>
                                          <p:spTgt spid="7">
                                            <p:txEl>
                                              <p:pRg st="4" end="4"/>
                                            </p:txEl>
                                          </p:spTgt>
                                        </p:tgtEl>
                                        <p:attrNameLst>
                                          <p:attrName>style.visibility</p:attrName>
                                        </p:attrNameLst>
                                      </p:cBhvr>
                                      <p:to>
                                        <p:strVal val="visible"/>
                                      </p:to>
                                    </p:set>
                                    <p:animEffect transition="in" filter="fade">
                                      <p:cBhvr>
                                        <p:cTn id="41" dur="500"/>
                                        <p:tgtEl>
                                          <p:spTgt spid="7">
                                            <p:txEl>
                                              <p:pRg st="4" end="4"/>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7">
                                            <p:txEl>
                                              <p:pRg st="5" end="5"/>
                                            </p:txEl>
                                          </p:spTgt>
                                        </p:tgtEl>
                                        <p:attrNameLst>
                                          <p:attrName>style.visibility</p:attrName>
                                        </p:attrNameLst>
                                      </p:cBhvr>
                                      <p:to>
                                        <p:strVal val="visible"/>
                                      </p:to>
                                    </p:set>
                                    <p:animEffect transition="in" filter="fade">
                                      <p:cBhvr>
                                        <p:cTn id="44" dur="500"/>
                                        <p:tgtEl>
                                          <p:spTgt spid="7">
                                            <p:txEl>
                                              <p:pRg st="5" end="5"/>
                                            </p:txEl>
                                          </p:spTgt>
                                        </p:tgtEl>
                                      </p:cBhvr>
                                    </p:animEffect>
                                  </p:childTnLst>
                                </p:cTn>
                              </p:par>
                            </p:childTnLst>
                          </p:cTn>
                        </p:par>
                        <p:par>
                          <p:cTn id="45" fill="hold">
                            <p:stCondLst>
                              <p:cond delay="4000"/>
                            </p:stCondLst>
                            <p:childTnLst>
                              <p:par>
                                <p:cTn id="46" presetID="10" presetClass="exit" presetSubtype="0" fill="hold" nodeType="afterEffect">
                                  <p:stCondLst>
                                    <p:cond delay="0"/>
                                  </p:stCondLst>
                                  <p:childTnLst>
                                    <p:animEffect transition="out" filter="fade">
                                      <p:cBhvr>
                                        <p:cTn id="47" dur="500"/>
                                        <p:tgtEl>
                                          <p:spTgt spid="12"/>
                                        </p:tgtEl>
                                      </p:cBhvr>
                                    </p:animEffect>
                                    <p:set>
                                      <p:cBhvr>
                                        <p:cTn id="48" dur="1" fill="hold">
                                          <p:stCondLst>
                                            <p:cond delay="499"/>
                                          </p:stCondLst>
                                        </p:cTn>
                                        <p:tgtEl>
                                          <p:spTgt spid="12"/>
                                        </p:tgtEl>
                                        <p:attrNameLst>
                                          <p:attrName>style.visibility</p:attrName>
                                        </p:attrNameLst>
                                      </p:cBhvr>
                                      <p:to>
                                        <p:strVal val="hidden"/>
                                      </p:to>
                                    </p:set>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left)">
                                      <p:cBhvr>
                                        <p:cTn id="52" dur="500"/>
                                        <p:tgtEl>
                                          <p:spTgt spid="14"/>
                                        </p:tgtEl>
                                      </p:cBhvr>
                                    </p:animEffect>
                                  </p:childTnLst>
                                </p:cTn>
                              </p:par>
                            </p:childTnLst>
                          </p:cTn>
                        </p:par>
                        <p:par>
                          <p:cTn id="53" fill="hold">
                            <p:stCondLst>
                              <p:cond delay="5000"/>
                            </p:stCondLst>
                            <p:childTnLst>
                              <p:par>
                                <p:cTn id="54" presetID="10" presetClass="entr" presetSubtype="0" fill="hold" nodeType="afterEffect">
                                  <p:stCondLst>
                                    <p:cond delay="0"/>
                                  </p:stCondLst>
                                  <p:childTnLst>
                                    <p:set>
                                      <p:cBhvr>
                                        <p:cTn id="55" dur="1" fill="hold">
                                          <p:stCondLst>
                                            <p:cond delay="0"/>
                                          </p:stCondLst>
                                        </p:cTn>
                                        <p:tgtEl>
                                          <p:spTgt spid="7">
                                            <p:txEl>
                                              <p:pRg st="6" end="6"/>
                                            </p:txEl>
                                          </p:spTgt>
                                        </p:tgtEl>
                                        <p:attrNameLst>
                                          <p:attrName>style.visibility</p:attrName>
                                        </p:attrNameLst>
                                      </p:cBhvr>
                                      <p:to>
                                        <p:strVal val="visible"/>
                                      </p:to>
                                    </p:set>
                                    <p:animEffect transition="in" filter="fade">
                                      <p:cBhvr>
                                        <p:cTn id="56" dur="500"/>
                                        <p:tgtEl>
                                          <p:spTgt spid="7">
                                            <p:txEl>
                                              <p:pRg st="6" end="6"/>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7">
                                            <p:txEl>
                                              <p:pRg st="7" end="7"/>
                                            </p:txEl>
                                          </p:spTgt>
                                        </p:tgtEl>
                                        <p:attrNameLst>
                                          <p:attrName>style.visibility</p:attrName>
                                        </p:attrNameLst>
                                      </p:cBhvr>
                                      <p:to>
                                        <p:strVal val="visible"/>
                                      </p:to>
                                    </p:set>
                                    <p:animEffect transition="in" filter="fade">
                                      <p:cBhvr>
                                        <p:cTn id="59" dur="500"/>
                                        <p:tgtEl>
                                          <p:spTgt spid="7">
                                            <p:txEl>
                                              <p:pRg st="7" end="7"/>
                                            </p:txEl>
                                          </p:spTgt>
                                        </p:tgtEl>
                                      </p:cBhvr>
                                    </p:animEffect>
                                  </p:childTnLst>
                                </p:cTn>
                              </p:par>
                            </p:childTnLst>
                          </p:cTn>
                        </p:par>
                        <p:par>
                          <p:cTn id="60" fill="hold">
                            <p:stCondLst>
                              <p:cond delay="5500"/>
                            </p:stCondLst>
                            <p:childTnLst>
                              <p:par>
                                <p:cTn id="61" presetID="10" presetClass="exit" presetSubtype="0" fill="hold" nodeType="afterEffect">
                                  <p:stCondLst>
                                    <p:cond delay="0"/>
                                  </p:stCondLst>
                                  <p:childTnLst>
                                    <p:animEffect transition="out" filter="fade">
                                      <p:cBhvr>
                                        <p:cTn id="62" dur="500"/>
                                        <p:tgtEl>
                                          <p:spTgt spid="14"/>
                                        </p:tgtEl>
                                      </p:cBhvr>
                                    </p:animEffect>
                                    <p:set>
                                      <p:cBhvr>
                                        <p:cTn id="63" dur="1" fill="hold">
                                          <p:stCondLst>
                                            <p:cond delay="499"/>
                                          </p:stCondLst>
                                        </p:cTn>
                                        <p:tgtEl>
                                          <p:spTgt spid="14"/>
                                        </p:tgtEl>
                                        <p:attrNameLst>
                                          <p:attrName>style.visibility</p:attrName>
                                        </p:attrNameLst>
                                      </p:cBhvr>
                                      <p:to>
                                        <p:strVal val="hidden"/>
                                      </p:to>
                                    </p:set>
                                  </p:childTnLst>
                                </p:cTn>
                              </p:par>
                            </p:childTnLst>
                          </p:cTn>
                        </p:par>
                        <p:par>
                          <p:cTn id="64" fill="hold">
                            <p:stCondLst>
                              <p:cond delay="6000"/>
                            </p:stCondLst>
                            <p:childTnLst>
                              <p:par>
                                <p:cTn id="65" presetID="10" presetClass="entr" presetSubtype="0" fill="hold" nodeType="afterEffect">
                                  <p:stCondLst>
                                    <p:cond delay="0"/>
                                  </p:stCondLst>
                                  <p:childTnLst>
                                    <p:set>
                                      <p:cBhvr>
                                        <p:cTn id="66" dur="1" fill="hold">
                                          <p:stCondLst>
                                            <p:cond delay="0"/>
                                          </p:stCondLst>
                                        </p:cTn>
                                        <p:tgtEl>
                                          <p:spTgt spid="7">
                                            <p:txEl>
                                              <p:pRg st="8" end="8"/>
                                            </p:txEl>
                                          </p:spTgt>
                                        </p:tgtEl>
                                        <p:attrNameLst>
                                          <p:attrName>style.visibility</p:attrName>
                                        </p:attrNameLst>
                                      </p:cBhvr>
                                      <p:to>
                                        <p:strVal val="visible"/>
                                      </p:to>
                                    </p:set>
                                    <p:animEffect transition="in" filter="fade">
                                      <p:cBhvr>
                                        <p:cTn id="67" dur="500"/>
                                        <p:tgtEl>
                                          <p:spTgt spid="7">
                                            <p:txEl>
                                              <p:pRg st="8" end="8"/>
                                            </p:txEl>
                                          </p:spTgt>
                                        </p:tgtEl>
                                      </p:cBhvr>
                                    </p:animEffect>
                                  </p:childTnLst>
                                </p:cTn>
                              </p:par>
                              <p:par>
                                <p:cTn id="68" presetID="10" presetClass="entr" presetSubtype="0" fill="hold" nodeType="withEffect">
                                  <p:stCondLst>
                                    <p:cond delay="0"/>
                                  </p:stCondLst>
                                  <p:childTnLst>
                                    <p:set>
                                      <p:cBhvr>
                                        <p:cTn id="69" dur="1" fill="hold">
                                          <p:stCondLst>
                                            <p:cond delay="0"/>
                                          </p:stCondLst>
                                        </p:cTn>
                                        <p:tgtEl>
                                          <p:spTgt spid="7">
                                            <p:txEl>
                                              <p:pRg st="9" end="9"/>
                                            </p:txEl>
                                          </p:spTgt>
                                        </p:tgtEl>
                                        <p:attrNameLst>
                                          <p:attrName>style.visibility</p:attrName>
                                        </p:attrNameLst>
                                      </p:cBhvr>
                                      <p:to>
                                        <p:strVal val="visible"/>
                                      </p:to>
                                    </p:set>
                                    <p:animEffect transition="in" filter="fade">
                                      <p:cBhvr>
                                        <p:cTn id="70" dur="500"/>
                                        <p:tgtEl>
                                          <p:spTgt spid="7">
                                            <p:txEl>
                                              <p:pRg st="9" end="9"/>
                                            </p:txEl>
                                          </p:spTgt>
                                        </p:tgtEl>
                                      </p:cBhvr>
                                    </p:animEffect>
                                  </p:childTnLst>
                                </p:cTn>
                              </p:par>
                              <p:par>
                                <p:cTn id="71" presetID="10" presetClass="entr" presetSubtype="0" fill="hold" nodeType="withEffect">
                                  <p:stCondLst>
                                    <p:cond delay="0"/>
                                  </p:stCondLst>
                                  <p:iterate type="lt">
                                    <p:tmPct val="0"/>
                                  </p:iterate>
                                  <p:childTnLst>
                                    <p:set>
                                      <p:cBhvr>
                                        <p:cTn id="72" dur="1" fill="hold">
                                          <p:stCondLst>
                                            <p:cond delay="0"/>
                                          </p:stCondLst>
                                        </p:cTn>
                                        <p:tgtEl>
                                          <p:spTgt spid="7">
                                            <p:txEl>
                                              <p:pRg st="10" end="10"/>
                                            </p:txEl>
                                          </p:spTgt>
                                        </p:tgtEl>
                                        <p:attrNameLst>
                                          <p:attrName>style.visibility</p:attrName>
                                        </p:attrNameLst>
                                      </p:cBhvr>
                                      <p:to>
                                        <p:strVal val="visible"/>
                                      </p:to>
                                    </p:set>
                                    <p:animEffect transition="in" filter="fade">
                                      <p:cBhvr>
                                        <p:cTn id="73" dur="500"/>
                                        <p:tgtEl>
                                          <p:spTgt spid="7">
                                            <p:txEl>
                                              <p:pRg st="10" end="10"/>
                                            </p:txEl>
                                          </p:spTgt>
                                        </p:tgtEl>
                                      </p:cBhvr>
                                    </p:animEffect>
                                  </p:childTnLst>
                                </p:cTn>
                              </p:par>
                              <p:par>
                                <p:cTn id="74" presetID="10" presetClass="entr" presetSubtype="0" fill="hold" nodeType="withEffect">
                                  <p:stCondLst>
                                    <p:cond delay="0"/>
                                  </p:stCondLst>
                                  <p:childTnLst>
                                    <p:set>
                                      <p:cBhvr>
                                        <p:cTn id="75" dur="1" fill="hold">
                                          <p:stCondLst>
                                            <p:cond delay="0"/>
                                          </p:stCondLst>
                                        </p:cTn>
                                        <p:tgtEl>
                                          <p:spTgt spid="7">
                                            <p:txEl>
                                              <p:pRg st="11" end="11"/>
                                            </p:txEl>
                                          </p:spTgt>
                                        </p:tgtEl>
                                        <p:attrNameLst>
                                          <p:attrName>style.visibility</p:attrName>
                                        </p:attrNameLst>
                                      </p:cBhvr>
                                      <p:to>
                                        <p:strVal val="visible"/>
                                      </p:to>
                                    </p:set>
                                    <p:animEffect transition="in" filter="fade">
                                      <p:cBhvr>
                                        <p:cTn id="76" dur="500"/>
                                        <p:tgtEl>
                                          <p:spTgt spid="7">
                                            <p:txEl>
                                              <p:pRg st="11" end="11"/>
                                            </p:txEl>
                                          </p:spTgt>
                                        </p:tgtEl>
                                      </p:cBhvr>
                                    </p:animEffect>
                                  </p:childTnLst>
                                </p:cTn>
                              </p:par>
                              <p:par>
                                <p:cTn id="77" presetID="10" presetClass="entr" presetSubtype="0" fill="hold" nodeType="withEffect">
                                  <p:stCondLst>
                                    <p:cond delay="0"/>
                                  </p:stCondLst>
                                  <p:iterate type="lt">
                                    <p:tmPct val="0"/>
                                  </p:iterate>
                                  <p:childTnLst>
                                    <p:set>
                                      <p:cBhvr>
                                        <p:cTn id="78" dur="1" fill="hold">
                                          <p:stCondLst>
                                            <p:cond delay="0"/>
                                          </p:stCondLst>
                                        </p:cTn>
                                        <p:tgtEl>
                                          <p:spTgt spid="7">
                                            <p:txEl>
                                              <p:pRg st="12" end="12"/>
                                            </p:txEl>
                                          </p:spTgt>
                                        </p:tgtEl>
                                        <p:attrNameLst>
                                          <p:attrName>style.visibility</p:attrName>
                                        </p:attrNameLst>
                                      </p:cBhvr>
                                      <p:to>
                                        <p:strVal val="visible"/>
                                      </p:to>
                                    </p:set>
                                    <p:animEffect transition="in" filter="fade">
                                      <p:cBhvr>
                                        <p:cTn id="79" dur="500"/>
                                        <p:tgtEl>
                                          <p:spTgt spid="7">
                                            <p:txEl>
                                              <p:pRg st="12" end="12"/>
                                            </p:txEl>
                                          </p:spTgt>
                                        </p:tgtEl>
                                      </p:cBhvr>
                                    </p:animEffect>
                                  </p:childTnLst>
                                </p:cTn>
                              </p:par>
                              <p:par>
                                <p:cTn id="80" presetID="10" presetClass="entr" presetSubtype="0" fill="hold" nodeType="withEffect">
                                  <p:stCondLst>
                                    <p:cond delay="0"/>
                                  </p:stCondLst>
                                  <p:iterate type="lt">
                                    <p:tmPct val="0"/>
                                  </p:iterate>
                                  <p:childTnLst>
                                    <p:set>
                                      <p:cBhvr>
                                        <p:cTn id="81" dur="1" fill="hold">
                                          <p:stCondLst>
                                            <p:cond delay="0"/>
                                          </p:stCondLst>
                                        </p:cTn>
                                        <p:tgtEl>
                                          <p:spTgt spid="7">
                                            <p:txEl>
                                              <p:pRg st="13" end="13"/>
                                            </p:txEl>
                                          </p:spTgt>
                                        </p:tgtEl>
                                        <p:attrNameLst>
                                          <p:attrName>style.visibility</p:attrName>
                                        </p:attrNameLst>
                                      </p:cBhvr>
                                      <p:to>
                                        <p:strVal val="visible"/>
                                      </p:to>
                                    </p:set>
                                    <p:animEffect transition="in" filter="fade">
                                      <p:cBhvr>
                                        <p:cTn id="82" dur="500"/>
                                        <p:tgtEl>
                                          <p:spTgt spid="7">
                                            <p:txEl>
                                              <p:pRg st="13" end="13"/>
                                            </p:txEl>
                                          </p:spTgt>
                                        </p:tgtEl>
                                      </p:cBhvr>
                                    </p:animEffect>
                                  </p:childTnLst>
                                </p:cTn>
                              </p:par>
                              <p:par>
                                <p:cTn id="83" presetID="10" presetClass="entr" presetSubtype="0" fill="hold" nodeType="withEffect">
                                  <p:stCondLst>
                                    <p:cond delay="0"/>
                                  </p:stCondLst>
                                  <p:childTnLst>
                                    <p:set>
                                      <p:cBhvr>
                                        <p:cTn id="84" dur="1" fill="hold">
                                          <p:stCondLst>
                                            <p:cond delay="0"/>
                                          </p:stCondLst>
                                        </p:cTn>
                                        <p:tgtEl>
                                          <p:spTgt spid="7">
                                            <p:txEl>
                                              <p:pRg st="14" end="14"/>
                                            </p:txEl>
                                          </p:spTgt>
                                        </p:tgtEl>
                                        <p:attrNameLst>
                                          <p:attrName>style.visibility</p:attrName>
                                        </p:attrNameLst>
                                      </p:cBhvr>
                                      <p:to>
                                        <p:strVal val="visible"/>
                                      </p:to>
                                    </p:set>
                                    <p:animEffect transition="in" filter="fade">
                                      <p:cBhvr>
                                        <p:cTn id="85" dur="500"/>
                                        <p:tgtEl>
                                          <p:spTgt spid="7">
                                            <p:txEl>
                                              <p:pRg st="14" end="14"/>
                                            </p:txEl>
                                          </p:spTgt>
                                        </p:tgtEl>
                                      </p:cBhvr>
                                    </p:animEffect>
                                  </p:childTnLst>
                                </p:cTn>
                              </p:par>
                              <p:par>
                                <p:cTn id="86" presetID="10" presetClass="entr" presetSubtype="0" fill="hold" nodeType="withEffect">
                                  <p:stCondLst>
                                    <p:cond delay="0"/>
                                  </p:stCondLst>
                                  <p:childTnLst>
                                    <p:set>
                                      <p:cBhvr>
                                        <p:cTn id="87" dur="1" fill="hold">
                                          <p:stCondLst>
                                            <p:cond delay="0"/>
                                          </p:stCondLst>
                                        </p:cTn>
                                        <p:tgtEl>
                                          <p:spTgt spid="7">
                                            <p:txEl>
                                              <p:pRg st="15" end="15"/>
                                            </p:txEl>
                                          </p:spTgt>
                                        </p:tgtEl>
                                        <p:attrNameLst>
                                          <p:attrName>style.visibility</p:attrName>
                                        </p:attrNameLst>
                                      </p:cBhvr>
                                      <p:to>
                                        <p:strVal val="visible"/>
                                      </p:to>
                                    </p:set>
                                    <p:animEffect transition="in" filter="fade">
                                      <p:cBhvr>
                                        <p:cTn id="88" dur="500"/>
                                        <p:tgtEl>
                                          <p:spTgt spid="7">
                                            <p:txEl>
                                              <p:pRg st="15" end="15"/>
                                            </p:txEl>
                                          </p:spTgt>
                                        </p:tgtEl>
                                      </p:cBhvr>
                                    </p:animEffect>
                                  </p:childTnLst>
                                </p:cTn>
                              </p:par>
                              <p:par>
                                <p:cTn id="89" presetID="10" presetClass="entr" presetSubtype="0" fill="hold" nodeType="withEffect">
                                  <p:stCondLst>
                                    <p:cond delay="0"/>
                                  </p:stCondLst>
                                  <p:iterate type="lt">
                                    <p:tmPct val="0"/>
                                  </p:iterate>
                                  <p:childTnLst>
                                    <p:set>
                                      <p:cBhvr>
                                        <p:cTn id="90" dur="1" fill="hold">
                                          <p:stCondLst>
                                            <p:cond delay="0"/>
                                          </p:stCondLst>
                                        </p:cTn>
                                        <p:tgtEl>
                                          <p:spTgt spid="7">
                                            <p:txEl>
                                              <p:pRg st="16" end="16"/>
                                            </p:txEl>
                                          </p:spTgt>
                                        </p:tgtEl>
                                        <p:attrNameLst>
                                          <p:attrName>style.visibility</p:attrName>
                                        </p:attrNameLst>
                                      </p:cBhvr>
                                      <p:to>
                                        <p:strVal val="visible"/>
                                      </p:to>
                                    </p:set>
                                    <p:animEffect transition="in" filter="fade">
                                      <p:cBhvr>
                                        <p:cTn id="91" dur="500"/>
                                        <p:tgtEl>
                                          <p:spTgt spid="7">
                                            <p:txEl>
                                              <p:pRg st="16" end="16"/>
                                            </p:txEl>
                                          </p:spTgt>
                                        </p:tgtEl>
                                      </p:cBhvr>
                                    </p:animEffect>
                                  </p:childTnLst>
                                </p:cTn>
                              </p:par>
                            </p:childTnLst>
                          </p:cTn>
                        </p:par>
                        <p:par>
                          <p:cTn id="92" fill="hold">
                            <p:stCondLst>
                              <p:cond delay="6500"/>
                            </p:stCondLst>
                            <p:childTnLst>
                              <p:par>
                                <p:cTn id="93" presetID="10" presetClass="exit" presetSubtype="0" fill="hold" grpId="0" nodeType="afterEffect">
                                  <p:stCondLst>
                                    <p:cond delay="0"/>
                                  </p:stCondLst>
                                  <p:childTnLst>
                                    <p:animEffect transition="out" filter="fade">
                                      <p:cBhvr>
                                        <p:cTn id="94" dur="500"/>
                                        <p:tgtEl>
                                          <p:spTgt spid="5"/>
                                        </p:tgtEl>
                                      </p:cBhvr>
                                    </p:animEffect>
                                    <p:set>
                                      <p:cBhvr>
                                        <p:cTn id="95" dur="1" fill="hold">
                                          <p:stCondLst>
                                            <p:cond delay="499"/>
                                          </p:stCondLst>
                                        </p:cTn>
                                        <p:tgtEl>
                                          <p:spTgt spid="5"/>
                                        </p:tgtEl>
                                        <p:attrNameLst>
                                          <p:attrName>style.visibility</p:attrName>
                                        </p:attrNameLst>
                                      </p:cBhvr>
                                      <p:to>
                                        <p:strVal val="hidden"/>
                                      </p:to>
                                    </p:set>
                                  </p:childTnLst>
                                </p:cTn>
                              </p:par>
                            </p:childTnLst>
                          </p:cTn>
                        </p:par>
                      </p:childTnLst>
                    </p:cTn>
                  </p:par>
                  <p:par>
                    <p:cTn id="96" fill="hold">
                      <p:stCondLst>
                        <p:cond delay="indefinite"/>
                      </p:stCondLst>
                      <p:childTnLst>
                        <p:par>
                          <p:cTn id="97" fill="hold">
                            <p:stCondLst>
                              <p:cond delay="0"/>
                            </p:stCondLst>
                            <p:childTnLst>
                              <p:par>
                                <p:cTn id="98" presetID="3" presetClass="emph" presetSubtype="2" fill="hold" nodeType="clickEffect">
                                  <p:stCondLst>
                                    <p:cond delay="0"/>
                                  </p:stCondLst>
                                  <p:iterate type="lt">
                                    <p:tmPct val="0"/>
                                  </p:iterate>
                                  <p:childTnLst>
                                    <p:animClr clrSpc="rgb" dir="cw">
                                      <p:cBhvr override="childStyle">
                                        <p:cTn id="99" dur="1000" fill="hold"/>
                                        <p:tgtEl>
                                          <p:spTgt spid="7">
                                            <p:txEl>
                                              <p:pRg st="1" end="1"/>
                                            </p:txEl>
                                          </p:spTgt>
                                        </p:tgtEl>
                                        <p:attrNameLst>
                                          <p:attrName>style.color</p:attrName>
                                        </p:attrNameLst>
                                      </p:cBhvr>
                                      <p:to>
                                        <a:srgbClr val="C00000"/>
                                      </p:to>
                                    </p:animClr>
                                  </p:childTnLst>
                                </p:cTn>
                              </p:par>
                              <p:par>
                                <p:cTn id="100" presetID="15" presetClass="emph" presetSubtype="0" nodeType="withEffect">
                                  <p:stCondLst>
                                    <p:cond delay="0"/>
                                  </p:stCondLst>
                                  <p:iterate type="lt">
                                    <p:tmAbs val="25"/>
                                  </p:iterate>
                                  <p:childTnLst>
                                    <p:set>
                                      <p:cBhvr override="childStyle">
                                        <p:cTn id="101" dur="indefinite"/>
                                        <p:tgtEl>
                                          <p:spTgt spid="7">
                                            <p:txEl>
                                              <p:pRg st="1" end="1"/>
                                            </p:txEl>
                                          </p:spTgt>
                                        </p:tgtEl>
                                        <p:attrNameLst>
                                          <p:attrName>style.fontWeight</p:attrName>
                                        </p:attrNameLst>
                                      </p:cBhvr>
                                      <p:to>
                                        <p:strVal val="bold"/>
                                      </p:to>
                                    </p:set>
                                  </p:childTnLst>
                                </p:cTn>
                              </p:par>
                            </p:childTnLst>
                          </p:cTn>
                        </p:par>
                      </p:childTnLst>
                    </p:cTn>
                  </p:par>
                  <p:par>
                    <p:cTn id="102" fill="hold">
                      <p:stCondLst>
                        <p:cond delay="indefinite"/>
                      </p:stCondLst>
                      <p:childTnLst>
                        <p:par>
                          <p:cTn id="103" fill="hold">
                            <p:stCondLst>
                              <p:cond delay="0"/>
                            </p:stCondLst>
                            <p:childTnLst>
                              <p:par>
                                <p:cTn id="104" presetID="3" presetClass="emph" presetSubtype="2" fill="hold" nodeType="clickEffect">
                                  <p:stCondLst>
                                    <p:cond delay="0"/>
                                  </p:stCondLst>
                                  <p:iterate type="lt">
                                    <p:tmPct val="0"/>
                                  </p:iterate>
                                  <p:childTnLst>
                                    <p:animClr clrSpc="rgb" dir="cw">
                                      <p:cBhvr override="childStyle">
                                        <p:cTn id="105" dur="1000" fill="hold"/>
                                        <p:tgtEl>
                                          <p:spTgt spid="7">
                                            <p:txEl>
                                              <p:pRg st="10" end="10"/>
                                            </p:txEl>
                                          </p:spTgt>
                                        </p:tgtEl>
                                        <p:attrNameLst>
                                          <p:attrName>style.color</p:attrName>
                                        </p:attrNameLst>
                                      </p:cBhvr>
                                      <p:to>
                                        <a:srgbClr val="C00000"/>
                                      </p:to>
                                    </p:animClr>
                                  </p:childTnLst>
                                </p:cTn>
                              </p:par>
                              <p:par>
                                <p:cTn id="106" presetID="3" presetClass="emph" presetSubtype="2" fill="hold" nodeType="withEffect">
                                  <p:stCondLst>
                                    <p:cond delay="0"/>
                                  </p:stCondLst>
                                  <p:iterate type="lt">
                                    <p:tmPct val="0"/>
                                  </p:iterate>
                                  <p:childTnLst>
                                    <p:animClr clrSpc="rgb" dir="cw">
                                      <p:cBhvr override="childStyle">
                                        <p:cTn id="107" dur="1000" fill="hold"/>
                                        <p:tgtEl>
                                          <p:spTgt spid="7">
                                            <p:txEl>
                                              <p:pRg st="12" end="12"/>
                                            </p:txEl>
                                          </p:spTgt>
                                        </p:tgtEl>
                                        <p:attrNameLst>
                                          <p:attrName>style.color</p:attrName>
                                        </p:attrNameLst>
                                      </p:cBhvr>
                                      <p:to>
                                        <a:srgbClr val="C00000"/>
                                      </p:to>
                                    </p:animClr>
                                  </p:childTnLst>
                                </p:cTn>
                              </p:par>
                              <p:par>
                                <p:cTn id="108" presetID="3" presetClass="emph" presetSubtype="2" fill="hold" nodeType="withEffect">
                                  <p:stCondLst>
                                    <p:cond delay="0"/>
                                  </p:stCondLst>
                                  <p:iterate type="lt">
                                    <p:tmPct val="0"/>
                                  </p:iterate>
                                  <p:childTnLst>
                                    <p:animClr clrSpc="rgb" dir="cw">
                                      <p:cBhvr override="childStyle">
                                        <p:cTn id="109" dur="1000" fill="hold"/>
                                        <p:tgtEl>
                                          <p:spTgt spid="7">
                                            <p:txEl>
                                              <p:pRg st="13" end="13"/>
                                            </p:txEl>
                                          </p:spTgt>
                                        </p:tgtEl>
                                        <p:attrNameLst>
                                          <p:attrName>style.color</p:attrName>
                                        </p:attrNameLst>
                                      </p:cBhvr>
                                      <p:to>
                                        <a:srgbClr val="C00000"/>
                                      </p:to>
                                    </p:animClr>
                                  </p:childTnLst>
                                </p:cTn>
                              </p:par>
                              <p:par>
                                <p:cTn id="110" presetID="3" presetClass="emph" presetSubtype="2" fill="hold" nodeType="withEffect">
                                  <p:stCondLst>
                                    <p:cond delay="0"/>
                                  </p:stCondLst>
                                  <p:iterate type="lt">
                                    <p:tmPct val="0"/>
                                  </p:iterate>
                                  <p:childTnLst>
                                    <p:animClr clrSpc="rgb" dir="cw">
                                      <p:cBhvr override="childStyle">
                                        <p:cTn id="111" dur="1000" fill="hold"/>
                                        <p:tgtEl>
                                          <p:spTgt spid="7">
                                            <p:txEl>
                                              <p:pRg st="16" end="16"/>
                                            </p:txEl>
                                          </p:spTgt>
                                        </p:tgtEl>
                                        <p:attrNameLst>
                                          <p:attrName>style.color</p:attrName>
                                        </p:attrNameLst>
                                      </p:cBhvr>
                                      <p:to>
                                        <a:srgbClr val="C00000"/>
                                      </p:to>
                                    </p:animClr>
                                  </p:childTnLst>
                                </p:cTn>
                              </p:par>
                              <p:par>
                                <p:cTn id="112" presetID="15" presetClass="emph" presetSubtype="0" nodeType="withEffect">
                                  <p:stCondLst>
                                    <p:cond delay="0"/>
                                  </p:stCondLst>
                                  <p:iterate type="lt">
                                    <p:tmAbs val="25"/>
                                  </p:iterate>
                                  <p:childTnLst>
                                    <p:set>
                                      <p:cBhvr override="childStyle">
                                        <p:cTn id="113" dur="indefinite"/>
                                        <p:tgtEl>
                                          <p:spTgt spid="7">
                                            <p:txEl>
                                              <p:pRg st="10" end="10"/>
                                            </p:txEl>
                                          </p:spTgt>
                                        </p:tgtEl>
                                        <p:attrNameLst>
                                          <p:attrName>style.fontWeight</p:attrName>
                                        </p:attrNameLst>
                                      </p:cBhvr>
                                      <p:to>
                                        <p:strVal val="bold"/>
                                      </p:to>
                                    </p:set>
                                  </p:childTnLst>
                                </p:cTn>
                              </p:par>
                              <p:par>
                                <p:cTn id="114" presetID="15" presetClass="emph" presetSubtype="0" nodeType="withEffect">
                                  <p:stCondLst>
                                    <p:cond delay="0"/>
                                  </p:stCondLst>
                                  <p:iterate type="lt">
                                    <p:tmAbs val="25"/>
                                  </p:iterate>
                                  <p:childTnLst>
                                    <p:set>
                                      <p:cBhvr override="childStyle">
                                        <p:cTn id="115" dur="indefinite"/>
                                        <p:tgtEl>
                                          <p:spTgt spid="7">
                                            <p:txEl>
                                              <p:pRg st="12" end="12"/>
                                            </p:txEl>
                                          </p:spTgt>
                                        </p:tgtEl>
                                        <p:attrNameLst>
                                          <p:attrName>style.fontWeight</p:attrName>
                                        </p:attrNameLst>
                                      </p:cBhvr>
                                      <p:to>
                                        <p:strVal val="bold"/>
                                      </p:to>
                                    </p:set>
                                  </p:childTnLst>
                                </p:cTn>
                              </p:par>
                              <p:par>
                                <p:cTn id="116" presetID="15" presetClass="emph" presetSubtype="0" nodeType="withEffect">
                                  <p:stCondLst>
                                    <p:cond delay="0"/>
                                  </p:stCondLst>
                                  <p:iterate type="lt">
                                    <p:tmAbs val="25"/>
                                  </p:iterate>
                                  <p:childTnLst>
                                    <p:set>
                                      <p:cBhvr override="childStyle">
                                        <p:cTn id="117" dur="indefinite"/>
                                        <p:tgtEl>
                                          <p:spTgt spid="7">
                                            <p:txEl>
                                              <p:pRg st="13" end="13"/>
                                            </p:txEl>
                                          </p:spTgt>
                                        </p:tgtEl>
                                        <p:attrNameLst>
                                          <p:attrName>style.fontWeight</p:attrName>
                                        </p:attrNameLst>
                                      </p:cBhvr>
                                      <p:to>
                                        <p:strVal val="bold"/>
                                      </p:to>
                                    </p:set>
                                  </p:childTnLst>
                                </p:cTn>
                              </p:par>
                              <p:par>
                                <p:cTn id="118" presetID="15" presetClass="emph" presetSubtype="0" nodeType="withEffect">
                                  <p:stCondLst>
                                    <p:cond delay="0"/>
                                  </p:stCondLst>
                                  <p:iterate type="lt">
                                    <p:tmAbs val="25"/>
                                  </p:iterate>
                                  <p:childTnLst>
                                    <p:set>
                                      <p:cBhvr override="childStyle">
                                        <p:cTn id="119" dur="indefinite"/>
                                        <p:tgtEl>
                                          <p:spTgt spid="7">
                                            <p:txEl>
                                              <p:pRg st="16" end="16"/>
                                            </p:txEl>
                                          </p:spTgt>
                                        </p:tgtEl>
                                        <p:attrNameLst>
                                          <p:attrName>style.fontWeight</p:attrName>
                                        </p:attrNameLst>
                                      </p:cBhvr>
                                      <p:to>
                                        <p:strVal val="bold"/>
                                      </p:to>
                                    </p:se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21"/>
                                        </p:tgtEl>
                                        <p:attrNameLst>
                                          <p:attrName>style.visibility</p:attrName>
                                        </p:attrNameLst>
                                      </p:cBhvr>
                                      <p:to>
                                        <p:strVal val="visible"/>
                                      </p:to>
                                    </p:set>
                                    <p:animEffect transition="in" filter="fade">
                                      <p:cBhvr>
                                        <p:cTn id="124" dur="500"/>
                                        <p:tgtEl>
                                          <p:spTgt spid="21"/>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23"/>
                                        </p:tgtEl>
                                        <p:attrNameLst>
                                          <p:attrName>style.visibility</p:attrName>
                                        </p:attrNameLst>
                                      </p:cBhvr>
                                      <p:to>
                                        <p:strVal val="visible"/>
                                      </p:to>
                                    </p:set>
                                    <p:animEffect transition="in" filter="fade">
                                      <p:cBhvr>
                                        <p:cTn id="127" dur="500"/>
                                        <p:tgtEl>
                                          <p:spTgt spid="23"/>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fade">
                                      <p:cBhvr>
                                        <p:cTn id="130" dur="500"/>
                                        <p:tgtEl>
                                          <p:spTgt spid="22"/>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24"/>
                                        </p:tgtEl>
                                        <p:attrNameLst>
                                          <p:attrName>style.visibility</p:attrName>
                                        </p:attrNameLst>
                                      </p:cBhvr>
                                      <p:to>
                                        <p:strVal val="visible"/>
                                      </p:to>
                                    </p:set>
                                    <p:animEffect transition="in" filter="fade">
                                      <p:cBhvr>
                                        <p:cTn id="133" dur="500"/>
                                        <p:tgtEl>
                                          <p:spTgt spid="24"/>
                                        </p:tgtEl>
                                      </p:cBhvr>
                                    </p:animEffect>
                                  </p:childTnLst>
                                </p:cTn>
                              </p:par>
                              <p:par>
                                <p:cTn id="134" presetID="3" presetClass="emph" presetSubtype="2" fill="hold" nodeType="withEffect">
                                  <p:stCondLst>
                                    <p:cond delay="0"/>
                                  </p:stCondLst>
                                  <p:childTnLst>
                                    <p:animClr clrSpc="rgb" dir="cw">
                                      <p:cBhvr override="childStyle">
                                        <p:cTn id="135" dur="2000" fill="hold"/>
                                        <p:tgtEl>
                                          <p:spTgt spid="7">
                                            <p:txEl>
                                              <p:pRg st="0" end="0"/>
                                            </p:txEl>
                                          </p:spTgt>
                                        </p:tgtEl>
                                        <p:attrNameLst>
                                          <p:attrName>style.color</p:attrName>
                                        </p:attrNameLst>
                                      </p:cBhvr>
                                      <p:to>
                                        <a:srgbClr val="00B050"/>
                                      </p:to>
                                    </p:animClr>
                                  </p:childTnLst>
                                </p:cTn>
                              </p:par>
                              <p:par>
                                <p:cTn id="136" presetID="3" presetClass="emph" presetSubtype="2" fill="hold" nodeType="withEffect">
                                  <p:stCondLst>
                                    <p:cond delay="0"/>
                                  </p:stCondLst>
                                  <p:childTnLst>
                                    <p:animClr clrSpc="rgb" dir="cw">
                                      <p:cBhvr override="childStyle">
                                        <p:cTn id="137" dur="2000" fill="hold"/>
                                        <p:tgtEl>
                                          <p:spTgt spid="7">
                                            <p:txEl>
                                              <p:pRg st="2" end="2"/>
                                            </p:txEl>
                                          </p:spTgt>
                                        </p:tgtEl>
                                        <p:attrNameLst>
                                          <p:attrName>style.color</p:attrName>
                                        </p:attrNameLst>
                                      </p:cBhvr>
                                      <p:to>
                                        <a:srgbClr val="00B050"/>
                                      </p:to>
                                    </p:animClr>
                                  </p:childTnLst>
                                </p:cTn>
                              </p:par>
                              <p:par>
                                <p:cTn id="138" presetID="3" presetClass="emph" presetSubtype="2" fill="hold" nodeType="withEffect">
                                  <p:stCondLst>
                                    <p:cond delay="0"/>
                                  </p:stCondLst>
                                  <p:childTnLst>
                                    <p:animClr clrSpc="rgb" dir="cw">
                                      <p:cBhvr override="childStyle">
                                        <p:cTn id="139" dur="2000" fill="hold"/>
                                        <p:tgtEl>
                                          <p:spTgt spid="7">
                                            <p:txEl>
                                              <p:pRg st="3" end="3"/>
                                            </p:txEl>
                                          </p:spTgt>
                                        </p:tgtEl>
                                        <p:attrNameLst>
                                          <p:attrName>style.color</p:attrName>
                                        </p:attrNameLst>
                                      </p:cBhvr>
                                      <p:to>
                                        <a:srgbClr val="00B050"/>
                                      </p:to>
                                    </p:animClr>
                                  </p:childTnLst>
                                </p:cTn>
                              </p:par>
                              <p:par>
                                <p:cTn id="140" presetID="3" presetClass="emph" presetSubtype="2" fill="hold" nodeType="withEffect">
                                  <p:stCondLst>
                                    <p:cond delay="0"/>
                                  </p:stCondLst>
                                  <p:childTnLst>
                                    <p:animClr clrSpc="rgb" dir="cw">
                                      <p:cBhvr override="childStyle">
                                        <p:cTn id="141" dur="2000" fill="hold"/>
                                        <p:tgtEl>
                                          <p:spTgt spid="7">
                                            <p:txEl>
                                              <p:pRg st="4" end="4"/>
                                            </p:txEl>
                                          </p:spTgt>
                                        </p:tgtEl>
                                        <p:attrNameLst>
                                          <p:attrName>style.color</p:attrName>
                                        </p:attrNameLst>
                                      </p:cBhvr>
                                      <p:to>
                                        <a:srgbClr val="00B050"/>
                                      </p:to>
                                    </p:animClr>
                                  </p:childTnLst>
                                </p:cTn>
                              </p:par>
                              <p:par>
                                <p:cTn id="142" presetID="3" presetClass="emph" presetSubtype="2" fill="hold" nodeType="withEffect">
                                  <p:stCondLst>
                                    <p:cond delay="0"/>
                                  </p:stCondLst>
                                  <p:childTnLst>
                                    <p:animClr clrSpc="rgb" dir="cw">
                                      <p:cBhvr override="childStyle">
                                        <p:cTn id="143" dur="2000" fill="hold"/>
                                        <p:tgtEl>
                                          <p:spTgt spid="7">
                                            <p:txEl>
                                              <p:pRg st="5" end="5"/>
                                            </p:txEl>
                                          </p:spTgt>
                                        </p:tgtEl>
                                        <p:attrNameLst>
                                          <p:attrName>style.color</p:attrName>
                                        </p:attrNameLst>
                                      </p:cBhvr>
                                      <p:to>
                                        <a:srgbClr val="00B050"/>
                                      </p:to>
                                    </p:animClr>
                                  </p:childTnLst>
                                </p:cTn>
                              </p:par>
                              <p:par>
                                <p:cTn id="144" presetID="3" presetClass="emph" presetSubtype="2" fill="hold" nodeType="withEffect">
                                  <p:stCondLst>
                                    <p:cond delay="0"/>
                                  </p:stCondLst>
                                  <p:childTnLst>
                                    <p:animClr clrSpc="rgb" dir="cw">
                                      <p:cBhvr override="childStyle">
                                        <p:cTn id="145" dur="2000" fill="hold"/>
                                        <p:tgtEl>
                                          <p:spTgt spid="7">
                                            <p:txEl>
                                              <p:pRg st="6" end="6"/>
                                            </p:txEl>
                                          </p:spTgt>
                                        </p:tgtEl>
                                        <p:attrNameLst>
                                          <p:attrName>style.color</p:attrName>
                                        </p:attrNameLst>
                                      </p:cBhvr>
                                      <p:to>
                                        <a:srgbClr val="00B050"/>
                                      </p:to>
                                    </p:animClr>
                                  </p:childTnLst>
                                </p:cTn>
                              </p:par>
                              <p:par>
                                <p:cTn id="146" presetID="3" presetClass="emph" presetSubtype="2" fill="hold" nodeType="withEffect">
                                  <p:stCondLst>
                                    <p:cond delay="0"/>
                                  </p:stCondLst>
                                  <p:childTnLst>
                                    <p:animClr clrSpc="rgb" dir="cw">
                                      <p:cBhvr override="childStyle">
                                        <p:cTn id="147" dur="2000" fill="hold"/>
                                        <p:tgtEl>
                                          <p:spTgt spid="7">
                                            <p:txEl>
                                              <p:pRg st="7" end="7"/>
                                            </p:txEl>
                                          </p:spTgt>
                                        </p:tgtEl>
                                        <p:attrNameLst>
                                          <p:attrName>style.color</p:attrName>
                                        </p:attrNameLst>
                                      </p:cBhvr>
                                      <p:to>
                                        <a:srgbClr val="00B050"/>
                                      </p:to>
                                    </p:animClr>
                                  </p:childTnLst>
                                </p:cTn>
                              </p:par>
                              <p:par>
                                <p:cTn id="148" presetID="3" presetClass="emph" presetSubtype="2" fill="hold" nodeType="withEffect">
                                  <p:stCondLst>
                                    <p:cond delay="0"/>
                                  </p:stCondLst>
                                  <p:childTnLst>
                                    <p:animClr clrSpc="rgb" dir="cw">
                                      <p:cBhvr override="childStyle">
                                        <p:cTn id="149" dur="2000" fill="hold"/>
                                        <p:tgtEl>
                                          <p:spTgt spid="7">
                                            <p:txEl>
                                              <p:pRg st="8" end="8"/>
                                            </p:txEl>
                                          </p:spTgt>
                                        </p:tgtEl>
                                        <p:attrNameLst>
                                          <p:attrName>style.color</p:attrName>
                                        </p:attrNameLst>
                                      </p:cBhvr>
                                      <p:to>
                                        <a:srgbClr val="00B050"/>
                                      </p:to>
                                    </p:animClr>
                                  </p:childTnLst>
                                </p:cTn>
                              </p:par>
                              <p:par>
                                <p:cTn id="150" presetID="3" presetClass="emph" presetSubtype="2" fill="hold" nodeType="withEffect">
                                  <p:stCondLst>
                                    <p:cond delay="0"/>
                                  </p:stCondLst>
                                  <p:childTnLst>
                                    <p:animClr clrSpc="rgb" dir="cw">
                                      <p:cBhvr override="childStyle">
                                        <p:cTn id="151" dur="2000" fill="hold"/>
                                        <p:tgtEl>
                                          <p:spTgt spid="7">
                                            <p:txEl>
                                              <p:pRg st="9" end="9"/>
                                            </p:txEl>
                                          </p:spTgt>
                                        </p:tgtEl>
                                        <p:attrNameLst>
                                          <p:attrName>style.color</p:attrName>
                                        </p:attrNameLst>
                                      </p:cBhvr>
                                      <p:to>
                                        <a:srgbClr val="00B050"/>
                                      </p:to>
                                    </p:animClr>
                                  </p:childTnLst>
                                </p:cTn>
                              </p:par>
                              <p:par>
                                <p:cTn id="152" presetID="3" presetClass="emph" presetSubtype="2" fill="hold" nodeType="withEffect">
                                  <p:stCondLst>
                                    <p:cond delay="0"/>
                                  </p:stCondLst>
                                  <p:childTnLst>
                                    <p:animClr clrSpc="rgb" dir="cw">
                                      <p:cBhvr override="childStyle">
                                        <p:cTn id="153" dur="2000" fill="hold"/>
                                        <p:tgtEl>
                                          <p:spTgt spid="7">
                                            <p:txEl>
                                              <p:pRg st="11" end="11"/>
                                            </p:txEl>
                                          </p:spTgt>
                                        </p:tgtEl>
                                        <p:attrNameLst>
                                          <p:attrName>style.color</p:attrName>
                                        </p:attrNameLst>
                                      </p:cBhvr>
                                      <p:to>
                                        <a:srgbClr val="00B050"/>
                                      </p:to>
                                    </p:animClr>
                                  </p:childTnLst>
                                </p:cTn>
                              </p:par>
                              <p:par>
                                <p:cTn id="154" presetID="3" presetClass="emph" presetSubtype="2" fill="hold" nodeType="withEffect">
                                  <p:stCondLst>
                                    <p:cond delay="0"/>
                                  </p:stCondLst>
                                  <p:childTnLst>
                                    <p:animClr clrSpc="rgb" dir="cw">
                                      <p:cBhvr override="childStyle">
                                        <p:cTn id="155" dur="2000" fill="hold"/>
                                        <p:tgtEl>
                                          <p:spTgt spid="7">
                                            <p:txEl>
                                              <p:pRg st="14" end="14"/>
                                            </p:txEl>
                                          </p:spTgt>
                                        </p:tgtEl>
                                        <p:attrNameLst>
                                          <p:attrName>style.color</p:attrName>
                                        </p:attrNameLst>
                                      </p:cBhvr>
                                      <p:to>
                                        <a:srgbClr val="00B050"/>
                                      </p:to>
                                    </p:animClr>
                                  </p:childTnLst>
                                </p:cTn>
                              </p:par>
                              <p:par>
                                <p:cTn id="156" presetID="3" presetClass="emph" presetSubtype="2" fill="hold" nodeType="withEffect">
                                  <p:stCondLst>
                                    <p:cond delay="0"/>
                                  </p:stCondLst>
                                  <p:childTnLst>
                                    <p:animClr clrSpc="rgb" dir="cw">
                                      <p:cBhvr override="childStyle">
                                        <p:cTn id="157" dur="2000" fill="hold"/>
                                        <p:tgtEl>
                                          <p:spTgt spid="7">
                                            <p:txEl>
                                              <p:pRg st="15" end="15"/>
                                            </p:txEl>
                                          </p:spTgt>
                                        </p:tgtEl>
                                        <p:attrNameLst>
                                          <p:attrName>style.color</p:attrName>
                                        </p:attrNameLst>
                                      </p:cBhvr>
                                      <p:to>
                                        <a:srgbClr val="00B05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1" grpId="0" animBg="1"/>
      <p:bldP spid="22" grpId="0" animBg="1"/>
      <p:bldP spid="23" grpId="0"/>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Lifting</a:t>
            </a:r>
            <a:endParaRPr lang="en-US" dirty="0"/>
          </a:p>
        </p:txBody>
      </p:sp>
      <p:sp>
        <p:nvSpPr>
          <p:cNvPr id="5" name="Content Placeholder 4"/>
          <p:cNvSpPr>
            <a:spLocks noGrp="1"/>
          </p:cNvSpPr>
          <p:nvPr>
            <p:ph sz="half" idx="1"/>
          </p:nvPr>
        </p:nvSpPr>
        <p:spPr>
          <a:xfrm>
            <a:off x="152400" y="1143000"/>
            <a:ext cx="4800600" cy="5562600"/>
          </a:xfrm>
        </p:spPr>
        <p:txBody>
          <a:bodyPr/>
          <a:lstStyle/>
          <a:p>
            <a:endParaRPr lang="en-US" dirty="0"/>
          </a:p>
        </p:txBody>
      </p:sp>
      <p:sp>
        <p:nvSpPr>
          <p:cNvPr id="6" name="Content Placeholder 5"/>
          <p:cNvSpPr>
            <a:spLocks noGrp="1"/>
          </p:cNvSpPr>
          <p:nvPr>
            <p:ph sz="half" idx="2"/>
          </p:nvPr>
        </p:nvSpPr>
        <p:spPr>
          <a:xfrm>
            <a:off x="5105400" y="1143000"/>
            <a:ext cx="3886200" cy="5562600"/>
          </a:xfrm>
        </p:spPr>
        <p:txBody>
          <a:bodyPr/>
          <a:lstStyle/>
          <a:p>
            <a:endParaRPr lang="en-US" dirty="0"/>
          </a:p>
        </p:txBody>
      </p:sp>
      <p:sp>
        <p:nvSpPr>
          <p:cNvPr id="4" name="Slide Number Placeholder 3"/>
          <p:cNvSpPr>
            <a:spLocks noGrp="1"/>
          </p:cNvSpPr>
          <p:nvPr>
            <p:ph type="sldNum" sz="quarter" idx="12"/>
          </p:nvPr>
        </p:nvSpPr>
        <p:spPr/>
        <p:txBody>
          <a:bodyPr/>
          <a:lstStyle/>
          <a:p>
            <a:fld id="{61790EBF-2842-40BA-9364-7C045D9A1DE9}" type="slidenum">
              <a:rPr lang="en-US" smtClean="0"/>
              <a:t>23</a:t>
            </a:fld>
            <a:endParaRPr lang="en-US"/>
          </a:p>
        </p:txBody>
      </p:sp>
      <p:sp>
        <p:nvSpPr>
          <p:cNvPr id="7" name="Oval 6"/>
          <p:cNvSpPr/>
          <p:nvPr/>
        </p:nvSpPr>
        <p:spPr>
          <a:xfrm>
            <a:off x="5839955" y="2487949"/>
            <a:ext cx="644769" cy="293077"/>
          </a:xfrm>
          <a:prstGeom prst="ellipse">
            <a:avLst/>
          </a:prstGeom>
          <a:solidFill>
            <a:srgbClr val="C00000"/>
          </a:solid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5448524" y="3120994"/>
            <a:ext cx="644769" cy="293077"/>
          </a:xfrm>
          <a:prstGeom prst="ellipse">
            <a:avLst/>
          </a:prstGeom>
          <a:solidFill>
            <a:srgbClr val="C00000"/>
          </a:solid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6363920" y="3120995"/>
            <a:ext cx="644769" cy="293077"/>
          </a:xfrm>
          <a:prstGeom prst="ellipse">
            <a:avLst/>
          </a:prstGeom>
          <a:solidFill>
            <a:srgbClr val="C00000"/>
          </a:solid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5980926" y="3695426"/>
            <a:ext cx="644769" cy="293077"/>
          </a:xfrm>
          <a:prstGeom prst="ellipse">
            <a:avLst/>
          </a:prstGeom>
          <a:solidFill>
            <a:srgbClr val="C00000"/>
          </a:solid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6735406" y="3695426"/>
            <a:ext cx="644769" cy="293077"/>
          </a:xfrm>
          <a:prstGeom prst="ellipse">
            <a:avLst/>
          </a:prstGeom>
          <a:solidFill>
            <a:srgbClr val="C00000"/>
          </a:solid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7172881" y="3120995"/>
            <a:ext cx="644769" cy="293077"/>
          </a:xfrm>
          <a:prstGeom prst="ellipse">
            <a:avLst/>
          </a:prstGeom>
          <a:solidFill>
            <a:srgbClr val="00B050"/>
          </a:solidFill>
          <a:ln w="19050">
            <a:solidFill>
              <a:srgbClr val="00B05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7471675" y="4310885"/>
            <a:ext cx="644769" cy="293077"/>
          </a:xfrm>
          <a:prstGeom prst="ellipse">
            <a:avLst/>
          </a:prstGeom>
          <a:solidFill>
            <a:srgbClr val="C00000"/>
          </a:solid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6735407" y="4973241"/>
            <a:ext cx="644769" cy="293077"/>
          </a:xfrm>
          <a:prstGeom prst="ellipse">
            <a:avLst/>
          </a:prstGeom>
          <a:solidFill>
            <a:srgbClr val="C00000"/>
          </a:solid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6037110" y="4366430"/>
            <a:ext cx="644769" cy="293077"/>
          </a:xfrm>
          <a:prstGeom prst="ellipse">
            <a:avLst/>
          </a:prstGeom>
          <a:solidFill>
            <a:srgbClr val="C00000"/>
          </a:solid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8366572" y="3695426"/>
            <a:ext cx="644769" cy="293077"/>
          </a:xfrm>
          <a:prstGeom prst="ellipse">
            <a:avLst/>
          </a:prstGeom>
          <a:solidFill>
            <a:srgbClr val="00B050"/>
          </a:solidFill>
          <a:ln w="19050">
            <a:solidFill>
              <a:srgbClr val="00B05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7550620" y="3689563"/>
            <a:ext cx="644769" cy="293077"/>
          </a:xfrm>
          <a:prstGeom prst="ellipse">
            <a:avLst/>
          </a:prstGeom>
          <a:solidFill>
            <a:srgbClr val="00B050"/>
          </a:solidFill>
          <a:ln w="19050">
            <a:solidFill>
              <a:srgbClr val="00B05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Curved Connector 17"/>
          <p:cNvCxnSpPr>
            <a:stCxn id="7" idx="4"/>
            <a:endCxn id="8" idx="0"/>
          </p:cNvCxnSpPr>
          <p:nvPr/>
        </p:nvCxnSpPr>
        <p:spPr>
          <a:xfrm rot="5400000">
            <a:off x="5796641" y="2755295"/>
            <a:ext cx="339968" cy="391431"/>
          </a:xfrm>
          <a:prstGeom prst="curvedConnector3">
            <a:avLst/>
          </a:prstGeom>
          <a:ln>
            <a:tailEnd type="stealth" w="lg" len="med"/>
          </a:ln>
        </p:spPr>
        <p:style>
          <a:lnRef idx="2">
            <a:schemeClr val="dk1"/>
          </a:lnRef>
          <a:fillRef idx="0">
            <a:schemeClr val="dk1"/>
          </a:fillRef>
          <a:effectRef idx="1">
            <a:schemeClr val="dk1"/>
          </a:effectRef>
          <a:fontRef idx="minor">
            <a:schemeClr val="tx1"/>
          </a:fontRef>
        </p:style>
      </p:cxnSp>
      <p:cxnSp>
        <p:nvCxnSpPr>
          <p:cNvPr id="19" name="Curved Connector 18"/>
          <p:cNvCxnSpPr>
            <a:stCxn id="7" idx="4"/>
            <a:endCxn id="9" idx="0"/>
          </p:cNvCxnSpPr>
          <p:nvPr/>
        </p:nvCxnSpPr>
        <p:spPr>
          <a:xfrm rot="16200000" flipH="1">
            <a:off x="6254338" y="2689027"/>
            <a:ext cx="339969" cy="523965"/>
          </a:xfrm>
          <a:prstGeom prst="curvedConnector3">
            <a:avLst/>
          </a:prstGeom>
          <a:ln>
            <a:tailEnd type="stealth" w="lg" len="med"/>
          </a:ln>
        </p:spPr>
        <p:style>
          <a:lnRef idx="2">
            <a:schemeClr val="dk1"/>
          </a:lnRef>
          <a:fillRef idx="0">
            <a:schemeClr val="dk1"/>
          </a:fillRef>
          <a:effectRef idx="1">
            <a:schemeClr val="dk1"/>
          </a:effectRef>
          <a:fontRef idx="minor">
            <a:schemeClr val="tx1"/>
          </a:fontRef>
        </p:style>
      </p:cxnSp>
      <p:cxnSp>
        <p:nvCxnSpPr>
          <p:cNvPr id="20" name="Curved Connector 19"/>
          <p:cNvCxnSpPr>
            <a:stCxn id="8" idx="4"/>
            <a:endCxn id="10" idx="0"/>
          </p:cNvCxnSpPr>
          <p:nvPr/>
        </p:nvCxnSpPr>
        <p:spPr>
          <a:xfrm rot="16200000" flipH="1">
            <a:off x="5896433" y="3288547"/>
            <a:ext cx="281355" cy="532402"/>
          </a:xfrm>
          <a:prstGeom prst="curvedConnector3">
            <a:avLst/>
          </a:prstGeom>
          <a:ln>
            <a:tailEnd type="stealth" w="lg" len="med"/>
          </a:ln>
        </p:spPr>
        <p:style>
          <a:lnRef idx="2">
            <a:schemeClr val="dk1"/>
          </a:lnRef>
          <a:fillRef idx="0">
            <a:schemeClr val="dk1"/>
          </a:fillRef>
          <a:effectRef idx="1">
            <a:schemeClr val="dk1"/>
          </a:effectRef>
          <a:fontRef idx="minor">
            <a:schemeClr val="tx1"/>
          </a:fontRef>
        </p:style>
      </p:cxnSp>
      <p:cxnSp>
        <p:nvCxnSpPr>
          <p:cNvPr id="21" name="Curved Connector 20"/>
          <p:cNvCxnSpPr>
            <a:stCxn id="9" idx="4"/>
            <a:endCxn id="11" idx="0"/>
          </p:cNvCxnSpPr>
          <p:nvPr/>
        </p:nvCxnSpPr>
        <p:spPr>
          <a:xfrm rot="16200000" flipH="1">
            <a:off x="6731371" y="3369006"/>
            <a:ext cx="281354" cy="371486"/>
          </a:xfrm>
          <a:prstGeom prst="curvedConnector3">
            <a:avLst/>
          </a:prstGeom>
          <a:ln>
            <a:tailEnd type="stealth" w="lg" len="med"/>
          </a:ln>
        </p:spPr>
        <p:style>
          <a:lnRef idx="2">
            <a:schemeClr val="dk1"/>
          </a:lnRef>
          <a:fillRef idx="0">
            <a:schemeClr val="dk1"/>
          </a:fillRef>
          <a:effectRef idx="1">
            <a:schemeClr val="dk1"/>
          </a:effectRef>
          <a:fontRef idx="minor">
            <a:schemeClr val="tx1"/>
          </a:fontRef>
        </p:style>
      </p:cxnSp>
      <p:cxnSp>
        <p:nvCxnSpPr>
          <p:cNvPr id="22" name="Curved Connector 21"/>
          <p:cNvCxnSpPr>
            <a:stCxn id="12" idx="4"/>
            <a:endCxn id="11" idx="0"/>
          </p:cNvCxnSpPr>
          <p:nvPr/>
        </p:nvCxnSpPr>
        <p:spPr>
          <a:xfrm rot="5400000">
            <a:off x="7135852" y="3336012"/>
            <a:ext cx="281354" cy="437475"/>
          </a:xfrm>
          <a:prstGeom prst="curvedConnector3">
            <a:avLst/>
          </a:prstGeom>
          <a:ln>
            <a:tailEnd type="stealth" w="lg" len="med"/>
          </a:ln>
        </p:spPr>
        <p:style>
          <a:lnRef idx="2">
            <a:schemeClr val="dk1"/>
          </a:lnRef>
          <a:fillRef idx="0">
            <a:schemeClr val="dk1"/>
          </a:fillRef>
          <a:effectRef idx="1">
            <a:schemeClr val="dk1"/>
          </a:effectRef>
          <a:fontRef idx="minor">
            <a:schemeClr val="tx1"/>
          </a:fontRef>
        </p:style>
      </p:cxnSp>
      <p:cxnSp>
        <p:nvCxnSpPr>
          <p:cNvPr id="23" name="Curved Connector 22"/>
          <p:cNvCxnSpPr>
            <a:stCxn id="10" idx="4"/>
            <a:endCxn id="15" idx="0"/>
          </p:cNvCxnSpPr>
          <p:nvPr/>
        </p:nvCxnSpPr>
        <p:spPr>
          <a:xfrm rot="16200000" flipH="1">
            <a:off x="6142440" y="4149374"/>
            <a:ext cx="377927" cy="56184"/>
          </a:xfrm>
          <a:prstGeom prst="curvedConnector3">
            <a:avLst/>
          </a:prstGeom>
          <a:ln>
            <a:tailEnd type="stealth" w="lg" len="med"/>
          </a:ln>
        </p:spPr>
        <p:style>
          <a:lnRef idx="2">
            <a:schemeClr val="dk1"/>
          </a:lnRef>
          <a:fillRef idx="0">
            <a:schemeClr val="dk1"/>
          </a:fillRef>
          <a:effectRef idx="1">
            <a:schemeClr val="dk1"/>
          </a:effectRef>
          <a:fontRef idx="minor">
            <a:schemeClr val="tx1"/>
          </a:fontRef>
        </p:style>
      </p:cxnSp>
      <p:cxnSp>
        <p:nvCxnSpPr>
          <p:cNvPr id="24" name="Curved Connector 23"/>
          <p:cNvCxnSpPr>
            <a:stCxn id="11" idx="4"/>
            <a:endCxn id="15" idx="0"/>
          </p:cNvCxnSpPr>
          <p:nvPr/>
        </p:nvCxnSpPr>
        <p:spPr>
          <a:xfrm rot="5400000">
            <a:off x="6519680" y="3828318"/>
            <a:ext cx="377927" cy="698296"/>
          </a:xfrm>
          <a:prstGeom prst="curvedConnector3">
            <a:avLst/>
          </a:prstGeom>
          <a:ln>
            <a:tailEnd type="stealth" w="lg" len="med"/>
          </a:ln>
        </p:spPr>
        <p:style>
          <a:lnRef idx="2">
            <a:schemeClr val="dk1"/>
          </a:lnRef>
          <a:fillRef idx="0">
            <a:schemeClr val="dk1"/>
          </a:fillRef>
          <a:effectRef idx="1">
            <a:schemeClr val="dk1"/>
          </a:effectRef>
          <a:fontRef idx="minor">
            <a:schemeClr val="tx1"/>
          </a:fontRef>
        </p:style>
      </p:cxnSp>
      <p:cxnSp>
        <p:nvCxnSpPr>
          <p:cNvPr id="25" name="Curved Connector 24"/>
          <p:cNvCxnSpPr>
            <a:stCxn id="11" idx="4"/>
            <a:endCxn id="13" idx="0"/>
          </p:cNvCxnSpPr>
          <p:nvPr/>
        </p:nvCxnSpPr>
        <p:spPr>
          <a:xfrm rot="16200000" flipH="1">
            <a:off x="7264734" y="3781559"/>
            <a:ext cx="322382" cy="736269"/>
          </a:xfrm>
          <a:prstGeom prst="curvedConnector3">
            <a:avLst/>
          </a:prstGeom>
          <a:ln>
            <a:tailEnd type="stealth" w="lg" len="med"/>
          </a:ln>
        </p:spPr>
        <p:style>
          <a:lnRef idx="2">
            <a:schemeClr val="dk1"/>
          </a:lnRef>
          <a:fillRef idx="0">
            <a:schemeClr val="dk1"/>
          </a:fillRef>
          <a:effectRef idx="1">
            <a:schemeClr val="dk1"/>
          </a:effectRef>
          <a:fontRef idx="minor">
            <a:schemeClr val="tx1"/>
          </a:fontRef>
        </p:style>
      </p:cxnSp>
      <p:cxnSp>
        <p:nvCxnSpPr>
          <p:cNvPr id="26" name="Curved Connector 25"/>
          <p:cNvCxnSpPr>
            <a:stCxn id="17" idx="4"/>
            <a:endCxn id="13" idx="0"/>
          </p:cNvCxnSpPr>
          <p:nvPr/>
        </p:nvCxnSpPr>
        <p:spPr>
          <a:xfrm rot="5400000">
            <a:off x="7669411" y="4107290"/>
            <a:ext cx="328245" cy="78945"/>
          </a:xfrm>
          <a:prstGeom prst="curvedConnector3">
            <a:avLst/>
          </a:prstGeom>
          <a:ln>
            <a:tailEnd type="stealth" w="lg" len="med"/>
          </a:ln>
        </p:spPr>
        <p:style>
          <a:lnRef idx="2">
            <a:schemeClr val="dk1"/>
          </a:lnRef>
          <a:fillRef idx="0">
            <a:schemeClr val="dk1"/>
          </a:fillRef>
          <a:effectRef idx="1">
            <a:schemeClr val="dk1"/>
          </a:effectRef>
          <a:fontRef idx="minor">
            <a:schemeClr val="tx1"/>
          </a:fontRef>
        </p:style>
      </p:cxnSp>
      <p:cxnSp>
        <p:nvCxnSpPr>
          <p:cNvPr id="27" name="Curved Connector 26"/>
          <p:cNvCxnSpPr>
            <a:stCxn id="16" idx="4"/>
            <a:endCxn id="13" idx="0"/>
          </p:cNvCxnSpPr>
          <p:nvPr/>
        </p:nvCxnSpPr>
        <p:spPr>
          <a:xfrm rot="5400000">
            <a:off x="8080318" y="3702246"/>
            <a:ext cx="322382" cy="894897"/>
          </a:xfrm>
          <a:prstGeom prst="curvedConnector3">
            <a:avLst/>
          </a:prstGeom>
          <a:ln>
            <a:tailEnd type="stealth" w="lg" len="med"/>
          </a:ln>
        </p:spPr>
        <p:style>
          <a:lnRef idx="2">
            <a:schemeClr val="dk1"/>
          </a:lnRef>
          <a:fillRef idx="0">
            <a:schemeClr val="dk1"/>
          </a:fillRef>
          <a:effectRef idx="1">
            <a:schemeClr val="dk1"/>
          </a:effectRef>
          <a:fontRef idx="minor">
            <a:schemeClr val="tx1"/>
          </a:fontRef>
        </p:style>
      </p:cxnSp>
      <p:cxnSp>
        <p:nvCxnSpPr>
          <p:cNvPr id="28" name="Curved Connector 27"/>
          <p:cNvCxnSpPr>
            <a:stCxn id="15" idx="4"/>
            <a:endCxn id="14" idx="0"/>
          </p:cNvCxnSpPr>
          <p:nvPr/>
        </p:nvCxnSpPr>
        <p:spPr>
          <a:xfrm rot="16200000" flipH="1">
            <a:off x="6551776" y="4467225"/>
            <a:ext cx="313734" cy="698297"/>
          </a:xfrm>
          <a:prstGeom prst="curvedConnector3">
            <a:avLst/>
          </a:prstGeom>
          <a:ln>
            <a:tailEnd type="stealth" w="lg" len="med"/>
          </a:ln>
        </p:spPr>
        <p:style>
          <a:lnRef idx="2">
            <a:schemeClr val="dk1"/>
          </a:lnRef>
          <a:fillRef idx="0">
            <a:schemeClr val="dk1"/>
          </a:fillRef>
          <a:effectRef idx="1">
            <a:schemeClr val="dk1"/>
          </a:effectRef>
          <a:fontRef idx="minor">
            <a:schemeClr val="tx1"/>
          </a:fontRef>
        </p:style>
      </p:cxnSp>
      <p:cxnSp>
        <p:nvCxnSpPr>
          <p:cNvPr id="29" name="Curved Connector 28"/>
          <p:cNvCxnSpPr>
            <a:stCxn id="13" idx="4"/>
            <a:endCxn id="14" idx="0"/>
          </p:cNvCxnSpPr>
          <p:nvPr/>
        </p:nvCxnSpPr>
        <p:spPr>
          <a:xfrm rot="5400000">
            <a:off x="7241287" y="4420467"/>
            <a:ext cx="369279" cy="736268"/>
          </a:xfrm>
          <a:prstGeom prst="curvedConnector3">
            <a:avLst/>
          </a:prstGeom>
          <a:ln>
            <a:tailEnd type="stealth" w="lg" len="med"/>
          </a:ln>
        </p:spPr>
        <p:style>
          <a:lnRef idx="2">
            <a:schemeClr val="dk1"/>
          </a:lnRef>
          <a:fillRef idx="0">
            <a:schemeClr val="dk1"/>
          </a:fillRef>
          <a:effectRef idx="1">
            <a:schemeClr val="dk1"/>
          </a:effectRef>
          <a:fontRef idx="minor">
            <a:schemeClr val="tx1"/>
          </a:fontRef>
        </p:style>
      </p:cxnSp>
      <p:sp>
        <p:nvSpPr>
          <p:cNvPr id="30" name="Oval 29"/>
          <p:cNvSpPr/>
          <p:nvPr/>
        </p:nvSpPr>
        <p:spPr>
          <a:xfrm>
            <a:off x="5126139" y="3695426"/>
            <a:ext cx="644769" cy="293077"/>
          </a:xfrm>
          <a:prstGeom prst="ellipse">
            <a:avLst/>
          </a:prstGeom>
          <a:solidFill>
            <a:srgbClr val="00B050"/>
          </a:solidFill>
          <a:ln w="19050">
            <a:solidFill>
              <a:srgbClr val="00B05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1" name="Curved Connector 30"/>
          <p:cNvCxnSpPr>
            <a:stCxn id="30" idx="4"/>
            <a:endCxn id="15" idx="0"/>
          </p:cNvCxnSpPr>
          <p:nvPr/>
        </p:nvCxnSpPr>
        <p:spPr>
          <a:xfrm rot="16200000" flipH="1">
            <a:off x="5715046" y="3721980"/>
            <a:ext cx="377927" cy="910971"/>
          </a:xfrm>
          <a:prstGeom prst="curvedConnector3">
            <a:avLst/>
          </a:prstGeom>
          <a:ln>
            <a:tailEnd type="stealth" w="lg" len="med"/>
          </a:ln>
        </p:spPr>
        <p:style>
          <a:lnRef idx="2">
            <a:schemeClr val="dk1"/>
          </a:lnRef>
          <a:fillRef idx="0">
            <a:schemeClr val="dk1"/>
          </a:fillRef>
          <a:effectRef idx="1">
            <a:schemeClr val="dk1"/>
          </a:effectRef>
          <a:fontRef idx="minor">
            <a:schemeClr val="tx1"/>
          </a:fontRef>
        </p:style>
      </p:cxnSp>
      <p:sp>
        <p:nvSpPr>
          <p:cNvPr id="32" name="Oval 31"/>
          <p:cNvSpPr/>
          <p:nvPr/>
        </p:nvSpPr>
        <p:spPr>
          <a:xfrm>
            <a:off x="6625695" y="2487949"/>
            <a:ext cx="644769" cy="293077"/>
          </a:xfrm>
          <a:prstGeom prst="ellipse">
            <a:avLst/>
          </a:prstGeom>
          <a:solidFill>
            <a:srgbClr val="00B050"/>
          </a:solidFill>
          <a:ln w="19050">
            <a:solidFill>
              <a:srgbClr val="00B05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3" name="Curved Connector 32"/>
          <p:cNvCxnSpPr>
            <a:stCxn id="32" idx="4"/>
            <a:endCxn id="12" idx="0"/>
          </p:cNvCxnSpPr>
          <p:nvPr/>
        </p:nvCxnSpPr>
        <p:spPr>
          <a:xfrm rot="16200000" flipH="1">
            <a:off x="7051689" y="2677417"/>
            <a:ext cx="339969" cy="547186"/>
          </a:xfrm>
          <a:prstGeom prst="curvedConnector3">
            <a:avLst/>
          </a:prstGeom>
          <a:ln>
            <a:tailEnd type="stealth" w="lg" len="med"/>
          </a:ln>
        </p:spPr>
        <p:style>
          <a:lnRef idx="2">
            <a:schemeClr val="dk1"/>
          </a:lnRef>
          <a:fillRef idx="0">
            <a:schemeClr val="dk1"/>
          </a:fillRef>
          <a:effectRef idx="1">
            <a:schemeClr val="dk1"/>
          </a:effectRef>
          <a:fontRef idx="minor">
            <a:schemeClr val="tx1"/>
          </a:fontRef>
        </p:style>
      </p:cxnSp>
      <p:sp>
        <p:nvSpPr>
          <p:cNvPr id="34" name="Oval 33"/>
          <p:cNvSpPr/>
          <p:nvPr/>
        </p:nvSpPr>
        <p:spPr>
          <a:xfrm>
            <a:off x="8028007" y="3120995"/>
            <a:ext cx="644769" cy="293077"/>
          </a:xfrm>
          <a:prstGeom prst="ellipse">
            <a:avLst/>
          </a:prstGeom>
          <a:solidFill>
            <a:srgbClr val="00B050"/>
          </a:solidFill>
          <a:ln w="19050">
            <a:solidFill>
              <a:srgbClr val="00B05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Curved Connector 34"/>
          <p:cNvCxnSpPr>
            <a:stCxn id="34" idx="4"/>
            <a:endCxn id="17" idx="0"/>
          </p:cNvCxnSpPr>
          <p:nvPr/>
        </p:nvCxnSpPr>
        <p:spPr>
          <a:xfrm rot="5400000">
            <a:off x="7973954" y="3313124"/>
            <a:ext cx="275491" cy="477387"/>
          </a:xfrm>
          <a:prstGeom prst="curvedConnector3">
            <a:avLst/>
          </a:prstGeom>
          <a:ln>
            <a:tailEnd type="stealth" w="lg" len="med"/>
          </a:ln>
        </p:spPr>
        <p:style>
          <a:lnRef idx="2">
            <a:schemeClr val="dk1"/>
          </a:lnRef>
          <a:fillRef idx="0">
            <a:schemeClr val="dk1"/>
          </a:fillRef>
          <a:effectRef idx="1">
            <a:schemeClr val="dk1"/>
          </a:effectRef>
          <a:fontRef idx="minor">
            <a:schemeClr val="tx1"/>
          </a:fontRef>
        </p:style>
      </p:cxnSp>
      <p:cxnSp>
        <p:nvCxnSpPr>
          <p:cNvPr id="36" name="Curved Connector 35"/>
          <p:cNvCxnSpPr>
            <a:stCxn id="34" idx="4"/>
            <a:endCxn id="16" idx="0"/>
          </p:cNvCxnSpPr>
          <p:nvPr/>
        </p:nvCxnSpPr>
        <p:spPr>
          <a:xfrm rot="16200000" flipH="1">
            <a:off x="8378997" y="3385466"/>
            <a:ext cx="281354" cy="338565"/>
          </a:xfrm>
          <a:prstGeom prst="curvedConnector3">
            <a:avLst/>
          </a:prstGeom>
          <a:ln>
            <a:tailEnd type="stealth" w="lg" len="med"/>
          </a:ln>
        </p:spPr>
        <p:style>
          <a:lnRef idx="2">
            <a:schemeClr val="dk1"/>
          </a:lnRef>
          <a:fillRef idx="0">
            <a:schemeClr val="dk1"/>
          </a:fillRef>
          <a:effectRef idx="1">
            <a:schemeClr val="dk1"/>
          </a:effectRef>
          <a:fontRef idx="minor">
            <a:schemeClr val="tx1"/>
          </a:fontRef>
        </p:style>
      </p:cxnSp>
      <p:sp>
        <p:nvSpPr>
          <p:cNvPr id="67" name="Rectangle 66"/>
          <p:cNvSpPr/>
          <p:nvPr/>
        </p:nvSpPr>
        <p:spPr>
          <a:xfrm>
            <a:off x="4916370" y="1399480"/>
            <a:ext cx="398584" cy="313572"/>
          </a:xfrm>
          <a:prstGeom prst="rect">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8" name="TextBox 67"/>
          <p:cNvSpPr txBox="1"/>
          <p:nvPr/>
        </p:nvSpPr>
        <p:spPr>
          <a:xfrm>
            <a:off x="5314954" y="1371600"/>
            <a:ext cx="1117614" cy="369332"/>
          </a:xfrm>
          <a:prstGeom prst="rect">
            <a:avLst/>
          </a:prstGeom>
          <a:noFill/>
        </p:spPr>
        <p:txBody>
          <a:bodyPr wrap="none" rtlCol="0">
            <a:spAutoFit/>
          </a:bodyPr>
          <a:lstStyle/>
          <a:p>
            <a:r>
              <a:rPr lang="en-US" b="1" dirty="0" smtClean="0">
                <a:latin typeface="Cambria" panose="02040503050406030204" pitchFamily="18" charset="0"/>
              </a:rPr>
              <a:t>Dynamic</a:t>
            </a:r>
            <a:endParaRPr lang="en-US" b="1" dirty="0">
              <a:latin typeface="Cambria" panose="02040503050406030204" pitchFamily="18" charset="0"/>
            </a:endParaRPr>
          </a:p>
        </p:txBody>
      </p:sp>
      <p:sp>
        <p:nvSpPr>
          <p:cNvPr id="69" name="Rectangle 68"/>
          <p:cNvSpPr/>
          <p:nvPr/>
        </p:nvSpPr>
        <p:spPr>
          <a:xfrm>
            <a:off x="6549496" y="1399480"/>
            <a:ext cx="398584" cy="313572"/>
          </a:xfrm>
          <a:prstGeom prst="rect">
            <a:avLst/>
          </a:prstGeom>
          <a:solidFill>
            <a:srgbClr val="00B0F0"/>
          </a:solidFill>
          <a:ln>
            <a:solidFill>
              <a:srgbClr val="00B0F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0" name="TextBox 69"/>
          <p:cNvSpPr txBox="1"/>
          <p:nvPr/>
        </p:nvSpPr>
        <p:spPr>
          <a:xfrm>
            <a:off x="6948080" y="1371600"/>
            <a:ext cx="759695" cy="369332"/>
          </a:xfrm>
          <a:prstGeom prst="rect">
            <a:avLst/>
          </a:prstGeom>
          <a:noFill/>
        </p:spPr>
        <p:txBody>
          <a:bodyPr wrap="none" rtlCol="0">
            <a:spAutoFit/>
          </a:bodyPr>
          <a:lstStyle/>
          <a:p>
            <a:r>
              <a:rPr lang="en-US" u="sng" dirty="0" smtClean="0">
                <a:latin typeface="Cambria" panose="02040503050406030204" pitchFamily="18" charset="0"/>
              </a:rPr>
              <a:t>Lifted</a:t>
            </a:r>
            <a:endParaRPr lang="en-US" u="sng" dirty="0">
              <a:latin typeface="Cambria" panose="02040503050406030204" pitchFamily="18" charset="0"/>
            </a:endParaRPr>
          </a:p>
        </p:txBody>
      </p:sp>
      <p:sp>
        <p:nvSpPr>
          <p:cNvPr id="71" name="Rectangle 70"/>
          <p:cNvSpPr/>
          <p:nvPr/>
        </p:nvSpPr>
        <p:spPr>
          <a:xfrm>
            <a:off x="7862401" y="1399480"/>
            <a:ext cx="398584" cy="313572"/>
          </a:xfrm>
          <a:prstGeom prst="rect">
            <a:avLst/>
          </a:prstGeom>
          <a:solidFill>
            <a:srgbClr val="00B050"/>
          </a:solidFill>
          <a:ln>
            <a:solidFill>
              <a:srgbClr val="00B05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2" name="TextBox 71"/>
          <p:cNvSpPr txBox="1"/>
          <p:nvPr/>
        </p:nvSpPr>
        <p:spPr>
          <a:xfrm>
            <a:off x="8260985" y="1371600"/>
            <a:ext cx="732893" cy="369332"/>
          </a:xfrm>
          <a:prstGeom prst="rect">
            <a:avLst/>
          </a:prstGeom>
          <a:noFill/>
        </p:spPr>
        <p:txBody>
          <a:bodyPr wrap="none" rtlCol="0">
            <a:spAutoFit/>
          </a:bodyPr>
          <a:lstStyle/>
          <a:p>
            <a:r>
              <a:rPr lang="en-US" dirty="0" smtClean="0">
                <a:latin typeface="Cambria" panose="02040503050406030204" pitchFamily="18" charset="0"/>
              </a:rPr>
              <a:t>Static</a:t>
            </a:r>
            <a:endParaRPr lang="en-US" dirty="0">
              <a:latin typeface="Cambria" panose="02040503050406030204" pitchFamily="18" charset="0"/>
            </a:endParaRPr>
          </a:p>
        </p:txBody>
      </p:sp>
      <p:sp>
        <p:nvSpPr>
          <p:cNvPr id="73" name="Oval 72"/>
          <p:cNvSpPr/>
          <p:nvPr/>
        </p:nvSpPr>
        <p:spPr>
          <a:xfrm>
            <a:off x="4916370" y="2486923"/>
            <a:ext cx="644769" cy="293077"/>
          </a:xfrm>
          <a:prstGeom prst="ellipse">
            <a:avLst/>
          </a:prstGeom>
          <a:solidFill>
            <a:srgbClr val="00B050"/>
          </a:solidFill>
          <a:ln w="19050">
            <a:solidFill>
              <a:srgbClr val="00B05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4" name="Curved Connector 73"/>
          <p:cNvCxnSpPr>
            <a:stCxn id="73" idx="4"/>
            <a:endCxn id="30" idx="0"/>
          </p:cNvCxnSpPr>
          <p:nvPr/>
        </p:nvCxnSpPr>
        <p:spPr>
          <a:xfrm rot="16200000" flipH="1">
            <a:off x="4885926" y="3132828"/>
            <a:ext cx="915426" cy="209769"/>
          </a:xfrm>
          <a:prstGeom prst="curvedConnector3">
            <a:avLst/>
          </a:prstGeom>
          <a:ln>
            <a:tailEnd type="stealth" w="lg" len="med"/>
          </a:ln>
        </p:spPr>
        <p:style>
          <a:lnRef idx="2">
            <a:schemeClr val="dk1"/>
          </a:lnRef>
          <a:fillRef idx="0">
            <a:schemeClr val="dk1"/>
          </a:fillRef>
          <a:effectRef idx="1">
            <a:schemeClr val="dk1"/>
          </a:effectRef>
          <a:fontRef idx="minor">
            <a:schemeClr val="tx1"/>
          </a:fontRef>
        </p:style>
      </p:cxnSp>
      <p:sp>
        <p:nvSpPr>
          <p:cNvPr id="76" name="TextBox 75"/>
          <p:cNvSpPr txBox="1"/>
          <p:nvPr/>
        </p:nvSpPr>
        <p:spPr>
          <a:xfrm>
            <a:off x="5027906" y="5553740"/>
            <a:ext cx="3840347" cy="369332"/>
          </a:xfrm>
          <a:prstGeom prst="rect">
            <a:avLst/>
          </a:prstGeom>
          <a:noFill/>
        </p:spPr>
        <p:txBody>
          <a:bodyPr wrap="none" rtlCol="0">
            <a:spAutoFit/>
          </a:bodyPr>
          <a:lstStyle/>
          <a:p>
            <a:r>
              <a:rPr lang="en-US" dirty="0" smtClean="0">
                <a:latin typeface="Cambria" panose="02040503050406030204" pitchFamily="18" charset="0"/>
              </a:rPr>
              <a:t>Data-dependence graph of the binary</a:t>
            </a:r>
            <a:endParaRPr lang="en-US" dirty="0">
              <a:latin typeface="Cambria" panose="02040503050406030204" pitchFamily="18" charset="0"/>
            </a:endParaRPr>
          </a:p>
        </p:txBody>
      </p:sp>
      <p:sp>
        <p:nvSpPr>
          <p:cNvPr id="77" name="TextBox 76"/>
          <p:cNvSpPr txBox="1"/>
          <p:nvPr/>
        </p:nvSpPr>
        <p:spPr>
          <a:xfrm>
            <a:off x="1066800" y="1735336"/>
            <a:ext cx="2648482" cy="707886"/>
          </a:xfrm>
          <a:prstGeom prst="rect">
            <a:avLst/>
          </a:prstGeom>
          <a:noFill/>
        </p:spPr>
        <p:txBody>
          <a:bodyPr wrap="none" rtlCol="0">
            <a:spAutoFit/>
          </a:bodyPr>
          <a:lstStyle/>
          <a:p>
            <a:r>
              <a:rPr lang="en-US" sz="4000" b="1" dirty="0" smtClean="0">
                <a:solidFill>
                  <a:srgbClr val="C00000"/>
                </a:solidFill>
                <a:latin typeface="Cambria" panose="02040503050406030204" pitchFamily="18" charset="0"/>
              </a:rPr>
              <a:t>a *= (x +</a:t>
            </a:r>
            <a:r>
              <a:rPr lang="en-US" sz="4000" dirty="0" smtClean="0">
                <a:solidFill>
                  <a:srgbClr val="C00000"/>
                </a:solidFill>
                <a:latin typeface="Cambria" panose="02040503050406030204" pitchFamily="18" charset="0"/>
              </a:rPr>
              <a:t>   </a:t>
            </a:r>
            <a:r>
              <a:rPr lang="en-US" sz="4000" b="1" dirty="0" smtClean="0">
                <a:solidFill>
                  <a:srgbClr val="C00000"/>
                </a:solidFill>
                <a:latin typeface="Cambria" panose="02040503050406030204" pitchFamily="18" charset="0"/>
              </a:rPr>
              <a:t>)</a:t>
            </a:r>
            <a:endParaRPr lang="en-US" sz="4000" b="1" dirty="0">
              <a:solidFill>
                <a:srgbClr val="C00000"/>
              </a:solidFill>
              <a:latin typeface="Cambria" panose="02040503050406030204" pitchFamily="18" charset="0"/>
            </a:endParaRPr>
          </a:p>
        </p:txBody>
      </p:sp>
      <p:sp>
        <p:nvSpPr>
          <p:cNvPr id="78" name="Right Arrow 77"/>
          <p:cNvSpPr/>
          <p:nvPr/>
        </p:nvSpPr>
        <p:spPr>
          <a:xfrm rot="5400000">
            <a:off x="1893766" y="2939786"/>
            <a:ext cx="914400" cy="368828"/>
          </a:xfrm>
          <a:prstGeom prst="right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Cambria" panose="02040503050406030204" pitchFamily="18" charset="0"/>
            </a:endParaRPr>
          </a:p>
        </p:txBody>
      </p:sp>
      <p:sp>
        <p:nvSpPr>
          <p:cNvPr id="79" name="TextBox 78"/>
          <p:cNvSpPr txBox="1"/>
          <p:nvPr/>
        </p:nvSpPr>
        <p:spPr>
          <a:xfrm>
            <a:off x="987323" y="3772912"/>
            <a:ext cx="2986459" cy="1200329"/>
          </a:xfrm>
          <a:prstGeom prst="rect">
            <a:avLst/>
          </a:prstGeom>
          <a:noFill/>
        </p:spPr>
        <p:txBody>
          <a:bodyPr wrap="none" rtlCol="0">
            <a:spAutoFit/>
          </a:bodyPr>
          <a:lstStyle/>
          <a:p>
            <a:r>
              <a:rPr lang="en-US" b="1" dirty="0" smtClean="0">
                <a:solidFill>
                  <a:srgbClr val="C00000"/>
                </a:solidFill>
                <a:latin typeface="Cambria" panose="02040503050406030204" pitchFamily="18" charset="0"/>
              </a:rPr>
              <a:t>mov </a:t>
            </a:r>
            <a:r>
              <a:rPr lang="en-US" b="1" dirty="0" err="1" smtClean="0">
                <a:solidFill>
                  <a:srgbClr val="C00000"/>
                </a:solidFill>
                <a:latin typeface="Cambria" panose="02040503050406030204" pitchFamily="18" charset="0"/>
              </a:rPr>
              <a:t>eax</a:t>
            </a:r>
            <a:r>
              <a:rPr lang="en-US" b="1" dirty="0" smtClean="0">
                <a:solidFill>
                  <a:srgbClr val="C00000"/>
                </a:solidFill>
                <a:latin typeface="Cambria" panose="02040503050406030204" pitchFamily="18" charset="0"/>
              </a:rPr>
              <a:t>, [</a:t>
            </a:r>
            <a:r>
              <a:rPr lang="en-US" b="1" dirty="0" err="1" smtClean="0">
                <a:solidFill>
                  <a:srgbClr val="C00000"/>
                </a:solidFill>
                <a:latin typeface="Cambria" panose="02040503050406030204" pitchFamily="18" charset="0"/>
              </a:rPr>
              <a:t>ebp</a:t>
            </a:r>
            <a:r>
              <a:rPr lang="en-US" b="1" dirty="0" smtClean="0">
                <a:solidFill>
                  <a:srgbClr val="C00000"/>
                </a:solidFill>
                <a:latin typeface="Cambria" panose="02040503050406030204" pitchFamily="18" charset="0"/>
              </a:rPr>
              <a:t>] ; load x</a:t>
            </a:r>
          </a:p>
          <a:p>
            <a:r>
              <a:rPr lang="en-US" dirty="0" smtClean="0">
                <a:solidFill>
                  <a:srgbClr val="00B050"/>
                </a:solidFill>
                <a:latin typeface="Cambria" panose="02040503050406030204" pitchFamily="18" charset="0"/>
              </a:rPr>
              <a:t>mov </a:t>
            </a:r>
            <a:r>
              <a:rPr lang="en-US" dirty="0" err="1" smtClean="0">
                <a:solidFill>
                  <a:srgbClr val="00B050"/>
                </a:solidFill>
                <a:latin typeface="Cambria" panose="02040503050406030204" pitchFamily="18" charset="0"/>
              </a:rPr>
              <a:t>ebx</a:t>
            </a:r>
            <a:r>
              <a:rPr lang="en-US" dirty="0" smtClean="0">
                <a:solidFill>
                  <a:srgbClr val="00B050"/>
                </a:solidFill>
                <a:latin typeface="Cambria" panose="02040503050406030204" pitchFamily="18" charset="0"/>
              </a:rPr>
              <a:t>, [</a:t>
            </a:r>
            <a:r>
              <a:rPr lang="en-US" dirty="0" err="1" smtClean="0">
                <a:solidFill>
                  <a:srgbClr val="00B050"/>
                </a:solidFill>
                <a:latin typeface="Cambria" panose="02040503050406030204" pitchFamily="18" charset="0"/>
              </a:rPr>
              <a:t>ebp</a:t>
            </a:r>
            <a:r>
              <a:rPr lang="en-US" dirty="0" smtClean="0">
                <a:solidFill>
                  <a:srgbClr val="00B050"/>
                </a:solidFill>
                <a:latin typeface="Cambria" panose="02040503050406030204" pitchFamily="18" charset="0"/>
              </a:rPr>
              <a:t> + 4] ; load y</a:t>
            </a:r>
          </a:p>
          <a:p>
            <a:r>
              <a:rPr lang="en-US" b="1" dirty="0" smtClean="0">
                <a:solidFill>
                  <a:srgbClr val="C00000"/>
                </a:solidFill>
                <a:latin typeface="Cambria" panose="02040503050406030204" pitchFamily="18" charset="0"/>
              </a:rPr>
              <a:t>add </a:t>
            </a:r>
            <a:r>
              <a:rPr lang="en-US" b="1" dirty="0" err="1" smtClean="0">
                <a:solidFill>
                  <a:srgbClr val="C00000"/>
                </a:solidFill>
                <a:latin typeface="Cambria" panose="02040503050406030204" pitchFamily="18" charset="0"/>
              </a:rPr>
              <a:t>eax</a:t>
            </a:r>
            <a:r>
              <a:rPr lang="en-US" b="1" dirty="0" smtClean="0">
                <a:solidFill>
                  <a:srgbClr val="C00000"/>
                </a:solidFill>
                <a:latin typeface="Cambria" panose="02040503050406030204" pitchFamily="18" charset="0"/>
              </a:rPr>
              <a:t>, </a:t>
            </a:r>
            <a:r>
              <a:rPr lang="en-US" b="1" dirty="0" err="1" smtClean="0">
                <a:solidFill>
                  <a:srgbClr val="C00000"/>
                </a:solidFill>
                <a:latin typeface="Cambria" panose="02040503050406030204" pitchFamily="18" charset="0"/>
              </a:rPr>
              <a:t>ebx</a:t>
            </a:r>
            <a:endParaRPr lang="en-US" b="1" dirty="0" smtClean="0">
              <a:solidFill>
                <a:srgbClr val="C00000"/>
              </a:solidFill>
              <a:latin typeface="Cambria" panose="02040503050406030204" pitchFamily="18" charset="0"/>
            </a:endParaRPr>
          </a:p>
          <a:p>
            <a:r>
              <a:rPr lang="en-US" b="1" dirty="0" smtClean="0">
                <a:solidFill>
                  <a:srgbClr val="C00000"/>
                </a:solidFill>
                <a:latin typeface="Cambria" panose="02040503050406030204" pitchFamily="18" charset="0"/>
              </a:rPr>
              <a:t>mov [</a:t>
            </a:r>
            <a:r>
              <a:rPr lang="en-US" b="1" dirty="0" err="1" smtClean="0">
                <a:solidFill>
                  <a:srgbClr val="C00000"/>
                </a:solidFill>
                <a:latin typeface="Cambria" panose="02040503050406030204" pitchFamily="18" charset="0"/>
              </a:rPr>
              <a:t>ebp</a:t>
            </a:r>
            <a:r>
              <a:rPr lang="en-US" b="1" dirty="0" smtClean="0">
                <a:solidFill>
                  <a:srgbClr val="C00000"/>
                </a:solidFill>
                <a:latin typeface="Cambria" panose="02040503050406030204" pitchFamily="18" charset="0"/>
              </a:rPr>
              <a:t> + 8], </a:t>
            </a:r>
            <a:r>
              <a:rPr lang="en-US" b="1" dirty="0" err="1" smtClean="0">
                <a:solidFill>
                  <a:srgbClr val="C00000"/>
                </a:solidFill>
                <a:latin typeface="Cambria" panose="02040503050406030204" pitchFamily="18" charset="0"/>
              </a:rPr>
              <a:t>eax</a:t>
            </a:r>
            <a:r>
              <a:rPr lang="en-US" b="1" dirty="0" smtClean="0">
                <a:solidFill>
                  <a:srgbClr val="C00000"/>
                </a:solidFill>
                <a:latin typeface="Cambria" panose="02040503050406030204" pitchFamily="18" charset="0"/>
              </a:rPr>
              <a:t> ; store a</a:t>
            </a:r>
            <a:endParaRPr lang="en-US" b="1" dirty="0">
              <a:solidFill>
                <a:srgbClr val="C00000"/>
              </a:solidFill>
              <a:latin typeface="Cambria" panose="02040503050406030204" pitchFamily="18" charset="0"/>
            </a:endParaRPr>
          </a:p>
        </p:txBody>
      </p:sp>
      <p:sp>
        <p:nvSpPr>
          <p:cNvPr id="80" name="TextBox 79"/>
          <p:cNvSpPr txBox="1"/>
          <p:nvPr/>
        </p:nvSpPr>
        <p:spPr>
          <a:xfrm>
            <a:off x="3062450" y="1752600"/>
            <a:ext cx="442750" cy="707886"/>
          </a:xfrm>
          <a:prstGeom prst="rect">
            <a:avLst/>
          </a:prstGeom>
          <a:noFill/>
        </p:spPr>
        <p:txBody>
          <a:bodyPr wrap="none" rtlCol="0">
            <a:spAutoFit/>
          </a:bodyPr>
          <a:lstStyle/>
          <a:p>
            <a:r>
              <a:rPr lang="en-US" sz="4000" dirty="0" smtClean="0">
                <a:solidFill>
                  <a:srgbClr val="00B050"/>
                </a:solidFill>
                <a:latin typeface="Cambria" panose="02040503050406030204" pitchFamily="18" charset="0"/>
              </a:rPr>
              <a:t>y</a:t>
            </a:r>
            <a:endParaRPr lang="en-US" dirty="0">
              <a:solidFill>
                <a:srgbClr val="00B050"/>
              </a:solidFill>
              <a:latin typeface="Cambria" panose="02040503050406030204" pitchFamily="18" charset="0"/>
            </a:endParaRPr>
          </a:p>
        </p:txBody>
      </p:sp>
    </p:spTree>
    <p:extLst>
      <p:ext uri="{BB962C8B-B14F-4D97-AF65-F5344CB8AC3E}">
        <p14:creationId xmlns:p14="http://schemas.microsoft.com/office/powerpoint/2010/main" val="1712085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iterate type="lt">
                                    <p:tmPct val="0"/>
                                  </p:iterate>
                                  <p:childTnLst>
                                    <p:animClr clrSpc="rgb" dir="cw">
                                      <p:cBhvr override="childStyle">
                                        <p:cTn id="6" dur="1000" fill="hold"/>
                                        <p:tgtEl>
                                          <p:spTgt spid="80">
                                            <p:txEl>
                                              <p:pRg st="0" end="0"/>
                                            </p:txEl>
                                          </p:spTgt>
                                        </p:tgtEl>
                                        <p:attrNameLst>
                                          <p:attrName>style.color</p:attrName>
                                        </p:attrNameLst>
                                      </p:cBhvr>
                                      <p:to>
                                        <a:srgbClr val="00B0F0"/>
                                      </p:to>
                                    </p:animClr>
                                  </p:childTnLst>
                                </p:cTn>
                              </p:par>
                              <p:par>
                                <p:cTn id="7" presetID="18" presetClass="emph" presetSubtype="0" fill="hold" grpId="0" nodeType="withEffect">
                                  <p:stCondLst>
                                    <p:cond delay="0"/>
                                  </p:stCondLst>
                                  <p:iterate type="lt">
                                    <p:tmPct val="4000"/>
                                  </p:iterate>
                                  <p:childTnLst>
                                    <p:set>
                                      <p:cBhvr override="childStyle">
                                        <p:cTn id="8" dur="500" fill="hold"/>
                                        <p:tgtEl>
                                          <p:spTgt spid="80">
                                            <p:txEl>
                                              <p:pRg st="0" end="0"/>
                                            </p:txEl>
                                          </p:spTgt>
                                        </p:tgtEl>
                                        <p:attrNameLst>
                                          <p:attrName>style.textDecorationUnderline</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78"/>
                                        </p:tgtEl>
                                        <p:attrNameLst>
                                          <p:attrName>style.visibility</p:attrName>
                                        </p:attrNameLst>
                                      </p:cBhvr>
                                      <p:to>
                                        <p:strVal val="visible"/>
                                      </p:to>
                                    </p:set>
                                    <p:animEffect transition="in" filter="wipe(up)">
                                      <p:cBhvr>
                                        <p:cTn id="13" dur="500"/>
                                        <p:tgtEl>
                                          <p:spTgt spid="78"/>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79">
                                            <p:txEl>
                                              <p:pRg st="0" end="0"/>
                                            </p:txEl>
                                          </p:spTgt>
                                        </p:tgtEl>
                                        <p:attrNameLst>
                                          <p:attrName>style.visibility</p:attrName>
                                        </p:attrNameLst>
                                      </p:cBhvr>
                                      <p:to>
                                        <p:strVal val="visible"/>
                                      </p:to>
                                    </p:set>
                                    <p:animEffect transition="in" filter="fade">
                                      <p:cBhvr>
                                        <p:cTn id="17" dur="500"/>
                                        <p:tgtEl>
                                          <p:spTgt spid="79">
                                            <p:txEl>
                                              <p:pRg st="0" end="0"/>
                                            </p:txEl>
                                          </p:spTgt>
                                        </p:tgtEl>
                                      </p:cBhvr>
                                    </p:animEffect>
                                  </p:childTnLst>
                                </p:cTn>
                              </p:par>
                            </p:childTnLst>
                          </p:cTn>
                        </p:par>
                        <p:par>
                          <p:cTn id="18" fill="hold">
                            <p:stCondLst>
                              <p:cond delay="1000"/>
                            </p:stCondLst>
                            <p:childTnLst>
                              <p:par>
                                <p:cTn id="19" presetID="10" presetClass="entr" presetSubtype="0" fill="hold" grpId="0" nodeType="afterEffect">
                                  <p:stCondLst>
                                    <p:cond delay="0"/>
                                  </p:stCondLst>
                                  <p:iterate type="lt">
                                    <p:tmPct val="0"/>
                                  </p:iterate>
                                  <p:childTnLst>
                                    <p:set>
                                      <p:cBhvr>
                                        <p:cTn id="20" dur="1" fill="hold">
                                          <p:stCondLst>
                                            <p:cond delay="0"/>
                                          </p:stCondLst>
                                        </p:cTn>
                                        <p:tgtEl>
                                          <p:spTgt spid="79">
                                            <p:txEl>
                                              <p:pRg st="1" end="1"/>
                                            </p:txEl>
                                          </p:spTgt>
                                        </p:tgtEl>
                                        <p:attrNameLst>
                                          <p:attrName>style.visibility</p:attrName>
                                        </p:attrNameLst>
                                      </p:cBhvr>
                                      <p:to>
                                        <p:strVal val="visible"/>
                                      </p:to>
                                    </p:set>
                                    <p:animEffect transition="in" filter="fade">
                                      <p:cBhvr>
                                        <p:cTn id="21" dur="500"/>
                                        <p:tgtEl>
                                          <p:spTgt spid="79">
                                            <p:txEl>
                                              <p:pRg st="1" end="1"/>
                                            </p:txEl>
                                          </p:spTgt>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79">
                                            <p:txEl>
                                              <p:pRg st="2" end="2"/>
                                            </p:txEl>
                                          </p:spTgt>
                                        </p:tgtEl>
                                        <p:attrNameLst>
                                          <p:attrName>style.visibility</p:attrName>
                                        </p:attrNameLst>
                                      </p:cBhvr>
                                      <p:to>
                                        <p:strVal val="visible"/>
                                      </p:to>
                                    </p:set>
                                    <p:animEffect transition="in" filter="fade">
                                      <p:cBhvr>
                                        <p:cTn id="25" dur="500"/>
                                        <p:tgtEl>
                                          <p:spTgt spid="79">
                                            <p:txEl>
                                              <p:pRg st="2" end="2"/>
                                            </p:txEl>
                                          </p:spTgt>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79">
                                            <p:txEl>
                                              <p:pRg st="3" end="3"/>
                                            </p:txEl>
                                          </p:spTgt>
                                        </p:tgtEl>
                                        <p:attrNameLst>
                                          <p:attrName>style.visibility</p:attrName>
                                        </p:attrNameLst>
                                      </p:cBhvr>
                                      <p:to>
                                        <p:strVal val="visible"/>
                                      </p:to>
                                    </p:set>
                                    <p:animEffect transition="in" filter="fade">
                                      <p:cBhvr>
                                        <p:cTn id="29" dur="500"/>
                                        <p:tgtEl>
                                          <p:spTgt spid="79">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mph" presetSubtype="2" fill="hold" nodeType="clickEffect">
                                  <p:stCondLst>
                                    <p:cond delay="0"/>
                                  </p:stCondLst>
                                  <p:iterate type="lt">
                                    <p:tmPct val="0"/>
                                  </p:iterate>
                                  <p:childTnLst>
                                    <p:animClr clrSpc="rgb" dir="cw">
                                      <p:cBhvr override="childStyle">
                                        <p:cTn id="33" dur="1000" fill="hold"/>
                                        <p:tgtEl>
                                          <p:spTgt spid="79">
                                            <p:txEl>
                                              <p:pRg st="1" end="1"/>
                                            </p:txEl>
                                          </p:spTgt>
                                        </p:tgtEl>
                                        <p:attrNameLst>
                                          <p:attrName>style.color</p:attrName>
                                        </p:attrNameLst>
                                      </p:cBhvr>
                                      <p:to>
                                        <a:srgbClr val="00B0F0"/>
                                      </p:to>
                                    </p:animClr>
                                  </p:childTnLst>
                                </p:cTn>
                              </p:par>
                              <p:par>
                                <p:cTn id="34" presetID="18" presetClass="emph" presetSubtype="0" fill="hold" nodeType="withEffect">
                                  <p:stCondLst>
                                    <p:cond delay="0"/>
                                  </p:stCondLst>
                                  <p:iterate type="lt">
                                    <p:tmPct val="4000"/>
                                  </p:iterate>
                                  <p:childTnLst>
                                    <p:set>
                                      <p:cBhvr override="childStyle">
                                        <p:cTn id="35" dur="500" fill="hold"/>
                                        <p:tgtEl>
                                          <p:spTgt spid="79">
                                            <p:txEl>
                                              <p:pRg st="1" end="1"/>
                                            </p:txEl>
                                          </p:spTgt>
                                        </p:tgtEl>
                                        <p:attrNameLst>
                                          <p:attrName>style.textDecorationUnderline</p:attrName>
                                        </p:attrNameLst>
                                      </p:cBhvr>
                                      <p:to>
                                        <p:strVal val="true"/>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500"/>
                                        <p:tgtEl>
                                          <p:spTgt spid="3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500"/>
                                        <p:tgtEl>
                                          <p:spTgt spid="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500"/>
                                        <p:tgtEl>
                                          <p:spTgt spid="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500"/>
                                        <p:tgtEl>
                                          <p:spTgt spid="9"/>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500"/>
                                        <p:tgtEl>
                                          <p:spTgt spid="10"/>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fade">
                                      <p:cBhvr>
                                        <p:cTn id="64" dur="500"/>
                                        <p:tgtEl>
                                          <p:spTgt spid="11"/>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fade">
                                      <p:cBhvr>
                                        <p:cTn id="67" dur="500"/>
                                        <p:tgtEl>
                                          <p:spTgt spid="13"/>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500"/>
                                        <p:tgtEl>
                                          <p:spTgt spid="14"/>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fade">
                                      <p:cBhvr>
                                        <p:cTn id="73" dur="500"/>
                                        <p:tgtEl>
                                          <p:spTgt spid="15"/>
                                        </p:tgtEl>
                                      </p:cBhvr>
                                    </p:animEffect>
                                  </p:childTnLst>
                                </p:cTn>
                              </p:par>
                              <p:par>
                                <p:cTn id="74" presetID="10" presetClass="entr" presetSubtype="0" fill="hold" nodeType="withEffect">
                                  <p:stCondLst>
                                    <p:cond delay="0"/>
                                  </p:stCondLst>
                                  <p:childTnLst>
                                    <p:set>
                                      <p:cBhvr>
                                        <p:cTn id="75" dur="1" fill="hold">
                                          <p:stCondLst>
                                            <p:cond delay="0"/>
                                          </p:stCondLst>
                                        </p:cTn>
                                        <p:tgtEl>
                                          <p:spTgt spid="18"/>
                                        </p:tgtEl>
                                        <p:attrNameLst>
                                          <p:attrName>style.visibility</p:attrName>
                                        </p:attrNameLst>
                                      </p:cBhvr>
                                      <p:to>
                                        <p:strVal val="visible"/>
                                      </p:to>
                                    </p:set>
                                    <p:animEffect transition="in" filter="fade">
                                      <p:cBhvr>
                                        <p:cTn id="76" dur="500"/>
                                        <p:tgtEl>
                                          <p:spTgt spid="18"/>
                                        </p:tgtEl>
                                      </p:cBhvr>
                                    </p:animEffect>
                                  </p:childTnLst>
                                </p:cTn>
                              </p:par>
                              <p:par>
                                <p:cTn id="77" presetID="10" presetClass="entr" presetSubtype="0" fill="hold" nodeType="withEffect">
                                  <p:stCondLst>
                                    <p:cond delay="0"/>
                                  </p:stCondLst>
                                  <p:childTnLst>
                                    <p:set>
                                      <p:cBhvr>
                                        <p:cTn id="78" dur="1" fill="hold">
                                          <p:stCondLst>
                                            <p:cond delay="0"/>
                                          </p:stCondLst>
                                        </p:cTn>
                                        <p:tgtEl>
                                          <p:spTgt spid="19"/>
                                        </p:tgtEl>
                                        <p:attrNameLst>
                                          <p:attrName>style.visibility</p:attrName>
                                        </p:attrNameLst>
                                      </p:cBhvr>
                                      <p:to>
                                        <p:strVal val="visible"/>
                                      </p:to>
                                    </p:set>
                                    <p:animEffect transition="in" filter="fade">
                                      <p:cBhvr>
                                        <p:cTn id="79" dur="500"/>
                                        <p:tgtEl>
                                          <p:spTgt spid="19"/>
                                        </p:tgtEl>
                                      </p:cBhvr>
                                    </p:animEffect>
                                  </p:childTnLst>
                                </p:cTn>
                              </p:par>
                              <p:par>
                                <p:cTn id="80" presetID="10" presetClass="entr" presetSubtype="0" fill="hold" nodeType="with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fade">
                                      <p:cBhvr>
                                        <p:cTn id="82" dur="500"/>
                                        <p:tgtEl>
                                          <p:spTgt spid="20"/>
                                        </p:tgtEl>
                                      </p:cBhvr>
                                    </p:animEffect>
                                  </p:childTnLst>
                                </p:cTn>
                              </p:par>
                              <p:par>
                                <p:cTn id="83" presetID="10" presetClass="entr" presetSubtype="0" fill="hold" nodeType="withEffect">
                                  <p:stCondLst>
                                    <p:cond delay="0"/>
                                  </p:stCondLst>
                                  <p:childTnLst>
                                    <p:set>
                                      <p:cBhvr>
                                        <p:cTn id="84" dur="1" fill="hold">
                                          <p:stCondLst>
                                            <p:cond delay="0"/>
                                          </p:stCondLst>
                                        </p:cTn>
                                        <p:tgtEl>
                                          <p:spTgt spid="21"/>
                                        </p:tgtEl>
                                        <p:attrNameLst>
                                          <p:attrName>style.visibility</p:attrName>
                                        </p:attrNameLst>
                                      </p:cBhvr>
                                      <p:to>
                                        <p:strVal val="visible"/>
                                      </p:to>
                                    </p:set>
                                    <p:animEffect transition="in" filter="fade">
                                      <p:cBhvr>
                                        <p:cTn id="85" dur="500"/>
                                        <p:tgtEl>
                                          <p:spTgt spid="21"/>
                                        </p:tgtEl>
                                      </p:cBhvr>
                                    </p:animEffect>
                                  </p:childTnLst>
                                </p:cTn>
                              </p:par>
                              <p:par>
                                <p:cTn id="86" presetID="10" presetClass="entr" presetSubtype="0" fill="hold" nodeType="with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fade">
                                      <p:cBhvr>
                                        <p:cTn id="88" dur="500"/>
                                        <p:tgtEl>
                                          <p:spTgt spid="22"/>
                                        </p:tgtEl>
                                      </p:cBhvr>
                                    </p:animEffect>
                                  </p:childTnLst>
                                </p:cTn>
                              </p:par>
                              <p:par>
                                <p:cTn id="89" presetID="10" presetClass="entr" presetSubtype="0" fill="hold" nodeType="with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500"/>
                                        <p:tgtEl>
                                          <p:spTgt spid="23"/>
                                        </p:tgtEl>
                                      </p:cBhvr>
                                    </p:animEffect>
                                  </p:childTnLst>
                                </p:cTn>
                              </p:par>
                              <p:par>
                                <p:cTn id="92" presetID="10" presetClass="entr" presetSubtype="0" fill="hold" nodeType="with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fade">
                                      <p:cBhvr>
                                        <p:cTn id="94" dur="500"/>
                                        <p:tgtEl>
                                          <p:spTgt spid="24"/>
                                        </p:tgtEl>
                                      </p:cBhvr>
                                    </p:animEffect>
                                  </p:childTnLst>
                                </p:cTn>
                              </p:par>
                              <p:par>
                                <p:cTn id="95" presetID="10" presetClass="entr" presetSubtype="0"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Effect transition="in" filter="fade">
                                      <p:cBhvr>
                                        <p:cTn id="97" dur="500"/>
                                        <p:tgtEl>
                                          <p:spTgt spid="25"/>
                                        </p:tgtEl>
                                      </p:cBhvr>
                                    </p:animEffect>
                                  </p:childTnLst>
                                </p:cTn>
                              </p:par>
                              <p:par>
                                <p:cTn id="98" presetID="10" presetClass="entr" presetSubtype="0" fill="hold" nodeType="withEffect">
                                  <p:stCondLst>
                                    <p:cond delay="0"/>
                                  </p:stCondLst>
                                  <p:childTnLst>
                                    <p:set>
                                      <p:cBhvr>
                                        <p:cTn id="99" dur="1" fill="hold">
                                          <p:stCondLst>
                                            <p:cond delay="0"/>
                                          </p:stCondLst>
                                        </p:cTn>
                                        <p:tgtEl>
                                          <p:spTgt spid="26"/>
                                        </p:tgtEl>
                                        <p:attrNameLst>
                                          <p:attrName>style.visibility</p:attrName>
                                        </p:attrNameLst>
                                      </p:cBhvr>
                                      <p:to>
                                        <p:strVal val="visible"/>
                                      </p:to>
                                    </p:set>
                                    <p:animEffect transition="in" filter="fade">
                                      <p:cBhvr>
                                        <p:cTn id="100" dur="500"/>
                                        <p:tgtEl>
                                          <p:spTgt spid="26"/>
                                        </p:tgtEl>
                                      </p:cBhvr>
                                    </p:animEffect>
                                  </p:childTnLst>
                                </p:cTn>
                              </p:par>
                              <p:par>
                                <p:cTn id="101" presetID="10" presetClass="entr" presetSubtype="0" fill="hold" nodeType="withEffect">
                                  <p:stCondLst>
                                    <p:cond delay="0"/>
                                  </p:stCondLst>
                                  <p:childTnLst>
                                    <p:set>
                                      <p:cBhvr>
                                        <p:cTn id="102" dur="1" fill="hold">
                                          <p:stCondLst>
                                            <p:cond delay="0"/>
                                          </p:stCondLst>
                                        </p:cTn>
                                        <p:tgtEl>
                                          <p:spTgt spid="27"/>
                                        </p:tgtEl>
                                        <p:attrNameLst>
                                          <p:attrName>style.visibility</p:attrName>
                                        </p:attrNameLst>
                                      </p:cBhvr>
                                      <p:to>
                                        <p:strVal val="visible"/>
                                      </p:to>
                                    </p:set>
                                    <p:animEffect transition="in" filter="fade">
                                      <p:cBhvr>
                                        <p:cTn id="103" dur="500"/>
                                        <p:tgtEl>
                                          <p:spTgt spid="27"/>
                                        </p:tgtEl>
                                      </p:cBhvr>
                                    </p:animEffect>
                                  </p:childTnLst>
                                </p:cTn>
                              </p:par>
                              <p:par>
                                <p:cTn id="104" presetID="10" presetClass="entr" presetSubtype="0" fill="hold" nodeType="withEffect">
                                  <p:stCondLst>
                                    <p:cond delay="0"/>
                                  </p:stCondLst>
                                  <p:childTnLst>
                                    <p:set>
                                      <p:cBhvr>
                                        <p:cTn id="105" dur="1" fill="hold">
                                          <p:stCondLst>
                                            <p:cond delay="0"/>
                                          </p:stCondLst>
                                        </p:cTn>
                                        <p:tgtEl>
                                          <p:spTgt spid="28"/>
                                        </p:tgtEl>
                                        <p:attrNameLst>
                                          <p:attrName>style.visibility</p:attrName>
                                        </p:attrNameLst>
                                      </p:cBhvr>
                                      <p:to>
                                        <p:strVal val="visible"/>
                                      </p:to>
                                    </p:set>
                                    <p:animEffect transition="in" filter="fade">
                                      <p:cBhvr>
                                        <p:cTn id="106" dur="500"/>
                                        <p:tgtEl>
                                          <p:spTgt spid="28"/>
                                        </p:tgtEl>
                                      </p:cBhvr>
                                    </p:animEffect>
                                  </p:childTnLst>
                                </p:cTn>
                              </p:par>
                              <p:par>
                                <p:cTn id="107" presetID="10" presetClass="entr" presetSubtype="0" fill="hold" nodeType="with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fade">
                                      <p:cBhvr>
                                        <p:cTn id="109" dur="500"/>
                                        <p:tgtEl>
                                          <p:spTgt spid="29"/>
                                        </p:tgtEl>
                                      </p:cBhvr>
                                    </p:animEffect>
                                  </p:childTnLst>
                                </p:cTn>
                              </p:par>
                              <p:par>
                                <p:cTn id="110" presetID="10" presetClass="entr" presetSubtype="0" fill="hold" nodeType="withEffect">
                                  <p:stCondLst>
                                    <p:cond delay="0"/>
                                  </p:stCondLst>
                                  <p:childTnLst>
                                    <p:set>
                                      <p:cBhvr>
                                        <p:cTn id="111" dur="1" fill="hold">
                                          <p:stCondLst>
                                            <p:cond delay="0"/>
                                          </p:stCondLst>
                                        </p:cTn>
                                        <p:tgtEl>
                                          <p:spTgt spid="31"/>
                                        </p:tgtEl>
                                        <p:attrNameLst>
                                          <p:attrName>style.visibility</p:attrName>
                                        </p:attrNameLst>
                                      </p:cBhvr>
                                      <p:to>
                                        <p:strVal val="visible"/>
                                      </p:to>
                                    </p:set>
                                    <p:animEffect transition="in" filter="fade">
                                      <p:cBhvr>
                                        <p:cTn id="112" dur="500"/>
                                        <p:tgtEl>
                                          <p:spTgt spid="31"/>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32"/>
                                        </p:tgtEl>
                                        <p:attrNameLst>
                                          <p:attrName>style.visibility</p:attrName>
                                        </p:attrNameLst>
                                      </p:cBhvr>
                                      <p:to>
                                        <p:strVal val="visible"/>
                                      </p:to>
                                    </p:set>
                                    <p:animEffect transition="in" filter="fade">
                                      <p:cBhvr>
                                        <p:cTn id="115" dur="500"/>
                                        <p:tgtEl>
                                          <p:spTgt spid="32"/>
                                        </p:tgtEl>
                                      </p:cBhvr>
                                    </p:animEffect>
                                  </p:childTnLst>
                                </p:cTn>
                              </p:par>
                              <p:par>
                                <p:cTn id="116" presetID="10" presetClass="entr" presetSubtype="0" fill="hold" nodeType="with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500"/>
                                        <p:tgtEl>
                                          <p:spTgt spid="33"/>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500"/>
                                        <p:tgtEl>
                                          <p:spTgt spid="34"/>
                                        </p:tgtEl>
                                      </p:cBhvr>
                                    </p:animEffect>
                                  </p:childTnLst>
                                </p:cTn>
                              </p:par>
                              <p:par>
                                <p:cTn id="122" presetID="10" presetClass="entr" presetSubtype="0" fill="hold" nodeType="with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500"/>
                                        <p:tgtEl>
                                          <p:spTgt spid="35"/>
                                        </p:tgtEl>
                                      </p:cBhvr>
                                    </p:animEffect>
                                  </p:childTnLst>
                                </p:cTn>
                              </p:par>
                              <p:par>
                                <p:cTn id="125" presetID="10" presetClass="entr" presetSubtype="0" fill="hold" nodeType="withEffect">
                                  <p:stCondLst>
                                    <p:cond delay="0"/>
                                  </p:stCondLst>
                                  <p:childTnLst>
                                    <p:set>
                                      <p:cBhvr>
                                        <p:cTn id="126" dur="1" fill="hold">
                                          <p:stCondLst>
                                            <p:cond delay="0"/>
                                          </p:stCondLst>
                                        </p:cTn>
                                        <p:tgtEl>
                                          <p:spTgt spid="36"/>
                                        </p:tgtEl>
                                        <p:attrNameLst>
                                          <p:attrName>style.visibility</p:attrName>
                                        </p:attrNameLst>
                                      </p:cBhvr>
                                      <p:to>
                                        <p:strVal val="visible"/>
                                      </p:to>
                                    </p:set>
                                    <p:animEffect transition="in" filter="fade">
                                      <p:cBhvr>
                                        <p:cTn id="127" dur="500"/>
                                        <p:tgtEl>
                                          <p:spTgt spid="36"/>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73"/>
                                        </p:tgtEl>
                                        <p:attrNameLst>
                                          <p:attrName>style.visibility</p:attrName>
                                        </p:attrNameLst>
                                      </p:cBhvr>
                                      <p:to>
                                        <p:strVal val="visible"/>
                                      </p:to>
                                    </p:set>
                                    <p:animEffect transition="in" filter="fade">
                                      <p:cBhvr>
                                        <p:cTn id="130" dur="500"/>
                                        <p:tgtEl>
                                          <p:spTgt spid="73"/>
                                        </p:tgtEl>
                                      </p:cBhvr>
                                    </p:animEffect>
                                  </p:childTnLst>
                                </p:cTn>
                              </p:par>
                              <p:par>
                                <p:cTn id="131" presetID="10" presetClass="entr" presetSubtype="0" fill="hold" nodeType="withEffect">
                                  <p:stCondLst>
                                    <p:cond delay="0"/>
                                  </p:stCondLst>
                                  <p:childTnLst>
                                    <p:set>
                                      <p:cBhvr>
                                        <p:cTn id="132" dur="1" fill="hold">
                                          <p:stCondLst>
                                            <p:cond delay="0"/>
                                          </p:stCondLst>
                                        </p:cTn>
                                        <p:tgtEl>
                                          <p:spTgt spid="74"/>
                                        </p:tgtEl>
                                        <p:attrNameLst>
                                          <p:attrName>style.visibility</p:attrName>
                                        </p:attrNameLst>
                                      </p:cBhvr>
                                      <p:to>
                                        <p:strVal val="visible"/>
                                      </p:to>
                                    </p:set>
                                    <p:animEffect transition="in" filter="fade">
                                      <p:cBhvr>
                                        <p:cTn id="133" dur="500"/>
                                        <p:tgtEl>
                                          <p:spTgt spid="74"/>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76"/>
                                        </p:tgtEl>
                                        <p:attrNameLst>
                                          <p:attrName>style.visibility</p:attrName>
                                        </p:attrNameLst>
                                      </p:cBhvr>
                                      <p:to>
                                        <p:strVal val="visible"/>
                                      </p:to>
                                    </p:set>
                                    <p:animEffect transition="in" filter="fade">
                                      <p:cBhvr>
                                        <p:cTn id="136" dur="500"/>
                                        <p:tgtEl>
                                          <p:spTgt spid="76"/>
                                        </p:tgtEl>
                                      </p:cBhvr>
                                    </p:animEffect>
                                  </p:childTnLst>
                                </p:cTn>
                              </p:par>
                            </p:childTnLst>
                          </p:cTn>
                        </p:par>
                      </p:childTnLst>
                    </p:cTn>
                  </p:par>
                  <p:par>
                    <p:cTn id="137" fill="hold">
                      <p:stCondLst>
                        <p:cond delay="indefinite"/>
                      </p:stCondLst>
                      <p:childTnLst>
                        <p:par>
                          <p:cTn id="138" fill="hold">
                            <p:stCondLst>
                              <p:cond delay="0"/>
                            </p:stCondLst>
                            <p:childTnLst>
                              <p:par>
                                <p:cTn id="139" presetID="1" presetClass="emph" presetSubtype="2" fill="hold" nodeType="clickEffect">
                                  <p:stCondLst>
                                    <p:cond delay="0"/>
                                  </p:stCondLst>
                                  <p:childTnLst>
                                    <p:animClr clrSpc="rgb" dir="cw">
                                      <p:cBhvr>
                                        <p:cTn id="140" dur="2000" fill="hold"/>
                                        <p:tgtEl>
                                          <p:spTgt spid="30"/>
                                        </p:tgtEl>
                                        <p:attrNameLst>
                                          <p:attrName>fillcolor</p:attrName>
                                        </p:attrNameLst>
                                      </p:cBhvr>
                                      <p:to>
                                        <a:srgbClr val="00B0F0"/>
                                      </p:to>
                                    </p:animClr>
                                    <p:set>
                                      <p:cBhvr>
                                        <p:cTn id="141" dur="2000" fill="hold"/>
                                        <p:tgtEl>
                                          <p:spTgt spid="30"/>
                                        </p:tgtEl>
                                        <p:attrNameLst>
                                          <p:attrName>fill.type</p:attrName>
                                        </p:attrNameLst>
                                      </p:cBhvr>
                                      <p:to>
                                        <p:strVal val="solid"/>
                                      </p:to>
                                    </p:set>
                                    <p:set>
                                      <p:cBhvr>
                                        <p:cTn id="142" dur="2000" fill="hold"/>
                                        <p:tgtEl>
                                          <p:spTgt spid="30"/>
                                        </p:tgtEl>
                                        <p:attrNameLst>
                                          <p:attrName>fill.on</p:attrName>
                                        </p:attrNameLst>
                                      </p:cBhvr>
                                      <p:to>
                                        <p:strVal val="true"/>
                                      </p:to>
                                    </p:set>
                                  </p:childTnLst>
                                </p:cTn>
                              </p:par>
                              <p:par>
                                <p:cTn id="143" presetID="1" presetClass="emph" presetSubtype="2" fill="hold" nodeType="withEffect">
                                  <p:stCondLst>
                                    <p:cond delay="0"/>
                                  </p:stCondLst>
                                  <p:childTnLst>
                                    <p:animClr clrSpc="rgb" dir="cw">
                                      <p:cBhvr>
                                        <p:cTn id="144" dur="2000" fill="hold"/>
                                        <p:tgtEl>
                                          <p:spTgt spid="12"/>
                                        </p:tgtEl>
                                        <p:attrNameLst>
                                          <p:attrName>fillcolor</p:attrName>
                                        </p:attrNameLst>
                                      </p:cBhvr>
                                      <p:to>
                                        <a:srgbClr val="00B0F0"/>
                                      </p:to>
                                    </p:animClr>
                                    <p:set>
                                      <p:cBhvr>
                                        <p:cTn id="145" dur="2000" fill="hold"/>
                                        <p:tgtEl>
                                          <p:spTgt spid="12"/>
                                        </p:tgtEl>
                                        <p:attrNameLst>
                                          <p:attrName>fill.type</p:attrName>
                                        </p:attrNameLst>
                                      </p:cBhvr>
                                      <p:to>
                                        <p:strVal val="solid"/>
                                      </p:to>
                                    </p:set>
                                    <p:set>
                                      <p:cBhvr>
                                        <p:cTn id="146" dur="2000" fill="hold"/>
                                        <p:tgtEl>
                                          <p:spTgt spid="12"/>
                                        </p:tgtEl>
                                        <p:attrNameLst>
                                          <p:attrName>fill.on</p:attrName>
                                        </p:attrNameLst>
                                      </p:cBhvr>
                                      <p:to>
                                        <p:strVal val="true"/>
                                      </p:to>
                                    </p:set>
                                  </p:childTnLst>
                                </p:cTn>
                              </p:par>
                              <p:par>
                                <p:cTn id="147" presetID="1" presetClass="emph" presetSubtype="2" fill="hold" nodeType="withEffect">
                                  <p:stCondLst>
                                    <p:cond delay="0"/>
                                  </p:stCondLst>
                                  <p:childTnLst>
                                    <p:animClr clrSpc="rgb" dir="cw">
                                      <p:cBhvr>
                                        <p:cTn id="148" dur="2000" fill="hold"/>
                                        <p:tgtEl>
                                          <p:spTgt spid="17"/>
                                        </p:tgtEl>
                                        <p:attrNameLst>
                                          <p:attrName>fillcolor</p:attrName>
                                        </p:attrNameLst>
                                      </p:cBhvr>
                                      <p:to>
                                        <a:srgbClr val="00B0F0"/>
                                      </p:to>
                                    </p:animClr>
                                    <p:set>
                                      <p:cBhvr>
                                        <p:cTn id="149" dur="2000" fill="hold"/>
                                        <p:tgtEl>
                                          <p:spTgt spid="17"/>
                                        </p:tgtEl>
                                        <p:attrNameLst>
                                          <p:attrName>fill.type</p:attrName>
                                        </p:attrNameLst>
                                      </p:cBhvr>
                                      <p:to>
                                        <p:strVal val="solid"/>
                                      </p:to>
                                    </p:set>
                                    <p:set>
                                      <p:cBhvr>
                                        <p:cTn id="150" dur="2000" fill="hold"/>
                                        <p:tgtEl>
                                          <p:spTgt spid="17"/>
                                        </p:tgtEl>
                                        <p:attrNameLst>
                                          <p:attrName>fill.on</p:attrName>
                                        </p:attrNameLst>
                                      </p:cBhvr>
                                      <p:to>
                                        <p:strVal val="true"/>
                                      </p:to>
                                    </p:set>
                                  </p:childTnLst>
                                </p:cTn>
                              </p:par>
                              <p:par>
                                <p:cTn id="151" presetID="1" presetClass="emph" presetSubtype="2" fill="hold" nodeType="withEffect">
                                  <p:stCondLst>
                                    <p:cond delay="0"/>
                                  </p:stCondLst>
                                  <p:childTnLst>
                                    <p:animClr clrSpc="rgb" dir="cw">
                                      <p:cBhvr>
                                        <p:cTn id="152" dur="2000" fill="hold"/>
                                        <p:tgtEl>
                                          <p:spTgt spid="16"/>
                                        </p:tgtEl>
                                        <p:attrNameLst>
                                          <p:attrName>fillcolor</p:attrName>
                                        </p:attrNameLst>
                                      </p:cBhvr>
                                      <p:to>
                                        <a:srgbClr val="00B0F0"/>
                                      </p:to>
                                    </p:animClr>
                                    <p:set>
                                      <p:cBhvr>
                                        <p:cTn id="153" dur="2000" fill="hold"/>
                                        <p:tgtEl>
                                          <p:spTgt spid="16"/>
                                        </p:tgtEl>
                                        <p:attrNameLst>
                                          <p:attrName>fill.type</p:attrName>
                                        </p:attrNameLst>
                                      </p:cBhvr>
                                      <p:to>
                                        <p:strVal val="solid"/>
                                      </p:to>
                                    </p:set>
                                    <p:set>
                                      <p:cBhvr>
                                        <p:cTn id="154" dur="2000" fill="hold"/>
                                        <p:tgtEl>
                                          <p:spTgt spid="16"/>
                                        </p:tgtEl>
                                        <p:attrNameLst>
                                          <p:attrName>fill.on</p:attrName>
                                        </p:attrNameLst>
                                      </p:cBhvr>
                                      <p:to>
                                        <p:strVal val="true"/>
                                      </p:to>
                                    </p:set>
                                  </p:childTnLst>
                                </p:cTn>
                              </p:par>
                              <p:par>
                                <p:cTn id="155" presetID="7" presetClass="emph" presetSubtype="2" fill="hold" nodeType="withEffect">
                                  <p:stCondLst>
                                    <p:cond delay="0"/>
                                  </p:stCondLst>
                                  <p:childTnLst>
                                    <p:animClr clrSpc="rgb" dir="cw">
                                      <p:cBhvr>
                                        <p:cTn id="156" dur="2000" fill="hold"/>
                                        <p:tgtEl>
                                          <p:spTgt spid="30"/>
                                        </p:tgtEl>
                                        <p:attrNameLst>
                                          <p:attrName>stroke.color</p:attrName>
                                        </p:attrNameLst>
                                      </p:cBhvr>
                                      <p:to>
                                        <a:srgbClr val="00B0F0"/>
                                      </p:to>
                                    </p:animClr>
                                    <p:set>
                                      <p:cBhvr>
                                        <p:cTn id="157" dur="2000" fill="hold"/>
                                        <p:tgtEl>
                                          <p:spTgt spid="30"/>
                                        </p:tgtEl>
                                        <p:attrNameLst>
                                          <p:attrName>stroke.on</p:attrName>
                                        </p:attrNameLst>
                                      </p:cBhvr>
                                      <p:to>
                                        <p:strVal val="true"/>
                                      </p:to>
                                    </p:set>
                                  </p:childTnLst>
                                </p:cTn>
                              </p:par>
                              <p:par>
                                <p:cTn id="158" presetID="7" presetClass="emph" presetSubtype="2" fill="hold" nodeType="withEffect">
                                  <p:stCondLst>
                                    <p:cond delay="0"/>
                                  </p:stCondLst>
                                  <p:childTnLst>
                                    <p:animClr clrSpc="rgb" dir="cw">
                                      <p:cBhvr>
                                        <p:cTn id="159" dur="2000" fill="hold"/>
                                        <p:tgtEl>
                                          <p:spTgt spid="12"/>
                                        </p:tgtEl>
                                        <p:attrNameLst>
                                          <p:attrName>stroke.color</p:attrName>
                                        </p:attrNameLst>
                                      </p:cBhvr>
                                      <p:to>
                                        <a:srgbClr val="00B0F0"/>
                                      </p:to>
                                    </p:animClr>
                                    <p:set>
                                      <p:cBhvr>
                                        <p:cTn id="160" dur="2000" fill="hold"/>
                                        <p:tgtEl>
                                          <p:spTgt spid="12"/>
                                        </p:tgtEl>
                                        <p:attrNameLst>
                                          <p:attrName>stroke.on</p:attrName>
                                        </p:attrNameLst>
                                      </p:cBhvr>
                                      <p:to>
                                        <p:strVal val="true"/>
                                      </p:to>
                                    </p:set>
                                  </p:childTnLst>
                                </p:cTn>
                              </p:par>
                              <p:par>
                                <p:cTn id="161" presetID="7" presetClass="emph" presetSubtype="2" fill="hold" nodeType="withEffect">
                                  <p:stCondLst>
                                    <p:cond delay="0"/>
                                  </p:stCondLst>
                                  <p:childTnLst>
                                    <p:animClr clrSpc="rgb" dir="cw">
                                      <p:cBhvr>
                                        <p:cTn id="162" dur="2000" fill="hold"/>
                                        <p:tgtEl>
                                          <p:spTgt spid="17"/>
                                        </p:tgtEl>
                                        <p:attrNameLst>
                                          <p:attrName>stroke.color</p:attrName>
                                        </p:attrNameLst>
                                      </p:cBhvr>
                                      <p:to>
                                        <a:srgbClr val="00B0F0"/>
                                      </p:to>
                                    </p:animClr>
                                    <p:set>
                                      <p:cBhvr>
                                        <p:cTn id="163" dur="2000" fill="hold"/>
                                        <p:tgtEl>
                                          <p:spTgt spid="17"/>
                                        </p:tgtEl>
                                        <p:attrNameLst>
                                          <p:attrName>stroke.on</p:attrName>
                                        </p:attrNameLst>
                                      </p:cBhvr>
                                      <p:to>
                                        <p:strVal val="true"/>
                                      </p:to>
                                    </p:set>
                                  </p:childTnLst>
                                </p:cTn>
                              </p:par>
                              <p:par>
                                <p:cTn id="164" presetID="7" presetClass="emph" presetSubtype="2" fill="hold" nodeType="withEffect">
                                  <p:stCondLst>
                                    <p:cond delay="0"/>
                                  </p:stCondLst>
                                  <p:childTnLst>
                                    <p:animClr clrSpc="rgb" dir="cw">
                                      <p:cBhvr>
                                        <p:cTn id="165" dur="2000" fill="hold"/>
                                        <p:tgtEl>
                                          <p:spTgt spid="16"/>
                                        </p:tgtEl>
                                        <p:attrNameLst>
                                          <p:attrName>stroke.color</p:attrName>
                                        </p:attrNameLst>
                                      </p:cBhvr>
                                      <p:to>
                                        <a:srgbClr val="00B0F0"/>
                                      </p:to>
                                    </p:animClr>
                                    <p:set>
                                      <p:cBhvr>
                                        <p:cTn id="166" dur="2000" fill="hold"/>
                                        <p:tgtEl>
                                          <p:spTgt spid="16"/>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30" grpId="0" animBg="1"/>
      <p:bldP spid="32" grpId="0" animBg="1"/>
      <p:bldP spid="34" grpId="0" animBg="1"/>
      <p:bldP spid="73" grpId="0" animBg="1"/>
      <p:bldP spid="76" grpId="0"/>
      <p:bldP spid="78" grpId="0" animBg="1"/>
      <p:bldP spid="79" grpId="0" build="allAtOnce"/>
      <p:bldP spid="80" grpId="0"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BTA – Forward Slicing</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61790EBF-2842-40BA-9364-7C045D9A1DE9}" type="slidenum">
              <a:rPr lang="en-US" smtClean="0"/>
              <a:t>24</a:t>
            </a:fld>
            <a:endParaRPr lang="en-US"/>
          </a:p>
        </p:txBody>
      </p:sp>
      <p:sp>
        <p:nvSpPr>
          <p:cNvPr id="7" name="TextBox 6"/>
          <p:cNvSpPr txBox="1"/>
          <p:nvPr/>
        </p:nvSpPr>
        <p:spPr>
          <a:xfrm>
            <a:off x="3164666" y="990600"/>
            <a:ext cx="2662267" cy="6124754"/>
          </a:xfrm>
          <a:prstGeom prst="rect">
            <a:avLst/>
          </a:prstGeom>
          <a:noFill/>
        </p:spPr>
        <p:txBody>
          <a:bodyPr wrap="none" rtlCol="0">
            <a:spAutoFit/>
          </a:bodyPr>
          <a:lstStyle/>
          <a:p>
            <a:r>
              <a:rPr lang="en-US" sz="2000" dirty="0" smtClean="0"/>
              <a:t>       </a:t>
            </a:r>
            <a:r>
              <a:rPr lang="en-US" sz="2200" u="sng" dirty="0" smtClean="0"/>
              <a:t>lea </a:t>
            </a:r>
            <a:r>
              <a:rPr lang="en-US" sz="2200" u="sng" dirty="0" err="1" smtClean="0"/>
              <a:t>esp</a:t>
            </a:r>
            <a:r>
              <a:rPr lang="en-US" sz="2200" u="sng" dirty="0" smtClean="0"/>
              <a:t>, [esp-4]</a:t>
            </a:r>
          </a:p>
          <a:p>
            <a:r>
              <a:rPr lang="en-US" sz="2200" dirty="0" smtClean="0"/>
              <a:t>      mov [</a:t>
            </a:r>
            <a:r>
              <a:rPr lang="en-US" sz="2200" dirty="0" err="1" smtClean="0"/>
              <a:t>esp</a:t>
            </a:r>
            <a:r>
              <a:rPr lang="en-US" sz="2200" dirty="0" smtClean="0"/>
              <a:t>], </a:t>
            </a:r>
            <a:r>
              <a:rPr lang="en-US" sz="2200" dirty="0" err="1"/>
              <a:t>eax</a:t>
            </a:r>
            <a:r>
              <a:rPr lang="en-US" sz="2200" dirty="0"/>
              <a:t> ; </a:t>
            </a:r>
            <a:r>
              <a:rPr lang="en-US" sz="2200" dirty="0" smtClean="0"/>
              <a:t>x</a:t>
            </a:r>
            <a:endParaRPr lang="en-US" sz="2200" dirty="0"/>
          </a:p>
          <a:p>
            <a:r>
              <a:rPr lang="en-US" sz="2200" dirty="0" smtClean="0"/>
              <a:t>      lea </a:t>
            </a:r>
            <a:r>
              <a:rPr lang="en-US" sz="2200" dirty="0" err="1" smtClean="0"/>
              <a:t>esp</a:t>
            </a:r>
            <a:r>
              <a:rPr lang="en-US" sz="2200" dirty="0" smtClean="0"/>
              <a:t>, [esp-4]</a:t>
            </a:r>
          </a:p>
          <a:p>
            <a:r>
              <a:rPr lang="en-US" sz="2200" dirty="0"/>
              <a:t> </a:t>
            </a:r>
            <a:r>
              <a:rPr lang="en-US" sz="2200" dirty="0" smtClean="0"/>
              <a:t>     mov [</a:t>
            </a:r>
            <a:r>
              <a:rPr lang="en-US" sz="2200" dirty="0" err="1" smtClean="0"/>
              <a:t>esp</a:t>
            </a:r>
            <a:r>
              <a:rPr lang="en-US" sz="2200" dirty="0" smtClean="0"/>
              <a:t>],</a:t>
            </a:r>
            <a:r>
              <a:rPr lang="en-US" sz="2200" dirty="0" smtClean="0"/>
              <a:t> </a:t>
            </a:r>
            <a:r>
              <a:rPr lang="en-US" sz="2200" dirty="0" err="1"/>
              <a:t>ebx</a:t>
            </a:r>
            <a:r>
              <a:rPr lang="en-US" sz="2200" dirty="0"/>
              <a:t> ; </a:t>
            </a:r>
            <a:r>
              <a:rPr lang="en-US" sz="2200" dirty="0" smtClean="0"/>
              <a:t>y</a:t>
            </a:r>
            <a:endParaRPr lang="en-US" sz="2200" dirty="0"/>
          </a:p>
          <a:p>
            <a:r>
              <a:rPr lang="en-US" sz="2200" dirty="0" smtClean="0"/>
              <a:t>      lea </a:t>
            </a:r>
            <a:r>
              <a:rPr lang="en-US" sz="2200" dirty="0" err="1" smtClean="0"/>
              <a:t>esp</a:t>
            </a:r>
            <a:r>
              <a:rPr lang="en-US" sz="2200" dirty="0" smtClean="0"/>
              <a:t>, [esp-4]</a:t>
            </a:r>
          </a:p>
          <a:p>
            <a:r>
              <a:rPr lang="en-US" sz="2200" dirty="0"/>
              <a:t> </a:t>
            </a:r>
            <a:r>
              <a:rPr lang="en-US" sz="2200" dirty="0" smtClean="0"/>
              <a:t>     mov [</a:t>
            </a:r>
            <a:r>
              <a:rPr lang="en-US" sz="2200" dirty="0" err="1" smtClean="0"/>
              <a:t>esp</a:t>
            </a:r>
            <a:r>
              <a:rPr lang="en-US" sz="2200" dirty="0" smtClean="0"/>
              <a:t>],</a:t>
            </a:r>
            <a:r>
              <a:rPr lang="en-US" sz="2200" dirty="0" smtClean="0"/>
              <a:t> </a:t>
            </a:r>
            <a:r>
              <a:rPr lang="en-US" sz="2200" dirty="0" err="1"/>
              <a:t>ecx</a:t>
            </a:r>
            <a:r>
              <a:rPr lang="en-US" sz="2200" dirty="0"/>
              <a:t> ; n</a:t>
            </a:r>
          </a:p>
          <a:p>
            <a:r>
              <a:rPr lang="en-US" sz="2200" dirty="0" smtClean="0"/>
              <a:t>      </a:t>
            </a:r>
            <a:r>
              <a:rPr lang="en-US" sz="2200" u="sng" dirty="0" smtClean="0"/>
              <a:t>lea </a:t>
            </a:r>
            <a:r>
              <a:rPr lang="en-US" sz="2200" u="sng" dirty="0" err="1" smtClean="0"/>
              <a:t>esp</a:t>
            </a:r>
            <a:r>
              <a:rPr lang="en-US" sz="2200" u="sng" dirty="0" smtClean="0"/>
              <a:t>, [esp-4]</a:t>
            </a:r>
          </a:p>
          <a:p>
            <a:r>
              <a:rPr lang="en-US" sz="2200" dirty="0"/>
              <a:t> </a:t>
            </a:r>
            <a:r>
              <a:rPr lang="en-US" sz="2200" dirty="0" smtClean="0"/>
              <a:t>     mov [</a:t>
            </a:r>
            <a:r>
              <a:rPr lang="en-US" sz="2200" dirty="0" err="1" smtClean="0"/>
              <a:t>esp</a:t>
            </a:r>
            <a:r>
              <a:rPr lang="en-US" sz="2200" dirty="0" smtClean="0"/>
              <a:t>],</a:t>
            </a:r>
            <a:r>
              <a:rPr lang="en-US" sz="2200" dirty="0" smtClean="0"/>
              <a:t> 0 ; p</a:t>
            </a:r>
            <a:endParaRPr lang="en-US" sz="2200" dirty="0"/>
          </a:p>
          <a:p>
            <a:r>
              <a:rPr lang="en-US" sz="2200" dirty="0" smtClean="0"/>
              <a:t>L2: </a:t>
            </a:r>
            <a:r>
              <a:rPr lang="en-US" sz="2200" dirty="0" err="1" smtClean="0"/>
              <a:t>cmp</a:t>
            </a:r>
            <a:r>
              <a:rPr lang="en-US" sz="2200" dirty="0" smtClean="0"/>
              <a:t> [esp+4], 0</a:t>
            </a:r>
          </a:p>
          <a:p>
            <a:r>
              <a:rPr lang="en-US" sz="2200" dirty="0"/>
              <a:t> </a:t>
            </a:r>
            <a:r>
              <a:rPr lang="en-US" sz="2200" dirty="0" smtClean="0"/>
              <a:t>     je L1</a:t>
            </a:r>
          </a:p>
          <a:p>
            <a:r>
              <a:rPr lang="en-US" sz="2200" dirty="0"/>
              <a:t> </a:t>
            </a:r>
            <a:r>
              <a:rPr lang="en-US" sz="2200" dirty="0" smtClean="0"/>
              <a:t>     mov </a:t>
            </a:r>
            <a:r>
              <a:rPr lang="en-US" sz="2200" dirty="0" err="1" smtClean="0"/>
              <a:t>eax</a:t>
            </a:r>
            <a:r>
              <a:rPr lang="en-US" sz="2200" dirty="0" smtClean="0"/>
              <a:t>, [esp+12]</a:t>
            </a:r>
          </a:p>
          <a:p>
            <a:r>
              <a:rPr lang="en-US" sz="2200" dirty="0"/>
              <a:t> </a:t>
            </a:r>
            <a:r>
              <a:rPr lang="en-US" sz="2200" dirty="0" smtClean="0"/>
              <a:t>     </a:t>
            </a:r>
            <a:r>
              <a:rPr lang="en-US" sz="2200" u="sng" dirty="0" smtClean="0"/>
              <a:t>mov </a:t>
            </a:r>
            <a:r>
              <a:rPr lang="en-US" sz="2200" u="sng" dirty="0" err="1" smtClean="0"/>
              <a:t>ebx</a:t>
            </a:r>
            <a:r>
              <a:rPr lang="en-US" sz="2200" u="sng" dirty="0" smtClean="0"/>
              <a:t>, [esp+8]</a:t>
            </a:r>
          </a:p>
          <a:p>
            <a:r>
              <a:rPr lang="en-US" sz="2200" dirty="0"/>
              <a:t> </a:t>
            </a:r>
            <a:r>
              <a:rPr lang="en-US" sz="2200" dirty="0" smtClean="0"/>
              <a:t>     add </a:t>
            </a:r>
            <a:r>
              <a:rPr lang="en-US" sz="2200" dirty="0" err="1" smtClean="0"/>
              <a:t>eax</a:t>
            </a:r>
            <a:r>
              <a:rPr lang="en-US" sz="2200" dirty="0" smtClean="0"/>
              <a:t>, </a:t>
            </a:r>
            <a:r>
              <a:rPr lang="en-US" sz="2200" dirty="0" err="1" smtClean="0"/>
              <a:t>ebx</a:t>
            </a:r>
            <a:endParaRPr lang="en-US" sz="2200" dirty="0" smtClean="0"/>
          </a:p>
          <a:p>
            <a:r>
              <a:rPr lang="en-US" sz="2200" dirty="0"/>
              <a:t> </a:t>
            </a:r>
            <a:r>
              <a:rPr lang="en-US" sz="2200" dirty="0" smtClean="0"/>
              <a:t>     add [</a:t>
            </a:r>
            <a:r>
              <a:rPr lang="en-US" sz="2200" dirty="0" err="1" smtClean="0"/>
              <a:t>esp</a:t>
            </a:r>
            <a:r>
              <a:rPr lang="en-US" sz="2200" dirty="0" smtClean="0"/>
              <a:t>], </a:t>
            </a:r>
            <a:r>
              <a:rPr lang="en-US" sz="2200" dirty="0" err="1" smtClean="0"/>
              <a:t>eax</a:t>
            </a:r>
            <a:endParaRPr lang="en-US" sz="2200" dirty="0" smtClean="0"/>
          </a:p>
          <a:p>
            <a:r>
              <a:rPr lang="en-US" sz="2200" dirty="0" smtClean="0"/>
              <a:t>      sub [esp+4], 1</a:t>
            </a:r>
          </a:p>
          <a:p>
            <a:r>
              <a:rPr lang="en-US" sz="2200" dirty="0"/>
              <a:t> </a:t>
            </a:r>
            <a:r>
              <a:rPr lang="en-US" sz="2200" dirty="0" smtClean="0"/>
              <a:t>     </a:t>
            </a:r>
            <a:r>
              <a:rPr lang="en-US" sz="2200" dirty="0" err="1" smtClean="0"/>
              <a:t>jmp</a:t>
            </a:r>
            <a:r>
              <a:rPr lang="en-US" sz="2200" dirty="0" smtClean="0"/>
              <a:t> L2</a:t>
            </a:r>
          </a:p>
          <a:p>
            <a:r>
              <a:rPr lang="en-US" sz="2200" dirty="0"/>
              <a:t> </a:t>
            </a:r>
            <a:r>
              <a:rPr lang="en-US" sz="2200" dirty="0" smtClean="0"/>
              <a:t>     mov </a:t>
            </a:r>
            <a:r>
              <a:rPr lang="en-US" sz="2200" dirty="0" err="1" smtClean="0"/>
              <a:t>eax</a:t>
            </a:r>
            <a:r>
              <a:rPr lang="en-US" sz="2200" dirty="0" smtClean="0"/>
              <a:t>, [</a:t>
            </a:r>
            <a:r>
              <a:rPr lang="en-US" sz="2200" dirty="0" err="1" smtClean="0"/>
              <a:t>esp</a:t>
            </a:r>
            <a:r>
              <a:rPr lang="en-US" sz="2200" dirty="0" smtClean="0"/>
              <a:t>]</a:t>
            </a:r>
            <a:endParaRPr lang="en-US" sz="2200" dirty="0"/>
          </a:p>
          <a:p>
            <a:endParaRPr lang="en-US" dirty="0"/>
          </a:p>
        </p:txBody>
      </p:sp>
      <p:sp>
        <p:nvSpPr>
          <p:cNvPr id="21" name="Rectangle 20"/>
          <p:cNvSpPr/>
          <p:nvPr/>
        </p:nvSpPr>
        <p:spPr>
          <a:xfrm>
            <a:off x="6092614" y="1639748"/>
            <a:ext cx="398584" cy="313572"/>
          </a:xfrm>
          <a:prstGeom prst="rect">
            <a:avLst/>
          </a:prstGeom>
          <a:solidFill>
            <a:srgbClr val="00B050"/>
          </a:solidFill>
          <a:ln>
            <a:solidFill>
              <a:srgbClr val="00B05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Rectangle 21"/>
          <p:cNvSpPr/>
          <p:nvPr/>
        </p:nvSpPr>
        <p:spPr>
          <a:xfrm>
            <a:off x="7297616" y="1639748"/>
            <a:ext cx="398584" cy="313572"/>
          </a:xfrm>
          <a:prstGeom prst="rect">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TextBox 22"/>
          <p:cNvSpPr txBox="1"/>
          <p:nvPr/>
        </p:nvSpPr>
        <p:spPr>
          <a:xfrm>
            <a:off x="6491198" y="1611868"/>
            <a:ext cx="732893" cy="369332"/>
          </a:xfrm>
          <a:prstGeom prst="rect">
            <a:avLst/>
          </a:prstGeom>
          <a:noFill/>
        </p:spPr>
        <p:txBody>
          <a:bodyPr wrap="none" rtlCol="0">
            <a:spAutoFit/>
          </a:bodyPr>
          <a:lstStyle/>
          <a:p>
            <a:r>
              <a:rPr lang="en-US" dirty="0" smtClean="0">
                <a:latin typeface="Cambria" panose="02040503050406030204" pitchFamily="18" charset="0"/>
              </a:rPr>
              <a:t>Static</a:t>
            </a:r>
            <a:endParaRPr lang="en-US" dirty="0">
              <a:latin typeface="Cambria" panose="02040503050406030204" pitchFamily="18" charset="0"/>
            </a:endParaRPr>
          </a:p>
        </p:txBody>
      </p:sp>
      <p:sp>
        <p:nvSpPr>
          <p:cNvPr id="24" name="TextBox 23"/>
          <p:cNvSpPr txBox="1"/>
          <p:nvPr/>
        </p:nvSpPr>
        <p:spPr>
          <a:xfrm>
            <a:off x="7696200" y="1611868"/>
            <a:ext cx="1117614" cy="369332"/>
          </a:xfrm>
          <a:prstGeom prst="rect">
            <a:avLst/>
          </a:prstGeom>
          <a:noFill/>
        </p:spPr>
        <p:txBody>
          <a:bodyPr wrap="none" rtlCol="0">
            <a:spAutoFit/>
          </a:bodyPr>
          <a:lstStyle/>
          <a:p>
            <a:r>
              <a:rPr lang="en-US" b="1" dirty="0" smtClean="0">
                <a:latin typeface="Cambria" panose="02040503050406030204" pitchFamily="18" charset="0"/>
              </a:rPr>
              <a:t>Dynamic</a:t>
            </a:r>
            <a:endParaRPr lang="en-US" b="1" dirty="0">
              <a:latin typeface="Cambria" panose="02040503050406030204" pitchFamily="18" charset="0"/>
            </a:endParaRPr>
          </a:p>
        </p:txBody>
      </p:sp>
      <p:sp>
        <p:nvSpPr>
          <p:cNvPr id="15" name="Rectangle 14"/>
          <p:cNvSpPr/>
          <p:nvPr/>
        </p:nvSpPr>
        <p:spPr>
          <a:xfrm>
            <a:off x="6952565" y="2201028"/>
            <a:ext cx="398584" cy="313572"/>
          </a:xfrm>
          <a:prstGeom prst="rect">
            <a:avLst/>
          </a:prstGeom>
          <a:solidFill>
            <a:srgbClr val="00B0F0"/>
          </a:solidFill>
          <a:ln>
            <a:solidFill>
              <a:srgbClr val="00B0F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TextBox 15"/>
          <p:cNvSpPr txBox="1"/>
          <p:nvPr/>
        </p:nvSpPr>
        <p:spPr>
          <a:xfrm>
            <a:off x="7351149" y="2173148"/>
            <a:ext cx="759695" cy="369332"/>
          </a:xfrm>
          <a:prstGeom prst="rect">
            <a:avLst/>
          </a:prstGeom>
          <a:noFill/>
        </p:spPr>
        <p:txBody>
          <a:bodyPr wrap="none" rtlCol="0">
            <a:spAutoFit/>
          </a:bodyPr>
          <a:lstStyle/>
          <a:p>
            <a:r>
              <a:rPr lang="en-US" u="sng" dirty="0" smtClean="0">
                <a:latin typeface="Cambria" panose="02040503050406030204" pitchFamily="18" charset="0"/>
              </a:rPr>
              <a:t>Lifted</a:t>
            </a:r>
            <a:endParaRPr lang="en-US" u="sng" dirty="0">
              <a:latin typeface="Cambria" panose="02040503050406030204" pitchFamily="18" charset="0"/>
            </a:endParaRPr>
          </a:p>
        </p:txBody>
      </p:sp>
    </p:spTree>
    <p:extLst>
      <p:ext uri="{BB962C8B-B14F-4D97-AF65-F5344CB8AC3E}">
        <p14:creationId xmlns:p14="http://schemas.microsoft.com/office/powerpoint/2010/main" val="2556295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iterate type="lt">
                                    <p:tmPct val="0"/>
                                  </p:iterate>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iterate type="lt">
                                    <p:tmPct val="0"/>
                                  </p:iterate>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500"/>
                                        <p:tgtEl>
                                          <p:spTgt spid="7">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fade">
                                      <p:cBhvr>
                                        <p:cTn id="16" dur="500"/>
                                        <p:tgtEl>
                                          <p:spTgt spid="7">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fade">
                                      <p:cBhvr>
                                        <p:cTn id="19" dur="500"/>
                                        <p:tgtEl>
                                          <p:spTgt spid="7">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fade">
                                      <p:cBhvr>
                                        <p:cTn id="22" dur="500"/>
                                        <p:tgtEl>
                                          <p:spTgt spid="7">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animEffect transition="in" filter="fade">
                                      <p:cBhvr>
                                        <p:cTn id="25" dur="500"/>
                                        <p:tgtEl>
                                          <p:spTgt spid="7">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7">
                                            <p:txEl>
                                              <p:pRg st="7" end="7"/>
                                            </p:txEl>
                                          </p:spTgt>
                                        </p:tgtEl>
                                        <p:attrNameLst>
                                          <p:attrName>style.visibility</p:attrName>
                                        </p:attrNameLst>
                                      </p:cBhvr>
                                      <p:to>
                                        <p:strVal val="visible"/>
                                      </p:to>
                                    </p:set>
                                    <p:animEffect transition="in" filter="fade">
                                      <p:cBhvr>
                                        <p:cTn id="28" dur="500"/>
                                        <p:tgtEl>
                                          <p:spTgt spid="7">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7">
                                            <p:txEl>
                                              <p:pRg st="8" end="8"/>
                                            </p:txEl>
                                          </p:spTgt>
                                        </p:tgtEl>
                                        <p:attrNameLst>
                                          <p:attrName>style.visibility</p:attrName>
                                        </p:attrNameLst>
                                      </p:cBhvr>
                                      <p:to>
                                        <p:strVal val="visible"/>
                                      </p:to>
                                    </p:set>
                                    <p:animEffect transition="in" filter="fade">
                                      <p:cBhvr>
                                        <p:cTn id="31" dur="500"/>
                                        <p:tgtEl>
                                          <p:spTgt spid="7">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7">
                                            <p:txEl>
                                              <p:pRg st="9" end="9"/>
                                            </p:txEl>
                                          </p:spTgt>
                                        </p:tgtEl>
                                        <p:attrNameLst>
                                          <p:attrName>style.visibility</p:attrName>
                                        </p:attrNameLst>
                                      </p:cBhvr>
                                      <p:to>
                                        <p:strVal val="visible"/>
                                      </p:to>
                                    </p:set>
                                    <p:animEffect transition="in" filter="fade">
                                      <p:cBhvr>
                                        <p:cTn id="34" dur="500"/>
                                        <p:tgtEl>
                                          <p:spTgt spid="7">
                                            <p:txEl>
                                              <p:pRg st="9" end="9"/>
                                            </p:txEl>
                                          </p:spTgt>
                                        </p:tgtEl>
                                      </p:cBhvr>
                                    </p:animEffect>
                                  </p:childTnLst>
                                </p:cTn>
                              </p:par>
                              <p:par>
                                <p:cTn id="35" presetID="10" presetClass="entr" presetSubtype="0" fill="hold" nodeType="withEffect">
                                  <p:stCondLst>
                                    <p:cond delay="0"/>
                                  </p:stCondLst>
                                  <p:iterate type="lt">
                                    <p:tmPct val="0"/>
                                  </p:iterate>
                                  <p:childTnLst>
                                    <p:set>
                                      <p:cBhvr>
                                        <p:cTn id="36" dur="1" fill="hold">
                                          <p:stCondLst>
                                            <p:cond delay="0"/>
                                          </p:stCondLst>
                                        </p:cTn>
                                        <p:tgtEl>
                                          <p:spTgt spid="7">
                                            <p:txEl>
                                              <p:pRg st="10" end="10"/>
                                            </p:txEl>
                                          </p:spTgt>
                                        </p:tgtEl>
                                        <p:attrNameLst>
                                          <p:attrName>style.visibility</p:attrName>
                                        </p:attrNameLst>
                                      </p:cBhvr>
                                      <p:to>
                                        <p:strVal val="visible"/>
                                      </p:to>
                                    </p:set>
                                    <p:animEffect transition="in" filter="fade">
                                      <p:cBhvr>
                                        <p:cTn id="37" dur="500"/>
                                        <p:tgtEl>
                                          <p:spTgt spid="7">
                                            <p:txEl>
                                              <p:pRg st="10" end="10"/>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7">
                                            <p:txEl>
                                              <p:pRg st="11" end="11"/>
                                            </p:txEl>
                                          </p:spTgt>
                                        </p:tgtEl>
                                        <p:attrNameLst>
                                          <p:attrName>style.visibility</p:attrName>
                                        </p:attrNameLst>
                                      </p:cBhvr>
                                      <p:to>
                                        <p:strVal val="visible"/>
                                      </p:to>
                                    </p:set>
                                    <p:animEffect transition="in" filter="fade">
                                      <p:cBhvr>
                                        <p:cTn id="40" dur="500"/>
                                        <p:tgtEl>
                                          <p:spTgt spid="7">
                                            <p:txEl>
                                              <p:pRg st="11" end="11"/>
                                            </p:txEl>
                                          </p:spTgt>
                                        </p:tgtEl>
                                      </p:cBhvr>
                                    </p:animEffect>
                                  </p:childTnLst>
                                </p:cTn>
                              </p:par>
                              <p:par>
                                <p:cTn id="41" presetID="10" presetClass="entr" presetSubtype="0" fill="hold" nodeType="withEffect">
                                  <p:stCondLst>
                                    <p:cond delay="0"/>
                                  </p:stCondLst>
                                  <p:iterate type="lt">
                                    <p:tmPct val="0"/>
                                  </p:iterate>
                                  <p:childTnLst>
                                    <p:set>
                                      <p:cBhvr>
                                        <p:cTn id="42" dur="1" fill="hold">
                                          <p:stCondLst>
                                            <p:cond delay="0"/>
                                          </p:stCondLst>
                                        </p:cTn>
                                        <p:tgtEl>
                                          <p:spTgt spid="7">
                                            <p:txEl>
                                              <p:pRg st="12" end="12"/>
                                            </p:txEl>
                                          </p:spTgt>
                                        </p:tgtEl>
                                        <p:attrNameLst>
                                          <p:attrName>style.visibility</p:attrName>
                                        </p:attrNameLst>
                                      </p:cBhvr>
                                      <p:to>
                                        <p:strVal val="visible"/>
                                      </p:to>
                                    </p:set>
                                    <p:animEffect transition="in" filter="fade">
                                      <p:cBhvr>
                                        <p:cTn id="43" dur="500"/>
                                        <p:tgtEl>
                                          <p:spTgt spid="7">
                                            <p:txEl>
                                              <p:pRg st="12" end="12"/>
                                            </p:txEl>
                                          </p:spTgt>
                                        </p:tgtEl>
                                      </p:cBhvr>
                                    </p:animEffect>
                                  </p:childTnLst>
                                </p:cTn>
                              </p:par>
                              <p:par>
                                <p:cTn id="44" presetID="10" presetClass="entr" presetSubtype="0" fill="hold" nodeType="withEffect">
                                  <p:stCondLst>
                                    <p:cond delay="0"/>
                                  </p:stCondLst>
                                  <p:iterate type="lt">
                                    <p:tmPct val="0"/>
                                  </p:iterate>
                                  <p:childTnLst>
                                    <p:set>
                                      <p:cBhvr>
                                        <p:cTn id="45" dur="1" fill="hold">
                                          <p:stCondLst>
                                            <p:cond delay="0"/>
                                          </p:stCondLst>
                                        </p:cTn>
                                        <p:tgtEl>
                                          <p:spTgt spid="7">
                                            <p:txEl>
                                              <p:pRg st="13" end="13"/>
                                            </p:txEl>
                                          </p:spTgt>
                                        </p:tgtEl>
                                        <p:attrNameLst>
                                          <p:attrName>style.visibility</p:attrName>
                                        </p:attrNameLst>
                                      </p:cBhvr>
                                      <p:to>
                                        <p:strVal val="visible"/>
                                      </p:to>
                                    </p:set>
                                    <p:animEffect transition="in" filter="fade">
                                      <p:cBhvr>
                                        <p:cTn id="46" dur="500"/>
                                        <p:tgtEl>
                                          <p:spTgt spid="7">
                                            <p:txEl>
                                              <p:pRg st="13" end="13"/>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7">
                                            <p:txEl>
                                              <p:pRg st="14" end="14"/>
                                            </p:txEl>
                                          </p:spTgt>
                                        </p:tgtEl>
                                        <p:attrNameLst>
                                          <p:attrName>style.visibility</p:attrName>
                                        </p:attrNameLst>
                                      </p:cBhvr>
                                      <p:to>
                                        <p:strVal val="visible"/>
                                      </p:to>
                                    </p:set>
                                    <p:animEffect transition="in" filter="fade">
                                      <p:cBhvr>
                                        <p:cTn id="49" dur="500"/>
                                        <p:tgtEl>
                                          <p:spTgt spid="7">
                                            <p:txEl>
                                              <p:pRg st="14" end="14"/>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7">
                                            <p:txEl>
                                              <p:pRg st="15" end="15"/>
                                            </p:txEl>
                                          </p:spTgt>
                                        </p:tgtEl>
                                        <p:attrNameLst>
                                          <p:attrName>style.visibility</p:attrName>
                                        </p:attrNameLst>
                                      </p:cBhvr>
                                      <p:to>
                                        <p:strVal val="visible"/>
                                      </p:to>
                                    </p:set>
                                    <p:animEffect transition="in" filter="fade">
                                      <p:cBhvr>
                                        <p:cTn id="52" dur="500"/>
                                        <p:tgtEl>
                                          <p:spTgt spid="7">
                                            <p:txEl>
                                              <p:pRg st="15" end="15"/>
                                            </p:txEl>
                                          </p:spTgt>
                                        </p:tgtEl>
                                      </p:cBhvr>
                                    </p:animEffect>
                                  </p:childTnLst>
                                </p:cTn>
                              </p:par>
                              <p:par>
                                <p:cTn id="53" presetID="10" presetClass="entr" presetSubtype="0" fill="hold" nodeType="withEffect">
                                  <p:stCondLst>
                                    <p:cond delay="0"/>
                                  </p:stCondLst>
                                  <p:iterate type="lt">
                                    <p:tmPct val="0"/>
                                  </p:iterate>
                                  <p:childTnLst>
                                    <p:set>
                                      <p:cBhvr>
                                        <p:cTn id="54" dur="1" fill="hold">
                                          <p:stCondLst>
                                            <p:cond delay="0"/>
                                          </p:stCondLst>
                                        </p:cTn>
                                        <p:tgtEl>
                                          <p:spTgt spid="7">
                                            <p:txEl>
                                              <p:pRg st="16" end="16"/>
                                            </p:txEl>
                                          </p:spTgt>
                                        </p:tgtEl>
                                        <p:attrNameLst>
                                          <p:attrName>style.visibility</p:attrName>
                                        </p:attrNameLst>
                                      </p:cBhvr>
                                      <p:to>
                                        <p:strVal val="visible"/>
                                      </p:to>
                                    </p:set>
                                    <p:animEffect transition="in" filter="fade">
                                      <p:cBhvr>
                                        <p:cTn id="55" dur="500"/>
                                        <p:tgtEl>
                                          <p:spTgt spid="7">
                                            <p:txEl>
                                              <p:pRg st="16" end="16"/>
                                            </p:txEl>
                                          </p:spTgt>
                                        </p:tgtEl>
                                      </p:cBhvr>
                                    </p:animEffect>
                                  </p:childTnLst>
                                </p:cTn>
                              </p:par>
                              <p:par>
                                <p:cTn id="56" presetID="3" presetClass="emph" presetSubtype="2" fill="hold" nodeType="withEffect">
                                  <p:stCondLst>
                                    <p:cond delay="0"/>
                                  </p:stCondLst>
                                  <p:iterate type="lt">
                                    <p:tmPct val="0"/>
                                  </p:iterate>
                                  <p:childTnLst>
                                    <p:animClr clrSpc="rgb" dir="cw">
                                      <p:cBhvr override="childStyle">
                                        <p:cTn id="57" dur="1000" fill="hold"/>
                                        <p:tgtEl>
                                          <p:spTgt spid="7">
                                            <p:txEl>
                                              <p:pRg st="1" end="1"/>
                                            </p:txEl>
                                          </p:spTgt>
                                        </p:tgtEl>
                                        <p:attrNameLst>
                                          <p:attrName>style.color</p:attrName>
                                        </p:attrNameLst>
                                      </p:cBhvr>
                                      <p:to>
                                        <a:srgbClr val="C00000"/>
                                      </p:to>
                                    </p:animClr>
                                  </p:childTnLst>
                                </p:cTn>
                              </p:par>
                              <p:par>
                                <p:cTn id="58" presetID="15" presetClass="emph" presetSubtype="0" nodeType="withEffect">
                                  <p:stCondLst>
                                    <p:cond delay="0"/>
                                  </p:stCondLst>
                                  <p:iterate type="lt">
                                    <p:tmAbs val="25"/>
                                  </p:iterate>
                                  <p:childTnLst>
                                    <p:set>
                                      <p:cBhvr override="childStyle">
                                        <p:cTn id="59" dur="indefinite"/>
                                        <p:tgtEl>
                                          <p:spTgt spid="7">
                                            <p:txEl>
                                              <p:pRg st="1" end="1"/>
                                            </p:txEl>
                                          </p:spTgt>
                                        </p:tgtEl>
                                        <p:attrNameLst>
                                          <p:attrName>style.fontWeight</p:attrName>
                                        </p:attrNameLst>
                                      </p:cBhvr>
                                      <p:to>
                                        <p:strVal val="bold"/>
                                      </p:to>
                                    </p:set>
                                  </p:childTnLst>
                                </p:cTn>
                              </p:par>
                              <p:par>
                                <p:cTn id="60" presetID="3" presetClass="emph" presetSubtype="2" fill="hold" nodeType="withEffect">
                                  <p:stCondLst>
                                    <p:cond delay="0"/>
                                  </p:stCondLst>
                                  <p:iterate type="lt">
                                    <p:tmPct val="0"/>
                                  </p:iterate>
                                  <p:childTnLst>
                                    <p:animClr clrSpc="rgb" dir="cw">
                                      <p:cBhvr override="childStyle">
                                        <p:cTn id="61" dur="1000" fill="hold"/>
                                        <p:tgtEl>
                                          <p:spTgt spid="7">
                                            <p:txEl>
                                              <p:pRg st="10" end="10"/>
                                            </p:txEl>
                                          </p:spTgt>
                                        </p:tgtEl>
                                        <p:attrNameLst>
                                          <p:attrName>style.color</p:attrName>
                                        </p:attrNameLst>
                                      </p:cBhvr>
                                      <p:to>
                                        <a:srgbClr val="C00000"/>
                                      </p:to>
                                    </p:animClr>
                                  </p:childTnLst>
                                </p:cTn>
                              </p:par>
                              <p:par>
                                <p:cTn id="62" presetID="3" presetClass="emph" presetSubtype="2" fill="hold" nodeType="withEffect">
                                  <p:stCondLst>
                                    <p:cond delay="0"/>
                                  </p:stCondLst>
                                  <p:iterate type="lt">
                                    <p:tmPct val="0"/>
                                  </p:iterate>
                                  <p:childTnLst>
                                    <p:animClr clrSpc="rgb" dir="cw">
                                      <p:cBhvr override="childStyle">
                                        <p:cTn id="63" dur="1000" fill="hold"/>
                                        <p:tgtEl>
                                          <p:spTgt spid="7">
                                            <p:txEl>
                                              <p:pRg st="12" end="12"/>
                                            </p:txEl>
                                          </p:spTgt>
                                        </p:tgtEl>
                                        <p:attrNameLst>
                                          <p:attrName>style.color</p:attrName>
                                        </p:attrNameLst>
                                      </p:cBhvr>
                                      <p:to>
                                        <a:srgbClr val="C00000"/>
                                      </p:to>
                                    </p:animClr>
                                  </p:childTnLst>
                                </p:cTn>
                              </p:par>
                              <p:par>
                                <p:cTn id="64" presetID="3" presetClass="emph" presetSubtype="2" fill="hold" nodeType="withEffect">
                                  <p:stCondLst>
                                    <p:cond delay="0"/>
                                  </p:stCondLst>
                                  <p:iterate type="lt">
                                    <p:tmPct val="0"/>
                                  </p:iterate>
                                  <p:childTnLst>
                                    <p:animClr clrSpc="rgb" dir="cw">
                                      <p:cBhvr override="childStyle">
                                        <p:cTn id="65" dur="1000" fill="hold"/>
                                        <p:tgtEl>
                                          <p:spTgt spid="7">
                                            <p:txEl>
                                              <p:pRg st="13" end="13"/>
                                            </p:txEl>
                                          </p:spTgt>
                                        </p:tgtEl>
                                        <p:attrNameLst>
                                          <p:attrName>style.color</p:attrName>
                                        </p:attrNameLst>
                                      </p:cBhvr>
                                      <p:to>
                                        <a:srgbClr val="C00000"/>
                                      </p:to>
                                    </p:animClr>
                                  </p:childTnLst>
                                </p:cTn>
                              </p:par>
                              <p:par>
                                <p:cTn id="66" presetID="3" presetClass="emph" presetSubtype="2" fill="hold" nodeType="withEffect">
                                  <p:stCondLst>
                                    <p:cond delay="0"/>
                                  </p:stCondLst>
                                  <p:iterate type="lt">
                                    <p:tmPct val="0"/>
                                  </p:iterate>
                                  <p:childTnLst>
                                    <p:animClr clrSpc="rgb" dir="cw">
                                      <p:cBhvr override="childStyle">
                                        <p:cTn id="67" dur="1000" fill="hold"/>
                                        <p:tgtEl>
                                          <p:spTgt spid="7">
                                            <p:txEl>
                                              <p:pRg st="16" end="16"/>
                                            </p:txEl>
                                          </p:spTgt>
                                        </p:tgtEl>
                                        <p:attrNameLst>
                                          <p:attrName>style.color</p:attrName>
                                        </p:attrNameLst>
                                      </p:cBhvr>
                                      <p:to>
                                        <a:srgbClr val="C00000"/>
                                      </p:to>
                                    </p:animClr>
                                  </p:childTnLst>
                                </p:cTn>
                              </p:par>
                              <p:par>
                                <p:cTn id="68" presetID="15" presetClass="emph" presetSubtype="0" nodeType="withEffect">
                                  <p:stCondLst>
                                    <p:cond delay="0"/>
                                  </p:stCondLst>
                                  <p:iterate type="lt">
                                    <p:tmAbs val="25"/>
                                  </p:iterate>
                                  <p:childTnLst>
                                    <p:set>
                                      <p:cBhvr override="childStyle">
                                        <p:cTn id="69" dur="indefinite"/>
                                        <p:tgtEl>
                                          <p:spTgt spid="7">
                                            <p:txEl>
                                              <p:pRg st="10" end="10"/>
                                            </p:txEl>
                                          </p:spTgt>
                                        </p:tgtEl>
                                        <p:attrNameLst>
                                          <p:attrName>style.fontWeight</p:attrName>
                                        </p:attrNameLst>
                                      </p:cBhvr>
                                      <p:to>
                                        <p:strVal val="bold"/>
                                      </p:to>
                                    </p:set>
                                  </p:childTnLst>
                                </p:cTn>
                              </p:par>
                              <p:par>
                                <p:cTn id="70" presetID="15" presetClass="emph" presetSubtype="0" nodeType="withEffect">
                                  <p:stCondLst>
                                    <p:cond delay="0"/>
                                  </p:stCondLst>
                                  <p:iterate type="lt">
                                    <p:tmAbs val="25"/>
                                  </p:iterate>
                                  <p:childTnLst>
                                    <p:set>
                                      <p:cBhvr override="childStyle">
                                        <p:cTn id="71" dur="indefinite"/>
                                        <p:tgtEl>
                                          <p:spTgt spid="7">
                                            <p:txEl>
                                              <p:pRg st="12" end="12"/>
                                            </p:txEl>
                                          </p:spTgt>
                                        </p:tgtEl>
                                        <p:attrNameLst>
                                          <p:attrName>style.fontWeight</p:attrName>
                                        </p:attrNameLst>
                                      </p:cBhvr>
                                      <p:to>
                                        <p:strVal val="bold"/>
                                      </p:to>
                                    </p:set>
                                  </p:childTnLst>
                                </p:cTn>
                              </p:par>
                              <p:par>
                                <p:cTn id="72" presetID="15" presetClass="emph" presetSubtype="0" nodeType="withEffect">
                                  <p:stCondLst>
                                    <p:cond delay="0"/>
                                  </p:stCondLst>
                                  <p:iterate type="lt">
                                    <p:tmAbs val="25"/>
                                  </p:iterate>
                                  <p:childTnLst>
                                    <p:set>
                                      <p:cBhvr override="childStyle">
                                        <p:cTn id="73" dur="indefinite"/>
                                        <p:tgtEl>
                                          <p:spTgt spid="7">
                                            <p:txEl>
                                              <p:pRg st="13" end="13"/>
                                            </p:txEl>
                                          </p:spTgt>
                                        </p:tgtEl>
                                        <p:attrNameLst>
                                          <p:attrName>style.fontWeight</p:attrName>
                                        </p:attrNameLst>
                                      </p:cBhvr>
                                      <p:to>
                                        <p:strVal val="bold"/>
                                      </p:to>
                                    </p:set>
                                  </p:childTnLst>
                                </p:cTn>
                              </p:par>
                              <p:par>
                                <p:cTn id="74" presetID="15" presetClass="emph" presetSubtype="0" nodeType="withEffect">
                                  <p:stCondLst>
                                    <p:cond delay="0"/>
                                  </p:stCondLst>
                                  <p:iterate type="lt">
                                    <p:tmAbs val="25"/>
                                  </p:iterate>
                                  <p:childTnLst>
                                    <p:set>
                                      <p:cBhvr override="childStyle">
                                        <p:cTn id="75" dur="indefinite"/>
                                        <p:tgtEl>
                                          <p:spTgt spid="7">
                                            <p:txEl>
                                              <p:pRg st="16" end="16"/>
                                            </p:txEl>
                                          </p:spTgt>
                                        </p:tgtEl>
                                        <p:attrNameLst>
                                          <p:attrName>style.fontWeight</p:attrName>
                                        </p:attrNameLst>
                                      </p:cBhvr>
                                      <p:to>
                                        <p:strVal val="bold"/>
                                      </p:to>
                                    </p:set>
                                  </p:childTnLst>
                                </p:cTn>
                              </p:par>
                              <p:par>
                                <p:cTn id="76" presetID="10" presetClass="entr" presetSubtype="0" fill="hold" grpId="0" nodeType="withEffect">
                                  <p:stCondLst>
                                    <p:cond delay="0"/>
                                  </p:stCondLst>
                                  <p:childTnLst>
                                    <p:set>
                                      <p:cBhvr>
                                        <p:cTn id="77" dur="1" fill="hold">
                                          <p:stCondLst>
                                            <p:cond delay="0"/>
                                          </p:stCondLst>
                                        </p:cTn>
                                        <p:tgtEl>
                                          <p:spTgt spid="21"/>
                                        </p:tgtEl>
                                        <p:attrNameLst>
                                          <p:attrName>style.visibility</p:attrName>
                                        </p:attrNameLst>
                                      </p:cBhvr>
                                      <p:to>
                                        <p:strVal val="visible"/>
                                      </p:to>
                                    </p:set>
                                    <p:animEffect transition="in" filter="fade">
                                      <p:cBhvr>
                                        <p:cTn id="78" dur="500"/>
                                        <p:tgtEl>
                                          <p:spTgt spid="21"/>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fade">
                                      <p:cBhvr>
                                        <p:cTn id="81" dur="500"/>
                                        <p:tgtEl>
                                          <p:spTgt spid="23"/>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22"/>
                                        </p:tgtEl>
                                        <p:attrNameLst>
                                          <p:attrName>style.visibility</p:attrName>
                                        </p:attrNameLst>
                                      </p:cBhvr>
                                      <p:to>
                                        <p:strVal val="visible"/>
                                      </p:to>
                                    </p:set>
                                    <p:animEffect transition="in" filter="fade">
                                      <p:cBhvr>
                                        <p:cTn id="84" dur="500"/>
                                        <p:tgtEl>
                                          <p:spTgt spid="22"/>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fade">
                                      <p:cBhvr>
                                        <p:cTn id="87" dur="500"/>
                                        <p:tgtEl>
                                          <p:spTgt spid="24"/>
                                        </p:tgtEl>
                                      </p:cBhvr>
                                    </p:animEffect>
                                  </p:childTnLst>
                                </p:cTn>
                              </p:par>
                              <p:par>
                                <p:cTn id="88" presetID="3" presetClass="emph" presetSubtype="2" fill="hold" nodeType="withEffect">
                                  <p:stCondLst>
                                    <p:cond delay="0"/>
                                  </p:stCondLst>
                                  <p:iterate type="lt">
                                    <p:tmPct val="0"/>
                                  </p:iterate>
                                  <p:childTnLst>
                                    <p:animClr clrSpc="rgb" dir="cw">
                                      <p:cBhvr override="childStyle">
                                        <p:cTn id="89" dur="2000" fill="hold"/>
                                        <p:tgtEl>
                                          <p:spTgt spid="7">
                                            <p:txEl>
                                              <p:pRg st="0" end="0"/>
                                            </p:txEl>
                                          </p:spTgt>
                                        </p:tgtEl>
                                        <p:attrNameLst>
                                          <p:attrName>style.color</p:attrName>
                                        </p:attrNameLst>
                                      </p:cBhvr>
                                      <p:to>
                                        <a:srgbClr val="00B050"/>
                                      </p:to>
                                    </p:animClr>
                                  </p:childTnLst>
                                </p:cTn>
                              </p:par>
                              <p:par>
                                <p:cTn id="90" presetID="3" presetClass="emph" presetSubtype="2" fill="hold" nodeType="withEffect">
                                  <p:stCondLst>
                                    <p:cond delay="0"/>
                                  </p:stCondLst>
                                  <p:childTnLst>
                                    <p:animClr clrSpc="rgb" dir="cw">
                                      <p:cBhvr override="childStyle">
                                        <p:cTn id="91" dur="2000" fill="hold"/>
                                        <p:tgtEl>
                                          <p:spTgt spid="7">
                                            <p:txEl>
                                              <p:pRg st="2" end="2"/>
                                            </p:txEl>
                                          </p:spTgt>
                                        </p:tgtEl>
                                        <p:attrNameLst>
                                          <p:attrName>style.color</p:attrName>
                                        </p:attrNameLst>
                                      </p:cBhvr>
                                      <p:to>
                                        <a:srgbClr val="00B050"/>
                                      </p:to>
                                    </p:animClr>
                                  </p:childTnLst>
                                </p:cTn>
                              </p:par>
                              <p:par>
                                <p:cTn id="92" presetID="3" presetClass="emph" presetSubtype="2" fill="hold" nodeType="withEffect">
                                  <p:stCondLst>
                                    <p:cond delay="0"/>
                                  </p:stCondLst>
                                  <p:childTnLst>
                                    <p:animClr clrSpc="rgb" dir="cw">
                                      <p:cBhvr override="childStyle">
                                        <p:cTn id="93" dur="2000" fill="hold"/>
                                        <p:tgtEl>
                                          <p:spTgt spid="7">
                                            <p:txEl>
                                              <p:pRg st="3" end="3"/>
                                            </p:txEl>
                                          </p:spTgt>
                                        </p:tgtEl>
                                        <p:attrNameLst>
                                          <p:attrName>style.color</p:attrName>
                                        </p:attrNameLst>
                                      </p:cBhvr>
                                      <p:to>
                                        <a:srgbClr val="00B050"/>
                                      </p:to>
                                    </p:animClr>
                                  </p:childTnLst>
                                </p:cTn>
                              </p:par>
                              <p:par>
                                <p:cTn id="94" presetID="3" presetClass="emph" presetSubtype="2" fill="hold" nodeType="withEffect">
                                  <p:stCondLst>
                                    <p:cond delay="0"/>
                                  </p:stCondLst>
                                  <p:childTnLst>
                                    <p:animClr clrSpc="rgb" dir="cw">
                                      <p:cBhvr override="childStyle">
                                        <p:cTn id="95" dur="2000" fill="hold"/>
                                        <p:tgtEl>
                                          <p:spTgt spid="7">
                                            <p:txEl>
                                              <p:pRg st="4" end="4"/>
                                            </p:txEl>
                                          </p:spTgt>
                                        </p:tgtEl>
                                        <p:attrNameLst>
                                          <p:attrName>style.color</p:attrName>
                                        </p:attrNameLst>
                                      </p:cBhvr>
                                      <p:to>
                                        <a:srgbClr val="00B050"/>
                                      </p:to>
                                    </p:animClr>
                                  </p:childTnLst>
                                </p:cTn>
                              </p:par>
                              <p:par>
                                <p:cTn id="96" presetID="3" presetClass="emph" presetSubtype="2" fill="hold" nodeType="withEffect">
                                  <p:stCondLst>
                                    <p:cond delay="0"/>
                                  </p:stCondLst>
                                  <p:childTnLst>
                                    <p:animClr clrSpc="rgb" dir="cw">
                                      <p:cBhvr override="childStyle">
                                        <p:cTn id="97" dur="2000" fill="hold"/>
                                        <p:tgtEl>
                                          <p:spTgt spid="7">
                                            <p:txEl>
                                              <p:pRg st="5" end="5"/>
                                            </p:txEl>
                                          </p:spTgt>
                                        </p:tgtEl>
                                        <p:attrNameLst>
                                          <p:attrName>style.color</p:attrName>
                                        </p:attrNameLst>
                                      </p:cBhvr>
                                      <p:to>
                                        <a:srgbClr val="00B050"/>
                                      </p:to>
                                    </p:animClr>
                                  </p:childTnLst>
                                </p:cTn>
                              </p:par>
                              <p:par>
                                <p:cTn id="98" presetID="3" presetClass="emph" presetSubtype="2" fill="hold" nodeType="withEffect">
                                  <p:stCondLst>
                                    <p:cond delay="0"/>
                                  </p:stCondLst>
                                  <p:childTnLst>
                                    <p:animClr clrSpc="rgb" dir="cw">
                                      <p:cBhvr override="childStyle">
                                        <p:cTn id="99" dur="2000" fill="hold"/>
                                        <p:tgtEl>
                                          <p:spTgt spid="7">
                                            <p:txEl>
                                              <p:pRg st="6" end="6"/>
                                            </p:txEl>
                                          </p:spTgt>
                                        </p:tgtEl>
                                        <p:attrNameLst>
                                          <p:attrName>style.color</p:attrName>
                                        </p:attrNameLst>
                                      </p:cBhvr>
                                      <p:to>
                                        <a:srgbClr val="00B050"/>
                                      </p:to>
                                    </p:animClr>
                                  </p:childTnLst>
                                </p:cTn>
                              </p:par>
                              <p:par>
                                <p:cTn id="100" presetID="3" presetClass="emph" presetSubtype="2" fill="hold" nodeType="withEffect">
                                  <p:stCondLst>
                                    <p:cond delay="0"/>
                                  </p:stCondLst>
                                  <p:childTnLst>
                                    <p:animClr clrSpc="rgb" dir="cw">
                                      <p:cBhvr override="childStyle">
                                        <p:cTn id="101" dur="2000" fill="hold"/>
                                        <p:tgtEl>
                                          <p:spTgt spid="7">
                                            <p:txEl>
                                              <p:pRg st="7" end="7"/>
                                            </p:txEl>
                                          </p:spTgt>
                                        </p:tgtEl>
                                        <p:attrNameLst>
                                          <p:attrName>style.color</p:attrName>
                                        </p:attrNameLst>
                                      </p:cBhvr>
                                      <p:to>
                                        <a:srgbClr val="00B050"/>
                                      </p:to>
                                    </p:animClr>
                                  </p:childTnLst>
                                </p:cTn>
                              </p:par>
                              <p:par>
                                <p:cTn id="102" presetID="3" presetClass="emph" presetSubtype="2" fill="hold" nodeType="withEffect">
                                  <p:stCondLst>
                                    <p:cond delay="0"/>
                                  </p:stCondLst>
                                  <p:childTnLst>
                                    <p:animClr clrSpc="rgb" dir="cw">
                                      <p:cBhvr override="childStyle">
                                        <p:cTn id="103" dur="2000" fill="hold"/>
                                        <p:tgtEl>
                                          <p:spTgt spid="7">
                                            <p:txEl>
                                              <p:pRg st="8" end="8"/>
                                            </p:txEl>
                                          </p:spTgt>
                                        </p:tgtEl>
                                        <p:attrNameLst>
                                          <p:attrName>style.color</p:attrName>
                                        </p:attrNameLst>
                                      </p:cBhvr>
                                      <p:to>
                                        <a:srgbClr val="00B050"/>
                                      </p:to>
                                    </p:animClr>
                                  </p:childTnLst>
                                </p:cTn>
                              </p:par>
                              <p:par>
                                <p:cTn id="104" presetID="3" presetClass="emph" presetSubtype="2" fill="hold" nodeType="withEffect">
                                  <p:stCondLst>
                                    <p:cond delay="0"/>
                                  </p:stCondLst>
                                  <p:childTnLst>
                                    <p:animClr clrSpc="rgb" dir="cw">
                                      <p:cBhvr override="childStyle">
                                        <p:cTn id="105" dur="2000" fill="hold"/>
                                        <p:tgtEl>
                                          <p:spTgt spid="7">
                                            <p:txEl>
                                              <p:pRg st="9" end="9"/>
                                            </p:txEl>
                                          </p:spTgt>
                                        </p:tgtEl>
                                        <p:attrNameLst>
                                          <p:attrName>style.color</p:attrName>
                                        </p:attrNameLst>
                                      </p:cBhvr>
                                      <p:to>
                                        <a:srgbClr val="00B050"/>
                                      </p:to>
                                    </p:animClr>
                                  </p:childTnLst>
                                </p:cTn>
                              </p:par>
                              <p:par>
                                <p:cTn id="106" presetID="3" presetClass="emph" presetSubtype="2" fill="hold" nodeType="withEffect">
                                  <p:stCondLst>
                                    <p:cond delay="0"/>
                                  </p:stCondLst>
                                  <p:childTnLst>
                                    <p:animClr clrSpc="rgb" dir="cw">
                                      <p:cBhvr override="childStyle">
                                        <p:cTn id="107" dur="2000" fill="hold"/>
                                        <p:tgtEl>
                                          <p:spTgt spid="7">
                                            <p:txEl>
                                              <p:pRg st="11" end="11"/>
                                            </p:txEl>
                                          </p:spTgt>
                                        </p:tgtEl>
                                        <p:attrNameLst>
                                          <p:attrName>style.color</p:attrName>
                                        </p:attrNameLst>
                                      </p:cBhvr>
                                      <p:to>
                                        <a:srgbClr val="00B050"/>
                                      </p:to>
                                    </p:animClr>
                                  </p:childTnLst>
                                </p:cTn>
                              </p:par>
                              <p:par>
                                <p:cTn id="108" presetID="3" presetClass="emph" presetSubtype="2" fill="hold" nodeType="withEffect">
                                  <p:stCondLst>
                                    <p:cond delay="0"/>
                                  </p:stCondLst>
                                  <p:childTnLst>
                                    <p:animClr clrSpc="rgb" dir="cw">
                                      <p:cBhvr override="childStyle">
                                        <p:cTn id="109" dur="2000" fill="hold"/>
                                        <p:tgtEl>
                                          <p:spTgt spid="7">
                                            <p:txEl>
                                              <p:pRg st="14" end="14"/>
                                            </p:txEl>
                                          </p:spTgt>
                                        </p:tgtEl>
                                        <p:attrNameLst>
                                          <p:attrName>style.color</p:attrName>
                                        </p:attrNameLst>
                                      </p:cBhvr>
                                      <p:to>
                                        <a:srgbClr val="00B050"/>
                                      </p:to>
                                    </p:animClr>
                                  </p:childTnLst>
                                </p:cTn>
                              </p:par>
                              <p:par>
                                <p:cTn id="110" presetID="3" presetClass="emph" presetSubtype="2" fill="hold" nodeType="withEffect">
                                  <p:stCondLst>
                                    <p:cond delay="0"/>
                                  </p:stCondLst>
                                  <p:childTnLst>
                                    <p:animClr clrSpc="rgb" dir="cw">
                                      <p:cBhvr override="childStyle">
                                        <p:cTn id="111" dur="2000" fill="hold"/>
                                        <p:tgtEl>
                                          <p:spTgt spid="7">
                                            <p:txEl>
                                              <p:pRg st="15" end="15"/>
                                            </p:txEl>
                                          </p:spTgt>
                                        </p:tgtEl>
                                        <p:attrNameLst>
                                          <p:attrName>style.color</p:attrName>
                                        </p:attrNameLst>
                                      </p:cBhvr>
                                      <p:to>
                                        <a:srgbClr val="00B050"/>
                                      </p:to>
                                    </p:animClr>
                                  </p:childTnLst>
                                </p:cTn>
                              </p:par>
                              <p:par>
                                <p:cTn id="112" presetID="10" presetClass="entr" presetSubtype="0" fill="hold" grpId="0" nodeType="withEffect">
                                  <p:stCondLst>
                                    <p:cond delay="0"/>
                                  </p:stCondLst>
                                  <p:childTnLst>
                                    <p:set>
                                      <p:cBhvr>
                                        <p:cTn id="113" dur="1" fill="hold">
                                          <p:stCondLst>
                                            <p:cond delay="0"/>
                                          </p:stCondLst>
                                        </p:cTn>
                                        <p:tgtEl>
                                          <p:spTgt spid="15"/>
                                        </p:tgtEl>
                                        <p:attrNameLst>
                                          <p:attrName>style.visibility</p:attrName>
                                        </p:attrNameLst>
                                      </p:cBhvr>
                                      <p:to>
                                        <p:strVal val="visible"/>
                                      </p:to>
                                    </p:set>
                                    <p:animEffect transition="in" filter="fade">
                                      <p:cBhvr>
                                        <p:cTn id="114" dur="500"/>
                                        <p:tgtEl>
                                          <p:spTgt spid="15"/>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16"/>
                                        </p:tgtEl>
                                        <p:attrNameLst>
                                          <p:attrName>style.visibility</p:attrName>
                                        </p:attrNameLst>
                                      </p:cBhvr>
                                      <p:to>
                                        <p:strVal val="visible"/>
                                      </p:to>
                                    </p:set>
                                    <p:animEffect transition="in" filter="fade">
                                      <p:cBhvr>
                                        <p:cTn id="117" dur="500"/>
                                        <p:tgtEl>
                                          <p:spTgt spid="16"/>
                                        </p:tgtEl>
                                      </p:cBhvr>
                                    </p:animEffect>
                                  </p:childTnLst>
                                </p:cTn>
                              </p:par>
                              <p:par>
                                <p:cTn id="118" presetID="3" presetClass="emph" presetSubtype="2" fill="hold" nodeType="withEffect">
                                  <p:stCondLst>
                                    <p:cond delay="0"/>
                                  </p:stCondLst>
                                  <p:iterate type="lt">
                                    <p:tmPct val="0"/>
                                  </p:iterate>
                                  <p:childTnLst>
                                    <p:animClr clrSpc="rgb" dir="cw">
                                      <p:cBhvr override="childStyle">
                                        <p:cTn id="119" dur="1000" fill="hold"/>
                                        <p:tgtEl>
                                          <p:spTgt spid="7">
                                            <p:txEl>
                                              <p:pRg st="0" end="0"/>
                                            </p:txEl>
                                          </p:spTgt>
                                        </p:tgtEl>
                                        <p:attrNameLst>
                                          <p:attrName>style.color</p:attrName>
                                        </p:attrNameLst>
                                      </p:cBhvr>
                                      <p:to>
                                        <a:srgbClr val="00B0F0"/>
                                      </p:to>
                                    </p:animClr>
                                  </p:childTnLst>
                                </p:cTn>
                              </p:par>
                              <p:par>
                                <p:cTn id="120" presetID="3" presetClass="emph" presetSubtype="2" fill="hold" nodeType="withEffect">
                                  <p:stCondLst>
                                    <p:cond delay="0"/>
                                  </p:stCondLst>
                                  <p:childTnLst>
                                    <p:animClr clrSpc="rgb" dir="cw">
                                      <p:cBhvr override="childStyle">
                                        <p:cTn id="121" dur="2000" fill="hold"/>
                                        <p:tgtEl>
                                          <p:spTgt spid="7">
                                            <p:txEl>
                                              <p:pRg st="6" end="6"/>
                                            </p:txEl>
                                          </p:spTgt>
                                        </p:tgtEl>
                                        <p:attrNameLst>
                                          <p:attrName>style.color</p:attrName>
                                        </p:attrNameLst>
                                      </p:cBhvr>
                                      <p:to>
                                        <a:srgbClr val="00B0F0"/>
                                      </p:to>
                                    </p:animClr>
                                  </p:childTnLst>
                                </p:cTn>
                              </p:par>
                              <p:par>
                                <p:cTn id="122" presetID="3" presetClass="emph" presetSubtype="2" fill="hold" nodeType="withEffect">
                                  <p:stCondLst>
                                    <p:cond delay="0"/>
                                  </p:stCondLst>
                                  <p:childTnLst>
                                    <p:animClr clrSpc="rgb" dir="cw">
                                      <p:cBhvr override="childStyle">
                                        <p:cTn id="123" dur="2000" fill="hold"/>
                                        <p:tgtEl>
                                          <p:spTgt spid="7">
                                            <p:txEl>
                                              <p:pRg st="11" end="11"/>
                                            </p:txEl>
                                          </p:spTgt>
                                        </p:tgtEl>
                                        <p:attrNameLst>
                                          <p:attrName>style.color</p:attrName>
                                        </p:attrNameLst>
                                      </p:cBhvr>
                                      <p:to>
                                        <a:srgbClr val="00B0F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p:bldP spid="24" grpId="0"/>
      <p:bldP spid="15" grpId="0" animBg="1"/>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WiPEr’s</a:t>
            </a:r>
            <a:r>
              <a:rPr lang="en-US" dirty="0" smtClean="0"/>
              <a:t> Partial-Evaluation Algorithm</a:t>
            </a:r>
            <a:endParaRPr lang="en-US" dirty="0"/>
          </a:p>
        </p:txBody>
      </p:sp>
      <p:sp>
        <p:nvSpPr>
          <p:cNvPr id="4" name="Slide Number Placeholder 3"/>
          <p:cNvSpPr>
            <a:spLocks noGrp="1"/>
          </p:cNvSpPr>
          <p:nvPr>
            <p:ph type="sldNum" sz="quarter" idx="12"/>
          </p:nvPr>
        </p:nvSpPr>
        <p:spPr/>
        <p:txBody>
          <a:bodyPr/>
          <a:lstStyle/>
          <a:p>
            <a:fld id="{61790EBF-2842-40BA-9364-7C045D9A1DE9}" type="slidenum">
              <a:rPr lang="en-US" smtClean="0"/>
              <a:t>25</a:t>
            </a:fld>
            <a:endParaRPr lang="en-US"/>
          </a:p>
        </p:txBody>
      </p:sp>
      <p:sp>
        <p:nvSpPr>
          <p:cNvPr id="3" name="Content Placeholder 2"/>
          <p:cNvSpPr>
            <a:spLocks noGrp="1"/>
          </p:cNvSpPr>
          <p:nvPr>
            <p:ph sz="half" idx="2"/>
          </p:nvPr>
        </p:nvSpPr>
        <p:spPr/>
        <p:txBody>
          <a:bodyPr/>
          <a:lstStyle/>
          <a:p>
            <a:endParaRPr lang="en-US"/>
          </a:p>
        </p:txBody>
      </p:sp>
      <p:sp>
        <p:nvSpPr>
          <p:cNvPr id="8" name="Content Placeholder 4"/>
          <p:cNvSpPr>
            <a:spLocks noGrp="1"/>
          </p:cNvSpPr>
          <p:nvPr>
            <p:ph sz="half" idx="2"/>
          </p:nvPr>
        </p:nvSpPr>
        <p:spPr>
          <a:xfrm>
            <a:off x="2133600" y="1284027"/>
            <a:ext cx="5181600" cy="4735773"/>
          </a:xfrm>
        </p:spPr>
        <p:txBody>
          <a:bodyPr>
            <a:noAutofit/>
          </a:bodyPr>
          <a:lstStyle/>
          <a:p>
            <a:r>
              <a:rPr lang="en-US" sz="3200" dirty="0" smtClean="0"/>
              <a:t>Off-line </a:t>
            </a:r>
            <a:r>
              <a:rPr lang="en-US" sz="3200" dirty="0" smtClean="0"/>
              <a:t>partial evaluation</a:t>
            </a:r>
          </a:p>
          <a:p>
            <a:pPr lvl="1"/>
            <a:r>
              <a:rPr lang="en-US" sz="2800" dirty="0" smtClean="0"/>
              <a:t>BTA</a:t>
            </a:r>
          </a:p>
          <a:p>
            <a:pPr lvl="2"/>
            <a:r>
              <a:rPr lang="en-US" sz="2400" b="1" dirty="0" smtClean="0">
                <a:solidFill>
                  <a:schemeClr val="accent6">
                    <a:lumMod val="75000"/>
                  </a:schemeClr>
                </a:solidFill>
              </a:rPr>
              <a:t>Instruction decoupling</a:t>
            </a:r>
          </a:p>
          <a:p>
            <a:pPr lvl="2"/>
            <a:r>
              <a:rPr lang="en-US" sz="2400" dirty="0" smtClean="0"/>
              <a:t>Forward </a:t>
            </a:r>
            <a:r>
              <a:rPr lang="en-US" sz="2400" dirty="0" smtClean="0"/>
              <a:t>slicing</a:t>
            </a:r>
          </a:p>
          <a:p>
            <a:pPr lvl="2"/>
            <a:r>
              <a:rPr lang="en-US" sz="2400" dirty="0" smtClean="0"/>
              <a:t>Lifting</a:t>
            </a:r>
            <a:endParaRPr lang="en-US" sz="2400" dirty="0" smtClean="0"/>
          </a:p>
          <a:p>
            <a:pPr lvl="1"/>
            <a:r>
              <a:rPr lang="en-US" sz="2800" dirty="0" smtClean="0"/>
              <a:t>Specialization</a:t>
            </a:r>
          </a:p>
          <a:p>
            <a:pPr lvl="2"/>
            <a:r>
              <a:rPr lang="en-US" sz="2400" dirty="0" smtClean="0"/>
              <a:t>Static: </a:t>
            </a:r>
            <a:r>
              <a:rPr lang="en-US" sz="2400" dirty="0" err="1" smtClean="0"/>
              <a:t>Eval</a:t>
            </a:r>
            <a:r>
              <a:rPr lang="en-US" sz="2400" dirty="0" smtClean="0"/>
              <a:t> </a:t>
            </a:r>
          </a:p>
          <a:p>
            <a:pPr lvl="2"/>
            <a:r>
              <a:rPr lang="en-US" sz="2400" dirty="0" smtClean="0"/>
              <a:t>Lifted: Reduce </a:t>
            </a:r>
          </a:p>
          <a:p>
            <a:pPr lvl="3"/>
            <a:r>
              <a:rPr lang="en-US" sz="2000" b="1" dirty="0" smtClean="0">
                <a:solidFill>
                  <a:schemeClr val="accent6">
                    <a:lumMod val="75000"/>
                  </a:schemeClr>
                </a:solidFill>
              </a:rPr>
              <a:t>substitution in an explicit representation of semantics</a:t>
            </a:r>
          </a:p>
          <a:p>
            <a:pPr lvl="3"/>
            <a:r>
              <a:rPr lang="en-US" sz="2000" b="1" dirty="0" smtClean="0">
                <a:solidFill>
                  <a:schemeClr val="accent6">
                    <a:lumMod val="75000"/>
                  </a:schemeClr>
                </a:solidFill>
              </a:rPr>
              <a:t> machine-code synthesis</a:t>
            </a:r>
          </a:p>
          <a:p>
            <a:pPr lvl="2"/>
            <a:r>
              <a:rPr lang="en-US" sz="2400" dirty="0" smtClean="0"/>
              <a:t>Dynamic: Emit</a:t>
            </a:r>
            <a:endParaRPr lang="en-US" sz="2400" dirty="0"/>
          </a:p>
        </p:txBody>
      </p:sp>
      <p:sp>
        <p:nvSpPr>
          <p:cNvPr id="7" name="Content Placeholder 6"/>
          <p:cNvSpPr>
            <a:spLocks noGrp="1"/>
          </p:cNvSpPr>
          <p:nvPr>
            <p:ph sz="half" idx="2"/>
          </p:nvPr>
        </p:nvSpPr>
        <p:spPr/>
        <p:txBody>
          <a:bodyPr/>
          <a:lstStyle/>
          <a:p>
            <a:endParaRPr lang="en-US"/>
          </a:p>
        </p:txBody>
      </p:sp>
      <p:pic>
        <p:nvPicPr>
          <p:cNvPr id="9" name="Picture 2" descr="C:\Users\venkatesh\AppData\Local\Microsoft\Windows\Temporary Internet Files\Content.IE5\2OMQIVK6\Check-green.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6200" y="1908040"/>
            <a:ext cx="533400" cy="39872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895600" y="4648200"/>
            <a:ext cx="4419600" cy="1524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82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Specialization - Reduce</a:t>
            </a:r>
            <a:endParaRPr lang="en-US" dirty="0"/>
          </a:p>
        </p:txBody>
      </p:sp>
      <p:sp>
        <p:nvSpPr>
          <p:cNvPr id="3" name="Content Placeholder 2"/>
          <p:cNvSpPr>
            <a:spLocks noGrp="1"/>
          </p:cNvSpPr>
          <p:nvPr>
            <p:ph sz="half" idx="1"/>
          </p:nvPr>
        </p:nvSpPr>
        <p:spPr>
          <a:xfrm>
            <a:off x="152400" y="1143000"/>
            <a:ext cx="3886200" cy="5562600"/>
          </a:xfrm>
        </p:spPr>
        <p:txBody>
          <a:bodyPr>
            <a:normAutofit/>
          </a:bodyPr>
          <a:lstStyle/>
          <a:p>
            <a:pPr marL="0" indent="0" algn="ctr">
              <a:buNone/>
            </a:pPr>
            <a:r>
              <a:rPr lang="en-US" sz="3200" u="sng" dirty="0" smtClean="0"/>
              <a:t>Source-code PE</a:t>
            </a:r>
          </a:p>
          <a:p>
            <a:r>
              <a:rPr lang="en-US" dirty="0" smtClean="0"/>
              <a:t>Substitution in AST</a:t>
            </a:r>
          </a:p>
        </p:txBody>
      </p:sp>
      <p:sp>
        <p:nvSpPr>
          <p:cNvPr id="5" name="Content Placeholder 4"/>
          <p:cNvSpPr>
            <a:spLocks noGrp="1"/>
          </p:cNvSpPr>
          <p:nvPr>
            <p:ph sz="half" idx="2"/>
          </p:nvPr>
        </p:nvSpPr>
        <p:spPr>
          <a:xfrm>
            <a:off x="4419600" y="1143000"/>
            <a:ext cx="4572000" cy="5562600"/>
          </a:xfrm>
        </p:spPr>
        <p:txBody>
          <a:bodyPr>
            <a:normAutofit/>
          </a:bodyPr>
          <a:lstStyle/>
          <a:p>
            <a:pPr marL="0" indent="0" algn="ctr">
              <a:buNone/>
            </a:pPr>
            <a:r>
              <a:rPr lang="en-US" sz="3200" u="sng" dirty="0" smtClean="0"/>
              <a:t>WiPEr</a:t>
            </a:r>
          </a:p>
          <a:p>
            <a:r>
              <a:rPr lang="en-US" dirty="0"/>
              <a:t>Syntactic substitution cannot specialize w.r.t. hidden operands</a:t>
            </a:r>
          </a:p>
          <a:p>
            <a:r>
              <a:rPr lang="en-US" dirty="0" smtClean="0"/>
              <a:t>“</a:t>
            </a:r>
            <a:r>
              <a:rPr lang="en-US" dirty="0" smtClean="0"/>
              <a:t>push </a:t>
            </a:r>
            <a:r>
              <a:rPr lang="en-US" dirty="0" err="1" smtClean="0"/>
              <a:t>eax</a:t>
            </a:r>
            <a:r>
              <a:rPr lang="en-US" dirty="0" smtClean="0"/>
              <a:t>”</a:t>
            </a:r>
          </a:p>
          <a:p>
            <a:pPr lvl="1"/>
            <a:r>
              <a:rPr lang="en-US" dirty="0" smtClean="0"/>
              <a:t>ESP </a:t>
            </a:r>
            <a:r>
              <a:rPr lang="en-US" dirty="0" smtClean="0">
                <a:latin typeface="Cambria Math"/>
                <a:ea typeface="Cambria Math"/>
              </a:rPr>
              <a:t>←</a:t>
            </a:r>
            <a:r>
              <a:rPr lang="en-US" dirty="0" smtClean="0"/>
              <a:t> ESP – 4 </a:t>
            </a:r>
          </a:p>
          <a:p>
            <a:pPr lvl="1"/>
            <a:r>
              <a:rPr lang="en-US" dirty="0" smtClean="0"/>
              <a:t>Mem[ESP] </a:t>
            </a:r>
            <a:r>
              <a:rPr lang="en-US" dirty="0">
                <a:latin typeface="Cambria Math"/>
                <a:ea typeface="Cambria Math"/>
              </a:rPr>
              <a:t>←</a:t>
            </a:r>
            <a:r>
              <a:rPr lang="en-US" dirty="0"/>
              <a:t> </a:t>
            </a:r>
            <a:r>
              <a:rPr lang="en-US" dirty="0" smtClean="0"/>
              <a:t>EAX</a:t>
            </a:r>
            <a:endParaRPr lang="en-US" dirty="0" smtClean="0"/>
          </a:p>
        </p:txBody>
      </p:sp>
      <p:sp>
        <p:nvSpPr>
          <p:cNvPr id="4" name="Slide Number Placeholder 3"/>
          <p:cNvSpPr>
            <a:spLocks noGrp="1"/>
          </p:cNvSpPr>
          <p:nvPr>
            <p:ph type="sldNum" sz="quarter" idx="12"/>
          </p:nvPr>
        </p:nvSpPr>
        <p:spPr/>
        <p:txBody>
          <a:bodyPr/>
          <a:lstStyle/>
          <a:p>
            <a:fld id="{61790EBF-2842-40BA-9364-7C045D9A1DE9}" type="slidenum">
              <a:rPr lang="en-US" smtClean="0"/>
              <a:t>26</a:t>
            </a:fld>
            <a:endParaRPr lang="en-US"/>
          </a:p>
        </p:txBody>
      </p:sp>
      <p:sp>
        <p:nvSpPr>
          <p:cNvPr id="6" name="TextBox 5"/>
          <p:cNvSpPr txBox="1"/>
          <p:nvPr/>
        </p:nvSpPr>
        <p:spPr>
          <a:xfrm>
            <a:off x="793711" y="2656701"/>
            <a:ext cx="312906" cy="369332"/>
          </a:xfrm>
          <a:prstGeom prst="rect">
            <a:avLst/>
          </a:prstGeom>
          <a:noFill/>
        </p:spPr>
        <p:txBody>
          <a:bodyPr wrap="none" rtlCol="0">
            <a:spAutoFit/>
          </a:bodyPr>
          <a:lstStyle/>
          <a:p>
            <a:r>
              <a:rPr lang="en-US" dirty="0" smtClean="0">
                <a:latin typeface="Cambria" panose="02040503050406030204" pitchFamily="18" charset="0"/>
              </a:rPr>
              <a:t>+</a:t>
            </a:r>
            <a:endParaRPr lang="en-US" dirty="0">
              <a:latin typeface="Cambria" panose="02040503050406030204" pitchFamily="18" charset="0"/>
            </a:endParaRPr>
          </a:p>
        </p:txBody>
      </p:sp>
      <p:cxnSp>
        <p:nvCxnSpPr>
          <p:cNvPr id="7" name="Straight Connector 6"/>
          <p:cNvCxnSpPr/>
          <p:nvPr/>
        </p:nvCxnSpPr>
        <p:spPr>
          <a:xfrm flipH="1">
            <a:off x="602246" y="3026033"/>
            <a:ext cx="228599" cy="34873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093793" y="3026033"/>
            <a:ext cx="194252" cy="34873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51592" y="3374767"/>
            <a:ext cx="260153" cy="369332"/>
          </a:xfrm>
          <a:prstGeom prst="rect">
            <a:avLst/>
          </a:prstGeom>
          <a:noFill/>
        </p:spPr>
        <p:txBody>
          <a:bodyPr wrap="square" rtlCol="0">
            <a:spAutoFit/>
          </a:bodyPr>
          <a:lstStyle/>
          <a:p>
            <a:r>
              <a:rPr lang="en-US" dirty="0" smtClean="0">
                <a:latin typeface="Cambria" panose="02040503050406030204" pitchFamily="18" charset="0"/>
              </a:rPr>
              <a:t>x</a:t>
            </a:r>
            <a:endParaRPr lang="en-US" dirty="0">
              <a:latin typeface="Cambria" panose="02040503050406030204" pitchFamily="18" charset="0"/>
            </a:endParaRPr>
          </a:p>
        </p:txBody>
      </p:sp>
      <p:sp>
        <p:nvSpPr>
          <p:cNvPr id="10" name="TextBox 9"/>
          <p:cNvSpPr txBox="1"/>
          <p:nvPr/>
        </p:nvSpPr>
        <p:spPr>
          <a:xfrm>
            <a:off x="1157968" y="3374767"/>
            <a:ext cx="260153" cy="369332"/>
          </a:xfrm>
          <a:prstGeom prst="rect">
            <a:avLst/>
          </a:prstGeom>
          <a:noFill/>
        </p:spPr>
        <p:txBody>
          <a:bodyPr wrap="square" rtlCol="0">
            <a:spAutoFit/>
          </a:bodyPr>
          <a:lstStyle/>
          <a:p>
            <a:r>
              <a:rPr lang="en-US" dirty="0">
                <a:latin typeface="Cambria" panose="02040503050406030204" pitchFamily="18" charset="0"/>
              </a:rPr>
              <a:t>y</a:t>
            </a:r>
          </a:p>
        </p:txBody>
      </p:sp>
      <p:sp>
        <p:nvSpPr>
          <p:cNvPr id="11" name="TextBox 10"/>
          <p:cNvSpPr txBox="1"/>
          <p:nvPr/>
        </p:nvSpPr>
        <p:spPr>
          <a:xfrm>
            <a:off x="3109390" y="2656701"/>
            <a:ext cx="312906" cy="369332"/>
          </a:xfrm>
          <a:prstGeom prst="rect">
            <a:avLst/>
          </a:prstGeom>
          <a:noFill/>
        </p:spPr>
        <p:txBody>
          <a:bodyPr wrap="none" rtlCol="0">
            <a:spAutoFit/>
          </a:bodyPr>
          <a:lstStyle/>
          <a:p>
            <a:r>
              <a:rPr lang="en-US" dirty="0" smtClean="0">
                <a:latin typeface="Cambria" panose="02040503050406030204" pitchFamily="18" charset="0"/>
              </a:rPr>
              <a:t>+</a:t>
            </a:r>
            <a:endParaRPr lang="en-US" dirty="0">
              <a:latin typeface="Cambria" panose="02040503050406030204" pitchFamily="18" charset="0"/>
            </a:endParaRPr>
          </a:p>
        </p:txBody>
      </p:sp>
      <p:cxnSp>
        <p:nvCxnSpPr>
          <p:cNvPr id="12" name="Straight Connector 11"/>
          <p:cNvCxnSpPr/>
          <p:nvPr/>
        </p:nvCxnSpPr>
        <p:spPr>
          <a:xfrm flipH="1">
            <a:off x="2917925" y="3026033"/>
            <a:ext cx="228599" cy="34873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409472" y="3026033"/>
            <a:ext cx="194252" cy="34873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767271" y="3374767"/>
            <a:ext cx="260153" cy="369332"/>
          </a:xfrm>
          <a:prstGeom prst="rect">
            <a:avLst/>
          </a:prstGeom>
          <a:noFill/>
        </p:spPr>
        <p:txBody>
          <a:bodyPr wrap="square" rtlCol="0">
            <a:spAutoFit/>
          </a:bodyPr>
          <a:lstStyle/>
          <a:p>
            <a:r>
              <a:rPr lang="en-US" dirty="0" smtClean="0">
                <a:latin typeface="Cambria" panose="02040503050406030204" pitchFamily="18" charset="0"/>
              </a:rPr>
              <a:t>x</a:t>
            </a:r>
            <a:endParaRPr lang="en-US" dirty="0">
              <a:latin typeface="Cambria" panose="02040503050406030204" pitchFamily="18" charset="0"/>
            </a:endParaRPr>
          </a:p>
        </p:txBody>
      </p:sp>
      <p:sp>
        <p:nvSpPr>
          <p:cNvPr id="15" name="TextBox 14"/>
          <p:cNvSpPr txBox="1"/>
          <p:nvPr/>
        </p:nvSpPr>
        <p:spPr>
          <a:xfrm>
            <a:off x="3473647" y="3374767"/>
            <a:ext cx="260153" cy="369332"/>
          </a:xfrm>
          <a:prstGeom prst="rect">
            <a:avLst/>
          </a:prstGeom>
          <a:noFill/>
        </p:spPr>
        <p:txBody>
          <a:bodyPr wrap="square" rtlCol="0">
            <a:spAutoFit/>
          </a:bodyPr>
          <a:lstStyle/>
          <a:p>
            <a:r>
              <a:rPr lang="en-US" dirty="0" smtClean="0">
                <a:latin typeface="Cambria" panose="02040503050406030204" pitchFamily="18" charset="0"/>
              </a:rPr>
              <a:t>1</a:t>
            </a:r>
            <a:endParaRPr lang="en-US" dirty="0">
              <a:latin typeface="Cambria" panose="02040503050406030204" pitchFamily="18" charset="0"/>
            </a:endParaRPr>
          </a:p>
        </p:txBody>
      </p:sp>
      <p:sp>
        <p:nvSpPr>
          <p:cNvPr id="16" name="Right Arrow 15"/>
          <p:cNvSpPr/>
          <p:nvPr/>
        </p:nvSpPr>
        <p:spPr>
          <a:xfrm>
            <a:off x="1594043" y="3000021"/>
            <a:ext cx="1062644" cy="368828"/>
          </a:xfrm>
          <a:prstGeom prst="right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Cambria" panose="02040503050406030204" pitchFamily="18" charset="0"/>
            </a:endParaRPr>
          </a:p>
        </p:txBody>
      </p:sp>
      <p:sp>
        <p:nvSpPr>
          <p:cNvPr id="17" name="Rounded Rectangle 16"/>
          <p:cNvSpPr/>
          <p:nvPr/>
        </p:nvSpPr>
        <p:spPr>
          <a:xfrm>
            <a:off x="1807286" y="2574835"/>
            <a:ext cx="636158" cy="328406"/>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dirty="0" smtClean="0">
                <a:solidFill>
                  <a:schemeClr val="tx1"/>
                </a:solidFill>
              </a:rPr>
              <a:t>y = 1</a:t>
            </a:r>
            <a:endParaRPr lang="en-US" dirty="0">
              <a:solidFill>
                <a:schemeClr val="tx1"/>
              </a:solidFill>
            </a:endParaRPr>
          </a:p>
        </p:txBody>
      </p:sp>
      <p:sp>
        <p:nvSpPr>
          <p:cNvPr id="18" name="Rounded Rectangular Callout 17"/>
          <p:cNvSpPr/>
          <p:nvPr/>
        </p:nvSpPr>
        <p:spPr>
          <a:xfrm>
            <a:off x="7620000" y="3200400"/>
            <a:ext cx="1219200" cy="838200"/>
          </a:xfrm>
          <a:prstGeom prst="wedgeRoundRectCallout">
            <a:avLst>
              <a:gd name="adj1" fmla="val -138649"/>
              <a:gd name="adj2" fmla="val -3528"/>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ESP is a hidden operand</a:t>
            </a:r>
            <a:endParaRPr lang="en-US" dirty="0">
              <a:solidFill>
                <a:schemeClr val="tx1"/>
              </a:solidFill>
            </a:endParaRPr>
          </a:p>
        </p:txBody>
      </p:sp>
    </p:spTree>
    <p:extLst>
      <p:ext uri="{BB962C8B-B14F-4D97-AF65-F5344CB8AC3E}">
        <p14:creationId xmlns:p14="http://schemas.microsoft.com/office/powerpoint/2010/main" val="199957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1" end="1"/>
                                            </p:txEl>
                                          </p:spTgt>
                                        </p:tgtEl>
                                        <p:attrNameLst>
                                          <p:attrName>style.visibility</p:attrName>
                                        </p:attrNameLst>
                                      </p:cBhvr>
                                      <p:to>
                                        <p:strVal val="visible"/>
                                      </p:to>
                                    </p:set>
                                    <p:animEffect transition="in" filter="fade">
                                      <p:cBhvr>
                                        <p:cTn id="47" dur="500"/>
                                        <p:tgtEl>
                                          <p:spTgt spid="5">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
                                            <p:txEl>
                                              <p:pRg st="2" end="2"/>
                                            </p:txEl>
                                          </p:spTgt>
                                        </p:tgtEl>
                                        <p:attrNameLst>
                                          <p:attrName>style.visibility</p:attrName>
                                        </p:attrNameLst>
                                      </p:cBhvr>
                                      <p:to>
                                        <p:strVal val="visible"/>
                                      </p:to>
                                    </p:set>
                                    <p:animEffect transition="in" filter="fade">
                                      <p:cBhvr>
                                        <p:cTn id="52" dur="500"/>
                                        <p:tgtEl>
                                          <p:spTgt spid="5">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5">
                                            <p:txEl>
                                              <p:pRg st="3" end="3"/>
                                            </p:txEl>
                                          </p:spTgt>
                                        </p:tgtEl>
                                        <p:attrNameLst>
                                          <p:attrName>style.visibility</p:attrName>
                                        </p:attrNameLst>
                                      </p:cBhvr>
                                      <p:to>
                                        <p:strVal val="visible"/>
                                      </p:to>
                                    </p:set>
                                    <p:animEffect transition="in" filter="fade">
                                      <p:cBhvr>
                                        <p:cTn id="57" dur="500"/>
                                        <p:tgtEl>
                                          <p:spTgt spid="5">
                                            <p:txEl>
                                              <p:pRg st="3" end="3"/>
                                            </p:txEl>
                                          </p:spTgt>
                                        </p:tgtEl>
                                      </p:cBhvr>
                                    </p:animEffect>
                                  </p:childTnLst>
                                </p:cTn>
                              </p:par>
                              <p:par>
                                <p:cTn id="58" presetID="10" presetClass="entr" presetSubtype="0" fill="hold" nodeType="withEffect">
                                  <p:stCondLst>
                                    <p:cond delay="0"/>
                                  </p:stCondLst>
                                  <p:childTnLst>
                                    <p:set>
                                      <p:cBhvr>
                                        <p:cTn id="59" dur="1" fill="hold">
                                          <p:stCondLst>
                                            <p:cond delay="0"/>
                                          </p:stCondLst>
                                        </p:cTn>
                                        <p:tgtEl>
                                          <p:spTgt spid="5">
                                            <p:txEl>
                                              <p:pRg st="4" end="4"/>
                                            </p:txEl>
                                          </p:spTgt>
                                        </p:tgtEl>
                                        <p:attrNameLst>
                                          <p:attrName>style.visibility</p:attrName>
                                        </p:attrNameLst>
                                      </p:cBhvr>
                                      <p:to>
                                        <p:strVal val="visible"/>
                                      </p:to>
                                    </p:set>
                                    <p:animEffect transition="in" filter="fade">
                                      <p:cBhvr>
                                        <p:cTn id="60" dur="500"/>
                                        <p:tgtEl>
                                          <p:spTgt spid="5">
                                            <p:txEl>
                                              <p:pRg st="4" end="4"/>
                                            </p:tx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1" grpId="0"/>
      <p:bldP spid="14" grpId="0"/>
      <p:bldP spid="15" grpId="0"/>
      <p:bldP spid="16" grpId="0" animBg="1"/>
      <p:bldP spid="17" grpId="0" animBg="1"/>
      <p:bldP spid="1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endParaRPr lang="en-US" dirty="0"/>
          </a:p>
        </p:txBody>
      </p:sp>
      <p:sp>
        <p:nvSpPr>
          <p:cNvPr id="25" name="Rectangle 24"/>
          <p:cNvSpPr/>
          <p:nvPr/>
        </p:nvSpPr>
        <p:spPr>
          <a:xfrm>
            <a:off x="152400" y="4484132"/>
            <a:ext cx="8839200" cy="2221468"/>
          </a:xfrm>
          <a:prstGeom prst="rect">
            <a:avLst/>
          </a:prstGeom>
          <a:gradFill>
            <a:gsLst>
              <a:gs pos="0">
                <a:schemeClr val="accent6">
                  <a:lumMod val="75000"/>
                </a:schemeClr>
              </a:gs>
              <a:gs pos="34000">
                <a:schemeClr val="accent6">
                  <a:lumMod val="40000"/>
                  <a:lumOff val="60000"/>
                </a:schemeClr>
              </a:gs>
              <a:gs pos="100000">
                <a:schemeClr val="accent6">
                  <a:lumMod val="20000"/>
                  <a:lumOff val="80000"/>
                </a:schemeClr>
              </a:gs>
            </a:gsLst>
            <a:lin ang="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r>
              <a:rPr lang="en-US" dirty="0" smtClean="0"/>
              <a:t>							</a:t>
            </a:r>
            <a:r>
              <a:rPr lang="en-US" sz="2400" dirty="0" smtClean="0">
                <a:solidFill>
                  <a:schemeClr val="tx1"/>
                </a:solidFill>
                <a:latin typeface="Cambria" panose="02040503050406030204" pitchFamily="18" charset="0"/>
              </a:rPr>
              <a:t>Semantics</a:t>
            </a:r>
            <a:endParaRPr lang="en-US" dirty="0">
              <a:solidFill>
                <a:schemeClr val="tx1"/>
              </a:solidFill>
              <a:latin typeface="Cambria" panose="02040503050406030204" pitchFamily="18" charset="0"/>
            </a:endParaRPr>
          </a:p>
        </p:txBody>
      </p:sp>
      <p:sp>
        <p:nvSpPr>
          <p:cNvPr id="24" name="Rectangle 23"/>
          <p:cNvSpPr/>
          <p:nvPr/>
        </p:nvSpPr>
        <p:spPr>
          <a:xfrm>
            <a:off x="152400" y="3264932"/>
            <a:ext cx="8839200" cy="1219200"/>
          </a:xfrm>
          <a:prstGeom prst="rect">
            <a:avLst/>
          </a:prstGeom>
          <a:gradFill>
            <a:gsLst>
              <a:gs pos="0">
                <a:schemeClr val="accent3">
                  <a:lumMod val="75000"/>
                </a:schemeClr>
              </a:gs>
              <a:gs pos="34000">
                <a:schemeClr val="accent3">
                  <a:lumMod val="40000"/>
                  <a:lumOff val="60000"/>
                </a:schemeClr>
              </a:gs>
              <a:gs pos="100000">
                <a:schemeClr val="accent3">
                  <a:lumMod val="20000"/>
                  <a:lumOff val="80000"/>
                </a:schemeClr>
              </a:gs>
            </a:gsLst>
            <a:lin ang="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r>
              <a:rPr lang="en-US" dirty="0" smtClean="0"/>
              <a:t>							</a:t>
            </a:r>
            <a:r>
              <a:rPr lang="en-US" sz="2400" dirty="0" smtClean="0">
                <a:solidFill>
                  <a:schemeClr val="tx1"/>
                </a:solidFill>
                <a:latin typeface="Cambria" panose="02040503050406030204" pitchFamily="18" charset="0"/>
              </a:rPr>
              <a:t>Syntax</a:t>
            </a:r>
            <a:endParaRPr lang="en-US" dirty="0">
              <a:solidFill>
                <a:schemeClr val="tx1"/>
              </a:solidFill>
              <a:latin typeface="Cambria" panose="02040503050406030204" pitchFamily="18" charset="0"/>
            </a:endParaRPr>
          </a:p>
        </p:txBody>
      </p:sp>
      <p:sp>
        <p:nvSpPr>
          <p:cNvPr id="12" name="Rectangle 11"/>
          <p:cNvSpPr/>
          <p:nvPr/>
        </p:nvSpPr>
        <p:spPr>
          <a:xfrm>
            <a:off x="152400" y="1143000"/>
            <a:ext cx="8839200" cy="1505531"/>
          </a:xfrm>
          <a:prstGeom prst="rect">
            <a:avLst/>
          </a:prstGeom>
          <a:gradFill>
            <a:gsLst>
              <a:gs pos="0">
                <a:schemeClr val="accent3">
                  <a:lumMod val="75000"/>
                </a:schemeClr>
              </a:gs>
              <a:gs pos="34000">
                <a:schemeClr val="accent3">
                  <a:lumMod val="40000"/>
                  <a:lumOff val="60000"/>
                </a:schemeClr>
              </a:gs>
              <a:gs pos="100000">
                <a:schemeClr val="accent3">
                  <a:lumMod val="20000"/>
                  <a:lumOff val="80000"/>
                </a:schemeClr>
              </a:gs>
            </a:gsLst>
            <a:lin ang="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r>
              <a:rPr lang="en-US" dirty="0" smtClean="0"/>
              <a:t>							</a:t>
            </a:r>
            <a:r>
              <a:rPr lang="en-US" sz="2400" dirty="0" smtClean="0">
                <a:solidFill>
                  <a:schemeClr val="tx1"/>
                </a:solidFill>
                <a:latin typeface="Cambria" panose="02040503050406030204" pitchFamily="18" charset="0"/>
              </a:rPr>
              <a:t>Syntax</a:t>
            </a:r>
            <a:endParaRPr lang="en-US" dirty="0">
              <a:solidFill>
                <a:schemeClr val="tx1"/>
              </a:solidFill>
              <a:latin typeface="Cambria" panose="02040503050406030204" pitchFamily="18" charset="0"/>
            </a:endParaRPr>
          </a:p>
        </p:txBody>
      </p:sp>
      <p:sp>
        <p:nvSpPr>
          <p:cNvPr id="6" name="Title 5"/>
          <p:cNvSpPr>
            <a:spLocks noGrp="1"/>
          </p:cNvSpPr>
          <p:nvPr>
            <p:ph type="title"/>
          </p:nvPr>
        </p:nvSpPr>
        <p:spPr/>
        <p:txBody>
          <a:bodyPr/>
          <a:lstStyle/>
          <a:p>
            <a:r>
              <a:rPr lang="en-US" dirty="0" smtClean="0"/>
              <a:t>Specialization – Reduce </a:t>
            </a:r>
            <a:endParaRPr lang="en-US" dirty="0"/>
          </a:p>
        </p:txBody>
      </p:sp>
      <p:sp>
        <p:nvSpPr>
          <p:cNvPr id="5" name="Slide Number Placeholder 4"/>
          <p:cNvSpPr>
            <a:spLocks noGrp="1"/>
          </p:cNvSpPr>
          <p:nvPr>
            <p:ph type="sldNum" sz="quarter" idx="12"/>
          </p:nvPr>
        </p:nvSpPr>
        <p:spPr>
          <a:xfrm>
            <a:off x="6553200" y="5963682"/>
            <a:ext cx="2133600" cy="365125"/>
          </a:xfrm>
        </p:spPr>
        <p:txBody>
          <a:bodyPr/>
          <a:lstStyle/>
          <a:p>
            <a:fld id="{61790EBF-2842-40BA-9364-7C045D9A1DE9}" type="slidenum">
              <a:rPr lang="en-US" smtClean="0"/>
              <a:t>27</a:t>
            </a:fld>
            <a:endParaRPr lang="en-US"/>
          </a:p>
        </p:txBody>
      </p:sp>
      <p:sp>
        <p:nvSpPr>
          <p:cNvPr id="8" name="Rounded Rectangle 7"/>
          <p:cNvSpPr/>
          <p:nvPr/>
        </p:nvSpPr>
        <p:spPr>
          <a:xfrm>
            <a:off x="702600" y="1895765"/>
            <a:ext cx="1884501" cy="419680"/>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000" dirty="0" smtClean="0">
                <a:solidFill>
                  <a:schemeClr val="tx1"/>
                </a:solidFill>
                <a:latin typeface="Cambria" panose="02040503050406030204" pitchFamily="18" charset="0"/>
              </a:rPr>
              <a:t>Statement AST</a:t>
            </a:r>
            <a:endParaRPr lang="en-US" sz="2000" dirty="0">
              <a:solidFill>
                <a:schemeClr val="tx1"/>
              </a:solidFill>
              <a:latin typeface="Cambria" panose="02040503050406030204" pitchFamily="18" charset="0"/>
            </a:endParaRPr>
          </a:p>
        </p:txBody>
      </p:sp>
      <p:sp>
        <p:nvSpPr>
          <p:cNvPr id="9" name="Right Arrow 8"/>
          <p:cNvSpPr/>
          <p:nvPr/>
        </p:nvSpPr>
        <p:spPr>
          <a:xfrm>
            <a:off x="2743200" y="1981200"/>
            <a:ext cx="1905000" cy="248811"/>
          </a:xfrm>
          <a:prstGeom prst="right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Cambria" panose="02040503050406030204" pitchFamily="18" charset="0"/>
            </a:endParaRPr>
          </a:p>
        </p:txBody>
      </p:sp>
      <p:sp>
        <p:nvSpPr>
          <p:cNvPr id="10" name="Rounded Rectangle 9"/>
          <p:cNvSpPr/>
          <p:nvPr/>
        </p:nvSpPr>
        <p:spPr>
          <a:xfrm>
            <a:off x="2941223" y="1524000"/>
            <a:ext cx="1508954" cy="404064"/>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dirty="0" smtClean="0">
                <a:solidFill>
                  <a:schemeClr val="tx1"/>
                </a:solidFill>
                <a:latin typeface="Cambria" panose="02040503050406030204" pitchFamily="18" charset="0"/>
                <a:sym typeface="Wingdings" panose="05000000000000000000" pitchFamily="2" charset="2"/>
              </a:rPr>
              <a:t>Substitution</a:t>
            </a:r>
            <a:endParaRPr lang="en-US" dirty="0">
              <a:solidFill>
                <a:schemeClr val="tx1"/>
              </a:solidFill>
            </a:endParaRPr>
          </a:p>
        </p:txBody>
      </p:sp>
      <p:sp>
        <p:nvSpPr>
          <p:cNvPr id="11" name="Rounded Rectangle 10"/>
          <p:cNvSpPr/>
          <p:nvPr/>
        </p:nvSpPr>
        <p:spPr>
          <a:xfrm>
            <a:off x="4800600" y="1791135"/>
            <a:ext cx="2145546" cy="628939"/>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000" dirty="0" smtClean="0">
                <a:solidFill>
                  <a:schemeClr val="tx1"/>
                </a:solidFill>
                <a:latin typeface="Cambria" panose="02040503050406030204" pitchFamily="18" charset="0"/>
              </a:rPr>
              <a:t>Specialized Statement AST</a:t>
            </a:r>
            <a:endParaRPr lang="en-US" sz="2000" dirty="0">
              <a:solidFill>
                <a:schemeClr val="tx1"/>
              </a:solidFill>
              <a:latin typeface="Cambria" panose="02040503050406030204" pitchFamily="18" charset="0"/>
            </a:endParaRPr>
          </a:p>
        </p:txBody>
      </p:sp>
      <p:cxnSp>
        <p:nvCxnSpPr>
          <p:cNvPr id="14" name="Straight Connector 13"/>
          <p:cNvCxnSpPr/>
          <p:nvPr/>
        </p:nvCxnSpPr>
        <p:spPr>
          <a:xfrm>
            <a:off x="0" y="2960132"/>
            <a:ext cx="9144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702601" y="3457421"/>
            <a:ext cx="1884501" cy="590551"/>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000" dirty="0" smtClean="0">
                <a:solidFill>
                  <a:schemeClr val="tx1"/>
                </a:solidFill>
                <a:latin typeface="Cambria" panose="02040503050406030204" pitchFamily="18" charset="0"/>
              </a:rPr>
              <a:t>Instruction AST</a:t>
            </a:r>
            <a:endParaRPr lang="en-US" sz="2000" dirty="0">
              <a:solidFill>
                <a:schemeClr val="tx1"/>
              </a:solidFill>
              <a:latin typeface="Cambria" panose="02040503050406030204" pitchFamily="18" charset="0"/>
            </a:endParaRPr>
          </a:p>
        </p:txBody>
      </p:sp>
      <p:sp>
        <p:nvSpPr>
          <p:cNvPr id="17" name="Right Arrow 16"/>
          <p:cNvSpPr/>
          <p:nvPr/>
        </p:nvSpPr>
        <p:spPr>
          <a:xfrm rot="5400000">
            <a:off x="1301951" y="4381035"/>
            <a:ext cx="685800" cy="368828"/>
          </a:xfrm>
          <a:prstGeom prst="right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Cambria" panose="02040503050406030204" pitchFamily="18" charset="0"/>
            </a:endParaRPr>
          </a:p>
        </p:txBody>
      </p:sp>
      <p:sp>
        <p:nvSpPr>
          <p:cNvPr id="18" name="Rounded Rectangle 17"/>
          <p:cNvSpPr/>
          <p:nvPr/>
        </p:nvSpPr>
        <p:spPr>
          <a:xfrm>
            <a:off x="702599" y="5017532"/>
            <a:ext cx="1882227" cy="1066800"/>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000" dirty="0" smtClean="0">
                <a:solidFill>
                  <a:schemeClr val="tx1"/>
                </a:solidFill>
                <a:latin typeface="Cambria" panose="02040503050406030204" pitchFamily="18" charset="0"/>
              </a:rPr>
              <a:t>Semantic Representation</a:t>
            </a:r>
            <a:endParaRPr lang="en-US" sz="2000" dirty="0">
              <a:solidFill>
                <a:schemeClr val="tx1"/>
              </a:solidFill>
              <a:latin typeface="Cambria" panose="02040503050406030204" pitchFamily="18" charset="0"/>
            </a:endParaRPr>
          </a:p>
        </p:txBody>
      </p:sp>
      <p:sp>
        <p:nvSpPr>
          <p:cNvPr id="19" name="Right Arrow 18"/>
          <p:cNvSpPr/>
          <p:nvPr/>
        </p:nvSpPr>
        <p:spPr>
          <a:xfrm>
            <a:off x="2743200" y="5426526"/>
            <a:ext cx="1905000" cy="248811"/>
          </a:xfrm>
          <a:prstGeom prst="right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Cambria" panose="02040503050406030204" pitchFamily="18" charset="0"/>
            </a:endParaRPr>
          </a:p>
        </p:txBody>
      </p:sp>
      <p:sp>
        <p:nvSpPr>
          <p:cNvPr id="20" name="Rounded Rectangle 19"/>
          <p:cNvSpPr/>
          <p:nvPr/>
        </p:nvSpPr>
        <p:spPr>
          <a:xfrm>
            <a:off x="2941223" y="4908348"/>
            <a:ext cx="1508954" cy="413983"/>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dirty="0" smtClean="0">
                <a:solidFill>
                  <a:schemeClr val="tx1"/>
                </a:solidFill>
                <a:latin typeface="Cambria" panose="02040503050406030204" pitchFamily="18" charset="0"/>
                <a:sym typeface="Wingdings" panose="05000000000000000000" pitchFamily="2" charset="2"/>
              </a:rPr>
              <a:t>Substitution</a:t>
            </a:r>
            <a:endParaRPr lang="en-US" dirty="0">
              <a:solidFill>
                <a:schemeClr val="tx1"/>
              </a:solidFill>
            </a:endParaRPr>
          </a:p>
        </p:txBody>
      </p:sp>
      <p:sp>
        <p:nvSpPr>
          <p:cNvPr id="21" name="Rounded Rectangle 20"/>
          <p:cNvSpPr/>
          <p:nvPr/>
        </p:nvSpPr>
        <p:spPr>
          <a:xfrm>
            <a:off x="4800600" y="5066560"/>
            <a:ext cx="2145546" cy="1002270"/>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000" dirty="0" smtClean="0">
                <a:solidFill>
                  <a:schemeClr val="tx1"/>
                </a:solidFill>
                <a:latin typeface="Cambria" panose="02040503050406030204" pitchFamily="18" charset="0"/>
              </a:rPr>
              <a:t>Specialized Semantic Representation</a:t>
            </a:r>
            <a:endParaRPr lang="en-US" sz="2000" dirty="0">
              <a:solidFill>
                <a:schemeClr val="tx1"/>
              </a:solidFill>
              <a:latin typeface="Cambria" panose="02040503050406030204" pitchFamily="18" charset="0"/>
            </a:endParaRPr>
          </a:p>
        </p:txBody>
      </p:sp>
      <p:sp>
        <p:nvSpPr>
          <p:cNvPr id="22" name="Right Arrow 21"/>
          <p:cNvSpPr/>
          <p:nvPr/>
        </p:nvSpPr>
        <p:spPr>
          <a:xfrm rot="16200000">
            <a:off x="5546964" y="4397526"/>
            <a:ext cx="652817" cy="368828"/>
          </a:xfrm>
          <a:prstGeom prst="right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Cambria" panose="02040503050406030204" pitchFamily="18" charset="0"/>
            </a:endParaRPr>
          </a:p>
        </p:txBody>
      </p:sp>
      <p:sp>
        <p:nvSpPr>
          <p:cNvPr id="23" name="Rounded Rectangle 22"/>
          <p:cNvSpPr/>
          <p:nvPr/>
        </p:nvSpPr>
        <p:spPr>
          <a:xfrm>
            <a:off x="4800600" y="3371696"/>
            <a:ext cx="2145546" cy="761999"/>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000" dirty="0" smtClean="0">
                <a:solidFill>
                  <a:schemeClr val="tx1"/>
                </a:solidFill>
                <a:latin typeface="Cambria" panose="02040503050406030204" pitchFamily="18" charset="0"/>
              </a:rPr>
              <a:t>Instruction-sequence ASTs</a:t>
            </a:r>
            <a:endParaRPr lang="en-US" sz="2000" dirty="0">
              <a:solidFill>
                <a:schemeClr val="tx1"/>
              </a:solidFill>
              <a:latin typeface="Cambria" panose="02040503050406030204" pitchFamily="18" charset="0"/>
            </a:endParaRPr>
          </a:p>
        </p:txBody>
      </p:sp>
      <p:sp>
        <p:nvSpPr>
          <p:cNvPr id="26" name="TextBox 25"/>
          <p:cNvSpPr txBox="1"/>
          <p:nvPr/>
        </p:nvSpPr>
        <p:spPr>
          <a:xfrm>
            <a:off x="6858000" y="2590800"/>
            <a:ext cx="2166427" cy="369332"/>
          </a:xfrm>
          <a:prstGeom prst="rect">
            <a:avLst/>
          </a:prstGeom>
          <a:noFill/>
        </p:spPr>
        <p:txBody>
          <a:bodyPr wrap="none" rtlCol="0">
            <a:spAutoFit/>
          </a:bodyPr>
          <a:lstStyle/>
          <a:p>
            <a:r>
              <a:rPr lang="en-US" dirty="0" smtClean="0">
                <a:latin typeface="Cambria" panose="02040503050406030204" pitchFamily="18" charset="0"/>
              </a:rPr>
              <a:t>Source-code </a:t>
            </a:r>
            <a:r>
              <a:rPr lang="en-US" dirty="0">
                <a:latin typeface="Cambria" panose="02040503050406030204" pitchFamily="18" charset="0"/>
              </a:rPr>
              <a:t>R</a:t>
            </a:r>
            <a:r>
              <a:rPr lang="en-US" dirty="0" smtClean="0">
                <a:latin typeface="Cambria" panose="02040503050406030204" pitchFamily="18" charset="0"/>
              </a:rPr>
              <a:t>educe</a:t>
            </a:r>
            <a:endParaRPr lang="en-US" dirty="0">
              <a:latin typeface="Cambria" panose="02040503050406030204" pitchFamily="18" charset="0"/>
            </a:endParaRPr>
          </a:p>
        </p:txBody>
      </p:sp>
      <p:sp>
        <p:nvSpPr>
          <p:cNvPr id="27" name="TextBox 26"/>
          <p:cNvSpPr txBox="1"/>
          <p:nvPr/>
        </p:nvSpPr>
        <p:spPr>
          <a:xfrm>
            <a:off x="6776007" y="2927866"/>
            <a:ext cx="2328523" cy="369332"/>
          </a:xfrm>
          <a:prstGeom prst="rect">
            <a:avLst/>
          </a:prstGeom>
          <a:noFill/>
        </p:spPr>
        <p:txBody>
          <a:bodyPr wrap="none" rtlCol="0">
            <a:spAutoFit/>
          </a:bodyPr>
          <a:lstStyle/>
          <a:p>
            <a:r>
              <a:rPr lang="en-US" dirty="0" smtClean="0">
                <a:latin typeface="Cambria" panose="02040503050406030204" pitchFamily="18" charset="0"/>
              </a:rPr>
              <a:t>Machine-code </a:t>
            </a:r>
            <a:r>
              <a:rPr lang="en-US" dirty="0">
                <a:latin typeface="Cambria" panose="02040503050406030204" pitchFamily="18" charset="0"/>
              </a:rPr>
              <a:t>R</a:t>
            </a:r>
            <a:r>
              <a:rPr lang="en-US" dirty="0" smtClean="0">
                <a:latin typeface="Cambria" panose="02040503050406030204" pitchFamily="18" charset="0"/>
              </a:rPr>
              <a:t>educe</a:t>
            </a:r>
            <a:endParaRPr lang="en-US" dirty="0">
              <a:latin typeface="Cambria" panose="02040503050406030204" pitchFamily="18" charset="0"/>
            </a:endParaRPr>
          </a:p>
        </p:txBody>
      </p:sp>
      <p:sp>
        <p:nvSpPr>
          <p:cNvPr id="28" name="Rounded Rectangle 27"/>
          <p:cNvSpPr/>
          <p:nvPr/>
        </p:nvSpPr>
        <p:spPr>
          <a:xfrm>
            <a:off x="702600" y="5017531"/>
            <a:ext cx="1884501" cy="1066800"/>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000" dirty="0" smtClean="0">
                <a:solidFill>
                  <a:schemeClr val="tx1"/>
                </a:solidFill>
                <a:latin typeface="Cambria" panose="02040503050406030204" pitchFamily="18" charset="0"/>
              </a:rPr>
              <a:t>QFBV_A formula</a:t>
            </a:r>
            <a:endParaRPr lang="en-US" sz="2000" dirty="0">
              <a:solidFill>
                <a:schemeClr val="tx1"/>
              </a:solidFill>
              <a:latin typeface="Cambria" panose="02040503050406030204" pitchFamily="18" charset="0"/>
            </a:endParaRPr>
          </a:p>
        </p:txBody>
      </p:sp>
      <p:sp>
        <p:nvSpPr>
          <p:cNvPr id="29" name="Rounded Rectangle 28"/>
          <p:cNvSpPr/>
          <p:nvPr/>
        </p:nvSpPr>
        <p:spPr>
          <a:xfrm>
            <a:off x="4800600" y="5066561"/>
            <a:ext cx="2145546" cy="1002269"/>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000" dirty="0" smtClean="0">
                <a:solidFill>
                  <a:schemeClr val="tx1"/>
                </a:solidFill>
                <a:latin typeface="Cambria" panose="02040503050406030204" pitchFamily="18" charset="0"/>
              </a:rPr>
              <a:t>Specialized QFBV_A-formula</a:t>
            </a:r>
            <a:endParaRPr lang="en-US" sz="2000" dirty="0">
              <a:solidFill>
                <a:schemeClr val="tx1"/>
              </a:solidFill>
              <a:latin typeface="Cambria" panose="02040503050406030204" pitchFamily="18" charset="0"/>
            </a:endParaRPr>
          </a:p>
        </p:txBody>
      </p:sp>
      <p:sp>
        <p:nvSpPr>
          <p:cNvPr id="30" name="Rounded Rectangular Callout 29"/>
          <p:cNvSpPr/>
          <p:nvPr/>
        </p:nvSpPr>
        <p:spPr>
          <a:xfrm>
            <a:off x="7362966" y="4179332"/>
            <a:ext cx="1476233" cy="1041848"/>
          </a:xfrm>
          <a:prstGeom prst="wedgeRoundRectCallout">
            <a:avLst>
              <a:gd name="adj1" fmla="val -134772"/>
              <a:gd name="adj2" fmla="val -789"/>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solidFill>
                  <a:schemeClr val="tx1"/>
                </a:solidFill>
                <a:latin typeface="Cambria" panose="02040503050406030204" pitchFamily="18" charset="0"/>
              </a:rPr>
              <a:t>Machine-code synthesizer [1]</a:t>
            </a:r>
            <a:endParaRPr lang="en-US" dirty="0">
              <a:solidFill>
                <a:schemeClr val="tx1"/>
              </a:solidFill>
              <a:latin typeface="Cambria" panose="02040503050406030204" pitchFamily="18" charset="0"/>
            </a:endParaRPr>
          </a:p>
        </p:txBody>
      </p:sp>
      <p:sp>
        <p:nvSpPr>
          <p:cNvPr id="31" name="TextBox 30"/>
          <p:cNvSpPr txBox="1"/>
          <p:nvPr/>
        </p:nvSpPr>
        <p:spPr>
          <a:xfrm>
            <a:off x="702601" y="6235047"/>
            <a:ext cx="7907999" cy="369332"/>
          </a:xfrm>
          <a:prstGeom prst="rect">
            <a:avLst/>
          </a:prstGeom>
          <a:noFill/>
        </p:spPr>
        <p:txBody>
          <a:bodyPr wrap="none" rtlCol="0">
            <a:spAutoFit/>
          </a:bodyPr>
          <a:lstStyle/>
          <a:p>
            <a:r>
              <a:rPr lang="en-US" dirty="0" smtClean="0"/>
              <a:t>[1]  V. Srinivasan and T. Reps, Synthesis of machine code from semantics, PLDI 2015</a:t>
            </a:r>
            <a:endParaRPr lang="en-US" dirty="0"/>
          </a:p>
        </p:txBody>
      </p:sp>
      <p:sp>
        <p:nvSpPr>
          <p:cNvPr id="32" name="Rounded Rectangular Callout 31"/>
          <p:cNvSpPr/>
          <p:nvPr/>
        </p:nvSpPr>
        <p:spPr>
          <a:xfrm>
            <a:off x="152400" y="4228239"/>
            <a:ext cx="1139193" cy="680110"/>
          </a:xfrm>
          <a:prstGeom prst="wedgeRoundRectCallout">
            <a:avLst>
              <a:gd name="adj1" fmla="val 65298"/>
              <a:gd name="adj2" fmla="val -18723"/>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solidFill>
                  <a:schemeClr val="tx1"/>
                </a:solidFill>
                <a:latin typeface="Cambria" panose="02040503050406030204" pitchFamily="18" charset="0"/>
              </a:rPr>
              <a:t>Symbolic execution</a:t>
            </a:r>
            <a:endParaRPr lang="en-US" dirty="0">
              <a:solidFill>
                <a:schemeClr val="tx1"/>
              </a:solidFill>
              <a:latin typeface="Cambria" panose="02040503050406030204" pitchFamily="18" charset="0"/>
            </a:endParaRPr>
          </a:p>
        </p:txBody>
      </p:sp>
    </p:spTree>
    <p:extLst>
      <p:ext uri="{BB962C8B-B14F-4D97-AF65-F5344CB8AC3E}">
        <p14:creationId xmlns:p14="http://schemas.microsoft.com/office/powerpoint/2010/main" val="979324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up)">
                                      <p:cBhvr>
                                        <p:cTn id="41" dur="500"/>
                                        <p:tgtEl>
                                          <p:spTgt spid="17"/>
                                        </p:tgtEl>
                                      </p:cBhvr>
                                    </p:animEffect>
                                  </p:childTnLst>
                                </p:cTn>
                              </p:par>
                            </p:childTnLst>
                          </p:cTn>
                        </p:par>
                        <p:par>
                          <p:cTn id="42" fill="hold">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wipe(left)">
                                      <p:cBhvr>
                                        <p:cTn id="50" dur="500"/>
                                        <p:tgtEl>
                                          <p:spTgt spid="19"/>
                                        </p:tgtEl>
                                      </p:cBhvr>
                                    </p:animEffect>
                                  </p:childTnLst>
                                </p:cTn>
                              </p:par>
                            </p:childTnLst>
                          </p:cTn>
                        </p:par>
                        <p:par>
                          <p:cTn id="51" fill="hold">
                            <p:stCondLst>
                              <p:cond delay="500"/>
                            </p:stCondLst>
                            <p:childTnLst>
                              <p:par>
                                <p:cTn id="52" presetID="10"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500"/>
                                        <p:tgtEl>
                                          <p:spTgt spid="20"/>
                                        </p:tgtEl>
                                      </p:cBhvr>
                                    </p:animEffect>
                                  </p:childTnLst>
                                </p:cTn>
                              </p:par>
                            </p:childTnLst>
                          </p:cTn>
                        </p:par>
                        <p:par>
                          <p:cTn id="55" fill="hold">
                            <p:stCondLst>
                              <p:cond delay="1000"/>
                            </p:stCondLst>
                            <p:childTnLst>
                              <p:par>
                                <p:cTn id="56" presetID="10"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500"/>
                                        <p:tgtEl>
                                          <p:spTgt spid="21"/>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wipe(down)">
                                      <p:cBhvr>
                                        <p:cTn id="63" dur="500"/>
                                        <p:tgtEl>
                                          <p:spTgt spid="22"/>
                                        </p:tgtEl>
                                      </p:cBhvr>
                                    </p:animEffect>
                                  </p:childTnLst>
                                </p:cTn>
                              </p:par>
                            </p:childTnLst>
                          </p:cTn>
                        </p:par>
                        <p:par>
                          <p:cTn id="64" fill="hold">
                            <p:stCondLst>
                              <p:cond delay="500"/>
                            </p:stCondLst>
                            <p:childTnLst>
                              <p:par>
                                <p:cTn id="65" presetID="10" presetClass="entr" presetSubtype="0"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fade">
                                      <p:cBhvr>
                                        <p:cTn id="67" dur="500"/>
                                        <p:tgtEl>
                                          <p:spTgt spid="23"/>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childTnLst>
                                </p:cTn>
                              </p:par>
                            </p:childTnLst>
                          </p:cTn>
                        </p:par>
                        <p:par>
                          <p:cTn id="73" fill="hold">
                            <p:stCondLst>
                              <p:cond delay="500"/>
                            </p:stCondLst>
                            <p:childTnLst>
                              <p:par>
                                <p:cTn id="74" presetID="10" presetClass="entr" presetSubtype="0"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500"/>
                                        <p:tgtEl>
                                          <p:spTgt spid="29"/>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fade">
                                      <p:cBhvr>
                                        <p:cTn id="81" dur="500"/>
                                        <p:tgtEl>
                                          <p:spTgt spid="32"/>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fade">
                                      <p:cBhvr>
                                        <p:cTn id="86" dur="500"/>
                                        <p:tgtEl>
                                          <p:spTgt spid="30"/>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31"/>
                                        </p:tgtEl>
                                        <p:attrNameLst>
                                          <p:attrName>style.visibility</p:attrName>
                                        </p:attrNameLst>
                                      </p:cBhvr>
                                      <p:to>
                                        <p:strVal val="visible"/>
                                      </p:to>
                                    </p:set>
                                    <p:animEffect transition="in" filter="fade">
                                      <p:cBhvr>
                                        <p:cTn id="8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4" grpId="0" animBg="1"/>
      <p:bldP spid="12" grpId="0" animBg="1"/>
      <p:bldP spid="8" grpId="0" animBg="1"/>
      <p:bldP spid="9" grpId="0" animBg="1"/>
      <p:bldP spid="10" grpId="0" animBg="1"/>
      <p:bldP spid="11" grpId="0" animBg="1"/>
      <p:bldP spid="16" grpId="0" animBg="1"/>
      <p:bldP spid="17" grpId="0" animBg="1"/>
      <p:bldP spid="18" grpId="0" animBg="1"/>
      <p:bldP spid="19" grpId="0" animBg="1"/>
      <p:bldP spid="20" grpId="0" animBg="1"/>
      <p:bldP spid="21" grpId="0" animBg="1"/>
      <p:bldP spid="22" grpId="0" animBg="1"/>
      <p:bldP spid="23" grpId="0" animBg="1"/>
      <p:bldP spid="28" grpId="0" animBg="1"/>
      <p:bldP spid="29" grpId="0" animBg="1"/>
      <p:bldP spid="30" grpId="0" animBg="1"/>
      <p:bldP spid="31" grpId="0"/>
      <p:bldP spid="3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Specialization – Reduce </a:t>
            </a:r>
            <a:endParaRPr lang="en-US" dirty="0"/>
          </a:p>
        </p:txBody>
      </p:sp>
      <p:sp>
        <p:nvSpPr>
          <p:cNvPr id="7" name="Content Placeholder 6"/>
          <p:cNvSpPr>
            <a:spLocks noGrp="1"/>
          </p:cNvSpPr>
          <p:nvPr>
            <p:ph idx="1"/>
          </p:nvPr>
        </p:nvSpPr>
        <p:spPr/>
        <p:txBody>
          <a:bodyPr/>
          <a:lstStyle/>
          <a:p>
            <a:endParaRPr lang="en-US" dirty="0"/>
          </a:p>
        </p:txBody>
      </p:sp>
      <p:sp>
        <p:nvSpPr>
          <p:cNvPr id="5" name="Slide Number Placeholder 4"/>
          <p:cNvSpPr>
            <a:spLocks noGrp="1"/>
          </p:cNvSpPr>
          <p:nvPr>
            <p:ph type="sldNum" sz="quarter" idx="12"/>
          </p:nvPr>
        </p:nvSpPr>
        <p:spPr/>
        <p:txBody>
          <a:bodyPr/>
          <a:lstStyle/>
          <a:p>
            <a:fld id="{61790EBF-2842-40BA-9364-7C045D9A1DE9}" type="slidenum">
              <a:rPr lang="en-US" smtClean="0"/>
              <a:t>28</a:t>
            </a:fld>
            <a:endParaRPr lang="en-US"/>
          </a:p>
        </p:txBody>
      </p:sp>
      <p:sp>
        <p:nvSpPr>
          <p:cNvPr id="9" name="Rounded Rectangle 8"/>
          <p:cNvSpPr/>
          <p:nvPr/>
        </p:nvSpPr>
        <p:spPr>
          <a:xfrm>
            <a:off x="206449" y="2552699"/>
            <a:ext cx="936551" cy="404606"/>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dirty="0" smtClean="0">
                <a:solidFill>
                  <a:schemeClr val="tx1"/>
                </a:solidFill>
                <a:latin typeface="Cambria" panose="02040503050406030204" pitchFamily="18" charset="0"/>
              </a:rPr>
              <a:t>push </a:t>
            </a:r>
            <a:r>
              <a:rPr lang="en-US" dirty="0" err="1" smtClean="0">
                <a:solidFill>
                  <a:schemeClr val="tx1"/>
                </a:solidFill>
                <a:latin typeface="Cambria" panose="02040503050406030204" pitchFamily="18" charset="0"/>
              </a:rPr>
              <a:t>eax</a:t>
            </a:r>
            <a:endParaRPr lang="en-US" dirty="0">
              <a:solidFill>
                <a:schemeClr val="tx1"/>
              </a:solidFill>
              <a:latin typeface="Cambria" panose="02040503050406030204" pitchFamily="18" charset="0"/>
            </a:endParaRPr>
          </a:p>
        </p:txBody>
      </p:sp>
      <p:sp>
        <p:nvSpPr>
          <p:cNvPr id="10" name="Right Arrow 9"/>
          <p:cNvSpPr/>
          <p:nvPr/>
        </p:nvSpPr>
        <p:spPr>
          <a:xfrm>
            <a:off x="1295400" y="2630597"/>
            <a:ext cx="304800" cy="248811"/>
          </a:xfrm>
          <a:prstGeom prst="right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Cambria" panose="02040503050406030204" pitchFamily="18" charset="0"/>
            </a:endParaRPr>
          </a:p>
        </p:txBody>
      </p:sp>
      <p:sp>
        <p:nvSpPr>
          <p:cNvPr id="11" name="Rounded Rectangle 10"/>
          <p:cNvSpPr/>
          <p:nvPr/>
        </p:nvSpPr>
        <p:spPr>
          <a:xfrm>
            <a:off x="1740654" y="2294850"/>
            <a:ext cx="2145546" cy="920303"/>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1600" dirty="0">
                <a:solidFill>
                  <a:schemeClr val="tx1"/>
                </a:solidFill>
                <a:latin typeface="Cambria" panose="02040503050406030204" pitchFamily="18" charset="0"/>
              </a:rPr>
              <a:t>ESP’ </a:t>
            </a:r>
            <a:r>
              <a:rPr lang="en-US" sz="1600" dirty="0">
                <a:solidFill>
                  <a:schemeClr val="tx1"/>
                </a:solidFill>
                <a:latin typeface="Cambria" panose="02040503050406030204" pitchFamily="18" charset="0"/>
                <a:sym typeface="Wingdings" panose="05000000000000000000" pitchFamily="2" charset="2"/>
              </a:rPr>
              <a:t>= ESP – 4 </a:t>
            </a:r>
            <a:r>
              <a:rPr lang="en-US" sz="1600" dirty="0" smtClean="0">
                <a:solidFill>
                  <a:schemeClr val="tx1"/>
                </a:solidFill>
                <a:latin typeface="Cambria" panose="02040503050406030204" pitchFamily="18" charset="0"/>
                <a:ea typeface="Cambria Math"/>
              </a:rPr>
              <a:t>∧ </a:t>
            </a:r>
            <a:r>
              <a:rPr lang="en-US" sz="1600" dirty="0" smtClean="0">
                <a:solidFill>
                  <a:schemeClr val="tx1"/>
                </a:solidFill>
                <a:latin typeface="Cambria" panose="02040503050406030204" pitchFamily="18" charset="0"/>
                <a:sym typeface="Wingdings" panose="05000000000000000000" pitchFamily="2" charset="2"/>
              </a:rPr>
              <a:t>Mem</a:t>
            </a:r>
            <a:r>
              <a:rPr lang="en-US" sz="1600" dirty="0">
                <a:solidFill>
                  <a:schemeClr val="tx1"/>
                </a:solidFill>
                <a:latin typeface="Cambria" panose="02040503050406030204" pitchFamily="18" charset="0"/>
                <a:sym typeface="Wingdings" panose="05000000000000000000" pitchFamily="2" charset="2"/>
              </a:rPr>
              <a:t>’ = </a:t>
            </a:r>
            <a:r>
              <a:rPr lang="en-US" sz="1600" dirty="0" smtClean="0">
                <a:solidFill>
                  <a:schemeClr val="tx1"/>
                </a:solidFill>
                <a:latin typeface="Cambria" panose="02040503050406030204" pitchFamily="18" charset="0"/>
                <a:sym typeface="Wingdings" panose="05000000000000000000" pitchFamily="2" charset="2"/>
              </a:rPr>
              <a:t>Mem[ESP </a:t>
            </a:r>
            <a:r>
              <a:rPr lang="en-US" sz="1600" dirty="0">
                <a:solidFill>
                  <a:schemeClr val="tx1"/>
                </a:solidFill>
                <a:latin typeface="Cambria" panose="02040503050406030204" pitchFamily="18" charset="0"/>
                <a:sym typeface="Wingdings" panose="05000000000000000000" pitchFamily="2" charset="2"/>
              </a:rPr>
              <a:t>– 4 </a:t>
            </a:r>
            <a:r>
              <a:rPr lang="en-US" sz="1600" dirty="0">
                <a:solidFill>
                  <a:schemeClr val="tx1"/>
                </a:solidFill>
                <a:latin typeface="Cambria" panose="02040503050406030204" pitchFamily="18" charset="0"/>
                <a:ea typeface="Cambria Math"/>
                <a:sym typeface="Wingdings" panose="05000000000000000000" pitchFamily="2" charset="2"/>
              </a:rPr>
              <a:t>↦</a:t>
            </a:r>
            <a:r>
              <a:rPr lang="en-US" sz="1600" dirty="0">
                <a:solidFill>
                  <a:schemeClr val="tx1"/>
                </a:solidFill>
                <a:latin typeface="Cambria" panose="02040503050406030204" pitchFamily="18" charset="0"/>
                <a:sym typeface="Wingdings" panose="05000000000000000000" pitchFamily="2" charset="2"/>
              </a:rPr>
              <a:t> EAX]</a:t>
            </a:r>
            <a:endParaRPr lang="en-US" sz="1600" dirty="0">
              <a:solidFill>
                <a:schemeClr val="tx1"/>
              </a:solidFill>
              <a:latin typeface="Cambria" panose="02040503050406030204" pitchFamily="18" charset="0"/>
            </a:endParaRPr>
          </a:p>
        </p:txBody>
      </p:sp>
      <p:sp>
        <p:nvSpPr>
          <p:cNvPr id="12" name="Right Arrow 11"/>
          <p:cNvSpPr/>
          <p:nvPr/>
        </p:nvSpPr>
        <p:spPr>
          <a:xfrm>
            <a:off x="3959314" y="2630597"/>
            <a:ext cx="841286" cy="248811"/>
          </a:xfrm>
          <a:prstGeom prst="right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Cambria" panose="02040503050406030204" pitchFamily="18" charset="0"/>
            </a:endParaRPr>
          </a:p>
        </p:txBody>
      </p:sp>
      <p:sp>
        <p:nvSpPr>
          <p:cNvPr id="13" name="Rounded Rectangle 12"/>
          <p:cNvSpPr/>
          <p:nvPr/>
        </p:nvSpPr>
        <p:spPr>
          <a:xfrm>
            <a:off x="4876800" y="2294850"/>
            <a:ext cx="2209800" cy="920303"/>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1600" dirty="0">
                <a:solidFill>
                  <a:schemeClr val="tx1"/>
                </a:solidFill>
                <a:latin typeface="Cambria" panose="02040503050406030204" pitchFamily="18" charset="0"/>
              </a:rPr>
              <a:t>ESP’ </a:t>
            </a:r>
            <a:r>
              <a:rPr lang="en-US" sz="1600" dirty="0">
                <a:solidFill>
                  <a:schemeClr val="tx1"/>
                </a:solidFill>
                <a:latin typeface="Cambria" panose="02040503050406030204" pitchFamily="18" charset="0"/>
                <a:sym typeface="Wingdings" panose="05000000000000000000" pitchFamily="2" charset="2"/>
              </a:rPr>
              <a:t>= </a:t>
            </a:r>
            <a:r>
              <a:rPr lang="en-US" sz="1600" dirty="0" smtClean="0">
                <a:solidFill>
                  <a:schemeClr val="tx1"/>
                </a:solidFill>
                <a:latin typeface="Cambria" panose="02040503050406030204" pitchFamily="18" charset="0"/>
                <a:sym typeface="Wingdings" panose="05000000000000000000" pitchFamily="2" charset="2"/>
              </a:rPr>
              <a:t>996 </a:t>
            </a:r>
            <a:r>
              <a:rPr lang="en-US" sz="1600" dirty="0" smtClean="0">
                <a:solidFill>
                  <a:schemeClr val="tx1"/>
                </a:solidFill>
                <a:latin typeface="Cambria" panose="02040503050406030204" pitchFamily="18" charset="0"/>
                <a:ea typeface="Cambria Math"/>
              </a:rPr>
              <a:t>∧ </a:t>
            </a:r>
            <a:r>
              <a:rPr lang="en-US" sz="1600" dirty="0" smtClean="0">
                <a:solidFill>
                  <a:schemeClr val="tx1"/>
                </a:solidFill>
                <a:latin typeface="Cambria" panose="02040503050406030204" pitchFamily="18" charset="0"/>
                <a:sym typeface="Wingdings" panose="05000000000000000000" pitchFamily="2" charset="2"/>
              </a:rPr>
              <a:t>Mem</a:t>
            </a:r>
            <a:r>
              <a:rPr lang="en-US" sz="1600" dirty="0">
                <a:solidFill>
                  <a:schemeClr val="tx1"/>
                </a:solidFill>
                <a:latin typeface="Cambria" panose="02040503050406030204" pitchFamily="18" charset="0"/>
                <a:sym typeface="Wingdings" panose="05000000000000000000" pitchFamily="2" charset="2"/>
              </a:rPr>
              <a:t>’ = Mem</a:t>
            </a:r>
            <a:r>
              <a:rPr lang="en-US" sz="1600" dirty="0" smtClean="0">
                <a:solidFill>
                  <a:schemeClr val="tx1"/>
                </a:solidFill>
                <a:latin typeface="Cambria" panose="02040503050406030204" pitchFamily="18" charset="0"/>
                <a:sym typeface="Wingdings" panose="05000000000000000000" pitchFamily="2" charset="2"/>
              </a:rPr>
              <a:t>[ 996 </a:t>
            </a:r>
            <a:r>
              <a:rPr lang="en-US" sz="1600" dirty="0">
                <a:solidFill>
                  <a:schemeClr val="tx1"/>
                </a:solidFill>
                <a:latin typeface="Cambria" panose="02040503050406030204" pitchFamily="18" charset="0"/>
                <a:ea typeface="Cambria Math"/>
                <a:sym typeface="Wingdings" panose="05000000000000000000" pitchFamily="2" charset="2"/>
              </a:rPr>
              <a:t>↦</a:t>
            </a:r>
            <a:r>
              <a:rPr lang="en-US" sz="1600" dirty="0">
                <a:solidFill>
                  <a:schemeClr val="tx1"/>
                </a:solidFill>
                <a:latin typeface="Cambria" panose="02040503050406030204" pitchFamily="18" charset="0"/>
                <a:sym typeface="Wingdings" panose="05000000000000000000" pitchFamily="2" charset="2"/>
              </a:rPr>
              <a:t> EAX]</a:t>
            </a:r>
            <a:endParaRPr lang="en-US" sz="1600" dirty="0">
              <a:solidFill>
                <a:schemeClr val="tx1"/>
              </a:solidFill>
              <a:latin typeface="Cambria" panose="02040503050406030204" pitchFamily="18" charset="0"/>
            </a:endParaRPr>
          </a:p>
        </p:txBody>
      </p:sp>
      <p:sp>
        <p:nvSpPr>
          <p:cNvPr id="14" name="Rounded Rectangle 13"/>
          <p:cNvSpPr/>
          <p:nvPr/>
        </p:nvSpPr>
        <p:spPr>
          <a:xfrm>
            <a:off x="4014003" y="1923765"/>
            <a:ext cx="731908" cy="609600"/>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1600" dirty="0" smtClean="0">
                <a:solidFill>
                  <a:schemeClr val="tx1"/>
                </a:solidFill>
                <a:latin typeface="Cambria" panose="02040503050406030204" pitchFamily="18" charset="0"/>
                <a:sym typeface="Wingdings" panose="05000000000000000000" pitchFamily="2" charset="2"/>
              </a:rPr>
              <a:t>ESP </a:t>
            </a:r>
            <a:r>
              <a:rPr lang="en-US" sz="1600" dirty="0">
                <a:solidFill>
                  <a:schemeClr val="tx1"/>
                </a:solidFill>
                <a:latin typeface="Cambria" panose="02040503050406030204" pitchFamily="18" charset="0"/>
                <a:ea typeface="Cambria Math"/>
                <a:sym typeface="Wingdings" panose="05000000000000000000" pitchFamily="2" charset="2"/>
              </a:rPr>
              <a:t>↦</a:t>
            </a:r>
            <a:r>
              <a:rPr lang="en-US" sz="1600" dirty="0">
                <a:solidFill>
                  <a:schemeClr val="tx1"/>
                </a:solidFill>
                <a:latin typeface="Cambria" panose="02040503050406030204" pitchFamily="18" charset="0"/>
                <a:sym typeface="Wingdings" panose="05000000000000000000" pitchFamily="2" charset="2"/>
              </a:rPr>
              <a:t> </a:t>
            </a:r>
            <a:r>
              <a:rPr lang="en-US" sz="1600" dirty="0" smtClean="0">
                <a:solidFill>
                  <a:schemeClr val="tx1"/>
                </a:solidFill>
                <a:latin typeface="Cambria" panose="02040503050406030204" pitchFamily="18" charset="0"/>
                <a:sym typeface="Wingdings" panose="05000000000000000000" pitchFamily="2" charset="2"/>
              </a:rPr>
              <a:t>1000</a:t>
            </a:r>
            <a:endParaRPr lang="en-US" sz="1600" dirty="0">
              <a:solidFill>
                <a:schemeClr val="tx1"/>
              </a:solidFill>
            </a:endParaRPr>
          </a:p>
        </p:txBody>
      </p:sp>
      <p:sp>
        <p:nvSpPr>
          <p:cNvPr id="15" name="Right Arrow 14"/>
          <p:cNvSpPr/>
          <p:nvPr/>
        </p:nvSpPr>
        <p:spPr>
          <a:xfrm>
            <a:off x="7162800" y="2630595"/>
            <a:ext cx="304800" cy="248811"/>
          </a:xfrm>
          <a:prstGeom prst="right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Cambria" panose="02040503050406030204" pitchFamily="18" charset="0"/>
            </a:endParaRPr>
          </a:p>
        </p:txBody>
      </p:sp>
      <p:sp>
        <p:nvSpPr>
          <p:cNvPr id="16" name="Rounded Rectangle 15"/>
          <p:cNvSpPr/>
          <p:nvPr/>
        </p:nvSpPr>
        <p:spPr>
          <a:xfrm>
            <a:off x="7543800" y="2488302"/>
            <a:ext cx="1447800" cy="533400"/>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1600" dirty="0" smtClean="0">
                <a:solidFill>
                  <a:schemeClr val="tx1"/>
                </a:solidFill>
                <a:latin typeface="Cambria" panose="02040503050406030204" pitchFamily="18" charset="0"/>
              </a:rPr>
              <a:t>mov </a:t>
            </a:r>
            <a:r>
              <a:rPr lang="en-US" sz="1600" dirty="0" err="1" smtClean="0">
                <a:solidFill>
                  <a:schemeClr val="tx1"/>
                </a:solidFill>
                <a:latin typeface="Cambria" panose="02040503050406030204" pitchFamily="18" charset="0"/>
              </a:rPr>
              <a:t>esp</a:t>
            </a:r>
            <a:r>
              <a:rPr lang="en-US" sz="1600" dirty="0" smtClean="0">
                <a:solidFill>
                  <a:schemeClr val="tx1"/>
                </a:solidFill>
                <a:latin typeface="Cambria" panose="02040503050406030204" pitchFamily="18" charset="0"/>
              </a:rPr>
              <a:t>, 996;</a:t>
            </a:r>
          </a:p>
          <a:p>
            <a:pPr algn="ctr"/>
            <a:r>
              <a:rPr lang="en-US" sz="1600" dirty="0" smtClean="0">
                <a:solidFill>
                  <a:schemeClr val="tx1"/>
                </a:solidFill>
                <a:latin typeface="Cambria" panose="02040503050406030204" pitchFamily="18" charset="0"/>
              </a:rPr>
              <a:t>mov [996], </a:t>
            </a:r>
            <a:r>
              <a:rPr lang="en-US" sz="1600" dirty="0" err="1" smtClean="0">
                <a:solidFill>
                  <a:schemeClr val="tx1"/>
                </a:solidFill>
                <a:latin typeface="Cambria" panose="02040503050406030204" pitchFamily="18" charset="0"/>
              </a:rPr>
              <a:t>eax</a:t>
            </a:r>
            <a:endParaRPr lang="en-US" sz="1600" dirty="0">
              <a:solidFill>
                <a:schemeClr val="tx1"/>
              </a:solidFill>
              <a:latin typeface="Cambria" panose="02040503050406030204" pitchFamily="18" charset="0"/>
            </a:endParaRPr>
          </a:p>
        </p:txBody>
      </p:sp>
    </p:spTree>
    <p:extLst>
      <p:ext uri="{BB962C8B-B14F-4D97-AF65-F5344CB8AC3E}">
        <p14:creationId xmlns:p14="http://schemas.microsoft.com/office/powerpoint/2010/main" val="2115637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500"/>
                                        <p:tgtEl>
                                          <p:spTgt spid="15"/>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Naïve Specialization Algorithm</a:t>
            </a:r>
            <a:endParaRPr lang="en-US" dirty="0"/>
          </a:p>
        </p:txBody>
      </p:sp>
      <p:sp>
        <p:nvSpPr>
          <p:cNvPr id="3" name="Content Placeholder 2"/>
          <p:cNvSpPr>
            <a:spLocks noGrp="1"/>
          </p:cNvSpPr>
          <p:nvPr>
            <p:ph idx="1"/>
          </p:nvPr>
        </p:nvSpPr>
        <p:spPr/>
        <p:txBody>
          <a:bodyPr/>
          <a:lstStyle/>
          <a:p>
            <a:r>
              <a:rPr lang="en-US" dirty="0" smtClean="0"/>
              <a:t>Static – </a:t>
            </a:r>
            <a:r>
              <a:rPr lang="en-US" dirty="0" err="1" smtClean="0"/>
              <a:t>Eval</a:t>
            </a:r>
            <a:r>
              <a:rPr lang="en-US" dirty="0" smtClean="0"/>
              <a:t> </a:t>
            </a:r>
          </a:p>
          <a:p>
            <a:pPr lvl="1"/>
            <a:r>
              <a:rPr lang="en-US" dirty="0" smtClean="0"/>
              <a:t>Concrete evaluation</a:t>
            </a:r>
          </a:p>
          <a:p>
            <a:r>
              <a:rPr lang="en-US" dirty="0" smtClean="0"/>
              <a:t>Lifted – Reduce </a:t>
            </a:r>
          </a:p>
          <a:p>
            <a:pPr lvl="1"/>
            <a:r>
              <a:rPr lang="en-US" dirty="0" err="1" smtClean="0"/>
              <a:t>Instr</a:t>
            </a:r>
            <a:r>
              <a:rPr lang="en-US" dirty="0" smtClean="0"/>
              <a:t> to QFBV formula</a:t>
            </a:r>
          </a:p>
          <a:p>
            <a:pPr lvl="1"/>
            <a:r>
              <a:rPr lang="en-US" dirty="0" smtClean="0"/>
              <a:t>Specialize formula w.r.t. partial static-store</a:t>
            </a:r>
          </a:p>
          <a:p>
            <a:pPr lvl="1"/>
            <a:r>
              <a:rPr lang="en-US" dirty="0" smtClean="0"/>
              <a:t>Emit residual code via machine-code synthesis</a:t>
            </a:r>
          </a:p>
          <a:p>
            <a:r>
              <a:rPr lang="en-US" dirty="0" smtClean="0"/>
              <a:t>Dynamic - Emit</a:t>
            </a:r>
            <a:endParaRPr lang="en-US" dirty="0"/>
          </a:p>
        </p:txBody>
      </p:sp>
      <p:sp>
        <p:nvSpPr>
          <p:cNvPr id="4" name="Slide Number Placeholder 3"/>
          <p:cNvSpPr>
            <a:spLocks noGrp="1"/>
          </p:cNvSpPr>
          <p:nvPr>
            <p:ph type="sldNum" sz="quarter" idx="12"/>
          </p:nvPr>
        </p:nvSpPr>
        <p:spPr/>
        <p:txBody>
          <a:bodyPr/>
          <a:lstStyle/>
          <a:p>
            <a:fld id="{61790EBF-2842-40BA-9364-7C045D9A1DE9}" type="slidenum">
              <a:rPr lang="en-US" smtClean="0"/>
              <a:t>29</a:t>
            </a:fld>
            <a:endParaRPr lang="en-US"/>
          </a:p>
        </p:txBody>
      </p:sp>
    </p:spTree>
    <p:extLst>
      <p:ext uri="{BB962C8B-B14F-4D97-AF65-F5344CB8AC3E}">
        <p14:creationId xmlns:p14="http://schemas.microsoft.com/office/powerpoint/2010/main" val="17308332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Partial Evaluation of Machine code</a:t>
            </a:r>
            <a:endParaRPr lang="en-US" dirty="0"/>
          </a:p>
        </p:txBody>
      </p:sp>
      <p:sp>
        <p:nvSpPr>
          <p:cNvPr id="4" name="Slide Number Placeholder 3"/>
          <p:cNvSpPr>
            <a:spLocks noGrp="1"/>
          </p:cNvSpPr>
          <p:nvPr>
            <p:ph type="sldNum" sz="quarter" idx="12"/>
          </p:nvPr>
        </p:nvSpPr>
        <p:spPr/>
        <p:txBody>
          <a:bodyPr/>
          <a:lstStyle/>
          <a:p>
            <a:fld id="{61790EBF-2842-40BA-9364-7C045D9A1DE9}" type="slidenum">
              <a:rPr lang="en-US" smtClean="0"/>
              <a:t>3</a:t>
            </a:fld>
            <a:endParaRPr lang="en-US"/>
          </a:p>
        </p:txBody>
      </p:sp>
      <p:sp>
        <p:nvSpPr>
          <p:cNvPr id="7" name="Rectangle 6"/>
          <p:cNvSpPr/>
          <p:nvPr/>
        </p:nvSpPr>
        <p:spPr>
          <a:xfrm>
            <a:off x="2792572" y="3808228"/>
            <a:ext cx="3886200" cy="533400"/>
          </a:xfrm>
          <a:prstGeom prst="rect">
            <a:avLst/>
          </a:prstGeom>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3200" dirty="0" smtClean="0">
                <a:solidFill>
                  <a:schemeClr val="bg1"/>
                </a:solidFill>
                <a:latin typeface="Cambria" panose="02040503050406030204" pitchFamily="18" charset="0"/>
              </a:rPr>
              <a:t>WiPEr</a:t>
            </a:r>
            <a:endParaRPr lang="en-US" sz="2800" dirty="0">
              <a:solidFill>
                <a:schemeClr val="bg1"/>
              </a:solidFill>
              <a:latin typeface="Cambria" panose="02040503050406030204" pitchFamily="18" charset="0"/>
            </a:endParaRPr>
          </a:p>
        </p:txBody>
      </p:sp>
      <p:sp>
        <p:nvSpPr>
          <p:cNvPr id="8" name="Right Arrow 7"/>
          <p:cNvSpPr/>
          <p:nvPr/>
        </p:nvSpPr>
        <p:spPr>
          <a:xfrm rot="5400000">
            <a:off x="4560677" y="4425146"/>
            <a:ext cx="349989" cy="316758"/>
          </a:xfrm>
          <a:prstGeom prst="right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Cambria" panose="02040503050406030204" pitchFamily="18" charset="0"/>
            </a:endParaRPr>
          </a:p>
        </p:txBody>
      </p:sp>
      <p:sp>
        <p:nvSpPr>
          <p:cNvPr id="10" name="Rounded Rectangle 9"/>
          <p:cNvSpPr/>
          <p:nvPr/>
        </p:nvSpPr>
        <p:spPr>
          <a:xfrm>
            <a:off x="1802636" y="1065028"/>
            <a:ext cx="2761142" cy="2209800"/>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dirty="0" smtClean="0">
                <a:solidFill>
                  <a:schemeClr val="tx1"/>
                </a:solidFill>
              </a:rPr>
              <a:t>010000110000100001000001000101011111101010111010110001111110000</a:t>
            </a:r>
          </a:p>
          <a:p>
            <a:pPr algn="ctr"/>
            <a:r>
              <a:rPr lang="en-US" dirty="0" smtClean="0">
                <a:solidFill>
                  <a:schemeClr val="tx1"/>
                </a:solidFill>
              </a:rPr>
              <a:t>Binary</a:t>
            </a:r>
            <a:endParaRPr lang="en-US" dirty="0">
              <a:solidFill>
                <a:schemeClr val="tx1"/>
              </a:solidFill>
            </a:endParaRPr>
          </a:p>
          <a:p>
            <a:pPr algn="ctr"/>
            <a:r>
              <a:rPr lang="en-US" dirty="0" smtClean="0">
                <a:solidFill>
                  <a:schemeClr val="tx1"/>
                </a:solidFill>
              </a:rPr>
              <a:t>001010101011101010101010101010100010011111000000111111111111111</a:t>
            </a:r>
            <a:endParaRPr lang="en-US" dirty="0">
              <a:solidFill>
                <a:schemeClr val="tx1"/>
              </a:solidFill>
            </a:endParaRPr>
          </a:p>
        </p:txBody>
      </p:sp>
      <p:sp>
        <p:nvSpPr>
          <p:cNvPr id="11" name="Rounded Rectangle 10"/>
          <p:cNvSpPr/>
          <p:nvPr/>
        </p:nvSpPr>
        <p:spPr>
          <a:xfrm>
            <a:off x="3478371" y="4806804"/>
            <a:ext cx="2514600" cy="1905000"/>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dirty="0" smtClean="0">
                <a:solidFill>
                  <a:schemeClr val="tx1"/>
                </a:solidFill>
              </a:rPr>
              <a:t>1000011000010000100001000101011111101010Specialized Binary</a:t>
            </a:r>
            <a:endParaRPr lang="en-US" dirty="0">
              <a:solidFill>
                <a:schemeClr val="tx1"/>
              </a:solidFill>
            </a:endParaRPr>
          </a:p>
          <a:p>
            <a:pPr algn="ctr"/>
            <a:r>
              <a:rPr lang="en-US" dirty="0" smtClean="0">
                <a:solidFill>
                  <a:schemeClr val="tx1"/>
                </a:solidFill>
              </a:rPr>
              <a:t>0010101010111010101010101010101000100111</a:t>
            </a:r>
            <a:endParaRPr lang="en-US" dirty="0">
              <a:solidFill>
                <a:schemeClr val="tx1"/>
              </a:solidFill>
            </a:endParaRPr>
          </a:p>
        </p:txBody>
      </p:sp>
      <p:sp>
        <p:nvSpPr>
          <p:cNvPr id="13" name="Right Arrow 12"/>
          <p:cNvSpPr/>
          <p:nvPr/>
        </p:nvSpPr>
        <p:spPr>
          <a:xfrm rot="5400000">
            <a:off x="3021727" y="3398654"/>
            <a:ext cx="349989" cy="316758"/>
          </a:xfrm>
          <a:prstGeom prst="right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Cambria" panose="02040503050406030204" pitchFamily="18" charset="0"/>
            </a:endParaRPr>
          </a:p>
        </p:txBody>
      </p:sp>
      <p:sp>
        <p:nvSpPr>
          <p:cNvPr id="14" name="Right Arrow 13"/>
          <p:cNvSpPr/>
          <p:nvPr/>
        </p:nvSpPr>
        <p:spPr>
          <a:xfrm rot="5400000">
            <a:off x="6096086" y="3398655"/>
            <a:ext cx="349989" cy="316758"/>
          </a:xfrm>
          <a:prstGeom prst="right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Cambria" panose="02040503050406030204" pitchFamily="18" charset="0"/>
            </a:endParaRPr>
          </a:p>
        </p:txBody>
      </p:sp>
      <p:sp>
        <p:nvSpPr>
          <p:cNvPr id="15" name="Rounded Rectangle 14"/>
          <p:cNvSpPr/>
          <p:nvPr/>
        </p:nvSpPr>
        <p:spPr>
          <a:xfrm>
            <a:off x="5539511" y="2741428"/>
            <a:ext cx="1463137" cy="533400"/>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dirty="0" smtClean="0">
                <a:solidFill>
                  <a:schemeClr val="tx1"/>
                </a:solidFill>
              </a:rPr>
              <a:t>[y </a:t>
            </a:r>
            <a:r>
              <a:rPr lang="en-US" dirty="0">
                <a:solidFill>
                  <a:schemeClr val="tx1"/>
                </a:solidFill>
                <a:latin typeface="Cambria" panose="02040503050406030204" pitchFamily="18" charset="0"/>
                <a:ea typeface="Cambria Math"/>
                <a:sym typeface="Wingdings" panose="05000000000000000000" pitchFamily="2" charset="2"/>
              </a:rPr>
              <a:t>↦</a:t>
            </a:r>
            <a:r>
              <a:rPr lang="en-US" dirty="0" smtClean="0">
                <a:solidFill>
                  <a:schemeClr val="tx1"/>
                </a:solidFill>
              </a:rPr>
              <a:t> 1, n </a:t>
            </a:r>
            <a:r>
              <a:rPr lang="en-US" dirty="0">
                <a:solidFill>
                  <a:schemeClr val="tx1"/>
                </a:solidFill>
                <a:latin typeface="Cambria" panose="02040503050406030204" pitchFamily="18" charset="0"/>
                <a:ea typeface="Cambria Math"/>
                <a:sym typeface="Wingdings" panose="05000000000000000000" pitchFamily="2" charset="2"/>
              </a:rPr>
              <a:t>↦</a:t>
            </a:r>
            <a:r>
              <a:rPr lang="en-US" dirty="0" smtClean="0">
                <a:solidFill>
                  <a:schemeClr val="tx1"/>
                </a:solidFill>
              </a:rPr>
              <a:t> 2]</a:t>
            </a:r>
            <a:endParaRPr lang="en-US" dirty="0">
              <a:solidFill>
                <a:schemeClr val="tx1"/>
              </a:solidFill>
            </a:endParaRPr>
          </a:p>
        </p:txBody>
      </p:sp>
    </p:spTree>
    <p:extLst>
      <p:ext uri="{BB962C8B-B14F-4D97-AF65-F5344CB8AC3E}">
        <p14:creationId xmlns:p14="http://schemas.microsoft.com/office/powerpoint/2010/main" val="128213297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Naïve Specialization Algorithm</a:t>
            </a:r>
          </a:p>
        </p:txBody>
      </p:sp>
      <p:sp>
        <p:nvSpPr>
          <p:cNvPr id="4" name="Slide Number Placeholder 3"/>
          <p:cNvSpPr>
            <a:spLocks noGrp="1"/>
          </p:cNvSpPr>
          <p:nvPr>
            <p:ph type="sldNum" sz="quarter" idx="12"/>
          </p:nvPr>
        </p:nvSpPr>
        <p:spPr/>
        <p:txBody>
          <a:bodyPr/>
          <a:lstStyle/>
          <a:p>
            <a:fld id="{61790EBF-2842-40BA-9364-7C045D9A1DE9}" type="slidenum">
              <a:rPr lang="en-US" smtClean="0"/>
              <a:t>30</a:t>
            </a:fld>
            <a:endParaRPr lang="en-US"/>
          </a:p>
        </p:txBody>
      </p:sp>
      <p:sp>
        <p:nvSpPr>
          <p:cNvPr id="6" name="TextBox 5"/>
          <p:cNvSpPr txBox="1"/>
          <p:nvPr/>
        </p:nvSpPr>
        <p:spPr>
          <a:xfrm>
            <a:off x="152400" y="1221699"/>
            <a:ext cx="2007409" cy="3139321"/>
          </a:xfrm>
          <a:prstGeom prst="rect">
            <a:avLst/>
          </a:prstGeom>
          <a:noFill/>
        </p:spPr>
        <p:txBody>
          <a:bodyPr wrap="none" rtlCol="0">
            <a:spAutoFit/>
          </a:bodyPr>
          <a:lstStyle/>
          <a:p>
            <a:r>
              <a:rPr lang="en-US" sz="2000" dirty="0" smtClean="0"/>
              <a:t>lea </a:t>
            </a:r>
            <a:r>
              <a:rPr lang="en-US" sz="2000" dirty="0" err="1" smtClean="0"/>
              <a:t>esp</a:t>
            </a:r>
            <a:r>
              <a:rPr lang="en-US" sz="2000" dirty="0" smtClean="0"/>
              <a:t>, [esp-4]</a:t>
            </a:r>
          </a:p>
          <a:p>
            <a:r>
              <a:rPr lang="en-US" sz="2000" dirty="0" smtClean="0"/>
              <a:t>mov [</a:t>
            </a:r>
            <a:r>
              <a:rPr lang="en-US" sz="2000" dirty="0" err="1" smtClean="0"/>
              <a:t>esp</a:t>
            </a:r>
            <a:r>
              <a:rPr lang="en-US" sz="2000" dirty="0" smtClean="0"/>
              <a:t>], </a:t>
            </a:r>
            <a:r>
              <a:rPr lang="en-US" sz="2000" dirty="0" err="1" smtClean="0"/>
              <a:t>eax</a:t>
            </a:r>
            <a:r>
              <a:rPr lang="en-US" sz="2000" dirty="0" smtClean="0"/>
              <a:t> ; a</a:t>
            </a:r>
          </a:p>
          <a:p>
            <a:r>
              <a:rPr lang="en-US" sz="2000" dirty="0" smtClean="0"/>
              <a:t>lea </a:t>
            </a:r>
            <a:r>
              <a:rPr lang="en-US" sz="2000" dirty="0" err="1" smtClean="0"/>
              <a:t>esp</a:t>
            </a:r>
            <a:r>
              <a:rPr lang="en-US" sz="2000" dirty="0" smtClean="0"/>
              <a:t>, [esp-4]</a:t>
            </a:r>
            <a:endParaRPr lang="en-US" sz="2000" dirty="0"/>
          </a:p>
          <a:p>
            <a:r>
              <a:rPr lang="en-US" sz="2000" dirty="0" smtClean="0"/>
              <a:t>mov [</a:t>
            </a:r>
            <a:r>
              <a:rPr lang="en-US" sz="2000" dirty="0" err="1" smtClean="0"/>
              <a:t>esp</a:t>
            </a:r>
            <a:r>
              <a:rPr lang="en-US" sz="2000" dirty="0" smtClean="0"/>
              <a:t>], </a:t>
            </a:r>
            <a:r>
              <a:rPr lang="en-US" sz="2000" dirty="0" err="1"/>
              <a:t>ebx</a:t>
            </a:r>
            <a:r>
              <a:rPr lang="en-US" sz="2000" dirty="0"/>
              <a:t> ; </a:t>
            </a:r>
            <a:r>
              <a:rPr lang="en-US" sz="2000" dirty="0" smtClean="0"/>
              <a:t>v</a:t>
            </a:r>
          </a:p>
          <a:p>
            <a:r>
              <a:rPr lang="en-US" sz="2000" dirty="0" smtClean="0"/>
              <a:t>lea </a:t>
            </a:r>
            <a:r>
              <a:rPr lang="en-US" sz="2000" dirty="0" err="1" smtClean="0"/>
              <a:t>esp</a:t>
            </a:r>
            <a:r>
              <a:rPr lang="en-US" sz="2000" dirty="0" smtClean="0"/>
              <a:t>, [esp-4]</a:t>
            </a:r>
            <a:endParaRPr lang="en-US" sz="2000" dirty="0"/>
          </a:p>
          <a:p>
            <a:r>
              <a:rPr lang="en-US" sz="2000" dirty="0" smtClean="0"/>
              <a:t>mov [</a:t>
            </a:r>
            <a:r>
              <a:rPr lang="en-US" sz="2000" dirty="0" err="1" smtClean="0"/>
              <a:t>esp</a:t>
            </a:r>
            <a:r>
              <a:rPr lang="en-US" sz="2000" dirty="0" smtClean="0"/>
              <a:t>], </a:t>
            </a:r>
            <a:r>
              <a:rPr lang="en-US" sz="2000" dirty="0" err="1"/>
              <a:t>ecx</a:t>
            </a:r>
            <a:r>
              <a:rPr lang="en-US" sz="2000" dirty="0"/>
              <a:t> ; </a:t>
            </a:r>
            <a:r>
              <a:rPr lang="en-US" sz="2000" dirty="0" smtClean="0"/>
              <a:t>n</a:t>
            </a:r>
          </a:p>
          <a:p>
            <a:r>
              <a:rPr lang="en-US" sz="2000" dirty="0" smtClean="0"/>
              <a:t>lea </a:t>
            </a:r>
            <a:r>
              <a:rPr lang="en-US" sz="2000" dirty="0" err="1" smtClean="0"/>
              <a:t>esp</a:t>
            </a:r>
            <a:r>
              <a:rPr lang="en-US" sz="2000" dirty="0" smtClean="0"/>
              <a:t>, [esp-4]</a:t>
            </a:r>
            <a:endParaRPr lang="en-US" sz="2000" dirty="0"/>
          </a:p>
          <a:p>
            <a:r>
              <a:rPr lang="en-US" sz="2000" dirty="0" smtClean="0"/>
              <a:t>mov [</a:t>
            </a:r>
            <a:r>
              <a:rPr lang="en-US" sz="2000" dirty="0" err="1" smtClean="0"/>
              <a:t>esp</a:t>
            </a:r>
            <a:r>
              <a:rPr lang="en-US" sz="2000" dirty="0" smtClean="0"/>
              <a:t>], 4</a:t>
            </a:r>
            <a:endParaRPr lang="en-US" sz="2000" dirty="0"/>
          </a:p>
          <a:p>
            <a:r>
              <a:rPr lang="en-US" sz="2000" dirty="0"/>
              <a:t>sub </a:t>
            </a:r>
            <a:r>
              <a:rPr lang="en-US" sz="2000" dirty="0" err="1"/>
              <a:t>esp</a:t>
            </a:r>
            <a:r>
              <a:rPr lang="en-US" sz="2000" dirty="0"/>
              <a:t>, 20</a:t>
            </a:r>
          </a:p>
          <a:p>
            <a:endParaRPr lang="en-US" dirty="0"/>
          </a:p>
        </p:txBody>
      </p:sp>
      <p:sp>
        <p:nvSpPr>
          <p:cNvPr id="7" name="TextBox 6"/>
          <p:cNvSpPr txBox="1"/>
          <p:nvPr/>
        </p:nvSpPr>
        <p:spPr>
          <a:xfrm>
            <a:off x="2806995" y="1221699"/>
            <a:ext cx="2813719" cy="2523768"/>
          </a:xfrm>
          <a:prstGeom prst="rect">
            <a:avLst/>
          </a:prstGeom>
          <a:noFill/>
        </p:spPr>
        <p:txBody>
          <a:bodyPr wrap="none" rtlCol="0">
            <a:spAutoFit/>
          </a:bodyPr>
          <a:lstStyle/>
          <a:p>
            <a:r>
              <a:rPr lang="en-US" sz="2000" dirty="0"/>
              <a:t>; Initialization loop</a:t>
            </a:r>
          </a:p>
          <a:p>
            <a:r>
              <a:rPr lang="en-US" sz="2000" dirty="0"/>
              <a:t>L2: </a:t>
            </a:r>
            <a:r>
              <a:rPr lang="en-US" sz="2000" dirty="0" err="1"/>
              <a:t>cmp</a:t>
            </a:r>
            <a:r>
              <a:rPr lang="en-US" sz="2000" dirty="0"/>
              <a:t> [esp+20], 0</a:t>
            </a:r>
          </a:p>
          <a:p>
            <a:r>
              <a:rPr lang="en-US" sz="2000" dirty="0"/>
              <a:t>      </a:t>
            </a:r>
            <a:r>
              <a:rPr lang="en-US" sz="2000" dirty="0" err="1"/>
              <a:t>jl</a:t>
            </a:r>
            <a:r>
              <a:rPr lang="en-US" sz="2000" dirty="0"/>
              <a:t> L1</a:t>
            </a:r>
          </a:p>
          <a:p>
            <a:r>
              <a:rPr lang="en-US" sz="2000" dirty="0"/>
              <a:t>      mov </a:t>
            </a:r>
            <a:r>
              <a:rPr lang="en-US" sz="2000" dirty="0" err="1"/>
              <a:t>ebx</a:t>
            </a:r>
            <a:r>
              <a:rPr lang="en-US" sz="2000" dirty="0"/>
              <a:t>, [esp+28]</a:t>
            </a:r>
          </a:p>
          <a:p>
            <a:r>
              <a:rPr lang="en-US" sz="2000" dirty="0"/>
              <a:t>      mov </a:t>
            </a:r>
            <a:r>
              <a:rPr lang="en-US" sz="2000" dirty="0" err="1"/>
              <a:t>edx</a:t>
            </a:r>
            <a:r>
              <a:rPr lang="en-US" sz="2000" dirty="0"/>
              <a:t>, [esp+20]</a:t>
            </a:r>
          </a:p>
          <a:p>
            <a:r>
              <a:rPr lang="en-US" sz="2000" dirty="0"/>
              <a:t>      mov [</a:t>
            </a:r>
            <a:r>
              <a:rPr lang="en-US" sz="2000" dirty="0" err="1"/>
              <a:t>esp+edx</a:t>
            </a:r>
            <a:r>
              <a:rPr lang="en-US" sz="2000" dirty="0"/>
              <a:t>*4], </a:t>
            </a:r>
            <a:r>
              <a:rPr lang="en-US" sz="2000" dirty="0" err="1"/>
              <a:t>ebx</a:t>
            </a:r>
            <a:endParaRPr lang="en-US" sz="2000" dirty="0"/>
          </a:p>
          <a:p>
            <a:r>
              <a:rPr lang="en-US" sz="2000" dirty="0"/>
              <a:t>      </a:t>
            </a:r>
            <a:r>
              <a:rPr lang="en-US" sz="2000" dirty="0" err="1"/>
              <a:t>jmp</a:t>
            </a:r>
            <a:r>
              <a:rPr lang="en-US" sz="2000" dirty="0"/>
              <a:t> L2</a:t>
            </a:r>
          </a:p>
          <a:p>
            <a:endParaRPr lang="en-US" dirty="0"/>
          </a:p>
        </p:txBody>
      </p:sp>
      <p:sp>
        <p:nvSpPr>
          <p:cNvPr id="8" name="TextBox 7"/>
          <p:cNvSpPr txBox="1"/>
          <p:nvPr/>
        </p:nvSpPr>
        <p:spPr>
          <a:xfrm>
            <a:off x="6172200" y="1221699"/>
            <a:ext cx="2798458" cy="2215991"/>
          </a:xfrm>
          <a:prstGeom prst="rect">
            <a:avLst/>
          </a:prstGeom>
          <a:noFill/>
        </p:spPr>
        <p:txBody>
          <a:bodyPr wrap="none" rtlCol="0">
            <a:spAutoFit/>
          </a:bodyPr>
          <a:lstStyle/>
          <a:p>
            <a:r>
              <a:rPr lang="en-US" sz="2000" dirty="0"/>
              <a:t>; Computation of a + b[n]</a:t>
            </a:r>
          </a:p>
          <a:p>
            <a:r>
              <a:rPr lang="en-US" sz="2000" dirty="0"/>
              <a:t>L1: mov </a:t>
            </a:r>
            <a:r>
              <a:rPr lang="en-US" sz="2000" dirty="0" err="1"/>
              <a:t>eax</a:t>
            </a:r>
            <a:r>
              <a:rPr lang="en-US" sz="2000" dirty="0"/>
              <a:t>, [esp+32]</a:t>
            </a:r>
          </a:p>
          <a:p>
            <a:r>
              <a:rPr lang="en-US" sz="2000" dirty="0"/>
              <a:t>      mov </a:t>
            </a:r>
            <a:r>
              <a:rPr lang="en-US" sz="2000" dirty="0" err="1"/>
              <a:t>ecx</a:t>
            </a:r>
            <a:r>
              <a:rPr lang="en-US" sz="2000" dirty="0"/>
              <a:t>, [esp+24]</a:t>
            </a:r>
          </a:p>
          <a:p>
            <a:r>
              <a:rPr lang="en-US" sz="2000" dirty="0"/>
              <a:t>      mov </a:t>
            </a:r>
            <a:r>
              <a:rPr lang="en-US" sz="2000" dirty="0" err="1"/>
              <a:t>ebx</a:t>
            </a:r>
            <a:r>
              <a:rPr lang="en-US" sz="2000" dirty="0"/>
              <a:t>, [</a:t>
            </a:r>
            <a:r>
              <a:rPr lang="en-US" sz="2000" dirty="0" err="1"/>
              <a:t>esp+ecx</a:t>
            </a:r>
            <a:r>
              <a:rPr lang="en-US" sz="2000" dirty="0"/>
              <a:t>*4]</a:t>
            </a:r>
          </a:p>
          <a:p>
            <a:r>
              <a:rPr lang="en-US" sz="2000" dirty="0"/>
              <a:t>      add </a:t>
            </a:r>
            <a:r>
              <a:rPr lang="en-US" sz="2000" dirty="0" err="1"/>
              <a:t>eax</a:t>
            </a:r>
            <a:r>
              <a:rPr lang="en-US" sz="2000" dirty="0"/>
              <a:t>, </a:t>
            </a:r>
            <a:r>
              <a:rPr lang="en-US" sz="2000" dirty="0" err="1"/>
              <a:t>ebx</a:t>
            </a:r>
            <a:endParaRPr lang="en-US" sz="2000" dirty="0"/>
          </a:p>
          <a:p>
            <a:r>
              <a:rPr lang="en-US" sz="2000" dirty="0"/>
              <a:t>      add </a:t>
            </a:r>
            <a:r>
              <a:rPr lang="en-US" sz="2000" dirty="0" err="1"/>
              <a:t>esp</a:t>
            </a:r>
            <a:r>
              <a:rPr lang="en-US" sz="2000" dirty="0"/>
              <a:t>, 36</a:t>
            </a:r>
          </a:p>
          <a:p>
            <a:endParaRPr lang="en-US" dirty="0"/>
          </a:p>
        </p:txBody>
      </p:sp>
      <p:sp>
        <p:nvSpPr>
          <p:cNvPr id="9" name="Rectangle 8"/>
          <p:cNvSpPr/>
          <p:nvPr/>
        </p:nvSpPr>
        <p:spPr>
          <a:xfrm>
            <a:off x="2806995" y="3603402"/>
            <a:ext cx="398584" cy="313572"/>
          </a:xfrm>
          <a:prstGeom prst="rect">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TextBox 9"/>
          <p:cNvSpPr txBox="1"/>
          <p:nvPr/>
        </p:nvSpPr>
        <p:spPr>
          <a:xfrm>
            <a:off x="3205579" y="3575522"/>
            <a:ext cx="1051891" cy="369332"/>
          </a:xfrm>
          <a:prstGeom prst="rect">
            <a:avLst/>
          </a:prstGeom>
          <a:noFill/>
        </p:spPr>
        <p:txBody>
          <a:bodyPr wrap="none" rtlCol="0">
            <a:spAutoFit/>
          </a:bodyPr>
          <a:lstStyle/>
          <a:p>
            <a:r>
              <a:rPr lang="en-US" dirty="0" smtClean="0">
                <a:latin typeface="Cambria" panose="02040503050406030204" pitchFamily="18" charset="0"/>
              </a:rPr>
              <a:t>Dynamic</a:t>
            </a:r>
            <a:endParaRPr lang="en-US" dirty="0">
              <a:latin typeface="Cambria" panose="02040503050406030204" pitchFamily="18" charset="0"/>
            </a:endParaRPr>
          </a:p>
        </p:txBody>
      </p:sp>
      <p:sp>
        <p:nvSpPr>
          <p:cNvPr id="11" name="Rectangle 10"/>
          <p:cNvSpPr/>
          <p:nvPr/>
        </p:nvSpPr>
        <p:spPr>
          <a:xfrm>
            <a:off x="5037380" y="3603402"/>
            <a:ext cx="398584" cy="313572"/>
          </a:xfrm>
          <a:prstGeom prst="rect">
            <a:avLst/>
          </a:prstGeom>
          <a:solidFill>
            <a:srgbClr val="00B0F0"/>
          </a:solidFill>
          <a:ln>
            <a:solidFill>
              <a:srgbClr val="00B0F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TextBox 11"/>
          <p:cNvSpPr txBox="1"/>
          <p:nvPr/>
        </p:nvSpPr>
        <p:spPr>
          <a:xfrm>
            <a:off x="5435964" y="3575522"/>
            <a:ext cx="759695" cy="369332"/>
          </a:xfrm>
          <a:prstGeom prst="rect">
            <a:avLst/>
          </a:prstGeom>
          <a:noFill/>
        </p:spPr>
        <p:txBody>
          <a:bodyPr wrap="none" rtlCol="0">
            <a:spAutoFit/>
          </a:bodyPr>
          <a:lstStyle/>
          <a:p>
            <a:r>
              <a:rPr lang="en-US" dirty="0" smtClean="0">
                <a:latin typeface="Cambria" panose="02040503050406030204" pitchFamily="18" charset="0"/>
              </a:rPr>
              <a:t>Lifted</a:t>
            </a:r>
            <a:endParaRPr lang="en-US" dirty="0">
              <a:latin typeface="Cambria" panose="02040503050406030204" pitchFamily="18" charset="0"/>
            </a:endParaRPr>
          </a:p>
        </p:txBody>
      </p:sp>
      <p:sp>
        <p:nvSpPr>
          <p:cNvPr id="13" name="Rectangle 12"/>
          <p:cNvSpPr/>
          <p:nvPr/>
        </p:nvSpPr>
        <p:spPr>
          <a:xfrm>
            <a:off x="7149077" y="3603402"/>
            <a:ext cx="398584" cy="313572"/>
          </a:xfrm>
          <a:prstGeom prst="rect">
            <a:avLst/>
          </a:prstGeom>
          <a:solidFill>
            <a:srgbClr val="00B050"/>
          </a:solidFill>
          <a:ln>
            <a:solidFill>
              <a:srgbClr val="00B05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TextBox 13"/>
          <p:cNvSpPr txBox="1"/>
          <p:nvPr/>
        </p:nvSpPr>
        <p:spPr>
          <a:xfrm>
            <a:off x="7547661" y="3575522"/>
            <a:ext cx="732893" cy="369332"/>
          </a:xfrm>
          <a:prstGeom prst="rect">
            <a:avLst/>
          </a:prstGeom>
          <a:noFill/>
        </p:spPr>
        <p:txBody>
          <a:bodyPr wrap="none" rtlCol="0">
            <a:spAutoFit/>
          </a:bodyPr>
          <a:lstStyle/>
          <a:p>
            <a:r>
              <a:rPr lang="en-US" dirty="0" smtClean="0">
                <a:latin typeface="Cambria" panose="02040503050406030204" pitchFamily="18" charset="0"/>
              </a:rPr>
              <a:t>Static</a:t>
            </a:r>
            <a:endParaRPr lang="en-US" dirty="0">
              <a:latin typeface="Cambria" panose="02040503050406030204" pitchFamily="18" charset="0"/>
            </a:endParaRPr>
          </a:p>
        </p:txBody>
      </p:sp>
      <p:graphicFrame>
        <p:nvGraphicFramePr>
          <p:cNvPr id="16" name="Table 15"/>
          <p:cNvGraphicFramePr>
            <a:graphicFrameLocks noGrp="1"/>
          </p:cNvGraphicFramePr>
          <p:nvPr>
            <p:extLst>
              <p:ext uri="{D42A27DB-BD31-4B8C-83A1-F6EECF244321}">
                <p14:modId xmlns:p14="http://schemas.microsoft.com/office/powerpoint/2010/main" val="1102192857"/>
              </p:ext>
            </p:extLst>
          </p:nvPr>
        </p:nvGraphicFramePr>
        <p:xfrm>
          <a:off x="157577" y="4350386"/>
          <a:ext cx="8813080" cy="1974213"/>
        </p:xfrm>
        <a:graphic>
          <a:graphicData uri="http://schemas.openxmlformats.org/drawingml/2006/table">
            <a:tbl>
              <a:tblPr firstRow="1" bandRow="1">
                <a:tableStyleId>{5940675A-B579-460E-94D1-54222C63F5DA}</a:tableStyleId>
              </a:tblPr>
              <a:tblGrid>
                <a:gridCol w="1976023"/>
                <a:gridCol w="6837057"/>
              </a:tblGrid>
              <a:tr h="1974213">
                <a:tc>
                  <a:txBody>
                    <a:bodyPr/>
                    <a:lstStyle/>
                    <a:p>
                      <a:r>
                        <a:rPr lang="en-US" u="sng" dirty="0" smtClean="0"/>
                        <a:t>Partial</a:t>
                      </a:r>
                      <a:r>
                        <a:rPr lang="en-US" u="sng" baseline="0" dirty="0" smtClean="0"/>
                        <a:t> Static-store</a:t>
                      </a:r>
                      <a:endParaRPr lang="en-US" u="sng" dirty="0"/>
                    </a:p>
                  </a:txBody>
                  <a:tcPr/>
                </a:tc>
                <a:tc>
                  <a:txBody>
                    <a:bodyPr/>
                    <a:lstStyle/>
                    <a:p>
                      <a:r>
                        <a:rPr lang="en-US" u="sng" baseline="0" dirty="0" smtClean="0"/>
                        <a:t>Residual Binary</a:t>
                      </a:r>
                      <a:endParaRPr lang="en-US" u="sng" baseline="0" dirty="0"/>
                    </a:p>
                  </a:txBody>
                  <a:tcPr/>
                </a:tc>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1874925451"/>
              </p:ext>
            </p:extLst>
          </p:nvPr>
        </p:nvGraphicFramePr>
        <p:xfrm>
          <a:off x="454352" y="4945523"/>
          <a:ext cx="1371601" cy="736600"/>
        </p:xfrm>
        <a:graphic>
          <a:graphicData uri="http://schemas.openxmlformats.org/drawingml/2006/table">
            <a:tbl>
              <a:tblPr firstRow="1" bandRow="1">
                <a:tableStyleId>{5940675A-B579-460E-94D1-54222C63F5DA}</a:tableStyleId>
              </a:tblPr>
              <a:tblGrid>
                <a:gridCol w="685801"/>
                <a:gridCol w="685800"/>
              </a:tblGrid>
              <a:tr h="368300">
                <a:tc>
                  <a:txBody>
                    <a:bodyPr/>
                    <a:lstStyle/>
                    <a:p>
                      <a:r>
                        <a:rPr lang="en-US" dirty="0" smtClean="0"/>
                        <a:t>ESP</a:t>
                      </a:r>
                      <a:endParaRPr lang="en-US" dirty="0"/>
                    </a:p>
                  </a:txBody>
                  <a:tcPr/>
                </a:tc>
                <a:tc>
                  <a:txBody>
                    <a:bodyPr/>
                    <a:lstStyle/>
                    <a:p>
                      <a:r>
                        <a:rPr lang="en-US" dirty="0" smtClean="0"/>
                        <a:t>1000</a:t>
                      </a:r>
                      <a:endParaRPr lang="en-US" dirty="0"/>
                    </a:p>
                  </a:txBody>
                  <a:tcPr/>
                </a:tc>
              </a:tr>
              <a:tr h="368300">
                <a:tc>
                  <a:txBody>
                    <a:bodyPr/>
                    <a:lstStyle/>
                    <a:p>
                      <a:r>
                        <a:rPr lang="en-US" dirty="0" smtClean="0"/>
                        <a:t>EBX</a:t>
                      </a:r>
                      <a:endParaRPr lang="en-US" dirty="0"/>
                    </a:p>
                  </a:txBody>
                  <a:tcPr/>
                </a:tc>
                <a:tc>
                  <a:txBody>
                    <a:bodyPr/>
                    <a:lstStyle/>
                    <a:p>
                      <a:r>
                        <a:rPr lang="en-US" dirty="0" smtClean="0"/>
                        <a:t>1</a:t>
                      </a:r>
                      <a:endParaRPr lang="en-US" dirty="0"/>
                    </a:p>
                  </a:txBody>
                  <a:tcPr/>
                </a:tc>
              </a:tr>
            </a:tbl>
          </a:graphicData>
        </a:graphic>
      </p:graphicFrame>
      <p:sp>
        <p:nvSpPr>
          <p:cNvPr id="18" name="Rectangle 17"/>
          <p:cNvSpPr/>
          <p:nvPr/>
        </p:nvSpPr>
        <p:spPr>
          <a:xfrm>
            <a:off x="152400" y="1221699"/>
            <a:ext cx="1752600" cy="3785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4510361" y="5105400"/>
            <a:ext cx="1452621" cy="358264"/>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1600" dirty="0">
                <a:solidFill>
                  <a:schemeClr val="tx1"/>
                </a:solidFill>
                <a:latin typeface="Cambria" panose="02040503050406030204" pitchFamily="18" charset="0"/>
              </a:rPr>
              <a:t>ESP’ </a:t>
            </a:r>
            <a:r>
              <a:rPr lang="en-US" sz="1600" dirty="0">
                <a:solidFill>
                  <a:schemeClr val="tx1"/>
                </a:solidFill>
                <a:latin typeface="Cambria" panose="02040503050406030204" pitchFamily="18" charset="0"/>
                <a:sym typeface="Wingdings" panose="05000000000000000000" pitchFamily="2" charset="2"/>
              </a:rPr>
              <a:t>= ESP – </a:t>
            </a:r>
            <a:r>
              <a:rPr lang="en-US" sz="1600" dirty="0" smtClean="0">
                <a:solidFill>
                  <a:schemeClr val="tx1"/>
                </a:solidFill>
                <a:latin typeface="Cambria" panose="02040503050406030204" pitchFamily="18" charset="0"/>
                <a:sym typeface="Wingdings" panose="05000000000000000000" pitchFamily="2" charset="2"/>
              </a:rPr>
              <a:t>4</a:t>
            </a:r>
            <a:endParaRPr lang="en-US" sz="1600" dirty="0">
              <a:solidFill>
                <a:schemeClr val="tx1"/>
              </a:solidFill>
              <a:latin typeface="Cambria" panose="02040503050406030204" pitchFamily="18" charset="0"/>
            </a:endParaRPr>
          </a:p>
        </p:txBody>
      </p:sp>
      <p:sp>
        <p:nvSpPr>
          <p:cNvPr id="20" name="Rounded Rectangle 19"/>
          <p:cNvSpPr/>
          <p:nvPr/>
        </p:nvSpPr>
        <p:spPr>
          <a:xfrm>
            <a:off x="4510361" y="5105551"/>
            <a:ext cx="1452621" cy="358264"/>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1600" dirty="0">
                <a:solidFill>
                  <a:schemeClr val="tx1"/>
                </a:solidFill>
                <a:latin typeface="Cambria" panose="02040503050406030204" pitchFamily="18" charset="0"/>
              </a:rPr>
              <a:t>ESP’ </a:t>
            </a:r>
            <a:r>
              <a:rPr lang="en-US" sz="1600" dirty="0">
                <a:solidFill>
                  <a:schemeClr val="tx1"/>
                </a:solidFill>
                <a:latin typeface="Cambria" panose="02040503050406030204" pitchFamily="18" charset="0"/>
                <a:sym typeface="Wingdings" panose="05000000000000000000" pitchFamily="2" charset="2"/>
              </a:rPr>
              <a:t>= </a:t>
            </a:r>
            <a:r>
              <a:rPr lang="en-US" sz="1600" dirty="0" smtClean="0">
                <a:solidFill>
                  <a:schemeClr val="tx1"/>
                </a:solidFill>
                <a:latin typeface="Cambria" panose="02040503050406030204" pitchFamily="18" charset="0"/>
                <a:sym typeface="Wingdings" panose="05000000000000000000" pitchFamily="2" charset="2"/>
              </a:rPr>
              <a:t>996</a:t>
            </a:r>
            <a:endParaRPr lang="en-US" sz="1600" dirty="0">
              <a:solidFill>
                <a:schemeClr val="tx1"/>
              </a:solidFill>
              <a:latin typeface="Cambria" panose="02040503050406030204" pitchFamily="18" charset="0"/>
            </a:endParaRPr>
          </a:p>
        </p:txBody>
      </p:sp>
      <p:sp>
        <p:nvSpPr>
          <p:cNvPr id="21" name="TextBox 20"/>
          <p:cNvSpPr txBox="1"/>
          <p:nvPr/>
        </p:nvSpPr>
        <p:spPr>
          <a:xfrm>
            <a:off x="2127910" y="4782385"/>
            <a:ext cx="1600200" cy="1477328"/>
          </a:xfrm>
          <a:prstGeom prst="rect">
            <a:avLst/>
          </a:prstGeom>
          <a:noFill/>
        </p:spPr>
        <p:txBody>
          <a:bodyPr wrap="square" rtlCol="0">
            <a:spAutoFit/>
          </a:bodyPr>
          <a:lstStyle/>
          <a:p>
            <a:r>
              <a:rPr lang="en-US" dirty="0" smtClean="0"/>
              <a:t>mov </a:t>
            </a:r>
            <a:r>
              <a:rPr lang="en-US" dirty="0" err="1" smtClean="0"/>
              <a:t>esp</a:t>
            </a:r>
            <a:r>
              <a:rPr lang="en-US" dirty="0" smtClean="0"/>
              <a:t>, 996</a:t>
            </a:r>
          </a:p>
          <a:p>
            <a:r>
              <a:rPr lang="en-US" dirty="0" smtClean="0"/>
              <a:t>mov [</a:t>
            </a:r>
            <a:r>
              <a:rPr lang="en-US" dirty="0" err="1" smtClean="0"/>
              <a:t>esp</a:t>
            </a:r>
            <a:r>
              <a:rPr lang="en-US" dirty="0" smtClean="0"/>
              <a:t>], </a:t>
            </a:r>
            <a:r>
              <a:rPr lang="en-US" dirty="0" err="1" smtClean="0"/>
              <a:t>eax</a:t>
            </a:r>
            <a:endParaRPr lang="en-US" dirty="0" smtClean="0"/>
          </a:p>
          <a:p>
            <a:r>
              <a:rPr lang="en-US" dirty="0" smtClean="0"/>
              <a:t>mov </a:t>
            </a:r>
            <a:r>
              <a:rPr lang="en-US" dirty="0" err="1" smtClean="0"/>
              <a:t>esp</a:t>
            </a:r>
            <a:r>
              <a:rPr lang="en-US" dirty="0" smtClean="0"/>
              <a:t>, 988</a:t>
            </a:r>
          </a:p>
          <a:p>
            <a:r>
              <a:rPr lang="en-US" dirty="0" smtClean="0"/>
              <a:t>mov [</a:t>
            </a:r>
            <a:r>
              <a:rPr lang="en-US" dirty="0" err="1" smtClean="0"/>
              <a:t>esp</a:t>
            </a:r>
            <a:r>
              <a:rPr lang="en-US" dirty="0" smtClean="0"/>
              <a:t>], </a:t>
            </a:r>
            <a:r>
              <a:rPr lang="en-US" dirty="0" err="1" smtClean="0"/>
              <a:t>ecx</a:t>
            </a:r>
            <a:endParaRPr lang="en-US" dirty="0" smtClean="0"/>
          </a:p>
          <a:p>
            <a:r>
              <a:rPr lang="en-US" dirty="0" smtClean="0"/>
              <a:t>mov </a:t>
            </a:r>
            <a:r>
              <a:rPr lang="en-US" dirty="0" err="1" smtClean="0"/>
              <a:t>esp</a:t>
            </a:r>
            <a:r>
              <a:rPr lang="en-US" dirty="0" smtClean="0"/>
              <a:t>, 964</a:t>
            </a:r>
            <a:endParaRPr lang="en-US" dirty="0"/>
          </a:p>
        </p:txBody>
      </p:sp>
      <p:cxnSp>
        <p:nvCxnSpPr>
          <p:cNvPr id="23" name="Curved Connector 22"/>
          <p:cNvCxnSpPr/>
          <p:nvPr/>
        </p:nvCxnSpPr>
        <p:spPr>
          <a:xfrm rot="10800000">
            <a:off x="3581400" y="4979951"/>
            <a:ext cx="838202" cy="304738"/>
          </a:xfrm>
          <a:prstGeom prst="curvedConnector3">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152399" y="1543856"/>
            <a:ext cx="2007409" cy="3785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7" name="Table 26"/>
          <p:cNvGraphicFramePr>
            <a:graphicFrameLocks noGrp="1"/>
          </p:cNvGraphicFramePr>
          <p:nvPr>
            <p:extLst>
              <p:ext uri="{D42A27DB-BD31-4B8C-83A1-F6EECF244321}">
                <p14:modId xmlns:p14="http://schemas.microsoft.com/office/powerpoint/2010/main" val="3450579034"/>
              </p:ext>
            </p:extLst>
          </p:nvPr>
        </p:nvGraphicFramePr>
        <p:xfrm>
          <a:off x="454352" y="4945523"/>
          <a:ext cx="1371601" cy="736600"/>
        </p:xfrm>
        <a:graphic>
          <a:graphicData uri="http://schemas.openxmlformats.org/drawingml/2006/table">
            <a:tbl>
              <a:tblPr firstRow="1" bandRow="1">
                <a:tableStyleId>{5940675A-B579-460E-94D1-54222C63F5DA}</a:tableStyleId>
              </a:tblPr>
              <a:tblGrid>
                <a:gridCol w="685801"/>
                <a:gridCol w="685800"/>
              </a:tblGrid>
              <a:tr h="368300">
                <a:tc>
                  <a:txBody>
                    <a:bodyPr/>
                    <a:lstStyle/>
                    <a:p>
                      <a:r>
                        <a:rPr lang="en-US" dirty="0" smtClean="0"/>
                        <a:t>ESP</a:t>
                      </a:r>
                      <a:endParaRPr lang="en-US" dirty="0"/>
                    </a:p>
                  </a:txBody>
                  <a:tcPr/>
                </a:tc>
                <a:tc>
                  <a:txBody>
                    <a:bodyPr/>
                    <a:lstStyle/>
                    <a:p>
                      <a:r>
                        <a:rPr lang="en-US" dirty="0" smtClean="0"/>
                        <a:t>996</a:t>
                      </a:r>
                      <a:endParaRPr lang="en-US" dirty="0"/>
                    </a:p>
                  </a:txBody>
                  <a:tcPr/>
                </a:tc>
              </a:tr>
              <a:tr h="368300">
                <a:tc>
                  <a:txBody>
                    <a:bodyPr/>
                    <a:lstStyle/>
                    <a:p>
                      <a:r>
                        <a:rPr lang="en-US" dirty="0" smtClean="0"/>
                        <a:t>EBX</a:t>
                      </a:r>
                      <a:endParaRPr lang="en-US" dirty="0"/>
                    </a:p>
                  </a:txBody>
                  <a:tcPr/>
                </a:tc>
                <a:tc>
                  <a:txBody>
                    <a:bodyPr/>
                    <a:lstStyle/>
                    <a:p>
                      <a:r>
                        <a:rPr lang="en-US" dirty="0" smtClean="0"/>
                        <a:t>1</a:t>
                      </a:r>
                      <a:endParaRPr lang="en-US" dirty="0"/>
                    </a:p>
                  </a:txBody>
                  <a:tcPr/>
                </a:tc>
              </a:tr>
            </a:tbl>
          </a:graphicData>
        </a:graphic>
      </p:graphicFrame>
      <p:sp>
        <p:nvSpPr>
          <p:cNvPr id="37" name="Freeform 36"/>
          <p:cNvSpPr/>
          <p:nvPr/>
        </p:nvSpPr>
        <p:spPr>
          <a:xfrm>
            <a:off x="2296635" y="1711841"/>
            <a:ext cx="3004945" cy="3551274"/>
          </a:xfrm>
          <a:custGeom>
            <a:avLst/>
            <a:gdLst>
              <a:gd name="connsiteX0" fmla="*/ 0 w 2980219"/>
              <a:gd name="connsiteY0" fmla="*/ 0 h 3569894"/>
              <a:gd name="connsiteX1" fmla="*/ 2913320 w 2980219"/>
              <a:gd name="connsiteY1" fmla="*/ 1765005 h 3569894"/>
              <a:gd name="connsiteX2" fmla="*/ 1967023 w 2980219"/>
              <a:gd name="connsiteY2" fmla="*/ 3327991 h 3569894"/>
              <a:gd name="connsiteX3" fmla="*/ 1073888 w 2980219"/>
              <a:gd name="connsiteY3" fmla="*/ 3540642 h 3569894"/>
              <a:gd name="connsiteX0" fmla="*/ 0 w 2977984"/>
              <a:gd name="connsiteY0" fmla="*/ 0 h 3550503"/>
              <a:gd name="connsiteX1" fmla="*/ 2913320 w 2977984"/>
              <a:gd name="connsiteY1" fmla="*/ 1765005 h 3550503"/>
              <a:gd name="connsiteX2" fmla="*/ 1945758 w 2977984"/>
              <a:gd name="connsiteY2" fmla="*/ 3200400 h 3550503"/>
              <a:gd name="connsiteX3" fmla="*/ 1073888 w 2977984"/>
              <a:gd name="connsiteY3" fmla="*/ 3540642 h 3550503"/>
              <a:gd name="connsiteX0" fmla="*/ 0 w 2979093"/>
              <a:gd name="connsiteY0" fmla="*/ 0 h 3548756"/>
              <a:gd name="connsiteX1" fmla="*/ 2913320 w 2979093"/>
              <a:gd name="connsiteY1" fmla="*/ 1765005 h 3548756"/>
              <a:gd name="connsiteX2" fmla="*/ 1956390 w 2979093"/>
              <a:gd name="connsiteY2" fmla="*/ 3168502 h 3548756"/>
              <a:gd name="connsiteX3" fmla="*/ 1073888 w 2979093"/>
              <a:gd name="connsiteY3" fmla="*/ 3540642 h 3548756"/>
              <a:gd name="connsiteX0" fmla="*/ 0 w 2977515"/>
              <a:gd name="connsiteY0" fmla="*/ 0 h 3551787"/>
              <a:gd name="connsiteX1" fmla="*/ 2913320 w 2977515"/>
              <a:gd name="connsiteY1" fmla="*/ 1765005 h 3551787"/>
              <a:gd name="connsiteX2" fmla="*/ 1956390 w 2977515"/>
              <a:gd name="connsiteY2" fmla="*/ 3168502 h 3551787"/>
              <a:gd name="connsiteX3" fmla="*/ 1073888 w 2977515"/>
              <a:gd name="connsiteY3" fmla="*/ 3540642 h 3551787"/>
              <a:gd name="connsiteX0" fmla="*/ 0 w 2979634"/>
              <a:gd name="connsiteY0" fmla="*/ 0 h 3547540"/>
              <a:gd name="connsiteX1" fmla="*/ 2913320 w 2979634"/>
              <a:gd name="connsiteY1" fmla="*/ 1765005 h 3547540"/>
              <a:gd name="connsiteX2" fmla="*/ 1956390 w 2979634"/>
              <a:gd name="connsiteY2" fmla="*/ 3168502 h 3547540"/>
              <a:gd name="connsiteX3" fmla="*/ 1073888 w 2979634"/>
              <a:gd name="connsiteY3" fmla="*/ 3540642 h 3547540"/>
              <a:gd name="connsiteX0" fmla="*/ 0 w 2976752"/>
              <a:gd name="connsiteY0" fmla="*/ 0 h 3558995"/>
              <a:gd name="connsiteX1" fmla="*/ 2913320 w 2976752"/>
              <a:gd name="connsiteY1" fmla="*/ 1765005 h 3558995"/>
              <a:gd name="connsiteX2" fmla="*/ 1956390 w 2976752"/>
              <a:gd name="connsiteY2" fmla="*/ 3168502 h 3558995"/>
              <a:gd name="connsiteX3" fmla="*/ 1360967 w 2976752"/>
              <a:gd name="connsiteY3" fmla="*/ 3551274 h 3558995"/>
              <a:gd name="connsiteX0" fmla="*/ 0 w 2976752"/>
              <a:gd name="connsiteY0" fmla="*/ 0 h 3551274"/>
              <a:gd name="connsiteX1" fmla="*/ 2913320 w 2976752"/>
              <a:gd name="connsiteY1" fmla="*/ 1765005 h 3551274"/>
              <a:gd name="connsiteX2" fmla="*/ 1956390 w 2976752"/>
              <a:gd name="connsiteY2" fmla="*/ 3168502 h 3551274"/>
              <a:gd name="connsiteX3" fmla="*/ 1360967 w 2976752"/>
              <a:gd name="connsiteY3" fmla="*/ 3551274 h 3551274"/>
              <a:gd name="connsiteX0" fmla="*/ 0 w 2976752"/>
              <a:gd name="connsiteY0" fmla="*/ 0 h 3551274"/>
              <a:gd name="connsiteX1" fmla="*/ 2913320 w 2976752"/>
              <a:gd name="connsiteY1" fmla="*/ 1765005 h 3551274"/>
              <a:gd name="connsiteX2" fmla="*/ 1956390 w 2976752"/>
              <a:gd name="connsiteY2" fmla="*/ 3168502 h 3551274"/>
              <a:gd name="connsiteX3" fmla="*/ 1360967 w 2976752"/>
              <a:gd name="connsiteY3" fmla="*/ 3551274 h 3551274"/>
              <a:gd name="connsiteX0" fmla="*/ 0 w 2976752"/>
              <a:gd name="connsiteY0" fmla="*/ 0 h 3551274"/>
              <a:gd name="connsiteX1" fmla="*/ 2913320 w 2976752"/>
              <a:gd name="connsiteY1" fmla="*/ 1765005 h 3551274"/>
              <a:gd name="connsiteX2" fmla="*/ 1956390 w 2976752"/>
              <a:gd name="connsiteY2" fmla="*/ 3168502 h 3551274"/>
              <a:gd name="connsiteX3" fmla="*/ 1360967 w 2976752"/>
              <a:gd name="connsiteY3" fmla="*/ 3551274 h 3551274"/>
              <a:gd name="connsiteX0" fmla="*/ 0 w 2976752"/>
              <a:gd name="connsiteY0" fmla="*/ 0 h 3551274"/>
              <a:gd name="connsiteX1" fmla="*/ 2913320 w 2976752"/>
              <a:gd name="connsiteY1" fmla="*/ 1765005 h 3551274"/>
              <a:gd name="connsiteX2" fmla="*/ 1956390 w 2976752"/>
              <a:gd name="connsiteY2" fmla="*/ 3168502 h 3551274"/>
              <a:gd name="connsiteX3" fmla="*/ 1360967 w 2976752"/>
              <a:gd name="connsiteY3" fmla="*/ 3551274 h 3551274"/>
              <a:gd name="connsiteX0" fmla="*/ 0 w 2970372"/>
              <a:gd name="connsiteY0" fmla="*/ 0 h 3551274"/>
              <a:gd name="connsiteX1" fmla="*/ 2913320 w 2970372"/>
              <a:gd name="connsiteY1" fmla="*/ 1765005 h 3551274"/>
              <a:gd name="connsiteX2" fmla="*/ 1956390 w 2970372"/>
              <a:gd name="connsiteY2" fmla="*/ 3168502 h 3551274"/>
              <a:gd name="connsiteX3" fmla="*/ 1360967 w 2970372"/>
              <a:gd name="connsiteY3" fmla="*/ 3551274 h 3551274"/>
              <a:gd name="connsiteX0" fmla="*/ 0 w 2975192"/>
              <a:gd name="connsiteY0" fmla="*/ 0 h 3551274"/>
              <a:gd name="connsiteX1" fmla="*/ 2913320 w 2975192"/>
              <a:gd name="connsiteY1" fmla="*/ 1765005 h 3551274"/>
              <a:gd name="connsiteX2" fmla="*/ 2009553 w 2975192"/>
              <a:gd name="connsiteY2" fmla="*/ 3179135 h 3551274"/>
              <a:gd name="connsiteX3" fmla="*/ 1360967 w 2975192"/>
              <a:gd name="connsiteY3" fmla="*/ 3551274 h 3551274"/>
              <a:gd name="connsiteX0" fmla="*/ 0 w 2978256"/>
              <a:gd name="connsiteY0" fmla="*/ 0 h 3551274"/>
              <a:gd name="connsiteX1" fmla="*/ 2913320 w 2978256"/>
              <a:gd name="connsiteY1" fmla="*/ 1765005 h 3551274"/>
              <a:gd name="connsiteX2" fmla="*/ 2041451 w 2978256"/>
              <a:gd name="connsiteY2" fmla="*/ 3189767 h 3551274"/>
              <a:gd name="connsiteX3" fmla="*/ 1360967 w 2978256"/>
              <a:gd name="connsiteY3" fmla="*/ 3551274 h 3551274"/>
              <a:gd name="connsiteX0" fmla="*/ 0 w 2985953"/>
              <a:gd name="connsiteY0" fmla="*/ 0 h 3551274"/>
              <a:gd name="connsiteX1" fmla="*/ 2913320 w 2985953"/>
              <a:gd name="connsiteY1" fmla="*/ 1765005 h 3551274"/>
              <a:gd name="connsiteX2" fmla="*/ 2115879 w 2985953"/>
              <a:gd name="connsiteY2" fmla="*/ 3189767 h 3551274"/>
              <a:gd name="connsiteX3" fmla="*/ 1360967 w 2985953"/>
              <a:gd name="connsiteY3" fmla="*/ 3551274 h 3551274"/>
              <a:gd name="connsiteX0" fmla="*/ 0 w 2996158"/>
              <a:gd name="connsiteY0" fmla="*/ 0 h 3551274"/>
              <a:gd name="connsiteX1" fmla="*/ 2913320 w 2996158"/>
              <a:gd name="connsiteY1" fmla="*/ 1765005 h 3551274"/>
              <a:gd name="connsiteX2" fmla="*/ 2115879 w 2996158"/>
              <a:gd name="connsiteY2" fmla="*/ 3189767 h 3551274"/>
              <a:gd name="connsiteX3" fmla="*/ 1360967 w 2996158"/>
              <a:gd name="connsiteY3" fmla="*/ 3551274 h 3551274"/>
              <a:gd name="connsiteX0" fmla="*/ 0 w 2997618"/>
              <a:gd name="connsiteY0" fmla="*/ 0 h 3551274"/>
              <a:gd name="connsiteX1" fmla="*/ 2913320 w 2997618"/>
              <a:gd name="connsiteY1" fmla="*/ 1765005 h 3551274"/>
              <a:gd name="connsiteX2" fmla="*/ 2115879 w 2997618"/>
              <a:gd name="connsiteY2" fmla="*/ 3189767 h 3551274"/>
              <a:gd name="connsiteX3" fmla="*/ 1360967 w 2997618"/>
              <a:gd name="connsiteY3" fmla="*/ 3551274 h 3551274"/>
              <a:gd name="connsiteX0" fmla="*/ 0 w 3004945"/>
              <a:gd name="connsiteY0" fmla="*/ 0 h 3551274"/>
              <a:gd name="connsiteX1" fmla="*/ 2913320 w 3004945"/>
              <a:gd name="connsiteY1" fmla="*/ 1765005 h 3551274"/>
              <a:gd name="connsiteX2" fmla="*/ 2169041 w 3004945"/>
              <a:gd name="connsiteY2" fmla="*/ 3179135 h 3551274"/>
              <a:gd name="connsiteX3" fmla="*/ 1360967 w 3004945"/>
              <a:gd name="connsiteY3" fmla="*/ 3551274 h 3551274"/>
            </a:gdLst>
            <a:ahLst/>
            <a:cxnLst>
              <a:cxn ang="0">
                <a:pos x="connsiteX0" y="connsiteY0"/>
              </a:cxn>
              <a:cxn ang="0">
                <a:pos x="connsiteX1" y="connsiteY1"/>
              </a:cxn>
              <a:cxn ang="0">
                <a:pos x="connsiteX2" y="connsiteY2"/>
              </a:cxn>
              <a:cxn ang="0">
                <a:pos x="connsiteX3" y="connsiteY3"/>
              </a:cxn>
            </a:cxnLst>
            <a:rect l="l" t="t" r="r" b="b"/>
            <a:pathLst>
              <a:path w="3004945" h="3551274">
                <a:moveTo>
                  <a:pt x="0" y="0"/>
                </a:moveTo>
                <a:cubicBezTo>
                  <a:pt x="1292741" y="605170"/>
                  <a:pt x="2551813" y="1235149"/>
                  <a:pt x="2913320" y="1765005"/>
                </a:cubicBezTo>
                <a:cubicBezTo>
                  <a:pt x="3274827" y="2294861"/>
                  <a:pt x="2470297" y="2955852"/>
                  <a:pt x="2169041" y="3179135"/>
                </a:cubicBezTo>
                <a:cubicBezTo>
                  <a:pt x="1867785" y="3402418"/>
                  <a:pt x="1856266" y="3497225"/>
                  <a:pt x="1360967" y="3551274"/>
                </a:cubicBezTo>
              </a:path>
            </a:pathLst>
          </a:custGeom>
          <a:noFill/>
          <a:ln>
            <a:solidFill>
              <a:schemeClr val="tx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152398" y="1865376"/>
            <a:ext cx="1752602" cy="3785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152398" y="2167128"/>
            <a:ext cx="1975510" cy="3785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1" name="Table 40"/>
          <p:cNvGraphicFramePr>
            <a:graphicFrameLocks noGrp="1"/>
          </p:cNvGraphicFramePr>
          <p:nvPr>
            <p:extLst>
              <p:ext uri="{D42A27DB-BD31-4B8C-83A1-F6EECF244321}">
                <p14:modId xmlns:p14="http://schemas.microsoft.com/office/powerpoint/2010/main" val="2257325370"/>
              </p:ext>
            </p:extLst>
          </p:nvPr>
        </p:nvGraphicFramePr>
        <p:xfrm>
          <a:off x="454352" y="4945523"/>
          <a:ext cx="1371601" cy="736600"/>
        </p:xfrm>
        <a:graphic>
          <a:graphicData uri="http://schemas.openxmlformats.org/drawingml/2006/table">
            <a:tbl>
              <a:tblPr firstRow="1" bandRow="1">
                <a:tableStyleId>{5940675A-B579-460E-94D1-54222C63F5DA}</a:tableStyleId>
              </a:tblPr>
              <a:tblGrid>
                <a:gridCol w="685801"/>
                <a:gridCol w="685800"/>
              </a:tblGrid>
              <a:tr h="368300">
                <a:tc>
                  <a:txBody>
                    <a:bodyPr/>
                    <a:lstStyle/>
                    <a:p>
                      <a:r>
                        <a:rPr lang="en-US" dirty="0" smtClean="0"/>
                        <a:t>ESP</a:t>
                      </a:r>
                      <a:endParaRPr lang="en-US" dirty="0"/>
                    </a:p>
                  </a:txBody>
                  <a:tcPr/>
                </a:tc>
                <a:tc>
                  <a:txBody>
                    <a:bodyPr/>
                    <a:lstStyle/>
                    <a:p>
                      <a:r>
                        <a:rPr lang="en-US" dirty="0" smtClean="0"/>
                        <a:t>992</a:t>
                      </a:r>
                      <a:endParaRPr lang="en-US" dirty="0"/>
                    </a:p>
                  </a:txBody>
                  <a:tcPr/>
                </a:tc>
              </a:tr>
              <a:tr h="368300">
                <a:tc>
                  <a:txBody>
                    <a:bodyPr/>
                    <a:lstStyle/>
                    <a:p>
                      <a:r>
                        <a:rPr lang="en-US" dirty="0" smtClean="0"/>
                        <a:t>EBX</a:t>
                      </a:r>
                      <a:endParaRPr lang="en-US" dirty="0"/>
                    </a:p>
                  </a:txBody>
                  <a:tcPr/>
                </a:tc>
                <a:tc>
                  <a:txBody>
                    <a:bodyPr/>
                    <a:lstStyle/>
                    <a:p>
                      <a:r>
                        <a:rPr lang="en-US" dirty="0" smtClean="0"/>
                        <a:t>1</a:t>
                      </a:r>
                      <a:endParaRPr lang="en-US" dirty="0"/>
                    </a:p>
                  </a:txBody>
                  <a:tcPr/>
                </a:tc>
              </a:tr>
            </a:tbl>
          </a:graphicData>
        </a:graphic>
      </p:graphicFrame>
      <p:sp>
        <p:nvSpPr>
          <p:cNvPr id="42" name="Rectangle 41"/>
          <p:cNvSpPr/>
          <p:nvPr/>
        </p:nvSpPr>
        <p:spPr>
          <a:xfrm>
            <a:off x="152398" y="2468880"/>
            <a:ext cx="1752602" cy="3785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3" name="Table 42"/>
          <p:cNvGraphicFramePr>
            <a:graphicFrameLocks noGrp="1"/>
          </p:cNvGraphicFramePr>
          <p:nvPr>
            <p:extLst>
              <p:ext uri="{D42A27DB-BD31-4B8C-83A1-F6EECF244321}">
                <p14:modId xmlns:p14="http://schemas.microsoft.com/office/powerpoint/2010/main" val="2591846424"/>
              </p:ext>
            </p:extLst>
          </p:nvPr>
        </p:nvGraphicFramePr>
        <p:xfrm>
          <a:off x="454352" y="4945523"/>
          <a:ext cx="1371601" cy="1104900"/>
        </p:xfrm>
        <a:graphic>
          <a:graphicData uri="http://schemas.openxmlformats.org/drawingml/2006/table">
            <a:tbl>
              <a:tblPr firstRow="1" bandRow="1">
                <a:tableStyleId>{5940675A-B579-460E-94D1-54222C63F5DA}</a:tableStyleId>
              </a:tblPr>
              <a:tblGrid>
                <a:gridCol w="685801"/>
                <a:gridCol w="685800"/>
              </a:tblGrid>
              <a:tr h="368300">
                <a:tc>
                  <a:txBody>
                    <a:bodyPr/>
                    <a:lstStyle/>
                    <a:p>
                      <a:r>
                        <a:rPr lang="en-US" dirty="0" smtClean="0"/>
                        <a:t>ESP</a:t>
                      </a:r>
                      <a:endParaRPr lang="en-US" dirty="0"/>
                    </a:p>
                  </a:txBody>
                  <a:tcPr/>
                </a:tc>
                <a:tc>
                  <a:txBody>
                    <a:bodyPr/>
                    <a:lstStyle/>
                    <a:p>
                      <a:r>
                        <a:rPr lang="en-US" dirty="0" smtClean="0"/>
                        <a:t>992</a:t>
                      </a:r>
                      <a:endParaRPr lang="en-US" dirty="0"/>
                    </a:p>
                  </a:txBody>
                  <a:tcPr/>
                </a:tc>
              </a:tr>
              <a:tr h="368300">
                <a:tc>
                  <a:txBody>
                    <a:bodyPr/>
                    <a:lstStyle/>
                    <a:p>
                      <a:r>
                        <a:rPr lang="en-US" dirty="0" smtClean="0"/>
                        <a:t>EBX</a:t>
                      </a:r>
                      <a:endParaRPr lang="en-US" dirty="0"/>
                    </a:p>
                  </a:txBody>
                  <a:tcPr/>
                </a:tc>
                <a:tc>
                  <a:txBody>
                    <a:bodyPr/>
                    <a:lstStyle/>
                    <a:p>
                      <a:r>
                        <a:rPr lang="en-US" dirty="0" smtClean="0"/>
                        <a:t>1</a:t>
                      </a:r>
                      <a:endParaRPr lang="en-US" dirty="0"/>
                    </a:p>
                  </a:txBody>
                  <a:tcPr/>
                </a:tc>
              </a:tr>
              <a:tr h="368300">
                <a:tc>
                  <a:txBody>
                    <a:bodyPr/>
                    <a:lstStyle/>
                    <a:p>
                      <a:r>
                        <a:rPr lang="en-US" dirty="0" smtClean="0"/>
                        <a:t>992</a:t>
                      </a:r>
                      <a:endParaRPr lang="en-US" dirty="0"/>
                    </a:p>
                  </a:txBody>
                  <a:tcPr/>
                </a:tc>
                <a:tc>
                  <a:txBody>
                    <a:bodyPr/>
                    <a:lstStyle/>
                    <a:p>
                      <a:r>
                        <a:rPr lang="en-US" dirty="0" smtClean="0"/>
                        <a:t>1</a:t>
                      </a:r>
                      <a:endParaRPr lang="en-US" dirty="0"/>
                    </a:p>
                  </a:txBody>
                  <a:tcPr/>
                </a:tc>
              </a:tr>
            </a:tbl>
          </a:graphicData>
        </a:graphic>
      </p:graphicFrame>
      <p:sp>
        <p:nvSpPr>
          <p:cNvPr id="44" name="TextBox 43"/>
          <p:cNvSpPr txBox="1"/>
          <p:nvPr/>
        </p:nvSpPr>
        <p:spPr>
          <a:xfrm>
            <a:off x="4495800" y="4782385"/>
            <a:ext cx="1600200" cy="1477328"/>
          </a:xfrm>
          <a:prstGeom prst="rect">
            <a:avLst/>
          </a:prstGeom>
          <a:noFill/>
        </p:spPr>
        <p:txBody>
          <a:bodyPr wrap="square" rtlCol="0">
            <a:spAutoFit/>
          </a:bodyPr>
          <a:lstStyle/>
          <a:p>
            <a:r>
              <a:rPr lang="en-US" dirty="0" smtClean="0"/>
              <a:t>mov [980], 1</a:t>
            </a:r>
          </a:p>
          <a:p>
            <a:r>
              <a:rPr lang="en-US" dirty="0" smtClean="0"/>
              <a:t>mov [976], 1</a:t>
            </a:r>
          </a:p>
          <a:p>
            <a:r>
              <a:rPr lang="en-US" dirty="0" smtClean="0"/>
              <a:t>mov [972], 1</a:t>
            </a:r>
          </a:p>
          <a:p>
            <a:r>
              <a:rPr lang="en-US" dirty="0" smtClean="0"/>
              <a:t>mov [968], 1</a:t>
            </a:r>
          </a:p>
          <a:p>
            <a:r>
              <a:rPr lang="en-US" dirty="0" smtClean="0"/>
              <a:t>mov [964], 1</a:t>
            </a:r>
            <a:endParaRPr lang="en-US" dirty="0"/>
          </a:p>
        </p:txBody>
      </p:sp>
      <p:sp>
        <p:nvSpPr>
          <p:cNvPr id="45" name="TextBox 44"/>
          <p:cNvSpPr txBox="1"/>
          <p:nvPr/>
        </p:nvSpPr>
        <p:spPr>
          <a:xfrm>
            <a:off x="6705600" y="4782385"/>
            <a:ext cx="2242969" cy="1200329"/>
          </a:xfrm>
          <a:prstGeom prst="rect">
            <a:avLst/>
          </a:prstGeom>
          <a:noFill/>
        </p:spPr>
        <p:txBody>
          <a:bodyPr wrap="square" rtlCol="0">
            <a:spAutoFit/>
          </a:bodyPr>
          <a:lstStyle/>
          <a:p>
            <a:r>
              <a:rPr lang="en-US" dirty="0" smtClean="0"/>
              <a:t>mov </a:t>
            </a:r>
            <a:r>
              <a:rPr lang="en-US" dirty="0" err="1" smtClean="0"/>
              <a:t>eax</a:t>
            </a:r>
            <a:r>
              <a:rPr lang="en-US" dirty="0" smtClean="0"/>
              <a:t>, [esp+32]</a:t>
            </a:r>
          </a:p>
          <a:p>
            <a:r>
              <a:rPr lang="en-US" dirty="0" smtClean="0"/>
              <a:t>mov </a:t>
            </a:r>
            <a:r>
              <a:rPr lang="en-US" dirty="0" err="1" smtClean="0"/>
              <a:t>ecx</a:t>
            </a:r>
            <a:r>
              <a:rPr lang="en-US" dirty="0" smtClean="0"/>
              <a:t>, [esp+24]</a:t>
            </a:r>
          </a:p>
          <a:p>
            <a:r>
              <a:rPr lang="en-US" dirty="0" smtClean="0"/>
              <a:t>mov </a:t>
            </a:r>
            <a:r>
              <a:rPr lang="en-US" dirty="0" err="1" smtClean="0"/>
              <a:t>ebx</a:t>
            </a:r>
            <a:r>
              <a:rPr lang="en-US" dirty="0" smtClean="0"/>
              <a:t>, [</a:t>
            </a:r>
            <a:r>
              <a:rPr lang="en-US" dirty="0" err="1" smtClean="0"/>
              <a:t>esp+ecx</a:t>
            </a:r>
            <a:r>
              <a:rPr lang="en-US" dirty="0" smtClean="0"/>
              <a:t>*4]</a:t>
            </a:r>
          </a:p>
          <a:p>
            <a:r>
              <a:rPr lang="en-US" dirty="0" smtClean="0"/>
              <a:t>add </a:t>
            </a:r>
            <a:r>
              <a:rPr lang="en-US" dirty="0" err="1" smtClean="0"/>
              <a:t>eax</a:t>
            </a:r>
            <a:r>
              <a:rPr lang="en-US" dirty="0" smtClean="0"/>
              <a:t>, </a:t>
            </a:r>
            <a:r>
              <a:rPr lang="en-US" dirty="0" err="1" smtClean="0"/>
              <a:t>ebx</a:t>
            </a:r>
            <a:endParaRPr lang="en-US" dirty="0"/>
          </a:p>
        </p:txBody>
      </p:sp>
    </p:spTree>
    <p:extLst>
      <p:ext uri="{BB962C8B-B14F-4D97-AF65-F5344CB8AC3E}">
        <p14:creationId xmlns:p14="http://schemas.microsoft.com/office/powerpoint/2010/main" val="2380966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nodeType="withEffect">
                                  <p:stCondLst>
                                    <p:cond delay="0"/>
                                  </p:stCondLst>
                                  <p:childTnLst>
                                    <p:animClr clrSpc="rgb" dir="cw">
                                      <p:cBhvr override="childStyle">
                                        <p:cTn id="6" dur="2000" fill="hold"/>
                                        <p:tgtEl>
                                          <p:spTgt spid="6">
                                            <p:txEl>
                                              <p:pRg st="1" end="1"/>
                                            </p:txEl>
                                          </p:spTgt>
                                        </p:tgtEl>
                                        <p:attrNameLst>
                                          <p:attrName>style.color</p:attrName>
                                        </p:attrNameLst>
                                      </p:cBhvr>
                                      <p:to>
                                        <a:srgbClr val="C00000"/>
                                      </p:to>
                                    </p:animClr>
                                  </p:childTnLst>
                                </p:cTn>
                              </p:par>
                              <p:par>
                                <p:cTn id="7" presetID="3" presetClass="emph" presetSubtype="2" fill="hold" nodeType="withEffect">
                                  <p:stCondLst>
                                    <p:cond delay="0"/>
                                  </p:stCondLst>
                                  <p:childTnLst>
                                    <p:animClr clrSpc="rgb" dir="cw">
                                      <p:cBhvr override="childStyle">
                                        <p:cTn id="8" dur="2000" fill="hold"/>
                                        <p:tgtEl>
                                          <p:spTgt spid="6">
                                            <p:txEl>
                                              <p:pRg st="5" end="5"/>
                                            </p:txEl>
                                          </p:spTgt>
                                        </p:tgtEl>
                                        <p:attrNameLst>
                                          <p:attrName>style.color</p:attrName>
                                        </p:attrNameLst>
                                      </p:cBhvr>
                                      <p:to>
                                        <a:srgbClr val="C00000"/>
                                      </p:to>
                                    </p:animClr>
                                  </p:childTnLst>
                                </p:cTn>
                              </p:par>
                              <p:par>
                                <p:cTn id="9" presetID="3" presetClass="emph" presetSubtype="2" fill="hold" nodeType="withEffect">
                                  <p:stCondLst>
                                    <p:cond delay="0"/>
                                  </p:stCondLst>
                                  <p:childTnLst>
                                    <p:animClr clrSpc="rgb" dir="cw">
                                      <p:cBhvr override="childStyle">
                                        <p:cTn id="10" dur="2000" fill="hold"/>
                                        <p:tgtEl>
                                          <p:spTgt spid="8">
                                            <p:txEl>
                                              <p:pRg st="1" end="1"/>
                                            </p:txEl>
                                          </p:spTgt>
                                        </p:tgtEl>
                                        <p:attrNameLst>
                                          <p:attrName>style.color</p:attrName>
                                        </p:attrNameLst>
                                      </p:cBhvr>
                                      <p:to>
                                        <a:srgbClr val="C00000"/>
                                      </p:to>
                                    </p:animClr>
                                  </p:childTnLst>
                                </p:cTn>
                              </p:par>
                              <p:par>
                                <p:cTn id="11" presetID="3" presetClass="emph" presetSubtype="2" fill="hold" nodeType="withEffect">
                                  <p:stCondLst>
                                    <p:cond delay="0"/>
                                  </p:stCondLst>
                                  <p:childTnLst>
                                    <p:animClr clrSpc="rgb" dir="cw">
                                      <p:cBhvr override="childStyle">
                                        <p:cTn id="12" dur="2000" fill="hold"/>
                                        <p:tgtEl>
                                          <p:spTgt spid="8">
                                            <p:txEl>
                                              <p:pRg st="2" end="2"/>
                                            </p:txEl>
                                          </p:spTgt>
                                        </p:tgtEl>
                                        <p:attrNameLst>
                                          <p:attrName>style.color</p:attrName>
                                        </p:attrNameLst>
                                      </p:cBhvr>
                                      <p:to>
                                        <a:srgbClr val="C00000"/>
                                      </p:to>
                                    </p:animClr>
                                  </p:childTnLst>
                                </p:cTn>
                              </p:par>
                              <p:par>
                                <p:cTn id="13" presetID="3" presetClass="emph" presetSubtype="2" fill="hold" nodeType="withEffect">
                                  <p:stCondLst>
                                    <p:cond delay="0"/>
                                  </p:stCondLst>
                                  <p:childTnLst>
                                    <p:animClr clrSpc="rgb" dir="cw">
                                      <p:cBhvr override="childStyle">
                                        <p:cTn id="14" dur="2000" fill="hold"/>
                                        <p:tgtEl>
                                          <p:spTgt spid="8">
                                            <p:txEl>
                                              <p:pRg st="3" end="3"/>
                                            </p:txEl>
                                          </p:spTgt>
                                        </p:tgtEl>
                                        <p:attrNameLst>
                                          <p:attrName>style.color</p:attrName>
                                        </p:attrNameLst>
                                      </p:cBhvr>
                                      <p:to>
                                        <a:srgbClr val="C00000"/>
                                      </p:to>
                                    </p:animClr>
                                  </p:childTnLst>
                                </p:cTn>
                              </p:par>
                              <p:par>
                                <p:cTn id="15" presetID="3" presetClass="emph" presetSubtype="2" fill="hold" nodeType="withEffect">
                                  <p:stCondLst>
                                    <p:cond delay="0"/>
                                  </p:stCondLst>
                                  <p:childTnLst>
                                    <p:animClr clrSpc="rgb" dir="cw">
                                      <p:cBhvr override="childStyle">
                                        <p:cTn id="16" dur="2000" fill="hold"/>
                                        <p:tgtEl>
                                          <p:spTgt spid="8">
                                            <p:txEl>
                                              <p:pRg st="4" end="4"/>
                                            </p:txEl>
                                          </p:spTgt>
                                        </p:tgtEl>
                                        <p:attrNameLst>
                                          <p:attrName>style.color</p:attrName>
                                        </p:attrNameLst>
                                      </p:cBhvr>
                                      <p:to>
                                        <a:srgbClr val="C00000"/>
                                      </p:to>
                                    </p:animClr>
                                  </p:childTnLst>
                                </p:cTn>
                              </p:par>
                              <p:par>
                                <p:cTn id="17" presetID="3" presetClass="emph" presetSubtype="2" fill="hold" nodeType="withEffect">
                                  <p:stCondLst>
                                    <p:cond delay="0"/>
                                  </p:stCondLst>
                                  <p:childTnLst>
                                    <p:animClr clrSpc="rgb" dir="cw">
                                      <p:cBhvr override="childStyle">
                                        <p:cTn id="18" dur="2000" fill="hold"/>
                                        <p:tgtEl>
                                          <p:spTgt spid="7">
                                            <p:txEl>
                                              <p:pRg st="5" end="5"/>
                                            </p:txEl>
                                          </p:spTgt>
                                        </p:tgtEl>
                                        <p:attrNameLst>
                                          <p:attrName>style.color</p:attrName>
                                        </p:attrNameLst>
                                      </p:cBhvr>
                                      <p:to>
                                        <a:srgbClr val="00B0F0"/>
                                      </p:to>
                                    </p:animClr>
                                  </p:childTnLst>
                                </p:cTn>
                              </p:par>
                              <p:par>
                                <p:cTn id="19" presetID="3" presetClass="emph" presetSubtype="2" fill="hold" nodeType="withEffect">
                                  <p:stCondLst>
                                    <p:cond delay="0"/>
                                  </p:stCondLst>
                                  <p:childTnLst>
                                    <p:animClr clrSpc="rgb" dir="cw">
                                      <p:cBhvr override="childStyle">
                                        <p:cTn id="20" dur="2000" fill="hold"/>
                                        <p:tgtEl>
                                          <p:spTgt spid="6">
                                            <p:txEl>
                                              <p:pRg st="0" end="0"/>
                                            </p:txEl>
                                          </p:spTgt>
                                        </p:tgtEl>
                                        <p:attrNameLst>
                                          <p:attrName>style.color</p:attrName>
                                        </p:attrNameLst>
                                      </p:cBhvr>
                                      <p:to>
                                        <a:srgbClr val="00B0F0"/>
                                      </p:to>
                                    </p:animClr>
                                  </p:childTnLst>
                                </p:cTn>
                              </p:par>
                              <p:par>
                                <p:cTn id="21" presetID="3" presetClass="emph" presetSubtype="2" fill="hold" nodeType="withEffect">
                                  <p:stCondLst>
                                    <p:cond delay="0"/>
                                  </p:stCondLst>
                                  <p:childTnLst>
                                    <p:animClr clrSpc="rgb" dir="cw">
                                      <p:cBhvr override="childStyle">
                                        <p:cTn id="22" dur="2000" fill="hold"/>
                                        <p:tgtEl>
                                          <p:spTgt spid="6">
                                            <p:txEl>
                                              <p:pRg st="4" end="4"/>
                                            </p:txEl>
                                          </p:spTgt>
                                        </p:tgtEl>
                                        <p:attrNameLst>
                                          <p:attrName>style.color</p:attrName>
                                        </p:attrNameLst>
                                      </p:cBhvr>
                                      <p:to>
                                        <a:srgbClr val="00B0F0"/>
                                      </p:to>
                                    </p:animClr>
                                  </p:childTnLst>
                                </p:cTn>
                              </p:par>
                              <p:par>
                                <p:cTn id="23" presetID="3" presetClass="emph" presetSubtype="2" fill="hold" nodeType="withEffect">
                                  <p:stCondLst>
                                    <p:cond delay="0"/>
                                  </p:stCondLst>
                                  <p:childTnLst>
                                    <p:animClr clrSpc="rgb" dir="cw">
                                      <p:cBhvr override="childStyle">
                                        <p:cTn id="24" dur="2000" fill="hold"/>
                                        <p:tgtEl>
                                          <p:spTgt spid="6">
                                            <p:txEl>
                                              <p:pRg st="8" end="8"/>
                                            </p:txEl>
                                          </p:spTgt>
                                        </p:tgtEl>
                                        <p:attrNameLst>
                                          <p:attrName>style.color</p:attrName>
                                        </p:attrNameLst>
                                      </p:cBhvr>
                                      <p:to>
                                        <a:srgbClr val="00B0F0"/>
                                      </p:to>
                                    </p:animClr>
                                  </p:childTnLst>
                                </p:cTn>
                              </p:par>
                              <p:par>
                                <p:cTn id="25" presetID="3" presetClass="emph" presetSubtype="2" fill="hold" nodeType="withEffect">
                                  <p:stCondLst>
                                    <p:cond delay="0"/>
                                  </p:stCondLst>
                                  <p:childTnLst>
                                    <p:animClr clrSpc="rgb" dir="cw">
                                      <p:cBhvr override="childStyle">
                                        <p:cTn id="26" dur="2000" fill="hold"/>
                                        <p:tgtEl>
                                          <p:spTgt spid="8">
                                            <p:txEl>
                                              <p:pRg st="5" end="5"/>
                                            </p:txEl>
                                          </p:spTgt>
                                        </p:tgtEl>
                                        <p:attrNameLst>
                                          <p:attrName>style.color</p:attrName>
                                        </p:attrNameLst>
                                      </p:cBhvr>
                                      <p:to>
                                        <a:srgbClr val="00B050"/>
                                      </p:to>
                                    </p:animClr>
                                  </p:childTnLst>
                                </p:cTn>
                              </p:par>
                              <p:par>
                                <p:cTn id="27" presetID="3" presetClass="emph" presetSubtype="2" fill="hold" nodeType="withEffect">
                                  <p:stCondLst>
                                    <p:cond delay="0"/>
                                  </p:stCondLst>
                                  <p:childTnLst>
                                    <p:animClr clrSpc="rgb" dir="cw">
                                      <p:cBhvr override="childStyle">
                                        <p:cTn id="28" dur="2000" fill="hold"/>
                                        <p:tgtEl>
                                          <p:spTgt spid="7">
                                            <p:txEl>
                                              <p:pRg st="6" end="6"/>
                                            </p:txEl>
                                          </p:spTgt>
                                        </p:tgtEl>
                                        <p:attrNameLst>
                                          <p:attrName>style.color</p:attrName>
                                        </p:attrNameLst>
                                      </p:cBhvr>
                                      <p:to>
                                        <a:srgbClr val="00B050"/>
                                      </p:to>
                                    </p:animClr>
                                  </p:childTnLst>
                                </p:cTn>
                              </p:par>
                              <p:par>
                                <p:cTn id="29" presetID="3" presetClass="emph" presetSubtype="2" fill="hold" nodeType="withEffect">
                                  <p:stCondLst>
                                    <p:cond delay="0"/>
                                  </p:stCondLst>
                                  <p:childTnLst>
                                    <p:animClr clrSpc="rgb" dir="cw">
                                      <p:cBhvr override="childStyle">
                                        <p:cTn id="30" dur="2000" fill="hold"/>
                                        <p:tgtEl>
                                          <p:spTgt spid="7">
                                            <p:txEl>
                                              <p:pRg st="1" end="1"/>
                                            </p:txEl>
                                          </p:spTgt>
                                        </p:tgtEl>
                                        <p:attrNameLst>
                                          <p:attrName>style.color</p:attrName>
                                        </p:attrNameLst>
                                      </p:cBhvr>
                                      <p:to>
                                        <a:srgbClr val="00B050"/>
                                      </p:to>
                                    </p:animClr>
                                  </p:childTnLst>
                                </p:cTn>
                              </p:par>
                              <p:par>
                                <p:cTn id="31" presetID="3" presetClass="emph" presetSubtype="2" fill="hold" nodeType="withEffect">
                                  <p:stCondLst>
                                    <p:cond delay="0"/>
                                  </p:stCondLst>
                                  <p:childTnLst>
                                    <p:animClr clrSpc="rgb" dir="cw">
                                      <p:cBhvr override="childStyle">
                                        <p:cTn id="32" dur="2000" fill="hold"/>
                                        <p:tgtEl>
                                          <p:spTgt spid="7">
                                            <p:txEl>
                                              <p:pRg st="2" end="2"/>
                                            </p:txEl>
                                          </p:spTgt>
                                        </p:tgtEl>
                                        <p:attrNameLst>
                                          <p:attrName>style.color</p:attrName>
                                        </p:attrNameLst>
                                      </p:cBhvr>
                                      <p:to>
                                        <a:srgbClr val="00B050"/>
                                      </p:to>
                                    </p:animClr>
                                  </p:childTnLst>
                                </p:cTn>
                              </p:par>
                              <p:par>
                                <p:cTn id="33" presetID="3" presetClass="emph" presetSubtype="2" fill="hold" nodeType="withEffect">
                                  <p:stCondLst>
                                    <p:cond delay="0"/>
                                  </p:stCondLst>
                                  <p:childTnLst>
                                    <p:animClr clrSpc="rgb" dir="cw">
                                      <p:cBhvr override="childStyle">
                                        <p:cTn id="34" dur="2000" fill="hold"/>
                                        <p:tgtEl>
                                          <p:spTgt spid="7">
                                            <p:txEl>
                                              <p:pRg st="3" end="3"/>
                                            </p:txEl>
                                          </p:spTgt>
                                        </p:tgtEl>
                                        <p:attrNameLst>
                                          <p:attrName>style.color</p:attrName>
                                        </p:attrNameLst>
                                      </p:cBhvr>
                                      <p:to>
                                        <a:srgbClr val="00B050"/>
                                      </p:to>
                                    </p:animClr>
                                  </p:childTnLst>
                                </p:cTn>
                              </p:par>
                              <p:par>
                                <p:cTn id="35" presetID="3" presetClass="emph" presetSubtype="2" fill="hold" nodeType="withEffect">
                                  <p:stCondLst>
                                    <p:cond delay="0"/>
                                  </p:stCondLst>
                                  <p:childTnLst>
                                    <p:animClr clrSpc="rgb" dir="cw">
                                      <p:cBhvr override="childStyle">
                                        <p:cTn id="36" dur="2000" fill="hold"/>
                                        <p:tgtEl>
                                          <p:spTgt spid="7">
                                            <p:txEl>
                                              <p:pRg st="4" end="4"/>
                                            </p:txEl>
                                          </p:spTgt>
                                        </p:tgtEl>
                                        <p:attrNameLst>
                                          <p:attrName>style.color</p:attrName>
                                        </p:attrNameLst>
                                      </p:cBhvr>
                                      <p:to>
                                        <a:srgbClr val="00B050"/>
                                      </p:to>
                                    </p:animClr>
                                  </p:childTnLst>
                                </p:cTn>
                              </p:par>
                              <p:par>
                                <p:cTn id="37" presetID="3" presetClass="emph" presetSubtype="2" fill="hold" nodeType="withEffect">
                                  <p:stCondLst>
                                    <p:cond delay="0"/>
                                  </p:stCondLst>
                                  <p:childTnLst>
                                    <p:animClr clrSpc="rgb" dir="cw">
                                      <p:cBhvr override="childStyle">
                                        <p:cTn id="38" dur="2000" fill="hold"/>
                                        <p:tgtEl>
                                          <p:spTgt spid="6">
                                            <p:txEl>
                                              <p:pRg st="6" end="6"/>
                                            </p:txEl>
                                          </p:spTgt>
                                        </p:tgtEl>
                                        <p:attrNameLst>
                                          <p:attrName>style.color</p:attrName>
                                        </p:attrNameLst>
                                      </p:cBhvr>
                                      <p:to>
                                        <a:srgbClr val="00B050"/>
                                      </p:to>
                                    </p:animClr>
                                  </p:childTnLst>
                                </p:cTn>
                              </p:par>
                              <p:par>
                                <p:cTn id="39" presetID="3" presetClass="emph" presetSubtype="2" fill="hold" nodeType="withEffect">
                                  <p:stCondLst>
                                    <p:cond delay="0"/>
                                  </p:stCondLst>
                                  <p:childTnLst>
                                    <p:animClr clrSpc="rgb" dir="cw">
                                      <p:cBhvr override="childStyle">
                                        <p:cTn id="40" dur="2000" fill="hold"/>
                                        <p:tgtEl>
                                          <p:spTgt spid="6">
                                            <p:txEl>
                                              <p:pRg st="7" end="7"/>
                                            </p:txEl>
                                          </p:spTgt>
                                        </p:tgtEl>
                                        <p:attrNameLst>
                                          <p:attrName>style.color</p:attrName>
                                        </p:attrNameLst>
                                      </p:cBhvr>
                                      <p:to>
                                        <a:srgbClr val="00B050"/>
                                      </p:to>
                                    </p:animClr>
                                  </p:childTnLst>
                                </p:cTn>
                              </p:par>
                              <p:par>
                                <p:cTn id="41" presetID="3" presetClass="emph" presetSubtype="2" fill="hold" nodeType="withEffect">
                                  <p:stCondLst>
                                    <p:cond delay="0"/>
                                  </p:stCondLst>
                                  <p:childTnLst>
                                    <p:animClr clrSpc="rgb" dir="cw">
                                      <p:cBhvr override="childStyle">
                                        <p:cTn id="42" dur="2000" fill="hold"/>
                                        <p:tgtEl>
                                          <p:spTgt spid="6">
                                            <p:txEl>
                                              <p:pRg st="2" end="2"/>
                                            </p:txEl>
                                          </p:spTgt>
                                        </p:tgtEl>
                                        <p:attrNameLst>
                                          <p:attrName>style.color</p:attrName>
                                        </p:attrNameLst>
                                      </p:cBhvr>
                                      <p:to>
                                        <a:srgbClr val="00B050"/>
                                      </p:to>
                                    </p:animClr>
                                  </p:childTnLst>
                                </p:cTn>
                              </p:par>
                              <p:par>
                                <p:cTn id="43" presetID="3" presetClass="emph" presetSubtype="2" fill="hold" nodeType="withEffect">
                                  <p:stCondLst>
                                    <p:cond delay="0"/>
                                  </p:stCondLst>
                                  <p:childTnLst>
                                    <p:animClr clrSpc="rgb" dir="cw">
                                      <p:cBhvr override="childStyle">
                                        <p:cTn id="44" dur="2000" fill="hold"/>
                                        <p:tgtEl>
                                          <p:spTgt spid="6">
                                            <p:txEl>
                                              <p:pRg st="3" end="3"/>
                                            </p:txEl>
                                          </p:spTgt>
                                        </p:tgtEl>
                                        <p:attrNameLst>
                                          <p:attrName>style.color</p:attrName>
                                        </p:attrNameLst>
                                      </p:cBhvr>
                                      <p:to>
                                        <a:srgbClr val="00B050"/>
                                      </p:to>
                                    </p:animClr>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500"/>
                                        <p:tgtEl>
                                          <p:spTgt spid="17"/>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500"/>
                                        <p:tgtEl>
                                          <p:spTgt spid="19"/>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grpId="1" nodeType="clickEffect">
                                  <p:stCondLst>
                                    <p:cond delay="0"/>
                                  </p:stCondLst>
                                  <p:childTnLst>
                                    <p:animEffect transition="out" filter="fade">
                                      <p:cBhvr>
                                        <p:cTn id="68" dur="500"/>
                                        <p:tgtEl>
                                          <p:spTgt spid="19"/>
                                        </p:tgtEl>
                                      </p:cBhvr>
                                    </p:animEffect>
                                    <p:set>
                                      <p:cBhvr>
                                        <p:cTn id="69" dur="1" fill="hold">
                                          <p:stCondLst>
                                            <p:cond delay="499"/>
                                          </p:stCondLst>
                                        </p:cTn>
                                        <p:tgtEl>
                                          <p:spTgt spid="19"/>
                                        </p:tgtEl>
                                        <p:attrNameLst>
                                          <p:attrName>style.visibility</p:attrName>
                                        </p:attrNameLst>
                                      </p:cBhvr>
                                      <p:to>
                                        <p:strVal val="hidden"/>
                                      </p:to>
                                    </p:set>
                                  </p:childTnLst>
                                </p:cTn>
                              </p:par>
                            </p:childTnLst>
                          </p:cTn>
                        </p:par>
                        <p:par>
                          <p:cTn id="70" fill="hold">
                            <p:stCondLst>
                              <p:cond delay="500"/>
                            </p:stCondLst>
                            <p:childTnLst>
                              <p:par>
                                <p:cTn id="71" presetID="10" presetClass="entr" presetSubtype="0"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fade">
                                      <p:cBhvr>
                                        <p:cTn id="73" dur="500"/>
                                        <p:tgtEl>
                                          <p:spTgt spid="20"/>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2" fill="hold" nodeType="clickEffect">
                                  <p:stCondLst>
                                    <p:cond delay="0"/>
                                  </p:stCondLst>
                                  <p:childTnLst>
                                    <p:set>
                                      <p:cBhvr>
                                        <p:cTn id="77" dur="1" fill="hold">
                                          <p:stCondLst>
                                            <p:cond delay="0"/>
                                          </p:stCondLst>
                                        </p:cTn>
                                        <p:tgtEl>
                                          <p:spTgt spid="23"/>
                                        </p:tgtEl>
                                        <p:attrNameLst>
                                          <p:attrName>style.visibility</p:attrName>
                                        </p:attrNameLst>
                                      </p:cBhvr>
                                      <p:to>
                                        <p:strVal val="visible"/>
                                      </p:to>
                                    </p:set>
                                    <p:animEffect transition="in" filter="wipe(right)">
                                      <p:cBhvr>
                                        <p:cTn id="78" dur="500"/>
                                        <p:tgtEl>
                                          <p:spTgt spid="23"/>
                                        </p:tgtEl>
                                      </p:cBhvr>
                                    </p:animEffect>
                                  </p:childTnLst>
                                </p:cTn>
                              </p:par>
                            </p:childTnLst>
                          </p:cTn>
                        </p:par>
                        <p:par>
                          <p:cTn id="79" fill="hold">
                            <p:stCondLst>
                              <p:cond delay="500"/>
                            </p:stCondLst>
                            <p:childTnLst>
                              <p:par>
                                <p:cTn id="80" presetID="10" presetClass="entr" presetSubtype="0" fill="hold" nodeType="afterEffect">
                                  <p:stCondLst>
                                    <p:cond delay="0"/>
                                  </p:stCondLst>
                                  <p:childTnLst>
                                    <p:set>
                                      <p:cBhvr>
                                        <p:cTn id="81" dur="1" fill="hold">
                                          <p:stCondLst>
                                            <p:cond delay="0"/>
                                          </p:stCondLst>
                                        </p:cTn>
                                        <p:tgtEl>
                                          <p:spTgt spid="21">
                                            <p:txEl>
                                              <p:pRg st="0" end="0"/>
                                            </p:txEl>
                                          </p:spTgt>
                                        </p:tgtEl>
                                        <p:attrNameLst>
                                          <p:attrName>style.visibility</p:attrName>
                                        </p:attrNameLst>
                                      </p:cBhvr>
                                      <p:to>
                                        <p:strVal val="visible"/>
                                      </p:to>
                                    </p:set>
                                    <p:animEffect transition="in" filter="fade">
                                      <p:cBhvr>
                                        <p:cTn id="82" dur="500"/>
                                        <p:tgtEl>
                                          <p:spTgt spid="21">
                                            <p:txEl>
                                              <p:pRg st="0" end="0"/>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xit" presetSubtype="0" fill="hold" grpId="1" nodeType="clickEffect">
                                  <p:stCondLst>
                                    <p:cond delay="0"/>
                                  </p:stCondLst>
                                  <p:childTnLst>
                                    <p:animEffect transition="out" filter="fade">
                                      <p:cBhvr>
                                        <p:cTn id="86" dur="500"/>
                                        <p:tgtEl>
                                          <p:spTgt spid="20"/>
                                        </p:tgtEl>
                                      </p:cBhvr>
                                    </p:animEffect>
                                    <p:set>
                                      <p:cBhvr>
                                        <p:cTn id="87" dur="1" fill="hold">
                                          <p:stCondLst>
                                            <p:cond delay="499"/>
                                          </p:stCondLst>
                                        </p:cTn>
                                        <p:tgtEl>
                                          <p:spTgt spid="20"/>
                                        </p:tgtEl>
                                        <p:attrNameLst>
                                          <p:attrName>style.visibility</p:attrName>
                                        </p:attrNameLst>
                                      </p:cBhvr>
                                      <p:to>
                                        <p:strVal val="hidden"/>
                                      </p:to>
                                    </p:set>
                                  </p:childTnLst>
                                </p:cTn>
                              </p:par>
                              <p:par>
                                <p:cTn id="88" presetID="10" presetClass="exit" presetSubtype="0" fill="hold" nodeType="withEffect">
                                  <p:stCondLst>
                                    <p:cond delay="0"/>
                                  </p:stCondLst>
                                  <p:childTnLst>
                                    <p:animEffect transition="out" filter="fade">
                                      <p:cBhvr>
                                        <p:cTn id="89" dur="500"/>
                                        <p:tgtEl>
                                          <p:spTgt spid="23"/>
                                        </p:tgtEl>
                                      </p:cBhvr>
                                    </p:animEffect>
                                    <p:set>
                                      <p:cBhvr>
                                        <p:cTn id="90" dur="1" fill="hold">
                                          <p:stCondLst>
                                            <p:cond delay="499"/>
                                          </p:stCondLst>
                                        </p:cTn>
                                        <p:tgtEl>
                                          <p:spTgt spid="23"/>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0" presetClass="exit" presetSubtype="0" fill="hold" grpId="1" nodeType="clickEffect">
                                  <p:stCondLst>
                                    <p:cond delay="0"/>
                                  </p:stCondLst>
                                  <p:childTnLst>
                                    <p:animEffect transition="out" filter="fade">
                                      <p:cBhvr>
                                        <p:cTn id="94" dur="500"/>
                                        <p:tgtEl>
                                          <p:spTgt spid="18"/>
                                        </p:tgtEl>
                                      </p:cBhvr>
                                    </p:animEffect>
                                    <p:set>
                                      <p:cBhvr>
                                        <p:cTn id="95" dur="1" fill="hold">
                                          <p:stCondLst>
                                            <p:cond delay="499"/>
                                          </p:stCondLst>
                                        </p:cTn>
                                        <p:tgtEl>
                                          <p:spTgt spid="18"/>
                                        </p:tgtEl>
                                        <p:attrNameLst>
                                          <p:attrName>style.visibility</p:attrName>
                                        </p:attrNameLst>
                                      </p:cBhvr>
                                      <p:to>
                                        <p:strVal val="hidden"/>
                                      </p:to>
                                    </p:set>
                                  </p:childTnLst>
                                </p:cTn>
                              </p:par>
                              <p:par>
                                <p:cTn id="96" presetID="10" presetClass="exit" presetSubtype="0" fill="hold" nodeType="withEffect">
                                  <p:stCondLst>
                                    <p:cond delay="0"/>
                                  </p:stCondLst>
                                  <p:childTnLst>
                                    <p:animEffect transition="out" filter="fade">
                                      <p:cBhvr>
                                        <p:cTn id="97" dur="500"/>
                                        <p:tgtEl>
                                          <p:spTgt spid="17"/>
                                        </p:tgtEl>
                                      </p:cBhvr>
                                    </p:animEffect>
                                    <p:set>
                                      <p:cBhvr>
                                        <p:cTn id="98" dur="1" fill="hold">
                                          <p:stCondLst>
                                            <p:cond delay="499"/>
                                          </p:stCondLst>
                                        </p:cTn>
                                        <p:tgtEl>
                                          <p:spTgt spid="17"/>
                                        </p:tgtEl>
                                        <p:attrNameLst>
                                          <p:attrName>style.visibility</p:attrName>
                                        </p:attrNameLst>
                                      </p:cBhvr>
                                      <p:to>
                                        <p:strVal val="hidden"/>
                                      </p:to>
                                    </p:set>
                                  </p:childTnLst>
                                </p:cTn>
                              </p:par>
                            </p:childTnLst>
                          </p:cTn>
                        </p:par>
                        <p:par>
                          <p:cTn id="99" fill="hold">
                            <p:stCondLst>
                              <p:cond delay="500"/>
                            </p:stCondLst>
                            <p:childTnLst>
                              <p:par>
                                <p:cTn id="100" presetID="10"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500"/>
                                        <p:tgtEl>
                                          <p:spTgt spid="26"/>
                                        </p:tgtEl>
                                      </p:cBhvr>
                                    </p:animEffect>
                                  </p:childTnLst>
                                </p:cTn>
                              </p:par>
                            </p:childTnLst>
                          </p:cTn>
                        </p:par>
                        <p:par>
                          <p:cTn id="103" fill="hold">
                            <p:stCondLst>
                              <p:cond delay="1000"/>
                            </p:stCondLst>
                            <p:childTnLst>
                              <p:par>
                                <p:cTn id="104" presetID="10" presetClass="entr" presetSubtype="0" fill="hold" nodeType="afterEffect">
                                  <p:stCondLst>
                                    <p:cond delay="0"/>
                                  </p:stCondLst>
                                  <p:childTnLst>
                                    <p:set>
                                      <p:cBhvr>
                                        <p:cTn id="105" dur="1" fill="hold">
                                          <p:stCondLst>
                                            <p:cond delay="0"/>
                                          </p:stCondLst>
                                        </p:cTn>
                                        <p:tgtEl>
                                          <p:spTgt spid="27"/>
                                        </p:tgtEl>
                                        <p:attrNameLst>
                                          <p:attrName>style.visibility</p:attrName>
                                        </p:attrNameLst>
                                      </p:cBhvr>
                                      <p:to>
                                        <p:strVal val="visible"/>
                                      </p:to>
                                    </p:set>
                                    <p:animEffect transition="in" filter="fade">
                                      <p:cBhvr>
                                        <p:cTn id="106" dur="500"/>
                                        <p:tgtEl>
                                          <p:spTgt spid="27"/>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1" fill="hold" grpId="0" nodeType="clickEffect">
                                  <p:stCondLst>
                                    <p:cond delay="0"/>
                                  </p:stCondLst>
                                  <p:childTnLst>
                                    <p:set>
                                      <p:cBhvr>
                                        <p:cTn id="110" dur="1" fill="hold">
                                          <p:stCondLst>
                                            <p:cond delay="0"/>
                                          </p:stCondLst>
                                        </p:cTn>
                                        <p:tgtEl>
                                          <p:spTgt spid="37"/>
                                        </p:tgtEl>
                                        <p:attrNameLst>
                                          <p:attrName>style.visibility</p:attrName>
                                        </p:attrNameLst>
                                      </p:cBhvr>
                                      <p:to>
                                        <p:strVal val="visible"/>
                                      </p:to>
                                    </p:set>
                                    <p:animEffect transition="in" filter="wipe(up)">
                                      <p:cBhvr>
                                        <p:cTn id="111" dur="1500"/>
                                        <p:tgtEl>
                                          <p:spTgt spid="37"/>
                                        </p:tgtEl>
                                      </p:cBhvr>
                                    </p:animEffect>
                                  </p:childTnLst>
                                </p:cTn>
                              </p:par>
                            </p:childTnLst>
                          </p:cTn>
                        </p:par>
                        <p:par>
                          <p:cTn id="112" fill="hold">
                            <p:stCondLst>
                              <p:cond delay="1500"/>
                            </p:stCondLst>
                            <p:childTnLst>
                              <p:par>
                                <p:cTn id="113" presetID="10" presetClass="entr" presetSubtype="0" fill="hold" nodeType="afterEffect">
                                  <p:stCondLst>
                                    <p:cond delay="0"/>
                                  </p:stCondLst>
                                  <p:childTnLst>
                                    <p:set>
                                      <p:cBhvr>
                                        <p:cTn id="114" dur="1" fill="hold">
                                          <p:stCondLst>
                                            <p:cond delay="0"/>
                                          </p:stCondLst>
                                        </p:cTn>
                                        <p:tgtEl>
                                          <p:spTgt spid="21">
                                            <p:txEl>
                                              <p:pRg st="1" end="1"/>
                                            </p:txEl>
                                          </p:spTgt>
                                        </p:tgtEl>
                                        <p:attrNameLst>
                                          <p:attrName>style.visibility</p:attrName>
                                        </p:attrNameLst>
                                      </p:cBhvr>
                                      <p:to>
                                        <p:strVal val="visible"/>
                                      </p:to>
                                    </p:set>
                                    <p:animEffect transition="in" filter="fade">
                                      <p:cBhvr>
                                        <p:cTn id="115" dur="500"/>
                                        <p:tgtEl>
                                          <p:spTgt spid="21">
                                            <p:txEl>
                                              <p:pRg st="1" end="1"/>
                                            </p:txEl>
                                          </p:spTgt>
                                        </p:tgtEl>
                                      </p:cBhvr>
                                    </p:animEffect>
                                  </p:childTnLst>
                                </p:cTn>
                              </p:par>
                            </p:childTnLst>
                          </p:cTn>
                        </p:par>
                        <p:par>
                          <p:cTn id="116" fill="hold">
                            <p:stCondLst>
                              <p:cond delay="3500"/>
                            </p:stCondLst>
                            <p:childTnLst>
                              <p:par>
                                <p:cTn id="117" presetID="10" presetClass="exit" presetSubtype="0" fill="hold" grpId="1" nodeType="afterEffect">
                                  <p:stCondLst>
                                    <p:cond delay="0"/>
                                  </p:stCondLst>
                                  <p:childTnLst>
                                    <p:animEffect transition="out" filter="fade">
                                      <p:cBhvr>
                                        <p:cTn id="118" dur="500"/>
                                        <p:tgtEl>
                                          <p:spTgt spid="37"/>
                                        </p:tgtEl>
                                      </p:cBhvr>
                                    </p:animEffect>
                                    <p:set>
                                      <p:cBhvr>
                                        <p:cTn id="119" dur="1" fill="hold">
                                          <p:stCondLst>
                                            <p:cond delay="499"/>
                                          </p:stCondLst>
                                        </p:cTn>
                                        <p:tgtEl>
                                          <p:spTgt spid="37"/>
                                        </p:tgtEl>
                                        <p:attrNameLst>
                                          <p:attrName>style.visibility</p:attrName>
                                        </p:attrNameLst>
                                      </p:cBhvr>
                                      <p:to>
                                        <p:strVal val="hidden"/>
                                      </p:to>
                                    </p:set>
                                  </p:childTnLst>
                                </p:cTn>
                              </p:par>
                            </p:childTnLst>
                          </p:cTn>
                        </p:par>
                      </p:childTnLst>
                    </p:cTn>
                  </p:par>
                  <p:par>
                    <p:cTn id="120" fill="hold">
                      <p:stCondLst>
                        <p:cond delay="indefinite"/>
                      </p:stCondLst>
                      <p:childTnLst>
                        <p:par>
                          <p:cTn id="121" fill="hold">
                            <p:stCondLst>
                              <p:cond delay="0"/>
                            </p:stCondLst>
                            <p:childTnLst>
                              <p:par>
                                <p:cTn id="122" presetID="10" presetClass="exit" presetSubtype="0" fill="hold" grpId="1" nodeType="clickEffect">
                                  <p:stCondLst>
                                    <p:cond delay="0"/>
                                  </p:stCondLst>
                                  <p:childTnLst>
                                    <p:animEffect transition="out" filter="fade">
                                      <p:cBhvr>
                                        <p:cTn id="123" dur="500"/>
                                        <p:tgtEl>
                                          <p:spTgt spid="26"/>
                                        </p:tgtEl>
                                      </p:cBhvr>
                                    </p:animEffect>
                                    <p:set>
                                      <p:cBhvr>
                                        <p:cTn id="124" dur="1" fill="hold">
                                          <p:stCondLst>
                                            <p:cond delay="499"/>
                                          </p:stCondLst>
                                        </p:cTn>
                                        <p:tgtEl>
                                          <p:spTgt spid="26"/>
                                        </p:tgtEl>
                                        <p:attrNameLst>
                                          <p:attrName>style.visibility</p:attrName>
                                        </p:attrNameLst>
                                      </p:cBhvr>
                                      <p:to>
                                        <p:strVal val="hidden"/>
                                      </p:to>
                                    </p:set>
                                  </p:childTnLst>
                                </p:cTn>
                              </p:par>
                            </p:childTnLst>
                          </p:cTn>
                        </p:par>
                        <p:par>
                          <p:cTn id="125" fill="hold">
                            <p:stCondLst>
                              <p:cond delay="500"/>
                            </p:stCondLst>
                            <p:childTnLst>
                              <p:par>
                                <p:cTn id="126" presetID="10" presetClass="entr" presetSubtype="0" fill="hold" grpId="0" nodeType="afterEffect">
                                  <p:stCondLst>
                                    <p:cond delay="0"/>
                                  </p:stCondLst>
                                  <p:childTnLst>
                                    <p:set>
                                      <p:cBhvr>
                                        <p:cTn id="127" dur="1" fill="hold">
                                          <p:stCondLst>
                                            <p:cond delay="0"/>
                                          </p:stCondLst>
                                        </p:cTn>
                                        <p:tgtEl>
                                          <p:spTgt spid="38"/>
                                        </p:tgtEl>
                                        <p:attrNameLst>
                                          <p:attrName>style.visibility</p:attrName>
                                        </p:attrNameLst>
                                      </p:cBhvr>
                                      <p:to>
                                        <p:strVal val="visible"/>
                                      </p:to>
                                    </p:set>
                                    <p:animEffect transition="in" filter="fade">
                                      <p:cBhvr>
                                        <p:cTn id="128" dur="500"/>
                                        <p:tgtEl>
                                          <p:spTgt spid="38"/>
                                        </p:tgtEl>
                                      </p:cBhvr>
                                    </p:animEffect>
                                  </p:childTnLst>
                                </p:cTn>
                              </p:par>
                            </p:childTnLst>
                          </p:cTn>
                        </p:par>
                      </p:childTnLst>
                    </p:cTn>
                  </p:par>
                  <p:par>
                    <p:cTn id="129" fill="hold">
                      <p:stCondLst>
                        <p:cond delay="indefinite"/>
                      </p:stCondLst>
                      <p:childTnLst>
                        <p:par>
                          <p:cTn id="130" fill="hold">
                            <p:stCondLst>
                              <p:cond delay="0"/>
                            </p:stCondLst>
                            <p:childTnLst>
                              <p:par>
                                <p:cTn id="131" presetID="10" presetClass="exit" presetSubtype="0" fill="hold" grpId="1" nodeType="clickEffect">
                                  <p:stCondLst>
                                    <p:cond delay="0"/>
                                  </p:stCondLst>
                                  <p:childTnLst>
                                    <p:animEffect transition="out" filter="fade">
                                      <p:cBhvr>
                                        <p:cTn id="132" dur="500"/>
                                        <p:tgtEl>
                                          <p:spTgt spid="38"/>
                                        </p:tgtEl>
                                      </p:cBhvr>
                                    </p:animEffect>
                                    <p:set>
                                      <p:cBhvr>
                                        <p:cTn id="133" dur="1" fill="hold">
                                          <p:stCondLst>
                                            <p:cond delay="499"/>
                                          </p:stCondLst>
                                        </p:cTn>
                                        <p:tgtEl>
                                          <p:spTgt spid="38"/>
                                        </p:tgtEl>
                                        <p:attrNameLst>
                                          <p:attrName>style.visibility</p:attrName>
                                        </p:attrNameLst>
                                      </p:cBhvr>
                                      <p:to>
                                        <p:strVal val="hidden"/>
                                      </p:to>
                                    </p:set>
                                  </p:childTnLst>
                                </p:cTn>
                              </p:par>
                              <p:par>
                                <p:cTn id="134" presetID="10" presetClass="exit" presetSubtype="0" fill="hold" nodeType="withEffect">
                                  <p:stCondLst>
                                    <p:cond delay="0"/>
                                  </p:stCondLst>
                                  <p:childTnLst>
                                    <p:animEffect transition="out" filter="fade">
                                      <p:cBhvr>
                                        <p:cTn id="135" dur="500"/>
                                        <p:tgtEl>
                                          <p:spTgt spid="27"/>
                                        </p:tgtEl>
                                      </p:cBhvr>
                                    </p:animEffect>
                                    <p:set>
                                      <p:cBhvr>
                                        <p:cTn id="136" dur="1" fill="hold">
                                          <p:stCondLst>
                                            <p:cond delay="499"/>
                                          </p:stCondLst>
                                        </p:cTn>
                                        <p:tgtEl>
                                          <p:spTgt spid="27"/>
                                        </p:tgtEl>
                                        <p:attrNameLst>
                                          <p:attrName>style.visibility</p:attrName>
                                        </p:attrNameLst>
                                      </p:cBhvr>
                                      <p:to>
                                        <p:strVal val="hidden"/>
                                      </p:to>
                                    </p:set>
                                  </p:childTnLst>
                                </p:cTn>
                              </p:par>
                            </p:childTnLst>
                          </p:cTn>
                        </p:par>
                        <p:par>
                          <p:cTn id="137" fill="hold">
                            <p:stCondLst>
                              <p:cond delay="500"/>
                            </p:stCondLst>
                            <p:childTnLst>
                              <p:par>
                                <p:cTn id="138" presetID="10" presetClass="entr" presetSubtype="0" fill="hold" grpId="0" nodeType="afterEffect">
                                  <p:stCondLst>
                                    <p:cond delay="0"/>
                                  </p:stCondLst>
                                  <p:childTnLst>
                                    <p:set>
                                      <p:cBhvr>
                                        <p:cTn id="139" dur="1" fill="hold">
                                          <p:stCondLst>
                                            <p:cond delay="0"/>
                                          </p:stCondLst>
                                        </p:cTn>
                                        <p:tgtEl>
                                          <p:spTgt spid="40"/>
                                        </p:tgtEl>
                                        <p:attrNameLst>
                                          <p:attrName>style.visibility</p:attrName>
                                        </p:attrNameLst>
                                      </p:cBhvr>
                                      <p:to>
                                        <p:strVal val="visible"/>
                                      </p:to>
                                    </p:set>
                                    <p:animEffect transition="in" filter="fade">
                                      <p:cBhvr>
                                        <p:cTn id="140" dur="500"/>
                                        <p:tgtEl>
                                          <p:spTgt spid="40"/>
                                        </p:tgtEl>
                                      </p:cBhvr>
                                    </p:animEffect>
                                  </p:childTnLst>
                                </p:cTn>
                              </p:par>
                            </p:childTnLst>
                          </p:cTn>
                        </p:par>
                        <p:par>
                          <p:cTn id="141" fill="hold">
                            <p:stCondLst>
                              <p:cond delay="1000"/>
                            </p:stCondLst>
                            <p:childTnLst>
                              <p:par>
                                <p:cTn id="142" presetID="10" presetClass="entr" presetSubtype="0" fill="hold"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500"/>
                                        <p:tgtEl>
                                          <p:spTgt spid="41"/>
                                        </p:tgtEl>
                                      </p:cBhvr>
                                    </p:animEffect>
                                  </p:childTnLst>
                                </p:cTn>
                              </p:par>
                            </p:childTnLst>
                          </p:cTn>
                        </p:par>
                      </p:childTnLst>
                    </p:cTn>
                  </p:par>
                  <p:par>
                    <p:cTn id="145" fill="hold">
                      <p:stCondLst>
                        <p:cond delay="indefinite"/>
                      </p:stCondLst>
                      <p:childTnLst>
                        <p:par>
                          <p:cTn id="146" fill="hold">
                            <p:stCondLst>
                              <p:cond delay="0"/>
                            </p:stCondLst>
                            <p:childTnLst>
                              <p:par>
                                <p:cTn id="147" presetID="10" presetClass="exit" presetSubtype="0" fill="hold" grpId="1" nodeType="clickEffect">
                                  <p:stCondLst>
                                    <p:cond delay="0"/>
                                  </p:stCondLst>
                                  <p:childTnLst>
                                    <p:animEffect transition="out" filter="fade">
                                      <p:cBhvr>
                                        <p:cTn id="148" dur="500"/>
                                        <p:tgtEl>
                                          <p:spTgt spid="40"/>
                                        </p:tgtEl>
                                      </p:cBhvr>
                                    </p:animEffect>
                                    <p:set>
                                      <p:cBhvr>
                                        <p:cTn id="149" dur="1" fill="hold">
                                          <p:stCondLst>
                                            <p:cond delay="499"/>
                                          </p:stCondLst>
                                        </p:cTn>
                                        <p:tgtEl>
                                          <p:spTgt spid="40"/>
                                        </p:tgtEl>
                                        <p:attrNameLst>
                                          <p:attrName>style.visibility</p:attrName>
                                        </p:attrNameLst>
                                      </p:cBhvr>
                                      <p:to>
                                        <p:strVal val="hidden"/>
                                      </p:to>
                                    </p:set>
                                  </p:childTnLst>
                                </p:cTn>
                              </p:par>
                              <p:par>
                                <p:cTn id="150" presetID="10" presetClass="exit" presetSubtype="0" fill="hold" nodeType="withEffect">
                                  <p:stCondLst>
                                    <p:cond delay="0"/>
                                  </p:stCondLst>
                                  <p:childTnLst>
                                    <p:animEffect transition="out" filter="fade">
                                      <p:cBhvr>
                                        <p:cTn id="151" dur="500"/>
                                        <p:tgtEl>
                                          <p:spTgt spid="41"/>
                                        </p:tgtEl>
                                      </p:cBhvr>
                                    </p:animEffect>
                                    <p:set>
                                      <p:cBhvr>
                                        <p:cTn id="152" dur="1" fill="hold">
                                          <p:stCondLst>
                                            <p:cond delay="499"/>
                                          </p:stCondLst>
                                        </p:cTn>
                                        <p:tgtEl>
                                          <p:spTgt spid="41"/>
                                        </p:tgtEl>
                                        <p:attrNameLst>
                                          <p:attrName>style.visibility</p:attrName>
                                        </p:attrNameLst>
                                      </p:cBhvr>
                                      <p:to>
                                        <p:strVal val="hidden"/>
                                      </p:to>
                                    </p:set>
                                  </p:childTnLst>
                                </p:cTn>
                              </p:par>
                            </p:childTnLst>
                          </p:cTn>
                        </p:par>
                        <p:par>
                          <p:cTn id="153" fill="hold">
                            <p:stCondLst>
                              <p:cond delay="500"/>
                            </p:stCondLst>
                            <p:childTnLst>
                              <p:par>
                                <p:cTn id="154" presetID="10" presetClass="entr" presetSubtype="0"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fade">
                                      <p:cBhvr>
                                        <p:cTn id="156" dur="500"/>
                                        <p:tgtEl>
                                          <p:spTgt spid="42"/>
                                        </p:tgtEl>
                                      </p:cBhvr>
                                    </p:animEffect>
                                  </p:childTnLst>
                                </p:cTn>
                              </p:par>
                            </p:childTnLst>
                          </p:cTn>
                        </p:par>
                        <p:par>
                          <p:cTn id="157" fill="hold">
                            <p:stCondLst>
                              <p:cond delay="1000"/>
                            </p:stCondLst>
                            <p:childTnLst>
                              <p:par>
                                <p:cTn id="158" presetID="10" presetClass="entr" presetSubtype="0" fill="hold" nodeType="afterEffect">
                                  <p:stCondLst>
                                    <p:cond delay="0"/>
                                  </p:stCondLst>
                                  <p:childTnLst>
                                    <p:set>
                                      <p:cBhvr>
                                        <p:cTn id="159" dur="1" fill="hold">
                                          <p:stCondLst>
                                            <p:cond delay="0"/>
                                          </p:stCondLst>
                                        </p:cTn>
                                        <p:tgtEl>
                                          <p:spTgt spid="43"/>
                                        </p:tgtEl>
                                        <p:attrNameLst>
                                          <p:attrName>style.visibility</p:attrName>
                                        </p:attrNameLst>
                                      </p:cBhvr>
                                      <p:to>
                                        <p:strVal val="visible"/>
                                      </p:to>
                                    </p:set>
                                    <p:animEffect transition="in" filter="fade">
                                      <p:cBhvr>
                                        <p:cTn id="160" dur="500"/>
                                        <p:tgtEl>
                                          <p:spTgt spid="43"/>
                                        </p:tgtEl>
                                      </p:cBhvr>
                                    </p:animEffect>
                                  </p:childTnLst>
                                </p:cTn>
                              </p:par>
                            </p:childTnLst>
                          </p:cTn>
                        </p:par>
                      </p:childTnLst>
                    </p:cTn>
                  </p:par>
                  <p:par>
                    <p:cTn id="161" fill="hold">
                      <p:stCondLst>
                        <p:cond delay="indefinite"/>
                      </p:stCondLst>
                      <p:childTnLst>
                        <p:par>
                          <p:cTn id="162" fill="hold">
                            <p:stCondLst>
                              <p:cond delay="0"/>
                            </p:stCondLst>
                            <p:childTnLst>
                              <p:par>
                                <p:cTn id="163" presetID="10" presetClass="exit" presetSubtype="0" fill="hold" nodeType="clickEffect">
                                  <p:stCondLst>
                                    <p:cond delay="0"/>
                                  </p:stCondLst>
                                  <p:childTnLst>
                                    <p:animEffect transition="out" filter="fade">
                                      <p:cBhvr>
                                        <p:cTn id="164" dur="500"/>
                                        <p:tgtEl>
                                          <p:spTgt spid="43"/>
                                        </p:tgtEl>
                                      </p:cBhvr>
                                    </p:animEffect>
                                    <p:set>
                                      <p:cBhvr>
                                        <p:cTn id="165" dur="1" fill="hold">
                                          <p:stCondLst>
                                            <p:cond delay="499"/>
                                          </p:stCondLst>
                                        </p:cTn>
                                        <p:tgtEl>
                                          <p:spTgt spid="43"/>
                                        </p:tgtEl>
                                        <p:attrNameLst>
                                          <p:attrName>style.visibility</p:attrName>
                                        </p:attrNameLst>
                                      </p:cBhvr>
                                      <p:to>
                                        <p:strVal val="hidden"/>
                                      </p:to>
                                    </p:set>
                                  </p:childTnLst>
                                </p:cTn>
                              </p:par>
                              <p:par>
                                <p:cTn id="166" presetID="10" presetClass="exit" presetSubtype="0" fill="hold" grpId="1" nodeType="withEffect">
                                  <p:stCondLst>
                                    <p:cond delay="0"/>
                                  </p:stCondLst>
                                  <p:childTnLst>
                                    <p:animEffect transition="out" filter="fade">
                                      <p:cBhvr>
                                        <p:cTn id="167" dur="500"/>
                                        <p:tgtEl>
                                          <p:spTgt spid="42"/>
                                        </p:tgtEl>
                                      </p:cBhvr>
                                    </p:animEffect>
                                    <p:set>
                                      <p:cBhvr>
                                        <p:cTn id="168" dur="1" fill="hold">
                                          <p:stCondLst>
                                            <p:cond delay="499"/>
                                          </p:stCondLst>
                                        </p:cTn>
                                        <p:tgtEl>
                                          <p:spTgt spid="42"/>
                                        </p:tgtEl>
                                        <p:attrNameLst>
                                          <p:attrName>style.visibility</p:attrName>
                                        </p:attrNameLst>
                                      </p:cBhvr>
                                      <p:to>
                                        <p:strVal val="hidden"/>
                                      </p:to>
                                    </p:set>
                                  </p:childTnLst>
                                </p:cTn>
                              </p:par>
                            </p:childTnLst>
                          </p:cTn>
                        </p:par>
                        <p:par>
                          <p:cTn id="169" fill="hold">
                            <p:stCondLst>
                              <p:cond delay="500"/>
                            </p:stCondLst>
                            <p:childTnLst>
                              <p:par>
                                <p:cTn id="170" presetID="10" presetClass="entr" presetSubtype="0" fill="hold" nodeType="afterEffect">
                                  <p:stCondLst>
                                    <p:cond delay="0"/>
                                  </p:stCondLst>
                                  <p:childTnLst>
                                    <p:set>
                                      <p:cBhvr>
                                        <p:cTn id="171" dur="1" fill="hold">
                                          <p:stCondLst>
                                            <p:cond delay="0"/>
                                          </p:stCondLst>
                                        </p:cTn>
                                        <p:tgtEl>
                                          <p:spTgt spid="21">
                                            <p:txEl>
                                              <p:pRg st="2" end="2"/>
                                            </p:txEl>
                                          </p:spTgt>
                                        </p:tgtEl>
                                        <p:attrNameLst>
                                          <p:attrName>style.visibility</p:attrName>
                                        </p:attrNameLst>
                                      </p:cBhvr>
                                      <p:to>
                                        <p:strVal val="visible"/>
                                      </p:to>
                                    </p:set>
                                    <p:animEffect transition="in" filter="fade">
                                      <p:cBhvr>
                                        <p:cTn id="172" dur="500"/>
                                        <p:tgtEl>
                                          <p:spTgt spid="21">
                                            <p:txEl>
                                              <p:pRg st="2" end="2"/>
                                            </p:txEl>
                                          </p:spTgt>
                                        </p:tgtEl>
                                      </p:cBhvr>
                                    </p:animEffect>
                                  </p:childTnLst>
                                </p:cTn>
                              </p:par>
                              <p:par>
                                <p:cTn id="173" presetID="10" presetClass="entr" presetSubtype="0" fill="hold" nodeType="withEffect">
                                  <p:stCondLst>
                                    <p:cond delay="0"/>
                                  </p:stCondLst>
                                  <p:childTnLst>
                                    <p:set>
                                      <p:cBhvr>
                                        <p:cTn id="174" dur="1" fill="hold">
                                          <p:stCondLst>
                                            <p:cond delay="0"/>
                                          </p:stCondLst>
                                        </p:cTn>
                                        <p:tgtEl>
                                          <p:spTgt spid="21">
                                            <p:txEl>
                                              <p:pRg st="3" end="3"/>
                                            </p:txEl>
                                          </p:spTgt>
                                        </p:tgtEl>
                                        <p:attrNameLst>
                                          <p:attrName>style.visibility</p:attrName>
                                        </p:attrNameLst>
                                      </p:cBhvr>
                                      <p:to>
                                        <p:strVal val="visible"/>
                                      </p:to>
                                    </p:set>
                                    <p:animEffect transition="in" filter="fade">
                                      <p:cBhvr>
                                        <p:cTn id="175" dur="500"/>
                                        <p:tgtEl>
                                          <p:spTgt spid="21">
                                            <p:txEl>
                                              <p:pRg st="3" end="3"/>
                                            </p:txEl>
                                          </p:spTgt>
                                        </p:tgtEl>
                                      </p:cBhvr>
                                    </p:animEffect>
                                  </p:childTnLst>
                                </p:cTn>
                              </p:par>
                              <p:par>
                                <p:cTn id="176" presetID="10" presetClass="entr" presetSubtype="0" fill="hold" nodeType="withEffect">
                                  <p:stCondLst>
                                    <p:cond delay="0"/>
                                  </p:stCondLst>
                                  <p:childTnLst>
                                    <p:set>
                                      <p:cBhvr>
                                        <p:cTn id="177" dur="1" fill="hold">
                                          <p:stCondLst>
                                            <p:cond delay="0"/>
                                          </p:stCondLst>
                                        </p:cTn>
                                        <p:tgtEl>
                                          <p:spTgt spid="21">
                                            <p:txEl>
                                              <p:pRg st="4" end="4"/>
                                            </p:txEl>
                                          </p:spTgt>
                                        </p:tgtEl>
                                        <p:attrNameLst>
                                          <p:attrName>style.visibility</p:attrName>
                                        </p:attrNameLst>
                                      </p:cBhvr>
                                      <p:to>
                                        <p:strVal val="visible"/>
                                      </p:to>
                                    </p:set>
                                    <p:animEffect transition="in" filter="fade">
                                      <p:cBhvr>
                                        <p:cTn id="178" dur="500"/>
                                        <p:tgtEl>
                                          <p:spTgt spid="21">
                                            <p:txEl>
                                              <p:pRg st="4" end="4"/>
                                            </p:txEl>
                                          </p:spTgt>
                                        </p:tgtEl>
                                      </p:cBhvr>
                                    </p:animEffect>
                                  </p:childTnLst>
                                </p:cTn>
                              </p:par>
                              <p:par>
                                <p:cTn id="179" presetID="10" presetClass="entr" presetSubtype="0" fill="hold" nodeType="withEffect">
                                  <p:stCondLst>
                                    <p:cond delay="0"/>
                                  </p:stCondLst>
                                  <p:childTnLst>
                                    <p:set>
                                      <p:cBhvr>
                                        <p:cTn id="180" dur="1" fill="hold">
                                          <p:stCondLst>
                                            <p:cond delay="0"/>
                                          </p:stCondLst>
                                        </p:cTn>
                                        <p:tgtEl>
                                          <p:spTgt spid="44">
                                            <p:txEl>
                                              <p:pRg st="0" end="0"/>
                                            </p:txEl>
                                          </p:spTgt>
                                        </p:tgtEl>
                                        <p:attrNameLst>
                                          <p:attrName>style.visibility</p:attrName>
                                        </p:attrNameLst>
                                      </p:cBhvr>
                                      <p:to>
                                        <p:strVal val="visible"/>
                                      </p:to>
                                    </p:set>
                                    <p:animEffect transition="in" filter="fade">
                                      <p:cBhvr>
                                        <p:cTn id="181" dur="500"/>
                                        <p:tgtEl>
                                          <p:spTgt spid="44">
                                            <p:txEl>
                                              <p:pRg st="0" end="0"/>
                                            </p:txEl>
                                          </p:spTgt>
                                        </p:tgtEl>
                                      </p:cBhvr>
                                    </p:animEffect>
                                  </p:childTnLst>
                                </p:cTn>
                              </p:par>
                              <p:par>
                                <p:cTn id="182" presetID="10" presetClass="entr" presetSubtype="0" fill="hold" nodeType="withEffect">
                                  <p:stCondLst>
                                    <p:cond delay="0"/>
                                  </p:stCondLst>
                                  <p:childTnLst>
                                    <p:set>
                                      <p:cBhvr>
                                        <p:cTn id="183" dur="1" fill="hold">
                                          <p:stCondLst>
                                            <p:cond delay="0"/>
                                          </p:stCondLst>
                                        </p:cTn>
                                        <p:tgtEl>
                                          <p:spTgt spid="44">
                                            <p:txEl>
                                              <p:pRg st="1" end="1"/>
                                            </p:txEl>
                                          </p:spTgt>
                                        </p:tgtEl>
                                        <p:attrNameLst>
                                          <p:attrName>style.visibility</p:attrName>
                                        </p:attrNameLst>
                                      </p:cBhvr>
                                      <p:to>
                                        <p:strVal val="visible"/>
                                      </p:to>
                                    </p:set>
                                    <p:animEffect transition="in" filter="fade">
                                      <p:cBhvr>
                                        <p:cTn id="184" dur="500"/>
                                        <p:tgtEl>
                                          <p:spTgt spid="44">
                                            <p:txEl>
                                              <p:pRg st="1" end="1"/>
                                            </p:txEl>
                                          </p:spTgt>
                                        </p:tgtEl>
                                      </p:cBhvr>
                                    </p:animEffect>
                                  </p:childTnLst>
                                </p:cTn>
                              </p:par>
                              <p:par>
                                <p:cTn id="185" presetID="10" presetClass="entr" presetSubtype="0" fill="hold" nodeType="withEffect">
                                  <p:stCondLst>
                                    <p:cond delay="0"/>
                                  </p:stCondLst>
                                  <p:childTnLst>
                                    <p:set>
                                      <p:cBhvr>
                                        <p:cTn id="186" dur="1" fill="hold">
                                          <p:stCondLst>
                                            <p:cond delay="0"/>
                                          </p:stCondLst>
                                        </p:cTn>
                                        <p:tgtEl>
                                          <p:spTgt spid="44">
                                            <p:txEl>
                                              <p:pRg st="2" end="2"/>
                                            </p:txEl>
                                          </p:spTgt>
                                        </p:tgtEl>
                                        <p:attrNameLst>
                                          <p:attrName>style.visibility</p:attrName>
                                        </p:attrNameLst>
                                      </p:cBhvr>
                                      <p:to>
                                        <p:strVal val="visible"/>
                                      </p:to>
                                    </p:set>
                                    <p:animEffect transition="in" filter="fade">
                                      <p:cBhvr>
                                        <p:cTn id="187" dur="500"/>
                                        <p:tgtEl>
                                          <p:spTgt spid="44">
                                            <p:txEl>
                                              <p:pRg st="2" end="2"/>
                                            </p:txEl>
                                          </p:spTgt>
                                        </p:tgtEl>
                                      </p:cBhvr>
                                    </p:animEffect>
                                  </p:childTnLst>
                                </p:cTn>
                              </p:par>
                              <p:par>
                                <p:cTn id="188" presetID="10" presetClass="entr" presetSubtype="0" fill="hold" nodeType="withEffect">
                                  <p:stCondLst>
                                    <p:cond delay="0"/>
                                  </p:stCondLst>
                                  <p:childTnLst>
                                    <p:set>
                                      <p:cBhvr>
                                        <p:cTn id="189" dur="1" fill="hold">
                                          <p:stCondLst>
                                            <p:cond delay="0"/>
                                          </p:stCondLst>
                                        </p:cTn>
                                        <p:tgtEl>
                                          <p:spTgt spid="44">
                                            <p:txEl>
                                              <p:pRg st="3" end="3"/>
                                            </p:txEl>
                                          </p:spTgt>
                                        </p:tgtEl>
                                        <p:attrNameLst>
                                          <p:attrName>style.visibility</p:attrName>
                                        </p:attrNameLst>
                                      </p:cBhvr>
                                      <p:to>
                                        <p:strVal val="visible"/>
                                      </p:to>
                                    </p:set>
                                    <p:animEffect transition="in" filter="fade">
                                      <p:cBhvr>
                                        <p:cTn id="190" dur="500"/>
                                        <p:tgtEl>
                                          <p:spTgt spid="44">
                                            <p:txEl>
                                              <p:pRg st="3" end="3"/>
                                            </p:txEl>
                                          </p:spTgt>
                                        </p:tgtEl>
                                      </p:cBhvr>
                                    </p:animEffect>
                                  </p:childTnLst>
                                </p:cTn>
                              </p:par>
                              <p:par>
                                <p:cTn id="191" presetID="10" presetClass="entr" presetSubtype="0" fill="hold" nodeType="with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500"/>
                                        <p:tgtEl>
                                          <p:spTgt spid="44">
                                            <p:txEl>
                                              <p:pRg st="4" end="4"/>
                                            </p:txEl>
                                          </p:spTgt>
                                        </p:tgtEl>
                                      </p:cBhvr>
                                    </p:animEffect>
                                  </p:childTnLst>
                                </p:cTn>
                              </p:par>
                              <p:par>
                                <p:cTn id="194" presetID="10" presetClass="entr" presetSubtype="0" fill="hold" nodeType="withEffect">
                                  <p:stCondLst>
                                    <p:cond delay="0"/>
                                  </p:stCondLst>
                                  <p:childTnLst>
                                    <p:set>
                                      <p:cBhvr>
                                        <p:cTn id="195" dur="1" fill="hold">
                                          <p:stCondLst>
                                            <p:cond delay="0"/>
                                          </p:stCondLst>
                                        </p:cTn>
                                        <p:tgtEl>
                                          <p:spTgt spid="45">
                                            <p:txEl>
                                              <p:pRg st="0" end="0"/>
                                            </p:txEl>
                                          </p:spTgt>
                                        </p:tgtEl>
                                        <p:attrNameLst>
                                          <p:attrName>style.visibility</p:attrName>
                                        </p:attrNameLst>
                                      </p:cBhvr>
                                      <p:to>
                                        <p:strVal val="visible"/>
                                      </p:to>
                                    </p:set>
                                    <p:animEffect transition="in" filter="fade">
                                      <p:cBhvr>
                                        <p:cTn id="196" dur="500"/>
                                        <p:tgtEl>
                                          <p:spTgt spid="45">
                                            <p:txEl>
                                              <p:pRg st="0" end="0"/>
                                            </p:txEl>
                                          </p:spTgt>
                                        </p:tgtEl>
                                      </p:cBhvr>
                                    </p:animEffect>
                                  </p:childTnLst>
                                </p:cTn>
                              </p:par>
                              <p:par>
                                <p:cTn id="197" presetID="10" presetClass="entr" presetSubtype="0" fill="hold" nodeType="withEffect">
                                  <p:stCondLst>
                                    <p:cond delay="0"/>
                                  </p:stCondLst>
                                  <p:childTnLst>
                                    <p:set>
                                      <p:cBhvr>
                                        <p:cTn id="198" dur="1" fill="hold">
                                          <p:stCondLst>
                                            <p:cond delay="0"/>
                                          </p:stCondLst>
                                        </p:cTn>
                                        <p:tgtEl>
                                          <p:spTgt spid="45">
                                            <p:txEl>
                                              <p:pRg st="1" end="1"/>
                                            </p:txEl>
                                          </p:spTgt>
                                        </p:tgtEl>
                                        <p:attrNameLst>
                                          <p:attrName>style.visibility</p:attrName>
                                        </p:attrNameLst>
                                      </p:cBhvr>
                                      <p:to>
                                        <p:strVal val="visible"/>
                                      </p:to>
                                    </p:set>
                                    <p:animEffect transition="in" filter="fade">
                                      <p:cBhvr>
                                        <p:cTn id="199" dur="500"/>
                                        <p:tgtEl>
                                          <p:spTgt spid="45">
                                            <p:txEl>
                                              <p:pRg st="1" end="1"/>
                                            </p:txEl>
                                          </p:spTgt>
                                        </p:tgtEl>
                                      </p:cBhvr>
                                    </p:animEffect>
                                  </p:childTnLst>
                                </p:cTn>
                              </p:par>
                              <p:par>
                                <p:cTn id="200" presetID="10" presetClass="entr" presetSubtype="0" fill="hold" nodeType="withEffect">
                                  <p:stCondLst>
                                    <p:cond delay="0"/>
                                  </p:stCondLst>
                                  <p:childTnLst>
                                    <p:set>
                                      <p:cBhvr>
                                        <p:cTn id="201" dur="1" fill="hold">
                                          <p:stCondLst>
                                            <p:cond delay="0"/>
                                          </p:stCondLst>
                                        </p:cTn>
                                        <p:tgtEl>
                                          <p:spTgt spid="45">
                                            <p:txEl>
                                              <p:pRg st="2" end="2"/>
                                            </p:txEl>
                                          </p:spTgt>
                                        </p:tgtEl>
                                        <p:attrNameLst>
                                          <p:attrName>style.visibility</p:attrName>
                                        </p:attrNameLst>
                                      </p:cBhvr>
                                      <p:to>
                                        <p:strVal val="visible"/>
                                      </p:to>
                                    </p:set>
                                    <p:animEffect transition="in" filter="fade">
                                      <p:cBhvr>
                                        <p:cTn id="202" dur="500"/>
                                        <p:tgtEl>
                                          <p:spTgt spid="45">
                                            <p:txEl>
                                              <p:pRg st="2" end="2"/>
                                            </p:txEl>
                                          </p:spTgt>
                                        </p:tgtEl>
                                      </p:cBhvr>
                                    </p:animEffect>
                                  </p:childTnLst>
                                </p:cTn>
                              </p:par>
                              <p:par>
                                <p:cTn id="203" presetID="10" presetClass="entr" presetSubtype="0" fill="hold" nodeType="withEffect">
                                  <p:stCondLst>
                                    <p:cond delay="0"/>
                                  </p:stCondLst>
                                  <p:childTnLst>
                                    <p:set>
                                      <p:cBhvr>
                                        <p:cTn id="204" dur="1" fill="hold">
                                          <p:stCondLst>
                                            <p:cond delay="0"/>
                                          </p:stCondLst>
                                        </p:cTn>
                                        <p:tgtEl>
                                          <p:spTgt spid="45">
                                            <p:txEl>
                                              <p:pRg st="3" end="3"/>
                                            </p:txEl>
                                          </p:spTgt>
                                        </p:tgtEl>
                                        <p:attrNameLst>
                                          <p:attrName>style.visibility</p:attrName>
                                        </p:attrNameLst>
                                      </p:cBhvr>
                                      <p:to>
                                        <p:strVal val="visible"/>
                                      </p:to>
                                    </p:set>
                                    <p:animEffect transition="in" filter="fade">
                                      <p:cBhvr>
                                        <p:cTn id="205" dur="500"/>
                                        <p:tgtEl>
                                          <p:spTgt spid="4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19" grpId="1" animBg="1"/>
      <p:bldP spid="20" grpId="0" animBg="1"/>
      <p:bldP spid="20" grpId="1" animBg="1"/>
      <p:bldP spid="26" grpId="0" animBg="1"/>
      <p:bldP spid="26" grpId="1" animBg="1"/>
      <p:bldP spid="37" grpId="0" animBg="1"/>
      <p:bldP spid="37" grpId="1" animBg="1"/>
      <p:bldP spid="38" grpId="0" animBg="1"/>
      <p:bldP spid="38" grpId="1" animBg="1"/>
      <p:bldP spid="40" grpId="0" animBg="1"/>
      <p:bldP spid="40" grpId="1" animBg="1"/>
      <p:bldP spid="42" grpId="0" animBg="1"/>
      <p:bldP spid="42"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143000"/>
            <a:ext cx="8915400" cy="5562600"/>
          </a:xfrm>
        </p:spPr>
        <p:txBody>
          <a:bodyPr>
            <a:normAutofit fontScale="92500" lnSpcReduction="10000"/>
          </a:bodyPr>
          <a:lstStyle/>
          <a:p>
            <a:endParaRPr lang="en-US" dirty="0" smtClean="0"/>
          </a:p>
          <a:p>
            <a:endParaRPr lang="en-US" dirty="0"/>
          </a:p>
          <a:p>
            <a:endParaRPr lang="en-US" dirty="0" smtClean="0"/>
          </a:p>
          <a:p>
            <a:r>
              <a:rPr lang="en-US" dirty="0" smtClean="0"/>
              <a:t>Correct residual binary for our running example specialized w.r.t. [ESP </a:t>
            </a:r>
            <a:r>
              <a:rPr lang="en-US" dirty="0" smtClean="0">
                <a:ea typeface="Cambria Math"/>
                <a:sym typeface="Wingdings" panose="05000000000000000000" pitchFamily="2" charset="2"/>
              </a:rPr>
              <a:t>↦ 1000, EBX ↦ 1</a:t>
            </a:r>
            <a:r>
              <a:rPr lang="en-US" dirty="0" smtClean="0"/>
              <a:t>] </a:t>
            </a:r>
          </a:p>
          <a:p>
            <a:r>
              <a:rPr lang="en-US" dirty="0" smtClean="0"/>
              <a:t>Naïve specializer treats specialization-time addresses and non-address values uniformly</a:t>
            </a:r>
          </a:p>
          <a:p>
            <a:r>
              <a:rPr lang="en-US" dirty="0" smtClean="0"/>
              <a:t>Specialization-time addresses residuated as constants</a:t>
            </a:r>
          </a:p>
          <a:p>
            <a:r>
              <a:rPr lang="en-US" dirty="0" smtClean="0"/>
              <a:t>Specialization-time stack layout is hardwired into residual binary</a:t>
            </a:r>
          </a:p>
        </p:txBody>
      </p:sp>
      <p:sp>
        <p:nvSpPr>
          <p:cNvPr id="2" name="Title 1"/>
          <p:cNvSpPr>
            <a:spLocks noGrp="1"/>
          </p:cNvSpPr>
          <p:nvPr>
            <p:ph type="title"/>
          </p:nvPr>
        </p:nvSpPr>
        <p:spPr/>
        <p:txBody>
          <a:bodyPr>
            <a:noAutofit/>
          </a:bodyPr>
          <a:lstStyle/>
          <a:p>
            <a:r>
              <a:rPr lang="en-US" sz="3600" dirty="0" smtClean="0"/>
              <a:t>Issue – Residual Specialization-Time Addresses</a:t>
            </a:r>
            <a:endParaRPr lang="en-US" sz="3600" dirty="0"/>
          </a:p>
        </p:txBody>
      </p:sp>
      <p:sp>
        <p:nvSpPr>
          <p:cNvPr id="4" name="Slide Number Placeholder 3"/>
          <p:cNvSpPr>
            <a:spLocks noGrp="1"/>
          </p:cNvSpPr>
          <p:nvPr>
            <p:ph type="sldNum" sz="quarter" idx="12"/>
          </p:nvPr>
        </p:nvSpPr>
        <p:spPr/>
        <p:txBody>
          <a:bodyPr/>
          <a:lstStyle/>
          <a:p>
            <a:fld id="{61790EBF-2842-40BA-9364-7C045D9A1DE9}" type="slidenum">
              <a:rPr lang="en-US" smtClean="0"/>
              <a:t>31</a:t>
            </a:fld>
            <a:endParaRPr lang="en-US"/>
          </a:p>
        </p:txBody>
      </p:sp>
      <p:sp>
        <p:nvSpPr>
          <p:cNvPr id="5" name="TextBox 4"/>
          <p:cNvSpPr txBox="1"/>
          <p:nvPr/>
        </p:nvSpPr>
        <p:spPr>
          <a:xfrm>
            <a:off x="342900" y="1139061"/>
            <a:ext cx="1600200" cy="1477328"/>
          </a:xfrm>
          <a:prstGeom prst="rect">
            <a:avLst/>
          </a:prstGeom>
          <a:noFill/>
        </p:spPr>
        <p:txBody>
          <a:bodyPr wrap="square" rtlCol="0">
            <a:spAutoFit/>
          </a:bodyPr>
          <a:lstStyle/>
          <a:p>
            <a:r>
              <a:rPr lang="en-US" dirty="0" smtClean="0"/>
              <a:t>mov </a:t>
            </a:r>
            <a:r>
              <a:rPr lang="en-US" dirty="0" err="1" smtClean="0"/>
              <a:t>esp</a:t>
            </a:r>
            <a:r>
              <a:rPr lang="en-US" dirty="0" smtClean="0"/>
              <a:t>, 996</a:t>
            </a:r>
          </a:p>
          <a:p>
            <a:r>
              <a:rPr lang="en-US" dirty="0" smtClean="0"/>
              <a:t>mov [</a:t>
            </a:r>
            <a:r>
              <a:rPr lang="en-US" dirty="0" err="1" smtClean="0"/>
              <a:t>esp</a:t>
            </a:r>
            <a:r>
              <a:rPr lang="en-US" dirty="0" smtClean="0"/>
              <a:t>], </a:t>
            </a:r>
            <a:r>
              <a:rPr lang="en-US" dirty="0" err="1" smtClean="0"/>
              <a:t>eax</a:t>
            </a:r>
            <a:endParaRPr lang="en-US" dirty="0" smtClean="0"/>
          </a:p>
          <a:p>
            <a:r>
              <a:rPr lang="en-US" dirty="0" smtClean="0"/>
              <a:t>mov </a:t>
            </a:r>
            <a:r>
              <a:rPr lang="en-US" dirty="0" err="1" smtClean="0"/>
              <a:t>esp</a:t>
            </a:r>
            <a:r>
              <a:rPr lang="en-US" dirty="0" smtClean="0"/>
              <a:t>, 988</a:t>
            </a:r>
          </a:p>
          <a:p>
            <a:r>
              <a:rPr lang="en-US" dirty="0" smtClean="0"/>
              <a:t>mov [</a:t>
            </a:r>
            <a:r>
              <a:rPr lang="en-US" dirty="0" err="1" smtClean="0"/>
              <a:t>esp</a:t>
            </a:r>
            <a:r>
              <a:rPr lang="en-US" dirty="0" smtClean="0"/>
              <a:t>], </a:t>
            </a:r>
            <a:r>
              <a:rPr lang="en-US" dirty="0" err="1" smtClean="0"/>
              <a:t>ecx</a:t>
            </a:r>
            <a:endParaRPr lang="en-US" dirty="0" smtClean="0"/>
          </a:p>
          <a:p>
            <a:r>
              <a:rPr lang="en-US" dirty="0" smtClean="0"/>
              <a:t>mov </a:t>
            </a:r>
            <a:r>
              <a:rPr lang="en-US" dirty="0" err="1" smtClean="0"/>
              <a:t>esp</a:t>
            </a:r>
            <a:r>
              <a:rPr lang="en-US" dirty="0" smtClean="0"/>
              <a:t>, 964</a:t>
            </a:r>
            <a:endParaRPr lang="en-US" dirty="0"/>
          </a:p>
        </p:txBody>
      </p:sp>
      <p:sp>
        <p:nvSpPr>
          <p:cNvPr id="6" name="TextBox 5"/>
          <p:cNvSpPr txBox="1"/>
          <p:nvPr/>
        </p:nvSpPr>
        <p:spPr>
          <a:xfrm>
            <a:off x="2133600" y="1139061"/>
            <a:ext cx="1600200" cy="1477328"/>
          </a:xfrm>
          <a:prstGeom prst="rect">
            <a:avLst/>
          </a:prstGeom>
          <a:noFill/>
        </p:spPr>
        <p:txBody>
          <a:bodyPr wrap="square" rtlCol="0">
            <a:spAutoFit/>
          </a:bodyPr>
          <a:lstStyle/>
          <a:p>
            <a:r>
              <a:rPr lang="en-US" dirty="0" smtClean="0"/>
              <a:t>mov [980], 1</a:t>
            </a:r>
          </a:p>
          <a:p>
            <a:r>
              <a:rPr lang="en-US" dirty="0" smtClean="0"/>
              <a:t>mov [976], 1</a:t>
            </a:r>
          </a:p>
          <a:p>
            <a:r>
              <a:rPr lang="en-US" dirty="0" smtClean="0"/>
              <a:t>mov [972], 1</a:t>
            </a:r>
          </a:p>
          <a:p>
            <a:r>
              <a:rPr lang="en-US" dirty="0" smtClean="0"/>
              <a:t>mov [968], 1</a:t>
            </a:r>
          </a:p>
          <a:p>
            <a:r>
              <a:rPr lang="en-US" dirty="0" smtClean="0"/>
              <a:t>mov [964], 1</a:t>
            </a:r>
            <a:endParaRPr lang="en-US" dirty="0"/>
          </a:p>
        </p:txBody>
      </p:sp>
      <p:sp>
        <p:nvSpPr>
          <p:cNvPr id="7" name="TextBox 6"/>
          <p:cNvSpPr txBox="1"/>
          <p:nvPr/>
        </p:nvSpPr>
        <p:spPr>
          <a:xfrm>
            <a:off x="3759958" y="1209208"/>
            <a:ext cx="2242969" cy="1200329"/>
          </a:xfrm>
          <a:prstGeom prst="rect">
            <a:avLst/>
          </a:prstGeom>
          <a:noFill/>
        </p:spPr>
        <p:txBody>
          <a:bodyPr wrap="square" rtlCol="0">
            <a:spAutoFit/>
          </a:bodyPr>
          <a:lstStyle/>
          <a:p>
            <a:r>
              <a:rPr lang="en-US" dirty="0" smtClean="0"/>
              <a:t>mov </a:t>
            </a:r>
            <a:r>
              <a:rPr lang="en-US" dirty="0" err="1" smtClean="0"/>
              <a:t>eax</a:t>
            </a:r>
            <a:r>
              <a:rPr lang="en-US" dirty="0" smtClean="0"/>
              <a:t>, [esp+32]</a:t>
            </a:r>
          </a:p>
          <a:p>
            <a:r>
              <a:rPr lang="en-US" dirty="0" smtClean="0"/>
              <a:t>mov </a:t>
            </a:r>
            <a:r>
              <a:rPr lang="en-US" dirty="0" err="1" smtClean="0"/>
              <a:t>ecx</a:t>
            </a:r>
            <a:r>
              <a:rPr lang="en-US" dirty="0" smtClean="0"/>
              <a:t>, [esp+24]</a:t>
            </a:r>
          </a:p>
          <a:p>
            <a:r>
              <a:rPr lang="en-US" dirty="0" smtClean="0"/>
              <a:t>mov </a:t>
            </a:r>
            <a:r>
              <a:rPr lang="en-US" dirty="0" err="1" smtClean="0"/>
              <a:t>ebx</a:t>
            </a:r>
            <a:r>
              <a:rPr lang="en-US" dirty="0" smtClean="0"/>
              <a:t>, [</a:t>
            </a:r>
            <a:r>
              <a:rPr lang="en-US" dirty="0" err="1" smtClean="0"/>
              <a:t>esp+ecx</a:t>
            </a:r>
            <a:r>
              <a:rPr lang="en-US" dirty="0" smtClean="0"/>
              <a:t>*4]</a:t>
            </a:r>
          </a:p>
          <a:p>
            <a:r>
              <a:rPr lang="en-US" dirty="0" smtClean="0"/>
              <a:t>add </a:t>
            </a:r>
            <a:r>
              <a:rPr lang="en-US" dirty="0" err="1" smtClean="0"/>
              <a:t>eax</a:t>
            </a:r>
            <a:r>
              <a:rPr lang="en-US" dirty="0" smtClean="0"/>
              <a:t>, </a:t>
            </a:r>
            <a:r>
              <a:rPr lang="en-US" dirty="0" err="1" smtClean="0"/>
              <a:t>ebx</a:t>
            </a:r>
            <a:endParaRPr lang="en-US" dirty="0"/>
          </a:p>
        </p:txBody>
      </p:sp>
      <p:sp>
        <p:nvSpPr>
          <p:cNvPr id="11" name="Rectangle 10"/>
          <p:cNvSpPr/>
          <p:nvPr/>
        </p:nvSpPr>
        <p:spPr>
          <a:xfrm>
            <a:off x="1275588" y="1209165"/>
            <a:ext cx="457200" cy="228600"/>
          </a:xfrm>
          <a:prstGeom prst="rect">
            <a:avLst/>
          </a:prstGeom>
          <a:solidFill>
            <a:srgbClr val="FF0000">
              <a:alpha val="2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275588" y="1763425"/>
            <a:ext cx="457200" cy="228600"/>
          </a:xfrm>
          <a:prstGeom prst="rect">
            <a:avLst/>
          </a:prstGeom>
          <a:solidFill>
            <a:srgbClr val="FF0000">
              <a:alpha val="2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275588" y="2306445"/>
            <a:ext cx="457200" cy="228600"/>
          </a:xfrm>
          <a:prstGeom prst="rect">
            <a:avLst/>
          </a:prstGeom>
          <a:solidFill>
            <a:srgbClr val="FF0000">
              <a:alpha val="2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650795" y="1214694"/>
            <a:ext cx="565810" cy="228600"/>
          </a:xfrm>
          <a:prstGeom prst="rect">
            <a:avLst/>
          </a:prstGeom>
          <a:solidFill>
            <a:srgbClr val="FF0000">
              <a:alpha val="2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650795" y="1492629"/>
            <a:ext cx="565810" cy="228600"/>
          </a:xfrm>
          <a:prstGeom prst="rect">
            <a:avLst/>
          </a:prstGeom>
          <a:solidFill>
            <a:srgbClr val="FF0000">
              <a:alpha val="2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650795" y="1763425"/>
            <a:ext cx="565810" cy="228600"/>
          </a:xfrm>
          <a:prstGeom prst="rect">
            <a:avLst/>
          </a:prstGeom>
          <a:solidFill>
            <a:srgbClr val="FF0000">
              <a:alpha val="2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650795" y="2041269"/>
            <a:ext cx="565810" cy="228600"/>
          </a:xfrm>
          <a:prstGeom prst="rect">
            <a:avLst/>
          </a:prstGeom>
          <a:solidFill>
            <a:srgbClr val="FF0000">
              <a:alpha val="2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650795" y="2307650"/>
            <a:ext cx="565810" cy="228600"/>
          </a:xfrm>
          <a:prstGeom prst="rect">
            <a:avLst/>
          </a:prstGeom>
          <a:solidFill>
            <a:srgbClr val="FF0000">
              <a:alpha val="2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6629400" y="1209165"/>
            <a:ext cx="0" cy="121278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629400" y="2421950"/>
            <a:ext cx="609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7239000" y="1214694"/>
            <a:ext cx="0" cy="120605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629400" y="2041269"/>
            <a:ext cx="609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629400" y="1721229"/>
            <a:ext cx="609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6781800" y="1214694"/>
            <a:ext cx="0" cy="3922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6096000" y="2041269"/>
            <a:ext cx="457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6629400" y="1721229"/>
            <a:ext cx="609600" cy="32004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6002927" y="2041269"/>
            <a:ext cx="601447" cy="338554"/>
          </a:xfrm>
          <a:prstGeom prst="rect">
            <a:avLst/>
          </a:prstGeom>
          <a:noFill/>
        </p:spPr>
        <p:txBody>
          <a:bodyPr wrap="none" rtlCol="0">
            <a:spAutoFit/>
          </a:bodyPr>
          <a:lstStyle/>
          <a:p>
            <a:r>
              <a:rPr lang="en-US" sz="1600" dirty="0" smtClean="0"/>
              <a:t>1000</a:t>
            </a:r>
            <a:endParaRPr lang="en-US" sz="1600" dirty="0"/>
          </a:p>
        </p:txBody>
      </p:sp>
      <p:cxnSp>
        <p:nvCxnSpPr>
          <p:cNvPr id="31" name="Straight Connector 30"/>
          <p:cNvCxnSpPr/>
          <p:nvPr/>
        </p:nvCxnSpPr>
        <p:spPr>
          <a:xfrm>
            <a:off x="7939398" y="1238331"/>
            <a:ext cx="0" cy="121278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7939398" y="2451116"/>
            <a:ext cx="609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8548998" y="1243860"/>
            <a:ext cx="0" cy="120605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939398" y="2286000"/>
            <a:ext cx="609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939398" y="1965960"/>
            <a:ext cx="609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8091798" y="1243860"/>
            <a:ext cx="0" cy="3922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7416426" y="2306445"/>
            <a:ext cx="457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7939398" y="1965960"/>
            <a:ext cx="609600" cy="32004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323353" y="2306445"/>
            <a:ext cx="601447" cy="338554"/>
          </a:xfrm>
          <a:prstGeom prst="rect">
            <a:avLst/>
          </a:prstGeom>
          <a:noFill/>
        </p:spPr>
        <p:txBody>
          <a:bodyPr wrap="none" rtlCol="0">
            <a:spAutoFit/>
          </a:bodyPr>
          <a:lstStyle/>
          <a:p>
            <a:r>
              <a:rPr lang="en-US" sz="1600" dirty="0" smtClean="0"/>
              <a:t>2000</a:t>
            </a:r>
            <a:endParaRPr lang="en-US" sz="1600" dirty="0"/>
          </a:p>
        </p:txBody>
      </p:sp>
    </p:spTree>
    <p:extLst>
      <p:ext uri="{BB962C8B-B14F-4D97-AF65-F5344CB8AC3E}">
        <p14:creationId xmlns:p14="http://schemas.microsoft.com/office/powerpoint/2010/main" val="1688419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Effect transition="in" filter="fade">
                                      <p:cBhvr>
                                        <p:cTn id="46" dur="500"/>
                                        <p:tgtEl>
                                          <p:spTgt spid="3">
                                            <p:txEl>
                                              <p:pRg st="6" end="6"/>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500"/>
                                        <p:tgtEl>
                                          <p:spTgt spid="9"/>
                                        </p:tgtEl>
                                      </p:cBhvr>
                                    </p:animEffect>
                                  </p:childTnLst>
                                </p:cTn>
                              </p:par>
                              <p:par>
                                <p:cTn id="50" presetID="10" presetClass="entr" presetSubtype="0" fill="hold"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par>
                                <p:cTn id="53" presetID="10" presetClass="entr" presetSubtype="0" fill="hold"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par>
                                <p:cTn id="56" presetID="10" presetClass="entr" presetSubtype="0" fill="hold" nodeType="with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500"/>
                                        <p:tgtEl>
                                          <p:spTgt spid="23"/>
                                        </p:tgtEl>
                                      </p:cBhvr>
                                    </p:animEffect>
                                  </p:childTnLst>
                                </p:cTn>
                              </p:par>
                              <p:par>
                                <p:cTn id="59" presetID="10" presetClass="entr" presetSubtype="0" fill="hold" nodeType="with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fade">
                                      <p:cBhvr>
                                        <p:cTn id="61" dur="500"/>
                                        <p:tgtEl>
                                          <p:spTgt spid="24"/>
                                        </p:tgtEl>
                                      </p:cBhvr>
                                    </p:animEffect>
                                  </p:childTnLst>
                                </p:cTn>
                              </p:par>
                              <p:par>
                                <p:cTn id="62" presetID="10" presetClass="entr" presetSubtype="0" fill="hold" nodeType="with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500"/>
                                        <p:tgtEl>
                                          <p:spTgt spid="26"/>
                                        </p:tgtEl>
                                      </p:cBhvr>
                                    </p:animEffect>
                                  </p:childTnLst>
                                </p:cTn>
                              </p:par>
                              <p:par>
                                <p:cTn id="65" presetID="10" presetClass="entr" presetSubtype="0" fill="hold" nodeType="with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500"/>
                                        <p:tgtEl>
                                          <p:spTgt spid="28"/>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500"/>
                                        <p:tgtEl>
                                          <p:spTgt spid="29"/>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500"/>
                                        <p:tgtEl>
                                          <p:spTgt spid="30"/>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childTnLst>
                                </p:cTn>
                              </p:par>
                              <p:par>
                                <p:cTn id="79" presetID="10" presetClass="entr" presetSubtype="0" fill="hold" nodeType="with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fade">
                                      <p:cBhvr>
                                        <p:cTn id="81" dur="500"/>
                                        <p:tgtEl>
                                          <p:spTgt spid="32"/>
                                        </p:tgtEl>
                                      </p:cBhvr>
                                    </p:animEffect>
                                  </p:childTnLst>
                                </p:cTn>
                              </p:par>
                              <p:par>
                                <p:cTn id="82" presetID="10" presetClass="entr" presetSubtype="0" fill="hold" nodeType="with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500"/>
                                        <p:tgtEl>
                                          <p:spTgt spid="33"/>
                                        </p:tgtEl>
                                      </p:cBhvr>
                                    </p:animEffect>
                                  </p:childTnLst>
                                </p:cTn>
                              </p:par>
                              <p:par>
                                <p:cTn id="85" presetID="10" presetClass="entr" presetSubtype="0" fill="hold" nodeType="withEffect">
                                  <p:stCondLst>
                                    <p:cond delay="0"/>
                                  </p:stCondLst>
                                  <p:childTnLst>
                                    <p:set>
                                      <p:cBhvr>
                                        <p:cTn id="86" dur="1" fill="hold">
                                          <p:stCondLst>
                                            <p:cond delay="0"/>
                                          </p:stCondLst>
                                        </p:cTn>
                                        <p:tgtEl>
                                          <p:spTgt spid="34"/>
                                        </p:tgtEl>
                                        <p:attrNameLst>
                                          <p:attrName>style.visibility</p:attrName>
                                        </p:attrNameLst>
                                      </p:cBhvr>
                                      <p:to>
                                        <p:strVal val="visible"/>
                                      </p:to>
                                    </p:set>
                                    <p:animEffect transition="in" filter="fade">
                                      <p:cBhvr>
                                        <p:cTn id="87" dur="500"/>
                                        <p:tgtEl>
                                          <p:spTgt spid="34"/>
                                        </p:tgtEl>
                                      </p:cBhvr>
                                    </p:animEffect>
                                  </p:childTnLst>
                                </p:cTn>
                              </p:par>
                              <p:par>
                                <p:cTn id="88" presetID="10" presetClass="entr" presetSubtype="0" fill="hold" nodeType="withEffect">
                                  <p:stCondLst>
                                    <p:cond delay="0"/>
                                  </p:stCondLst>
                                  <p:childTnLst>
                                    <p:set>
                                      <p:cBhvr>
                                        <p:cTn id="89" dur="1" fill="hold">
                                          <p:stCondLst>
                                            <p:cond delay="0"/>
                                          </p:stCondLst>
                                        </p:cTn>
                                        <p:tgtEl>
                                          <p:spTgt spid="35"/>
                                        </p:tgtEl>
                                        <p:attrNameLst>
                                          <p:attrName>style.visibility</p:attrName>
                                        </p:attrNameLst>
                                      </p:cBhvr>
                                      <p:to>
                                        <p:strVal val="visible"/>
                                      </p:to>
                                    </p:set>
                                    <p:animEffect transition="in" filter="fade">
                                      <p:cBhvr>
                                        <p:cTn id="90" dur="500"/>
                                        <p:tgtEl>
                                          <p:spTgt spid="35"/>
                                        </p:tgtEl>
                                      </p:cBhvr>
                                    </p:animEffect>
                                  </p:childTnLst>
                                </p:cTn>
                              </p:par>
                              <p:par>
                                <p:cTn id="91" presetID="10" presetClass="entr" presetSubtype="0" fill="hold" nodeType="with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par>
                                <p:cTn id="94" presetID="10" presetClass="entr" presetSubtype="0" fill="hold" nodeType="withEffect">
                                  <p:stCondLst>
                                    <p:cond delay="0"/>
                                  </p:stCondLst>
                                  <p:childTnLst>
                                    <p:set>
                                      <p:cBhvr>
                                        <p:cTn id="95" dur="1" fill="hold">
                                          <p:stCondLst>
                                            <p:cond delay="0"/>
                                          </p:stCondLst>
                                        </p:cTn>
                                        <p:tgtEl>
                                          <p:spTgt spid="37"/>
                                        </p:tgtEl>
                                        <p:attrNameLst>
                                          <p:attrName>style.visibility</p:attrName>
                                        </p:attrNameLst>
                                      </p:cBhvr>
                                      <p:to>
                                        <p:strVal val="visible"/>
                                      </p:to>
                                    </p:set>
                                    <p:animEffect transition="in" filter="fade">
                                      <p:cBhvr>
                                        <p:cTn id="96" dur="500"/>
                                        <p:tgtEl>
                                          <p:spTgt spid="37"/>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38"/>
                                        </p:tgtEl>
                                        <p:attrNameLst>
                                          <p:attrName>style.visibility</p:attrName>
                                        </p:attrNameLst>
                                      </p:cBhvr>
                                      <p:to>
                                        <p:strVal val="visible"/>
                                      </p:to>
                                    </p:set>
                                    <p:animEffect transition="in" filter="fade">
                                      <p:cBhvr>
                                        <p:cTn id="99" dur="500"/>
                                        <p:tgtEl>
                                          <p:spTgt spid="38"/>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39"/>
                                        </p:tgtEl>
                                        <p:attrNameLst>
                                          <p:attrName>style.visibility</p:attrName>
                                        </p:attrNameLst>
                                      </p:cBhvr>
                                      <p:to>
                                        <p:strVal val="visible"/>
                                      </p:to>
                                    </p:set>
                                    <p:animEffect transition="in" filter="fade">
                                      <p:cBhvr>
                                        <p:cTn id="10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P spid="29" grpId="0" animBg="1"/>
      <p:bldP spid="30" grpId="0"/>
      <p:bldP spid="38" grpId="0" animBg="1"/>
      <p:bldP spid="3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Residual Specialization-Time Addresses</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61790EBF-2842-40BA-9364-7C045D9A1DE9}" type="slidenum">
              <a:rPr lang="en-US" smtClean="0"/>
              <a:t>32</a:t>
            </a:fld>
            <a:endParaRPr lang="en-US"/>
          </a:p>
        </p:txBody>
      </p:sp>
      <p:sp>
        <p:nvSpPr>
          <p:cNvPr id="7" name="TextBox 6"/>
          <p:cNvSpPr txBox="1"/>
          <p:nvPr/>
        </p:nvSpPr>
        <p:spPr>
          <a:xfrm>
            <a:off x="3164666" y="990600"/>
            <a:ext cx="2662267" cy="6124754"/>
          </a:xfrm>
          <a:prstGeom prst="rect">
            <a:avLst/>
          </a:prstGeom>
          <a:noFill/>
        </p:spPr>
        <p:txBody>
          <a:bodyPr wrap="none" rtlCol="0">
            <a:spAutoFit/>
          </a:bodyPr>
          <a:lstStyle/>
          <a:p>
            <a:r>
              <a:rPr lang="en-US" sz="2000" dirty="0" smtClean="0"/>
              <a:t>       </a:t>
            </a:r>
            <a:r>
              <a:rPr lang="en-US" sz="2200" u="sng" dirty="0" smtClean="0"/>
              <a:t>lea </a:t>
            </a:r>
            <a:r>
              <a:rPr lang="en-US" sz="2200" u="sng" dirty="0" err="1" smtClean="0"/>
              <a:t>esp</a:t>
            </a:r>
            <a:r>
              <a:rPr lang="en-US" sz="2200" u="sng" dirty="0" smtClean="0"/>
              <a:t>, [esp-4]</a:t>
            </a:r>
          </a:p>
          <a:p>
            <a:r>
              <a:rPr lang="en-US" sz="2200" dirty="0" smtClean="0"/>
              <a:t>      mov [</a:t>
            </a:r>
            <a:r>
              <a:rPr lang="en-US" sz="2200" dirty="0" err="1" smtClean="0"/>
              <a:t>esp</a:t>
            </a:r>
            <a:r>
              <a:rPr lang="en-US" sz="2200" dirty="0" smtClean="0"/>
              <a:t>], </a:t>
            </a:r>
            <a:r>
              <a:rPr lang="en-US" sz="2200" dirty="0" err="1"/>
              <a:t>eax</a:t>
            </a:r>
            <a:r>
              <a:rPr lang="en-US" sz="2200" dirty="0"/>
              <a:t> ; </a:t>
            </a:r>
            <a:r>
              <a:rPr lang="en-US" sz="2200" dirty="0" smtClean="0"/>
              <a:t>x</a:t>
            </a:r>
            <a:endParaRPr lang="en-US" sz="2200" dirty="0"/>
          </a:p>
          <a:p>
            <a:r>
              <a:rPr lang="en-US" sz="2200" dirty="0" smtClean="0"/>
              <a:t>      lea </a:t>
            </a:r>
            <a:r>
              <a:rPr lang="en-US" sz="2200" dirty="0" err="1" smtClean="0"/>
              <a:t>esp</a:t>
            </a:r>
            <a:r>
              <a:rPr lang="en-US" sz="2200" dirty="0" smtClean="0"/>
              <a:t>, [esp-4]</a:t>
            </a:r>
          </a:p>
          <a:p>
            <a:r>
              <a:rPr lang="en-US" sz="2200" dirty="0"/>
              <a:t> </a:t>
            </a:r>
            <a:r>
              <a:rPr lang="en-US" sz="2200" dirty="0" smtClean="0"/>
              <a:t>     mov [</a:t>
            </a:r>
            <a:r>
              <a:rPr lang="en-US" sz="2200" dirty="0" err="1" smtClean="0"/>
              <a:t>esp</a:t>
            </a:r>
            <a:r>
              <a:rPr lang="en-US" sz="2200" dirty="0" smtClean="0"/>
              <a:t>],</a:t>
            </a:r>
            <a:r>
              <a:rPr lang="en-US" sz="2200" dirty="0" smtClean="0"/>
              <a:t> </a:t>
            </a:r>
            <a:r>
              <a:rPr lang="en-US" sz="2200" dirty="0" err="1"/>
              <a:t>ebx</a:t>
            </a:r>
            <a:r>
              <a:rPr lang="en-US" sz="2200" dirty="0"/>
              <a:t> ; </a:t>
            </a:r>
            <a:r>
              <a:rPr lang="en-US" sz="2200" dirty="0" smtClean="0"/>
              <a:t>y</a:t>
            </a:r>
            <a:endParaRPr lang="en-US" sz="2200" dirty="0"/>
          </a:p>
          <a:p>
            <a:r>
              <a:rPr lang="en-US" sz="2200" dirty="0" smtClean="0"/>
              <a:t>      lea </a:t>
            </a:r>
            <a:r>
              <a:rPr lang="en-US" sz="2200" dirty="0" err="1" smtClean="0"/>
              <a:t>esp</a:t>
            </a:r>
            <a:r>
              <a:rPr lang="en-US" sz="2200" dirty="0" smtClean="0"/>
              <a:t>, [esp-4]</a:t>
            </a:r>
          </a:p>
          <a:p>
            <a:r>
              <a:rPr lang="en-US" sz="2200" dirty="0"/>
              <a:t> </a:t>
            </a:r>
            <a:r>
              <a:rPr lang="en-US" sz="2200" dirty="0" smtClean="0"/>
              <a:t>     mov [</a:t>
            </a:r>
            <a:r>
              <a:rPr lang="en-US" sz="2200" dirty="0" err="1" smtClean="0"/>
              <a:t>esp</a:t>
            </a:r>
            <a:r>
              <a:rPr lang="en-US" sz="2200" dirty="0" smtClean="0"/>
              <a:t>],</a:t>
            </a:r>
            <a:r>
              <a:rPr lang="en-US" sz="2200" dirty="0" smtClean="0"/>
              <a:t> </a:t>
            </a:r>
            <a:r>
              <a:rPr lang="en-US" sz="2200" dirty="0" err="1"/>
              <a:t>ecx</a:t>
            </a:r>
            <a:r>
              <a:rPr lang="en-US" sz="2200" dirty="0"/>
              <a:t> ; n</a:t>
            </a:r>
          </a:p>
          <a:p>
            <a:r>
              <a:rPr lang="en-US" sz="2200" dirty="0" smtClean="0"/>
              <a:t>      </a:t>
            </a:r>
            <a:r>
              <a:rPr lang="en-US" sz="2200" u="sng" dirty="0" smtClean="0"/>
              <a:t>lea </a:t>
            </a:r>
            <a:r>
              <a:rPr lang="en-US" sz="2200" u="sng" dirty="0" err="1" smtClean="0"/>
              <a:t>esp</a:t>
            </a:r>
            <a:r>
              <a:rPr lang="en-US" sz="2200" u="sng" dirty="0" smtClean="0"/>
              <a:t>, [esp-4]</a:t>
            </a:r>
          </a:p>
          <a:p>
            <a:r>
              <a:rPr lang="en-US" sz="2200" dirty="0"/>
              <a:t> </a:t>
            </a:r>
            <a:r>
              <a:rPr lang="en-US" sz="2200" dirty="0" smtClean="0"/>
              <a:t>     mov [</a:t>
            </a:r>
            <a:r>
              <a:rPr lang="en-US" sz="2200" dirty="0" err="1" smtClean="0"/>
              <a:t>esp</a:t>
            </a:r>
            <a:r>
              <a:rPr lang="en-US" sz="2200" dirty="0" smtClean="0"/>
              <a:t>],</a:t>
            </a:r>
            <a:r>
              <a:rPr lang="en-US" sz="2200" dirty="0" smtClean="0"/>
              <a:t> 0 ; p</a:t>
            </a:r>
            <a:endParaRPr lang="en-US" sz="2200" dirty="0"/>
          </a:p>
          <a:p>
            <a:r>
              <a:rPr lang="en-US" sz="2200" dirty="0" smtClean="0"/>
              <a:t>L2: </a:t>
            </a:r>
            <a:r>
              <a:rPr lang="en-US" sz="2200" dirty="0" err="1" smtClean="0"/>
              <a:t>cmp</a:t>
            </a:r>
            <a:r>
              <a:rPr lang="en-US" sz="2200" dirty="0" smtClean="0"/>
              <a:t> [esp+4], 0</a:t>
            </a:r>
          </a:p>
          <a:p>
            <a:r>
              <a:rPr lang="en-US" sz="2200" dirty="0"/>
              <a:t> </a:t>
            </a:r>
            <a:r>
              <a:rPr lang="en-US" sz="2200" dirty="0" smtClean="0"/>
              <a:t>     je L1</a:t>
            </a:r>
          </a:p>
          <a:p>
            <a:r>
              <a:rPr lang="en-US" sz="2200" dirty="0"/>
              <a:t> </a:t>
            </a:r>
            <a:r>
              <a:rPr lang="en-US" sz="2200" dirty="0" smtClean="0"/>
              <a:t>     mov </a:t>
            </a:r>
            <a:r>
              <a:rPr lang="en-US" sz="2200" dirty="0" err="1" smtClean="0"/>
              <a:t>eax</a:t>
            </a:r>
            <a:r>
              <a:rPr lang="en-US" sz="2200" dirty="0" smtClean="0"/>
              <a:t>, [esp+12]</a:t>
            </a:r>
          </a:p>
          <a:p>
            <a:r>
              <a:rPr lang="en-US" sz="2200" dirty="0"/>
              <a:t> </a:t>
            </a:r>
            <a:r>
              <a:rPr lang="en-US" sz="2200" dirty="0" smtClean="0"/>
              <a:t>     </a:t>
            </a:r>
            <a:r>
              <a:rPr lang="en-US" sz="2200" u="sng" dirty="0" smtClean="0"/>
              <a:t>mov </a:t>
            </a:r>
            <a:r>
              <a:rPr lang="en-US" sz="2200" u="sng" dirty="0" err="1" smtClean="0"/>
              <a:t>ebx</a:t>
            </a:r>
            <a:r>
              <a:rPr lang="en-US" sz="2200" u="sng" dirty="0" smtClean="0"/>
              <a:t>, [esp+8]</a:t>
            </a:r>
          </a:p>
          <a:p>
            <a:r>
              <a:rPr lang="en-US" sz="2200" dirty="0"/>
              <a:t> </a:t>
            </a:r>
            <a:r>
              <a:rPr lang="en-US" sz="2200" dirty="0" smtClean="0"/>
              <a:t>     add </a:t>
            </a:r>
            <a:r>
              <a:rPr lang="en-US" sz="2200" dirty="0" err="1" smtClean="0"/>
              <a:t>eax</a:t>
            </a:r>
            <a:r>
              <a:rPr lang="en-US" sz="2200" dirty="0" smtClean="0"/>
              <a:t>, </a:t>
            </a:r>
            <a:r>
              <a:rPr lang="en-US" sz="2200" dirty="0" err="1" smtClean="0"/>
              <a:t>ebx</a:t>
            </a:r>
            <a:endParaRPr lang="en-US" sz="2200" dirty="0" smtClean="0"/>
          </a:p>
          <a:p>
            <a:r>
              <a:rPr lang="en-US" sz="2200" dirty="0"/>
              <a:t> </a:t>
            </a:r>
            <a:r>
              <a:rPr lang="en-US" sz="2200" dirty="0" smtClean="0"/>
              <a:t>     add [</a:t>
            </a:r>
            <a:r>
              <a:rPr lang="en-US" sz="2200" dirty="0" err="1" smtClean="0"/>
              <a:t>esp</a:t>
            </a:r>
            <a:r>
              <a:rPr lang="en-US" sz="2200" dirty="0" smtClean="0"/>
              <a:t>], </a:t>
            </a:r>
            <a:r>
              <a:rPr lang="en-US" sz="2200" dirty="0" err="1" smtClean="0"/>
              <a:t>eax</a:t>
            </a:r>
            <a:endParaRPr lang="en-US" sz="2200" dirty="0" smtClean="0"/>
          </a:p>
          <a:p>
            <a:r>
              <a:rPr lang="en-US" sz="2200" dirty="0" smtClean="0"/>
              <a:t>      sub [esp+4], 1</a:t>
            </a:r>
          </a:p>
          <a:p>
            <a:r>
              <a:rPr lang="en-US" sz="2200" dirty="0"/>
              <a:t> </a:t>
            </a:r>
            <a:r>
              <a:rPr lang="en-US" sz="2200" dirty="0" smtClean="0"/>
              <a:t>     </a:t>
            </a:r>
            <a:r>
              <a:rPr lang="en-US" sz="2200" dirty="0" err="1" smtClean="0"/>
              <a:t>jmp</a:t>
            </a:r>
            <a:r>
              <a:rPr lang="en-US" sz="2200" dirty="0" smtClean="0"/>
              <a:t> L2</a:t>
            </a:r>
          </a:p>
          <a:p>
            <a:r>
              <a:rPr lang="en-US" sz="2200" dirty="0"/>
              <a:t> </a:t>
            </a:r>
            <a:r>
              <a:rPr lang="en-US" sz="2200" dirty="0" smtClean="0"/>
              <a:t>     mov </a:t>
            </a:r>
            <a:r>
              <a:rPr lang="en-US" sz="2200" dirty="0" err="1" smtClean="0"/>
              <a:t>eax</a:t>
            </a:r>
            <a:r>
              <a:rPr lang="en-US" sz="2200" dirty="0" smtClean="0"/>
              <a:t>, [</a:t>
            </a:r>
            <a:r>
              <a:rPr lang="en-US" sz="2200" dirty="0" err="1" smtClean="0"/>
              <a:t>esp</a:t>
            </a:r>
            <a:r>
              <a:rPr lang="en-US" sz="2200" dirty="0" smtClean="0"/>
              <a:t>]</a:t>
            </a:r>
            <a:endParaRPr lang="en-US" sz="2200" dirty="0"/>
          </a:p>
          <a:p>
            <a:endParaRPr lang="en-US" dirty="0"/>
          </a:p>
        </p:txBody>
      </p:sp>
      <p:sp>
        <p:nvSpPr>
          <p:cNvPr id="21" name="Rectangle 20"/>
          <p:cNvSpPr/>
          <p:nvPr/>
        </p:nvSpPr>
        <p:spPr>
          <a:xfrm>
            <a:off x="6092614" y="1639748"/>
            <a:ext cx="398584" cy="313572"/>
          </a:xfrm>
          <a:prstGeom prst="rect">
            <a:avLst/>
          </a:prstGeom>
          <a:solidFill>
            <a:srgbClr val="00B050"/>
          </a:solidFill>
          <a:ln>
            <a:solidFill>
              <a:srgbClr val="00B05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Rectangle 21"/>
          <p:cNvSpPr/>
          <p:nvPr/>
        </p:nvSpPr>
        <p:spPr>
          <a:xfrm>
            <a:off x="7297616" y="1639748"/>
            <a:ext cx="398584" cy="313572"/>
          </a:xfrm>
          <a:prstGeom prst="rect">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TextBox 22"/>
          <p:cNvSpPr txBox="1"/>
          <p:nvPr/>
        </p:nvSpPr>
        <p:spPr>
          <a:xfrm>
            <a:off x="6491198" y="1611868"/>
            <a:ext cx="732893" cy="369332"/>
          </a:xfrm>
          <a:prstGeom prst="rect">
            <a:avLst/>
          </a:prstGeom>
          <a:noFill/>
        </p:spPr>
        <p:txBody>
          <a:bodyPr wrap="none" rtlCol="0">
            <a:spAutoFit/>
          </a:bodyPr>
          <a:lstStyle/>
          <a:p>
            <a:r>
              <a:rPr lang="en-US" dirty="0" smtClean="0">
                <a:latin typeface="Cambria" panose="02040503050406030204" pitchFamily="18" charset="0"/>
              </a:rPr>
              <a:t>Static</a:t>
            </a:r>
            <a:endParaRPr lang="en-US" dirty="0">
              <a:latin typeface="Cambria" panose="02040503050406030204" pitchFamily="18" charset="0"/>
            </a:endParaRPr>
          </a:p>
        </p:txBody>
      </p:sp>
      <p:sp>
        <p:nvSpPr>
          <p:cNvPr id="24" name="TextBox 23"/>
          <p:cNvSpPr txBox="1"/>
          <p:nvPr/>
        </p:nvSpPr>
        <p:spPr>
          <a:xfrm>
            <a:off x="7696200" y="1611868"/>
            <a:ext cx="1117614" cy="369332"/>
          </a:xfrm>
          <a:prstGeom prst="rect">
            <a:avLst/>
          </a:prstGeom>
          <a:noFill/>
        </p:spPr>
        <p:txBody>
          <a:bodyPr wrap="none" rtlCol="0">
            <a:spAutoFit/>
          </a:bodyPr>
          <a:lstStyle/>
          <a:p>
            <a:r>
              <a:rPr lang="en-US" b="1" dirty="0" smtClean="0">
                <a:latin typeface="Cambria" panose="02040503050406030204" pitchFamily="18" charset="0"/>
              </a:rPr>
              <a:t>Dynamic</a:t>
            </a:r>
            <a:endParaRPr lang="en-US" b="1" dirty="0">
              <a:latin typeface="Cambria" panose="02040503050406030204" pitchFamily="18" charset="0"/>
            </a:endParaRPr>
          </a:p>
        </p:txBody>
      </p:sp>
      <p:sp>
        <p:nvSpPr>
          <p:cNvPr id="15" name="Rectangle 14"/>
          <p:cNvSpPr/>
          <p:nvPr/>
        </p:nvSpPr>
        <p:spPr>
          <a:xfrm>
            <a:off x="6952565" y="2201028"/>
            <a:ext cx="398584" cy="313572"/>
          </a:xfrm>
          <a:prstGeom prst="rect">
            <a:avLst/>
          </a:prstGeom>
          <a:solidFill>
            <a:srgbClr val="00B0F0"/>
          </a:solidFill>
          <a:ln>
            <a:solidFill>
              <a:srgbClr val="00B0F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TextBox 15"/>
          <p:cNvSpPr txBox="1"/>
          <p:nvPr/>
        </p:nvSpPr>
        <p:spPr>
          <a:xfrm>
            <a:off x="7351149" y="2173148"/>
            <a:ext cx="759695" cy="369332"/>
          </a:xfrm>
          <a:prstGeom prst="rect">
            <a:avLst/>
          </a:prstGeom>
          <a:noFill/>
        </p:spPr>
        <p:txBody>
          <a:bodyPr wrap="none" rtlCol="0">
            <a:spAutoFit/>
          </a:bodyPr>
          <a:lstStyle/>
          <a:p>
            <a:r>
              <a:rPr lang="en-US" u="sng" dirty="0" smtClean="0">
                <a:latin typeface="Cambria" panose="02040503050406030204" pitchFamily="18" charset="0"/>
              </a:rPr>
              <a:t>Lifted</a:t>
            </a:r>
            <a:endParaRPr lang="en-US" u="sng" dirty="0">
              <a:latin typeface="Cambria" panose="02040503050406030204" pitchFamily="18" charset="0"/>
            </a:endParaRPr>
          </a:p>
        </p:txBody>
      </p:sp>
      <p:sp>
        <p:nvSpPr>
          <p:cNvPr id="12" name="Rounded Rectangular Callout 11"/>
          <p:cNvSpPr/>
          <p:nvPr/>
        </p:nvSpPr>
        <p:spPr>
          <a:xfrm>
            <a:off x="1143000" y="1263134"/>
            <a:ext cx="1401229" cy="690186"/>
          </a:xfrm>
          <a:prstGeom prst="wedgeRoundRectCallout">
            <a:avLst>
              <a:gd name="adj1" fmla="val 126582"/>
              <a:gd name="adj2" fmla="val -54837"/>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solidFill>
                  <a:schemeClr val="tx1"/>
                </a:solidFill>
                <a:latin typeface="Cambria" panose="02040503050406030204" pitchFamily="18" charset="0"/>
              </a:rPr>
              <a:t>Make ESP dynamic </a:t>
            </a:r>
            <a:endParaRPr lang="en-US" dirty="0">
              <a:solidFill>
                <a:schemeClr val="tx1"/>
              </a:solidFill>
              <a:latin typeface="Cambria" panose="02040503050406030204" pitchFamily="18" charset="0"/>
            </a:endParaRPr>
          </a:p>
        </p:txBody>
      </p:sp>
    </p:spTree>
    <p:extLst>
      <p:ext uri="{BB962C8B-B14F-4D97-AF65-F5344CB8AC3E}">
        <p14:creationId xmlns:p14="http://schemas.microsoft.com/office/powerpoint/2010/main" val="780554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iterate type="lt">
                                    <p:tmPct val="0"/>
                                  </p:iterate>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iterate type="lt">
                                    <p:tmPct val="0"/>
                                  </p:iterate>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500"/>
                                        <p:tgtEl>
                                          <p:spTgt spid="7">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fade">
                                      <p:cBhvr>
                                        <p:cTn id="16" dur="500"/>
                                        <p:tgtEl>
                                          <p:spTgt spid="7">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fade">
                                      <p:cBhvr>
                                        <p:cTn id="19" dur="500"/>
                                        <p:tgtEl>
                                          <p:spTgt spid="7">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fade">
                                      <p:cBhvr>
                                        <p:cTn id="22" dur="500"/>
                                        <p:tgtEl>
                                          <p:spTgt spid="7">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animEffect transition="in" filter="fade">
                                      <p:cBhvr>
                                        <p:cTn id="25" dur="500"/>
                                        <p:tgtEl>
                                          <p:spTgt spid="7">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7">
                                            <p:txEl>
                                              <p:pRg st="7" end="7"/>
                                            </p:txEl>
                                          </p:spTgt>
                                        </p:tgtEl>
                                        <p:attrNameLst>
                                          <p:attrName>style.visibility</p:attrName>
                                        </p:attrNameLst>
                                      </p:cBhvr>
                                      <p:to>
                                        <p:strVal val="visible"/>
                                      </p:to>
                                    </p:set>
                                    <p:animEffect transition="in" filter="fade">
                                      <p:cBhvr>
                                        <p:cTn id="28" dur="500"/>
                                        <p:tgtEl>
                                          <p:spTgt spid="7">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7">
                                            <p:txEl>
                                              <p:pRg st="8" end="8"/>
                                            </p:txEl>
                                          </p:spTgt>
                                        </p:tgtEl>
                                        <p:attrNameLst>
                                          <p:attrName>style.visibility</p:attrName>
                                        </p:attrNameLst>
                                      </p:cBhvr>
                                      <p:to>
                                        <p:strVal val="visible"/>
                                      </p:to>
                                    </p:set>
                                    <p:animEffect transition="in" filter="fade">
                                      <p:cBhvr>
                                        <p:cTn id="31" dur="500"/>
                                        <p:tgtEl>
                                          <p:spTgt spid="7">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7">
                                            <p:txEl>
                                              <p:pRg st="9" end="9"/>
                                            </p:txEl>
                                          </p:spTgt>
                                        </p:tgtEl>
                                        <p:attrNameLst>
                                          <p:attrName>style.visibility</p:attrName>
                                        </p:attrNameLst>
                                      </p:cBhvr>
                                      <p:to>
                                        <p:strVal val="visible"/>
                                      </p:to>
                                    </p:set>
                                    <p:animEffect transition="in" filter="fade">
                                      <p:cBhvr>
                                        <p:cTn id="34" dur="500"/>
                                        <p:tgtEl>
                                          <p:spTgt spid="7">
                                            <p:txEl>
                                              <p:pRg st="9" end="9"/>
                                            </p:txEl>
                                          </p:spTgt>
                                        </p:tgtEl>
                                      </p:cBhvr>
                                    </p:animEffect>
                                  </p:childTnLst>
                                </p:cTn>
                              </p:par>
                              <p:par>
                                <p:cTn id="35" presetID="10" presetClass="entr" presetSubtype="0" fill="hold" nodeType="withEffect">
                                  <p:stCondLst>
                                    <p:cond delay="0"/>
                                  </p:stCondLst>
                                  <p:iterate type="lt">
                                    <p:tmPct val="0"/>
                                  </p:iterate>
                                  <p:childTnLst>
                                    <p:set>
                                      <p:cBhvr>
                                        <p:cTn id="36" dur="1" fill="hold">
                                          <p:stCondLst>
                                            <p:cond delay="0"/>
                                          </p:stCondLst>
                                        </p:cTn>
                                        <p:tgtEl>
                                          <p:spTgt spid="7">
                                            <p:txEl>
                                              <p:pRg st="10" end="10"/>
                                            </p:txEl>
                                          </p:spTgt>
                                        </p:tgtEl>
                                        <p:attrNameLst>
                                          <p:attrName>style.visibility</p:attrName>
                                        </p:attrNameLst>
                                      </p:cBhvr>
                                      <p:to>
                                        <p:strVal val="visible"/>
                                      </p:to>
                                    </p:set>
                                    <p:animEffect transition="in" filter="fade">
                                      <p:cBhvr>
                                        <p:cTn id="37" dur="500"/>
                                        <p:tgtEl>
                                          <p:spTgt spid="7">
                                            <p:txEl>
                                              <p:pRg st="10" end="10"/>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7">
                                            <p:txEl>
                                              <p:pRg st="11" end="11"/>
                                            </p:txEl>
                                          </p:spTgt>
                                        </p:tgtEl>
                                        <p:attrNameLst>
                                          <p:attrName>style.visibility</p:attrName>
                                        </p:attrNameLst>
                                      </p:cBhvr>
                                      <p:to>
                                        <p:strVal val="visible"/>
                                      </p:to>
                                    </p:set>
                                    <p:animEffect transition="in" filter="fade">
                                      <p:cBhvr>
                                        <p:cTn id="40" dur="500"/>
                                        <p:tgtEl>
                                          <p:spTgt spid="7">
                                            <p:txEl>
                                              <p:pRg st="11" end="11"/>
                                            </p:txEl>
                                          </p:spTgt>
                                        </p:tgtEl>
                                      </p:cBhvr>
                                    </p:animEffect>
                                  </p:childTnLst>
                                </p:cTn>
                              </p:par>
                              <p:par>
                                <p:cTn id="41" presetID="10" presetClass="entr" presetSubtype="0" fill="hold" nodeType="withEffect">
                                  <p:stCondLst>
                                    <p:cond delay="0"/>
                                  </p:stCondLst>
                                  <p:iterate type="lt">
                                    <p:tmPct val="0"/>
                                  </p:iterate>
                                  <p:childTnLst>
                                    <p:set>
                                      <p:cBhvr>
                                        <p:cTn id="42" dur="1" fill="hold">
                                          <p:stCondLst>
                                            <p:cond delay="0"/>
                                          </p:stCondLst>
                                        </p:cTn>
                                        <p:tgtEl>
                                          <p:spTgt spid="7">
                                            <p:txEl>
                                              <p:pRg st="12" end="12"/>
                                            </p:txEl>
                                          </p:spTgt>
                                        </p:tgtEl>
                                        <p:attrNameLst>
                                          <p:attrName>style.visibility</p:attrName>
                                        </p:attrNameLst>
                                      </p:cBhvr>
                                      <p:to>
                                        <p:strVal val="visible"/>
                                      </p:to>
                                    </p:set>
                                    <p:animEffect transition="in" filter="fade">
                                      <p:cBhvr>
                                        <p:cTn id="43" dur="500"/>
                                        <p:tgtEl>
                                          <p:spTgt spid="7">
                                            <p:txEl>
                                              <p:pRg st="12" end="12"/>
                                            </p:txEl>
                                          </p:spTgt>
                                        </p:tgtEl>
                                      </p:cBhvr>
                                    </p:animEffect>
                                  </p:childTnLst>
                                </p:cTn>
                              </p:par>
                              <p:par>
                                <p:cTn id="44" presetID="10" presetClass="entr" presetSubtype="0" fill="hold" nodeType="withEffect">
                                  <p:stCondLst>
                                    <p:cond delay="0"/>
                                  </p:stCondLst>
                                  <p:iterate type="lt">
                                    <p:tmPct val="0"/>
                                  </p:iterate>
                                  <p:childTnLst>
                                    <p:set>
                                      <p:cBhvr>
                                        <p:cTn id="45" dur="1" fill="hold">
                                          <p:stCondLst>
                                            <p:cond delay="0"/>
                                          </p:stCondLst>
                                        </p:cTn>
                                        <p:tgtEl>
                                          <p:spTgt spid="7">
                                            <p:txEl>
                                              <p:pRg st="13" end="13"/>
                                            </p:txEl>
                                          </p:spTgt>
                                        </p:tgtEl>
                                        <p:attrNameLst>
                                          <p:attrName>style.visibility</p:attrName>
                                        </p:attrNameLst>
                                      </p:cBhvr>
                                      <p:to>
                                        <p:strVal val="visible"/>
                                      </p:to>
                                    </p:set>
                                    <p:animEffect transition="in" filter="fade">
                                      <p:cBhvr>
                                        <p:cTn id="46" dur="500"/>
                                        <p:tgtEl>
                                          <p:spTgt spid="7">
                                            <p:txEl>
                                              <p:pRg st="13" end="13"/>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7">
                                            <p:txEl>
                                              <p:pRg st="14" end="14"/>
                                            </p:txEl>
                                          </p:spTgt>
                                        </p:tgtEl>
                                        <p:attrNameLst>
                                          <p:attrName>style.visibility</p:attrName>
                                        </p:attrNameLst>
                                      </p:cBhvr>
                                      <p:to>
                                        <p:strVal val="visible"/>
                                      </p:to>
                                    </p:set>
                                    <p:animEffect transition="in" filter="fade">
                                      <p:cBhvr>
                                        <p:cTn id="49" dur="500"/>
                                        <p:tgtEl>
                                          <p:spTgt spid="7">
                                            <p:txEl>
                                              <p:pRg st="14" end="14"/>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7">
                                            <p:txEl>
                                              <p:pRg st="15" end="15"/>
                                            </p:txEl>
                                          </p:spTgt>
                                        </p:tgtEl>
                                        <p:attrNameLst>
                                          <p:attrName>style.visibility</p:attrName>
                                        </p:attrNameLst>
                                      </p:cBhvr>
                                      <p:to>
                                        <p:strVal val="visible"/>
                                      </p:to>
                                    </p:set>
                                    <p:animEffect transition="in" filter="fade">
                                      <p:cBhvr>
                                        <p:cTn id="52" dur="500"/>
                                        <p:tgtEl>
                                          <p:spTgt spid="7">
                                            <p:txEl>
                                              <p:pRg st="15" end="15"/>
                                            </p:txEl>
                                          </p:spTgt>
                                        </p:tgtEl>
                                      </p:cBhvr>
                                    </p:animEffect>
                                  </p:childTnLst>
                                </p:cTn>
                              </p:par>
                              <p:par>
                                <p:cTn id="53" presetID="10" presetClass="entr" presetSubtype="0" fill="hold" nodeType="withEffect">
                                  <p:stCondLst>
                                    <p:cond delay="0"/>
                                  </p:stCondLst>
                                  <p:iterate type="lt">
                                    <p:tmPct val="0"/>
                                  </p:iterate>
                                  <p:childTnLst>
                                    <p:set>
                                      <p:cBhvr>
                                        <p:cTn id="54" dur="1" fill="hold">
                                          <p:stCondLst>
                                            <p:cond delay="0"/>
                                          </p:stCondLst>
                                        </p:cTn>
                                        <p:tgtEl>
                                          <p:spTgt spid="7">
                                            <p:txEl>
                                              <p:pRg st="16" end="16"/>
                                            </p:txEl>
                                          </p:spTgt>
                                        </p:tgtEl>
                                        <p:attrNameLst>
                                          <p:attrName>style.visibility</p:attrName>
                                        </p:attrNameLst>
                                      </p:cBhvr>
                                      <p:to>
                                        <p:strVal val="visible"/>
                                      </p:to>
                                    </p:set>
                                    <p:animEffect transition="in" filter="fade">
                                      <p:cBhvr>
                                        <p:cTn id="55" dur="500"/>
                                        <p:tgtEl>
                                          <p:spTgt spid="7">
                                            <p:txEl>
                                              <p:pRg st="16" end="16"/>
                                            </p:txEl>
                                          </p:spTgt>
                                        </p:tgtEl>
                                      </p:cBhvr>
                                    </p:animEffect>
                                  </p:childTnLst>
                                </p:cTn>
                              </p:par>
                              <p:par>
                                <p:cTn id="56" presetID="3" presetClass="emph" presetSubtype="2" fill="hold" nodeType="withEffect">
                                  <p:stCondLst>
                                    <p:cond delay="0"/>
                                  </p:stCondLst>
                                  <p:iterate type="lt">
                                    <p:tmPct val="0"/>
                                  </p:iterate>
                                  <p:childTnLst>
                                    <p:animClr clrSpc="rgb" dir="cw">
                                      <p:cBhvr override="childStyle">
                                        <p:cTn id="57" dur="1000" fill="hold"/>
                                        <p:tgtEl>
                                          <p:spTgt spid="7">
                                            <p:txEl>
                                              <p:pRg st="1" end="1"/>
                                            </p:txEl>
                                          </p:spTgt>
                                        </p:tgtEl>
                                        <p:attrNameLst>
                                          <p:attrName>style.color</p:attrName>
                                        </p:attrNameLst>
                                      </p:cBhvr>
                                      <p:to>
                                        <a:srgbClr val="C00000"/>
                                      </p:to>
                                    </p:animClr>
                                  </p:childTnLst>
                                </p:cTn>
                              </p:par>
                              <p:par>
                                <p:cTn id="58" presetID="15" presetClass="emph" presetSubtype="0" nodeType="withEffect">
                                  <p:stCondLst>
                                    <p:cond delay="0"/>
                                  </p:stCondLst>
                                  <p:iterate type="lt">
                                    <p:tmAbs val="25"/>
                                  </p:iterate>
                                  <p:childTnLst>
                                    <p:set>
                                      <p:cBhvr override="childStyle">
                                        <p:cTn id="59" dur="indefinite"/>
                                        <p:tgtEl>
                                          <p:spTgt spid="7">
                                            <p:txEl>
                                              <p:pRg st="1" end="1"/>
                                            </p:txEl>
                                          </p:spTgt>
                                        </p:tgtEl>
                                        <p:attrNameLst>
                                          <p:attrName>style.fontWeight</p:attrName>
                                        </p:attrNameLst>
                                      </p:cBhvr>
                                      <p:to>
                                        <p:strVal val="bold"/>
                                      </p:to>
                                    </p:set>
                                  </p:childTnLst>
                                </p:cTn>
                              </p:par>
                              <p:par>
                                <p:cTn id="60" presetID="3" presetClass="emph" presetSubtype="2" fill="hold" nodeType="withEffect">
                                  <p:stCondLst>
                                    <p:cond delay="0"/>
                                  </p:stCondLst>
                                  <p:iterate type="lt">
                                    <p:tmPct val="0"/>
                                  </p:iterate>
                                  <p:childTnLst>
                                    <p:animClr clrSpc="rgb" dir="cw">
                                      <p:cBhvr override="childStyle">
                                        <p:cTn id="61" dur="1000" fill="hold"/>
                                        <p:tgtEl>
                                          <p:spTgt spid="7">
                                            <p:txEl>
                                              <p:pRg st="10" end="10"/>
                                            </p:txEl>
                                          </p:spTgt>
                                        </p:tgtEl>
                                        <p:attrNameLst>
                                          <p:attrName>style.color</p:attrName>
                                        </p:attrNameLst>
                                      </p:cBhvr>
                                      <p:to>
                                        <a:srgbClr val="C00000"/>
                                      </p:to>
                                    </p:animClr>
                                  </p:childTnLst>
                                </p:cTn>
                              </p:par>
                              <p:par>
                                <p:cTn id="62" presetID="3" presetClass="emph" presetSubtype="2" fill="hold" nodeType="withEffect">
                                  <p:stCondLst>
                                    <p:cond delay="0"/>
                                  </p:stCondLst>
                                  <p:iterate type="lt">
                                    <p:tmPct val="0"/>
                                  </p:iterate>
                                  <p:childTnLst>
                                    <p:animClr clrSpc="rgb" dir="cw">
                                      <p:cBhvr override="childStyle">
                                        <p:cTn id="63" dur="1000" fill="hold"/>
                                        <p:tgtEl>
                                          <p:spTgt spid="7">
                                            <p:txEl>
                                              <p:pRg st="12" end="12"/>
                                            </p:txEl>
                                          </p:spTgt>
                                        </p:tgtEl>
                                        <p:attrNameLst>
                                          <p:attrName>style.color</p:attrName>
                                        </p:attrNameLst>
                                      </p:cBhvr>
                                      <p:to>
                                        <a:srgbClr val="C00000"/>
                                      </p:to>
                                    </p:animClr>
                                  </p:childTnLst>
                                </p:cTn>
                              </p:par>
                              <p:par>
                                <p:cTn id="64" presetID="3" presetClass="emph" presetSubtype="2" fill="hold" nodeType="withEffect">
                                  <p:stCondLst>
                                    <p:cond delay="0"/>
                                  </p:stCondLst>
                                  <p:iterate type="lt">
                                    <p:tmPct val="0"/>
                                  </p:iterate>
                                  <p:childTnLst>
                                    <p:animClr clrSpc="rgb" dir="cw">
                                      <p:cBhvr override="childStyle">
                                        <p:cTn id="65" dur="1000" fill="hold"/>
                                        <p:tgtEl>
                                          <p:spTgt spid="7">
                                            <p:txEl>
                                              <p:pRg st="13" end="13"/>
                                            </p:txEl>
                                          </p:spTgt>
                                        </p:tgtEl>
                                        <p:attrNameLst>
                                          <p:attrName>style.color</p:attrName>
                                        </p:attrNameLst>
                                      </p:cBhvr>
                                      <p:to>
                                        <a:srgbClr val="C00000"/>
                                      </p:to>
                                    </p:animClr>
                                  </p:childTnLst>
                                </p:cTn>
                              </p:par>
                              <p:par>
                                <p:cTn id="66" presetID="3" presetClass="emph" presetSubtype="2" fill="hold" nodeType="withEffect">
                                  <p:stCondLst>
                                    <p:cond delay="0"/>
                                  </p:stCondLst>
                                  <p:iterate type="lt">
                                    <p:tmPct val="0"/>
                                  </p:iterate>
                                  <p:childTnLst>
                                    <p:animClr clrSpc="rgb" dir="cw">
                                      <p:cBhvr override="childStyle">
                                        <p:cTn id="67" dur="1000" fill="hold"/>
                                        <p:tgtEl>
                                          <p:spTgt spid="7">
                                            <p:txEl>
                                              <p:pRg st="16" end="16"/>
                                            </p:txEl>
                                          </p:spTgt>
                                        </p:tgtEl>
                                        <p:attrNameLst>
                                          <p:attrName>style.color</p:attrName>
                                        </p:attrNameLst>
                                      </p:cBhvr>
                                      <p:to>
                                        <a:srgbClr val="C00000"/>
                                      </p:to>
                                    </p:animClr>
                                  </p:childTnLst>
                                </p:cTn>
                              </p:par>
                              <p:par>
                                <p:cTn id="68" presetID="15" presetClass="emph" presetSubtype="0" nodeType="withEffect">
                                  <p:stCondLst>
                                    <p:cond delay="0"/>
                                  </p:stCondLst>
                                  <p:iterate type="lt">
                                    <p:tmAbs val="25"/>
                                  </p:iterate>
                                  <p:childTnLst>
                                    <p:set>
                                      <p:cBhvr override="childStyle">
                                        <p:cTn id="69" dur="indefinite"/>
                                        <p:tgtEl>
                                          <p:spTgt spid="7">
                                            <p:txEl>
                                              <p:pRg st="10" end="10"/>
                                            </p:txEl>
                                          </p:spTgt>
                                        </p:tgtEl>
                                        <p:attrNameLst>
                                          <p:attrName>style.fontWeight</p:attrName>
                                        </p:attrNameLst>
                                      </p:cBhvr>
                                      <p:to>
                                        <p:strVal val="bold"/>
                                      </p:to>
                                    </p:set>
                                  </p:childTnLst>
                                </p:cTn>
                              </p:par>
                              <p:par>
                                <p:cTn id="70" presetID="15" presetClass="emph" presetSubtype="0" nodeType="withEffect">
                                  <p:stCondLst>
                                    <p:cond delay="0"/>
                                  </p:stCondLst>
                                  <p:iterate type="lt">
                                    <p:tmAbs val="25"/>
                                  </p:iterate>
                                  <p:childTnLst>
                                    <p:set>
                                      <p:cBhvr override="childStyle">
                                        <p:cTn id="71" dur="indefinite"/>
                                        <p:tgtEl>
                                          <p:spTgt spid="7">
                                            <p:txEl>
                                              <p:pRg st="12" end="12"/>
                                            </p:txEl>
                                          </p:spTgt>
                                        </p:tgtEl>
                                        <p:attrNameLst>
                                          <p:attrName>style.fontWeight</p:attrName>
                                        </p:attrNameLst>
                                      </p:cBhvr>
                                      <p:to>
                                        <p:strVal val="bold"/>
                                      </p:to>
                                    </p:set>
                                  </p:childTnLst>
                                </p:cTn>
                              </p:par>
                              <p:par>
                                <p:cTn id="72" presetID="15" presetClass="emph" presetSubtype="0" nodeType="withEffect">
                                  <p:stCondLst>
                                    <p:cond delay="0"/>
                                  </p:stCondLst>
                                  <p:iterate type="lt">
                                    <p:tmAbs val="25"/>
                                  </p:iterate>
                                  <p:childTnLst>
                                    <p:set>
                                      <p:cBhvr override="childStyle">
                                        <p:cTn id="73" dur="indefinite"/>
                                        <p:tgtEl>
                                          <p:spTgt spid="7">
                                            <p:txEl>
                                              <p:pRg st="13" end="13"/>
                                            </p:txEl>
                                          </p:spTgt>
                                        </p:tgtEl>
                                        <p:attrNameLst>
                                          <p:attrName>style.fontWeight</p:attrName>
                                        </p:attrNameLst>
                                      </p:cBhvr>
                                      <p:to>
                                        <p:strVal val="bold"/>
                                      </p:to>
                                    </p:set>
                                  </p:childTnLst>
                                </p:cTn>
                              </p:par>
                              <p:par>
                                <p:cTn id="74" presetID="15" presetClass="emph" presetSubtype="0" nodeType="withEffect">
                                  <p:stCondLst>
                                    <p:cond delay="0"/>
                                  </p:stCondLst>
                                  <p:iterate type="lt">
                                    <p:tmAbs val="25"/>
                                  </p:iterate>
                                  <p:childTnLst>
                                    <p:set>
                                      <p:cBhvr override="childStyle">
                                        <p:cTn id="75" dur="indefinite"/>
                                        <p:tgtEl>
                                          <p:spTgt spid="7">
                                            <p:txEl>
                                              <p:pRg st="16" end="16"/>
                                            </p:txEl>
                                          </p:spTgt>
                                        </p:tgtEl>
                                        <p:attrNameLst>
                                          <p:attrName>style.fontWeight</p:attrName>
                                        </p:attrNameLst>
                                      </p:cBhvr>
                                      <p:to>
                                        <p:strVal val="bold"/>
                                      </p:to>
                                    </p:set>
                                  </p:childTnLst>
                                </p:cTn>
                              </p:par>
                              <p:par>
                                <p:cTn id="76" presetID="10" presetClass="entr" presetSubtype="0" fill="hold" grpId="0" nodeType="withEffect">
                                  <p:stCondLst>
                                    <p:cond delay="0"/>
                                  </p:stCondLst>
                                  <p:childTnLst>
                                    <p:set>
                                      <p:cBhvr>
                                        <p:cTn id="77" dur="1" fill="hold">
                                          <p:stCondLst>
                                            <p:cond delay="0"/>
                                          </p:stCondLst>
                                        </p:cTn>
                                        <p:tgtEl>
                                          <p:spTgt spid="21"/>
                                        </p:tgtEl>
                                        <p:attrNameLst>
                                          <p:attrName>style.visibility</p:attrName>
                                        </p:attrNameLst>
                                      </p:cBhvr>
                                      <p:to>
                                        <p:strVal val="visible"/>
                                      </p:to>
                                    </p:set>
                                    <p:animEffect transition="in" filter="fade">
                                      <p:cBhvr>
                                        <p:cTn id="78" dur="500"/>
                                        <p:tgtEl>
                                          <p:spTgt spid="21"/>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fade">
                                      <p:cBhvr>
                                        <p:cTn id="81" dur="500"/>
                                        <p:tgtEl>
                                          <p:spTgt spid="23"/>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22"/>
                                        </p:tgtEl>
                                        <p:attrNameLst>
                                          <p:attrName>style.visibility</p:attrName>
                                        </p:attrNameLst>
                                      </p:cBhvr>
                                      <p:to>
                                        <p:strVal val="visible"/>
                                      </p:to>
                                    </p:set>
                                    <p:animEffect transition="in" filter="fade">
                                      <p:cBhvr>
                                        <p:cTn id="84" dur="500"/>
                                        <p:tgtEl>
                                          <p:spTgt spid="22"/>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fade">
                                      <p:cBhvr>
                                        <p:cTn id="87" dur="500"/>
                                        <p:tgtEl>
                                          <p:spTgt spid="24"/>
                                        </p:tgtEl>
                                      </p:cBhvr>
                                    </p:animEffect>
                                  </p:childTnLst>
                                </p:cTn>
                              </p:par>
                              <p:par>
                                <p:cTn id="88" presetID="3" presetClass="emph" presetSubtype="2" fill="hold" nodeType="withEffect">
                                  <p:stCondLst>
                                    <p:cond delay="0"/>
                                  </p:stCondLst>
                                  <p:iterate type="lt">
                                    <p:tmPct val="0"/>
                                  </p:iterate>
                                  <p:childTnLst>
                                    <p:animClr clrSpc="rgb" dir="cw">
                                      <p:cBhvr override="childStyle">
                                        <p:cTn id="89" dur="2000" fill="hold"/>
                                        <p:tgtEl>
                                          <p:spTgt spid="7">
                                            <p:txEl>
                                              <p:pRg st="0" end="0"/>
                                            </p:txEl>
                                          </p:spTgt>
                                        </p:tgtEl>
                                        <p:attrNameLst>
                                          <p:attrName>style.color</p:attrName>
                                        </p:attrNameLst>
                                      </p:cBhvr>
                                      <p:to>
                                        <a:srgbClr val="00B050"/>
                                      </p:to>
                                    </p:animClr>
                                  </p:childTnLst>
                                </p:cTn>
                              </p:par>
                              <p:par>
                                <p:cTn id="90" presetID="3" presetClass="emph" presetSubtype="2" fill="hold" nodeType="withEffect">
                                  <p:stCondLst>
                                    <p:cond delay="0"/>
                                  </p:stCondLst>
                                  <p:childTnLst>
                                    <p:animClr clrSpc="rgb" dir="cw">
                                      <p:cBhvr override="childStyle">
                                        <p:cTn id="91" dur="2000" fill="hold"/>
                                        <p:tgtEl>
                                          <p:spTgt spid="7">
                                            <p:txEl>
                                              <p:pRg st="2" end="2"/>
                                            </p:txEl>
                                          </p:spTgt>
                                        </p:tgtEl>
                                        <p:attrNameLst>
                                          <p:attrName>style.color</p:attrName>
                                        </p:attrNameLst>
                                      </p:cBhvr>
                                      <p:to>
                                        <a:srgbClr val="00B050"/>
                                      </p:to>
                                    </p:animClr>
                                  </p:childTnLst>
                                </p:cTn>
                              </p:par>
                              <p:par>
                                <p:cTn id="92" presetID="3" presetClass="emph" presetSubtype="2" fill="hold" nodeType="withEffect">
                                  <p:stCondLst>
                                    <p:cond delay="0"/>
                                  </p:stCondLst>
                                  <p:childTnLst>
                                    <p:animClr clrSpc="rgb" dir="cw">
                                      <p:cBhvr override="childStyle">
                                        <p:cTn id="93" dur="2000" fill="hold"/>
                                        <p:tgtEl>
                                          <p:spTgt spid="7">
                                            <p:txEl>
                                              <p:pRg st="3" end="3"/>
                                            </p:txEl>
                                          </p:spTgt>
                                        </p:tgtEl>
                                        <p:attrNameLst>
                                          <p:attrName>style.color</p:attrName>
                                        </p:attrNameLst>
                                      </p:cBhvr>
                                      <p:to>
                                        <a:srgbClr val="00B050"/>
                                      </p:to>
                                    </p:animClr>
                                  </p:childTnLst>
                                </p:cTn>
                              </p:par>
                              <p:par>
                                <p:cTn id="94" presetID="3" presetClass="emph" presetSubtype="2" fill="hold" nodeType="withEffect">
                                  <p:stCondLst>
                                    <p:cond delay="0"/>
                                  </p:stCondLst>
                                  <p:childTnLst>
                                    <p:animClr clrSpc="rgb" dir="cw">
                                      <p:cBhvr override="childStyle">
                                        <p:cTn id="95" dur="2000" fill="hold"/>
                                        <p:tgtEl>
                                          <p:spTgt spid="7">
                                            <p:txEl>
                                              <p:pRg st="4" end="4"/>
                                            </p:txEl>
                                          </p:spTgt>
                                        </p:tgtEl>
                                        <p:attrNameLst>
                                          <p:attrName>style.color</p:attrName>
                                        </p:attrNameLst>
                                      </p:cBhvr>
                                      <p:to>
                                        <a:srgbClr val="00B050"/>
                                      </p:to>
                                    </p:animClr>
                                  </p:childTnLst>
                                </p:cTn>
                              </p:par>
                              <p:par>
                                <p:cTn id="96" presetID="3" presetClass="emph" presetSubtype="2" fill="hold" nodeType="withEffect">
                                  <p:stCondLst>
                                    <p:cond delay="0"/>
                                  </p:stCondLst>
                                  <p:childTnLst>
                                    <p:animClr clrSpc="rgb" dir="cw">
                                      <p:cBhvr override="childStyle">
                                        <p:cTn id="97" dur="2000" fill="hold"/>
                                        <p:tgtEl>
                                          <p:spTgt spid="7">
                                            <p:txEl>
                                              <p:pRg st="5" end="5"/>
                                            </p:txEl>
                                          </p:spTgt>
                                        </p:tgtEl>
                                        <p:attrNameLst>
                                          <p:attrName>style.color</p:attrName>
                                        </p:attrNameLst>
                                      </p:cBhvr>
                                      <p:to>
                                        <a:srgbClr val="00B050"/>
                                      </p:to>
                                    </p:animClr>
                                  </p:childTnLst>
                                </p:cTn>
                              </p:par>
                              <p:par>
                                <p:cTn id="98" presetID="3" presetClass="emph" presetSubtype="2" fill="hold" nodeType="withEffect">
                                  <p:stCondLst>
                                    <p:cond delay="0"/>
                                  </p:stCondLst>
                                  <p:childTnLst>
                                    <p:animClr clrSpc="rgb" dir="cw">
                                      <p:cBhvr override="childStyle">
                                        <p:cTn id="99" dur="2000" fill="hold"/>
                                        <p:tgtEl>
                                          <p:spTgt spid="7">
                                            <p:txEl>
                                              <p:pRg st="6" end="6"/>
                                            </p:txEl>
                                          </p:spTgt>
                                        </p:tgtEl>
                                        <p:attrNameLst>
                                          <p:attrName>style.color</p:attrName>
                                        </p:attrNameLst>
                                      </p:cBhvr>
                                      <p:to>
                                        <a:srgbClr val="00B050"/>
                                      </p:to>
                                    </p:animClr>
                                  </p:childTnLst>
                                </p:cTn>
                              </p:par>
                              <p:par>
                                <p:cTn id="100" presetID="3" presetClass="emph" presetSubtype="2" fill="hold" nodeType="withEffect">
                                  <p:stCondLst>
                                    <p:cond delay="0"/>
                                  </p:stCondLst>
                                  <p:childTnLst>
                                    <p:animClr clrSpc="rgb" dir="cw">
                                      <p:cBhvr override="childStyle">
                                        <p:cTn id="101" dur="2000" fill="hold"/>
                                        <p:tgtEl>
                                          <p:spTgt spid="7">
                                            <p:txEl>
                                              <p:pRg st="7" end="7"/>
                                            </p:txEl>
                                          </p:spTgt>
                                        </p:tgtEl>
                                        <p:attrNameLst>
                                          <p:attrName>style.color</p:attrName>
                                        </p:attrNameLst>
                                      </p:cBhvr>
                                      <p:to>
                                        <a:srgbClr val="00B050"/>
                                      </p:to>
                                    </p:animClr>
                                  </p:childTnLst>
                                </p:cTn>
                              </p:par>
                              <p:par>
                                <p:cTn id="102" presetID="3" presetClass="emph" presetSubtype="2" fill="hold" nodeType="withEffect">
                                  <p:stCondLst>
                                    <p:cond delay="0"/>
                                  </p:stCondLst>
                                  <p:childTnLst>
                                    <p:animClr clrSpc="rgb" dir="cw">
                                      <p:cBhvr override="childStyle">
                                        <p:cTn id="103" dur="2000" fill="hold"/>
                                        <p:tgtEl>
                                          <p:spTgt spid="7">
                                            <p:txEl>
                                              <p:pRg st="8" end="8"/>
                                            </p:txEl>
                                          </p:spTgt>
                                        </p:tgtEl>
                                        <p:attrNameLst>
                                          <p:attrName>style.color</p:attrName>
                                        </p:attrNameLst>
                                      </p:cBhvr>
                                      <p:to>
                                        <a:srgbClr val="00B050"/>
                                      </p:to>
                                    </p:animClr>
                                  </p:childTnLst>
                                </p:cTn>
                              </p:par>
                              <p:par>
                                <p:cTn id="104" presetID="3" presetClass="emph" presetSubtype="2" fill="hold" nodeType="withEffect">
                                  <p:stCondLst>
                                    <p:cond delay="0"/>
                                  </p:stCondLst>
                                  <p:childTnLst>
                                    <p:animClr clrSpc="rgb" dir="cw">
                                      <p:cBhvr override="childStyle">
                                        <p:cTn id="105" dur="2000" fill="hold"/>
                                        <p:tgtEl>
                                          <p:spTgt spid="7">
                                            <p:txEl>
                                              <p:pRg st="9" end="9"/>
                                            </p:txEl>
                                          </p:spTgt>
                                        </p:tgtEl>
                                        <p:attrNameLst>
                                          <p:attrName>style.color</p:attrName>
                                        </p:attrNameLst>
                                      </p:cBhvr>
                                      <p:to>
                                        <a:srgbClr val="00B050"/>
                                      </p:to>
                                    </p:animClr>
                                  </p:childTnLst>
                                </p:cTn>
                              </p:par>
                              <p:par>
                                <p:cTn id="106" presetID="3" presetClass="emph" presetSubtype="2" fill="hold" nodeType="withEffect">
                                  <p:stCondLst>
                                    <p:cond delay="0"/>
                                  </p:stCondLst>
                                  <p:childTnLst>
                                    <p:animClr clrSpc="rgb" dir="cw">
                                      <p:cBhvr override="childStyle">
                                        <p:cTn id="107" dur="2000" fill="hold"/>
                                        <p:tgtEl>
                                          <p:spTgt spid="7">
                                            <p:txEl>
                                              <p:pRg st="11" end="11"/>
                                            </p:txEl>
                                          </p:spTgt>
                                        </p:tgtEl>
                                        <p:attrNameLst>
                                          <p:attrName>style.color</p:attrName>
                                        </p:attrNameLst>
                                      </p:cBhvr>
                                      <p:to>
                                        <a:srgbClr val="00B050"/>
                                      </p:to>
                                    </p:animClr>
                                  </p:childTnLst>
                                </p:cTn>
                              </p:par>
                              <p:par>
                                <p:cTn id="108" presetID="3" presetClass="emph" presetSubtype="2" fill="hold" nodeType="withEffect">
                                  <p:stCondLst>
                                    <p:cond delay="0"/>
                                  </p:stCondLst>
                                  <p:childTnLst>
                                    <p:animClr clrSpc="rgb" dir="cw">
                                      <p:cBhvr override="childStyle">
                                        <p:cTn id="109" dur="2000" fill="hold"/>
                                        <p:tgtEl>
                                          <p:spTgt spid="7">
                                            <p:txEl>
                                              <p:pRg st="14" end="14"/>
                                            </p:txEl>
                                          </p:spTgt>
                                        </p:tgtEl>
                                        <p:attrNameLst>
                                          <p:attrName>style.color</p:attrName>
                                        </p:attrNameLst>
                                      </p:cBhvr>
                                      <p:to>
                                        <a:srgbClr val="00B050"/>
                                      </p:to>
                                    </p:animClr>
                                  </p:childTnLst>
                                </p:cTn>
                              </p:par>
                              <p:par>
                                <p:cTn id="110" presetID="3" presetClass="emph" presetSubtype="2" fill="hold" nodeType="withEffect">
                                  <p:stCondLst>
                                    <p:cond delay="0"/>
                                  </p:stCondLst>
                                  <p:childTnLst>
                                    <p:animClr clrSpc="rgb" dir="cw">
                                      <p:cBhvr override="childStyle">
                                        <p:cTn id="111" dur="2000" fill="hold"/>
                                        <p:tgtEl>
                                          <p:spTgt spid="7">
                                            <p:txEl>
                                              <p:pRg st="15" end="15"/>
                                            </p:txEl>
                                          </p:spTgt>
                                        </p:tgtEl>
                                        <p:attrNameLst>
                                          <p:attrName>style.color</p:attrName>
                                        </p:attrNameLst>
                                      </p:cBhvr>
                                      <p:to>
                                        <a:srgbClr val="00B050"/>
                                      </p:to>
                                    </p:animClr>
                                  </p:childTnLst>
                                </p:cTn>
                              </p:par>
                              <p:par>
                                <p:cTn id="112" presetID="10" presetClass="entr" presetSubtype="0" fill="hold" grpId="0" nodeType="withEffect">
                                  <p:stCondLst>
                                    <p:cond delay="0"/>
                                  </p:stCondLst>
                                  <p:childTnLst>
                                    <p:set>
                                      <p:cBhvr>
                                        <p:cTn id="113" dur="1" fill="hold">
                                          <p:stCondLst>
                                            <p:cond delay="0"/>
                                          </p:stCondLst>
                                        </p:cTn>
                                        <p:tgtEl>
                                          <p:spTgt spid="15"/>
                                        </p:tgtEl>
                                        <p:attrNameLst>
                                          <p:attrName>style.visibility</p:attrName>
                                        </p:attrNameLst>
                                      </p:cBhvr>
                                      <p:to>
                                        <p:strVal val="visible"/>
                                      </p:to>
                                    </p:set>
                                    <p:animEffect transition="in" filter="fade">
                                      <p:cBhvr>
                                        <p:cTn id="114" dur="500"/>
                                        <p:tgtEl>
                                          <p:spTgt spid="15"/>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16"/>
                                        </p:tgtEl>
                                        <p:attrNameLst>
                                          <p:attrName>style.visibility</p:attrName>
                                        </p:attrNameLst>
                                      </p:cBhvr>
                                      <p:to>
                                        <p:strVal val="visible"/>
                                      </p:to>
                                    </p:set>
                                    <p:animEffect transition="in" filter="fade">
                                      <p:cBhvr>
                                        <p:cTn id="117" dur="500"/>
                                        <p:tgtEl>
                                          <p:spTgt spid="16"/>
                                        </p:tgtEl>
                                      </p:cBhvr>
                                    </p:animEffect>
                                  </p:childTnLst>
                                </p:cTn>
                              </p:par>
                              <p:par>
                                <p:cTn id="118" presetID="3" presetClass="emph" presetSubtype="2" fill="hold" nodeType="withEffect">
                                  <p:stCondLst>
                                    <p:cond delay="0"/>
                                  </p:stCondLst>
                                  <p:iterate type="lt">
                                    <p:tmPct val="0"/>
                                  </p:iterate>
                                  <p:childTnLst>
                                    <p:animClr clrSpc="rgb" dir="cw">
                                      <p:cBhvr override="childStyle">
                                        <p:cTn id="119" dur="1000" fill="hold"/>
                                        <p:tgtEl>
                                          <p:spTgt spid="7">
                                            <p:txEl>
                                              <p:pRg st="0" end="0"/>
                                            </p:txEl>
                                          </p:spTgt>
                                        </p:tgtEl>
                                        <p:attrNameLst>
                                          <p:attrName>style.color</p:attrName>
                                        </p:attrNameLst>
                                      </p:cBhvr>
                                      <p:to>
                                        <a:srgbClr val="00B0F0"/>
                                      </p:to>
                                    </p:animClr>
                                  </p:childTnLst>
                                </p:cTn>
                              </p:par>
                              <p:par>
                                <p:cTn id="120" presetID="3" presetClass="emph" presetSubtype="2" fill="hold" nodeType="withEffect">
                                  <p:stCondLst>
                                    <p:cond delay="0"/>
                                  </p:stCondLst>
                                  <p:childTnLst>
                                    <p:animClr clrSpc="rgb" dir="cw">
                                      <p:cBhvr override="childStyle">
                                        <p:cTn id="121" dur="2000" fill="hold"/>
                                        <p:tgtEl>
                                          <p:spTgt spid="7">
                                            <p:txEl>
                                              <p:pRg st="6" end="6"/>
                                            </p:txEl>
                                          </p:spTgt>
                                        </p:tgtEl>
                                        <p:attrNameLst>
                                          <p:attrName>style.color</p:attrName>
                                        </p:attrNameLst>
                                      </p:cBhvr>
                                      <p:to>
                                        <a:srgbClr val="00B0F0"/>
                                      </p:to>
                                    </p:animClr>
                                  </p:childTnLst>
                                </p:cTn>
                              </p:par>
                              <p:par>
                                <p:cTn id="122" presetID="3" presetClass="emph" presetSubtype="2" fill="hold" nodeType="withEffect">
                                  <p:stCondLst>
                                    <p:cond delay="0"/>
                                  </p:stCondLst>
                                  <p:childTnLst>
                                    <p:animClr clrSpc="rgb" dir="cw">
                                      <p:cBhvr override="childStyle">
                                        <p:cTn id="123" dur="2000" fill="hold"/>
                                        <p:tgtEl>
                                          <p:spTgt spid="7">
                                            <p:txEl>
                                              <p:pRg st="11" end="11"/>
                                            </p:txEl>
                                          </p:spTgt>
                                        </p:tgtEl>
                                        <p:attrNameLst>
                                          <p:attrName>style.color</p:attrName>
                                        </p:attrNameLst>
                                      </p:cBhvr>
                                      <p:to>
                                        <a:srgbClr val="00B0F0"/>
                                      </p:to>
                                    </p:animClr>
                                  </p:childTnLst>
                                </p:cTn>
                              </p:par>
                              <p:par>
                                <p:cTn id="124" presetID="10" presetClass="entr" presetSubtype="0" fill="hold" grpId="0" nodeType="withEffect">
                                  <p:stCondLst>
                                    <p:cond delay="0"/>
                                  </p:stCondLst>
                                  <p:childTnLst>
                                    <p:set>
                                      <p:cBhvr>
                                        <p:cTn id="125" dur="1" fill="hold">
                                          <p:stCondLst>
                                            <p:cond delay="0"/>
                                          </p:stCondLst>
                                        </p:cTn>
                                        <p:tgtEl>
                                          <p:spTgt spid="12"/>
                                        </p:tgtEl>
                                        <p:attrNameLst>
                                          <p:attrName>style.visibility</p:attrName>
                                        </p:attrNameLst>
                                      </p:cBhvr>
                                      <p:to>
                                        <p:strVal val="visible"/>
                                      </p:to>
                                    </p:set>
                                    <p:animEffect transition="in" filter="fade">
                                      <p:cBhvr>
                                        <p:cTn id="1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p:bldP spid="24" grpId="0"/>
      <p:bldP spid="15" grpId="0" animBg="1"/>
      <p:bldP spid="16" grpId="0"/>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2" name="Title 1"/>
          <p:cNvSpPr>
            <a:spLocks noGrp="1"/>
          </p:cNvSpPr>
          <p:nvPr>
            <p:ph type="title"/>
          </p:nvPr>
        </p:nvSpPr>
        <p:spPr/>
        <p:txBody>
          <a:bodyPr>
            <a:normAutofit fontScale="90000"/>
          </a:bodyPr>
          <a:lstStyle/>
          <a:p>
            <a:r>
              <a:rPr lang="en-US" dirty="0"/>
              <a:t>Issue – Residual Specialization-Time Addresses</a:t>
            </a:r>
          </a:p>
        </p:txBody>
      </p:sp>
      <p:sp>
        <p:nvSpPr>
          <p:cNvPr id="4" name="Slide Number Placeholder 3"/>
          <p:cNvSpPr>
            <a:spLocks noGrp="1"/>
          </p:cNvSpPr>
          <p:nvPr>
            <p:ph type="sldNum" sz="quarter" idx="12"/>
          </p:nvPr>
        </p:nvSpPr>
        <p:spPr/>
        <p:txBody>
          <a:bodyPr/>
          <a:lstStyle/>
          <a:p>
            <a:fld id="{61790EBF-2842-40BA-9364-7C045D9A1DE9}" type="slidenum">
              <a:rPr lang="en-US" smtClean="0"/>
              <a:t>33</a:t>
            </a:fld>
            <a:endParaRPr lang="en-US"/>
          </a:p>
        </p:txBody>
      </p:sp>
      <p:sp>
        <p:nvSpPr>
          <p:cNvPr id="6" name="TextBox 5"/>
          <p:cNvSpPr txBox="1"/>
          <p:nvPr/>
        </p:nvSpPr>
        <p:spPr>
          <a:xfrm>
            <a:off x="152400" y="1221699"/>
            <a:ext cx="2007409" cy="3139321"/>
          </a:xfrm>
          <a:prstGeom prst="rect">
            <a:avLst/>
          </a:prstGeom>
          <a:noFill/>
        </p:spPr>
        <p:txBody>
          <a:bodyPr wrap="none" rtlCol="0">
            <a:spAutoFit/>
          </a:bodyPr>
          <a:lstStyle/>
          <a:p>
            <a:r>
              <a:rPr lang="en-US" sz="2000" dirty="0" smtClean="0"/>
              <a:t>lea </a:t>
            </a:r>
            <a:r>
              <a:rPr lang="en-US" sz="2000" dirty="0" err="1" smtClean="0"/>
              <a:t>esp</a:t>
            </a:r>
            <a:r>
              <a:rPr lang="en-US" sz="2000" dirty="0" smtClean="0"/>
              <a:t>, [esp-4]</a:t>
            </a:r>
          </a:p>
          <a:p>
            <a:r>
              <a:rPr lang="en-US" sz="2000" dirty="0" smtClean="0"/>
              <a:t>mov [</a:t>
            </a:r>
            <a:r>
              <a:rPr lang="en-US" sz="2000" dirty="0" err="1" smtClean="0"/>
              <a:t>esp</a:t>
            </a:r>
            <a:r>
              <a:rPr lang="en-US" sz="2000" dirty="0" smtClean="0"/>
              <a:t>], </a:t>
            </a:r>
            <a:r>
              <a:rPr lang="en-US" sz="2000" dirty="0" err="1" smtClean="0"/>
              <a:t>eax</a:t>
            </a:r>
            <a:r>
              <a:rPr lang="en-US" sz="2000" dirty="0" smtClean="0"/>
              <a:t> ; a</a:t>
            </a:r>
          </a:p>
          <a:p>
            <a:r>
              <a:rPr lang="en-US" sz="2000" dirty="0" smtClean="0"/>
              <a:t>lea </a:t>
            </a:r>
            <a:r>
              <a:rPr lang="en-US" sz="2000" dirty="0" err="1" smtClean="0"/>
              <a:t>esp</a:t>
            </a:r>
            <a:r>
              <a:rPr lang="en-US" sz="2000" dirty="0" smtClean="0"/>
              <a:t>, [esp-4]</a:t>
            </a:r>
            <a:endParaRPr lang="en-US" sz="2000" dirty="0"/>
          </a:p>
          <a:p>
            <a:r>
              <a:rPr lang="en-US" sz="2000" dirty="0" smtClean="0"/>
              <a:t>mov [</a:t>
            </a:r>
            <a:r>
              <a:rPr lang="en-US" sz="2000" dirty="0" err="1" smtClean="0"/>
              <a:t>esp</a:t>
            </a:r>
            <a:r>
              <a:rPr lang="en-US" sz="2000" dirty="0" smtClean="0"/>
              <a:t>], </a:t>
            </a:r>
            <a:r>
              <a:rPr lang="en-US" sz="2000" dirty="0" err="1"/>
              <a:t>ebx</a:t>
            </a:r>
            <a:r>
              <a:rPr lang="en-US" sz="2000" dirty="0"/>
              <a:t> ; </a:t>
            </a:r>
            <a:r>
              <a:rPr lang="en-US" sz="2000" dirty="0" smtClean="0"/>
              <a:t>v</a:t>
            </a:r>
          </a:p>
          <a:p>
            <a:r>
              <a:rPr lang="en-US" sz="2000" dirty="0" smtClean="0"/>
              <a:t>lea </a:t>
            </a:r>
            <a:r>
              <a:rPr lang="en-US" sz="2000" dirty="0" err="1" smtClean="0"/>
              <a:t>esp</a:t>
            </a:r>
            <a:r>
              <a:rPr lang="en-US" sz="2000" dirty="0" smtClean="0"/>
              <a:t>, [esp-4]</a:t>
            </a:r>
            <a:endParaRPr lang="en-US" sz="2000" dirty="0"/>
          </a:p>
          <a:p>
            <a:r>
              <a:rPr lang="en-US" sz="2000" dirty="0" smtClean="0"/>
              <a:t>mov [</a:t>
            </a:r>
            <a:r>
              <a:rPr lang="en-US" sz="2000" dirty="0" err="1" smtClean="0"/>
              <a:t>esp</a:t>
            </a:r>
            <a:r>
              <a:rPr lang="en-US" sz="2000" dirty="0" smtClean="0"/>
              <a:t>], </a:t>
            </a:r>
            <a:r>
              <a:rPr lang="en-US" sz="2000" dirty="0" err="1"/>
              <a:t>ecx</a:t>
            </a:r>
            <a:r>
              <a:rPr lang="en-US" sz="2000" dirty="0"/>
              <a:t> ; </a:t>
            </a:r>
            <a:r>
              <a:rPr lang="en-US" sz="2000" dirty="0" smtClean="0"/>
              <a:t>n</a:t>
            </a:r>
          </a:p>
          <a:p>
            <a:r>
              <a:rPr lang="en-US" sz="2000" dirty="0" smtClean="0"/>
              <a:t>lea </a:t>
            </a:r>
            <a:r>
              <a:rPr lang="en-US" sz="2000" dirty="0" err="1" smtClean="0"/>
              <a:t>esp</a:t>
            </a:r>
            <a:r>
              <a:rPr lang="en-US" sz="2000" dirty="0" smtClean="0"/>
              <a:t>, [esp-4]</a:t>
            </a:r>
            <a:endParaRPr lang="en-US" sz="2000" dirty="0"/>
          </a:p>
          <a:p>
            <a:r>
              <a:rPr lang="en-US" sz="2000" dirty="0" smtClean="0"/>
              <a:t>mov [</a:t>
            </a:r>
            <a:r>
              <a:rPr lang="en-US" sz="2000" dirty="0" err="1" smtClean="0"/>
              <a:t>esp</a:t>
            </a:r>
            <a:r>
              <a:rPr lang="en-US" sz="2000" dirty="0" smtClean="0"/>
              <a:t>], 4</a:t>
            </a:r>
            <a:endParaRPr lang="en-US" sz="2000" dirty="0"/>
          </a:p>
          <a:p>
            <a:r>
              <a:rPr lang="en-US" sz="2000" dirty="0"/>
              <a:t>sub </a:t>
            </a:r>
            <a:r>
              <a:rPr lang="en-US" sz="2000" dirty="0" err="1"/>
              <a:t>esp</a:t>
            </a:r>
            <a:r>
              <a:rPr lang="en-US" sz="2000" dirty="0"/>
              <a:t>, 20</a:t>
            </a:r>
          </a:p>
          <a:p>
            <a:endParaRPr lang="en-US" dirty="0"/>
          </a:p>
        </p:txBody>
      </p:sp>
      <p:sp>
        <p:nvSpPr>
          <p:cNvPr id="7" name="TextBox 6"/>
          <p:cNvSpPr txBox="1"/>
          <p:nvPr/>
        </p:nvSpPr>
        <p:spPr>
          <a:xfrm>
            <a:off x="2806995" y="1221699"/>
            <a:ext cx="2813719" cy="2523768"/>
          </a:xfrm>
          <a:prstGeom prst="rect">
            <a:avLst/>
          </a:prstGeom>
          <a:noFill/>
        </p:spPr>
        <p:txBody>
          <a:bodyPr wrap="none" rtlCol="0">
            <a:spAutoFit/>
          </a:bodyPr>
          <a:lstStyle/>
          <a:p>
            <a:r>
              <a:rPr lang="en-US" sz="2000" dirty="0"/>
              <a:t>; Initialization loop</a:t>
            </a:r>
          </a:p>
          <a:p>
            <a:r>
              <a:rPr lang="en-US" sz="2000" dirty="0"/>
              <a:t>L2: </a:t>
            </a:r>
            <a:r>
              <a:rPr lang="en-US" sz="2000" dirty="0" err="1"/>
              <a:t>cmp</a:t>
            </a:r>
            <a:r>
              <a:rPr lang="en-US" sz="2000" dirty="0"/>
              <a:t> [esp+20], 0</a:t>
            </a:r>
          </a:p>
          <a:p>
            <a:r>
              <a:rPr lang="en-US" sz="2000" dirty="0"/>
              <a:t>      </a:t>
            </a:r>
            <a:r>
              <a:rPr lang="en-US" sz="2000" dirty="0" err="1"/>
              <a:t>jl</a:t>
            </a:r>
            <a:r>
              <a:rPr lang="en-US" sz="2000" dirty="0"/>
              <a:t> L1</a:t>
            </a:r>
          </a:p>
          <a:p>
            <a:r>
              <a:rPr lang="en-US" sz="2000" dirty="0"/>
              <a:t>      mov </a:t>
            </a:r>
            <a:r>
              <a:rPr lang="en-US" sz="2000" dirty="0" err="1"/>
              <a:t>ebx</a:t>
            </a:r>
            <a:r>
              <a:rPr lang="en-US" sz="2000" dirty="0"/>
              <a:t>, [esp+28]</a:t>
            </a:r>
          </a:p>
          <a:p>
            <a:r>
              <a:rPr lang="en-US" sz="2000" dirty="0"/>
              <a:t>      mov </a:t>
            </a:r>
            <a:r>
              <a:rPr lang="en-US" sz="2000" dirty="0" err="1"/>
              <a:t>edx</a:t>
            </a:r>
            <a:r>
              <a:rPr lang="en-US" sz="2000" dirty="0"/>
              <a:t>, [esp+20]</a:t>
            </a:r>
          </a:p>
          <a:p>
            <a:r>
              <a:rPr lang="en-US" sz="2000" dirty="0"/>
              <a:t>      mov [</a:t>
            </a:r>
            <a:r>
              <a:rPr lang="en-US" sz="2000" dirty="0" err="1"/>
              <a:t>esp+edx</a:t>
            </a:r>
            <a:r>
              <a:rPr lang="en-US" sz="2000" dirty="0"/>
              <a:t>*4], </a:t>
            </a:r>
            <a:r>
              <a:rPr lang="en-US" sz="2000" dirty="0" err="1"/>
              <a:t>ebx</a:t>
            </a:r>
            <a:endParaRPr lang="en-US" sz="2000" dirty="0"/>
          </a:p>
          <a:p>
            <a:r>
              <a:rPr lang="en-US" sz="2000" dirty="0"/>
              <a:t>      </a:t>
            </a:r>
            <a:r>
              <a:rPr lang="en-US" sz="2000" dirty="0" err="1"/>
              <a:t>jmp</a:t>
            </a:r>
            <a:r>
              <a:rPr lang="en-US" sz="2000" dirty="0"/>
              <a:t> L2</a:t>
            </a:r>
          </a:p>
          <a:p>
            <a:endParaRPr lang="en-US" dirty="0"/>
          </a:p>
        </p:txBody>
      </p:sp>
      <p:sp>
        <p:nvSpPr>
          <p:cNvPr id="8" name="TextBox 7"/>
          <p:cNvSpPr txBox="1"/>
          <p:nvPr/>
        </p:nvSpPr>
        <p:spPr>
          <a:xfrm>
            <a:off x="6172200" y="1221699"/>
            <a:ext cx="2798458" cy="2215991"/>
          </a:xfrm>
          <a:prstGeom prst="rect">
            <a:avLst/>
          </a:prstGeom>
          <a:noFill/>
        </p:spPr>
        <p:txBody>
          <a:bodyPr wrap="none" rtlCol="0">
            <a:spAutoFit/>
          </a:bodyPr>
          <a:lstStyle/>
          <a:p>
            <a:r>
              <a:rPr lang="en-US" sz="2000" dirty="0"/>
              <a:t>; Computation of a + b[n]</a:t>
            </a:r>
          </a:p>
          <a:p>
            <a:r>
              <a:rPr lang="en-US" sz="2000" dirty="0"/>
              <a:t>L1: mov </a:t>
            </a:r>
            <a:r>
              <a:rPr lang="en-US" sz="2000" dirty="0" err="1"/>
              <a:t>eax</a:t>
            </a:r>
            <a:r>
              <a:rPr lang="en-US" sz="2000" dirty="0"/>
              <a:t>, [esp+32]</a:t>
            </a:r>
          </a:p>
          <a:p>
            <a:r>
              <a:rPr lang="en-US" sz="2000" dirty="0"/>
              <a:t>      mov </a:t>
            </a:r>
            <a:r>
              <a:rPr lang="en-US" sz="2000" dirty="0" err="1"/>
              <a:t>ecx</a:t>
            </a:r>
            <a:r>
              <a:rPr lang="en-US" sz="2000" dirty="0"/>
              <a:t>, [esp+24]</a:t>
            </a:r>
          </a:p>
          <a:p>
            <a:r>
              <a:rPr lang="en-US" sz="2000" dirty="0"/>
              <a:t>      mov </a:t>
            </a:r>
            <a:r>
              <a:rPr lang="en-US" sz="2000" dirty="0" err="1"/>
              <a:t>ebx</a:t>
            </a:r>
            <a:r>
              <a:rPr lang="en-US" sz="2000" dirty="0"/>
              <a:t>, [</a:t>
            </a:r>
            <a:r>
              <a:rPr lang="en-US" sz="2000" dirty="0" err="1"/>
              <a:t>esp+ecx</a:t>
            </a:r>
            <a:r>
              <a:rPr lang="en-US" sz="2000" dirty="0"/>
              <a:t>*4]</a:t>
            </a:r>
          </a:p>
          <a:p>
            <a:r>
              <a:rPr lang="en-US" sz="2000" dirty="0"/>
              <a:t>      add </a:t>
            </a:r>
            <a:r>
              <a:rPr lang="en-US" sz="2000" dirty="0" err="1"/>
              <a:t>eax</a:t>
            </a:r>
            <a:r>
              <a:rPr lang="en-US" sz="2000" dirty="0"/>
              <a:t>, </a:t>
            </a:r>
            <a:r>
              <a:rPr lang="en-US" sz="2000" dirty="0" err="1"/>
              <a:t>ebx</a:t>
            </a:r>
            <a:endParaRPr lang="en-US" sz="2000" dirty="0"/>
          </a:p>
          <a:p>
            <a:r>
              <a:rPr lang="en-US" sz="2000" dirty="0"/>
              <a:t>      add </a:t>
            </a:r>
            <a:r>
              <a:rPr lang="en-US" sz="2000" dirty="0" err="1"/>
              <a:t>esp</a:t>
            </a:r>
            <a:r>
              <a:rPr lang="en-US" sz="2000" dirty="0"/>
              <a:t>, 36</a:t>
            </a:r>
          </a:p>
          <a:p>
            <a:endParaRPr lang="en-US" dirty="0"/>
          </a:p>
        </p:txBody>
      </p:sp>
      <p:sp>
        <p:nvSpPr>
          <p:cNvPr id="9" name="Rectangle 8"/>
          <p:cNvSpPr/>
          <p:nvPr/>
        </p:nvSpPr>
        <p:spPr>
          <a:xfrm>
            <a:off x="685479" y="4403077"/>
            <a:ext cx="398584" cy="313572"/>
          </a:xfrm>
          <a:prstGeom prst="rect">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TextBox 9"/>
          <p:cNvSpPr txBox="1"/>
          <p:nvPr/>
        </p:nvSpPr>
        <p:spPr>
          <a:xfrm>
            <a:off x="1084063" y="4375197"/>
            <a:ext cx="1051891" cy="369332"/>
          </a:xfrm>
          <a:prstGeom prst="rect">
            <a:avLst/>
          </a:prstGeom>
          <a:noFill/>
        </p:spPr>
        <p:txBody>
          <a:bodyPr wrap="none" rtlCol="0">
            <a:spAutoFit/>
          </a:bodyPr>
          <a:lstStyle/>
          <a:p>
            <a:r>
              <a:rPr lang="en-US" dirty="0" smtClean="0">
                <a:latin typeface="Cambria" panose="02040503050406030204" pitchFamily="18" charset="0"/>
              </a:rPr>
              <a:t>Dynamic</a:t>
            </a:r>
            <a:endParaRPr lang="en-US" dirty="0">
              <a:latin typeface="Cambria" panose="02040503050406030204" pitchFamily="18" charset="0"/>
            </a:endParaRPr>
          </a:p>
        </p:txBody>
      </p:sp>
      <p:sp>
        <p:nvSpPr>
          <p:cNvPr id="11" name="Rectangle 10"/>
          <p:cNvSpPr/>
          <p:nvPr/>
        </p:nvSpPr>
        <p:spPr>
          <a:xfrm>
            <a:off x="3886200" y="4416056"/>
            <a:ext cx="398584" cy="313572"/>
          </a:xfrm>
          <a:prstGeom prst="rect">
            <a:avLst/>
          </a:prstGeom>
          <a:solidFill>
            <a:srgbClr val="00B0F0"/>
          </a:solidFill>
          <a:ln>
            <a:solidFill>
              <a:srgbClr val="00B0F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TextBox 11"/>
          <p:cNvSpPr txBox="1"/>
          <p:nvPr/>
        </p:nvSpPr>
        <p:spPr>
          <a:xfrm>
            <a:off x="4284784" y="4388176"/>
            <a:ext cx="759695" cy="369332"/>
          </a:xfrm>
          <a:prstGeom prst="rect">
            <a:avLst/>
          </a:prstGeom>
          <a:noFill/>
        </p:spPr>
        <p:txBody>
          <a:bodyPr wrap="none" rtlCol="0">
            <a:spAutoFit/>
          </a:bodyPr>
          <a:lstStyle/>
          <a:p>
            <a:r>
              <a:rPr lang="en-US" dirty="0" smtClean="0">
                <a:latin typeface="Cambria" panose="02040503050406030204" pitchFamily="18" charset="0"/>
              </a:rPr>
              <a:t>Lifted</a:t>
            </a:r>
            <a:endParaRPr lang="en-US" dirty="0">
              <a:latin typeface="Cambria" panose="02040503050406030204" pitchFamily="18" charset="0"/>
            </a:endParaRPr>
          </a:p>
        </p:txBody>
      </p:sp>
      <p:sp>
        <p:nvSpPr>
          <p:cNvPr id="13" name="Rectangle 12"/>
          <p:cNvSpPr/>
          <p:nvPr/>
        </p:nvSpPr>
        <p:spPr>
          <a:xfrm>
            <a:off x="7147521" y="4416056"/>
            <a:ext cx="398584" cy="313572"/>
          </a:xfrm>
          <a:prstGeom prst="rect">
            <a:avLst/>
          </a:prstGeom>
          <a:solidFill>
            <a:srgbClr val="00B050"/>
          </a:solidFill>
          <a:ln>
            <a:solidFill>
              <a:srgbClr val="00B05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TextBox 13"/>
          <p:cNvSpPr txBox="1"/>
          <p:nvPr/>
        </p:nvSpPr>
        <p:spPr>
          <a:xfrm>
            <a:off x="7546105" y="4388176"/>
            <a:ext cx="732893" cy="369332"/>
          </a:xfrm>
          <a:prstGeom prst="rect">
            <a:avLst/>
          </a:prstGeom>
          <a:noFill/>
        </p:spPr>
        <p:txBody>
          <a:bodyPr wrap="none" rtlCol="0">
            <a:spAutoFit/>
          </a:bodyPr>
          <a:lstStyle/>
          <a:p>
            <a:r>
              <a:rPr lang="en-US" dirty="0" smtClean="0">
                <a:latin typeface="Cambria" panose="02040503050406030204" pitchFamily="18" charset="0"/>
              </a:rPr>
              <a:t>Static</a:t>
            </a:r>
            <a:endParaRPr lang="en-US" dirty="0">
              <a:latin typeface="Cambria" panose="02040503050406030204" pitchFamily="18" charset="0"/>
            </a:endParaRPr>
          </a:p>
        </p:txBody>
      </p:sp>
      <p:sp>
        <p:nvSpPr>
          <p:cNvPr id="5" name="Rounded Rectangular Callout 4"/>
          <p:cNvSpPr/>
          <p:nvPr/>
        </p:nvSpPr>
        <p:spPr>
          <a:xfrm>
            <a:off x="884771" y="609600"/>
            <a:ext cx="1401229" cy="533400"/>
          </a:xfrm>
          <a:prstGeom prst="wedgeRoundRectCallout">
            <a:avLst>
              <a:gd name="adj1" fmla="val -29256"/>
              <a:gd name="adj2" fmla="val 73694"/>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solidFill>
                  <a:schemeClr val="tx1"/>
                </a:solidFill>
                <a:latin typeface="Cambria" panose="02040503050406030204" pitchFamily="18" charset="0"/>
              </a:rPr>
              <a:t>Make ESP dynamic </a:t>
            </a:r>
            <a:endParaRPr lang="en-US" dirty="0">
              <a:solidFill>
                <a:schemeClr val="tx1"/>
              </a:solidFill>
              <a:latin typeface="Cambria" panose="02040503050406030204" pitchFamily="18" charset="0"/>
            </a:endParaRPr>
          </a:p>
        </p:txBody>
      </p:sp>
    </p:spTree>
    <p:extLst>
      <p:ext uri="{BB962C8B-B14F-4D97-AF65-F5344CB8AC3E}">
        <p14:creationId xmlns:p14="http://schemas.microsoft.com/office/powerpoint/2010/main" val="3458530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nodeType="withEffect">
                                  <p:stCondLst>
                                    <p:cond delay="0"/>
                                  </p:stCondLst>
                                  <p:childTnLst>
                                    <p:animClr clrSpc="rgb" dir="cw">
                                      <p:cBhvr override="childStyle">
                                        <p:cTn id="6" dur="2000" fill="hold"/>
                                        <p:tgtEl>
                                          <p:spTgt spid="6">
                                            <p:txEl>
                                              <p:pRg st="1" end="1"/>
                                            </p:txEl>
                                          </p:spTgt>
                                        </p:tgtEl>
                                        <p:attrNameLst>
                                          <p:attrName>style.color</p:attrName>
                                        </p:attrNameLst>
                                      </p:cBhvr>
                                      <p:to>
                                        <a:srgbClr val="C00000"/>
                                      </p:to>
                                    </p:animClr>
                                  </p:childTnLst>
                                </p:cTn>
                              </p:par>
                              <p:par>
                                <p:cTn id="7" presetID="3" presetClass="emph" presetSubtype="2" fill="hold" nodeType="withEffect">
                                  <p:stCondLst>
                                    <p:cond delay="0"/>
                                  </p:stCondLst>
                                  <p:childTnLst>
                                    <p:animClr clrSpc="rgb" dir="cw">
                                      <p:cBhvr override="childStyle">
                                        <p:cTn id="8" dur="2000" fill="hold"/>
                                        <p:tgtEl>
                                          <p:spTgt spid="6">
                                            <p:txEl>
                                              <p:pRg st="5" end="5"/>
                                            </p:txEl>
                                          </p:spTgt>
                                        </p:tgtEl>
                                        <p:attrNameLst>
                                          <p:attrName>style.color</p:attrName>
                                        </p:attrNameLst>
                                      </p:cBhvr>
                                      <p:to>
                                        <a:srgbClr val="C00000"/>
                                      </p:to>
                                    </p:animClr>
                                  </p:childTnLst>
                                </p:cTn>
                              </p:par>
                              <p:par>
                                <p:cTn id="9" presetID="3" presetClass="emph" presetSubtype="2" fill="hold" nodeType="withEffect">
                                  <p:stCondLst>
                                    <p:cond delay="0"/>
                                  </p:stCondLst>
                                  <p:childTnLst>
                                    <p:animClr clrSpc="rgb" dir="cw">
                                      <p:cBhvr override="childStyle">
                                        <p:cTn id="10" dur="2000" fill="hold"/>
                                        <p:tgtEl>
                                          <p:spTgt spid="8">
                                            <p:txEl>
                                              <p:pRg st="1" end="1"/>
                                            </p:txEl>
                                          </p:spTgt>
                                        </p:tgtEl>
                                        <p:attrNameLst>
                                          <p:attrName>style.color</p:attrName>
                                        </p:attrNameLst>
                                      </p:cBhvr>
                                      <p:to>
                                        <a:srgbClr val="C00000"/>
                                      </p:to>
                                    </p:animClr>
                                  </p:childTnLst>
                                </p:cTn>
                              </p:par>
                              <p:par>
                                <p:cTn id="11" presetID="3" presetClass="emph" presetSubtype="2" fill="hold" nodeType="withEffect">
                                  <p:stCondLst>
                                    <p:cond delay="0"/>
                                  </p:stCondLst>
                                  <p:childTnLst>
                                    <p:animClr clrSpc="rgb" dir="cw">
                                      <p:cBhvr override="childStyle">
                                        <p:cTn id="12" dur="2000" fill="hold"/>
                                        <p:tgtEl>
                                          <p:spTgt spid="8">
                                            <p:txEl>
                                              <p:pRg st="2" end="2"/>
                                            </p:txEl>
                                          </p:spTgt>
                                        </p:tgtEl>
                                        <p:attrNameLst>
                                          <p:attrName>style.color</p:attrName>
                                        </p:attrNameLst>
                                      </p:cBhvr>
                                      <p:to>
                                        <a:srgbClr val="C00000"/>
                                      </p:to>
                                    </p:animClr>
                                  </p:childTnLst>
                                </p:cTn>
                              </p:par>
                              <p:par>
                                <p:cTn id="13" presetID="3" presetClass="emph" presetSubtype="2" fill="hold" nodeType="withEffect">
                                  <p:stCondLst>
                                    <p:cond delay="0"/>
                                  </p:stCondLst>
                                  <p:childTnLst>
                                    <p:animClr clrSpc="rgb" dir="cw">
                                      <p:cBhvr override="childStyle">
                                        <p:cTn id="14" dur="2000" fill="hold"/>
                                        <p:tgtEl>
                                          <p:spTgt spid="8">
                                            <p:txEl>
                                              <p:pRg st="3" end="3"/>
                                            </p:txEl>
                                          </p:spTgt>
                                        </p:tgtEl>
                                        <p:attrNameLst>
                                          <p:attrName>style.color</p:attrName>
                                        </p:attrNameLst>
                                      </p:cBhvr>
                                      <p:to>
                                        <a:srgbClr val="C00000"/>
                                      </p:to>
                                    </p:animClr>
                                  </p:childTnLst>
                                </p:cTn>
                              </p:par>
                              <p:par>
                                <p:cTn id="15" presetID="3" presetClass="emph" presetSubtype="2" fill="hold" nodeType="withEffect">
                                  <p:stCondLst>
                                    <p:cond delay="0"/>
                                  </p:stCondLst>
                                  <p:childTnLst>
                                    <p:animClr clrSpc="rgb" dir="cw">
                                      <p:cBhvr override="childStyle">
                                        <p:cTn id="16" dur="2000" fill="hold"/>
                                        <p:tgtEl>
                                          <p:spTgt spid="8">
                                            <p:txEl>
                                              <p:pRg st="4" end="4"/>
                                            </p:txEl>
                                          </p:spTgt>
                                        </p:tgtEl>
                                        <p:attrNameLst>
                                          <p:attrName>style.color</p:attrName>
                                        </p:attrNameLst>
                                      </p:cBhvr>
                                      <p:to>
                                        <a:srgbClr val="C00000"/>
                                      </p:to>
                                    </p:animClr>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3" presetClass="emph" presetSubtype="2" fill="hold" nodeType="withEffect">
                                  <p:stCondLst>
                                    <p:cond delay="0"/>
                                  </p:stCondLst>
                                  <p:childTnLst>
                                    <p:animClr clrSpc="rgb" dir="cw">
                                      <p:cBhvr override="childStyle">
                                        <p:cTn id="24" dur="2000" fill="hold"/>
                                        <p:tgtEl>
                                          <p:spTgt spid="7">
                                            <p:txEl>
                                              <p:pRg st="5" end="5"/>
                                            </p:txEl>
                                          </p:spTgt>
                                        </p:tgtEl>
                                        <p:attrNameLst>
                                          <p:attrName>style.color</p:attrName>
                                        </p:attrNameLst>
                                      </p:cBhvr>
                                      <p:to>
                                        <a:srgbClr val="00B050"/>
                                      </p:to>
                                    </p:animClr>
                                  </p:childTnLst>
                                </p:cTn>
                              </p:par>
                              <p:par>
                                <p:cTn id="25" presetID="3" presetClass="emph" presetSubtype="2" fill="hold" nodeType="withEffect">
                                  <p:stCondLst>
                                    <p:cond delay="0"/>
                                  </p:stCondLst>
                                  <p:childTnLst>
                                    <p:animClr clrSpc="rgb" dir="cw">
                                      <p:cBhvr override="childStyle">
                                        <p:cTn id="26" dur="2000" fill="hold"/>
                                        <p:tgtEl>
                                          <p:spTgt spid="6">
                                            <p:txEl>
                                              <p:pRg st="0" end="0"/>
                                            </p:txEl>
                                          </p:spTgt>
                                        </p:tgtEl>
                                        <p:attrNameLst>
                                          <p:attrName>style.color</p:attrName>
                                        </p:attrNameLst>
                                      </p:cBhvr>
                                      <p:to>
                                        <a:srgbClr val="00B050"/>
                                      </p:to>
                                    </p:animClr>
                                  </p:childTnLst>
                                </p:cTn>
                              </p:par>
                              <p:par>
                                <p:cTn id="27" presetID="3" presetClass="emph" presetSubtype="2" fill="hold" nodeType="withEffect">
                                  <p:stCondLst>
                                    <p:cond delay="0"/>
                                  </p:stCondLst>
                                  <p:childTnLst>
                                    <p:animClr clrSpc="rgb" dir="cw">
                                      <p:cBhvr override="childStyle">
                                        <p:cTn id="28" dur="2000" fill="hold"/>
                                        <p:tgtEl>
                                          <p:spTgt spid="6">
                                            <p:txEl>
                                              <p:pRg st="4" end="4"/>
                                            </p:txEl>
                                          </p:spTgt>
                                        </p:tgtEl>
                                        <p:attrNameLst>
                                          <p:attrName>style.color</p:attrName>
                                        </p:attrNameLst>
                                      </p:cBhvr>
                                      <p:to>
                                        <a:srgbClr val="00B050"/>
                                      </p:to>
                                    </p:animClr>
                                  </p:childTnLst>
                                </p:cTn>
                              </p:par>
                              <p:par>
                                <p:cTn id="29" presetID="3" presetClass="emph" presetSubtype="2" fill="hold" nodeType="withEffect">
                                  <p:stCondLst>
                                    <p:cond delay="0"/>
                                  </p:stCondLst>
                                  <p:childTnLst>
                                    <p:animClr clrSpc="rgb" dir="cw">
                                      <p:cBhvr override="childStyle">
                                        <p:cTn id="30" dur="2000" fill="hold"/>
                                        <p:tgtEl>
                                          <p:spTgt spid="6">
                                            <p:txEl>
                                              <p:pRg st="8" end="8"/>
                                            </p:txEl>
                                          </p:spTgt>
                                        </p:tgtEl>
                                        <p:attrNameLst>
                                          <p:attrName>style.color</p:attrName>
                                        </p:attrNameLst>
                                      </p:cBhvr>
                                      <p:to>
                                        <a:srgbClr val="00B050"/>
                                      </p:to>
                                    </p:animClr>
                                  </p:childTnLst>
                                </p:cTn>
                              </p:par>
                              <p:par>
                                <p:cTn id="31" presetID="10"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par>
                                <p:cTn id="37" presetID="3" presetClass="emph" presetSubtype="2" fill="hold" nodeType="withEffect">
                                  <p:stCondLst>
                                    <p:cond delay="0"/>
                                  </p:stCondLst>
                                  <p:childTnLst>
                                    <p:animClr clrSpc="rgb" dir="cw">
                                      <p:cBhvr override="childStyle">
                                        <p:cTn id="38" dur="2000" fill="hold"/>
                                        <p:tgtEl>
                                          <p:spTgt spid="8">
                                            <p:txEl>
                                              <p:pRg st="5" end="5"/>
                                            </p:txEl>
                                          </p:spTgt>
                                        </p:tgtEl>
                                        <p:attrNameLst>
                                          <p:attrName>style.color</p:attrName>
                                        </p:attrNameLst>
                                      </p:cBhvr>
                                      <p:to>
                                        <a:srgbClr val="00B050"/>
                                      </p:to>
                                    </p:animClr>
                                  </p:childTnLst>
                                </p:cTn>
                              </p:par>
                              <p:par>
                                <p:cTn id="39" presetID="3" presetClass="emph" presetSubtype="2" fill="hold" nodeType="withEffect">
                                  <p:stCondLst>
                                    <p:cond delay="0"/>
                                  </p:stCondLst>
                                  <p:childTnLst>
                                    <p:animClr clrSpc="rgb" dir="cw">
                                      <p:cBhvr override="childStyle">
                                        <p:cTn id="40" dur="2000" fill="hold"/>
                                        <p:tgtEl>
                                          <p:spTgt spid="7">
                                            <p:txEl>
                                              <p:pRg st="6" end="6"/>
                                            </p:txEl>
                                          </p:spTgt>
                                        </p:tgtEl>
                                        <p:attrNameLst>
                                          <p:attrName>style.color</p:attrName>
                                        </p:attrNameLst>
                                      </p:cBhvr>
                                      <p:to>
                                        <a:srgbClr val="00B050"/>
                                      </p:to>
                                    </p:animClr>
                                  </p:childTnLst>
                                </p:cTn>
                              </p:par>
                              <p:par>
                                <p:cTn id="41" presetID="3" presetClass="emph" presetSubtype="2" fill="hold" nodeType="withEffect">
                                  <p:stCondLst>
                                    <p:cond delay="0"/>
                                  </p:stCondLst>
                                  <p:childTnLst>
                                    <p:animClr clrSpc="rgb" dir="cw">
                                      <p:cBhvr override="childStyle">
                                        <p:cTn id="42" dur="2000" fill="hold"/>
                                        <p:tgtEl>
                                          <p:spTgt spid="7">
                                            <p:txEl>
                                              <p:pRg st="1" end="1"/>
                                            </p:txEl>
                                          </p:spTgt>
                                        </p:tgtEl>
                                        <p:attrNameLst>
                                          <p:attrName>style.color</p:attrName>
                                        </p:attrNameLst>
                                      </p:cBhvr>
                                      <p:to>
                                        <a:srgbClr val="00B050"/>
                                      </p:to>
                                    </p:animClr>
                                  </p:childTnLst>
                                </p:cTn>
                              </p:par>
                              <p:par>
                                <p:cTn id="43" presetID="3" presetClass="emph" presetSubtype="2" fill="hold" nodeType="withEffect">
                                  <p:stCondLst>
                                    <p:cond delay="0"/>
                                  </p:stCondLst>
                                  <p:childTnLst>
                                    <p:animClr clrSpc="rgb" dir="cw">
                                      <p:cBhvr override="childStyle">
                                        <p:cTn id="44" dur="2000" fill="hold"/>
                                        <p:tgtEl>
                                          <p:spTgt spid="7">
                                            <p:txEl>
                                              <p:pRg st="2" end="2"/>
                                            </p:txEl>
                                          </p:spTgt>
                                        </p:tgtEl>
                                        <p:attrNameLst>
                                          <p:attrName>style.color</p:attrName>
                                        </p:attrNameLst>
                                      </p:cBhvr>
                                      <p:to>
                                        <a:srgbClr val="00B050"/>
                                      </p:to>
                                    </p:animClr>
                                  </p:childTnLst>
                                </p:cTn>
                              </p:par>
                              <p:par>
                                <p:cTn id="45" presetID="3" presetClass="emph" presetSubtype="2" fill="hold" nodeType="withEffect">
                                  <p:stCondLst>
                                    <p:cond delay="0"/>
                                  </p:stCondLst>
                                  <p:childTnLst>
                                    <p:animClr clrSpc="rgb" dir="cw">
                                      <p:cBhvr override="childStyle">
                                        <p:cTn id="46" dur="2000" fill="hold"/>
                                        <p:tgtEl>
                                          <p:spTgt spid="7">
                                            <p:txEl>
                                              <p:pRg st="3" end="3"/>
                                            </p:txEl>
                                          </p:spTgt>
                                        </p:tgtEl>
                                        <p:attrNameLst>
                                          <p:attrName>style.color</p:attrName>
                                        </p:attrNameLst>
                                      </p:cBhvr>
                                      <p:to>
                                        <a:srgbClr val="00B050"/>
                                      </p:to>
                                    </p:animClr>
                                  </p:childTnLst>
                                </p:cTn>
                              </p:par>
                              <p:par>
                                <p:cTn id="47" presetID="3" presetClass="emph" presetSubtype="2" fill="hold" nodeType="withEffect">
                                  <p:stCondLst>
                                    <p:cond delay="0"/>
                                  </p:stCondLst>
                                  <p:childTnLst>
                                    <p:animClr clrSpc="rgb" dir="cw">
                                      <p:cBhvr override="childStyle">
                                        <p:cTn id="48" dur="2000" fill="hold"/>
                                        <p:tgtEl>
                                          <p:spTgt spid="7">
                                            <p:txEl>
                                              <p:pRg st="4" end="4"/>
                                            </p:txEl>
                                          </p:spTgt>
                                        </p:tgtEl>
                                        <p:attrNameLst>
                                          <p:attrName>style.color</p:attrName>
                                        </p:attrNameLst>
                                      </p:cBhvr>
                                      <p:to>
                                        <a:srgbClr val="00B050"/>
                                      </p:to>
                                    </p:animClr>
                                  </p:childTnLst>
                                </p:cTn>
                              </p:par>
                              <p:par>
                                <p:cTn id="49" presetID="3" presetClass="emph" presetSubtype="2" fill="hold" nodeType="withEffect">
                                  <p:stCondLst>
                                    <p:cond delay="0"/>
                                  </p:stCondLst>
                                  <p:childTnLst>
                                    <p:animClr clrSpc="rgb" dir="cw">
                                      <p:cBhvr override="childStyle">
                                        <p:cTn id="50" dur="2000" fill="hold"/>
                                        <p:tgtEl>
                                          <p:spTgt spid="6">
                                            <p:txEl>
                                              <p:pRg st="6" end="6"/>
                                            </p:txEl>
                                          </p:spTgt>
                                        </p:tgtEl>
                                        <p:attrNameLst>
                                          <p:attrName>style.color</p:attrName>
                                        </p:attrNameLst>
                                      </p:cBhvr>
                                      <p:to>
                                        <a:srgbClr val="00B050"/>
                                      </p:to>
                                    </p:animClr>
                                  </p:childTnLst>
                                </p:cTn>
                              </p:par>
                              <p:par>
                                <p:cTn id="51" presetID="3" presetClass="emph" presetSubtype="2" fill="hold" nodeType="withEffect">
                                  <p:stCondLst>
                                    <p:cond delay="0"/>
                                  </p:stCondLst>
                                  <p:childTnLst>
                                    <p:animClr clrSpc="rgb" dir="cw">
                                      <p:cBhvr override="childStyle">
                                        <p:cTn id="52" dur="2000" fill="hold"/>
                                        <p:tgtEl>
                                          <p:spTgt spid="6">
                                            <p:txEl>
                                              <p:pRg st="7" end="7"/>
                                            </p:txEl>
                                          </p:spTgt>
                                        </p:tgtEl>
                                        <p:attrNameLst>
                                          <p:attrName>style.color</p:attrName>
                                        </p:attrNameLst>
                                      </p:cBhvr>
                                      <p:to>
                                        <a:srgbClr val="00B050"/>
                                      </p:to>
                                    </p:animClr>
                                  </p:childTnLst>
                                </p:cTn>
                              </p:par>
                              <p:par>
                                <p:cTn id="53" presetID="3" presetClass="emph" presetSubtype="2" fill="hold" nodeType="withEffect">
                                  <p:stCondLst>
                                    <p:cond delay="0"/>
                                  </p:stCondLst>
                                  <p:childTnLst>
                                    <p:animClr clrSpc="rgb" dir="cw">
                                      <p:cBhvr override="childStyle">
                                        <p:cTn id="54" dur="2000" fill="hold"/>
                                        <p:tgtEl>
                                          <p:spTgt spid="6">
                                            <p:txEl>
                                              <p:pRg st="2" end="2"/>
                                            </p:txEl>
                                          </p:spTgt>
                                        </p:tgtEl>
                                        <p:attrNameLst>
                                          <p:attrName>style.color</p:attrName>
                                        </p:attrNameLst>
                                      </p:cBhvr>
                                      <p:to>
                                        <a:srgbClr val="00B050"/>
                                      </p:to>
                                    </p:animClr>
                                  </p:childTnLst>
                                </p:cTn>
                              </p:par>
                              <p:par>
                                <p:cTn id="55" presetID="3" presetClass="emph" presetSubtype="2" fill="hold" nodeType="withEffect">
                                  <p:stCondLst>
                                    <p:cond delay="0"/>
                                  </p:stCondLst>
                                  <p:childTnLst>
                                    <p:animClr clrSpc="rgb" dir="cw">
                                      <p:cBhvr override="childStyle">
                                        <p:cTn id="56" dur="2000" fill="hold"/>
                                        <p:tgtEl>
                                          <p:spTgt spid="6">
                                            <p:txEl>
                                              <p:pRg st="3" end="3"/>
                                            </p:txEl>
                                          </p:spTgt>
                                        </p:tgtEl>
                                        <p:attrNameLst>
                                          <p:attrName>style.color</p:attrName>
                                        </p:attrNameLst>
                                      </p:cBhvr>
                                      <p:to>
                                        <a:srgbClr val="00B050"/>
                                      </p:to>
                                    </p:animClr>
                                  </p:childTnLst>
                                </p:cTn>
                              </p:par>
                              <p:par>
                                <p:cTn id="57" presetID="10" presetClass="entr" presetSubtype="0" fill="hold" grpId="0" nodeType="with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500"/>
                                        <p:tgtEl>
                                          <p:spTgt spid="13"/>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500"/>
                                        <p:tgtEl>
                                          <p:spTgt spid="14"/>
                                        </p:tgtEl>
                                      </p:cBhvr>
                                    </p:animEffect>
                                  </p:childTnLst>
                                </p:cTn>
                              </p:par>
                              <p:par>
                                <p:cTn id="63" presetID="3" presetClass="emph" presetSubtype="2" fill="hold" nodeType="withEffect">
                                  <p:stCondLst>
                                    <p:cond delay="0"/>
                                  </p:stCondLst>
                                  <p:childTnLst>
                                    <p:animClr clrSpc="rgb" dir="cw">
                                      <p:cBhvr override="childStyle">
                                        <p:cTn id="64" dur="2000" fill="hold"/>
                                        <p:tgtEl>
                                          <p:spTgt spid="6">
                                            <p:txEl>
                                              <p:pRg st="0" end="0"/>
                                            </p:txEl>
                                          </p:spTgt>
                                        </p:tgtEl>
                                        <p:attrNameLst>
                                          <p:attrName>style.color</p:attrName>
                                        </p:attrNameLst>
                                      </p:cBhvr>
                                      <p:to>
                                        <a:srgbClr val="00B0F0"/>
                                      </p:to>
                                    </p:animClr>
                                  </p:childTnLst>
                                </p:cTn>
                              </p:par>
                              <p:par>
                                <p:cTn id="65" presetID="3" presetClass="emph" presetSubtype="2" fill="hold" nodeType="withEffect">
                                  <p:stCondLst>
                                    <p:cond delay="0"/>
                                  </p:stCondLst>
                                  <p:childTnLst>
                                    <p:animClr clrSpc="rgb" dir="cw">
                                      <p:cBhvr override="childStyle">
                                        <p:cTn id="66" dur="2000" fill="hold"/>
                                        <p:tgtEl>
                                          <p:spTgt spid="6">
                                            <p:txEl>
                                              <p:pRg st="4" end="4"/>
                                            </p:txEl>
                                          </p:spTgt>
                                        </p:tgtEl>
                                        <p:attrNameLst>
                                          <p:attrName>style.color</p:attrName>
                                        </p:attrNameLst>
                                      </p:cBhvr>
                                      <p:to>
                                        <a:srgbClr val="00B0F0"/>
                                      </p:to>
                                    </p:animClr>
                                  </p:childTnLst>
                                </p:cTn>
                              </p:par>
                              <p:par>
                                <p:cTn id="67" presetID="3" presetClass="emph" presetSubtype="2" fill="hold" nodeType="withEffect">
                                  <p:stCondLst>
                                    <p:cond delay="0"/>
                                  </p:stCondLst>
                                  <p:childTnLst>
                                    <p:animClr clrSpc="rgb" dir="cw">
                                      <p:cBhvr override="childStyle">
                                        <p:cTn id="68" dur="2000" fill="hold"/>
                                        <p:tgtEl>
                                          <p:spTgt spid="6">
                                            <p:txEl>
                                              <p:pRg st="8" end="8"/>
                                            </p:txEl>
                                          </p:spTgt>
                                        </p:tgtEl>
                                        <p:attrNameLst>
                                          <p:attrName>style.color</p:attrName>
                                        </p:attrNameLst>
                                      </p:cBhvr>
                                      <p:to>
                                        <a:srgbClr val="00B0F0"/>
                                      </p:to>
                                    </p:animClr>
                                  </p:childTnLst>
                                </p:cTn>
                              </p:par>
                              <p:par>
                                <p:cTn id="69" presetID="3" presetClass="emph" presetSubtype="2" fill="hold" nodeType="withEffect">
                                  <p:stCondLst>
                                    <p:cond delay="0"/>
                                  </p:stCondLst>
                                  <p:childTnLst>
                                    <p:animClr clrSpc="rgb" dir="cw">
                                      <p:cBhvr override="childStyle">
                                        <p:cTn id="70" dur="2000" fill="hold"/>
                                        <p:tgtEl>
                                          <p:spTgt spid="7">
                                            <p:txEl>
                                              <p:pRg st="5" end="5"/>
                                            </p:txEl>
                                          </p:spTgt>
                                        </p:tgtEl>
                                        <p:attrNameLst>
                                          <p:attrName>style.color</p:attrName>
                                        </p:attrNameLst>
                                      </p:cBhvr>
                                      <p:to>
                                        <a:srgbClr val="00B0F0"/>
                                      </p:to>
                                    </p:animClr>
                                  </p:childTnLst>
                                </p:cTn>
                              </p:par>
                            </p:childTnLst>
                          </p:cTn>
                        </p:par>
                      </p:childTnLst>
                    </p:cTn>
                  </p:par>
                  <p:par>
                    <p:cTn id="71" fill="hold">
                      <p:stCondLst>
                        <p:cond delay="indefinite"/>
                      </p:stCondLst>
                      <p:childTnLst>
                        <p:par>
                          <p:cTn id="72" fill="hold">
                            <p:stCondLst>
                              <p:cond delay="0"/>
                            </p:stCondLst>
                            <p:childTnLst>
                              <p:par>
                                <p:cTn id="73" presetID="3" presetClass="emph" presetSubtype="2" fill="hold" nodeType="clickEffect">
                                  <p:stCondLst>
                                    <p:cond delay="0"/>
                                  </p:stCondLst>
                                  <p:childTnLst>
                                    <p:animClr clrSpc="rgb" dir="cw">
                                      <p:cBhvr override="childStyle">
                                        <p:cTn id="74" dur="2000" fill="hold"/>
                                        <p:tgtEl>
                                          <p:spTgt spid="6">
                                            <p:txEl>
                                              <p:pRg st="0" end="0"/>
                                            </p:txEl>
                                          </p:spTgt>
                                        </p:tgtEl>
                                        <p:attrNameLst>
                                          <p:attrName>style.color</p:attrName>
                                        </p:attrNameLst>
                                      </p:cBhvr>
                                      <p:to>
                                        <a:srgbClr val="C00000"/>
                                      </p:to>
                                    </p:animClr>
                                  </p:childTnLst>
                                </p:cTn>
                              </p:par>
                              <p:par>
                                <p:cTn id="75" presetID="10" presetClass="entr" presetSubtype="0" fill="hold" grpId="0" nodeType="withEffect">
                                  <p:stCondLst>
                                    <p:cond delay="0"/>
                                  </p:stCondLst>
                                  <p:childTnLst>
                                    <p:set>
                                      <p:cBhvr>
                                        <p:cTn id="76" dur="1" fill="hold">
                                          <p:stCondLst>
                                            <p:cond delay="0"/>
                                          </p:stCondLst>
                                        </p:cTn>
                                        <p:tgtEl>
                                          <p:spTgt spid="5"/>
                                        </p:tgtEl>
                                        <p:attrNameLst>
                                          <p:attrName>style.visibility</p:attrName>
                                        </p:attrNameLst>
                                      </p:cBhvr>
                                      <p:to>
                                        <p:strVal val="visible"/>
                                      </p:to>
                                    </p:set>
                                    <p:animEffect transition="in" filter="fade">
                                      <p:cBhvr>
                                        <p:cTn id="77" dur="500"/>
                                        <p:tgtEl>
                                          <p:spTgt spid="5"/>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mph" presetSubtype="2" fill="hold" nodeType="clickEffect">
                                  <p:stCondLst>
                                    <p:cond delay="0"/>
                                  </p:stCondLst>
                                  <p:childTnLst>
                                    <p:animClr clrSpc="rgb" dir="cw">
                                      <p:cBhvr override="childStyle">
                                        <p:cTn id="81" dur="2000" fill="hold"/>
                                        <p:tgtEl>
                                          <p:spTgt spid="6">
                                            <p:txEl>
                                              <p:pRg st="1" end="1"/>
                                            </p:txEl>
                                          </p:spTgt>
                                        </p:tgtEl>
                                        <p:attrNameLst>
                                          <p:attrName>style.color</p:attrName>
                                        </p:attrNameLst>
                                      </p:cBhvr>
                                      <p:to>
                                        <a:srgbClr val="C00000"/>
                                      </p:to>
                                    </p:animClr>
                                  </p:childTnLst>
                                </p:cTn>
                              </p:par>
                              <p:par>
                                <p:cTn id="82" presetID="3" presetClass="emph" presetSubtype="2" fill="hold" nodeType="withEffect">
                                  <p:stCondLst>
                                    <p:cond delay="0"/>
                                  </p:stCondLst>
                                  <p:childTnLst>
                                    <p:animClr clrSpc="rgb" dir="cw">
                                      <p:cBhvr override="childStyle">
                                        <p:cTn id="83" dur="2000" fill="hold"/>
                                        <p:tgtEl>
                                          <p:spTgt spid="6">
                                            <p:txEl>
                                              <p:pRg st="2" end="2"/>
                                            </p:txEl>
                                          </p:spTgt>
                                        </p:tgtEl>
                                        <p:attrNameLst>
                                          <p:attrName>style.color</p:attrName>
                                        </p:attrNameLst>
                                      </p:cBhvr>
                                      <p:to>
                                        <a:srgbClr val="C00000"/>
                                      </p:to>
                                    </p:animClr>
                                  </p:childTnLst>
                                </p:cTn>
                              </p:par>
                              <p:par>
                                <p:cTn id="84" presetID="3" presetClass="emph" presetSubtype="2" fill="hold" nodeType="withEffect">
                                  <p:stCondLst>
                                    <p:cond delay="0"/>
                                  </p:stCondLst>
                                  <p:childTnLst>
                                    <p:animClr clrSpc="rgb" dir="cw">
                                      <p:cBhvr override="childStyle">
                                        <p:cTn id="85" dur="2000" fill="hold"/>
                                        <p:tgtEl>
                                          <p:spTgt spid="6">
                                            <p:txEl>
                                              <p:pRg st="3" end="3"/>
                                            </p:txEl>
                                          </p:spTgt>
                                        </p:tgtEl>
                                        <p:attrNameLst>
                                          <p:attrName>style.color</p:attrName>
                                        </p:attrNameLst>
                                      </p:cBhvr>
                                      <p:to>
                                        <a:srgbClr val="C00000"/>
                                      </p:to>
                                    </p:animClr>
                                  </p:childTnLst>
                                </p:cTn>
                              </p:par>
                              <p:par>
                                <p:cTn id="86" presetID="3" presetClass="emph" presetSubtype="2" fill="hold" nodeType="withEffect">
                                  <p:stCondLst>
                                    <p:cond delay="0"/>
                                  </p:stCondLst>
                                  <p:childTnLst>
                                    <p:animClr clrSpc="rgb" dir="cw">
                                      <p:cBhvr override="childStyle">
                                        <p:cTn id="87" dur="2000" fill="hold"/>
                                        <p:tgtEl>
                                          <p:spTgt spid="6">
                                            <p:txEl>
                                              <p:pRg st="4" end="4"/>
                                            </p:txEl>
                                          </p:spTgt>
                                        </p:tgtEl>
                                        <p:attrNameLst>
                                          <p:attrName>style.color</p:attrName>
                                        </p:attrNameLst>
                                      </p:cBhvr>
                                      <p:to>
                                        <a:srgbClr val="C00000"/>
                                      </p:to>
                                    </p:animClr>
                                  </p:childTnLst>
                                </p:cTn>
                              </p:par>
                              <p:par>
                                <p:cTn id="88" presetID="3" presetClass="emph" presetSubtype="2" fill="hold" nodeType="withEffect">
                                  <p:stCondLst>
                                    <p:cond delay="0"/>
                                  </p:stCondLst>
                                  <p:childTnLst>
                                    <p:animClr clrSpc="rgb" dir="cw">
                                      <p:cBhvr override="childStyle">
                                        <p:cTn id="89" dur="2000" fill="hold"/>
                                        <p:tgtEl>
                                          <p:spTgt spid="6">
                                            <p:txEl>
                                              <p:pRg st="5" end="5"/>
                                            </p:txEl>
                                          </p:spTgt>
                                        </p:tgtEl>
                                        <p:attrNameLst>
                                          <p:attrName>style.color</p:attrName>
                                        </p:attrNameLst>
                                      </p:cBhvr>
                                      <p:to>
                                        <a:srgbClr val="C00000"/>
                                      </p:to>
                                    </p:animClr>
                                  </p:childTnLst>
                                </p:cTn>
                              </p:par>
                              <p:par>
                                <p:cTn id="90" presetID="3" presetClass="emph" presetSubtype="2" fill="hold" nodeType="withEffect">
                                  <p:stCondLst>
                                    <p:cond delay="0"/>
                                  </p:stCondLst>
                                  <p:childTnLst>
                                    <p:animClr clrSpc="rgb" dir="cw">
                                      <p:cBhvr override="childStyle">
                                        <p:cTn id="91" dur="2000" fill="hold"/>
                                        <p:tgtEl>
                                          <p:spTgt spid="6">
                                            <p:txEl>
                                              <p:pRg st="6" end="6"/>
                                            </p:txEl>
                                          </p:spTgt>
                                        </p:tgtEl>
                                        <p:attrNameLst>
                                          <p:attrName>style.color</p:attrName>
                                        </p:attrNameLst>
                                      </p:cBhvr>
                                      <p:to>
                                        <a:srgbClr val="C00000"/>
                                      </p:to>
                                    </p:animClr>
                                  </p:childTnLst>
                                </p:cTn>
                              </p:par>
                              <p:par>
                                <p:cTn id="92" presetID="3" presetClass="emph" presetSubtype="2" fill="hold" nodeType="withEffect">
                                  <p:stCondLst>
                                    <p:cond delay="0"/>
                                  </p:stCondLst>
                                  <p:childTnLst>
                                    <p:animClr clrSpc="rgb" dir="cw">
                                      <p:cBhvr override="childStyle">
                                        <p:cTn id="93" dur="2000" fill="hold"/>
                                        <p:tgtEl>
                                          <p:spTgt spid="6">
                                            <p:txEl>
                                              <p:pRg st="7" end="7"/>
                                            </p:txEl>
                                          </p:spTgt>
                                        </p:tgtEl>
                                        <p:attrNameLst>
                                          <p:attrName>style.color</p:attrName>
                                        </p:attrNameLst>
                                      </p:cBhvr>
                                      <p:to>
                                        <a:srgbClr val="C00000"/>
                                      </p:to>
                                    </p:animClr>
                                  </p:childTnLst>
                                </p:cTn>
                              </p:par>
                              <p:par>
                                <p:cTn id="94" presetID="3" presetClass="emph" presetSubtype="2" fill="hold" nodeType="withEffect">
                                  <p:stCondLst>
                                    <p:cond delay="0"/>
                                  </p:stCondLst>
                                  <p:childTnLst>
                                    <p:animClr clrSpc="rgb" dir="cw">
                                      <p:cBhvr override="childStyle">
                                        <p:cTn id="95" dur="2000" fill="hold"/>
                                        <p:tgtEl>
                                          <p:spTgt spid="6">
                                            <p:txEl>
                                              <p:pRg st="8" end="8"/>
                                            </p:txEl>
                                          </p:spTgt>
                                        </p:tgtEl>
                                        <p:attrNameLst>
                                          <p:attrName>style.color</p:attrName>
                                        </p:attrNameLst>
                                      </p:cBhvr>
                                      <p:to>
                                        <a:srgbClr val="C00000"/>
                                      </p:to>
                                    </p:animClr>
                                  </p:childTnLst>
                                </p:cTn>
                              </p:par>
                              <p:par>
                                <p:cTn id="96" presetID="3" presetClass="emph" presetSubtype="2" fill="hold" nodeType="withEffect">
                                  <p:stCondLst>
                                    <p:cond delay="0"/>
                                  </p:stCondLst>
                                  <p:childTnLst>
                                    <p:animClr clrSpc="rgb" dir="cw">
                                      <p:cBhvr override="childStyle">
                                        <p:cTn id="97" dur="2000" fill="hold"/>
                                        <p:tgtEl>
                                          <p:spTgt spid="7">
                                            <p:txEl>
                                              <p:pRg st="1" end="1"/>
                                            </p:txEl>
                                          </p:spTgt>
                                        </p:tgtEl>
                                        <p:attrNameLst>
                                          <p:attrName>style.color</p:attrName>
                                        </p:attrNameLst>
                                      </p:cBhvr>
                                      <p:to>
                                        <a:srgbClr val="C00000"/>
                                      </p:to>
                                    </p:animClr>
                                  </p:childTnLst>
                                </p:cTn>
                              </p:par>
                              <p:par>
                                <p:cTn id="98" presetID="3" presetClass="emph" presetSubtype="2" fill="hold" nodeType="withEffect">
                                  <p:stCondLst>
                                    <p:cond delay="0"/>
                                  </p:stCondLst>
                                  <p:childTnLst>
                                    <p:animClr clrSpc="rgb" dir="cw">
                                      <p:cBhvr override="childStyle">
                                        <p:cTn id="99" dur="2000" fill="hold"/>
                                        <p:tgtEl>
                                          <p:spTgt spid="7">
                                            <p:txEl>
                                              <p:pRg st="2" end="2"/>
                                            </p:txEl>
                                          </p:spTgt>
                                        </p:tgtEl>
                                        <p:attrNameLst>
                                          <p:attrName>style.color</p:attrName>
                                        </p:attrNameLst>
                                      </p:cBhvr>
                                      <p:to>
                                        <a:srgbClr val="C00000"/>
                                      </p:to>
                                    </p:animClr>
                                  </p:childTnLst>
                                </p:cTn>
                              </p:par>
                              <p:par>
                                <p:cTn id="100" presetID="3" presetClass="emph" presetSubtype="2" fill="hold" nodeType="withEffect">
                                  <p:stCondLst>
                                    <p:cond delay="0"/>
                                  </p:stCondLst>
                                  <p:childTnLst>
                                    <p:animClr clrSpc="rgb" dir="cw">
                                      <p:cBhvr override="childStyle">
                                        <p:cTn id="101" dur="2000" fill="hold"/>
                                        <p:tgtEl>
                                          <p:spTgt spid="7">
                                            <p:txEl>
                                              <p:pRg st="3" end="3"/>
                                            </p:txEl>
                                          </p:spTgt>
                                        </p:tgtEl>
                                        <p:attrNameLst>
                                          <p:attrName>style.color</p:attrName>
                                        </p:attrNameLst>
                                      </p:cBhvr>
                                      <p:to>
                                        <a:srgbClr val="C00000"/>
                                      </p:to>
                                    </p:animClr>
                                  </p:childTnLst>
                                </p:cTn>
                              </p:par>
                              <p:par>
                                <p:cTn id="102" presetID="3" presetClass="emph" presetSubtype="2" fill="hold" nodeType="withEffect">
                                  <p:stCondLst>
                                    <p:cond delay="0"/>
                                  </p:stCondLst>
                                  <p:childTnLst>
                                    <p:animClr clrSpc="rgb" dir="cw">
                                      <p:cBhvr override="childStyle">
                                        <p:cTn id="103" dur="2000" fill="hold"/>
                                        <p:tgtEl>
                                          <p:spTgt spid="7">
                                            <p:txEl>
                                              <p:pRg st="4" end="4"/>
                                            </p:txEl>
                                          </p:spTgt>
                                        </p:tgtEl>
                                        <p:attrNameLst>
                                          <p:attrName>style.color</p:attrName>
                                        </p:attrNameLst>
                                      </p:cBhvr>
                                      <p:to>
                                        <a:srgbClr val="C00000"/>
                                      </p:to>
                                    </p:animClr>
                                  </p:childTnLst>
                                </p:cTn>
                              </p:par>
                              <p:par>
                                <p:cTn id="104" presetID="3" presetClass="emph" presetSubtype="2" fill="hold" nodeType="withEffect">
                                  <p:stCondLst>
                                    <p:cond delay="0"/>
                                  </p:stCondLst>
                                  <p:childTnLst>
                                    <p:animClr clrSpc="rgb" dir="cw">
                                      <p:cBhvr override="childStyle">
                                        <p:cTn id="105" dur="2000" fill="hold"/>
                                        <p:tgtEl>
                                          <p:spTgt spid="7">
                                            <p:txEl>
                                              <p:pRg st="5" end="5"/>
                                            </p:txEl>
                                          </p:spTgt>
                                        </p:tgtEl>
                                        <p:attrNameLst>
                                          <p:attrName>style.color</p:attrName>
                                        </p:attrNameLst>
                                      </p:cBhvr>
                                      <p:to>
                                        <a:srgbClr val="C00000"/>
                                      </p:to>
                                    </p:animClr>
                                  </p:childTnLst>
                                </p:cTn>
                              </p:par>
                              <p:par>
                                <p:cTn id="106" presetID="3" presetClass="emph" presetSubtype="2" fill="hold" nodeType="withEffect">
                                  <p:stCondLst>
                                    <p:cond delay="0"/>
                                  </p:stCondLst>
                                  <p:childTnLst>
                                    <p:animClr clrSpc="rgb" dir="cw">
                                      <p:cBhvr override="childStyle">
                                        <p:cTn id="107" dur="2000" fill="hold"/>
                                        <p:tgtEl>
                                          <p:spTgt spid="7">
                                            <p:txEl>
                                              <p:pRg st="6" end="6"/>
                                            </p:txEl>
                                          </p:spTgt>
                                        </p:tgtEl>
                                        <p:attrNameLst>
                                          <p:attrName>style.color</p:attrName>
                                        </p:attrNameLst>
                                      </p:cBhvr>
                                      <p:to>
                                        <a:srgbClr val="C00000"/>
                                      </p:to>
                                    </p:animClr>
                                  </p:childTnLst>
                                </p:cTn>
                              </p:par>
                              <p:par>
                                <p:cTn id="108" presetID="3" presetClass="emph" presetSubtype="2" fill="hold" nodeType="withEffect">
                                  <p:stCondLst>
                                    <p:cond delay="0"/>
                                  </p:stCondLst>
                                  <p:childTnLst>
                                    <p:animClr clrSpc="rgb" dir="cw">
                                      <p:cBhvr override="childStyle">
                                        <p:cTn id="109" dur="2000" fill="hold"/>
                                        <p:tgtEl>
                                          <p:spTgt spid="8">
                                            <p:txEl>
                                              <p:pRg st="1" end="1"/>
                                            </p:txEl>
                                          </p:spTgt>
                                        </p:tgtEl>
                                        <p:attrNameLst>
                                          <p:attrName>style.color</p:attrName>
                                        </p:attrNameLst>
                                      </p:cBhvr>
                                      <p:to>
                                        <a:srgbClr val="C00000"/>
                                      </p:to>
                                    </p:animClr>
                                  </p:childTnLst>
                                </p:cTn>
                              </p:par>
                              <p:par>
                                <p:cTn id="110" presetID="3" presetClass="emph" presetSubtype="2" fill="hold" nodeType="withEffect">
                                  <p:stCondLst>
                                    <p:cond delay="0"/>
                                  </p:stCondLst>
                                  <p:childTnLst>
                                    <p:animClr clrSpc="rgb" dir="cw">
                                      <p:cBhvr override="childStyle">
                                        <p:cTn id="111" dur="2000" fill="hold"/>
                                        <p:tgtEl>
                                          <p:spTgt spid="8">
                                            <p:txEl>
                                              <p:pRg st="2" end="2"/>
                                            </p:txEl>
                                          </p:spTgt>
                                        </p:tgtEl>
                                        <p:attrNameLst>
                                          <p:attrName>style.color</p:attrName>
                                        </p:attrNameLst>
                                      </p:cBhvr>
                                      <p:to>
                                        <a:srgbClr val="C00000"/>
                                      </p:to>
                                    </p:animClr>
                                  </p:childTnLst>
                                </p:cTn>
                              </p:par>
                              <p:par>
                                <p:cTn id="112" presetID="3" presetClass="emph" presetSubtype="2" fill="hold" nodeType="withEffect">
                                  <p:stCondLst>
                                    <p:cond delay="0"/>
                                  </p:stCondLst>
                                  <p:childTnLst>
                                    <p:animClr clrSpc="rgb" dir="cw">
                                      <p:cBhvr override="childStyle">
                                        <p:cTn id="113" dur="2000" fill="hold"/>
                                        <p:tgtEl>
                                          <p:spTgt spid="8">
                                            <p:txEl>
                                              <p:pRg st="3" end="3"/>
                                            </p:txEl>
                                          </p:spTgt>
                                        </p:tgtEl>
                                        <p:attrNameLst>
                                          <p:attrName>style.color</p:attrName>
                                        </p:attrNameLst>
                                      </p:cBhvr>
                                      <p:to>
                                        <a:srgbClr val="C00000"/>
                                      </p:to>
                                    </p:animClr>
                                  </p:childTnLst>
                                </p:cTn>
                              </p:par>
                              <p:par>
                                <p:cTn id="114" presetID="3" presetClass="emph" presetSubtype="2" fill="hold" nodeType="withEffect">
                                  <p:stCondLst>
                                    <p:cond delay="0"/>
                                  </p:stCondLst>
                                  <p:childTnLst>
                                    <p:animClr clrSpc="rgb" dir="cw">
                                      <p:cBhvr override="childStyle">
                                        <p:cTn id="115" dur="2000" fill="hold"/>
                                        <p:tgtEl>
                                          <p:spTgt spid="8">
                                            <p:txEl>
                                              <p:pRg st="4" end="4"/>
                                            </p:txEl>
                                          </p:spTgt>
                                        </p:tgtEl>
                                        <p:attrNameLst>
                                          <p:attrName>style.color</p:attrName>
                                        </p:attrNameLst>
                                      </p:cBhvr>
                                      <p:to>
                                        <a:srgbClr val="C00000"/>
                                      </p:to>
                                    </p:animClr>
                                  </p:childTnLst>
                                </p:cTn>
                              </p:par>
                              <p:par>
                                <p:cTn id="116" presetID="3" presetClass="emph" presetSubtype="2" fill="hold" nodeType="withEffect">
                                  <p:stCondLst>
                                    <p:cond delay="0"/>
                                  </p:stCondLst>
                                  <p:childTnLst>
                                    <p:animClr clrSpc="rgb" dir="cw">
                                      <p:cBhvr override="childStyle">
                                        <p:cTn id="117" dur="2000" fill="hold"/>
                                        <p:tgtEl>
                                          <p:spTgt spid="8">
                                            <p:txEl>
                                              <p:pRg st="5" end="5"/>
                                            </p:txEl>
                                          </p:spTgt>
                                        </p:tgtEl>
                                        <p:attrNameLst>
                                          <p:attrName>style.color</p:attrName>
                                        </p:attrNameLst>
                                      </p:cBhvr>
                                      <p:to>
                                        <a:srgbClr val="C0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2" grpId="0"/>
      <p:bldP spid="13" grpId="0" animBg="1"/>
      <p:bldP spid="14" grpId="0"/>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WiPEr’s</a:t>
            </a:r>
            <a:r>
              <a:rPr lang="en-US" dirty="0" smtClean="0"/>
              <a:t> Specialization Algorithm</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1143000"/>
                <a:ext cx="8839200" cy="5562600"/>
              </a:xfrm>
            </p:spPr>
            <p:txBody>
              <a:bodyPr>
                <a:normAutofit/>
              </a:bodyPr>
              <a:lstStyle/>
              <a:p>
                <a:r>
                  <a:rPr lang="en-US" dirty="0" smtClean="0"/>
                  <a:t>Represents specialization-time addresses by symbolic terms</a:t>
                </a:r>
              </a:p>
              <a:p>
                <a:pPr lvl="1"/>
                <a:r>
                  <a:rPr lang="en-US" dirty="0" smtClean="0"/>
                  <a:t>starting address of each memory chunk allocated during specialization time </a:t>
                </a:r>
                <a14:m>
                  <m:oMath xmlns:m="http://schemas.openxmlformats.org/officeDocument/2006/math">
                    <m:r>
                      <a:rPr lang="en-US" i="1" smtClean="0">
                        <a:latin typeface="Cambria Math"/>
                        <a:ea typeface="Cambria Math"/>
                      </a:rPr>
                      <m:t>→</m:t>
                    </m:r>
                  </m:oMath>
                </a14:m>
                <a:r>
                  <a:rPr lang="en-US" dirty="0" smtClean="0"/>
                  <a:t> Fresh symbolic constant</a:t>
                </a:r>
              </a:p>
              <a:p>
                <a:r>
                  <a:rPr lang="en-US" dirty="0" smtClean="0"/>
                  <a:t>Static – </a:t>
                </a:r>
                <a:r>
                  <a:rPr lang="en-US" dirty="0" err="1" smtClean="0"/>
                  <a:t>Eval</a:t>
                </a:r>
                <a:r>
                  <a:rPr lang="en-US" dirty="0" smtClean="0"/>
                  <a:t> </a:t>
                </a:r>
              </a:p>
              <a:p>
                <a:pPr lvl="1"/>
                <a:r>
                  <a:rPr lang="en-US" dirty="0" smtClean="0"/>
                  <a:t>Symbolic evaluation</a:t>
                </a:r>
              </a:p>
              <a:p>
                <a:pPr lvl="1"/>
                <a:r>
                  <a:rPr lang="en-US" dirty="0" smtClean="0"/>
                  <a:t>Still reads/writes static values to symbolic store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1143000"/>
                <a:ext cx="8839200" cy="5562600"/>
              </a:xfrm>
              <a:blipFill rotWithShape="1">
                <a:blip r:embed="rId3"/>
                <a:stretch>
                  <a:fillRect l="-1517" t="-142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1790EBF-2842-40BA-9364-7C045D9A1DE9}" type="slidenum">
              <a:rPr lang="en-US" smtClean="0"/>
              <a:t>34</a:t>
            </a:fld>
            <a:endParaRPr lang="en-US"/>
          </a:p>
        </p:txBody>
      </p:sp>
    </p:spTree>
    <p:extLst>
      <p:ext uri="{BB962C8B-B14F-4D97-AF65-F5344CB8AC3E}">
        <p14:creationId xmlns:p14="http://schemas.microsoft.com/office/powerpoint/2010/main" val="29389798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 15"/>
          <p:cNvGraphicFramePr>
            <a:graphicFrameLocks noGrp="1"/>
          </p:cNvGraphicFramePr>
          <p:nvPr>
            <p:extLst>
              <p:ext uri="{D42A27DB-BD31-4B8C-83A1-F6EECF244321}">
                <p14:modId xmlns:p14="http://schemas.microsoft.com/office/powerpoint/2010/main" val="1106704626"/>
              </p:ext>
            </p:extLst>
          </p:nvPr>
        </p:nvGraphicFramePr>
        <p:xfrm>
          <a:off x="157577" y="4114800"/>
          <a:ext cx="8813080" cy="2209799"/>
        </p:xfrm>
        <a:graphic>
          <a:graphicData uri="http://schemas.openxmlformats.org/drawingml/2006/table">
            <a:tbl>
              <a:tblPr firstRow="1" bandRow="1">
                <a:tableStyleId>{5940675A-B579-460E-94D1-54222C63F5DA}</a:tableStyleId>
              </a:tblPr>
              <a:tblGrid>
                <a:gridCol w="1976023"/>
                <a:gridCol w="6837057"/>
              </a:tblGrid>
              <a:tr h="2209799">
                <a:tc>
                  <a:txBody>
                    <a:bodyPr/>
                    <a:lstStyle/>
                    <a:p>
                      <a:r>
                        <a:rPr lang="en-US" u="sng" dirty="0" smtClean="0"/>
                        <a:t>Partial</a:t>
                      </a:r>
                      <a:r>
                        <a:rPr lang="en-US" u="sng" baseline="0" dirty="0" smtClean="0"/>
                        <a:t> Static-store</a:t>
                      </a:r>
                      <a:endParaRPr lang="en-US" u="sng" dirty="0"/>
                    </a:p>
                  </a:txBody>
                  <a:tcPr/>
                </a:tc>
                <a:tc>
                  <a:txBody>
                    <a:bodyPr/>
                    <a:lstStyle/>
                    <a:p>
                      <a:r>
                        <a:rPr lang="en-US" u="sng" baseline="0" dirty="0" smtClean="0"/>
                        <a:t>Residual Binary</a:t>
                      </a:r>
                      <a:endParaRPr lang="en-US" u="sng" baseline="0" dirty="0"/>
                    </a:p>
                  </a:txBody>
                  <a:tcPr/>
                </a:tc>
              </a:tr>
            </a:tbl>
          </a:graphicData>
        </a:graphic>
      </p:graphicFrame>
      <p:sp>
        <p:nvSpPr>
          <p:cNvPr id="2" name="Title 1"/>
          <p:cNvSpPr>
            <a:spLocks noGrp="1"/>
          </p:cNvSpPr>
          <p:nvPr>
            <p:ph type="title"/>
          </p:nvPr>
        </p:nvSpPr>
        <p:spPr/>
        <p:txBody>
          <a:bodyPr/>
          <a:lstStyle/>
          <a:p>
            <a:r>
              <a:rPr lang="en-US" dirty="0" err="1" smtClean="0"/>
              <a:t>WiPEr’s</a:t>
            </a:r>
            <a:r>
              <a:rPr lang="en-US" dirty="0" smtClean="0"/>
              <a:t> </a:t>
            </a:r>
            <a:r>
              <a:rPr lang="en-US" dirty="0"/>
              <a:t>Specialization Algorithm</a:t>
            </a:r>
          </a:p>
        </p:txBody>
      </p:sp>
      <p:sp>
        <p:nvSpPr>
          <p:cNvPr id="4" name="Slide Number Placeholder 3"/>
          <p:cNvSpPr>
            <a:spLocks noGrp="1"/>
          </p:cNvSpPr>
          <p:nvPr>
            <p:ph type="sldNum" sz="quarter" idx="12"/>
          </p:nvPr>
        </p:nvSpPr>
        <p:spPr/>
        <p:txBody>
          <a:bodyPr/>
          <a:lstStyle/>
          <a:p>
            <a:fld id="{61790EBF-2842-40BA-9364-7C045D9A1DE9}" type="slidenum">
              <a:rPr lang="en-US" smtClean="0"/>
              <a:t>35</a:t>
            </a:fld>
            <a:endParaRPr lang="en-US"/>
          </a:p>
        </p:txBody>
      </p:sp>
      <p:sp>
        <p:nvSpPr>
          <p:cNvPr id="6" name="TextBox 5"/>
          <p:cNvSpPr txBox="1"/>
          <p:nvPr/>
        </p:nvSpPr>
        <p:spPr>
          <a:xfrm>
            <a:off x="152400" y="1221699"/>
            <a:ext cx="2007409" cy="3139321"/>
          </a:xfrm>
          <a:prstGeom prst="rect">
            <a:avLst/>
          </a:prstGeom>
          <a:noFill/>
        </p:spPr>
        <p:txBody>
          <a:bodyPr wrap="none" rtlCol="0">
            <a:spAutoFit/>
          </a:bodyPr>
          <a:lstStyle/>
          <a:p>
            <a:r>
              <a:rPr lang="en-US" sz="2000" dirty="0" smtClean="0"/>
              <a:t>lea </a:t>
            </a:r>
            <a:r>
              <a:rPr lang="en-US" sz="2000" dirty="0" err="1" smtClean="0"/>
              <a:t>esp</a:t>
            </a:r>
            <a:r>
              <a:rPr lang="en-US" sz="2000" dirty="0" smtClean="0"/>
              <a:t>, [esp-4]</a:t>
            </a:r>
          </a:p>
          <a:p>
            <a:r>
              <a:rPr lang="en-US" sz="2000" dirty="0" smtClean="0"/>
              <a:t>mov [</a:t>
            </a:r>
            <a:r>
              <a:rPr lang="en-US" sz="2000" dirty="0" err="1" smtClean="0"/>
              <a:t>esp</a:t>
            </a:r>
            <a:r>
              <a:rPr lang="en-US" sz="2000" dirty="0" smtClean="0"/>
              <a:t>], </a:t>
            </a:r>
            <a:r>
              <a:rPr lang="en-US" sz="2000" dirty="0" err="1" smtClean="0"/>
              <a:t>eax</a:t>
            </a:r>
            <a:r>
              <a:rPr lang="en-US" sz="2000" dirty="0" smtClean="0"/>
              <a:t> ; a</a:t>
            </a:r>
          </a:p>
          <a:p>
            <a:r>
              <a:rPr lang="en-US" sz="2000" dirty="0" smtClean="0"/>
              <a:t>lea </a:t>
            </a:r>
            <a:r>
              <a:rPr lang="en-US" sz="2000" dirty="0" err="1" smtClean="0"/>
              <a:t>esp</a:t>
            </a:r>
            <a:r>
              <a:rPr lang="en-US" sz="2000" dirty="0" smtClean="0"/>
              <a:t>, [esp-4]</a:t>
            </a:r>
            <a:endParaRPr lang="en-US" sz="2000" dirty="0"/>
          </a:p>
          <a:p>
            <a:r>
              <a:rPr lang="en-US" sz="2000" dirty="0" smtClean="0"/>
              <a:t>mov [</a:t>
            </a:r>
            <a:r>
              <a:rPr lang="en-US" sz="2000" dirty="0" err="1" smtClean="0"/>
              <a:t>esp</a:t>
            </a:r>
            <a:r>
              <a:rPr lang="en-US" sz="2000" dirty="0" smtClean="0"/>
              <a:t>], </a:t>
            </a:r>
            <a:r>
              <a:rPr lang="en-US" sz="2000" dirty="0" err="1"/>
              <a:t>ebx</a:t>
            </a:r>
            <a:r>
              <a:rPr lang="en-US" sz="2000" dirty="0"/>
              <a:t> ; </a:t>
            </a:r>
            <a:r>
              <a:rPr lang="en-US" sz="2000" dirty="0" smtClean="0"/>
              <a:t>v</a:t>
            </a:r>
          </a:p>
          <a:p>
            <a:r>
              <a:rPr lang="en-US" sz="2000" dirty="0" smtClean="0"/>
              <a:t>lea </a:t>
            </a:r>
            <a:r>
              <a:rPr lang="en-US" sz="2000" dirty="0" err="1" smtClean="0"/>
              <a:t>esp</a:t>
            </a:r>
            <a:r>
              <a:rPr lang="en-US" sz="2000" dirty="0" smtClean="0"/>
              <a:t>, [esp-4]</a:t>
            </a:r>
            <a:endParaRPr lang="en-US" sz="2000" dirty="0"/>
          </a:p>
          <a:p>
            <a:r>
              <a:rPr lang="en-US" sz="2000" dirty="0" smtClean="0"/>
              <a:t>mov [</a:t>
            </a:r>
            <a:r>
              <a:rPr lang="en-US" sz="2000" dirty="0" err="1" smtClean="0"/>
              <a:t>esp</a:t>
            </a:r>
            <a:r>
              <a:rPr lang="en-US" sz="2000" dirty="0" smtClean="0"/>
              <a:t>], </a:t>
            </a:r>
            <a:r>
              <a:rPr lang="en-US" sz="2000" dirty="0" err="1"/>
              <a:t>ecx</a:t>
            </a:r>
            <a:r>
              <a:rPr lang="en-US" sz="2000" dirty="0"/>
              <a:t> ; </a:t>
            </a:r>
            <a:r>
              <a:rPr lang="en-US" sz="2000" dirty="0" smtClean="0"/>
              <a:t>n</a:t>
            </a:r>
          </a:p>
          <a:p>
            <a:r>
              <a:rPr lang="en-US" sz="2000" dirty="0" smtClean="0"/>
              <a:t>lea </a:t>
            </a:r>
            <a:r>
              <a:rPr lang="en-US" sz="2000" dirty="0" err="1" smtClean="0"/>
              <a:t>esp</a:t>
            </a:r>
            <a:r>
              <a:rPr lang="en-US" sz="2000" dirty="0" smtClean="0"/>
              <a:t>, [esp-4]</a:t>
            </a:r>
            <a:endParaRPr lang="en-US" sz="2000" dirty="0"/>
          </a:p>
          <a:p>
            <a:r>
              <a:rPr lang="en-US" sz="2000" dirty="0" smtClean="0"/>
              <a:t>mov [</a:t>
            </a:r>
            <a:r>
              <a:rPr lang="en-US" sz="2000" dirty="0" err="1" smtClean="0"/>
              <a:t>esp</a:t>
            </a:r>
            <a:r>
              <a:rPr lang="en-US" sz="2000" dirty="0" smtClean="0"/>
              <a:t>], 4</a:t>
            </a:r>
            <a:endParaRPr lang="en-US" sz="2000" dirty="0"/>
          </a:p>
          <a:p>
            <a:r>
              <a:rPr lang="en-US" sz="2000" dirty="0"/>
              <a:t>sub </a:t>
            </a:r>
            <a:r>
              <a:rPr lang="en-US" sz="2000" dirty="0" err="1"/>
              <a:t>esp</a:t>
            </a:r>
            <a:r>
              <a:rPr lang="en-US" sz="2000" dirty="0"/>
              <a:t>, 20</a:t>
            </a:r>
          </a:p>
          <a:p>
            <a:endParaRPr lang="en-US" dirty="0"/>
          </a:p>
        </p:txBody>
      </p:sp>
      <p:sp>
        <p:nvSpPr>
          <p:cNvPr id="7" name="TextBox 6"/>
          <p:cNvSpPr txBox="1"/>
          <p:nvPr/>
        </p:nvSpPr>
        <p:spPr>
          <a:xfrm>
            <a:off x="2806995" y="1221699"/>
            <a:ext cx="2813719" cy="2523768"/>
          </a:xfrm>
          <a:prstGeom prst="rect">
            <a:avLst/>
          </a:prstGeom>
          <a:noFill/>
        </p:spPr>
        <p:txBody>
          <a:bodyPr wrap="none" rtlCol="0">
            <a:spAutoFit/>
          </a:bodyPr>
          <a:lstStyle/>
          <a:p>
            <a:r>
              <a:rPr lang="en-US" sz="2000" dirty="0"/>
              <a:t>; Initialization loop</a:t>
            </a:r>
          </a:p>
          <a:p>
            <a:r>
              <a:rPr lang="en-US" sz="2000" dirty="0"/>
              <a:t>L2: </a:t>
            </a:r>
            <a:r>
              <a:rPr lang="en-US" sz="2000" dirty="0" err="1"/>
              <a:t>cmp</a:t>
            </a:r>
            <a:r>
              <a:rPr lang="en-US" sz="2000" dirty="0"/>
              <a:t> [esp+20], 0</a:t>
            </a:r>
          </a:p>
          <a:p>
            <a:r>
              <a:rPr lang="en-US" sz="2000" dirty="0"/>
              <a:t>      </a:t>
            </a:r>
            <a:r>
              <a:rPr lang="en-US" sz="2000" dirty="0" err="1"/>
              <a:t>jl</a:t>
            </a:r>
            <a:r>
              <a:rPr lang="en-US" sz="2000" dirty="0"/>
              <a:t> L1</a:t>
            </a:r>
          </a:p>
          <a:p>
            <a:r>
              <a:rPr lang="en-US" sz="2000" dirty="0"/>
              <a:t>      mov </a:t>
            </a:r>
            <a:r>
              <a:rPr lang="en-US" sz="2000" dirty="0" err="1"/>
              <a:t>ebx</a:t>
            </a:r>
            <a:r>
              <a:rPr lang="en-US" sz="2000" dirty="0"/>
              <a:t>, [esp+28]</a:t>
            </a:r>
          </a:p>
          <a:p>
            <a:r>
              <a:rPr lang="en-US" sz="2000" dirty="0"/>
              <a:t>      mov </a:t>
            </a:r>
            <a:r>
              <a:rPr lang="en-US" sz="2000" dirty="0" err="1"/>
              <a:t>edx</a:t>
            </a:r>
            <a:r>
              <a:rPr lang="en-US" sz="2000" dirty="0"/>
              <a:t>, [esp+20]</a:t>
            </a:r>
          </a:p>
          <a:p>
            <a:r>
              <a:rPr lang="en-US" sz="2000" dirty="0"/>
              <a:t>      mov [</a:t>
            </a:r>
            <a:r>
              <a:rPr lang="en-US" sz="2000" dirty="0" err="1"/>
              <a:t>esp+edx</a:t>
            </a:r>
            <a:r>
              <a:rPr lang="en-US" sz="2000" dirty="0"/>
              <a:t>*4], </a:t>
            </a:r>
            <a:r>
              <a:rPr lang="en-US" sz="2000" dirty="0" err="1"/>
              <a:t>ebx</a:t>
            </a:r>
            <a:endParaRPr lang="en-US" sz="2000" dirty="0"/>
          </a:p>
          <a:p>
            <a:r>
              <a:rPr lang="en-US" sz="2000" dirty="0"/>
              <a:t>      </a:t>
            </a:r>
            <a:r>
              <a:rPr lang="en-US" sz="2000" dirty="0" err="1"/>
              <a:t>jmp</a:t>
            </a:r>
            <a:r>
              <a:rPr lang="en-US" sz="2000" dirty="0"/>
              <a:t> L2</a:t>
            </a:r>
          </a:p>
          <a:p>
            <a:endParaRPr lang="en-US" dirty="0"/>
          </a:p>
        </p:txBody>
      </p:sp>
      <p:sp>
        <p:nvSpPr>
          <p:cNvPr id="8" name="TextBox 7"/>
          <p:cNvSpPr txBox="1"/>
          <p:nvPr/>
        </p:nvSpPr>
        <p:spPr>
          <a:xfrm>
            <a:off x="6172200" y="1221699"/>
            <a:ext cx="2798458" cy="2215991"/>
          </a:xfrm>
          <a:prstGeom prst="rect">
            <a:avLst/>
          </a:prstGeom>
          <a:noFill/>
        </p:spPr>
        <p:txBody>
          <a:bodyPr wrap="none" rtlCol="0">
            <a:spAutoFit/>
          </a:bodyPr>
          <a:lstStyle/>
          <a:p>
            <a:r>
              <a:rPr lang="en-US" sz="2000" dirty="0"/>
              <a:t>; Computation of a + b[n]</a:t>
            </a:r>
          </a:p>
          <a:p>
            <a:r>
              <a:rPr lang="en-US" sz="2000" dirty="0"/>
              <a:t>L1: mov </a:t>
            </a:r>
            <a:r>
              <a:rPr lang="en-US" sz="2000" dirty="0" err="1"/>
              <a:t>eax</a:t>
            </a:r>
            <a:r>
              <a:rPr lang="en-US" sz="2000" dirty="0"/>
              <a:t>, [esp+32]</a:t>
            </a:r>
          </a:p>
          <a:p>
            <a:r>
              <a:rPr lang="en-US" sz="2000" dirty="0"/>
              <a:t>      mov </a:t>
            </a:r>
            <a:r>
              <a:rPr lang="en-US" sz="2000" dirty="0" err="1"/>
              <a:t>ecx</a:t>
            </a:r>
            <a:r>
              <a:rPr lang="en-US" sz="2000" dirty="0"/>
              <a:t>, [esp+24]</a:t>
            </a:r>
          </a:p>
          <a:p>
            <a:r>
              <a:rPr lang="en-US" sz="2000" dirty="0"/>
              <a:t>      mov </a:t>
            </a:r>
            <a:r>
              <a:rPr lang="en-US" sz="2000" dirty="0" err="1"/>
              <a:t>ebx</a:t>
            </a:r>
            <a:r>
              <a:rPr lang="en-US" sz="2000" dirty="0"/>
              <a:t>, [</a:t>
            </a:r>
            <a:r>
              <a:rPr lang="en-US" sz="2000" dirty="0" err="1"/>
              <a:t>esp+ecx</a:t>
            </a:r>
            <a:r>
              <a:rPr lang="en-US" sz="2000" dirty="0"/>
              <a:t>*4]</a:t>
            </a:r>
          </a:p>
          <a:p>
            <a:r>
              <a:rPr lang="en-US" sz="2000" dirty="0"/>
              <a:t>      add </a:t>
            </a:r>
            <a:r>
              <a:rPr lang="en-US" sz="2000" dirty="0" err="1"/>
              <a:t>eax</a:t>
            </a:r>
            <a:r>
              <a:rPr lang="en-US" sz="2000" dirty="0"/>
              <a:t>, </a:t>
            </a:r>
            <a:r>
              <a:rPr lang="en-US" sz="2000" dirty="0" err="1"/>
              <a:t>ebx</a:t>
            </a:r>
            <a:endParaRPr lang="en-US" sz="2000" dirty="0"/>
          </a:p>
          <a:p>
            <a:r>
              <a:rPr lang="en-US" sz="2000" dirty="0"/>
              <a:t>      add </a:t>
            </a:r>
            <a:r>
              <a:rPr lang="en-US" sz="2000" dirty="0" err="1"/>
              <a:t>esp</a:t>
            </a:r>
            <a:r>
              <a:rPr lang="en-US" sz="2000" dirty="0"/>
              <a:t>, 36</a:t>
            </a:r>
          </a:p>
          <a:p>
            <a:endParaRPr lang="en-US" dirty="0"/>
          </a:p>
        </p:txBody>
      </p:sp>
      <p:sp>
        <p:nvSpPr>
          <p:cNvPr id="9" name="Rectangle 8"/>
          <p:cNvSpPr/>
          <p:nvPr/>
        </p:nvSpPr>
        <p:spPr>
          <a:xfrm>
            <a:off x="2806995" y="3603402"/>
            <a:ext cx="398584" cy="313572"/>
          </a:xfrm>
          <a:prstGeom prst="rect">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TextBox 9"/>
          <p:cNvSpPr txBox="1"/>
          <p:nvPr/>
        </p:nvSpPr>
        <p:spPr>
          <a:xfrm>
            <a:off x="3205579" y="3575522"/>
            <a:ext cx="1051891" cy="369332"/>
          </a:xfrm>
          <a:prstGeom prst="rect">
            <a:avLst/>
          </a:prstGeom>
          <a:noFill/>
        </p:spPr>
        <p:txBody>
          <a:bodyPr wrap="none" rtlCol="0">
            <a:spAutoFit/>
          </a:bodyPr>
          <a:lstStyle/>
          <a:p>
            <a:r>
              <a:rPr lang="en-US" dirty="0" smtClean="0">
                <a:latin typeface="Cambria" panose="02040503050406030204" pitchFamily="18" charset="0"/>
              </a:rPr>
              <a:t>Dynamic</a:t>
            </a:r>
            <a:endParaRPr lang="en-US" dirty="0">
              <a:latin typeface="Cambria" panose="02040503050406030204" pitchFamily="18" charset="0"/>
            </a:endParaRPr>
          </a:p>
        </p:txBody>
      </p:sp>
      <p:sp>
        <p:nvSpPr>
          <p:cNvPr id="11" name="Rectangle 10"/>
          <p:cNvSpPr/>
          <p:nvPr/>
        </p:nvSpPr>
        <p:spPr>
          <a:xfrm>
            <a:off x="5037380" y="3603402"/>
            <a:ext cx="398584" cy="313572"/>
          </a:xfrm>
          <a:prstGeom prst="rect">
            <a:avLst/>
          </a:prstGeom>
          <a:solidFill>
            <a:srgbClr val="00B0F0"/>
          </a:solidFill>
          <a:ln>
            <a:solidFill>
              <a:srgbClr val="00B0F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TextBox 11"/>
          <p:cNvSpPr txBox="1"/>
          <p:nvPr/>
        </p:nvSpPr>
        <p:spPr>
          <a:xfrm>
            <a:off x="5435964" y="3575522"/>
            <a:ext cx="759695" cy="369332"/>
          </a:xfrm>
          <a:prstGeom prst="rect">
            <a:avLst/>
          </a:prstGeom>
          <a:noFill/>
        </p:spPr>
        <p:txBody>
          <a:bodyPr wrap="none" rtlCol="0">
            <a:spAutoFit/>
          </a:bodyPr>
          <a:lstStyle/>
          <a:p>
            <a:r>
              <a:rPr lang="en-US" dirty="0" smtClean="0">
                <a:latin typeface="Cambria" panose="02040503050406030204" pitchFamily="18" charset="0"/>
              </a:rPr>
              <a:t>Lifted</a:t>
            </a:r>
            <a:endParaRPr lang="en-US" dirty="0">
              <a:latin typeface="Cambria" panose="02040503050406030204" pitchFamily="18" charset="0"/>
            </a:endParaRPr>
          </a:p>
        </p:txBody>
      </p:sp>
      <p:sp>
        <p:nvSpPr>
          <p:cNvPr id="13" name="Rectangle 12"/>
          <p:cNvSpPr/>
          <p:nvPr/>
        </p:nvSpPr>
        <p:spPr>
          <a:xfrm>
            <a:off x="7149077" y="3603402"/>
            <a:ext cx="398584" cy="313572"/>
          </a:xfrm>
          <a:prstGeom prst="rect">
            <a:avLst/>
          </a:prstGeom>
          <a:solidFill>
            <a:srgbClr val="00B050"/>
          </a:solidFill>
          <a:ln>
            <a:solidFill>
              <a:srgbClr val="00B05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TextBox 13"/>
          <p:cNvSpPr txBox="1"/>
          <p:nvPr/>
        </p:nvSpPr>
        <p:spPr>
          <a:xfrm>
            <a:off x="7547661" y="3575522"/>
            <a:ext cx="732893" cy="369332"/>
          </a:xfrm>
          <a:prstGeom prst="rect">
            <a:avLst/>
          </a:prstGeom>
          <a:noFill/>
        </p:spPr>
        <p:txBody>
          <a:bodyPr wrap="none" rtlCol="0">
            <a:spAutoFit/>
          </a:bodyPr>
          <a:lstStyle/>
          <a:p>
            <a:r>
              <a:rPr lang="en-US" dirty="0" smtClean="0">
                <a:latin typeface="Cambria" panose="02040503050406030204" pitchFamily="18" charset="0"/>
              </a:rPr>
              <a:t>Static</a:t>
            </a:r>
            <a:endParaRPr lang="en-US" dirty="0">
              <a:latin typeface="Cambria" panose="02040503050406030204" pitchFamily="18" charset="0"/>
            </a:endParaRPr>
          </a:p>
        </p:txBody>
      </p:sp>
      <p:graphicFrame>
        <p:nvGraphicFramePr>
          <p:cNvPr id="17" name="Table 16"/>
          <p:cNvGraphicFramePr>
            <a:graphicFrameLocks noGrp="1"/>
          </p:cNvGraphicFramePr>
          <p:nvPr>
            <p:extLst>
              <p:ext uri="{D42A27DB-BD31-4B8C-83A1-F6EECF244321}">
                <p14:modId xmlns:p14="http://schemas.microsoft.com/office/powerpoint/2010/main" val="4089438243"/>
              </p:ext>
            </p:extLst>
          </p:nvPr>
        </p:nvGraphicFramePr>
        <p:xfrm>
          <a:off x="454352" y="4594224"/>
          <a:ext cx="1371601" cy="736600"/>
        </p:xfrm>
        <a:graphic>
          <a:graphicData uri="http://schemas.openxmlformats.org/drawingml/2006/table">
            <a:tbl>
              <a:tblPr firstRow="1" bandRow="1">
                <a:tableStyleId>{5940675A-B579-460E-94D1-54222C63F5DA}</a:tableStyleId>
              </a:tblPr>
              <a:tblGrid>
                <a:gridCol w="685801"/>
                <a:gridCol w="685800"/>
              </a:tblGrid>
              <a:tr h="368300">
                <a:tc>
                  <a:txBody>
                    <a:bodyPr/>
                    <a:lstStyle/>
                    <a:p>
                      <a:r>
                        <a:rPr lang="en-US" dirty="0" smtClean="0"/>
                        <a:t>ESP</a:t>
                      </a:r>
                      <a:endParaRPr lang="en-US" dirty="0"/>
                    </a:p>
                  </a:txBody>
                  <a:tcPr/>
                </a:tc>
                <a:tc>
                  <a:txBody>
                    <a:bodyPr/>
                    <a:lstStyle/>
                    <a:p>
                      <a:r>
                        <a:rPr lang="en-US" b="1" dirty="0" smtClean="0"/>
                        <a:t>n</a:t>
                      </a:r>
                      <a:endParaRPr lang="en-US" b="1" dirty="0"/>
                    </a:p>
                  </a:txBody>
                  <a:tcPr/>
                </a:tc>
              </a:tr>
              <a:tr h="368300">
                <a:tc>
                  <a:txBody>
                    <a:bodyPr/>
                    <a:lstStyle/>
                    <a:p>
                      <a:r>
                        <a:rPr lang="en-US" dirty="0" smtClean="0"/>
                        <a:t>EBX</a:t>
                      </a:r>
                      <a:endParaRPr lang="en-US" dirty="0"/>
                    </a:p>
                  </a:txBody>
                  <a:tcPr/>
                </a:tc>
                <a:tc>
                  <a:txBody>
                    <a:bodyPr/>
                    <a:lstStyle/>
                    <a:p>
                      <a:r>
                        <a:rPr lang="en-US" dirty="0" smtClean="0"/>
                        <a:t>1</a:t>
                      </a:r>
                      <a:endParaRPr lang="en-US" dirty="0"/>
                    </a:p>
                  </a:txBody>
                  <a:tcPr/>
                </a:tc>
              </a:tr>
            </a:tbl>
          </a:graphicData>
        </a:graphic>
      </p:graphicFrame>
      <p:sp>
        <p:nvSpPr>
          <p:cNvPr id="18" name="Rectangle 17"/>
          <p:cNvSpPr/>
          <p:nvPr/>
        </p:nvSpPr>
        <p:spPr>
          <a:xfrm>
            <a:off x="152400" y="1221699"/>
            <a:ext cx="1752600" cy="3785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4510361" y="5105400"/>
            <a:ext cx="1452621" cy="358264"/>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1600" dirty="0">
                <a:solidFill>
                  <a:schemeClr val="tx1"/>
                </a:solidFill>
                <a:latin typeface="Cambria" panose="02040503050406030204" pitchFamily="18" charset="0"/>
              </a:rPr>
              <a:t>ESP’ </a:t>
            </a:r>
            <a:r>
              <a:rPr lang="en-US" sz="1600" dirty="0">
                <a:solidFill>
                  <a:schemeClr val="tx1"/>
                </a:solidFill>
                <a:latin typeface="Cambria" panose="02040503050406030204" pitchFamily="18" charset="0"/>
                <a:sym typeface="Wingdings" panose="05000000000000000000" pitchFamily="2" charset="2"/>
              </a:rPr>
              <a:t>= ESP – </a:t>
            </a:r>
            <a:r>
              <a:rPr lang="en-US" sz="1600" dirty="0" smtClean="0">
                <a:solidFill>
                  <a:schemeClr val="tx1"/>
                </a:solidFill>
                <a:latin typeface="Cambria" panose="02040503050406030204" pitchFamily="18" charset="0"/>
                <a:sym typeface="Wingdings" panose="05000000000000000000" pitchFamily="2" charset="2"/>
              </a:rPr>
              <a:t>4</a:t>
            </a:r>
            <a:endParaRPr lang="en-US" sz="1600" dirty="0">
              <a:solidFill>
                <a:schemeClr val="tx1"/>
              </a:solidFill>
              <a:latin typeface="Cambria" panose="02040503050406030204" pitchFamily="18" charset="0"/>
            </a:endParaRPr>
          </a:p>
        </p:txBody>
      </p:sp>
      <p:sp>
        <p:nvSpPr>
          <p:cNvPr id="20" name="Rounded Rectangle 19"/>
          <p:cNvSpPr/>
          <p:nvPr/>
        </p:nvSpPr>
        <p:spPr>
          <a:xfrm>
            <a:off x="4510361" y="5105551"/>
            <a:ext cx="1452621" cy="358264"/>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1600" dirty="0">
                <a:solidFill>
                  <a:schemeClr val="tx1"/>
                </a:solidFill>
                <a:latin typeface="Cambria" panose="02040503050406030204" pitchFamily="18" charset="0"/>
              </a:rPr>
              <a:t>ESP’ </a:t>
            </a:r>
            <a:r>
              <a:rPr lang="en-US" sz="1600" dirty="0">
                <a:solidFill>
                  <a:schemeClr val="tx1"/>
                </a:solidFill>
                <a:latin typeface="Cambria" panose="02040503050406030204" pitchFamily="18" charset="0"/>
                <a:sym typeface="Wingdings" panose="05000000000000000000" pitchFamily="2" charset="2"/>
              </a:rPr>
              <a:t>= </a:t>
            </a:r>
            <a:r>
              <a:rPr lang="en-US" sz="1600" b="1" dirty="0" smtClean="0">
                <a:solidFill>
                  <a:schemeClr val="tx1"/>
                </a:solidFill>
                <a:latin typeface="Cambria" panose="02040503050406030204" pitchFamily="18" charset="0"/>
                <a:sym typeface="Wingdings" panose="05000000000000000000" pitchFamily="2" charset="2"/>
              </a:rPr>
              <a:t>n – 4 </a:t>
            </a:r>
            <a:endParaRPr lang="en-US" sz="1600" b="1" dirty="0">
              <a:solidFill>
                <a:schemeClr val="tx1"/>
              </a:solidFill>
              <a:latin typeface="Cambria" panose="02040503050406030204" pitchFamily="18" charset="0"/>
            </a:endParaRPr>
          </a:p>
        </p:txBody>
      </p:sp>
      <p:sp>
        <p:nvSpPr>
          <p:cNvPr id="21" name="TextBox 20"/>
          <p:cNvSpPr txBox="1"/>
          <p:nvPr/>
        </p:nvSpPr>
        <p:spPr>
          <a:xfrm>
            <a:off x="2140183" y="4505387"/>
            <a:ext cx="1822217" cy="1754326"/>
          </a:xfrm>
          <a:prstGeom prst="rect">
            <a:avLst/>
          </a:prstGeom>
          <a:noFill/>
        </p:spPr>
        <p:txBody>
          <a:bodyPr wrap="square" rtlCol="0">
            <a:spAutoFit/>
          </a:bodyPr>
          <a:lstStyle/>
          <a:p>
            <a:r>
              <a:rPr lang="en-US" dirty="0" smtClean="0"/>
              <a:t>mov </a:t>
            </a:r>
            <a:r>
              <a:rPr lang="en-US" dirty="0" err="1" smtClean="0"/>
              <a:t>esi</a:t>
            </a:r>
            <a:r>
              <a:rPr lang="en-US" dirty="0" smtClean="0"/>
              <a:t>, </a:t>
            </a:r>
            <a:r>
              <a:rPr lang="en-US" dirty="0" err="1" smtClean="0"/>
              <a:t>esp</a:t>
            </a:r>
            <a:endParaRPr lang="en-US" dirty="0" smtClean="0"/>
          </a:p>
          <a:p>
            <a:r>
              <a:rPr lang="en-US" dirty="0" smtClean="0"/>
              <a:t>lea </a:t>
            </a:r>
            <a:r>
              <a:rPr lang="en-US" dirty="0" err="1" smtClean="0"/>
              <a:t>esp</a:t>
            </a:r>
            <a:r>
              <a:rPr lang="en-US" dirty="0" smtClean="0"/>
              <a:t>, [</a:t>
            </a:r>
            <a:r>
              <a:rPr lang="en-US" dirty="0" err="1" smtClean="0"/>
              <a:t>esi</a:t>
            </a:r>
            <a:r>
              <a:rPr lang="en-US" dirty="0" smtClean="0"/>
              <a:t> – 4]</a:t>
            </a:r>
          </a:p>
          <a:p>
            <a:r>
              <a:rPr lang="en-US" dirty="0" smtClean="0"/>
              <a:t>mov [</a:t>
            </a:r>
            <a:r>
              <a:rPr lang="en-US" dirty="0" err="1" smtClean="0"/>
              <a:t>esp</a:t>
            </a:r>
            <a:r>
              <a:rPr lang="en-US" dirty="0" smtClean="0"/>
              <a:t>], </a:t>
            </a:r>
            <a:r>
              <a:rPr lang="en-US" dirty="0" err="1" smtClean="0"/>
              <a:t>eax</a:t>
            </a:r>
            <a:endParaRPr lang="en-US" dirty="0" smtClean="0"/>
          </a:p>
          <a:p>
            <a:r>
              <a:rPr lang="en-US" dirty="0" smtClean="0"/>
              <a:t>lea </a:t>
            </a:r>
            <a:r>
              <a:rPr lang="en-US" dirty="0" err="1" smtClean="0"/>
              <a:t>esp</a:t>
            </a:r>
            <a:r>
              <a:rPr lang="en-US" dirty="0" smtClean="0"/>
              <a:t>, [</a:t>
            </a:r>
            <a:r>
              <a:rPr lang="en-US" dirty="0" err="1" smtClean="0"/>
              <a:t>esi</a:t>
            </a:r>
            <a:r>
              <a:rPr lang="en-US" dirty="0" smtClean="0"/>
              <a:t> – 12]</a:t>
            </a:r>
          </a:p>
          <a:p>
            <a:r>
              <a:rPr lang="en-US" dirty="0" smtClean="0"/>
              <a:t>mov [</a:t>
            </a:r>
            <a:r>
              <a:rPr lang="en-US" dirty="0" err="1" smtClean="0"/>
              <a:t>esp</a:t>
            </a:r>
            <a:r>
              <a:rPr lang="en-US" dirty="0" smtClean="0"/>
              <a:t>], </a:t>
            </a:r>
            <a:r>
              <a:rPr lang="en-US" dirty="0" err="1" smtClean="0"/>
              <a:t>ecx</a:t>
            </a:r>
            <a:endParaRPr lang="en-US" dirty="0" smtClean="0"/>
          </a:p>
          <a:p>
            <a:r>
              <a:rPr lang="en-US" dirty="0" smtClean="0"/>
              <a:t>lea </a:t>
            </a:r>
            <a:r>
              <a:rPr lang="en-US" dirty="0" err="1" smtClean="0"/>
              <a:t>esp</a:t>
            </a:r>
            <a:r>
              <a:rPr lang="en-US" dirty="0" smtClean="0"/>
              <a:t>, [</a:t>
            </a:r>
            <a:r>
              <a:rPr lang="en-US" dirty="0" err="1" smtClean="0"/>
              <a:t>esi</a:t>
            </a:r>
            <a:r>
              <a:rPr lang="en-US" dirty="0" smtClean="0"/>
              <a:t> – 16]</a:t>
            </a:r>
            <a:endParaRPr lang="en-US" dirty="0"/>
          </a:p>
        </p:txBody>
      </p:sp>
      <p:cxnSp>
        <p:nvCxnSpPr>
          <p:cNvPr id="23" name="Curved Connector 22"/>
          <p:cNvCxnSpPr/>
          <p:nvPr/>
        </p:nvCxnSpPr>
        <p:spPr>
          <a:xfrm rot="10800000">
            <a:off x="3799108" y="4979951"/>
            <a:ext cx="620495" cy="304738"/>
          </a:xfrm>
          <a:prstGeom prst="curvedConnector3">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152399" y="1543856"/>
            <a:ext cx="2007409" cy="3785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7" name="Table 26"/>
          <p:cNvGraphicFramePr>
            <a:graphicFrameLocks noGrp="1"/>
          </p:cNvGraphicFramePr>
          <p:nvPr>
            <p:extLst>
              <p:ext uri="{D42A27DB-BD31-4B8C-83A1-F6EECF244321}">
                <p14:modId xmlns:p14="http://schemas.microsoft.com/office/powerpoint/2010/main" val="2851279319"/>
              </p:ext>
            </p:extLst>
          </p:nvPr>
        </p:nvGraphicFramePr>
        <p:xfrm>
          <a:off x="454352" y="4597400"/>
          <a:ext cx="1371601" cy="736600"/>
        </p:xfrm>
        <a:graphic>
          <a:graphicData uri="http://schemas.openxmlformats.org/drawingml/2006/table">
            <a:tbl>
              <a:tblPr firstRow="1" bandRow="1">
                <a:tableStyleId>{5940675A-B579-460E-94D1-54222C63F5DA}</a:tableStyleId>
              </a:tblPr>
              <a:tblGrid>
                <a:gridCol w="685801"/>
                <a:gridCol w="685800"/>
              </a:tblGrid>
              <a:tr h="368300">
                <a:tc>
                  <a:txBody>
                    <a:bodyPr/>
                    <a:lstStyle/>
                    <a:p>
                      <a:r>
                        <a:rPr lang="en-US" dirty="0" smtClean="0"/>
                        <a:t>ESP</a:t>
                      </a:r>
                      <a:endParaRPr lang="en-US" dirty="0"/>
                    </a:p>
                  </a:txBody>
                  <a:tcPr/>
                </a:tc>
                <a:tc>
                  <a:txBody>
                    <a:bodyPr/>
                    <a:lstStyle/>
                    <a:p>
                      <a:r>
                        <a:rPr lang="en-US" b="1" dirty="0" smtClean="0"/>
                        <a:t>n</a:t>
                      </a:r>
                      <a:r>
                        <a:rPr lang="en-US" b="1" baseline="0" dirty="0" smtClean="0"/>
                        <a:t> – 4 </a:t>
                      </a:r>
                      <a:endParaRPr lang="en-US" b="1" dirty="0"/>
                    </a:p>
                  </a:txBody>
                  <a:tcPr/>
                </a:tc>
              </a:tr>
              <a:tr h="368300">
                <a:tc>
                  <a:txBody>
                    <a:bodyPr/>
                    <a:lstStyle/>
                    <a:p>
                      <a:r>
                        <a:rPr lang="en-US" dirty="0" smtClean="0"/>
                        <a:t>EBX</a:t>
                      </a:r>
                      <a:endParaRPr lang="en-US" dirty="0"/>
                    </a:p>
                  </a:txBody>
                  <a:tcPr/>
                </a:tc>
                <a:tc>
                  <a:txBody>
                    <a:bodyPr/>
                    <a:lstStyle/>
                    <a:p>
                      <a:r>
                        <a:rPr lang="en-US" dirty="0" smtClean="0"/>
                        <a:t>1</a:t>
                      </a:r>
                      <a:endParaRPr lang="en-US" dirty="0"/>
                    </a:p>
                  </a:txBody>
                  <a:tcPr/>
                </a:tc>
              </a:tr>
            </a:tbl>
          </a:graphicData>
        </a:graphic>
      </p:graphicFrame>
      <p:sp>
        <p:nvSpPr>
          <p:cNvPr id="37" name="Freeform 36"/>
          <p:cNvSpPr/>
          <p:nvPr/>
        </p:nvSpPr>
        <p:spPr>
          <a:xfrm>
            <a:off x="2296635" y="1711841"/>
            <a:ext cx="3004945" cy="3551274"/>
          </a:xfrm>
          <a:custGeom>
            <a:avLst/>
            <a:gdLst>
              <a:gd name="connsiteX0" fmla="*/ 0 w 2980219"/>
              <a:gd name="connsiteY0" fmla="*/ 0 h 3569894"/>
              <a:gd name="connsiteX1" fmla="*/ 2913320 w 2980219"/>
              <a:gd name="connsiteY1" fmla="*/ 1765005 h 3569894"/>
              <a:gd name="connsiteX2" fmla="*/ 1967023 w 2980219"/>
              <a:gd name="connsiteY2" fmla="*/ 3327991 h 3569894"/>
              <a:gd name="connsiteX3" fmla="*/ 1073888 w 2980219"/>
              <a:gd name="connsiteY3" fmla="*/ 3540642 h 3569894"/>
              <a:gd name="connsiteX0" fmla="*/ 0 w 2977984"/>
              <a:gd name="connsiteY0" fmla="*/ 0 h 3550503"/>
              <a:gd name="connsiteX1" fmla="*/ 2913320 w 2977984"/>
              <a:gd name="connsiteY1" fmla="*/ 1765005 h 3550503"/>
              <a:gd name="connsiteX2" fmla="*/ 1945758 w 2977984"/>
              <a:gd name="connsiteY2" fmla="*/ 3200400 h 3550503"/>
              <a:gd name="connsiteX3" fmla="*/ 1073888 w 2977984"/>
              <a:gd name="connsiteY3" fmla="*/ 3540642 h 3550503"/>
              <a:gd name="connsiteX0" fmla="*/ 0 w 2979093"/>
              <a:gd name="connsiteY0" fmla="*/ 0 h 3548756"/>
              <a:gd name="connsiteX1" fmla="*/ 2913320 w 2979093"/>
              <a:gd name="connsiteY1" fmla="*/ 1765005 h 3548756"/>
              <a:gd name="connsiteX2" fmla="*/ 1956390 w 2979093"/>
              <a:gd name="connsiteY2" fmla="*/ 3168502 h 3548756"/>
              <a:gd name="connsiteX3" fmla="*/ 1073888 w 2979093"/>
              <a:gd name="connsiteY3" fmla="*/ 3540642 h 3548756"/>
              <a:gd name="connsiteX0" fmla="*/ 0 w 2977515"/>
              <a:gd name="connsiteY0" fmla="*/ 0 h 3551787"/>
              <a:gd name="connsiteX1" fmla="*/ 2913320 w 2977515"/>
              <a:gd name="connsiteY1" fmla="*/ 1765005 h 3551787"/>
              <a:gd name="connsiteX2" fmla="*/ 1956390 w 2977515"/>
              <a:gd name="connsiteY2" fmla="*/ 3168502 h 3551787"/>
              <a:gd name="connsiteX3" fmla="*/ 1073888 w 2977515"/>
              <a:gd name="connsiteY3" fmla="*/ 3540642 h 3551787"/>
              <a:gd name="connsiteX0" fmla="*/ 0 w 2979634"/>
              <a:gd name="connsiteY0" fmla="*/ 0 h 3547540"/>
              <a:gd name="connsiteX1" fmla="*/ 2913320 w 2979634"/>
              <a:gd name="connsiteY1" fmla="*/ 1765005 h 3547540"/>
              <a:gd name="connsiteX2" fmla="*/ 1956390 w 2979634"/>
              <a:gd name="connsiteY2" fmla="*/ 3168502 h 3547540"/>
              <a:gd name="connsiteX3" fmla="*/ 1073888 w 2979634"/>
              <a:gd name="connsiteY3" fmla="*/ 3540642 h 3547540"/>
              <a:gd name="connsiteX0" fmla="*/ 0 w 2976752"/>
              <a:gd name="connsiteY0" fmla="*/ 0 h 3558995"/>
              <a:gd name="connsiteX1" fmla="*/ 2913320 w 2976752"/>
              <a:gd name="connsiteY1" fmla="*/ 1765005 h 3558995"/>
              <a:gd name="connsiteX2" fmla="*/ 1956390 w 2976752"/>
              <a:gd name="connsiteY2" fmla="*/ 3168502 h 3558995"/>
              <a:gd name="connsiteX3" fmla="*/ 1360967 w 2976752"/>
              <a:gd name="connsiteY3" fmla="*/ 3551274 h 3558995"/>
              <a:gd name="connsiteX0" fmla="*/ 0 w 2976752"/>
              <a:gd name="connsiteY0" fmla="*/ 0 h 3551274"/>
              <a:gd name="connsiteX1" fmla="*/ 2913320 w 2976752"/>
              <a:gd name="connsiteY1" fmla="*/ 1765005 h 3551274"/>
              <a:gd name="connsiteX2" fmla="*/ 1956390 w 2976752"/>
              <a:gd name="connsiteY2" fmla="*/ 3168502 h 3551274"/>
              <a:gd name="connsiteX3" fmla="*/ 1360967 w 2976752"/>
              <a:gd name="connsiteY3" fmla="*/ 3551274 h 3551274"/>
              <a:gd name="connsiteX0" fmla="*/ 0 w 2976752"/>
              <a:gd name="connsiteY0" fmla="*/ 0 h 3551274"/>
              <a:gd name="connsiteX1" fmla="*/ 2913320 w 2976752"/>
              <a:gd name="connsiteY1" fmla="*/ 1765005 h 3551274"/>
              <a:gd name="connsiteX2" fmla="*/ 1956390 w 2976752"/>
              <a:gd name="connsiteY2" fmla="*/ 3168502 h 3551274"/>
              <a:gd name="connsiteX3" fmla="*/ 1360967 w 2976752"/>
              <a:gd name="connsiteY3" fmla="*/ 3551274 h 3551274"/>
              <a:gd name="connsiteX0" fmla="*/ 0 w 2976752"/>
              <a:gd name="connsiteY0" fmla="*/ 0 h 3551274"/>
              <a:gd name="connsiteX1" fmla="*/ 2913320 w 2976752"/>
              <a:gd name="connsiteY1" fmla="*/ 1765005 h 3551274"/>
              <a:gd name="connsiteX2" fmla="*/ 1956390 w 2976752"/>
              <a:gd name="connsiteY2" fmla="*/ 3168502 h 3551274"/>
              <a:gd name="connsiteX3" fmla="*/ 1360967 w 2976752"/>
              <a:gd name="connsiteY3" fmla="*/ 3551274 h 3551274"/>
              <a:gd name="connsiteX0" fmla="*/ 0 w 2976752"/>
              <a:gd name="connsiteY0" fmla="*/ 0 h 3551274"/>
              <a:gd name="connsiteX1" fmla="*/ 2913320 w 2976752"/>
              <a:gd name="connsiteY1" fmla="*/ 1765005 h 3551274"/>
              <a:gd name="connsiteX2" fmla="*/ 1956390 w 2976752"/>
              <a:gd name="connsiteY2" fmla="*/ 3168502 h 3551274"/>
              <a:gd name="connsiteX3" fmla="*/ 1360967 w 2976752"/>
              <a:gd name="connsiteY3" fmla="*/ 3551274 h 3551274"/>
              <a:gd name="connsiteX0" fmla="*/ 0 w 2970372"/>
              <a:gd name="connsiteY0" fmla="*/ 0 h 3551274"/>
              <a:gd name="connsiteX1" fmla="*/ 2913320 w 2970372"/>
              <a:gd name="connsiteY1" fmla="*/ 1765005 h 3551274"/>
              <a:gd name="connsiteX2" fmla="*/ 1956390 w 2970372"/>
              <a:gd name="connsiteY2" fmla="*/ 3168502 h 3551274"/>
              <a:gd name="connsiteX3" fmla="*/ 1360967 w 2970372"/>
              <a:gd name="connsiteY3" fmla="*/ 3551274 h 3551274"/>
              <a:gd name="connsiteX0" fmla="*/ 0 w 2975192"/>
              <a:gd name="connsiteY0" fmla="*/ 0 h 3551274"/>
              <a:gd name="connsiteX1" fmla="*/ 2913320 w 2975192"/>
              <a:gd name="connsiteY1" fmla="*/ 1765005 h 3551274"/>
              <a:gd name="connsiteX2" fmla="*/ 2009553 w 2975192"/>
              <a:gd name="connsiteY2" fmla="*/ 3179135 h 3551274"/>
              <a:gd name="connsiteX3" fmla="*/ 1360967 w 2975192"/>
              <a:gd name="connsiteY3" fmla="*/ 3551274 h 3551274"/>
              <a:gd name="connsiteX0" fmla="*/ 0 w 2978256"/>
              <a:gd name="connsiteY0" fmla="*/ 0 h 3551274"/>
              <a:gd name="connsiteX1" fmla="*/ 2913320 w 2978256"/>
              <a:gd name="connsiteY1" fmla="*/ 1765005 h 3551274"/>
              <a:gd name="connsiteX2" fmla="*/ 2041451 w 2978256"/>
              <a:gd name="connsiteY2" fmla="*/ 3189767 h 3551274"/>
              <a:gd name="connsiteX3" fmla="*/ 1360967 w 2978256"/>
              <a:gd name="connsiteY3" fmla="*/ 3551274 h 3551274"/>
              <a:gd name="connsiteX0" fmla="*/ 0 w 2985953"/>
              <a:gd name="connsiteY0" fmla="*/ 0 h 3551274"/>
              <a:gd name="connsiteX1" fmla="*/ 2913320 w 2985953"/>
              <a:gd name="connsiteY1" fmla="*/ 1765005 h 3551274"/>
              <a:gd name="connsiteX2" fmla="*/ 2115879 w 2985953"/>
              <a:gd name="connsiteY2" fmla="*/ 3189767 h 3551274"/>
              <a:gd name="connsiteX3" fmla="*/ 1360967 w 2985953"/>
              <a:gd name="connsiteY3" fmla="*/ 3551274 h 3551274"/>
              <a:gd name="connsiteX0" fmla="*/ 0 w 2996158"/>
              <a:gd name="connsiteY0" fmla="*/ 0 h 3551274"/>
              <a:gd name="connsiteX1" fmla="*/ 2913320 w 2996158"/>
              <a:gd name="connsiteY1" fmla="*/ 1765005 h 3551274"/>
              <a:gd name="connsiteX2" fmla="*/ 2115879 w 2996158"/>
              <a:gd name="connsiteY2" fmla="*/ 3189767 h 3551274"/>
              <a:gd name="connsiteX3" fmla="*/ 1360967 w 2996158"/>
              <a:gd name="connsiteY3" fmla="*/ 3551274 h 3551274"/>
              <a:gd name="connsiteX0" fmla="*/ 0 w 2997618"/>
              <a:gd name="connsiteY0" fmla="*/ 0 h 3551274"/>
              <a:gd name="connsiteX1" fmla="*/ 2913320 w 2997618"/>
              <a:gd name="connsiteY1" fmla="*/ 1765005 h 3551274"/>
              <a:gd name="connsiteX2" fmla="*/ 2115879 w 2997618"/>
              <a:gd name="connsiteY2" fmla="*/ 3189767 h 3551274"/>
              <a:gd name="connsiteX3" fmla="*/ 1360967 w 2997618"/>
              <a:gd name="connsiteY3" fmla="*/ 3551274 h 3551274"/>
              <a:gd name="connsiteX0" fmla="*/ 0 w 3004945"/>
              <a:gd name="connsiteY0" fmla="*/ 0 h 3551274"/>
              <a:gd name="connsiteX1" fmla="*/ 2913320 w 3004945"/>
              <a:gd name="connsiteY1" fmla="*/ 1765005 h 3551274"/>
              <a:gd name="connsiteX2" fmla="*/ 2169041 w 3004945"/>
              <a:gd name="connsiteY2" fmla="*/ 3179135 h 3551274"/>
              <a:gd name="connsiteX3" fmla="*/ 1360967 w 3004945"/>
              <a:gd name="connsiteY3" fmla="*/ 3551274 h 3551274"/>
            </a:gdLst>
            <a:ahLst/>
            <a:cxnLst>
              <a:cxn ang="0">
                <a:pos x="connsiteX0" y="connsiteY0"/>
              </a:cxn>
              <a:cxn ang="0">
                <a:pos x="connsiteX1" y="connsiteY1"/>
              </a:cxn>
              <a:cxn ang="0">
                <a:pos x="connsiteX2" y="connsiteY2"/>
              </a:cxn>
              <a:cxn ang="0">
                <a:pos x="connsiteX3" y="connsiteY3"/>
              </a:cxn>
            </a:cxnLst>
            <a:rect l="l" t="t" r="r" b="b"/>
            <a:pathLst>
              <a:path w="3004945" h="3551274">
                <a:moveTo>
                  <a:pt x="0" y="0"/>
                </a:moveTo>
                <a:cubicBezTo>
                  <a:pt x="1292741" y="605170"/>
                  <a:pt x="2551813" y="1235149"/>
                  <a:pt x="2913320" y="1765005"/>
                </a:cubicBezTo>
                <a:cubicBezTo>
                  <a:pt x="3274827" y="2294861"/>
                  <a:pt x="2470297" y="2955852"/>
                  <a:pt x="2169041" y="3179135"/>
                </a:cubicBezTo>
                <a:cubicBezTo>
                  <a:pt x="1867785" y="3402418"/>
                  <a:pt x="1856266" y="3497225"/>
                  <a:pt x="1360967" y="3551274"/>
                </a:cubicBezTo>
              </a:path>
            </a:pathLst>
          </a:custGeom>
          <a:noFill/>
          <a:ln>
            <a:solidFill>
              <a:schemeClr val="tx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152398" y="1865376"/>
            <a:ext cx="1752602" cy="3785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152398" y="2167128"/>
            <a:ext cx="1975510" cy="3785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1" name="Table 40"/>
          <p:cNvGraphicFramePr>
            <a:graphicFrameLocks noGrp="1"/>
          </p:cNvGraphicFramePr>
          <p:nvPr>
            <p:extLst>
              <p:ext uri="{D42A27DB-BD31-4B8C-83A1-F6EECF244321}">
                <p14:modId xmlns:p14="http://schemas.microsoft.com/office/powerpoint/2010/main" val="289299682"/>
              </p:ext>
            </p:extLst>
          </p:nvPr>
        </p:nvGraphicFramePr>
        <p:xfrm>
          <a:off x="454352" y="4597400"/>
          <a:ext cx="1371601" cy="736600"/>
        </p:xfrm>
        <a:graphic>
          <a:graphicData uri="http://schemas.openxmlformats.org/drawingml/2006/table">
            <a:tbl>
              <a:tblPr firstRow="1" bandRow="1">
                <a:tableStyleId>{5940675A-B579-460E-94D1-54222C63F5DA}</a:tableStyleId>
              </a:tblPr>
              <a:tblGrid>
                <a:gridCol w="685801"/>
                <a:gridCol w="685800"/>
              </a:tblGrid>
              <a:tr h="368300">
                <a:tc>
                  <a:txBody>
                    <a:bodyPr/>
                    <a:lstStyle/>
                    <a:p>
                      <a:r>
                        <a:rPr lang="en-US" dirty="0" smtClean="0"/>
                        <a:t>ESP</a:t>
                      </a:r>
                      <a:endParaRPr lang="en-US" dirty="0"/>
                    </a:p>
                  </a:txBody>
                  <a:tcPr/>
                </a:tc>
                <a:tc>
                  <a:txBody>
                    <a:bodyPr/>
                    <a:lstStyle/>
                    <a:p>
                      <a:r>
                        <a:rPr lang="en-US" b="1" dirty="0" smtClean="0"/>
                        <a:t>n</a:t>
                      </a:r>
                      <a:r>
                        <a:rPr lang="en-US" b="1" baseline="0" dirty="0" smtClean="0"/>
                        <a:t> – 8 </a:t>
                      </a:r>
                      <a:endParaRPr lang="en-US" b="1" dirty="0"/>
                    </a:p>
                  </a:txBody>
                  <a:tcPr/>
                </a:tc>
              </a:tr>
              <a:tr h="368300">
                <a:tc>
                  <a:txBody>
                    <a:bodyPr/>
                    <a:lstStyle/>
                    <a:p>
                      <a:r>
                        <a:rPr lang="en-US" dirty="0" smtClean="0"/>
                        <a:t>EBX</a:t>
                      </a:r>
                      <a:endParaRPr lang="en-US" dirty="0"/>
                    </a:p>
                  </a:txBody>
                  <a:tcPr/>
                </a:tc>
                <a:tc>
                  <a:txBody>
                    <a:bodyPr/>
                    <a:lstStyle/>
                    <a:p>
                      <a:r>
                        <a:rPr lang="en-US" dirty="0" smtClean="0"/>
                        <a:t>1</a:t>
                      </a:r>
                      <a:endParaRPr lang="en-US" dirty="0"/>
                    </a:p>
                  </a:txBody>
                  <a:tcPr/>
                </a:tc>
              </a:tr>
            </a:tbl>
          </a:graphicData>
        </a:graphic>
      </p:graphicFrame>
      <p:sp>
        <p:nvSpPr>
          <p:cNvPr id="42" name="Rectangle 41"/>
          <p:cNvSpPr/>
          <p:nvPr/>
        </p:nvSpPr>
        <p:spPr>
          <a:xfrm>
            <a:off x="152398" y="2468880"/>
            <a:ext cx="1752602" cy="3785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3" name="Table 42"/>
          <p:cNvGraphicFramePr>
            <a:graphicFrameLocks noGrp="1"/>
          </p:cNvGraphicFramePr>
          <p:nvPr>
            <p:extLst>
              <p:ext uri="{D42A27DB-BD31-4B8C-83A1-F6EECF244321}">
                <p14:modId xmlns:p14="http://schemas.microsoft.com/office/powerpoint/2010/main" val="4081041370"/>
              </p:ext>
            </p:extLst>
          </p:nvPr>
        </p:nvGraphicFramePr>
        <p:xfrm>
          <a:off x="454352" y="4579870"/>
          <a:ext cx="1371601" cy="1104900"/>
        </p:xfrm>
        <a:graphic>
          <a:graphicData uri="http://schemas.openxmlformats.org/drawingml/2006/table">
            <a:tbl>
              <a:tblPr firstRow="1" bandRow="1">
                <a:tableStyleId>{5940675A-B579-460E-94D1-54222C63F5DA}</a:tableStyleId>
              </a:tblPr>
              <a:tblGrid>
                <a:gridCol w="685801"/>
                <a:gridCol w="685800"/>
              </a:tblGrid>
              <a:tr h="368300">
                <a:tc>
                  <a:txBody>
                    <a:bodyPr/>
                    <a:lstStyle/>
                    <a:p>
                      <a:r>
                        <a:rPr lang="en-US" dirty="0" smtClean="0"/>
                        <a:t>ESP</a:t>
                      </a:r>
                      <a:endParaRPr lang="en-US" dirty="0"/>
                    </a:p>
                  </a:txBody>
                  <a:tcPr/>
                </a:tc>
                <a:tc>
                  <a:txBody>
                    <a:bodyPr/>
                    <a:lstStyle/>
                    <a:p>
                      <a:r>
                        <a:rPr lang="en-US" b="1" dirty="0" smtClean="0"/>
                        <a:t>n - 8</a:t>
                      </a:r>
                      <a:endParaRPr lang="en-US" b="1" dirty="0"/>
                    </a:p>
                  </a:txBody>
                  <a:tcPr/>
                </a:tc>
              </a:tr>
              <a:tr h="368300">
                <a:tc>
                  <a:txBody>
                    <a:bodyPr/>
                    <a:lstStyle/>
                    <a:p>
                      <a:r>
                        <a:rPr lang="en-US" dirty="0" smtClean="0"/>
                        <a:t>EBX</a:t>
                      </a:r>
                      <a:endParaRPr lang="en-US" dirty="0"/>
                    </a:p>
                  </a:txBody>
                  <a:tcPr/>
                </a:tc>
                <a:tc>
                  <a:txBody>
                    <a:bodyPr/>
                    <a:lstStyle/>
                    <a:p>
                      <a:r>
                        <a:rPr lang="en-US" dirty="0" smtClean="0"/>
                        <a:t>1</a:t>
                      </a:r>
                      <a:endParaRPr lang="en-US" dirty="0"/>
                    </a:p>
                  </a:txBody>
                  <a:tcPr/>
                </a:tc>
              </a:tr>
              <a:tr h="368300">
                <a:tc>
                  <a:txBody>
                    <a:bodyPr/>
                    <a:lstStyle/>
                    <a:p>
                      <a:r>
                        <a:rPr lang="en-US" b="1" dirty="0" smtClean="0"/>
                        <a:t>n – 8 </a:t>
                      </a:r>
                      <a:endParaRPr lang="en-US" b="1" dirty="0"/>
                    </a:p>
                  </a:txBody>
                  <a:tcPr/>
                </a:tc>
                <a:tc>
                  <a:txBody>
                    <a:bodyPr/>
                    <a:lstStyle/>
                    <a:p>
                      <a:r>
                        <a:rPr lang="en-US" dirty="0" smtClean="0"/>
                        <a:t>1</a:t>
                      </a:r>
                      <a:endParaRPr lang="en-US" dirty="0"/>
                    </a:p>
                  </a:txBody>
                  <a:tcPr/>
                </a:tc>
              </a:tr>
            </a:tbl>
          </a:graphicData>
        </a:graphic>
      </p:graphicFrame>
      <p:sp>
        <p:nvSpPr>
          <p:cNvPr id="45" name="TextBox 44"/>
          <p:cNvSpPr txBox="1"/>
          <p:nvPr/>
        </p:nvSpPr>
        <p:spPr>
          <a:xfrm>
            <a:off x="6672431" y="4483817"/>
            <a:ext cx="2242969" cy="1200329"/>
          </a:xfrm>
          <a:prstGeom prst="rect">
            <a:avLst/>
          </a:prstGeom>
          <a:noFill/>
        </p:spPr>
        <p:txBody>
          <a:bodyPr wrap="square" rtlCol="0">
            <a:spAutoFit/>
          </a:bodyPr>
          <a:lstStyle/>
          <a:p>
            <a:r>
              <a:rPr lang="en-US" dirty="0" smtClean="0"/>
              <a:t>mov </a:t>
            </a:r>
            <a:r>
              <a:rPr lang="en-US" dirty="0" err="1" smtClean="0"/>
              <a:t>eax</a:t>
            </a:r>
            <a:r>
              <a:rPr lang="en-US" dirty="0" smtClean="0"/>
              <a:t>, [esp+32]</a:t>
            </a:r>
          </a:p>
          <a:p>
            <a:r>
              <a:rPr lang="en-US" dirty="0" smtClean="0"/>
              <a:t>mov </a:t>
            </a:r>
            <a:r>
              <a:rPr lang="en-US" dirty="0" err="1" smtClean="0"/>
              <a:t>ecx</a:t>
            </a:r>
            <a:r>
              <a:rPr lang="en-US" dirty="0" smtClean="0"/>
              <a:t>, [esp+24]</a:t>
            </a:r>
          </a:p>
          <a:p>
            <a:r>
              <a:rPr lang="en-US" dirty="0" smtClean="0"/>
              <a:t>mov </a:t>
            </a:r>
            <a:r>
              <a:rPr lang="en-US" dirty="0" err="1" smtClean="0"/>
              <a:t>ebx</a:t>
            </a:r>
            <a:r>
              <a:rPr lang="en-US" dirty="0" smtClean="0"/>
              <a:t>, [</a:t>
            </a:r>
            <a:r>
              <a:rPr lang="en-US" dirty="0" err="1" smtClean="0"/>
              <a:t>esp+ecx</a:t>
            </a:r>
            <a:r>
              <a:rPr lang="en-US" dirty="0" smtClean="0"/>
              <a:t>*4]</a:t>
            </a:r>
          </a:p>
          <a:p>
            <a:r>
              <a:rPr lang="en-US" dirty="0" smtClean="0"/>
              <a:t>add </a:t>
            </a:r>
            <a:r>
              <a:rPr lang="en-US" dirty="0" err="1" smtClean="0"/>
              <a:t>eax</a:t>
            </a:r>
            <a:r>
              <a:rPr lang="en-US" dirty="0" smtClean="0"/>
              <a:t>, </a:t>
            </a:r>
            <a:r>
              <a:rPr lang="en-US" dirty="0" err="1" smtClean="0"/>
              <a:t>ebx</a:t>
            </a:r>
            <a:endParaRPr lang="en-US" dirty="0"/>
          </a:p>
        </p:txBody>
      </p:sp>
      <p:sp>
        <p:nvSpPr>
          <p:cNvPr id="30" name="Rounded Rectangle 29"/>
          <p:cNvSpPr/>
          <p:nvPr/>
        </p:nvSpPr>
        <p:spPr>
          <a:xfrm>
            <a:off x="4510360" y="5083983"/>
            <a:ext cx="1452621" cy="358264"/>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1600" dirty="0">
                <a:solidFill>
                  <a:schemeClr val="tx1"/>
                </a:solidFill>
                <a:latin typeface="Cambria" panose="02040503050406030204" pitchFamily="18" charset="0"/>
              </a:rPr>
              <a:t>ESP’ </a:t>
            </a:r>
            <a:r>
              <a:rPr lang="en-US" sz="1600" dirty="0">
                <a:solidFill>
                  <a:schemeClr val="tx1"/>
                </a:solidFill>
                <a:latin typeface="Cambria" panose="02040503050406030204" pitchFamily="18" charset="0"/>
                <a:sym typeface="Wingdings" panose="05000000000000000000" pitchFamily="2" charset="2"/>
              </a:rPr>
              <a:t>= </a:t>
            </a:r>
            <a:r>
              <a:rPr lang="en-US" sz="1600" dirty="0" smtClean="0">
                <a:solidFill>
                  <a:schemeClr val="tx1"/>
                </a:solidFill>
                <a:latin typeface="Cambria" panose="02040503050406030204" pitchFamily="18" charset="0"/>
                <a:sym typeface="Wingdings" panose="05000000000000000000" pitchFamily="2" charset="2"/>
              </a:rPr>
              <a:t>ESI – 4 </a:t>
            </a:r>
            <a:endParaRPr lang="en-US" sz="1600" dirty="0">
              <a:solidFill>
                <a:schemeClr val="tx1"/>
              </a:solidFill>
              <a:latin typeface="Cambria" panose="02040503050406030204" pitchFamily="18" charset="0"/>
            </a:endParaRPr>
          </a:p>
        </p:txBody>
      </p:sp>
      <p:sp>
        <p:nvSpPr>
          <p:cNvPr id="44" name="TextBox 43"/>
          <p:cNvSpPr txBox="1"/>
          <p:nvPr/>
        </p:nvSpPr>
        <p:spPr>
          <a:xfrm>
            <a:off x="4476010" y="4505387"/>
            <a:ext cx="1772390" cy="1754326"/>
          </a:xfrm>
          <a:prstGeom prst="rect">
            <a:avLst/>
          </a:prstGeom>
          <a:noFill/>
        </p:spPr>
        <p:txBody>
          <a:bodyPr wrap="square" rtlCol="0">
            <a:spAutoFit/>
          </a:bodyPr>
          <a:lstStyle/>
          <a:p>
            <a:r>
              <a:rPr lang="en-US" dirty="0" smtClean="0"/>
              <a:t>sub </a:t>
            </a:r>
            <a:r>
              <a:rPr lang="en-US" dirty="0" err="1" smtClean="0"/>
              <a:t>esp</a:t>
            </a:r>
            <a:r>
              <a:rPr lang="en-US" dirty="0" smtClean="0"/>
              <a:t>, 20</a:t>
            </a:r>
          </a:p>
          <a:p>
            <a:r>
              <a:rPr lang="en-US" dirty="0" smtClean="0"/>
              <a:t>mov [</a:t>
            </a:r>
            <a:r>
              <a:rPr lang="en-US" dirty="0" err="1" smtClean="0"/>
              <a:t>esi</a:t>
            </a:r>
            <a:r>
              <a:rPr lang="en-US" dirty="0" smtClean="0"/>
              <a:t> – 20], 1</a:t>
            </a:r>
          </a:p>
          <a:p>
            <a:r>
              <a:rPr lang="en-US" dirty="0" smtClean="0"/>
              <a:t>mov [</a:t>
            </a:r>
            <a:r>
              <a:rPr lang="en-US" dirty="0" err="1" smtClean="0"/>
              <a:t>esi</a:t>
            </a:r>
            <a:r>
              <a:rPr lang="en-US" dirty="0" smtClean="0"/>
              <a:t> – 24], 1</a:t>
            </a:r>
          </a:p>
          <a:p>
            <a:r>
              <a:rPr lang="en-US" dirty="0" smtClean="0"/>
              <a:t>mov [</a:t>
            </a:r>
            <a:r>
              <a:rPr lang="en-US" dirty="0" err="1" smtClean="0"/>
              <a:t>esi</a:t>
            </a:r>
            <a:r>
              <a:rPr lang="en-US" dirty="0" smtClean="0"/>
              <a:t> – 28], 1</a:t>
            </a:r>
          </a:p>
          <a:p>
            <a:r>
              <a:rPr lang="en-US" dirty="0" smtClean="0"/>
              <a:t>mov [</a:t>
            </a:r>
            <a:r>
              <a:rPr lang="en-US" dirty="0" err="1" smtClean="0"/>
              <a:t>esi</a:t>
            </a:r>
            <a:r>
              <a:rPr lang="en-US" dirty="0" smtClean="0"/>
              <a:t> – 32], 1</a:t>
            </a:r>
          </a:p>
          <a:p>
            <a:r>
              <a:rPr lang="en-US" dirty="0" smtClean="0"/>
              <a:t>mov [</a:t>
            </a:r>
            <a:r>
              <a:rPr lang="en-US" dirty="0" err="1" smtClean="0"/>
              <a:t>esi</a:t>
            </a:r>
            <a:r>
              <a:rPr lang="en-US" dirty="0" smtClean="0"/>
              <a:t> – 36], 1</a:t>
            </a:r>
            <a:endParaRPr lang="en-US" dirty="0"/>
          </a:p>
        </p:txBody>
      </p:sp>
    </p:spTree>
    <p:extLst>
      <p:ext uri="{BB962C8B-B14F-4D97-AF65-F5344CB8AC3E}">
        <p14:creationId xmlns:p14="http://schemas.microsoft.com/office/powerpoint/2010/main" val="3789269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nodeType="withEffect">
                                  <p:stCondLst>
                                    <p:cond delay="0"/>
                                  </p:stCondLst>
                                  <p:childTnLst>
                                    <p:animClr clrSpc="rgb" dir="cw">
                                      <p:cBhvr override="childStyle">
                                        <p:cTn id="6" dur="2000" fill="hold"/>
                                        <p:tgtEl>
                                          <p:spTgt spid="6">
                                            <p:txEl>
                                              <p:pRg st="1" end="1"/>
                                            </p:txEl>
                                          </p:spTgt>
                                        </p:tgtEl>
                                        <p:attrNameLst>
                                          <p:attrName>style.color</p:attrName>
                                        </p:attrNameLst>
                                      </p:cBhvr>
                                      <p:to>
                                        <a:srgbClr val="C00000"/>
                                      </p:to>
                                    </p:animClr>
                                  </p:childTnLst>
                                </p:cTn>
                              </p:par>
                              <p:par>
                                <p:cTn id="7" presetID="3" presetClass="emph" presetSubtype="2" fill="hold" nodeType="withEffect">
                                  <p:stCondLst>
                                    <p:cond delay="0"/>
                                  </p:stCondLst>
                                  <p:childTnLst>
                                    <p:animClr clrSpc="rgb" dir="cw">
                                      <p:cBhvr override="childStyle">
                                        <p:cTn id="8" dur="2000" fill="hold"/>
                                        <p:tgtEl>
                                          <p:spTgt spid="6">
                                            <p:txEl>
                                              <p:pRg st="5" end="5"/>
                                            </p:txEl>
                                          </p:spTgt>
                                        </p:tgtEl>
                                        <p:attrNameLst>
                                          <p:attrName>style.color</p:attrName>
                                        </p:attrNameLst>
                                      </p:cBhvr>
                                      <p:to>
                                        <a:srgbClr val="C00000"/>
                                      </p:to>
                                    </p:animClr>
                                  </p:childTnLst>
                                </p:cTn>
                              </p:par>
                              <p:par>
                                <p:cTn id="9" presetID="3" presetClass="emph" presetSubtype="2" fill="hold" nodeType="withEffect">
                                  <p:stCondLst>
                                    <p:cond delay="0"/>
                                  </p:stCondLst>
                                  <p:childTnLst>
                                    <p:animClr clrSpc="rgb" dir="cw">
                                      <p:cBhvr override="childStyle">
                                        <p:cTn id="10" dur="2000" fill="hold"/>
                                        <p:tgtEl>
                                          <p:spTgt spid="8">
                                            <p:txEl>
                                              <p:pRg st="1" end="1"/>
                                            </p:txEl>
                                          </p:spTgt>
                                        </p:tgtEl>
                                        <p:attrNameLst>
                                          <p:attrName>style.color</p:attrName>
                                        </p:attrNameLst>
                                      </p:cBhvr>
                                      <p:to>
                                        <a:srgbClr val="C00000"/>
                                      </p:to>
                                    </p:animClr>
                                  </p:childTnLst>
                                </p:cTn>
                              </p:par>
                              <p:par>
                                <p:cTn id="11" presetID="3" presetClass="emph" presetSubtype="2" fill="hold" nodeType="withEffect">
                                  <p:stCondLst>
                                    <p:cond delay="0"/>
                                  </p:stCondLst>
                                  <p:childTnLst>
                                    <p:animClr clrSpc="rgb" dir="cw">
                                      <p:cBhvr override="childStyle">
                                        <p:cTn id="12" dur="2000" fill="hold"/>
                                        <p:tgtEl>
                                          <p:spTgt spid="8">
                                            <p:txEl>
                                              <p:pRg st="2" end="2"/>
                                            </p:txEl>
                                          </p:spTgt>
                                        </p:tgtEl>
                                        <p:attrNameLst>
                                          <p:attrName>style.color</p:attrName>
                                        </p:attrNameLst>
                                      </p:cBhvr>
                                      <p:to>
                                        <a:srgbClr val="C00000"/>
                                      </p:to>
                                    </p:animClr>
                                  </p:childTnLst>
                                </p:cTn>
                              </p:par>
                              <p:par>
                                <p:cTn id="13" presetID="3" presetClass="emph" presetSubtype="2" fill="hold" nodeType="withEffect">
                                  <p:stCondLst>
                                    <p:cond delay="0"/>
                                  </p:stCondLst>
                                  <p:childTnLst>
                                    <p:animClr clrSpc="rgb" dir="cw">
                                      <p:cBhvr override="childStyle">
                                        <p:cTn id="14" dur="2000" fill="hold"/>
                                        <p:tgtEl>
                                          <p:spTgt spid="8">
                                            <p:txEl>
                                              <p:pRg st="3" end="3"/>
                                            </p:txEl>
                                          </p:spTgt>
                                        </p:tgtEl>
                                        <p:attrNameLst>
                                          <p:attrName>style.color</p:attrName>
                                        </p:attrNameLst>
                                      </p:cBhvr>
                                      <p:to>
                                        <a:srgbClr val="C00000"/>
                                      </p:to>
                                    </p:animClr>
                                  </p:childTnLst>
                                </p:cTn>
                              </p:par>
                              <p:par>
                                <p:cTn id="15" presetID="3" presetClass="emph" presetSubtype="2" fill="hold" nodeType="withEffect">
                                  <p:stCondLst>
                                    <p:cond delay="0"/>
                                  </p:stCondLst>
                                  <p:childTnLst>
                                    <p:animClr clrSpc="rgb" dir="cw">
                                      <p:cBhvr override="childStyle">
                                        <p:cTn id="16" dur="2000" fill="hold"/>
                                        <p:tgtEl>
                                          <p:spTgt spid="8">
                                            <p:txEl>
                                              <p:pRg st="4" end="4"/>
                                            </p:txEl>
                                          </p:spTgt>
                                        </p:tgtEl>
                                        <p:attrNameLst>
                                          <p:attrName>style.color</p:attrName>
                                        </p:attrNameLst>
                                      </p:cBhvr>
                                      <p:to>
                                        <a:srgbClr val="C00000"/>
                                      </p:to>
                                    </p:animClr>
                                  </p:childTnLst>
                                </p:cTn>
                              </p:par>
                              <p:par>
                                <p:cTn id="17" presetID="3" presetClass="emph" presetSubtype="2" fill="hold" nodeType="withEffect">
                                  <p:stCondLst>
                                    <p:cond delay="0"/>
                                  </p:stCondLst>
                                  <p:childTnLst>
                                    <p:animClr clrSpc="rgb" dir="cw">
                                      <p:cBhvr override="childStyle">
                                        <p:cTn id="18" dur="2000" fill="hold"/>
                                        <p:tgtEl>
                                          <p:spTgt spid="7">
                                            <p:txEl>
                                              <p:pRg st="5" end="5"/>
                                            </p:txEl>
                                          </p:spTgt>
                                        </p:tgtEl>
                                        <p:attrNameLst>
                                          <p:attrName>style.color</p:attrName>
                                        </p:attrNameLst>
                                      </p:cBhvr>
                                      <p:to>
                                        <a:srgbClr val="00B0F0"/>
                                      </p:to>
                                    </p:animClr>
                                  </p:childTnLst>
                                </p:cTn>
                              </p:par>
                              <p:par>
                                <p:cTn id="19" presetID="3" presetClass="emph" presetSubtype="2" fill="hold" nodeType="withEffect">
                                  <p:stCondLst>
                                    <p:cond delay="0"/>
                                  </p:stCondLst>
                                  <p:childTnLst>
                                    <p:animClr clrSpc="rgb" dir="cw">
                                      <p:cBhvr override="childStyle">
                                        <p:cTn id="20" dur="2000" fill="hold"/>
                                        <p:tgtEl>
                                          <p:spTgt spid="6">
                                            <p:txEl>
                                              <p:pRg st="0" end="0"/>
                                            </p:txEl>
                                          </p:spTgt>
                                        </p:tgtEl>
                                        <p:attrNameLst>
                                          <p:attrName>style.color</p:attrName>
                                        </p:attrNameLst>
                                      </p:cBhvr>
                                      <p:to>
                                        <a:srgbClr val="00B0F0"/>
                                      </p:to>
                                    </p:animClr>
                                  </p:childTnLst>
                                </p:cTn>
                              </p:par>
                              <p:par>
                                <p:cTn id="21" presetID="3" presetClass="emph" presetSubtype="2" fill="hold" nodeType="withEffect">
                                  <p:stCondLst>
                                    <p:cond delay="0"/>
                                  </p:stCondLst>
                                  <p:childTnLst>
                                    <p:animClr clrSpc="rgb" dir="cw">
                                      <p:cBhvr override="childStyle">
                                        <p:cTn id="22" dur="2000" fill="hold"/>
                                        <p:tgtEl>
                                          <p:spTgt spid="6">
                                            <p:txEl>
                                              <p:pRg st="4" end="4"/>
                                            </p:txEl>
                                          </p:spTgt>
                                        </p:tgtEl>
                                        <p:attrNameLst>
                                          <p:attrName>style.color</p:attrName>
                                        </p:attrNameLst>
                                      </p:cBhvr>
                                      <p:to>
                                        <a:srgbClr val="00B0F0"/>
                                      </p:to>
                                    </p:animClr>
                                  </p:childTnLst>
                                </p:cTn>
                              </p:par>
                              <p:par>
                                <p:cTn id="23" presetID="3" presetClass="emph" presetSubtype="2" fill="hold" nodeType="withEffect">
                                  <p:stCondLst>
                                    <p:cond delay="0"/>
                                  </p:stCondLst>
                                  <p:childTnLst>
                                    <p:animClr clrSpc="rgb" dir="cw">
                                      <p:cBhvr override="childStyle">
                                        <p:cTn id="24" dur="2000" fill="hold"/>
                                        <p:tgtEl>
                                          <p:spTgt spid="6">
                                            <p:txEl>
                                              <p:pRg st="8" end="8"/>
                                            </p:txEl>
                                          </p:spTgt>
                                        </p:tgtEl>
                                        <p:attrNameLst>
                                          <p:attrName>style.color</p:attrName>
                                        </p:attrNameLst>
                                      </p:cBhvr>
                                      <p:to>
                                        <a:srgbClr val="00B0F0"/>
                                      </p:to>
                                    </p:animClr>
                                  </p:childTnLst>
                                </p:cTn>
                              </p:par>
                              <p:par>
                                <p:cTn id="25" presetID="3" presetClass="emph" presetSubtype="2" fill="hold" nodeType="withEffect">
                                  <p:stCondLst>
                                    <p:cond delay="0"/>
                                  </p:stCondLst>
                                  <p:childTnLst>
                                    <p:animClr clrSpc="rgb" dir="cw">
                                      <p:cBhvr override="childStyle">
                                        <p:cTn id="26" dur="2000" fill="hold"/>
                                        <p:tgtEl>
                                          <p:spTgt spid="8">
                                            <p:txEl>
                                              <p:pRg st="5" end="5"/>
                                            </p:txEl>
                                          </p:spTgt>
                                        </p:tgtEl>
                                        <p:attrNameLst>
                                          <p:attrName>style.color</p:attrName>
                                        </p:attrNameLst>
                                      </p:cBhvr>
                                      <p:to>
                                        <a:srgbClr val="00B050"/>
                                      </p:to>
                                    </p:animClr>
                                  </p:childTnLst>
                                </p:cTn>
                              </p:par>
                              <p:par>
                                <p:cTn id="27" presetID="3" presetClass="emph" presetSubtype="2" fill="hold" nodeType="withEffect">
                                  <p:stCondLst>
                                    <p:cond delay="0"/>
                                  </p:stCondLst>
                                  <p:childTnLst>
                                    <p:animClr clrSpc="rgb" dir="cw">
                                      <p:cBhvr override="childStyle">
                                        <p:cTn id="28" dur="2000" fill="hold"/>
                                        <p:tgtEl>
                                          <p:spTgt spid="7">
                                            <p:txEl>
                                              <p:pRg st="6" end="6"/>
                                            </p:txEl>
                                          </p:spTgt>
                                        </p:tgtEl>
                                        <p:attrNameLst>
                                          <p:attrName>style.color</p:attrName>
                                        </p:attrNameLst>
                                      </p:cBhvr>
                                      <p:to>
                                        <a:srgbClr val="00B050"/>
                                      </p:to>
                                    </p:animClr>
                                  </p:childTnLst>
                                </p:cTn>
                              </p:par>
                              <p:par>
                                <p:cTn id="29" presetID="3" presetClass="emph" presetSubtype="2" fill="hold" nodeType="withEffect">
                                  <p:stCondLst>
                                    <p:cond delay="0"/>
                                  </p:stCondLst>
                                  <p:childTnLst>
                                    <p:animClr clrSpc="rgb" dir="cw">
                                      <p:cBhvr override="childStyle">
                                        <p:cTn id="30" dur="2000" fill="hold"/>
                                        <p:tgtEl>
                                          <p:spTgt spid="7">
                                            <p:txEl>
                                              <p:pRg st="1" end="1"/>
                                            </p:txEl>
                                          </p:spTgt>
                                        </p:tgtEl>
                                        <p:attrNameLst>
                                          <p:attrName>style.color</p:attrName>
                                        </p:attrNameLst>
                                      </p:cBhvr>
                                      <p:to>
                                        <a:srgbClr val="00B050"/>
                                      </p:to>
                                    </p:animClr>
                                  </p:childTnLst>
                                </p:cTn>
                              </p:par>
                              <p:par>
                                <p:cTn id="31" presetID="3" presetClass="emph" presetSubtype="2" fill="hold" nodeType="withEffect">
                                  <p:stCondLst>
                                    <p:cond delay="0"/>
                                  </p:stCondLst>
                                  <p:childTnLst>
                                    <p:animClr clrSpc="rgb" dir="cw">
                                      <p:cBhvr override="childStyle">
                                        <p:cTn id="32" dur="2000" fill="hold"/>
                                        <p:tgtEl>
                                          <p:spTgt spid="7">
                                            <p:txEl>
                                              <p:pRg st="2" end="2"/>
                                            </p:txEl>
                                          </p:spTgt>
                                        </p:tgtEl>
                                        <p:attrNameLst>
                                          <p:attrName>style.color</p:attrName>
                                        </p:attrNameLst>
                                      </p:cBhvr>
                                      <p:to>
                                        <a:srgbClr val="00B050"/>
                                      </p:to>
                                    </p:animClr>
                                  </p:childTnLst>
                                </p:cTn>
                              </p:par>
                              <p:par>
                                <p:cTn id="33" presetID="3" presetClass="emph" presetSubtype="2" fill="hold" nodeType="withEffect">
                                  <p:stCondLst>
                                    <p:cond delay="0"/>
                                  </p:stCondLst>
                                  <p:childTnLst>
                                    <p:animClr clrSpc="rgb" dir="cw">
                                      <p:cBhvr override="childStyle">
                                        <p:cTn id="34" dur="2000" fill="hold"/>
                                        <p:tgtEl>
                                          <p:spTgt spid="7">
                                            <p:txEl>
                                              <p:pRg st="3" end="3"/>
                                            </p:txEl>
                                          </p:spTgt>
                                        </p:tgtEl>
                                        <p:attrNameLst>
                                          <p:attrName>style.color</p:attrName>
                                        </p:attrNameLst>
                                      </p:cBhvr>
                                      <p:to>
                                        <a:srgbClr val="00B050"/>
                                      </p:to>
                                    </p:animClr>
                                  </p:childTnLst>
                                </p:cTn>
                              </p:par>
                              <p:par>
                                <p:cTn id="35" presetID="3" presetClass="emph" presetSubtype="2" fill="hold" nodeType="withEffect">
                                  <p:stCondLst>
                                    <p:cond delay="0"/>
                                  </p:stCondLst>
                                  <p:childTnLst>
                                    <p:animClr clrSpc="rgb" dir="cw">
                                      <p:cBhvr override="childStyle">
                                        <p:cTn id="36" dur="2000" fill="hold"/>
                                        <p:tgtEl>
                                          <p:spTgt spid="7">
                                            <p:txEl>
                                              <p:pRg st="4" end="4"/>
                                            </p:txEl>
                                          </p:spTgt>
                                        </p:tgtEl>
                                        <p:attrNameLst>
                                          <p:attrName>style.color</p:attrName>
                                        </p:attrNameLst>
                                      </p:cBhvr>
                                      <p:to>
                                        <a:srgbClr val="00B050"/>
                                      </p:to>
                                    </p:animClr>
                                  </p:childTnLst>
                                </p:cTn>
                              </p:par>
                              <p:par>
                                <p:cTn id="37" presetID="3" presetClass="emph" presetSubtype="2" fill="hold" nodeType="withEffect">
                                  <p:stCondLst>
                                    <p:cond delay="0"/>
                                  </p:stCondLst>
                                  <p:childTnLst>
                                    <p:animClr clrSpc="rgb" dir="cw">
                                      <p:cBhvr override="childStyle">
                                        <p:cTn id="38" dur="2000" fill="hold"/>
                                        <p:tgtEl>
                                          <p:spTgt spid="6">
                                            <p:txEl>
                                              <p:pRg st="6" end="6"/>
                                            </p:txEl>
                                          </p:spTgt>
                                        </p:tgtEl>
                                        <p:attrNameLst>
                                          <p:attrName>style.color</p:attrName>
                                        </p:attrNameLst>
                                      </p:cBhvr>
                                      <p:to>
                                        <a:srgbClr val="00B050"/>
                                      </p:to>
                                    </p:animClr>
                                  </p:childTnLst>
                                </p:cTn>
                              </p:par>
                              <p:par>
                                <p:cTn id="39" presetID="3" presetClass="emph" presetSubtype="2" fill="hold" nodeType="withEffect">
                                  <p:stCondLst>
                                    <p:cond delay="0"/>
                                  </p:stCondLst>
                                  <p:childTnLst>
                                    <p:animClr clrSpc="rgb" dir="cw">
                                      <p:cBhvr override="childStyle">
                                        <p:cTn id="40" dur="2000" fill="hold"/>
                                        <p:tgtEl>
                                          <p:spTgt spid="6">
                                            <p:txEl>
                                              <p:pRg st="7" end="7"/>
                                            </p:txEl>
                                          </p:spTgt>
                                        </p:tgtEl>
                                        <p:attrNameLst>
                                          <p:attrName>style.color</p:attrName>
                                        </p:attrNameLst>
                                      </p:cBhvr>
                                      <p:to>
                                        <a:srgbClr val="00B050"/>
                                      </p:to>
                                    </p:animClr>
                                  </p:childTnLst>
                                </p:cTn>
                              </p:par>
                              <p:par>
                                <p:cTn id="41" presetID="3" presetClass="emph" presetSubtype="2" fill="hold" nodeType="withEffect">
                                  <p:stCondLst>
                                    <p:cond delay="0"/>
                                  </p:stCondLst>
                                  <p:childTnLst>
                                    <p:animClr clrSpc="rgb" dir="cw">
                                      <p:cBhvr override="childStyle">
                                        <p:cTn id="42" dur="2000" fill="hold"/>
                                        <p:tgtEl>
                                          <p:spTgt spid="6">
                                            <p:txEl>
                                              <p:pRg st="2" end="2"/>
                                            </p:txEl>
                                          </p:spTgt>
                                        </p:tgtEl>
                                        <p:attrNameLst>
                                          <p:attrName>style.color</p:attrName>
                                        </p:attrNameLst>
                                      </p:cBhvr>
                                      <p:to>
                                        <a:srgbClr val="00B050"/>
                                      </p:to>
                                    </p:animClr>
                                  </p:childTnLst>
                                </p:cTn>
                              </p:par>
                              <p:par>
                                <p:cTn id="43" presetID="3" presetClass="emph" presetSubtype="2" fill="hold" nodeType="withEffect">
                                  <p:stCondLst>
                                    <p:cond delay="0"/>
                                  </p:stCondLst>
                                  <p:childTnLst>
                                    <p:animClr clrSpc="rgb" dir="cw">
                                      <p:cBhvr override="childStyle">
                                        <p:cTn id="44" dur="2000" fill="hold"/>
                                        <p:tgtEl>
                                          <p:spTgt spid="6">
                                            <p:txEl>
                                              <p:pRg st="3" end="3"/>
                                            </p:txEl>
                                          </p:spTgt>
                                        </p:tgtEl>
                                        <p:attrNameLst>
                                          <p:attrName>style.color</p:attrName>
                                        </p:attrNameLst>
                                      </p:cBhvr>
                                      <p:to>
                                        <a:srgbClr val="00B050"/>
                                      </p:to>
                                    </p:animClr>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500"/>
                                        <p:tgtEl>
                                          <p:spTgt spid="17"/>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21">
                                            <p:txEl>
                                              <p:pRg st="0" end="0"/>
                                            </p:txEl>
                                          </p:spTgt>
                                        </p:tgtEl>
                                        <p:attrNameLst>
                                          <p:attrName>style.visibility</p:attrName>
                                        </p:attrNameLst>
                                      </p:cBhvr>
                                      <p:to>
                                        <p:strVal val="visible"/>
                                      </p:to>
                                    </p:set>
                                    <p:animEffect transition="in" filter="fade">
                                      <p:cBhvr>
                                        <p:cTn id="59" dur="500"/>
                                        <p:tgtEl>
                                          <p:spTgt spid="21">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fade">
                                      <p:cBhvr>
                                        <p:cTn id="69" dur="500"/>
                                        <p:tgtEl>
                                          <p:spTgt spid="19"/>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grpId="1" nodeType="clickEffect">
                                  <p:stCondLst>
                                    <p:cond delay="0"/>
                                  </p:stCondLst>
                                  <p:childTnLst>
                                    <p:animEffect transition="out" filter="fade">
                                      <p:cBhvr>
                                        <p:cTn id="73" dur="500"/>
                                        <p:tgtEl>
                                          <p:spTgt spid="19"/>
                                        </p:tgtEl>
                                      </p:cBhvr>
                                    </p:animEffect>
                                    <p:set>
                                      <p:cBhvr>
                                        <p:cTn id="74" dur="1" fill="hold">
                                          <p:stCondLst>
                                            <p:cond delay="499"/>
                                          </p:stCondLst>
                                        </p:cTn>
                                        <p:tgtEl>
                                          <p:spTgt spid="19"/>
                                        </p:tgtEl>
                                        <p:attrNameLst>
                                          <p:attrName>style.visibility</p:attrName>
                                        </p:attrNameLst>
                                      </p:cBhvr>
                                      <p:to>
                                        <p:strVal val="hidden"/>
                                      </p:to>
                                    </p:set>
                                  </p:childTnLst>
                                </p:cTn>
                              </p:par>
                            </p:childTnLst>
                          </p:cTn>
                        </p:par>
                        <p:par>
                          <p:cTn id="75" fill="hold">
                            <p:stCondLst>
                              <p:cond delay="500"/>
                            </p:stCondLst>
                            <p:childTnLst>
                              <p:par>
                                <p:cTn id="76" presetID="10" presetClass="entr" presetSubtype="0"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fade">
                                      <p:cBhvr>
                                        <p:cTn id="78" dur="500"/>
                                        <p:tgtEl>
                                          <p:spTgt spid="20"/>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grpId="1" nodeType="clickEffect">
                                  <p:stCondLst>
                                    <p:cond delay="0"/>
                                  </p:stCondLst>
                                  <p:childTnLst>
                                    <p:animEffect transition="out" filter="fade">
                                      <p:cBhvr>
                                        <p:cTn id="82" dur="500"/>
                                        <p:tgtEl>
                                          <p:spTgt spid="20"/>
                                        </p:tgtEl>
                                      </p:cBhvr>
                                    </p:animEffect>
                                    <p:set>
                                      <p:cBhvr>
                                        <p:cTn id="83" dur="1" fill="hold">
                                          <p:stCondLst>
                                            <p:cond delay="499"/>
                                          </p:stCondLst>
                                        </p:cTn>
                                        <p:tgtEl>
                                          <p:spTgt spid="20"/>
                                        </p:tgtEl>
                                        <p:attrNameLst>
                                          <p:attrName>style.visibility</p:attrName>
                                        </p:attrNameLst>
                                      </p:cBhvr>
                                      <p:to>
                                        <p:strVal val="hidden"/>
                                      </p:to>
                                    </p:set>
                                  </p:childTnLst>
                                </p:cTn>
                              </p:par>
                            </p:childTnLst>
                          </p:cTn>
                        </p:par>
                        <p:par>
                          <p:cTn id="84" fill="hold">
                            <p:stCondLst>
                              <p:cond delay="500"/>
                            </p:stCondLst>
                            <p:childTnLst>
                              <p:par>
                                <p:cTn id="85" presetID="10"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Effect transition="in" filter="fade">
                                      <p:cBhvr>
                                        <p:cTn id="87" dur="500"/>
                                        <p:tgtEl>
                                          <p:spTgt spid="30"/>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2" fill="hold" nodeType="clickEffect">
                                  <p:stCondLst>
                                    <p:cond delay="0"/>
                                  </p:stCondLst>
                                  <p:childTnLst>
                                    <p:set>
                                      <p:cBhvr>
                                        <p:cTn id="91" dur="1" fill="hold">
                                          <p:stCondLst>
                                            <p:cond delay="0"/>
                                          </p:stCondLst>
                                        </p:cTn>
                                        <p:tgtEl>
                                          <p:spTgt spid="23"/>
                                        </p:tgtEl>
                                        <p:attrNameLst>
                                          <p:attrName>style.visibility</p:attrName>
                                        </p:attrNameLst>
                                      </p:cBhvr>
                                      <p:to>
                                        <p:strVal val="visible"/>
                                      </p:to>
                                    </p:set>
                                    <p:animEffect transition="in" filter="wipe(right)">
                                      <p:cBhvr>
                                        <p:cTn id="92" dur="500"/>
                                        <p:tgtEl>
                                          <p:spTgt spid="23"/>
                                        </p:tgtEl>
                                      </p:cBhvr>
                                    </p:animEffect>
                                  </p:childTnLst>
                                </p:cTn>
                              </p:par>
                            </p:childTnLst>
                          </p:cTn>
                        </p:par>
                        <p:par>
                          <p:cTn id="93" fill="hold">
                            <p:stCondLst>
                              <p:cond delay="500"/>
                            </p:stCondLst>
                            <p:childTnLst>
                              <p:par>
                                <p:cTn id="94" presetID="10" presetClass="entr" presetSubtype="0" fill="hold" nodeType="afterEffect">
                                  <p:stCondLst>
                                    <p:cond delay="0"/>
                                  </p:stCondLst>
                                  <p:childTnLst>
                                    <p:set>
                                      <p:cBhvr>
                                        <p:cTn id="95" dur="1" fill="hold">
                                          <p:stCondLst>
                                            <p:cond delay="0"/>
                                          </p:stCondLst>
                                        </p:cTn>
                                        <p:tgtEl>
                                          <p:spTgt spid="21">
                                            <p:txEl>
                                              <p:pRg st="1" end="1"/>
                                            </p:txEl>
                                          </p:spTgt>
                                        </p:tgtEl>
                                        <p:attrNameLst>
                                          <p:attrName>style.visibility</p:attrName>
                                        </p:attrNameLst>
                                      </p:cBhvr>
                                      <p:to>
                                        <p:strVal val="visible"/>
                                      </p:to>
                                    </p:set>
                                    <p:animEffect transition="in" filter="fade">
                                      <p:cBhvr>
                                        <p:cTn id="96" dur="500"/>
                                        <p:tgtEl>
                                          <p:spTgt spid="21">
                                            <p:txEl>
                                              <p:pRg st="1" end="1"/>
                                            </p:txEl>
                                          </p:spTgt>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xit" presetSubtype="0" fill="hold" grpId="1" nodeType="clickEffect">
                                  <p:stCondLst>
                                    <p:cond delay="0"/>
                                  </p:stCondLst>
                                  <p:childTnLst>
                                    <p:animEffect transition="out" filter="fade">
                                      <p:cBhvr>
                                        <p:cTn id="100" dur="500"/>
                                        <p:tgtEl>
                                          <p:spTgt spid="30"/>
                                        </p:tgtEl>
                                      </p:cBhvr>
                                    </p:animEffect>
                                    <p:set>
                                      <p:cBhvr>
                                        <p:cTn id="101" dur="1" fill="hold">
                                          <p:stCondLst>
                                            <p:cond delay="499"/>
                                          </p:stCondLst>
                                        </p:cTn>
                                        <p:tgtEl>
                                          <p:spTgt spid="30"/>
                                        </p:tgtEl>
                                        <p:attrNameLst>
                                          <p:attrName>style.visibility</p:attrName>
                                        </p:attrNameLst>
                                      </p:cBhvr>
                                      <p:to>
                                        <p:strVal val="hidden"/>
                                      </p:to>
                                    </p:set>
                                  </p:childTnLst>
                                </p:cTn>
                              </p:par>
                              <p:par>
                                <p:cTn id="102" presetID="10" presetClass="exit" presetSubtype="0" fill="hold" nodeType="withEffect">
                                  <p:stCondLst>
                                    <p:cond delay="0"/>
                                  </p:stCondLst>
                                  <p:childTnLst>
                                    <p:animEffect transition="out" filter="fade">
                                      <p:cBhvr>
                                        <p:cTn id="103" dur="500"/>
                                        <p:tgtEl>
                                          <p:spTgt spid="23"/>
                                        </p:tgtEl>
                                      </p:cBhvr>
                                    </p:animEffect>
                                    <p:set>
                                      <p:cBhvr>
                                        <p:cTn id="104" dur="1" fill="hold">
                                          <p:stCondLst>
                                            <p:cond delay="499"/>
                                          </p:stCondLst>
                                        </p:cTn>
                                        <p:tgtEl>
                                          <p:spTgt spid="23"/>
                                        </p:tgtEl>
                                        <p:attrNameLst>
                                          <p:attrName>style.visibility</p:attrName>
                                        </p:attrNameLst>
                                      </p:cBhvr>
                                      <p:to>
                                        <p:strVal val="hidden"/>
                                      </p:to>
                                    </p:set>
                                  </p:childTnLst>
                                </p:cTn>
                              </p:par>
                            </p:childTnLst>
                          </p:cTn>
                        </p:par>
                      </p:childTnLst>
                    </p:cTn>
                  </p:par>
                  <p:par>
                    <p:cTn id="105" fill="hold">
                      <p:stCondLst>
                        <p:cond delay="indefinite"/>
                      </p:stCondLst>
                      <p:childTnLst>
                        <p:par>
                          <p:cTn id="106" fill="hold">
                            <p:stCondLst>
                              <p:cond delay="0"/>
                            </p:stCondLst>
                            <p:childTnLst>
                              <p:par>
                                <p:cTn id="107" presetID="10" presetClass="exit" presetSubtype="0" fill="hold" grpId="1" nodeType="clickEffect">
                                  <p:stCondLst>
                                    <p:cond delay="0"/>
                                  </p:stCondLst>
                                  <p:childTnLst>
                                    <p:animEffect transition="out" filter="fade">
                                      <p:cBhvr>
                                        <p:cTn id="108" dur="500"/>
                                        <p:tgtEl>
                                          <p:spTgt spid="18"/>
                                        </p:tgtEl>
                                      </p:cBhvr>
                                    </p:animEffect>
                                    <p:set>
                                      <p:cBhvr>
                                        <p:cTn id="109" dur="1" fill="hold">
                                          <p:stCondLst>
                                            <p:cond delay="499"/>
                                          </p:stCondLst>
                                        </p:cTn>
                                        <p:tgtEl>
                                          <p:spTgt spid="18"/>
                                        </p:tgtEl>
                                        <p:attrNameLst>
                                          <p:attrName>style.visibility</p:attrName>
                                        </p:attrNameLst>
                                      </p:cBhvr>
                                      <p:to>
                                        <p:strVal val="hidden"/>
                                      </p:to>
                                    </p:set>
                                  </p:childTnLst>
                                </p:cTn>
                              </p:par>
                              <p:par>
                                <p:cTn id="110" presetID="10" presetClass="exit" presetSubtype="0" fill="hold" nodeType="withEffect">
                                  <p:stCondLst>
                                    <p:cond delay="0"/>
                                  </p:stCondLst>
                                  <p:childTnLst>
                                    <p:animEffect transition="out" filter="fade">
                                      <p:cBhvr>
                                        <p:cTn id="111" dur="500"/>
                                        <p:tgtEl>
                                          <p:spTgt spid="17"/>
                                        </p:tgtEl>
                                      </p:cBhvr>
                                    </p:animEffect>
                                    <p:set>
                                      <p:cBhvr>
                                        <p:cTn id="112" dur="1" fill="hold">
                                          <p:stCondLst>
                                            <p:cond delay="499"/>
                                          </p:stCondLst>
                                        </p:cTn>
                                        <p:tgtEl>
                                          <p:spTgt spid="17"/>
                                        </p:tgtEl>
                                        <p:attrNameLst>
                                          <p:attrName>style.visibility</p:attrName>
                                        </p:attrNameLst>
                                      </p:cBhvr>
                                      <p:to>
                                        <p:strVal val="hidden"/>
                                      </p:to>
                                    </p:set>
                                  </p:childTnLst>
                                </p:cTn>
                              </p:par>
                            </p:childTnLst>
                          </p:cTn>
                        </p:par>
                        <p:par>
                          <p:cTn id="113" fill="hold">
                            <p:stCondLst>
                              <p:cond delay="500"/>
                            </p:stCondLst>
                            <p:childTnLst>
                              <p:par>
                                <p:cTn id="114" presetID="10" presetClass="entr" presetSubtype="0" fill="hold" grpId="0" nodeType="afterEffect">
                                  <p:stCondLst>
                                    <p:cond delay="0"/>
                                  </p:stCondLst>
                                  <p:childTnLst>
                                    <p:set>
                                      <p:cBhvr>
                                        <p:cTn id="115" dur="1" fill="hold">
                                          <p:stCondLst>
                                            <p:cond delay="0"/>
                                          </p:stCondLst>
                                        </p:cTn>
                                        <p:tgtEl>
                                          <p:spTgt spid="26"/>
                                        </p:tgtEl>
                                        <p:attrNameLst>
                                          <p:attrName>style.visibility</p:attrName>
                                        </p:attrNameLst>
                                      </p:cBhvr>
                                      <p:to>
                                        <p:strVal val="visible"/>
                                      </p:to>
                                    </p:set>
                                    <p:animEffect transition="in" filter="fade">
                                      <p:cBhvr>
                                        <p:cTn id="116" dur="500"/>
                                        <p:tgtEl>
                                          <p:spTgt spid="26"/>
                                        </p:tgtEl>
                                      </p:cBhvr>
                                    </p:animEffect>
                                  </p:childTnLst>
                                </p:cTn>
                              </p:par>
                            </p:childTnLst>
                          </p:cTn>
                        </p:par>
                        <p:par>
                          <p:cTn id="117" fill="hold">
                            <p:stCondLst>
                              <p:cond delay="1000"/>
                            </p:stCondLst>
                            <p:childTnLst>
                              <p:par>
                                <p:cTn id="118" presetID="10" presetClass="entr" presetSubtype="0" fill="hold" nodeType="afterEffect">
                                  <p:stCondLst>
                                    <p:cond delay="0"/>
                                  </p:stCondLst>
                                  <p:childTnLst>
                                    <p:set>
                                      <p:cBhvr>
                                        <p:cTn id="119" dur="1" fill="hold">
                                          <p:stCondLst>
                                            <p:cond delay="0"/>
                                          </p:stCondLst>
                                        </p:cTn>
                                        <p:tgtEl>
                                          <p:spTgt spid="27"/>
                                        </p:tgtEl>
                                        <p:attrNameLst>
                                          <p:attrName>style.visibility</p:attrName>
                                        </p:attrNameLst>
                                      </p:cBhvr>
                                      <p:to>
                                        <p:strVal val="visible"/>
                                      </p:to>
                                    </p:set>
                                    <p:animEffect transition="in" filter="fade">
                                      <p:cBhvr>
                                        <p:cTn id="120" dur="500"/>
                                        <p:tgtEl>
                                          <p:spTgt spid="27"/>
                                        </p:tgtEl>
                                      </p:cBhvr>
                                    </p:animEffect>
                                  </p:childTnLst>
                                </p:cTn>
                              </p:par>
                            </p:childTnLst>
                          </p:cTn>
                        </p:par>
                      </p:childTnLst>
                    </p:cTn>
                  </p:par>
                  <p:par>
                    <p:cTn id="121" fill="hold">
                      <p:stCondLst>
                        <p:cond delay="indefinite"/>
                      </p:stCondLst>
                      <p:childTnLst>
                        <p:par>
                          <p:cTn id="122" fill="hold">
                            <p:stCondLst>
                              <p:cond delay="0"/>
                            </p:stCondLst>
                            <p:childTnLst>
                              <p:par>
                                <p:cTn id="123" presetID="22" presetClass="entr" presetSubtype="1" fill="hold" grpId="0" nodeType="click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wipe(up)">
                                      <p:cBhvr>
                                        <p:cTn id="125" dur="1500"/>
                                        <p:tgtEl>
                                          <p:spTgt spid="37"/>
                                        </p:tgtEl>
                                      </p:cBhvr>
                                    </p:animEffect>
                                  </p:childTnLst>
                                </p:cTn>
                              </p:par>
                            </p:childTnLst>
                          </p:cTn>
                        </p:par>
                        <p:par>
                          <p:cTn id="126" fill="hold">
                            <p:stCondLst>
                              <p:cond delay="1500"/>
                            </p:stCondLst>
                            <p:childTnLst>
                              <p:par>
                                <p:cTn id="127" presetID="10" presetClass="entr" presetSubtype="0" fill="hold" nodeType="afterEffect">
                                  <p:stCondLst>
                                    <p:cond delay="0"/>
                                  </p:stCondLst>
                                  <p:childTnLst>
                                    <p:set>
                                      <p:cBhvr>
                                        <p:cTn id="128" dur="1" fill="hold">
                                          <p:stCondLst>
                                            <p:cond delay="0"/>
                                          </p:stCondLst>
                                        </p:cTn>
                                        <p:tgtEl>
                                          <p:spTgt spid="21">
                                            <p:txEl>
                                              <p:pRg st="2" end="2"/>
                                            </p:txEl>
                                          </p:spTgt>
                                        </p:tgtEl>
                                        <p:attrNameLst>
                                          <p:attrName>style.visibility</p:attrName>
                                        </p:attrNameLst>
                                      </p:cBhvr>
                                      <p:to>
                                        <p:strVal val="visible"/>
                                      </p:to>
                                    </p:set>
                                    <p:animEffect transition="in" filter="fade">
                                      <p:cBhvr>
                                        <p:cTn id="129" dur="500"/>
                                        <p:tgtEl>
                                          <p:spTgt spid="21">
                                            <p:txEl>
                                              <p:pRg st="2" end="2"/>
                                            </p:txEl>
                                          </p:spTgt>
                                        </p:tgtEl>
                                      </p:cBhvr>
                                    </p:animEffect>
                                  </p:childTnLst>
                                </p:cTn>
                              </p:par>
                            </p:childTnLst>
                          </p:cTn>
                        </p:par>
                        <p:par>
                          <p:cTn id="130" fill="hold">
                            <p:stCondLst>
                              <p:cond delay="3500"/>
                            </p:stCondLst>
                            <p:childTnLst>
                              <p:par>
                                <p:cTn id="131" presetID="10" presetClass="exit" presetSubtype="0" fill="hold" grpId="1" nodeType="afterEffect">
                                  <p:stCondLst>
                                    <p:cond delay="0"/>
                                  </p:stCondLst>
                                  <p:childTnLst>
                                    <p:animEffect transition="out" filter="fade">
                                      <p:cBhvr>
                                        <p:cTn id="132" dur="500"/>
                                        <p:tgtEl>
                                          <p:spTgt spid="37"/>
                                        </p:tgtEl>
                                      </p:cBhvr>
                                    </p:animEffect>
                                    <p:set>
                                      <p:cBhvr>
                                        <p:cTn id="133" dur="1" fill="hold">
                                          <p:stCondLst>
                                            <p:cond delay="499"/>
                                          </p:stCondLst>
                                        </p:cTn>
                                        <p:tgtEl>
                                          <p:spTgt spid="37"/>
                                        </p:tgtEl>
                                        <p:attrNameLst>
                                          <p:attrName>style.visibility</p:attrName>
                                        </p:attrNameLst>
                                      </p:cBhvr>
                                      <p:to>
                                        <p:strVal val="hidden"/>
                                      </p:to>
                                    </p:set>
                                  </p:childTnLst>
                                </p:cTn>
                              </p:par>
                            </p:childTnLst>
                          </p:cTn>
                        </p:par>
                      </p:childTnLst>
                    </p:cTn>
                  </p:par>
                  <p:par>
                    <p:cTn id="134" fill="hold">
                      <p:stCondLst>
                        <p:cond delay="indefinite"/>
                      </p:stCondLst>
                      <p:childTnLst>
                        <p:par>
                          <p:cTn id="135" fill="hold">
                            <p:stCondLst>
                              <p:cond delay="0"/>
                            </p:stCondLst>
                            <p:childTnLst>
                              <p:par>
                                <p:cTn id="136" presetID="10" presetClass="exit" presetSubtype="0" fill="hold" grpId="1" nodeType="clickEffect">
                                  <p:stCondLst>
                                    <p:cond delay="0"/>
                                  </p:stCondLst>
                                  <p:childTnLst>
                                    <p:animEffect transition="out" filter="fade">
                                      <p:cBhvr>
                                        <p:cTn id="137" dur="500"/>
                                        <p:tgtEl>
                                          <p:spTgt spid="26"/>
                                        </p:tgtEl>
                                      </p:cBhvr>
                                    </p:animEffect>
                                    <p:set>
                                      <p:cBhvr>
                                        <p:cTn id="138" dur="1" fill="hold">
                                          <p:stCondLst>
                                            <p:cond delay="499"/>
                                          </p:stCondLst>
                                        </p:cTn>
                                        <p:tgtEl>
                                          <p:spTgt spid="26"/>
                                        </p:tgtEl>
                                        <p:attrNameLst>
                                          <p:attrName>style.visibility</p:attrName>
                                        </p:attrNameLst>
                                      </p:cBhvr>
                                      <p:to>
                                        <p:strVal val="hidden"/>
                                      </p:to>
                                    </p:set>
                                  </p:childTnLst>
                                </p:cTn>
                              </p:par>
                            </p:childTnLst>
                          </p:cTn>
                        </p:par>
                        <p:par>
                          <p:cTn id="139" fill="hold">
                            <p:stCondLst>
                              <p:cond delay="500"/>
                            </p:stCondLst>
                            <p:childTnLst>
                              <p:par>
                                <p:cTn id="140" presetID="10" presetClass="entr" presetSubtype="0" fill="hold" grpId="0" nodeType="afterEffect">
                                  <p:stCondLst>
                                    <p:cond delay="0"/>
                                  </p:stCondLst>
                                  <p:childTnLst>
                                    <p:set>
                                      <p:cBhvr>
                                        <p:cTn id="141" dur="1" fill="hold">
                                          <p:stCondLst>
                                            <p:cond delay="0"/>
                                          </p:stCondLst>
                                        </p:cTn>
                                        <p:tgtEl>
                                          <p:spTgt spid="38"/>
                                        </p:tgtEl>
                                        <p:attrNameLst>
                                          <p:attrName>style.visibility</p:attrName>
                                        </p:attrNameLst>
                                      </p:cBhvr>
                                      <p:to>
                                        <p:strVal val="visible"/>
                                      </p:to>
                                    </p:set>
                                    <p:animEffect transition="in" filter="fade">
                                      <p:cBhvr>
                                        <p:cTn id="142" dur="500"/>
                                        <p:tgtEl>
                                          <p:spTgt spid="38"/>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xit" presetSubtype="0" fill="hold" grpId="1" nodeType="clickEffect">
                                  <p:stCondLst>
                                    <p:cond delay="0"/>
                                  </p:stCondLst>
                                  <p:childTnLst>
                                    <p:animEffect transition="out" filter="fade">
                                      <p:cBhvr>
                                        <p:cTn id="146" dur="500"/>
                                        <p:tgtEl>
                                          <p:spTgt spid="38"/>
                                        </p:tgtEl>
                                      </p:cBhvr>
                                    </p:animEffect>
                                    <p:set>
                                      <p:cBhvr>
                                        <p:cTn id="147" dur="1" fill="hold">
                                          <p:stCondLst>
                                            <p:cond delay="499"/>
                                          </p:stCondLst>
                                        </p:cTn>
                                        <p:tgtEl>
                                          <p:spTgt spid="38"/>
                                        </p:tgtEl>
                                        <p:attrNameLst>
                                          <p:attrName>style.visibility</p:attrName>
                                        </p:attrNameLst>
                                      </p:cBhvr>
                                      <p:to>
                                        <p:strVal val="hidden"/>
                                      </p:to>
                                    </p:set>
                                  </p:childTnLst>
                                </p:cTn>
                              </p:par>
                              <p:par>
                                <p:cTn id="148" presetID="10" presetClass="exit" presetSubtype="0" fill="hold" nodeType="withEffect">
                                  <p:stCondLst>
                                    <p:cond delay="0"/>
                                  </p:stCondLst>
                                  <p:childTnLst>
                                    <p:animEffect transition="out" filter="fade">
                                      <p:cBhvr>
                                        <p:cTn id="149" dur="500"/>
                                        <p:tgtEl>
                                          <p:spTgt spid="27"/>
                                        </p:tgtEl>
                                      </p:cBhvr>
                                    </p:animEffect>
                                    <p:set>
                                      <p:cBhvr>
                                        <p:cTn id="150" dur="1" fill="hold">
                                          <p:stCondLst>
                                            <p:cond delay="499"/>
                                          </p:stCondLst>
                                        </p:cTn>
                                        <p:tgtEl>
                                          <p:spTgt spid="27"/>
                                        </p:tgtEl>
                                        <p:attrNameLst>
                                          <p:attrName>style.visibility</p:attrName>
                                        </p:attrNameLst>
                                      </p:cBhvr>
                                      <p:to>
                                        <p:strVal val="hidden"/>
                                      </p:to>
                                    </p:set>
                                  </p:childTnLst>
                                </p:cTn>
                              </p:par>
                            </p:childTnLst>
                          </p:cTn>
                        </p:par>
                        <p:par>
                          <p:cTn id="151" fill="hold">
                            <p:stCondLst>
                              <p:cond delay="500"/>
                            </p:stCondLst>
                            <p:childTnLst>
                              <p:par>
                                <p:cTn id="152" presetID="10" presetClass="entr" presetSubtype="0" fill="hold" grpId="0" nodeType="afterEffect">
                                  <p:stCondLst>
                                    <p:cond delay="0"/>
                                  </p:stCondLst>
                                  <p:childTnLst>
                                    <p:set>
                                      <p:cBhvr>
                                        <p:cTn id="153" dur="1" fill="hold">
                                          <p:stCondLst>
                                            <p:cond delay="0"/>
                                          </p:stCondLst>
                                        </p:cTn>
                                        <p:tgtEl>
                                          <p:spTgt spid="40"/>
                                        </p:tgtEl>
                                        <p:attrNameLst>
                                          <p:attrName>style.visibility</p:attrName>
                                        </p:attrNameLst>
                                      </p:cBhvr>
                                      <p:to>
                                        <p:strVal val="visible"/>
                                      </p:to>
                                    </p:set>
                                    <p:animEffect transition="in" filter="fade">
                                      <p:cBhvr>
                                        <p:cTn id="154" dur="500"/>
                                        <p:tgtEl>
                                          <p:spTgt spid="40"/>
                                        </p:tgtEl>
                                      </p:cBhvr>
                                    </p:animEffect>
                                  </p:childTnLst>
                                </p:cTn>
                              </p:par>
                            </p:childTnLst>
                          </p:cTn>
                        </p:par>
                        <p:par>
                          <p:cTn id="155" fill="hold">
                            <p:stCondLst>
                              <p:cond delay="1000"/>
                            </p:stCondLst>
                            <p:childTnLst>
                              <p:par>
                                <p:cTn id="156" presetID="10" presetClass="entr" presetSubtype="0" fill="hold"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500"/>
                                        <p:tgtEl>
                                          <p:spTgt spid="41"/>
                                        </p:tgtEl>
                                      </p:cBhvr>
                                    </p:animEffect>
                                  </p:childTnLst>
                                </p:cTn>
                              </p:par>
                            </p:childTnLst>
                          </p:cTn>
                        </p:par>
                      </p:childTnLst>
                    </p:cTn>
                  </p:par>
                  <p:par>
                    <p:cTn id="159" fill="hold">
                      <p:stCondLst>
                        <p:cond delay="indefinite"/>
                      </p:stCondLst>
                      <p:childTnLst>
                        <p:par>
                          <p:cTn id="160" fill="hold">
                            <p:stCondLst>
                              <p:cond delay="0"/>
                            </p:stCondLst>
                            <p:childTnLst>
                              <p:par>
                                <p:cTn id="161" presetID="10" presetClass="exit" presetSubtype="0" fill="hold" grpId="1" nodeType="clickEffect">
                                  <p:stCondLst>
                                    <p:cond delay="0"/>
                                  </p:stCondLst>
                                  <p:childTnLst>
                                    <p:animEffect transition="out" filter="fade">
                                      <p:cBhvr>
                                        <p:cTn id="162" dur="500"/>
                                        <p:tgtEl>
                                          <p:spTgt spid="40"/>
                                        </p:tgtEl>
                                      </p:cBhvr>
                                    </p:animEffect>
                                    <p:set>
                                      <p:cBhvr>
                                        <p:cTn id="163" dur="1" fill="hold">
                                          <p:stCondLst>
                                            <p:cond delay="499"/>
                                          </p:stCondLst>
                                        </p:cTn>
                                        <p:tgtEl>
                                          <p:spTgt spid="40"/>
                                        </p:tgtEl>
                                        <p:attrNameLst>
                                          <p:attrName>style.visibility</p:attrName>
                                        </p:attrNameLst>
                                      </p:cBhvr>
                                      <p:to>
                                        <p:strVal val="hidden"/>
                                      </p:to>
                                    </p:set>
                                  </p:childTnLst>
                                </p:cTn>
                              </p:par>
                              <p:par>
                                <p:cTn id="164" presetID="10" presetClass="exit" presetSubtype="0" fill="hold" nodeType="withEffect">
                                  <p:stCondLst>
                                    <p:cond delay="0"/>
                                  </p:stCondLst>
                                  <p:childTnLst>
                                    <p:animEffect transition="out" filter="fade">
                                      <p:cBhvr>
                                        <p:cTn id="165" dur="500"/>
                                        <p:tgtEl>
                                          <p:spTgt spid="41"/>
                                        </p:tgtEl>
                                      </p:cBhvr>
                                    </p:animEffect>
                                    <p:set>
                                      <p:cBhvr>
                                        <p:cTn id="166" dur="1" fill="hold">
                                          <p:stCondLst>
                                            <p:cond delay="499"/>
                                          </p:stCondLst>
                                        </p:cTn>
                                        <p:tgtEl>
                                          <p:spTgt spid="41"/>
                                        </p:tgtEl>
                                        <p:attrNameLst>
                                          <p:attrName>style.visibility</p:attrName>
                                        </p:attrNameLst>
                                      </p:cBhvr>
                                      <p:to>
                                        <p:strVal val="hidden"/>
                                      </p:to>
                                    </p:set>
                                  </p:childTnLst>
                                </p:cTn>
                              </p:par>
                            </p:childTnLst>
                          </p:cTn>
                        </p:par>
                        <p:par>
                          <p:cTn id="167" fill="hold">
                            <p:stCondLst>
                              <p:cond delay="500"/>
                            </p:stCondLst>
                            <p:childTnLst>
                              <p:par>
                                <p:cTn id="168" presetID="10" presetClass="entr" presetSubtype="0" fill="hold" grpId="0" nodeType="afterEffect">
                                  <p:stCondLst>
                                    <p:cond delay="0"/>
                                  </p:stCondLst>
                                  <p:childTnLst>
                                    <p:set>
                                      <p:cBhvr>
                                        <p:cTn id="169" dur="1" fill="hold">
                                          <p:stCondLst>
                                            <p:cond delay="0"/>
                                          </p:stCondLst>
                                        </p:cTn>
                                        <p:tgtEl>
                                          <p:spTgt spid="42"/>
                                        </p:tgtEl>
                                        <p:attrNameLst>
                                          <p:attrName>style.visibility</p:attrName>
                                        </p:attrNameLst>
                                      </p:cBhvr>
                                      <p:to>
                                        <p:strVal val="visible"/>
                                      </p:to>
                                    </p:set>
                                    <p:animEffect transition="in" filter="fade">
                                      <p:cBhvr>
                                        <p:cTn id="170" dur="500"/>
                                        <p:tgtEl>
                                          <p:spTgt spid="42"/>
                                        </p:tgtEl>
                                      </p:cBhvr>
                                    </p:animEffect>
                                  </p:childTnLst>
                                </p:cTn>
                              </p:par>
                            </p:childTnLst>
                          </p:cTn>
                        </p:par>
                        <p:par>
                          <p:cTn id="171" fill="hold">
                            <p:stCondLst>
                              <p:cond delay="1000"/>
                            </p:stCondLst>
                            <p:childTnLst>
                              <p:par>
                                <p:cTn id="172" presetID="10" presetClass="entr" presetSubtype="0" fill="hold" nodeType="afterEffect">
                                  <p:stCondLst>
                                    <p:cond delay="0"/>
                                  </p:stCondLst>
                                  <p:childTnLst>
                                    <p:set>
                                      <p:cBhvr>
                                        <p:cTn id="173" dur="1" fill="hold">
                                          <p:stCondLst>
                                            <p:cond delay="0"/>
                                          </p:stCondLst>
                                        </p:cTn>
                                        <p:tgtEl>
                                          <p:spTgt spid="43"/>
                                        </p:tgtEl>
                                        <p:attrNameLst>
                                          <p:attrName>style.visibility</p:attrName>
                                        </p:attrNameLst>
                                      </p:cBhvr>
                                      <p:to>
                                        <p:strVal val="visible"/>
                                      </p:to>
                                    </p:set>
                                    <p:animEffect transition="in" filter="fade">
                                      <p:cBhvr>
                                        <p:cTn id="174" dur="500"/>
                                        <p:tgtEl>
                                          <p:spTgt spid="43"/>
                                        </p:tgtEl>
                                      </p:cBhvr>
                                    </p:animEffect>
                                  </p:childTnLst>
                                </p:cTn>
                              </p:par>
                            </p:childTnLst>
                          </p:cTn>
                        </p:par>
                      </p:childTnLst>
                    </p:cTn>
                  </p:par>
                  <p:par>
                    <p:cTn id="175" fill="hold">
                      <p:stCondLst>
                        <p:cond delay="indefinite"/>
                      </p:stCondLst>
                      <p:childTnLst>
                        <p:par>
                          <p:cTn id="176" fill="hold">
                            <p:stCondLst>
                              <p:cond delay="0"/>
                            </p:stCondLst>
                            <p:childTnLst>
                              <p:par>
                                <p:cTn id="177" presetID="10" presetClass="exit" presetSubtype="0" fill="hold" nodeType="clickEffect">
                                  <p:stCondLst>
                                    <p:cond delay="0"/>
                                  </p:stCondLst>
                                  <p:childTnLst>
                                    <p:animEffect transition="out" filter="fade">
                                      <p:cBhvr>
                                        <p:cTn id="178" dur="500"/>
                                        <p:tgtEl>
                                          <p:spTgt spid="43"/>
                                        </p:tgtEl>
                                      </p:cBhvr>
                                    </p:animEffect>
                                    <p:set>
                                      <p:cBhvr>
                                        <p:cTn id="179" dur="1" fill="hold">
                                          <p:stCondLst>
                                            <p:cond delay="499"/>
                                          </p:stCondLst>
                                        </p:cTn>
                                        <p:tgtEl>
                                          <p:spTgt spid="43"/>
                                        </p:tgtEl>
                                        <p:attrNameLst>
                                          <p:attrName>style.visibility</p:attrName>
                                        </p:attrNameLst>
                                      </p:cBhvr>
                                      <p:to>
                                        <p:strVal val="hidden"/>
                                      </p:to>
                                    </p:set>
                                  </p:childTnLst>
                                </p:cTn>
                              </p:par>
                              <p:par>
                                <p:cTn id="180" presetID="10" presetClass="exit" presetSubtype="0" fill="hold" grpId="1" nodeType="withEffect">
                                  <p:stCondLst>
                                    <p:cond delay="0"/>
                                  </p:stCondLst>
                                  <p:childTnLst>
                                    <p:animEffect transition="out" filter="fade">
                                      <p:cBhvr>
                                        <p:cTn id="181" dur="500"/>
                                        <p:tgtEl>
                                          <p:spTgt spid="42"/>
                                        </p:tgtEl>
                                      </p:cBhvr>
                                    </p:animEffect>
                                    <p:set>
                                      <p:cBhvr>
                                        <p:cTn id="182" dur="1" fill="hold">
                                          <p:stCondLst>
                                            <p:cond delay="499"/>
                                          </p:stCondLst>
                                        </p:cTn>
                                        <p:tgtEl>
                                          <p:spTgt spid="42"/>
                                        </p:tgtEl>
                                        <p:attrNameLst>
                                          <p:attrName>style.visibility</p:attrName>
                                        </p:attrNameLst>
                                      </p:cBhvr>
                                      <p:to>
                                        <p:strVal val="hidden"/>
                                      </p:to>
                                    </p:set>
                                  </p:childTnLst>
                                </p:cTn>
                              </p:par>
                            </p:childTnLst>
                          </p:cTn>
                        </p:par>
                        <p:par>
                          <p:cTn id="183" fill="hold">
                            <p:stCondLst>
                              <p:cond delay="500"/>
                            </p:stCondLst>
                            <p:childTnLst>
                              <p:par>
                                <p:cTn id="184" presetID="10" presetClass="entr" presetSubtype="0" fill="hold" nodeType="afterEffect">
                                  <p:stCondLst>
                                    <p:cond delay="0"/>
                                  </p:stCondLst>
                                  <p:childTnLst>
                                    <p:set>
                                      <p:cBhvr>
                                        <p:cTn id="185" dur="1" fill="hold">
                                          <p:stCondLst>
                                            <p:cond delay="0"/>
                                          </p:stCondLst>
                                        </p:cTn>
                                        <p:tgtEl>
                                          <p:spTgt spid="21">
                                            <p:txEl>
                                              <p:pRg st="3" end="3"/>
                                            </p:txEl>
                                          </p:spTgt>
                                        </p:tgtEl>
                                        <p:attrNameLst>
                                          <p:attrName>style.visibility</p:attrName>
                                        </p:attrNameLst>
                                      </p:cBhvr>
                                      <p:to>
                                        <p:strVal val="visible"/>
                                      </p:to>
                                    </p:set>
                                    <p:animEffect transition="in" filter="fade">
                                      <p:cBhvr>
                                        <p:cTn id="186" dur="500"/>
                                        <p:tgtEl>
                                          <p:spTgt spid="21">
                                            <p:txEl>
                                              <p:pRg st="3" end="3"/>
                                            </p:txEl>
                                          </p:spTgt>
                                        </p:tgtEl>
                                      </p:cBhvr>
                                    </p:animEffect>
                                  </p:childTnLst>
                                </p:cTn>
                              </p:par>
                              <p:par>
                                <p:cTn id="187" presetID="10" presetClass="entr" presetSubtype="0" fill="hold" nodeType="withEffect">
                                  <p:stCondLst>
                                    <p:cond delay="0"/>
                                  </p:stCondLst>
                                  <p:childTnLst>
                                    <p:set>
                                      <p:cBhvr>
                                        <p:cTn id="188" dur="1" fill="hold">
                                          <p:stCondLst>
                                            <p:cond delay="0"/>
                                          </p:stCondLst>
                                        </p:cTn>
                                        <p:tgtEl>
                                          <p:spTgt spid="21">
                                            <p:txEl>
                                              <p:pRg st="4" end="4"/>
                                            </p:txEl>
                                          </p:spTgt>
                                        </p:tgtEl>
                                        <p:attrNameLst>
                                          <p:attrName>style.visibility</p:attrName>
                                        </p:attrNameLst>
                                      </p:cBhvr>
                                      <p:to>
                                        <p:strVal val="visible"/>
                                      </p:to>
                                    </p:set>
                                    <p:animEffect transition="in" filter="fade">
                                      <p:cBhvr>
                                        <p:cTn id="189" dur="500"/>
                                        <p:tgtEl>
                                          <p:spTgt spid="21">
                                            <p:txEl>
                                              <p:pRg st="4" end="4"/>
                                            </p:txEl>
                                          </p:spTgt>
                                        </p:tgtEl>
                                      </p:cBhvr>
                                    </p:animEffect>
                                  </p:childTnLst>
                                </p:cTn>
                              </p:par>
                              <p:par>
                                <p:cTn id="190" presetID="10" presetClass="entr" presetSubtype="0" fill="hold" nodeType="withEffect">
                                  <p:stCondLst>
                                    <p:cond delay="0"/>
                                  </p:stCondLst>
                                  <p:childTnLst>
                                    <p:set>
                                      <p:cBhvr>
                                        <p:cTn id="191" dur="1" fill="hold">
                                          <p:stCondLst>
                                            <p:cond delay="0"/>
                                          </p:stCondLst>
                                        </p:cTn>
                                        <p:tgtEl>
                                          <p:spTgt spid="21">
                                            <p:txEl>
                                              <p:pRg st="5" end="5"/>
                                            </p:txEl>
                                          </p:spTgt>
                                        </p:tgtEl>
                                        <p:attrNameLst>
                                          <p:attrName>style.visibility</p:attrName>
                                        </p:attrNameLst>
                                      </p:cBhvr>
                                      <p:to>
                                        <p:strVal val="visible"/>
                                      </p:to>
                                    </p:set>
                                    <p:animEffect transition="in" filter="fade">
                                      <p:cBhvr>
                                        <p:cTn id="192" dur="500"/>
                                        <p:tgtEl>
                                          <p:spTgt spid="21">
                                            <p:txEl>
                                              <p:pRg st="5" end="5"/>
                                            </p:txEl>
                                          </p:spTgt>
                                        </p:tgtEl>
                                      </p:cBhvr>
                                    </p:animEffect>
                                  </p:childTnLst>
                                </p:cTn>
                              </p:par>
                              <p:par>
                                <p:cTn id="193" presetID="10" presetClass="entr" presetSubtype="0" fill="hold" nodeType="withEffect">
                                  <p:stCondLst>
                                    <p:cond delay="0"/>
                                  </p:stCondLst>
                                  <p:childTnLst>
                                    <p:set>
                                      <p:cBhvr>
                                        <p:cTn id="194" dur="1" fill="hold">
                                          <p:stCondLst>
                                            <p:cond delay="0"/>
                                          </p:stCondLst>
                                        </p:cTn>
                                        <p:tgtEl>
                                          <p:spTgt spid="44">
                                            <p:txEl>
                                              <p:pRg st="1" end="1"/>
                                            </p:txEl>
                                          </p:spTgt>
                                        </p:tgtEl>
                                        <p:attrNameLst>
                                          <p:attrName>style.visibility</p:attrName>
                                        </p:attrNameLst>
                                      </p:cBhvr>
                                      <p:to>
                                        <p:strVal val="visible"/>
                                      </p:to>
                                    </p:set>
                                    <p:animEffect transition="in" filter="fade">
                                      <p:cBhvr>
                                        <p:cTn id="195" dur="500"/>
                                        <p:tgtEl>
                                          <p:spTgt spid="44">
                                            <p:txEl>
                                              <p:pRg st="1" end="1"/>
                                            </p:txEl>
                                          </p:spTgt>
                                        </p:tgtEl>
                                      </p:cBhvr>
                                    </p:animEffect>
                                  </p:childTnLst>
                                </p:cTn>
                              </p:par>
                              <p:par>
                                <p:cTn id="196" presetID="10" presetClass="entr" presetSubtype="0" fill="hold" nodeType="withEffect">
                                  <p:stCondLst>
                                    <p:cond delay="0"/>
                                  </p:stCondLst>
                                  <p:childTnLst>
                                    <p:set>
                                      <p:cBhvr>
                                        <p:cTn id="197" dur="1" fill="hold">
                                          <p:stCondLst>
                                            <p:cond delay="0"/>
                                          </p:stCondLst>
                                        </p:cTn>
                                        <p:tgtEl>
                                          <p:spTgt spid="44">
                                            <p:txEl>
                                              <p:pRg st="0" end="0"/>
                                            </p:txEl>
                                          </p:spTgt>
                                        </p:tgtEl>
                                        <p:attrNameLst>
                                          <p:attrName>style.visibility</p:attrName>
                                        </p:attrNameLst>
                                      </p:cBhvr>
                                      <p:to>
                                        <p:strVal val="visible"/>
                                      </p:to>
                                    </p:set>
                                    <p:animEffect transition="in" filter="fade">
                                      <p:cBhvr>
                                        <p:cTn id="198" dur="500"/>
                                        <p:tgtEl>
                                          <p:spTgt spid="44">
                                            <p:txEl>
                                              <p:pRg st="0" end="0"/>
                                            </p:txEl>
                                          </p:spTgt>
                                        </p:tgtEl>
                                      </p:cBhvr>
                                    </p:animEffect>
                                  </p:childTnLst>
                                </p:cTn>
                              </p:par>
                              <p:par>
                                <p:cTn id="199" presetID="10" presetClass="entr" presetSubtype="0" fill="hold" nodeType="withEffect">
                                  <p:stCondLst>
                                    <p:cond delay="0"/>
                                  </p:stCondLst>
                                  <p:childTnLst>
                                    <p:set>
                                      <p:cBhvr>
                                        <p:cTn id="200" dur="1" fill="hold">
                                          <p:stCondLst>
                                            <p:cond delay="0"/>
                                          </p:stCondLst>
                                        </p:cTn>
                                        <p:tgtEl>
                                          <p:spTgt spid="44">
                                            <p:txEl>
                                              <p:pRg st="2" end="2"/>
                                            </p:txEl>
                                          </p:spTgt>
                                        </p:tgtEl>
                                        <p:attrNameLst>
                                          <p:attrName>style.visibility</p:attrName>
                                        </p:attrNameLst>
                                      </p:cBhvr>
                                      <p:to>
                                        <p:strVal val="visible"/>
                                      </p:to>
                                    </p:set>
                                    <p:animEffect transition="in" filter="fade">
                                      <p:cBhvr>
                                        <p:cTn id="201" dur="500"/>
                                        <p:tgtEl>
                                          <p:spTgt spid="44">
                                            <p:txEl>
                                              <p:pRg st="2" end="2"/>
                                            </p:txEl>
                                          </p:spTgt>
                                        </p:tgtEl>
                                      </p:cBhvr>
                                    </p:animEffect>
                                  </p:childTnLst>
                                </p:cTn>
                              </p:par>
                              <p:par>
                                <p:cTn id="202" presetID="10" presetClass="entr" presetSubtype="0" fill="hold" nodeType="withEffect">
                                  <p:stCondLst>
                                    <p:cond delay="0"/>
                                  </p:stCondLst>
                                  <p:childTnLst>
                                    <p:set>
                                      <p:cBhvr>
                                        <p:cTn id="203" dur="1" fill="hold">
                                          <p:stCondLst>
                                            <p:cond delay="0"/>
                                          </p:stCondLst>
                                        </p:cTn>
                                        <p:tgtEl>
                                          <p:spTgt spid="44">
                                            <p:txEl>
                                              <p:pRg st="3" end="3"/>
                                            </p:txEl>
                                          </p:spTgt>
                                        </p:tgtEl>
                                        <p:attrNameLst>
                                          <p:attrName>style.visibility</p:attrName>
                                        </p:attrNameLst>
                                      </p:cBhvr>
                                      <p:to>
                                        <p:strVal val="visible"/>
                                      </p:to>
                                    </p:set>
                                    <p:animEffect transition="in" filter="fade">
                                      <p:cBhvr>
                                        <p:cTn id="204" dur="500"/>
                                        <p:tgtEl>
                                          <p:spTgt spid="44">
                                            <p:txEl>
                                              <p:pRg st="3" end="3"/>
                                            </p:txEl>
                                          </p:spTgt>
                                        </p:tgtEl>
                                      </p:cBhvr>
                                    </p:animEffect>
                                  </p:childTnLst>
                                </p:cTn>
                              </p:par>
                              <p:par>
                                <p:cTn id="205" presetID="10" presetClass="entr" presetSubtype="0" fill="hold" nodeType="withEffect">
                                  <p:stCondLst>
                                    <p:cond delay="0"/>
                                  </p:stCondLst>
                                  <p:childTnLst>
                                    <p:set>
                                      <p:cBhvr>
                                        <p:cTn id="206" dur="1" fill="hold">
                                          <p:stCondLst>
                                            <p:cond delay="0"/>
                                          </p:stCondLst>
                                        </p:cTn>
                                        <p:tgtEl>
                                          <p:spTgt spid="44">
                                            <p:txEl>
                                              <p:pRg st="4" end="4"/>
                                            </p:txEl>
                                          </p:spTgt>
                                        </p:tgtEl>
                                        <p:attrNameLst>
                                          <p:attrName>style.visibility</p:attrName>
                                        </p:attrNameLst>
                                      </p:cBhvr>
                                      <p:to>
                                        <p:strVal val="visible"/>
                                      </p:to>
                                    </p:set>
                                    <p:animEffect transition="in" filter="fade">
                                      <p:cBhvr>
                                        <p:cTn id="207" dur="500"/>
                                        <p:tgtEl>
                                          <p:spTgt spid="44">
                                            <p:txEl>
                                              <p:pRg st="4" end="4"/>
                                            </p:txEl>
                                          </p:spTgt>
                                        </p:tgtEl>
                                      </p:cBhvr>
                                    </p:animEffect>
                                  </p:childTnLst>
                                </p:cTn>
                              </p:par>
                              <p:par>
                                <p:cTn id="208" presetID="10" presetClass="entr" presetSubtype="0" fill="hold" nodeType="withEffect">
                                  <p:stCondLst>
                                    <p:cond delay="0"/>
                                  </p:stCondLst>
                                  <p:childTnLst>
                                    <p:set>
                                      <p:cBhvr>
                                        <p:cTn id="209" dur="1" fill="hold">
                                          <p:stCondLst>
                                            <p:cond delay="0"/>
                                          </p:stCondLst>
                                        </p:cTn>
                                        <p:tgtEl>
                                          <p:spTgt spid="44">
                                            <p:txEl>
                                              <p:pRg st="5" end="5"/>
                                            </p:txEl>
                                          </p:spTgt>
                                        </p:tgtEl>
                                        <p:attrNameLst>
                                          <p:attrName>style.visibility</p:attrName>
                                        </p:attrNameLst>
                                      </p:cBhvr>
                                      <p:to>
                                        <p:strVal val="visible"/>
                                      </p:to>
                                    </p:set>
                                    <p:animEffect transition="in" filter="fade">
                                      <p:cBhvr>
                                        <p:cTn id="210" dur="500"/>
                                        <p:tgtEl>
                                          <p:spTgt spid="44">
                                            <p:txEl>
                                              <p:pRg st="5" end="5"/>
                                            </p:txEl>
                                          </p:spTgt>
                                        </p:tgtEl>
                                      </p:cBhvr>
                                    </p:animEffect>
                                  </p:childTnLst>
                                </p:cTn>
                              </p:par>
                              <p:par>
                                <p:cTn id="211" presetID="10" presetClass="entr" presetSubtype="0" fill="hold" nodeType="withEffect">
                                  <p:stCondLst>
                                    <p:cond delay="0"/>
                                  </p:stCondLst>
                                  <p:childTnLst>
                                    <p:set>
                                      <p:cBhvr>
                                        <p:cTn id="212" dur="1" fill="hold">
                                          <p:stCondLst>
                                            <p:cond delay="0"/>
                                          </p:stCondLst>
                                        </p:cTn>
                                        <p:tgtEl>
                                          <p:spTgt spid="45">
                                            <p:txEl>
                                              <p:pRg st="0" end="0"/>
                                            </p:txEl>
                                          </p:spTgt>
                                        </p:tgtEl>
                                        <p:attrNameLst>
                                          <p:attrName>style.visibility</p:attrName>
                                        </p:attrNameLst>
                                      </p:cBhvr>
                                      <p:to>
                                        <p:strVal val="visible"/>
                                      </p:to>
                                    </p:set>
                                    <p:animEffect transition="in" filter="fade">
                                      <p:cBhvr>
                                        <p:cTn id="213" dur="500"/>
                                        <p:tgtEl>
                                          <p:spTgt spid="45">
                                            <p:txEl>
                                              <p:pRg st="0" end="0"/>
                                            </p:txEl>
                                          </p:spTgt>
                                        </p:tgtEl>
                                      </p:cBhvr>
                                    </p:animEffect>
                                  </p:childTnLst>
                                </p:cTn>
                              </p:par>
                              <p:par>
                                <p:cTn id="214" presetID="10" presetClass="entr" presetSubtype="0" fill="hold" nodeType="withEffect">
                                  <p:stCondLst>
                                    <p:cond delay="0"/>
                                  </p:stCondLst>
                                  <p:childTnLst>
                                    <p:set>
                                      <p:cBhvr>
                                        <p:cTn id="215" dur="1" fill="hold">
                                          <p:stCondLst>
                                            <p:cond delay="0"/>
                                          </p:stCondLst>
                                        </p:cTn>
                                        <p:tgtEl>
                                          <p:spTgt spid="45">
                                            <p:txEl>
                                              <p:pRg st="1" end="1"/>
                                            </p:txEl>
                                          </p:spTgt>
                                        </p:tgtEl>
                                        <p:attrNameLst>
                                          <p:attrName>style.visibility</p:attrName>
                                        </p:attrNameLst>
                                      </p:cBhvr>
                                      <p:to>
                                        <p:strVal val="visible"/>
                                      </p:to>
                                    </p:set>
                                    <p:animEffect transition="in" filter="fade">
                                      <p:cBhvr>
                                        <p:cTn id="216" dur="500"/>
                                        <p:tgtEl>
                                          <p:spTgt spid="45">
                                            <p:txEl>
                                              <p:pRg st="1" end="1"/>
                                            </p:txEl>
                                          </p:spTgt>
                                        </p:tgtEl>
                                      </p:cBhvr>
                                    </p:animEffect>
                                  </p:childTnLst>
                                </p:cTn>
                              </p:par>
                              <p:par>
                                <p:cTn id="217" presetID="10" presetClass="entr" presetSubtype="0" fill="hold" nodeType="withEffect">
                                  <p:stCondLst>
                                    <p:cond delay="0"/>
                                  </p:stCondLst>
                                  <p:childTnLst>
                                    <p:set>
                                      <p:cBhvr>
                                        <p:cTn id="218" dur="1" fill="hold">
                                          <p:stCondLst>
                                            <p:cond delay="0"/>
                                          </p:stCondLst>
                                        </p:cTn>
                                        <p:tgtEl>
                                          <p:spTgt spid="45">
                                            <p:txEl>
                                              <p:pRg st="2" end="2"/>
                                            </p:txEl>
                                          </p:spTgt>
                                        </p:tgtEl>
                                        <p:attrNameLst>
                                          <p:attrName>style.visibility</p:attrName>
                                        </p:attrNameLst>
                                      </p:cBhvr>
                                      <p:to>
                                        <p:strVal val="visible"/>
                                      </p:to>
                                    </p:set>
                                    <p:animEffect transition="in" filter="fade">
                                      <p:cBhvr>
                                        <p:cTn id="219" dur="500"/>
                                        <p:tgtEl>
                                          <p:spTgt spid="45">
                                            <p:txEl>
                                              <p:pRg st="2" end="2"/>
                                            </p:txEl>
                                          </p:spTgt>
                                        </p:tgtEl>
                                      </p:cBhvr>
                                    </p:animEffect>
                                  </p:childTnLst>
                                </p:cTn>
                              </p:par>
                              <p:par>
                                <p:cTn id="220" presetID="10" presetClass="entr" presetSubtype="0" fill="hold" nodeType="withEffect">
                                  <p:stCondLst>
                                    <p:cond delay="0"/>
                                  </p:stCondLst>
                                  <p:childTnLst>
                                    <p:set>
                                      <p:cBhvr>
                                        <p:cTn id="221" dur="1" fill="hold">
                                          <p:stCondLst>
                                            <p:cond delay="0"/>
                                          </p:stCondLst>
                                        </p:cTn>
                                        <p:tgtEl>
                                          <p:spTgt spid="45">
                                            <p:txEl>
                                              <p:pRg st="3" end="3"/>
                                            </p:txEl>
                                          </p:spTgt>
                                        </p:tgtEl>
                                        <p:attrNameLst>
                                          <p:attrName>style.visibility</p:attrName>
                                        </p:attrNameLst>
                                      </p:cBhvr>
                                      <p:to>
                                        <p:strVal val="visible"/>
                                      </p:to>
                                    </p:set>
                                    <p:animEffect transition="in" filter="fade">
                                      <p:cBhvr>
                                        <p:cTn id="222" dur="500"/>
                                        <p:tgtEl>
                                          <p:spTgt spid="4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19" grpId="1" animBg="1"/>
      <p:bldP spid="20" grpId="0" animBg="1"/>
      <p:bldP spid="20" grpId="1" animBg="1"/>
      <p:bldP spid="26" grpId="0" animBg="1"/>
      <p:bldP spid="26" grpId="1" animBg="1"/>
      <p:bldP spid="37" grpId="0" animBg="1"/>
      <p:bldP spid="37" grpId="1" animBg="1"/>
      <p:bldP spid="38" grpId="0" animBg="1"/>
      <p:bldP spid="38" grpId="1" animBg="1"/>
      <p:bldP spid="40" grpId="0" animBg="1"/>
      <p:bldP spid="40" grpId="1" animBg="1"/>
      <p:bldP spid="42" grpId="0" animBg="1"/>
      <p:bldP spid="42" grpId="1" animBg="1"/>
      <p:bldP spid="30" grpId="0" animBg="1"/>
      <p:bldP spid="30"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WiPEr’s</a:t>
            </a:r>
            <a:r>
              <a:rPr lang="en-US" dirty="0" smtClean="0"/>
              <a:t> Partial-Evaluation Algorithm</a:t>
            </a:r>
            <a:endParaRPr lang="en-US" dirty="0"/>
          </a:p>
        </p:txBody>
      </p:sp>
      <p:sp>
        <p:nvSpPr>
          <p:cNvPr id="4" name="Slide Number Placeholder 3"/>
          <p:cNvSpPr>
            <a:spLocks noGrp="1"/>
          </p:cNvSpPr>
          <p:nvPr>
            <p:ph type="sldNum" sz="quarter" idx="12"/>
          </p:nvPr>
        </p:nvSpPr>
        <p:spPr/>
        <p:txBody>
          <a:bodyPr/>
          <a:lstStyle/>
          <a:p>
            <a:fld id="{61790EBF-2842-40BA-9364-7C045D9A1DE9}" type="slidenum">
              <a:rPr lang="en-US" smtClean="0"/>
              <a:t>36</a:t>
            </a:fld>
            <a:endParaRPr lang="en-US"/>
          </a:p>
        </p:txBody>
      </p:sp>
      <p:sp>
        <p:nvSpPr>
          <p:cNvPr id="3" name="Content Placeholder 2"/>
          <p:cNvSpPr>
            <a:spLocks noGrp="1"/>
          </p:cNvSpPr>
          <p:nvPr>
            <p:ph sz="half" idx="2"/>
          </p:nvPr>
        </p:nvSpPr>
        <p:spPr/>
        <p:txBody>
          <a:bodyPr/>
          <a:lstStyle/>
          <a:p>
            <a:endParaRPr lang="en-US"/>
          </a:p>
        </p:txBody>
      </p:sp>
      <p:sp>
        <p:nvSpPr>
          <p:cNvPr id="8" name="Content Placeholder 4"/>
          <p:cNvSpPr>
            <a:spLocks noGrp="1"/>
          </p:cNvSpPr>
          <p:nvPr>
            <p:ph sz="half" idx="2"/>
          </p:nvPr>
        </p:nvSpPr>
        <p:spPr>
          <a:xfrm>
            <a:off x="2133600" y="1055427"/>
            <a:ext cx="5181600" cy="4735773"/>
          </a:xfrm>
        </p:spPr>
        <p:txBody>
          <a:bodyPr>
            <a:noAutofit/>
          </a:bodyPr>
          <a:lstStyle/>
          <a:p>
            <a:r>
              <a:rPr lang="en-US" sz="3200" dirty="0" smtClean="0"/>
              <a:t>Off-line </a:t>
            </a:r>
            <a:r>
              <a:rPr lang="en-US" sz="3200" dirty="0" smtClean="0"/>
              <a:t>partial evaluation</a:t>
            </a:r>
          </a:p>
          <a:p>
            <a:pPr lvl="1"/>
            <a:r>
              <a:rPr lang="en-US" sz="2800" dirty="0" smtClean="0"/>
              <a:t>BTA</a:t>
            </a:r>
          </a:p>
          <a:p>
            <a:pPr lvl="2"/>
            <a:r>
              <a:rPr lang="en-US" sz="2400" b="1" dirty="0" smtClean="0">
                <a:solidFill>
                  <a:schemeClr val="accent6">
                    <a:lumMod val="75000"/>
                  </a:schemeClr>
                </a:solidFill>
              </a:rPr>
              <a:t>Instruction decoupling</a:t>
            </a:r>
          </a:p>
          <a:p>
            <a:pPr lvl="2"/>
            <a:r>
              <a:rPr lang="en-US" sz="2400" dirty="0" smtClean="0"/>
              <a:t>Forward </a:t>
            </a:r>
            <a:r>
              <a:rPr lang="en-US" sz="2400" dirty="0" smtClean="0"/>
              <a:t>slicing</a:t>
            </a:r>
          </a:p>
          <a:p>
            <a:pPr lvl="2"/>
            <a:r>
              <a:rPr lang="en-US" sz="2400" dirty="0" smtClean="0"/>
              <a:t>Lifting</a:t>
            </a:r>
            <a:endParaRPr lang="en-US" sz="2400" dirty="0" smtClean="0"/>
          </a:p>
          <a:p>
            <a:pPr lvl="1"/>
            <a:r>
              <a:rPr lang="en-US" sz="2800" dirty="0" smtClean="0"/>
              <a:t>Specialization</a:t>
            </a:r>
          </a:p>
          <a:p>
            <a:pPr lvl="2"/>
            <a:r>
              <a:rPr lang="en-US" sz="2400" dirty="0" smtClean="0"/>
              <a:t>Static: </a:t>
            </a:r>
            <a:r>
              <a:rPr lang="en-US" sz="2400" dirty="0" err="1" smtClean="0"/>
              <a:t>Eval</a:t>
            </a:r>
            <a:r>
              <a:rPr lang="en-US" sz="2400" dirty="0" smtClean="0"/>
              <a:t> </a:t>
            </a:r>
            <a:endParaRPr lang="en-US" sz="2400" dirty="0" smtClean="0"/>
          </a:p>
          <a:p>
            <a:pPr lvl="3"/>
            <a:r>
              <a:rPr lang="en-US" sz="2200" b="1" dirty="0" smtClean="0">
                <a:solidFill>
                  <a:srgbClr val="7030A0"/>
                </a:solidFill>
              </a:rPr>
              <a:t>symbolic evaluation</a:t>
            </a:r>
            <a:endParaRPr lang="en-US" sz="2200" b="1" dirty="0" smtClean="0">
              <a:solidFill>
                <a:srgbClr val="7030A0"/>
              </a:solidFill>
            </a:endParaRPr>
          </a:p>
          <a:p>
            <a:pPr lvl="2"/>
            <a:r>
              <a:rPr lang="en-US" sz="2400" dirty="0" smtClean="0"/>
              <a:t>Lifted: Reduce </a:t>
            </a:r>
          </a:p>
          <a:p>
            <a:pPr lvl="3"/>
            <a:r>
              <a:rPr lang="en-US" sz="2000" b="1" dirty="0" smtClean="0">
                <a:solidFill>
                  <a:schemeClr val="accent6">
                    <a:lumMod val="75000"/>
                  </a:schemeClr>
                </a:solidFill>
              </a:rPr>
              <a:t>substitution in an explicit representation of semantics</a:t>
            </a:r>
          </a:p>
          <a:p>
            <a:pPr lvl="3"/>
            <a:r>
              <a:rPr lang="en-US" sz="2000" b="1" dirty="0" smtClean="0">
                <a:solidFill>
                  <a:schemeClr val="accent6">
                    <a:lumMod val="75000"/>
                  </a:schemeClr>
                </a:solidFill>
              </a:rPr>
              <a:t> machine-code synthesis</a:t>
            </a:r>
          </a:p>
          <a:p>
            <a:pPr lvl="2"/>
            <a:r>
              <a:rPr lang="en-US" sz="2400" dirty="0" smtClean="0"/>
              <a:t>Dynamic: Emit</a:t>
            </a:r>
            <a:endParaRPr lang="en-US" sz="2400" dirty="0"/>
          </a:p>
        </p:txBody>
      </p:sp>
      <p:sp>
        <p:nvSpPr>
          <p:cNvPr id="7" name="Content Placeholder 6"/>
          <p:cNvSpPr>
            <a:spLocks noGrp="1"/>
          </p:cNvSpPr>
          <p:nvPr>
            <p:ph sz="half" idx="2"/>
          </p:nvPr>
        </p:nvSpPr>
        <p:spPr/>
        <p:txBody>
          <a:bodyPr/>
          <a:lstStyle/>
          <a:p>
            <a:endParaRPr lang="en-US" dirty="0"/>
          </a:p>
        </p:txBody>
      </p:sp>
      <p:pic>
        <p:nvPicPr>
          <p:cNvPr id="9" name="Picture 2" descr="C:\Users\venkatesh\AppData\Local\Microsoft\Windows\Temporary Internet Files\Content.IE5\2OMQIVK6\Check-green.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6200" y="1708679"/>
            <a:ext cx="533400" cy="39872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venkatesh\AppData\Local\Microsoft\Windows\Temporary Internet Files\Content.IE5\2OMQIVK6\Check-green.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3458239"/>
            <a:ext cx="533400" cy="398721"/>
          </a:xfrm>
          <a:prstGeom prst="rect">
            <a:avLst/>
          </a:prstGeom>
          <a:noFill/>
          <a:extLst>
            <a:ext uri="{909E8E84-426E-40DD-AFC4-6F175D3DCCD1}">
              <a14:hiddenFill xmlns:a14="http://schemas.microsoft.com/office/drawing/2010/main">
                <a:solidFill>
                  <a:srgbClr val="FFFFFF"/>
                </a:solidFill>
              </a14:hiddenFill>
            </a:ext>
          </a:extLst>
        </p:spPr>
      </p:pic>
      <p:sp>
        <p:nvSpPr>
          <p:cNvPr id="12" name="Rounded Rectangle 11"/>
          <p:cNvSpPr/>
          <p:nvPr/>
        </p:nvSpPr>
        <p:spPr>
          <a:xfrm>
            <a:off x="2057400" y="2286000"/>
            <a:ext cx="4800600" cy="2590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ambria" panose="02040503050406030204" pitchFamily="18" charset="0"/>
              </a:rPr>
              <a:t>More in the paper …</a:t>
            </a:r>
          </a:p>
          <a:p>
            <a:pPr marL="285750" indent="-285750">
              <a:buFont typeface="Arial" panose="020B0604020202020204" pitchFamily="34" charset="0"/>
              <a:buChar char="•"/>
            </a:pPr>
            <a:r>
              <a:rPr lang="en-US" dirty="0">
                <a:solidFill>
                  <a:schemeClr val="tx1"/>
                </a:solidFill>
                <a:latin typeface="Cambria" panose="02040503050406030204" pitchFamily="18" charset="0"/>
              </a:rPr>
              <a:t>Handling heap-allocated memory</a:t>
            </a:r>
          </a:p>
          <a:p>
            <a:pPr marL="285750" indent="-285750">
              <a:buFont typeface="Arial" panose="020B0604020202020204" pitchFamily="34" charset="0"/>
              <a:buChar char="•"/>
            </a:pPr>
            <a:r>
              <a:rPr lang="en-US" dirty="0" err="1">
                <a:solidFill>
                  <a:schemeClr val="tx1"/>
                </a:solidFill>
                <a:latin typeface="Cambria" panose="02040503050406030204" pitchFamily="18" charset="0"/>
              </a:rPr>
              <a:t>Interprocedural</a:t>
            </a:r>
            <a:r>
              <a:rPr lang="en-US" dirty="0">
                <a:solidFill>
                  <a:schemeClr val="tx1"/>
                </a:solidFill>
                <a:latin typeface="Cambria" panose="02040503050406030204" pitchFamily="18" charset="0"/>
              </a:rPr>
              <a:t> partial-evaluation</a:t>
            </a:r>
          </a:p>
          <a:p>
            <a:pPr marL="285750" indent="-285750">
              <a:buFont typeface="Arial" panose="020B0604020202020204" pitchFamily="34" charset="0"/>
              <a:buChar char="•"/>
            </a:pPr>
            <a:r>
              <a:rPr lang="en-US" dirty="0">
                <a:solidFill>
                  <a:schemeClr val="tx1"/>
                </a:solidFill>
                <a:latin typeface="Cambria" panose="02040503050406030204" pitchFamily="18" charset="0"/>
              </a:rPr>
              <a:t>Safety criteria</a:t>
            </a:r>
          </a:p>
          <a:p>
            <a:pPr marL="285750" indent="-285750">
              <a:buFont typeface="Arial" panose="020B0604020202020204" pitchFamily="34" charset="0"/>
              <a:buChar char="•"/>
            </a:pPr>
            <a:r>
              <a:rPr lang="en-US" dirty="0">
                <a:solidFill>
                  <a:schemeClr val="tx1"/>
                </a:solidFill>
                <a:latin typeface="Cambria" panose="02040503050406030204" pitchFamily="18" charset="0"/>
              </a:rPr>
              <a:t>Termination theorem + proof</a:t>
            </a:r>
          </a:p>
          <a:p>
            <a:pPr marL="285750" indent="-285750">
              <a:buFont typeface="Arial" panose="020B0604020202020204" pitchFamily="34" charset="0"/>
              <a:buChar char="•"/>
            </a:pPr>
            <a:r>
              <a:rPr lang="en-US" dirty="0">
                <a:solidFill>
                  <a:schemeClr val="tx1"/>
                </a:solidFill>
                <a:latin typeface="Cambria" panose="02040503050406030204" pitchFamily="18" charset="0"/>
              </a:rPr>
              <a:t>Correctness theorem + proof</a:t>
            </a:r>
          </a:p>
          <a:p>
            <a:pPr marL="285750" indent="-285750">
              <a:buFont typeface="Arial" panose="020B0604020202020204" pitchFamily="34" charset="0"/>
              <a:buChar char="•"/>
            </a:pPr>
            <a:r>
              <a:rPr lang="en-US" dirty="0">
                <a:solidFill>
                  <a:schemeClr val="tx1"/>
                </a:solidFill>
                <a:latin typeface="Cambria" panose="02040503050406030204" pitchFamily="18" charset="0"/>
              </a:rPr>
              <a:t>Threats to validity</a:t>
            </a:r>
          </a:p>
          <a:p>
            <a:pPr marL="285750" indent="-285750">
              <a:buFont typeface="Arial" panose="020B0604020202020204" pitchFamily="34" charset="0"/>
              <a:buChar char="•"/>
            </a:pPr>
            <a:r>
              <a:rPr lang="en-US" dirty="0">
                <a:solidFill>
                  <a:schemeClr val="tx1"/>
                </a:solidFill>
                <a:latin typeface="Cambria" panose="02040503050406030204" pitchFamily="18" charset="0"/>
              </a:rPr>
              <a:t>Component-extraction </a:t>
            </a:r>
            <a:r>
              <a:rPr lang="en-US" dirty="0" smtClean="0">
                <a:solidFill>
                  <a:schemeClr val="tx1"/>
                </a:solidFill>
                <a:latin typeface="Cambria" panose="02040503050406030204" pitchFamily="18" charset="0"/>
              </a:rPr>
              <a:t>(CE mode)</a:t>
            </a:r>
            <a:endParaRPr lang="en-US" dirty="0">
              <a:solidFill>
                <a:schemeClr val="tx1"/>
              </a:solidFill>
              <a:latin typeface="Cambria" panose="02040503050406030204" pitchFamily="18" charset="0"/>
            </a:endParaRPr>
          </a:p>
        </p:txBody>
      </p:sp>
    </p:spTree>
    <p:extLst>
      <p:ext uri="{BB962C8B-B14F-4D97-AF65-F5344CB8AC3E}">
        <p14:creationId xmlns:p14="http://schemas.microsoft.com/office/powerpoint/2010/main" val="978212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xEl>
                                              <p:pRg st="7" end="7"/>
                                            </p:txEl>
                                          </p:spTgt>
                                        </p:tgtEl>
                                        <p:attrNameLst>
                                          <p:attrName>style.visibility</p:attrName>
                                        </p:attrNameLst>
                                      </p:cBhvr>
                                      <p:to>
                                        <p:strVal val="visible"/>
                                      </p:to>
                                    </p:set>
                                    <p:animEffect transition="in" filter="fade">
                                      <p:cBhvr>
                                        <p:cTn id="11" dur="500"/>
                                        <p:tgtEl>
                                          <p:spTgt spid="8">
                                            <p:txEl>
                                              <p:pRg st="7" end="7"/>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mph" presetSubtype="2" fill="hold" nodeType="clickEffect">
                                  <p:stCondLst>
                                    <p:cond delay="0"/>
                                  </p:stCondLst>
                                  <p:childTnLst>
                                    <p:animClr clrSpc="rgb" dir="cw">
                                      <p:cBhvr override="childStyle">
                                        <p:cTn id="19" dur="1000" fill="hold"/>
                                        <p:tgtEl>
                                          <p:spTgt spid="8">
                                            <p:txEl>
                                              <p:pRg st="0" end="0"/>
                                            </p:txEl>
                                          </p:spTgt>
                                        </p:tgtEl>
                                        <p:attrNameLst>
                                          <p:attrName>style.color</p:attrName>
                                        </p:attrNameLst>
                                      </p:cBhvr>
                                      <p:to>
                                        <a:srgbClr val="A5A5A5"/>
                                      </p:to>
                                    </p:animClr>
                                  </p:childTnLst>
                                </p:cTn>
                              </p:par>
                              <p:par>
                                <p:cTn id="20" presetID="3" presetClass="emph" presetSubtype="2" fill="hold" nodeType="withEffect">
                                  <p:stCondLst>
                                    <p:cond delay="0"/>
                                  </p:stCondLst>
                                  <p:childTnLst>
                                    <p:animClr clrSpc="rgb" dir="cw">
                                      <p:cBhvr override="childStyle">
                                        <p:cTn id="21" dur="1000" fill="hold"/>
                                        <p:tgtEl>
                                          <p:spTgt spid="8">
                                            <p:txEl>
                                              <p:pRg st="1" end="1"/>
                                            </p:txEl>
                                          </p:spTgt>
                                        </p:tgtEl>
                                        <p:attrNameLst>
                                          <p:attrName>style.color</p:attrName>
                                        </p:attrNameLst>
                                      </p:cBhvr>
                                      <p:to>
                                        <a:srgbClr val="A5A5A5"/>
                                      </p:to>
                                    </p:animClr>
                                  </p:childTnLst>
                                </p:cTn>
                              </p:par>
                              <p:par>
                                <p:cTn id="22" presetID="3" presetClass="emph" presetSubtype="2" fill="hold" nodeType="withEffect">
                                  <p:stCondLst>
                                    <p:cond delay="0"/>
                                  </p:stCondLst>
                                  <p:childTnLst>
                                    <p:animClr clrSpc="rgb" dir="cw">
                                      <p:cBhvr override="childStyle">
                                        <p:cTn id="23" dur="1000" fill="hold"/>
                                        <p:tgtEl>
                                          <p:spTgt spid="8">
                                            <p:txEl>
                                              <p:pRg st="2" end="2"/>
                                            </p:txEl>
                                          </p:spTgt>
                                        </p:tgtEl>
                                        <p:attrNameLst>
                                          <p:attrName>style.color</p:attrName>
                                        </p:attrNameLst>
                                      </p:cBhvr>
                                      <p:to>
                                        <a:srgbClr val="A5A5A5"/>
                                      </p:to>
                                    </p:animClr>
                                  </p:childTnLst>
                                </p:cTn>
                              </p:par>
                              <p:par>
                                <p:cTn id="24" presetID="3" presetClass="emph" presetSubtype="2" fill="hold" nodeType="withEffect">
                                  <p:stCondLst>
                                    <p:cond delay="0"/>
                                  </p:stCondLst>
                                  <p:childTnLst>
                                    <p:animClr clrSpc="rgb" dir="cw">
                                      <p:cBhvr override="childStyle">
                                        <p:cTn id="25" dur="1000" fill="hold"/>
                                        <p:tgtEl>
                                          <p:spTgt spid="8">
                                            <p:txEl>
                                              <p:pRg st="3" end="3"/>
                                            </p:txEl>
                                          </p:spTgt>
                                        </p:tgtEl>
                                        <p:attrNameLst>
                                          <p:attrName>style.color</p:attrName>
                                        </p:attrNameLst>
                                      </p:cBhvr>
                                      <p:to>
                                        <a:srgbClr val="A5A5A5"/>
                                      </p:to>
                                    </p:animClr>
                                  </p:childTnLst>
                                </p:cTn>
                              </p:par>
                              <p:par>
                                <p:cTn id="26" presetID="3" presetClass="emph" presetSubtype="2" fill="hold" nodeType="withEffect">
                                  <p:stCondLst>
                                    <p:cond delay="0"/>
                                  </p:stCondLst>
                                  <p:childTnLst>
                                    <p:animClr clrSpc="rgb" dir="cw">
                                      <p:cBhvr override="childStyle">
                                        <p:cTn id="27" dur="1000" fill="hold"/>
                                        <p:tgtEl>
                                          <p:spTgt spid="8">
                                            <p:txEl>
                                              <p:pRg st="4" end="4"/>
                                            </p:txEl>
                                          </p:spTgt>
                                        </p:tgtEl>
                                        <p:attrNameLst>
                                          <p:attrName>style.color</p:attrName>
                                        </p:attrNameLst>
                                      </p:cBhvr>
                                      <p:to>
                                        <a:srgbClr val="A5A5A5"/>
                                      </p:to>
                                    </p:animClr>
                                  </p:childTnLst>
                                </p:cTn>
                              </p:par>
                              <p:par>
                                <p:cTn id="28" presetID="3" presetClass="emph" presetSubtype="2" fill="hold" nodeType="withEffect">
                                  <p:stCondLst>
                                    <p:cond delay="0"/>
                                  </p:stCondLst>
                                  <p:childTnLst>
                                    <p:animClr clrSpc="rgb" dir="cw">
                                      <p:cBhvr override="childStyle">
                                        <p:cTn id="29" dur="1000" fill="hold"/>
                                        <p:tgtEl>
                                          <p:spTgt spid="8">
                                            <p:txEl>
                                              <p:pRg st="5" end="5"/>
                                            </p:txEl>
                                          </p:spTgt>
                                        </p:tgtEl>
                                        <p:attrNameLst>
                                          <p:attrName>style.color</p:attrName>
                                        </p:attrNameLst>
                                      </p:cBhvr>
                                      <p:to>
                                        <a:srgbClr val="A5A5A5"/>
                                      </p:to>
                                    </p:animClr>
                                  </p:childTnLst>
                                </p:cTn>
                              </p:par>
                              <p:par>
                                <p:cTn id="30" presetID="3" presetClass="emph" presetSubtype="2" fill="hold" nodeType="withEffect">
                                  <p:stCondLst>
                                    <p:cond delay="0"/>
                                  </p:stCondLst>
                                  <p:childTnLst>
                                    <p:animClr clrSpc="rgb" dir="cw">
                                      <p:cBhvr override="childStyle">
                                        <p:cTn id="31" dur="1000" fill="hold"/>
                                        <p:tgtEl>
                                          <p:spTgt spid="8">
                                            <p:txEl>
                                              <p:pRg st="6" end="6"/>
                                            </p:txEl>
                                          </p:spTgt>
                                        </p:tgtEl>
                                        <p:attrNameLst>
                                          <p:attrName>style.color</p:attrName>
                                        </p:attrNameLst>
                                      </p:cBhvr>
                                      <p:to>
                                        <a:srgbClr val="A5A5A5"/>
                                      </p:to>
                                    </p:animClr>
                                  </p:childTnLst>
                                </p:cTn>
                              </p:par>
                              <p:par>
                                <p:cTn id="32" presetID="3" presetClass="emph" presetSubtype="2" fill="hold" nodeType="withEffect">
                                  <p:stCondLst>
                                    <p:cond delay="0"/>
                                  </p:stCondLst>
                                  <p:childTnLst>
                                    <p:animClr clrSpc="rgb" dir="cw">
                                      <p:cBhvr override="childStyle">
                                        <p:cTn id="33" dur="1000" fill="hold"/>
                                        <p:tgtEl>
                                          <p:spTgt spid="8">
                                            <p:txEl>
                                              <p:pRg st="7" end="7"/>
                                            </p:txEl>
                                          </p:spTgt>
                                        </p:tgtEl>
                                        <p:attrNameLst>
                                          <p:attrName>style.color</p:attrName>
                                        </p:attrNameLst>
                                      </p:cBhvr>
                                      <p:to>
                                        <a:srgbClr val="A5A5A5"/>
                                      </p:to>
                                    </p:animClr>
                                  </p:childTnLst>
                                </p:cTn>
                              </p:par>
                              <p:par>
                                <p:cTn id="34" presetID="3" presetClass="emph" presetSubtype="2" fill="hold" nodeType="withEffect">
                                  <p:stCondLst>
                                    <p:cond delay="0"/>
                                  </p:stCondLst>
                                  <p:childTnLst>
                                    <p:animClr clrSpc="rgb" dir="cw">
                                      <p:cBhvr override="childStyle">
                                        <p:cTn id="35" dur="1000" fill="hold"/>
                                        <p:tgtEl>
                                          <p:spTgt spid="8">
                                            <p:txEl>
                                              <p:pRg st="8" end="8"/>
                                            </p:txEl>
                                          </p:spTgt>
                                        </p:tgtEl>
                                        <p:attrNameLst>
                                          <p:attrName>style.color</p:attrName>
                                        </p:attrNameLst>
                                      </p:cBhvr>
                                      <p:to>
                                        <a:srgbClr val="A5A5A5"/>
                                      </p:to>
                                    </p:animClr>
                                  </p:childTnLst>
                                </p:cTn>
                              </p:par>
                              <p:par>
                                <p:cTn id="36" presetID="3" presetClass="emph" presetSubtype="2" fill="hold" nodeType="withEffect">
                                  <p:stCondLst>
                                    <p:cond delay="0"/>
                                  </p:stCondLst>
                                  <p:childTnLst>
                                    <p:animClr clrSpc="rgb" dir="cw">
                                      <p:cBhvr override="childStyle">
                                        <p:cTn id="37" dur="1000" fill="hold"/>
                                        <p:tgtEl>
                                          <p:spTgt spid="8">
                                            <p:txEl>
                                              <p:pRg st="9" end="9"/>
                                            </p:txEl>
                                          </p:spTgt>
                                        </p:tgtEl>
                                        <p:attrNameLst>
                                          <p:attrName>style.color</p:attrName>
                                        </p:attrNameLst>
                                      </p:cBhvr>
                                      <p:to>
                                        <a:srgbClr val="A5A5A5"/>
                                      </p:to>
                                    </p:animClr>
                                  </p:childTnLst>
                                </p:cTn>
                              </p:par>
                              <p:par>
                                <p:cTn id="38" presetID="3" presetClass="emph" presetSubtype="2" fill="hold" nodeType="withEffect">
                                  <p:stCondLst>
                                    <p:cond delay="0"/>
                                  </p:stCondLst>
                                  <p:childTnLst>
                                    <p:animClr clrSpc="rgb" dir="cw">
                                      <p:cBhvr override="childStyle">
                                        <p:cTn id="39" dur="1000" fill="hold"/>
                                        <p:tgtEl>
                                          <p:spTgt spid="8">
                                            <p:txEl>
                                              <p:pRg st="10" end="10"/>
                                            </p:txEl>
                                          </p:spTgt>
                                        </p:tgtEl>
                                        <p:attrNameLst>
                                          <p:attrName>style.color</p:attrName>
                                        </p:attrNameLst>
                                      </p:cBhvr>
                                      <p:to>
                                        <a:srgbClr val="A5A5A5"/>
                                      </p:to>
                                    </p:animClr>
                                  </p:childTnLst>
                                </p:cTn>
                              </p:par>
                              <p:par>
                                <p:cTn id="40" presetID="3" presetClass="emph" presetSubtype="2" fill="hold" nodeType="withEffect">
                                  <p:stCondLst>
                                    <p:cond delay="0"/>
                                  </p:stCondLst>
                                  <p:childTnLst>
                                    <p:animClr clrSpc="rgb" dir="cw">
                                      <p:cBhvr override="childStyle">
                                        <p:cTn id="41" dur="1000" fill="hold"/>
                                        <p:tgtEl>
                                          <p:spTgt spid="8">
                                            <p:txEl>
                                              <p:pRg st="11" end="11"/>
                                            </p:txEl>
                                          </p:spTgt>
                                        </p:tgtEl>
                                        <p:attrNameLst>
                                          <p:attrName>style.color</p:attrName>
                                        </p:attrNameLst>
                                      </p:cBhvr>
                                      <p:to>
                                        <a:srgbClr val="A5A5A5"/>
                                      </p:to>
                                    </p:animClr>
                                  </p:childTnLst>
                                </p:cTn>
                              </p:par>
                            </p:childTnLst>
                          </p:cTn>
                        </p:par>
                        <p:par>
                          <p:cTn id="42" fill="hold">
                            <p:stCondLst>
                              <p:cond delay="1000"/>
                            </p:stCondLst>
                            <p:childTnLst>
                              <p:par>
                                <p:cTn id="43" presetID="53" presetClass="entr" presetSubtype="16"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p:cTn id="45" dur="500" fill="hold"/>
                                        <p:tgtEl>
                                          <p:spTgt spid="12"/>
                                        </p:tgtEl>
                                        <p:attrNameLst>
                                          <p:attrName>ppt_w</p:attrName>
                                        </p:attrNameLst>
                                      </p:cBhvr>
                                      <p:tavLst>
                                        <p:tav tm="0">
                                          <p:val>
                                            <p:fltVal val="0"/>
                                          </p:val>
                                        </p:tav>
                                        <p:tav tm="100000">
                                          <p:val>
                                            <p:strVal val="#ppt_w"/>
                                          </p:val>
                                        </p:tav>
                                      </p:tavLst>
                                    </p:anim>
                                    <p:anim calcmode="lin" valueType="num">
                                      <p:cBhvr>
                                        <p:cTn id="46" dur="500" fill="hold"/>
                                        <p:tgtEl>
                                          <p:spTgt spid="12"/>
                                        </p:tgtEl>
                                        <p:attrNameLst>
                                          <p:attrName>ppt_h</p:attrName>
                                        </p:attrNameLst>
                                      </p:cBhvr>
                                      <p:tavLst>
                                        <p:tav tm="0">
                                          <p:val>
                                            <p:fltVal val="0"/>
                                          </p:val>
                                        </p:tav>
                                        <p:tav tm="100000">
                                          <p:val>
                                            <p:strVal val="#ppt_h"/>
                                          </p:val>
                                        </p:tav>
                                      </p:tavLst>
                                    </p:anim>
                                    <p:animEffect transition="in" filter="fade">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Experiments</a:t>
            </a:r>
            <a:endParaRPr lang="en-US" dirty="0"/>
          </a:p>
        </p:txBody>
      </p:sp>
      <p:sp>
        <p:nvSpPr>
          <p:cNvPr id="3" name="Content Placeholder 2"/>
          <p:cNvSpPr>
            <a:spLocks noGrp="1"/>
          </p:cNvSpPr>
          <p:nvPr>
            <p:ph idx="1"/>
          </p:nvPr>
        </p:nvSpPr>
        <p:spPr/>
        <p:txBody>
          <a:bodyPr/>
          <a:lstStyle/>
          <a:p>
            <a:r>
              <a:rPr lang="en-US" dirty="0" smtClean="0"/>
              <a:t>Optimization via specialization</a:t>
            </a:r>
          </a:p>
          <a:p>
            <a:pPr lvl="1"/>
            <a:r>
              <a:rPr lang="en-US" dirty="0" smtClean="0"/>
              <a:t>Specialize w.r.t. common inputs</a:t>
            </a:r>
          </a:p>
          <a:p>
            <a:r>
              <a:rPr lang="en-US" dirty="0" smtClean="0"/>
              <a:t>Extract an executable component from a bloated binary</a:t>
            </a:r>
          </a:p>
          <a:p>
            <a:pPr lvl="1"/>
            <a:r>
              <a:rPr lang="en-US" dirty="0" smtClean="0"/>
              <a:t>Specialize w.r.t. flag input that selects a component to execute</a:t>
            </a:r>
          </a:p>
        </p:txBody>
      </p:sp>
      <p:sp>
        <p:nvSpPr>
          <p:cNvPr id="4" name="Slide Number Placeholder 3"/>
          <p:cNvSpPr>
            <a:spLocks noGrp="1"/>
          </p:cNvSpPr>
          <p:nvPr>
            <p:ph type="sldNum" sz="quarter" idx="12"/>
          </p:nvPr>
        </p:nvSpPr>
        <p:spPr/>
        <p:txBody>
          <a:bodyPr/>
          <a:lstStyle/>
          <a:p>
            <a:fld id="{61790EBF-2842-40BA-9364-7C045D9A1DE9}" type="slidenum">
              <a:rPr lang="en-US" smtClean="0"/>
              <a:t>37</a:t>
            </a:fld>
            <a:endParaRPr lang="en-US"/>
          </a:p>
        </p:txBody>
      </p:sp>
      <p:sp>
        <p:nvSpPr>
          <p:cNvPr id="5" name="Rounded Rectangle 4"/>
          <p:cNvSpPr/>
          <p:nvPr/>
        </p:nvSpPr>
        <p:spPr>
          <a:xfrm>
            <a:off x="3657600" y="4572000"/>
            <a:ext cx="2057400" cy="990600"/>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800" dirty="0" smtClean="0">
                <a:solidFill>
                  <a:schemeClr val="tx1"/>
                </a:solidFill>
                <a:latin typeface="Cambria" panose="02040503050406030204" pitchFamily="18" charset="0"/>
              </a:rPr>
              <a:t>Different test-suites</a:t>
            </a:r>
            <a:endParaRPr lang="en-US" sz="2800" dirty="0">
              <a:solidFill>
                <a:schemeClr val="tx1"/>
              </a:solidFill>
              <a:latin typeface="Cambria" panose="02040503050406030204" pitchFamily="18" charset="0"/>
            </a:endParaRPr>
          </a:p>
        </p:txBody>
      </p:sp>
    </p:spTree>
    <p:extLst>
      <p:ext uri="{BB962C8B-B14F-4D97-AF65-F5344CB8AC3E}">
        <p14:creationId xmlns:p14="http://schemas.microsoft.com/office/powerpoint/2010/main" val="251613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Optimization via Specialization</a:t>
            </a:r>
            <a:endParaRPr lang="en-US" dirty="0"/>
          </a:p>
        </p:txBody>
      </p:sp>
      <p:sp>
        <p:nvSpPr>
          <p:cNvPr id="4" name="Slide Number Placeholder 3"/>
          <p:cNvSpPr>
            <a:spLocks noGrp="1"/>
          </p:cNvSpPr>
          <p:nvPr>
            <p:ph type="sldNum" sz="quarter" idx="12"/>
          </p:nvPr>
        </p:nvSpPr>
        <p:spPr/>
        <p:txBody>
          <a:bodyPr/>
          <a:lstStyle/>
          <a:p>
            <a:fld id="{61790EBF-2842-40BA-9364-7C045D9A1DE9}" type="slidenum">
              <a:rPr lang="en-US" smtClean="0"/>
              <a:t>38</a:t>
            </a:fld>
            <a:endParaRPr lang="en-US"/>
          </a:p>
        </p:txBody>
      </p:sp>
      <p:graphicFrame>
        <p:nvGraphicFramePr>
          <p:cNvPr id="7" name="Chart 6"/>
          <p:cNvGraphicFramePr>
            <a:graphicFrameLocks/>
          </p:cNvGraphicFramePr>
          <p:nvPr>
            <p:extLst>
              <p:ext uri="{D42A27DB-BD31-4B8C-83A1-F6EECF244321}">
                <p14:modId xmlns:p14="http://schemas.microsoft.com/office/powerpoint/2010/main" val="3017410152"/>
              </p:ext>
            </p:extLst>
          </p:nvPr>
        </p:nvGraphicFramePr>
        <p:xfrm>
          <a:off x="-152400" y="762000"/>
          <a:ext cx="9372600" cy="6096000"/>
        </p:xfrm>
        <a:graphic>
          <a:graphicData uri="http://schemas.openxmlformats.org/drawingml/2006/chart">
            <c:chart xmlns:c="http://schemas.openxmlformats.org/drawingml/2006/chart" xmlns:r="http://schemas.openxmlformats.org/officeDocument/2006/relationships" r:id="rId3"/>
          </a:graphicData>
        </a:graphic>
      </p:graphicFrame>
      <p:sp>
        <p:nvSpPr>
          <p:cNvPr id="8" name="Rounded Rectangle 7"/>
          <p:cNvSpPr/>
          <p:nvPr/>
        </p:nvSpPr>
        <p:spPr>
          <a:xfrm>
            <a:off x="7543800" y="5334000"/>
            <a:ext cx="1371600" cy="479201"/>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1600" dirty="0" smtClean="0">
                <a:solidFill>
                  <a:schemeClr val="tx1"/>
                </a:solidFill>
                <a:latin typeface="Cambria" panose="02040503050406030204" pitchFamily="18" charset="0"/>
              </a:rPr>
              <a:t>19 – 167 LOC</a:t>
            </a:r>
            <a:endParaRPr lang="en-US" sz="1600" dirty="0">
              <a:solidFill>
                <a:schemeClr val="tx1"/>
              </a:solidFill>
              <a:latin typeface="Cambria" panose="02040503050406030204" pitchFamily="18" charset="0"/>
            </a:endParaRPr>
          </a:p>
        </p:txBody>
      </p:sp>
      <p:sp>
        <p:nvSpPr>
          <p:cNvPr id="9" name="Rounded Rectangle 8"/>
          <p:cNvSpPr/>
          <p:nvPr/>
        </p:nvSpPr>
        <p:spPr>
          <a:xfrm>
            <a:off x="7543800" y="5334000"/>
            <a:ext cx="1371600" cy="838200"/>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1600" dirty="0" smtClean="0">
                <a:solidFill>
                  <a:schemeClr val="tx1"/>
                </a:solidFill>
                <a:latin typeface="Cambria" panose="02040503050406030204" pitchFamily="18" charset="0"/>
              </a:rPr>
              <a:t>Average speedup = 1.3</a:t>
            </a:r>
            <a:endParaRPr lang="en-US" sz="1600" dirty="0">
              <a:solidFill>
                <a:schemeClr val="tx1"/>
              </a:solidFill>
              <a:latin typeface="Cambria" panose="02040503050406030204" pitchFamily="18" charset="0"/>
            </a:endParaRPr>
          </a:p>
        </p:txBody>
      </p:sp>
    </p:spTree>
    <p:extLst>
      <p:ext uri="{BB962C8B-B14F-4D97-AF65-F5344CB8AC3E}">
        <p14:creationId xmlns:p14="http://schemas.microsoft.com/office/powerpoint/2010/main" val="123691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Component Extraction</a:t>
            </a:r>
            <a:endParaRPr lang="en-US"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613258633"/>
              </p:ext>
            </p:extLst>
          </p:nvPr>
        </p:nvGraphicFramePr>
        <p:xfrm>
          <a:off x="152400" y="1524000"/>
          <a:ext cx="8877118" cy="2026920"/>
        </p:xfrm>
        <a:graphic>
          <a:graphicData uri="http://schemas.openxmlformats.org/drawingml/2006/table">
            <a:tbl>
              <a:tblPr firstRow="1" bandRow="1">
                <a:tableStyleId>{5C22544A-7EE6-4342-B048-85BDC9FD1C3A}</a:tableStyleId>
              </a:tblPr>
              <a:tblGrid>
                <a:gridCol w="1295400"/>
                <a:gridCol w="685800"/>
                <a:gridCol w="1295400"/>
                <a:gridCol w="1371600"/>
                <a:gridCol w="1371600"/>
                <a:gridCol w="1371600"/>
                <a:gridCol w="1485718"/>
              </a:tblGrid>
              <a:tr h="370840">
                <a:tc>
                  <a:txBody>
                    <a:bodyPr/>
                    <a:lstStyle/>
                    <a:p>
                      <a:r>
                        <a:rPr lang="en-US" dirty="0" smtClean="0"/>
                        <a:t>Application</a:t>
                      </a:r>
                      <a:endParaRPr lang="en-US" dirty="0"/>
                    </a:p>
                  </a:txBody>
                  <a:tcPr/>
                </a:tc>
                <a:tc>
                  <a:txBody>
                    <a:bodyPr/>
                    <a:lstStyle/>
                    <a:p>
                      <a:r>
                        <a:rPr lang="en-US" dirty="0" smtClean="0"/>
                        <a:t>KLOC</a:t>
                      </a:r>
                      <a:endParaRPr lang="en-US" dirty="0"/>
                    </a:p>
                  </a:txBody>
                  <a:tcPr/>
                </a:tc>
                <a:tc>
                  <a:txBody>
                    <a:bodyPr/>
                    <a:lstStyle/>
                    <a:p>
                      <a:r>
                        <a:rPr lang="en-US" dirty="0" smtClean="0"/>
                        <a:t>Extracted Component</a:t>
                      </a:r>
                      <a:endParaRPr lang="en-US" dirty="0"/>
                    </a:p>
                  </a:txBody>
                  <a:tcPr/>
                </a:tc>
                <a:tc>
                  <a:txBody>
                    <a:bodyPr/>
                    <a:lstStyle/>
                    <a:p>
                      <a:r>
                        <a:rPr lang="en-US" dirty="0" smtClean="0"/>
                        <a:t>Size of binary (KB)</a:t>
                      </a:r>
                      <a:endParaRPr lang="en-US" dirty="0"/>
                    </a:p>
                  </a:txBody>
                  <a:tcPr/>
                </a:tc>
                <a:tc>
                  <a:txBody>
                    <a:bodyPr/>
                    <a:lstStyle/>
                    <a:p>
                      <a:r>
                        <a:rPr lang="en-US" dirty="0" smtClean="0"/>
                        <a:t>Size of component (KB)</a:t>
                      </a:r>
                      <a:endParaRPr lang="en-US" dirty="0"/>
                    </a:p>
                  </a:txBody>
                  <a:tcPr/>
                </a:tc>
                <a:tc>
                  <a:txBody>
                    <a:bodyPr/>
                    <a:lstStyle/>
                    <a:p>
                      <a:r>
                        <a:rPr lang="en-US" dirty="0" smtClean="0"/>
                        <a:t>No. of procs. in binary</a:t>
                      </a:r>
                      <a:endParaRPr lang="en-US" dirty="0"/>
                    </a:p>
                  </a:txBody>
                  <a:tcPr/>
                </a:tc>
                <a:tc>
                  <a:txBody>
                    <a:bodyPr/>
                    <a:lstStyle/>
                    <a:p>
                      <a:r>
                        <a:rPr lang="en-US" dirty="0" smtClean="0"/>
                        <a:t>No. of procs. in component</a:t>
                      </a:r>
                      <a:endParaRPr lang="en-US" dirty="0"/>
                    </a:p>
                  </a:txBody>
                  <a:tcPr/>
                </a:tc>
              </a:tr>
              <a:tr h="370840">
                <a:tc>
                  <a:txBody>
                    <a:bodyPr/>
                    <a:lstStyle/>
                    <a:p>
                      <a:r>
                        <a:rPr lang="en-US" dirty="0" smtClean="0"/>
                        <a:t>b64</a:t>
                      </a:r>
                      <a:endParaRPr lang="en-US" dirty="0"/>
                    </a:p>
                  </a:txBody>
                  <a:tcPr/>
                </a:tc>
                <a:tc>
                  <a:txBody>
                    <a:bodyPr/>
                    <a:lstStyle/>
                    <a:p>
                      <a:r>
                        <a:rPr lang="en-US" dirty="0" smtClean="0"/>
                        <a:t>0.54</a:t>
                      </a:r>
                      <a:endParaRPr lang="en-US" dirty="0"/>
                    </a:p>
                  </a:txBody>
                  <a:tcPr/>
                </a:tc>
                <a:tc>
                  <a:txBody>
                    <a:bodyPr/>
                    <a:lstStyle/>
                    <a:p>
                      <a:r>
                        <a:rPr lang="en-US" dirty="0" smtClean="0"/>
                        <a:t>decoder</a:t>
                      </a:r>
                      <a:endParaRPr lang="en-US" dirty="0"/>
                    </a:p>
                  </a:txBody>
                  <a:tcPr/>
                </a:tc>
                <a:tc>
                  <a:txBody>
                    <a:bodyPr/>
                    <a:lstStyle/>
                    <a:p>
                      <a:r>
                        <a:rPr lang="en-US" dirty="0" smtClean="0"/>
                        <a:t>5.4</a:t>
                      </a:r>
                      <a:endParaRPr lang="en-US" dirty="0"/>
                    </a:p>
                  </a:txBody>
                  <a:tcPr/>
                </a:tc>
                <a:tc>
                  <a:txBody>
                    <a:bodyPr/>
                    <a:lstStyle/>
                    <a:p>
                      <a:r>
                        <a:rPr lang="en-US" dirty="0" smtClean="0"/>
                        <a:t>5.9</a:t>
                      </a:r>
                      <a:endParaRPr lang="en-US" dirty="0"/>
                    </a:p>
                  </a:txBody>
                  <a:tcPr/>
                </a:tc>
                <a:tc>
                  <a:txBody>
                    <a:bodyPr/>
                    <a:lstStyle/>
                    <a:p>
                      <a:r>
                        <a:rPr lang="en-US" dirty="0" smtClean="0"/>
                        <a:t>16</a:t>
                      </a:r>
                      <a:endParaRPr lang="en-US" dirty="0"/>
                    </a:p>
                  </a:txBody>
                  <a:tcPr/>
                </a:tc>
                <a:tc>
                  <a:txBody>
                    <a:bodyPr/>
                    <a:lstStyle/>
                    <a:p>
                      <a:r>
                        <a:rPr lang="en-US" dirty="0" smtClean="0"/>
                        <a:t>4</a:t>
                      </a:r>
                      <a:endParaRPr lang="en-US" dirty="0"/>
                    </a:p>
                  </a:txBody>
                  <a:tcPr/>
                </a:tc>
              </a:tr>
              <a:tr h="370840">
                <a:tc>
                  <a:txBody>
                    <a:bodyPr/>
                    <a:lstStyle/>
                    <a:p>
                      <a:r>
                        <a:rPr lang="en-US" dirty="0" err="1" smtClean="0"/>
                        <a:t>lzfx</a:t>
                      </a:r>
                      <a:endParaRPr lang="en-US" dirty="0"/>
                    </a:p>
                  </a:txBody>
                  <a:tcPr/>
                </a:tc>
                <a:tc>
                  <a:txBody>
                    <a:bodyPr/>
                    <a:lstStyle/>
                    <a:p>
                      <a:r>
                        <a:rPr lang="en-US" dirty="0" smtClean="0"/>
                        <a:t>0.91</a:t>
                      </a:r>
                      <a:endParaRPr lang="en-US" dirty="0"/>
                    </a:p>
                  </a:txBody>
                  <a:tcPr/>
                </a:tc>
                <a:tc>
                  <a:txBody>
                    <a:bodyPr/>
                    <a:lstStyle/>
                    <a:p>
                      <a:r>
                        <a:rPr lang="en-US" dirty="0" smtClean="0"/>
                        <a:t>compress</a:t>
                      </a:r>
                      <a:endParaRPr lang="en-US" dirty="0"/>
                    </a:p>
                  </a:txBody>
                  <a:tcPr/>
                </a:tc>
                <a:tc>
                  <a:txBody>
                    <a:bodyPr/>
                    <a:lstStyle/>
                    <a:p>
                      <a:r>
                        <a:rPr lang="en-US" dirty="0" smtClean="0"/>
                        <a:t>7.6</a:t>
                      </a:r>
                      <a:endParaRPr lang="en-US" dirty="0"/>
                    </a:p>
                  </a:txBody>
                  <a:tcPr/>
                </a:tc>
                <a:tc>
                  <a:txBody>
                    <a:bodyPr/>
                    <a:lstStyle/>
                    <a:p>
                      <a:r>
                        <a:rPr lang="en-US" dirty="0" smtClean="0"/>
                        <a:t>6</a:t>
                      </a:r>
                      <a:endParaRPr lang="en-US" dirty="0"/>
                    </a:p>
                  </a:txBody>
                  <a:tcPr/>
                </a:tc>
                <a:tc>
                  <a:txBody>
                    <a:bodyPr/>
                    <a:lstStyle/>
                    <a:p>
                      <a:r>
                        <a:rPr lang="en-US" dirty="0" smtClean="0"/>
                        <a:t>24</a:t>
                      </a:r>
                      <a:endParaRPr lang="en-US" dirty="0"/>
                    </a:p>
                  </a:txBody>
                  <a:tcPr/>
                </a:tc>
                <a:tc>
                  <a:txBody>
                    <a:bodyPr/>
                    <a:lstStyle/>
                    <a:p>
                      <a:r>
                        <a:rPr lang="en-US" dirty="0" smtClean="0"/>
                        <a:t>8</a:t>
                      </a:r>
                      <a:endParaRPr lang="en-US" dirty="0"/>
                    </a:p>
                  </a:txBody>
                  <a:tcPr/>
                </a:tc>
              </a:tr>
              <a:tr h="370840">
                <a:tc>
                  <a:txBody>
                    <a:bodyPr/>
                    <a:lstStyle/>
                    <a:p>
                      <a:r>
                        <a:rPr lang="en-US" dirty="0" smtClean="0"/>
                        <a:t>bzip2</a:t>
                      </a:r>
                      <a:endParaRPr lang="en-US" dirty="0"/>
                    </a:p>
                  </a:txBody>
                  <a:tcPr/>
                </a:tc>
                <a:tc>
                  <a:txBody>
                    <a:bodyPr/>
                    <a:lstStyle/>
                    <a:p>
                      <a:r>
                        <a:rPr lang="en-US" dirty="0" smtClean="0"/>
                        <a:t>7</a:t>
                      </a:r>
                      <a:endParaRPr lang="en-US" dirty="0"/>
                    </a:p>
                  </a:txBody>
                  <a:tcPr/>
                </a:tc>
                <a:tc>
                  <a:txBody>
                    <a:bodyPr/>
                    <a:lstStyle/>
                    <a:p>
                      <a:r>
                        <a:rPr lang="en-US" dirty="0" smtClean="0"/>
                        <a:t>compress</a:t>
                      </a:r>
                      <a:endParaRPr lang="en-US" dirty="0"/>
                    </a:p>
                  </a:txBody>
                  <a:tcPr/>
                </a:tc>
                <a:tc>
                  <a:txBody>
                    <a:bodyPr/>
                    <a:lstStyle/>
                    <a:p>
                      <a:r>
                        <a:rPr lang="en-US" dirty="0" smtClean="0"/>
                        <a:t>90.2</a:t>
                      </a:r>
                      <a:endParaRPr lang="en-US" dirty="0"/>
                    </a:p>
                  </a:txBody>
                  <a:tcPr/>
                </a:tc>
                <a:tc>
                  <a:txBody>
                    <a:bodyPr/>
                    <a:lstStyle/>
                    <a:p>
                      <a:r>
                        <a:rPr lang="en-US" dirty="0" smtClean="0"/>
                        <a:t>64.6</a:t>
                      </a:r>
                      <a:endParaRPr lang="en-US" dirty="0"/>
                    </a:p>
                  </a:txBody>
                  <a:tcPr/>
                </a:tc>
                <a:tc>
                  <a:txBody>
                    <a:bodyPr/>
                    <a:lstStyle/>
                    <a:p>
                      <a:r>
                        <a:rPr lang="en-US" dirty="0" smtClean="0"/>
                        <a:t>117</a:t>
                      </a:r>
                      <a:endParaRPr lang="en-US" dirty="0"/>
                    </a:p>
                  </a:txBody>
                  <a:tcPr/>
                </a:tc>
                <a:tc>
                  <a:txBody>
                    <a:bodyPr/>
                    <a:lstStyle/>
                    <a:p>
                      <a:r>
                        <a:rPr lang="en-US" dirty="0" smtClean="0"/>
                        <a:t>78</a:t>
                      </a:r>
                      <a:endParaRPr lang="en-US" dirty="0"/>
                    </a:p>
                  </a:txBody>
                  <a:tcPr/>
                </a:tc>
              </a:tr>
            </a:tbl>
          </a:graphicData>
        </a:graphic>
      </p:graphicFrame>
      <p:sp>
        <p:nvSpPr>
          <p:cNvPr id="5" name="Slide Number Placeholder 4"/>
          <p:cNvSpPr>
            <a:spLocks noGrp="1"/>
          </p:cNvSpPr>
          <p:nvPr>
            <p:ph type="sldNum" sz="quarter" idx="12"/>
          </p:nvPr>
        </p:nvSpPr>
        <p:spPr/>
        <p:txBody>
          <a:bodyPr/>
          <a:lstStyle/>
          <a:p>
            <a:fld id="{61790EBF-2842-40BA-9364-7C045D9A1DE9}" type="slidenum">
              <a:rPr lang="en-US" smtClean="0"/>
              <a:t>39</a:t>
            </a:fld>
            <a:endParaRPr lang="en-US"/>
          </a:p>
        </p:txBody>
      </p:sp>
    </p:spTree>
    <p:extLst>
      <p:ext uri="{BB962C8B-B14F-4D97-AF65-F5344CB8AC3E}">
        <p14:creationId xmlns:p14="http://schemas.microsoft.com/office/powerpoint/2010/main" val="26449941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ular Callout 23"/>
          <p:cNvSpPr/>
          <p:nvPr/>
        </p:nvSpPr>
        <p:spPr>
          <a:xfrm>
            <a:off x="1790700" y="1185679"/>
            <a:ext cx="2057400" cy="1371600"/>
          </a:xfrm>
          <a:prstGeom prst="wedgeRoundRectCallout">
            <a:avLst>
              <a:gd name="adj1" fmla="val -63114"/>
              <a:gd name="adj2" fmla="val 42412"/>
              <a:gd name="adj3" fmla="val 16667"/>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dirty="0">
                <a:solidFill>
                  <a:schemeClr val="tx1"/>
                </a:solidFill>
                <a:latin typeface="Cambria" panose="02040503050406030204" pitchFamily="18" charset="0"/>
              </a:rPr>
              <a:t>No source code and/or documentation</a:t>
            </a:r>
          </a:p>
        </p:txBody>
      </p:sp>
      <p:pic>
        <p:nvPicPr>
          <p:cNvPr id="18" name="Picture 2" descr="File:Rocke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864830">
            <a:off x="3346300" y="1650893"/>
            <a:ext cx="1536127" cy="153612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28600" y="2529364"/>
            <a:ext cx="1349449" cy="2253902"/>
          </a:xfrm>
          <a:prstGeom prst="rect">
            <a:avLst/>
          </a:prstGeom>
          <a:gradFill>
            <a:gsLst>
              <a:gs pos="0">
                <a:schemeClr val="bg1">
                  <a:lumMod val="95000"/>
                </a:schemeClr>
              </a:gs>
              <a:gs pos="80000">
                <a:schemeClr val="bg1">
                  <a:lumMod val="85000"/>
                </a:schemeClr>
              </a:gs>
              <a:gs pos="100000">
                <a:schemeClr val="bg1">
                  <a:lumMod val="50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1600" dirty="0" smtClean="0">
                <a:solidFill>
                  <a:schemeClr val="tx1"/>
                </a:solidFill>
                <a:latin typeface="Cambria" panose="02040503050406030204" pitchFamily="18" charset="0"/>
              </a:rPr>
              <a:t>01000101011111101010101001000101011111101010</a:t>
            </a:r>
          </a:p>
          <a:p>
            <a:pPr algn="ctr"/>
            <a:r>
              <a:rPr lang="en-US" dirty="0" smtClean="0">
                <a:solidFill>
                  <a:schemeClr val="tx1"/>
                </a:solidFill>
                <a:latin typeface="Cambria" panose="02040503050406030204" pitchFamily="18" charset="0"/>
              </a:rPr>
              <a:t>Binary</a:t>
            </a:r>
            <a:endParaRPr lang="en-US" dirty="0">
              <a:solidFill>
                <a:schemeClr val="tx1"/>
              </a:solidFill>
              <a:latin typeface="Cambria" panose="02040503050406030204" pitchFamily="18" charset="0"/>
            </a:endParaRPr>
          </a:p>
          <a:p>
            <a:pPr algn="ctr"/>
            <a:r>
              <a:rPr lang="en-US" sz="1600" dirty="0" smtClean="0">
                <a:solidFill>
                  <a:schemeClr val="tx1"/>
                </a:solidFill>
                <a:latin typeface="Cambria" panose="02040503050406030204" pitchFamily="18" charset="0"/>
              </a:rPr>
              <a:t>00101010101110101010101001000101011111101010</a:t>
            </a:r>
            <a:endParaRPr lang="en-US" sz="1600" dirty="0">
              <a:solidFill>
                <a:schemeClr val="tx1"/>
              </a:solidFill>
              <a:latin typeface="Cambria" panose="02040503050406030204" pitchFamily="18" charset="0"/>
            </a:endParaRPr>
          </a:p>
        </p:txBody>
      </p:sp>
      <p:sp>
        <p:nvSpPr>
          <p:cNvPr id="9" name="Right Arrow 8"/>
          <p:cNvSpPr/>
          <p:nvPr/>
        </p:nvSpPr>
        <p:spPr>
          <a:xfrm rot="772472">
            <a:off x="1805022" y="2651278"/>
            <a:ext cx="1562100" cy="304800"/>
          </a:xfrm>
          <a:prstGeom prst="rightArrow">
            <a:avLst/>
          </a:prstGeom>
          <a:solidFill>
            <a:srgbClr val="C00000"/>
          </a:solidFill>
          <a:ln>
            <a:solidFill>
              <a:srgbClr val="C00000"/>
            </a:solidFill>
          </a:ln>
          <a:scene3d>
            <a:camera prst="orthographicFront">
              <a:rot lat="0" lon="0" rev="2400000"/>
            </a:camera>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Cambria" panose="02040503050406030204" pitchFamily="18" charset="0"/>
            </a:endParaRPr>
          </a:p>
        </p:txBody>
      </p:sp>
      <p:sp>
        <p:nvSpPr>
          <p:cNvPr id="16" name="Rectangle 15"/>
          <p:cNvSpPr/>
          <p:nvPr/>
        </p:nvSpPr>
        <p:spPr>
          <a:xfrm>
            <a:off x="3751522" y="1751315"/>
            <a:ext cx="762000" cy="914400"/>
          </a:xfrm>
          <a:prstGeom prst="rect">
            <a:avLst/>
          </a:prstGeom>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1400" dirty="0">
                <a:solidFill>
                  <a:schemeClr val="bg1"/>
                </a:solidFill>
                <a:latin typeface="Cambria" panose="02040503050406030204" pitchFamily="18" charset="0"/>
              </a:rPr>
              <a:t>0100010</a:t>
            </a:r>
            <a:r>
              <a:rPr lang="en-US" sz="1600" dirty="0">
                <a:solidFill>
                  <a:schemeClr val="bg1"/>
                </a:solidFill>
                <a:latin typeface="Cambria" panose="02040503050406030204" pitchFamily="18" charset="0"/>
              </a:rPr>
              <a:t>Binary’</a:t>
            </a:r>
          </a:p>
          <a:p>
            <a:pPr algn="ctr"/>
            <a:r>
              <a:rPr lang="en-US" sz="1400" dirty="0">
                <a:solidFill>
                  <a:schemeClr val="bg1"/>
                </a:solidFill>
                <a:latin typeface="Cambria" panose="02040503050406030204" pitchFamily="18" charset="0"/>
              </a:rPr>
              <a:t>1011101</a:t>
            </a:r>
          </a:p>
        </p:txBody>
      </p:sp>
      <p:sp>
        <p:nvSpPr>
          <p:cNvPr id="21" name="Rectangle 20"/>
          <p:cNvSpPr/>
          <p:nvPr/>
        </p:nvSpPr>
        <p:spPr>
          <a:xfrm>
            <a:off x="3751522" y="4634822"/>
            <a:ext cx="762000" cy="608177"/>
          </a:xfrm>
          <a:prstGeom prst="rect">
            <a:avLst/>
          </a:prstGeom>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1400" dirty="0">
                <a:solidFill>
                  <a:schemeClr val="bg1"/>
                </a:solidFill>
                <a:latin typeface="Cambria" panose="02040503050406030204" pitchFamily="18" charset="0"/>
              </a:rPr>
              <a:t>0111101Binary’</a:t>
            </a:r>
          </a:p>
          <a:p>
            <a:pPr algn="ctr"/>
            <a:r>
              <a:rPr lang="en-US" sz="1400" dirty="0">
                <a:solidFill>
                  <a:schemeClr val="bg1"/>
                </a:solidFill>
                <a:latin typeface="Cambria" panose="02040503050406030204" pitchFamily="18" charset="0"/>
              </a:rPr>
              <a:t>0010111</a:t>
            </a:r>
          </a:p>
        </p:txBody>
      </p:sp>
      <p:pic>
        <p:nvPicPr>
          <p:cNvPr id="1028" name="Picture 4" descr="http://www.mattbusche.org/images/polycube/tetriscub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47122" y="5344930"/>
            <a:ext cx="1143000" cy="676101"/>
          </a:xfrm>
          <a:prstGeom prst="rect">
            <a:avLst/>
          </a:prstGeom>
          <a:noFill/>
          <a:extLst>
            <a:ext uri="{909E8E84-426E-40DD-AFC4-6F175D3DCCD1}">
              <a14:hiddenFill xmlns:a14="http://schemas.microsoft.com/office/drawing/2010/main">
                <a:solidFill>
                  <a:srgbClr val="FFFFFF"/>
                </a:solidFill>
              </a14:hiddenFill>
            </a:ext>
          </a:extLst>
        </p:spPr>
      </p:pic>
      <p:sp>
        <p:nvSpPr>
          <p:cNvPr id="22" name="Title 21"/>
          <p:cNvSpPr>
            <a:spLocks noGrp="1"/>
          </p:cNvSpPr>
          <p:nvPr>
            <p:ph type="title"/>
          </p:nvPr>
        </p:nvSpPr>
        <p:spPr/>
        <p:txBody>
          <a:bodyPr/>
          <a:lstStyle/>
          <a:p>
            <a:r>
              <a:rPr lang="en-US" dirty="0" smtClean="0"/>
              <a:t>Motivation – Specializing Binaries</a:t>
            </a:r>
            <a:endParaRPr lang="en-US" dirty="0"/>
          </a:p>
        </p:txBody>
      </p:sp>
      <p:sp>
        <p:nvSpPr>
          <p:cNvPr id="23" name="Rounded Rectangle 22"/>
          <p:cNvSpPr/>
          <p:nvPr/>
        </p:nvSpPr>
        <p:spPr>
          <a:xfrm>
            <a:off x="5181600" y="1834733"/>
            <a:ext cx="1600200" cy="747563"/>
          </a:xfrm>
          <a:prstGeom prst="roundRect">
            <a:avLst/>
          </a:prstGeom>
          <a:gradFill>
            <a:gsLst>
              <a:gs pos="0">
                <a:schemeClr val="bg1">
                  <a:lumMod val="85000"/>
                </a:schemeClr>
              </a:gs>
              <a:gs pos="80000">
                <a:schemeClr val="bg1">
                  <a:lumMod val="65000"/>
                </a:schemeClr>
              </a:gs>
              <a:gs pos="100000">
                <a:schemeClr val="bg1">
                  <a:lumMod val="50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1400" dirty="0" smtClean="0">
                <a:solidFill>
                  <a:schemeClr val="tx1"/>
                </a:solidFill>
                <a:latin typeface="Cambria" panose="02040503050406030204" pitchFamily="18" charset="0"/>
              </a:rPr>
              <a:t>Specialize and Optimize w.r.t. common inputs</a:t>
            </a:r>
            <a:endParaRPr lang="en-US" sz="2000" dirty="0">
              <a:solidFill>
                <a:schemeClr val="tx1"/>
              </a:solidFill>
              <a:latin typeface="Cambria" panose="02040503050406030204" pitchFamily="18" charset="0"/>
            </a:endParaRPr>
          </a:p>
        </p:txBody>
      </p:sp>
      <p:sp>
        <p:nvSpPr>
          <p:cNvPr id="2" name="Slide Number Placeholder 1"/>
          <p:cNvSpPr>
            <a:spLocks noGrp="1"/>
          </p:cNvSpPr>
          <p:nvPr>
            <p:ph type="sldNum" sz="quarter" idx="12"/>
          </p:nvPr>
        </p:nvSpPr>
        <p:spPr/>
        <p:txBody>
          <a:bodyPr/>
          <a:lstStyle/>
          <a:p>
            <a:fld id="{61790EBF-2842-40BA-9364-7C045D9A1DE9}" type="slidenum">
              <a:rPr lang="en-US" smtClean="0"/>
              <a:t>4</a:t>
            </a:fld>
            <a:endParaRPr lang="en-US"/>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 y="2529364"/>
            <a:ext cx="1361854" cy="2040167"/>
          </a:xfrm>
          <a:prstGeom prst="rect">
            <a:avLst/>
          </a:prstGeom>
        </p:spPr>
      </p:pic>
      <p:sp>
        <p:nvSpPr>
          <p:cNvPr id="31" name="Rectangle 30"/>
          <p:cNvSpPr/>
          <p:nvPr/>
        </p:nvSpPr>
        <p:spPr>
          <a:xfrm>
            <a:off x="228599" y="2519793"/>
            <a:ext cx="1349449" cy="2253902"/>
          </a:xfrm>
          <a:prstGeom prst="rect">
            <a:avLst/>
          </a:prstGeom>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1600" dirty="0">
                <a:solidFill>
                  <a:schemeClr val="bg1"/>
                </a:solidFill>
                <a:latin typeface="Cambria" panose="02040503050406030204" pitchFamily="18" charset="0"/>
              </a:rPr>
              <a:t>01000101011111101010101001000101011111101010</a:t>
            </a:r>
          </a:p>
          <a:p>
            <a:pPr algn="ctr"/>
            <a:r>
              <a:rPr lang="en-US" dirty="0">
                <a:solidFill>
                  <a:schemeClr val="bg1"/>
                </a:solidFill>
                <a:latin typeface="Cambria" panose="02040503050406030204" pitchFamily="18" charset="0"/>
              </a:rPr>
              <a:t>Binary</a:t>
            </a:r>
            <a:endParaRPr lang="en-US" sz="1200" dirty="0">
              <a:solidFill>
                <a:schemeClr val="bg1"/>
              </a:solidFill>
              <a:latin typeface="Cambria" panose="02040503050406030204" pitchFamily="18" charset="0"/>
            </a:endParaRPr>
          </a:p>
          <a:p>
            <a:pPr algn="ctr"/>
            <a:r>
              <a:rPr lang="en-US" sz="1600" dirty="0">
                <a:solidFill>
                  <a:schemeClr val="bg1"/>
                </a:solidFill>
                <a:latin typeface="Cambria" panose="02040503050406030204" pitchFamily="18" charset="0"/>
              </a:rPr>
              <a:t>00101010101110101010101001000101011111101010</a:t>
            </a:r>
          </a:p>
        </p:txBody>
      </p:sp>
      <p:sp>
        <p:nvSpPr>
          <p:cNvPr id="32" name="Right Arrow 31"/>
          <p:cNvSpPr/>
          <p:nvPr/>
        </p:nvSpPr>
        <p:spPr>
          <a:xfrm rot="14682409" flipH="1" flipV="1">
            <a:off x="1805022" y="4332124"/>
            <a:ext cx="1562100" cy="304800"/>
          </a:xfrm>
          <a:prstGeom prst="rightArrow">
            <a:avLst/>
          </a:prstGeom>
          <a:solidFill>
            <a:srgbClr val="C00000"/>
          </a:solidFill>
          <a:ln>
            <a:solidFill>
              <a:srgbClr val="C00000"/>
            </a:solidFill>
          </a:ln>
          <a:scene3d>
            <a:camera prst="orthographicFront">
              <a:rot lat="0" lon="0" rev="2400000"/>
            </a:camera>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Cambria" panose="02040503050406030204" pitchFamily="18" charset="0"/>
            </a:endParaRPr>
          </a:p>
        </p:txBody>
      </p:sp>
      <p:sp>
        <p:nvSpPr>
          <p:cNvPr id="34" name="Rounded Rectangle 33"/>
          <p:cNvSpPr/>
          <p:nvPr/>
        </p:nvSpPr>
        <p:spPr>
          <a:xfrm>
            <a:off x="5181600" y="4565128"/>
            <a:ext cx="1600200" cy="747563"/>
          </a:xfrm>
          <a:prstGeom prst="roundRect">
            <a:avLst/>
          </a:prstGeom>
          <a:gradFill>
            <a:gsLst>
              <a:gs pos="0">
                <a:schemeClr val="bg1">
                  <a:lumMod val="85000"/>
                </a:schemeClr>
              </a:gs>
              <a:gs pos="80000">
                <a:schemeClr val="bg1">
                  <a:lumMod val="65000"/>
                </a:schemeClr>
              </a:gs>
              <a:gs pos="100000">
                <a:schemeClr val="bg1">
                  <a:lumMod val="50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1400" dirty="0" smtClean="0">
                <a:solidFill>
                  <a:schemeClr val="tx1"/>
                </a:solidFill>
                <a:latin typeface="Cambria" panose="02040503050406030204" pitchFamily="18" charset="0"/>
              </a:rPr>
              <a:t>Specialize and extract executable component</a:t>
            </a:r>
            <a:endParaRPr lang="en-US" sz="2000" dirty="0">
              <a:solidFill>
                <a:schemeClr val="tx1"/>
              </a:solidFill>
              <a:latin typeface="Cambria" panose="02040503050406030204" pitchFamily="18" charset="0"/>
            </a:endParaRPr>
          </a:p>
        </p:txBody>
      </p:sp>
      <p:pic>
        <p:nvPicPr>
          <p:cNvPr id="7" name="Picture 4" descr="http://ragemaker.net/images/Sad/16.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15200" y="1503663"/>
            <a:ext cx="1333687" cy="140970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ragemaker.net/images/Sad/4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48755" y="4225878"/>
            <a:ext cx="1466576" cy="1426063"/>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www.clker.com/cliparts/g/2/0/7/K/p/upright-finish-line-flag-hi.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563700">
            <a:off x="7992448" y="993286"/>
            <a:ext cx="900322" cy="1886504"/>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p:nvCxnSpPr>
        <p:spPr>
          <a:xfrm>
            <a:off x="7712651" y="1380744"/>
            <a:ext cx="0" cy="4897143"/>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1740015" y="2519793"/>
            <a:ext cx="1349449" cy="2253902"/>
          </a:xfrm>
          <a:prstGeom prst="rect">
            <a:avLst/>
          </a:prstGeom>
          <a:gradFill>
            <a:gsLst>
              <a:gs pos="0">
                <a:schemeClr val="bg1">
                  <a:lumMod val="95000"/>
                </a:schemeClr>
              </a:gs>
              <a:gs pos="80000">
                <a:schemeClr val="bg1">
                  <a:lumMod val="85000"/>
                </a:schemeClr>
              </a:gs>
              <a:gs pos="100000">
                <a:schemeClr val="bg1">
                  <a:lumMod val="50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dirty="0" smtClean="0">
                <a:solidFill>
                  <a:schemeClr val="tx1"/>
                </a:solidFill>
                <a:latin typeface="Cambria" panose="02040503050406030204" pitchFamily="18" charset="0"/>
              </a:rPr>
              <a:t>Binary</a:t>
            </a:r>
            <a:endParaRPr lang="en-US" dirty="0">
              <a:solidFill>
                <a:schemeClr val="tx1"/>
              </a:solidFill>
              <a:latin typeface="Cambria" panose="02040503050406030204" pitchFamily="18" charset="0"/>
            </a:endParaRPr>
          </a:p>
        </p:txBody>
      </p:sp>
      <p:pic>
        <p:nvPicPr>
          <p:cNvPr id="1044" name="Picture 20" descr="http://ragemaker.net/images/Angry/19.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60316" y="1147286"/>
            <a:ext cx="1108845" cy="1208058"/>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ragemaker.net/images/Angry/17.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93774" y="1147286"/>
            <a:ext cx="1084281" cy="1206700"/>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http://ragemaker.net/images/Angry/21.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93774" y="1146489"/>
            <a:ext cx="1087319" cy="1207497"/>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http://ragemaker.net/images/Angry/desk%20flip.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66795" y="1213140"/>
            <a:ext cx="1138238" cy="1143001"/>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http://www.clker.com/cliparts/2/e/f/a/13268352514008029Surprised%20Puffer%20Fish.svg.hi.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81000" y="3829315"/>
            <a:ext cx="1066491" cy="876300"/>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8" descr="http://www.clker.com/cliparts/2/e/f/a/13268352514008029Surprised%20Puffer%20Fish.svg.hi.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902670" y="3829315"/>
            <a:ext cx="1066491" cy="87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73182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24"/>
                                        </p:tgtEl>
                                      </p:cBhvr>
                                    </p:animEffect>
                                    <p:set>
                                      <p:cBhvr>
                                        <p:cTn id="12" dur="1" fill="hold">
                                          <p:stCondLst>
                                            <p:cond delay="499"/>
                                          </p:stCondLst>
                                        </p:cTn>
                                        <p:tgtEl>
                                          <p:spTgt spid="24"/>
                                        </p:tgtEl>
                                        <p:attrNameLst>
                                          <p:attrName>style.visibility</p:attrName>
                                        </p:attrNameLst>
                                      </p:cBhvr>
                                      <p:to>
                                        <p:strVal val="hidden"/>
                                      </p:to>
                                    </p:set>
                                  </p:childTnLst>
                                </p:cTn>
                              </p:par>
                            </p:childTnLst>
                          </p:cTn>
                        </p:par>
                        <p:par>
                          <p:cTn id="13" fill="hold">
                            <p:stCondLst>
                              <p:cond delay="500"/>
                            </p:stCondLst>
                            <p:childTnLst>
                              <p:par>
                                <p:cTn id="14" presetID="10" presetClass="exit" presetSubtype="0" fill="hold" nodeType="afterEffect">
                                  <p:stCondLst>
                                    <p:cond delay="0"/>
                                  </p:stCondLst>
                                  <p:childTnLst>
                                    <p:animEffect transition="out" filter="fade">
                                      <p:cBhvr>
                                        <p:cTn id="15" dur="500"/>
                                        <p:tgtEl>
                                          <p:spTgt spid="5">
                                            <p:txEl>
                                              <p:pRg st="0" end="0"/>
                                            </p:txEl>
                                          </p:spTgt>
                                        </p:tgtEl>
                                      </p:cBhvr>
                                    </p:animEffect>
                                    <p:set>
                                      <p:cBhvr>
                                        <p:cTn id="16" dur="1" fill="hold">
                                          <p:stCondLst>
                                            <p:cond delay="499"/>
                                          </p:stCondLst>
                                        </p:cTn>
                                        <p:tgtEl>
                                          <p:spTgt spid="5">
                                            <p:txEl>
                                              <p:pRg st="0" end="0"/>
                                            </p:txEl>
                                          </p:spTgt>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5">
                                            <p:txEl>
                                              <p:pRg st="2" end="2"/>
                                            </p:txEl>
                                          </p:spTgt>
                                        </p:tgtEl>
                                      </p:cBhvr>
                                    </p:animEffect>
                                    <p:set>
                                      <p:cBhvr>
                                        <p:cTn id="19" dur="1" fill="hold">
                                          <p:stCondLst>
                                            <p:cond delay="499"/>
                                          </p:stCondLst>
                                        </p:cTn>
                                        <p:tgtEl>
                                          <p:spTgt spid="5">
                                            <p:txEl>
                                              <p:pRg st="2" end="2"/>
                                            </p:txEl>
                                          </p:spTgt>
                                        </p:tgtEl>
                                        <p:attrNameLst>
                                          <p:attrName>style.visibility</p:attrName>
                                        </p:attrNameLst>
                                      </p:cBhvr>
                                      <p:to>
                                        <p:strVal val="hidden"/>
                                      </p:to>
                                    </p:set>
                                  </p:childTnLst>
                                </p:cTn>
                              </p:par>
                              <p:par>
                                <p:cTn id="20" presetID="10"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4"/>
                                        </p:tgtEl>
                                      </p:cBhvr>
                                    </p:animEffect>
                                    <p:set>
                                      <p:cBhvr>
                                        <p:cTn id="27" dur="1" fill="hold">
                                          <p:stCondLst>
                                            <p:cond delay="499"/>
                                          </p:stCondLst>
                                        </p:cTn>
                                        <p:tgtEl>
                                          <p:spTgt spid="4"/>
                                        </p:tgtEl>
                                        <p:attrNameLst>
                                          <p:attrName>style.visibility</p:attrName>
                                        </p:attrNameLst>
                                      </p:cBhvr>
                                      <p:to>
                                        <p:strVal val="hidden"/>
                                      </p:to>
                                    </p:se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1052"/>
                                        </p:tgtEl>
                                        <p:attrNameLst>
                                          <p:attrName>style.visibility</p:attrName>
                                        </p:attrNameLst>
                                      </p:cBhvr>
                                      <p:to>
                                        <p:strVal val="visible"/>
                                      </p:to>
                                    </p:set>
                                    <p:animEffect transition="in" filter="fade">
                                      <p:cBhvr>
                                        <p:cTn id="31" dur="500"/>
                                        <p:tgtEl>
                                          <p:spTgt spid="105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1052"/>
                                        </p:tgtEl>
                                      </p:cBhvr>
                                    </p:animEffect>
                                    <p:set>
                                      <p:cBhvr>
                                        <p:cTn id="36" dur="1" fill="hold">
                                          <p:stCondLst>
                                            <p:cond delay="499"/>
                                          </p:stCondLst>
                                        </p:cTn>
                                        <p:tgtEl>
                                          <p:spTgt spid="1052"/>
                                        </p:tgtEl>
                                        <p:attrNameLst>
                                          <p:attrName>style.visibility</p:attrName>
                                        </p:attrNameLst>
                                      </p:cBhvr>
                                      <p:to>
                                        <p:strVal val="hidden"/>
                                      </p:to>
                                    </p:se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31">
                                            <p:bg/>
                                          </p:spTgt>
                                        </p:tgtEl>
                                        <p:attrNameLst>
                                          <p:attrName>style.visibility</p:attrName>
                                        </p:attrNameLst>
                                      </p:cBhvr>
                                      <p:to>
                                        <p:strVal val="visible"/>
                                      </p:to>
                                    </p:set>
                                    <p:animEffect transition="in" filter="fade">
                                      <p:cBhvr>
                                        <p:cTn id="40" dur="500"/>
                                        <p:tgtEl>
                                          <p:spTgt spid="31">
                                            <p:bg/>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1">
                                            <p:txEl>
                                              <p:pRg st="0" end="0"/>
                                            </p:txEl>
                                          </p:spTgt>
                                        </p:tgtEl>
                                        <p:attrNameLst>
                                          <p:attrName>style.visibility</p:attrName>
                                        </p:attrNameLst>
                                      </p:cBhvr>
                                      <p:to>
                                        <p:strVal val="visible"/>
                                      </p:to>
                                    </p:set>
                                    <p:animEffect transition="in" filter="fade">
                                      <p:cBhvr>
                                        <p:cTn id="43" dur="500"/>
                                        <p:tgtEl>
                                          <p:spTgt spid="31">
                                            <p:txEl>
                                              <p:pRg st="0" end="0"/>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1">
                                            <p:txEl>
                                              <p:pRg st="1" end="1"/>
                                            </p:txEl>
                                          </p:spTgt>
                                        </p:tgtEl>
                                        <p:attrNameLst>
                                          <p:attrName>style.visibility</p:attrName>
                                        </p:attrNameLst>
                                      </p:cBhvr>
                                      <p:to>
                                        <p:strVal val="visible"/>
                                      </p:to>
                                    </p:set>
                                    <p:animEffect transition="in" filter="fade">
                                      <p:cBhvr>
                                        <p:cTn id="46" dur="500"/>
                                        <p:tgtEl>
                                          <p:spTgt spid="31">
                                            <p:txEl>
                                              <p:pRg st="1" end="1"/>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1">
                                            <p:txEl>
                                              <p:pRg st="2" end="2"/>
                                            </p:txEl>
                                          </p:spTgt>
                                        </p:tgtEl>
                                        <p:attrNameLst>
                                          <p:attrName>style.visibility</p:attrName>
                                        </p:attrNameLst>
                                      </p:cBhvr>
                                      <p:to>
                                        <p:strVal val="visible"/>
                                      </p:to>
                                    </p:set>
                                    <p:animEffect transition="in" filter="fade">
                                      <p:cBhvr>
                                        <p:cTn id="49" dur="500"/>
                                        <p:tgtEl>
                                          <p:spTgt spid="31">
                                            <p:txEl>
                                              <p:pRg st="2" end="2"/>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00"/>
                            </p:stCondLst>
                            <p:childTnLst>
                              <p:par>
                                <p:cTn id="56" presetID="10"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500"/>
                                        <p:tgtEl>
                                          <p:spTgt spid="16"/>
                                        </p:tgtEl>
                                      </p:cBhvr>
                                    </p:animEffect>
                                  </p:childTnLst>
                                </p:cTn>
                              </p:par>
                              <p:par>
                                <p:cTn id="59" presetID="10" presetClass="entr" presetSubtype="0" fill="hold" nodeType="with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500"/>
                                        <p:tgtEl>
                                          <p:spTgt spid="18"/>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fade">
                                      <p:cBhvr>
                                        <p:cTn id="64" dur="500"/>
                                        <p:tgtEl>
                                          <p:spTgt spid="23"/>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7"/>
                                        </p:tgtEl>
                                        <p:attrNameLst>
                                          <p:attrName>style.visibility</p:attrName>
                                        </p:attrNameLst>
                                      </p:cBhvr>
                                      <p:to>
                                        <p:strVal val="visible"/>
                                      </p:to>
                                    </p:set>
                                    <p:animEffect transition="in" filter="fade">
                                      <p:cBhvr>
                                        <p:cTn id="69" dur="500"/>
                                        <p:tgtEl>
                                          <p:spTgt spid="7"/>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32"/>
                                        </p:tgtEl>
                                        <p:attrNameLst>
                                          <p:attrName>style.visibility</p:attrName>
                                        </p:attrNameLst>
                                      </p:cBhvr>
                                      <p:to>
                                        <p:strVal val="visible"/>
                                      </p:to>
                                    </p:set>
                                    <p:animEffect transition="in" filter="wipe(left)">
                                      <p:cBhvr>
                                        <p:cTn id="74" dur="500"/>
                                        <p:tgtEl>
                                          <p:spTgt spid="32"/>
                                        </p:tgtEl>
                                      </p:cBhvr>
                                    </p:animEffect>
                                  </p:childTnLst>
                                </p:cTn>
                              </p:par>
                            </p:childTnLst>
                          </p:cTn>
                        </p:par>
                        <p:par>
                          <p:cTn id="75" fill="hold">
                            <p:stCondLst>
                              <p:cond delay="500"/>
                            </p:stCondLst>
                            <p:childTnLst>
                              <p:par>
                                <p:cTn id="76" presetID="10" presetClass="entr" presetSubtype="0"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Effect transition="in" filter="fade">
                                      <p:cBhvr>
                                        <p:cTn id="78" dur="500"/>
                                        <p:tgtEl>
                                          <p:spTgt spid="21"/>
                                        </p:tgtEl>
                                      </p:cBhvr>
                                    </p:animEffect>
                                  </p:childTnLst>
                                </p:cTn>
                              </p:par>
                              <p:par>
                                <p:cTn id="79" presetID="10" presetClass="entr" presetSubtype="0" fill="hold" nodeType="withEffect">
                                  <p:stCondLst>
                                    <p:cond delay="0"/>
                                  </p:stCondLst>
                                  <p:childTnLst>
                                    <p:set>
                                      <p:cBhvr>
                                        <p:cTn id="80" dur="1" fill="hold">
                                          <p:stCondLst>
                                            <p:cond delay="0"/>
                                          </p:stCondLst>
                                        </p:cTn>
                                        <p:tgtEl>
                                          <p:spTgt spid="1028"/>
                                        </p:tgtEl>
                                        <p:attrNameLst>
                                          <p:attrName>style.visibility</p:attrName>
                                        </p:attrNameLst>
                                      </p:cBhvr>
                                      <p:to>
                                        <p:strVal val="visible"/>
                                      </p:to>
                                    </p:set>
                                    <p:animEffect transition="in" filter="fade">
                                      <p:cBhvr>
                                        <p:cTn id="81" dur="500"/>
                                        <p:tgtEl>
                                          <p:spTgt spid="1028"/>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1032"/>
                                        </p:tgtEl>
                                        <p:attrNameLst>
                                          <p:attrName>style.visibility</p:attrName>
                                        </p:attrNameLst>
                                      </p:cBhvr>
                                      <p:to>
                                        <p:strVal val="visible"/>
                                      </p:to>
                                    </p:set>
                                    <p:animEffect transition="in" filter="fade">
                                      <p:cBhvr>
                                        <p:cTn id="89" dur="500"/>
                                        <p:tgtEl>
                                          <p:spTgt spid="1032"/>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xit" presetSubtype="0" fill="hold" grpId="1" nodeType="clickEffect">
                                  <p:stCondLst>
                                    <p:cond delay="0"/>
                                  </p:stCondLst>
                                  <p:childTnLst>
                                    <p:animEffect transition="out" filter="fade">
                                      <p:cBhvr>
                                        <p:cTn id="93" dur="500"/>
                                        <p:tgtEl>
                                          <p:spTgt spid="9"/>
                                        </p:tgtEl>
                                      </p:cBhvr>
                                    </p:animEffect>
                                    <p:set>
                                      <p:cBhvr>
                                        <p:cTn id="94" dur="1" fill="hold">
                                          <p:stCondLst>
                                            <p:cond delay="499"/>
                                          </p:stCondLst>
                                        </p:cTn>
                                        <p:tgtEl>
                                          <p:spTgt spid="9"/>
                                        </p:tgtEl>
                                        <p:attrNameLst>
                                          <p:attrName>style.visibility</p:attrName>
                                        </p:attrNameLst>
                                      </p:cBhvr>
                                      <p:to>
                                        <p:strVal val="hidden"/>
                                      </p:to>
                                    </p:set>
                                  </p:childTnLst>
                                </p:cTn>
                              </p:par>
                              <p:par>
                                <p:cTn id="95" presetID="10" presetClass="exit" presetSubtype="0" fill="hold" grpId="1" nodeType="withEffect">
                                  <p:stCondLst>
                                    <p:cond delay="0"/>
                                  </p:stCondLst>
                                  <p:childTnLst>
                                    <p:animEffect transition="out" filter="fade">
                                      <p:cBhvr>
                                        <p:cTn id="96" dur="500"/>
                                        <p:tgtEl>
                                          <p:spTgt spid="16"/>
                                        </p:tgtEl>
                                      </p:cBhvr>
                                    </p:animEffect>
                                    <p:set>
                                      <p:cBhvr>
                                        <p:cTn id="97" dur="1" fill="hold">
                                          <p:stCondLst>
                                            <p:cond delay="499"/>
                                          </p:stCondLst>
                                        </p:cTn>
                                        <p:tgtEl>
                                          <p:spTgt spid="16"/>
                                        </p:tgtEl>
                                        <p:attrNameLst>
                                          <p:attrName>style.visibility</p:attrName>
                                        </p:attrNameLst>
                                      </p:cBhvr>
                                      <p:to>
                                        <p:strVal val="hidden"/>
                                      </p:to>
                                    </p:set>
                                  </p:childTnLst>
                                </p:cTn>
                              </p:par>
                              <p:par>
                                <p:cTn id="98" presetID="10" presetClass="exit" presetSubtype="0" fill="hold" nodeType="withEffect">
                                  <p:stCondLst>
                                    <p:cond delay="0"/>
                                  </p:stCondLst>
                                  <p:childTnLst>
                                    <p:animEffect transition="out" filter="fade">
                                      <p:cBhvr>
                                        <p:cTn id="99" dur="500"/>
                                        <p:tgtEl>
                                          <p:spTgt spid="18"/>
                                        </p:tgtEl>
                                      </p:cBhvr>
                                    </p:animEffect>
                                    <p:set>
                                      <p:cBhvr>
                                        <p:cTn id="100" dur="1" fill="hold">
                                          <p:stCondLst>
                                            <p:cond delay="499"/>
                                          </p:stCondLst>
                                        </p:cTn>
                                        <p:tgtEl>
                                          <p:spTgt spid="18"/>
                                        </p:tgtEl>
                                        <p:attrNameLst>
                                          <p:attrName>style.visibility</p:attrName>
                                        </p:attrNameLst>
                                      </p:cBhvr>
                                      <p:to>
                                        <p:strVal val="hidden"/>
                                      </p:to>
                                    </p:set>
                                  </p:childTnLst>
                                </p:cTn>
                              </p:par>
                              <p:par>
                                <p:cTn id="101" presetID="10" presetClass="exit" presetSubtype="0" fill="hold" grpId="1" nodeType="withEffect">
                                  <p:stCondLst>
                                    <p:cond delay="0"/>
                                  </p:stCondLst>
                                  <p:childTnLst>
                                    <p:animEffect transition="out" filter="fade">
                                      <p:cBhvr>
                                        <p:cTn id="102" dur="500"/>
                                        <p:tgtEl>
                                          <p:spTgt spid="23"/>
                                        </p:tgtEl>
                                      </p:cBhvr>
                                    </p:animEffect>
                                    <p:set>
                                      <p:cBhvr>
                                        <p:cTn id="103" dur="1" fill="hold">
                                          <p:stCondLst>
                                            <p:cond delay="499"/>
                                          </p:stCondLst>
                                        </p:cTn>
                                        <p:tgtEl>
                                          <p:spTgt spid="23"/>
                                        </p:tgtEl>
                                        <p:attrNameLst>
                                          <p:attrName>style.visibility</p:attrName>
                                        </p:attrNameLst>
                                      </p:cBhvr>
                                      <p:to>
                                        <p:strVal val="hidden"/>
                                      </p:to>
                                    </p:set>
                                  </p:childTnLst>
                                </p:cTn>
                              </p:par>
                              <p:par>
                                <p:cTn id="104" presetID="10" presetClass="exit" presetSubtype="0" fill="hold" nodeType="withEffect">
                                  <p:stCondLst>
                                    <p:cond delay="0"/>
                                  </p:stCondLst>
                                  <p:childTnLst>
                                    <p:animEffect transition="out" filter="fade">
                                      <p:cBhvr>
                                        <p:cTn id="105" dur="500"/>
                                        <p:tgtEl>
                                          <p:spTgt spid="7"/>
                                        </p:tgtEl>
                                      </p:cBhvr>
                                    </p:animEffect>
                                    <p:set>
                                      <p:cBhvr>
                                        <p:cTn id="106" dur="1" fill="hold">
                                          <p:stCondLst>
                                            <p:cond delay="499"/>
                                          </p:stCondLst>
                                        </p:cTn>
                                        <p:tgtEl>
                                          <p:spTgt spid="7"/>
                                        </p:tgtEl>
                                        <p:attrNameLst>
                                          <p:attrName>style.visibility</p:attrName>
                                        </p:attrNameLst>
                                      </p:cBhvr>
                                      <p:to>
                                        <p:strVal val="hidden"/>
                                      </p:to>
                                    </p:set>
                                  </p:childTnLst>
                                </p:cTn>
                              </p:par>
                              <p:par>
                                <p:cTn id="107" presetID="10" presetClass="exit" presetSubtype="0" fill="hold" grpId="1" nodeType="withEffect">
                                  <p:stCondLst>
                                    <p:cond delay="0"/>
                                  </p:stCondLst>
                                  <p:childTnLst>
                                    <p:animEffect transition="out" filter="fade">
                                      <p:cBhvr>
                                        <p:cTn id="108" dur="500"/>
                                        <p:tgtEl>
                                          <p:spTgt spid="32"/>
                                        </p:tgtEl>
                                      </p:cBhvr>
                                    </p:animEffect>
                                    <p:set>
                                      <p:cBhvr>
                                        <p:cTn id="109" dur="1" fill="hold">
                                          <p:stCondLst>
                                            <p:cond delay="499"/>
                                          </p:stCondLst>
                                        </p:cTn>
                                        <p:tgtEl>
                                          <p:spTgt spid="32"/>
                                        </p:tgtEl>
                                        <p:attrNameLst>
                                          <p:attrName>style.visibility</p:attrName>
                                        </p:attrNameLst>
                                      </p:cBhvr>
                                      <p:to>
                                        <p:strVal val="hidden"/>
                                      </p:to>
                                    </p:set>
                                  </p:childTnLst>
                                </p:cTn>
                              </p:par>
                              <p:par>
                                <p:cTn id="110" presetID="10" presetClass="exit" presetSubtype="0" fill="hold" grpId="1" nodeType="withEffect">
                                  <p:stCondLst>
                                    <p:cond delay="0"/>
                                  </p:stCondLst>
                                  <p:childTnLst>
                                    <p:animEffect transition="out" filter="fade">
                                      <p:cBhvr>
                                        <p:cTn id="111" dur="500"/>
                                        <p:tgtEl>
                                          <p:spTgt spid="21"/>
                                        </p:tgtEl>
                                      </p:cBhvr>
                                    </p:animEffect>
                                    <p:set>
                                      <p:cBhvr>
                                        <p:cTn id="112" dur="1" fill="hold">
                                          <p:stCondLst>
                                            <p:cond delay="499"/>
                                          </p:stCondLst>
                                        </p:cTn>
                                        <p:tgtEl>
                                          <p:spTgt spid="21"/>
                                        </p:tgtEl>
                                        <p:attrNameLst>
                                          <p:attrName>style.visibility</p:attrName>
                                        </p:attrNameLst>
                                      </p:cBhvr>
                                      <p:to>
                                        <p:strVal val="hidden"/>
                                      </p:to>
                                    </p:set>
                                  </p:childTnLst>
                                </p:cTn>
                              </p:par>
                              <p:par>
                                <p:cTn id="113" presetID="10" presetClass="exit" presetSubtype="0" fill="hold" nodeType="withEffect">
                                  <p:stCondLst>
                                    <p:cond delay="0"/>
                                  </p:stCondLst>
                                  <p:childTnLst>
                                    <p:animEffect transition="out" filter="fade">
                                      <p:cBhvr>
                                        <p:cTn id="114" dur="500"/>
                                        <p:tgtEl>
                                          <p:spTgt spid="1028"/>
                                        </p:tgtEl>
                                      </p:cBhvr>
                                    </p:animEffect>
                                    <p:set>
                                      <p:cBhvr>
                                        <p:cTn id="115" dur="1" fill="hold">
                                          <p:stCondLst>
                                            <p:cond delay="499"/>
                                          </p:stCondLst>
                                        </p:cTn>
                                        <p:tgtEl>
                                          <p:spTgt spid="1028"/>
                                        </p:tgtEl>
                                        <p:attrNameLst>
                                          <p:attrName>style.visibility</p:attrName>
                                        </p:attrNameLst>
                                      </p:cBhvr>
                                      <p:to>
                                        <p:strVal val="hidden"/>
                                      </p:to>
                                    </p:set>
                                  </p:childTnLst>
                                </p:cTn>
                              </p:par>
                              <p:par>
                                <p:cTn id="116" presetID="10" presetClass="exit" presetSubtype="0" fill="hold" grpId="1" nodeType="withEffect">
                                  <p:stCondLst>
                                    <p:cond delay="0"/>
                                  </p:stCondLst>
                                  <p:childTnLst>
                                    <p:animEffect transition="out" filter="fade">
                                      <p:cBhvr>
                                        <p:cTn id="117" dur="500"/>
                                        <p:tgtEl>
                                          <p:spTgt spid="34"/>
                                        </p:tgtEl>
                                      </p:cBhvr>
                                    </p:animEffect>
                                    <p:set>
                                      <p:cBhvr>
                                        <p:cTn id="118" dur="1" fill="hold">
                                          <p:stCondLst>
                                            <p:cond delay="499"/>
                                          </p:stCondLst>
                                        </p:cTn>
                                        <p:tgtEl>
                                          <p:spTgt spid="34"/>
                                        </p:tgtEl>
                                        <p:attrNameLst>
                                          <p:attrName>style.visibility</p:attrName>
                                        </p:attrNameLst>
                                      </p:cBhvr>
                                      <p:to>
                                        <p:strVal val="hidden"/>
                                      </p:to>
                                    </p:set>
                                  </p:childTnLst>
                                </p:cTn>
                              </p:par>
                              <p:par>
                                <p:cTn id="119" presetID="10" presetClass="exit" presetSubtype="0" fill="hold" nodeType="withEffect">
                                  <p:stCondLst>
                                    <p:cond delay="0"/>
                                  </p:stCondLst>
                                  <p:childTnLst>
                                    <p:animEffect transition="out" filter="fade">
                                      <p:cBhvr>
                                        <p:cTn id="120" dur="500"/>
                                        <p:tgtEl>
                                          <p:spTgt spid="1032"/>
                                        </p:tgtEl>
                                      </p:cBhvr>
                                    </p:animEffect>
                                    <p:set>
                                      <p:cBhvr>
                                        <p:cTn id="121" dur="1" fill="hold">
                                          <p:stCondLst>
                                            <p:cond delay="499"/>
                                          </p:stCondLst>
                                        </p:cTn>
                                        <p:tgtEl>
                                          <p:spTgt spid="1032"/>
                                        </p:tgtEl>
                                        <p:attrNameLst>
                                          <p:attrName>style.visibility</p:attrName>
                                        </p:attrNameLst>
                                      </p:cBhvr>
                                      <p:to>
                                        <p:strVal val="hidden"/>
                                      </p:to>
                                    </p:set>
                                  </p:childTnLst>
                                </p:cTn>
                              </p:par>
                              <p:par>
                                <p:cTn id="122" presetID="10" presetClass="exit" presetSubtype="0" fill="hold" grpId="1" nodeType="withEffect">
                                  <p:stCondLst>
                                    <p:cond delay="0"/>
                                  </p:stCondLst>
                                  <p:childTnLst>
                                    <p:animEffect transition="out" filter="fade">
                                      <p:cBhvr>
                                        <p:cTn id="123" dur="500"/>
                                        <p:tgtEl>
                                          <p:spTgt spid="31">
                                            <p:bg/>
                                          </p:spTgt>
                                        </p:tgtEl>
                                      </p:cBhvr>
                                    </p:animEffect>
                                    <p:set>
                                      <p:cBhvr>
                                        <p:cTn id="124" dur="1" fill="hold">
                                          <p:stCondLst>
                                            <p:cond delay="499"/>
                                          </p:stCondLst>
                                        </p:cTn>
                                        <p:tgtEl>
                                          <p:spTgt spid="31">
                                            <p:bg/>
                                          </p:spTgt>
                                        </p:tgtEl>
                                        <p:attrNameLst>
                                          <p:attrName>style.visibility</p:attrName>
                                        </p:attrNameLst>
                                      </p:cBhvr>
                                      <p:to>
                                        <p:strVal val="hidden"/>
                                      </p:to>
                                    </p:set>
                                  </p:childTnLst>
                                </p:cTn>
                              </p:par>
                              <p:par>
                                <p:cTn id="125" presetID="10" presetClass="exit" presetSubtype="0" fill="hold" grpId="1" nodeType="withEffect">
                                  <p:stCondLst>
                                    <p:cond delay="0"/>
                                  </p:stCondLst>
                                  <p:childTnLst>
                                    <p:animEffect transition="out" filter="fade">
                                      <p:cBhvr>
                                        <p:cTn id="126" dur="500"/>
                                        <p:tgtEl>
                                          <p:spTgt spid="31">
                                            <p:txEl>
                                              <p:pRg st="0" end="0"/>
                                            </p:txEl>
                                          </p:spTgt>
                                        </p:tgtEl>
                                      </p:cBhvr>
                                    </p:animEffect>
                                    <p:set>
                                      <p:cBhvr>
                                        <p:cTn id="127" dur="1" fill="hold">
                                          <p:stCondLst>
                                            <p:cond delay="499"/>
                                          </p:stCondLst>
                                        </p:cTn>
                                        <p:tgtEl>
                                          <p:spTgt spid="31">
                                            <p:txEl>
                                              <p:pRg st="0" end="0"/>
                                            </p:txEl>
                                          </p:spTgt>
                                        </p:tgtEl>
                                        <p:attrNameLst>
                                          <p:attrName>style.visibility</p:attrName>
                                        </p:attrNameLst>
                                      </p:cBhvr>
                                      <p:to>
                                        <p:strVal val="hidden"/>
                                      </p:to>
                                    </p:set>
                                  </p:childTnLst>
                                </p:cTn>
                              </p:par>
                              <p:par>
                                <p:cTn id="128" presetID="10" presetClass="exit" presetSubtype="0" fill="hold" grpId="1" nodeType="withEffect">
                                  <p:stCondLst>
                                    <p:cond delay="0"/>
                                  </p:stCondLst>
                                  <p:childTnLst>
                                    <p:animEffect transition="out" filter="fade">
                                      <p:cBhvr>
                                        <p:cTn id="129" dur="500"/>
                                        <p:tgtEl>
                                          <p:spTgt spid="31">
                                            <p:txEl>
                                              <p:pRg st="1" end="1"/>
                                            </p:txEl>
                                          </p:spTgt>
                                        </p:tgtEl>
                                      </p:cBhvr>
                                    </p:animEffect>
                                    <p:set>
                                      <p:cBhvr>
                                        <p:cTn id="130" dur="1" fill="hold">
                                          <p:stCondLst>
                                            <p:cond delay="499"/>
                                          </p:stCondLst>
                                        </p:cTn>
                                        <p:tgtEl>
                                          <p:spTgt spid="31">
                                            <p:txEl>
                                              <p:pRg st="1" end="1"/>
                                            </p:txEl>
                                          </p:spTgt>
                                        </p:tgtEl>
                                        <p:attrNameLst>
                                          <p:attrName>style.visibility</p:attrName>
                                        </p:attrNameLst>
                                      </p:cBhvr>
                                      <p:to>
                                        <p:strVal val="hidden"/>
                                      </p:to>
                                    </p:set>
                                  </p:childTnLst>
                                </p:cTn>
                              </p:par>
                              <p:par>
                                <p:cTn id="131" presetID="10" presetClass="exit" presetSubtype="0" fill="hold" grpId="1" nodeType="withEffect">
                                  <p:stCondLst>
                                    <p:cond delay="0"/>
                                  </p:stCondLst>
                                  <p:childTnLst>
                                    <p:animEffect transition="out" filter="fade">
                                      <p:cBhvr>
                                        <p:cTn id="132" dur="500"/>
                                        <p:tgtEl>
                                          <p:spTgt spid="31">
                                            <p:txEl>
                                              <p:pRg st="2" end="2"/>
                                            </p:txEl>
                                          </p:spTgt>
                                        </p:tgtEl>
                                      </p:cBhvr>
                                    </p:animEffect>
                                    <p:set>
                                      <p:cBhvr>
                                        <p:cTn id="133" dur="1" fill="hold">
                                          <p:stCondLst>
                                            <p:cond delay="499"/>
                                          </p:stCondLst>
                                        </p:cTn>
                                        <p:tgtEl>
                                          <p:spTgt spid="31">
                                            <p:txEl>
                                              <p:pRg st="2" end="2"/>
                                            </p:txEl>
                                          </p:spTgt>
                                        </p:tgtEl>
                                        <p:attrNameLst>
                                          <p:attrName>style.visibility</p:attrName>
                                        </p:attrNameLst>
                                      </p:cBhvr>
                                      <p:to>
                                        <p:strVal val="hidden"/>
                                      </p:to>
                                    </p:set>
                                  </p:childTnLst>
                                </p:cTn>
                              </p:par>
                              <p:par>
                                <p:cTn id="134" presetID="10" presetClass="entr" presetSubtype="0" fill="hold" nodeType="withEffect">
                                  <p:stCondLst>
                                    <p:cond delay="0"/>
                                  </p:stCondLst>
                                  <p:childTnLst>
                                    <p:set>
                                      <p:cBhvr>
                                        <p:cTn id="135" dur="1" fill="hold">
                                          <p:stCondLst>
                                            <p:cond delay="0"/>
                                          </p:stCondLst>
                                        </p:cTn>
                                        <p:tgtEl>
                                          <p:spTgt spid="14"/>
                                        </p:tgtEl>
                                        <p:attrNameLst>
                                          <p:attrName>style.visibility</p:attrName>
                                        </p:attrNameLst>
                                      </p:cBhvr>
                                      <p:to>
                                        <p:strVal val="visible"/>
                                      </p:to>
                                    </p:set>
                                    <p:animEffect transition="in" filter="fade">
                                      <p:cBhvr>
                                        <p:cTn id="136" dur="500"/>
                                        <p:tgtEl>
                                          <p:spTgt spid="14"/>
                                        </p:tgtEl>
                                      </p:cBhvr>
                                    </p:animEffect>
                                  </p:childTnLst>
                                </p:cTn>
                              </p:par>
                              <p:par>
                                <p:cTn id="137" presetID="10" presetClass="entr" presetSubtype="0" fill="hold" nodeType="withEffect">
                                  <p:stCondLst>
                                    <p:cond delay="0"/>
                                  </p:stCondLst>
                                  <p:childTnLst>
                                    <p:set>
                                      <p:cBhvr>
                                        <p:cTn id="138" dur="1" fill="hold">
                                          <p:stCondLst>
                                            <p:cond delay="0"/>
                                          </p:stCondLst>
                                        </p:cTn>
                                        <p:tgtEl>
                                          <p:spTgt spid="1040"/>
                                        </p:tgtEl>
                                        <p:attrNameLst>
                                          <p:attrName>style.visibility</p:attrName>
                                        </p:attrNameLst>
                                      </p:cBhvr>
                                      <p:to>
                                        <p:strVal val="visible"/>
                                      </p:to>
                                    </p:set>
                                    <p:animEffect transition="in" filter="fade">
                                      <p:cBhvr>
                                        <p:cTn id="139" dur="500"/>
                                        <p:tgtEl>
                                          <p:spTgt spid="1040"/>
                                        </p:tgtEl>
                                      </p:cBhvr>
                                    </p:animEffect>
                                  </p:childTnLst>
                                </p:cTn>
                              </p:par>
                              <p:par>
                                <p:cTn id="140" presetID="10" presetClass="exit" presetSubtype="0" fill="hold" grpId="1" nodeType="withEffect">
                                  <p:stCondLst>
                                    <p:cond delay="0"/>
                                  </p:stCondLst>
                                  <p:childTnLst>
                                    <p:animEffect transition="out" filter="fade">
                                      <p:cBhvr>
                                        <p:cTn id="141" dur="500"/>
                                        <p:tgtEl>
                                          <p:spTgt spid="5">
                                            <p:txEl>
                                              <p:pRg st="0" end="0"/>
                                            </p:txEl>
                                          </p:spTgt>
                                        </p:tgtEl>
                                      </p:cBhvr>
                                    </p:animEffect>
                                    <p:set>
                                      <p:cBhvr>
                                        <p:cTn id="142" dur="1" fill="hold">
                                          <p:stCondLst>
                                            <p:cond delay="499"/>
                                          </p:stCondLst>
                                        </p:cTn>
                                        <p:tgtEl>
                                          <p:spTgt spid="5">
                                            <p:txEl>
                                              <p:pRg st="0" end="0"/>
                                            </p:txEl>
                                          </p:spTgt>
                                        </p:tgtEl>
                                        <p:attrNameLst>
                                          <p:attrName>style.visibility</p:attrName>
                                        </p:attrNameLst>
                                      </p:cBhvr>
                                      <p:to>
                                        <p:strVal val="hidden"/>
                                      </p:to>
                                    </p:set>
                                  </p:childTnLst>
                                </p:cTn>
                              </p:par>
                              <p:par>
                                <p:cTn id="143" presetID="10" presetClass="exit" presetSubtype="0" fill="hold" grpId="1" nodeType="withEffect">
                                  <p:stCondLst>
                                    <p:cond delay="0"/>
                                  </p:stCondLst>
                                  <p:childTnLst>
                                    <p:animEffect transition="out" filter="fade">
                                      <p:cBhvr>
                                        <p:cTn id="144" dur="500"/>
                                        <p:tgtEl>
                                          <p:spTgt spid="5">
                                            <p:txEl>
                                              <p:pRg st="1" end="1"/>
                                            </p:txEl>
                                          </p:spTgt>
                                        </p:tgtEl>
                                      </p:cBhvr>
                                    </p:animEffect>
                                    <p:set>
                                      <p:cBhvr>
                                        <p:cTn id="145" dur="1" fill="hold">
                                          <p:stCondLst>
                                            <p:cond delay="499"/>
                                          </p:stCondLst>
                                        </p:cTn>
                                        <p:tgtEl>
                                          <p:spTgt spid="5">
                                            <p:txEl>
                                              <p:pRg st="1" end="1"/>
                                            </p:txEl>
                                          </p:spTgt>
                                        </p:tgtEl>
                                        <p:attrNameLst>
                                          <p:attrName>style.visibility</p:attrName>
                                        </p:attrNameLst>
                                      </p:cBhvr>
                                      <p:to>
                                        <p:strVal val="hidden"/>
                                      </p:to>
                                    </p:set>
                                  </p:childTnLst>
                                </p:cTn>
                              </p:par>
                              <p:par>
                                <p:cTn id="146" presetID="10" presetClass="exit" presetSubtype="0" fill="hold" grpId="1" nodeType="withEffect">
                                  <p:stCondLst>
                                    <p:cond delay="0"/>
                                  </p:stCondLst>
                                  <p:childTnLst>
                                    <p:animEffect transition="out" filter="fade">
                                      <p:cBhvr>
                                        <p:cTn id="147" dur="500"/>
                                        <p:tgtEl>
                                          <p:spTgt spid="5">
                                            <p:txEl>
                                              <p:pRg st="2" end="2"/>
                                            </p:txEl>
                                          </p:spTgt>
                                        </p:tgtEl>
                                      </p:cBhvr>
                                    </p:animEffect>
                                    <p:set>
                                      <p:cBhvr>
                                        <p:cTn id="148" dur="1" fill="hold">
                                          <p:stCondLst>
                                            <p:cond delay="499"/>
                                          </p:stCondLst>
                                        </p:cTn>
                                        <p:tgtEl>
                                          <p:spTgt spid="5">
                                            <p:txEl>
                                              <p:pRg st="2" end="2"/>
                                            </p:txEl>
                                          </p:spTgt>
                                        </p:tgtEl>
                                        <p:attrNameLst>
                                          <p:attrName>style.visibility</p:attrName>
                                        </p:attrNameLst>
                                      </p:cBhvr>
                                      <p:to>
                                        <p:strVal val="hidden"/>
                                      </p:to>
                                    </p:set>
                                  </p:childTnLst>
                                </p:cTn>
                              </p:par>
                              <p:par>
                                <p:cTn id="149" presetID="10" presetClass="exit" presetSubtype="0" fill="hold" grpId="1" nodeType="withEffect">
                                  <p:stCondLst>
                                    <p:cond delay="0"/>
                                  </p:stCondLst>
                                  <p:childTnLst>
                                    <p:animEffect transition="out" filter="fade">
                                      <p:cBhvr>
                                        <p:cTn id="150" dur="500"/>
                                        <p:tgtEl>
                                          <p:spTgt spid="5">
                                            <p:bg/>
                                          </p:spTgt>
                                        </p:tgtEl>
                                      </p:cBhvr>
                                    </p:animEffect>
                                    <p:set>
                                      <p:cBhvr>
                                        <p:cTn id="151" dur="1" fill="hold">
                                          <p:stCondLst>
                                            <p:cond delay="499"/>
                                          </p:stCondLst>
                                        </p:cTn>
                                        <p:tgtEl>
                                          <p:spTgt spid="5">
                                            <p:bg/>
                                          </p:spTgt>
                                        </p:tgtEl>
                                        <p:attrNameLst>
                                          <p:attrName>style.visibility</p:attrName>
                                        </p:attrNameLst>
                                      </p:cBhvr>
                                      <p:to>
                                        <p:strVal val="hidden"/>
                                      </p:to>
                                    </p:set>
                                  </p:childTnLst>
                                </p:cTn>
                              </p:par>
                              <p:par>
                                <p:cTn id="152" presetID="10" presetClass="exit" presetSubtype="0" fill="hold" grpId="0" nodeType="withEffect">
                                  <p:stCondLst>
                                    <p:cond delay="0"/>
                                  </p:stCondLst>
                                  <p:childTnLst>
                                    <p:animEffect transition="out" filter="fade">
                                      <p:cBhvr>
                                        <p:cTn id="153" dur="500"/>
                                        <p:tgtEl>
                                          <p:spTgt spid="5">
                                            <p:txEl>
                                              <p:pRg st="0" end="0"/>
                                            </p:txEl>
                                          </p:spTgt>
                                        </p:tgtEl>
                                      </p:cBhvr>
                                    </p:animEffect>
                                    <p:set>
                                      <p:cBhvr>
                                        <p:cTn id="154" dur="1" fill="hold">
                                          <p:stCondLst>
                                            <p:cond delay="499"/>
                                          </p:stCondLst>
                                        </p:cTn>
                                        <p:tgtEl>
                                          <p:spTgt spid="5">
                                            <p:txEl>
                                              <p:pRg st="0" end="0"/>
                                            </p:txEl>
                                          </p:spTgt>
                                        </p:tgtEl>
                                        <p:attrNameLst>
                                          <p:attrName>style.visibility</p:attrName>
                                        </p:attrNameLst>
                                      </p:cBhvr>
                                      <p:to>
                                        <p:strVal val="hidden"/>
                                      </p:to>
                                    </p:set>
                                  </p:childTnLst>
                                </p:cTn>
                              </p:par>
                              <p:par>
                                <p:cTn id="155" presetID="10" presetClass="exit" presetSubtype="0" fill="hold" grpId="0" nodeType="withEffect">
                                  <p:stCondLst>
                                    <p:cond delay="0"/>
                                  </p:stCondLst>
                                  <p:childTnLst>
                                    <p:animEffect transition="out" filter="fade">
                                      <p:cBhvr>
                                        <p:cTn id="156" dur="500"/>
                                        <p:tgtEl>
                                          <p:spTgt spid="5">
                                            <p:txEl>
                                              <p:pRg st="1" end="1"/>
                                            </p:txEl>
                                          </p:spTgt>
                                        </p:tgtEl>
                                      </p:cBhvr>
                                    </p:animEffect>
                                    <p:set>
                                      <p:cBhvr>
                                        <p:cTn id="157" dur="1" fill="hold">
                                          <p:stCondLst>
                                            <p:cond delay="499"/>
                                          </p:stCondLst>
                                        </p:cTn>
                                        <p:tgtEl>
                                          <p:spTgt spid="5">
                                            <p:txEl>
                                              <p:pRg st="1" end="1"/>
                                            </p:txEl>
                                          </p:spTgt>
                                        </p:tgtEl>
                                        <p:attrNameLst>
                                          <p:attrName>style.visibility</p:attrName>
                                        </p:attrNameLst>
                                      </p:cBhvr>
                                      <p:to>
                                        <p:strVal val="hidden"/>
                                      </p:to>
                                    </p:set>
                                  </p:childTnLst>
                                </p:cTn>
                              </p:par>
                              <p:par>
                                <p:cTn id="158" presetID="10" presetClass="exit" presetSubtype="0" fill="hold" grpId="0" nodeType="withEffect">
                                  <p:stCondLst>
                                    <p:cond delay="0"/>
                                  </p:stCondLst>
                                  <p:childTnLst>
                                    <p:animEffect transition="out" filter="fade">
                                      <p:cBhvr>
                                        <p:cTn id="159" dur="500"/>
                                        <p:tgtEl>
                                          <p:spTgt spid="5">
                                            <p:txEl>
                                              <p:pRg st="2" end="2"/>
                                            </p:txEl>
                                          </p:spTgt>
                                        </p:tgtEl>
                                      </p:cBhvr>
                                    </p:animEffect>
                                    <p:set>
                                      <p:cBhvr>
                                        <p:cTn id="160" dur="1" fill="hold">
                                          <p:stCondLst>
                                            <p:cond delay="499"/>
                                          </p:stCondLst>
                                        </p:cTn>
                                        <p:tgtEl>
                                          <p:spTgt spid="5">
                                            <p:txEl>
                                              <p:pRg st="2" end="2"/>
                                            </p:txEl>
                                          </p:spTgt>
                                        </p:tgtEl>
                                        <p:attrNameLst>
                                          <p:attrName>style.visibility</p:attrName>
                                        </p:attrNameLst>
                                      </p:cBhvr>
                                      <p:to>
                                        <p:strVal val="hidden"/>
                                      </p:to>
                                    </p:set>
                                  </p:childTnLst>
                                </p:cTn>
                              </p:par>
                              <p:par>
                                <p:cTn id="161" presetID="10" presetClass="exit" presetSubtype="0" fill="hold" nodeType="withEffect">
                                  <p:stCondLst>
                                    <p:cond delay="0"/>
                                  </p:stCondLst>
                                  <p:childTnLst>
                                    <p:animEffect transition="out" filter="fade">
                                      <p:cBhvr>
                                        <p:cTn id="162" dur="500"/>
                                        <p:tgtEl>
                                          <p:spTgt spid="1052"/>
                                        </p:tgtEl>
                                      </p:cBhvr>
                                    </p:animEffect>
                                    <p:set>
                                      <p:cBhvr>
                                        <p:cTn id="163" dur="1" fill="hold">
                                          <p:stCondLst>
                                            <p:cond delay="499"/>
                                          </p:stCondLst>
                                        </p:cTn>
                                        <p:tgtEl>
                                          <p:spTgt spid="1052"/>
                                        </p:tgtEl>
                                        <p:attrNameLst>
                                          <p:attrName>style.visibility</p:attrName>
                                        </p:attrNameLst>
                                      </p:cBhvr>
                                      <p:to>
                                        <p:strVal val="hidden"/>
                                      </p:to>
                                    </p:set>
                                  </p:childTnLst>
                                </p:cTn>
                              </p:par>
                              <p:par>
                                <p:cTn id="164" presetID="10" presetClass="exit" presetSubtype="0" fill="hold" grpId="0" nodeType="withEffect">
                                  <p:stCondLst>
                                    <p:cond delay="0"/>
                                  </p:stCondLst>
                                  <p:childTnLst>
                                    <p:animEffect transition="out" filter="fade">
                                      <p:cBhvr>
                                        <p:cTn id="165" dur="500"/>
                                        <p:tgtEl>
                                          <p:spTgt spid="5">
                                            <p:bg/>
                                          </p:spTgt>
                                        </p:tgtEl>
                                      </p:cBhvr>
                                    </p:animEffect>
                                    <p:set>
                                      <p:cBhvr>
                                        <p:cTn id="166" dur="1" fill="hold">
                                          <p:stCondLst>
                                            <p:cond delay="499"/>
                                          </p:stCondLst>
                                        </p:cTn>
                                        <p:tgtEl>
                                          <p:spTgt spid="5">
                                            <p:bg/>
                                          </p:spTgt>
                                        </p:tgtEl>
                                        <p:attrNameLst>
                                          <p:attrName>style.visibility</p:attrName>
                                        </p:attrNameLst>
                                      </p:cBhvr>
                                      <p:to>
                                        <p:strVal val="hidden"/>
                                      </p:to>
                                    </p:set>
                                  </p:childTnLst>
                                </p:cTn>
                              </p:par>
                            </p:childTnLst>
                          </p:cTn>
                        </p:par>
                        <p:par>
                          <p:cTn id="167" fill="hold">
                            <p:stCondLst>
                              <p:cond delay="500"/>
                            </p:stCondLst>
                            <p:childTnLst>
                              <p:par>
                                <p:cTn id="168" presetID="10" presetClass="entr" presetSubtype="0" fill="hold" grpId="0" nodeType="afterEffect">
                                  <p:stCondLst>
                                    <p:cond delay="250"/>
                                  </p:stCondLst>
                                  <p:childTnLst>
                                    <p:set>
                                      <p:cBhvr>
                                        <p:cTn id="169" dur="1" fill="hold">
                                          <p:stCondLst>
                                            <p:cond delay="0"/>
                                          </p:stCondLst>
                                        </p:cTn>
                                        <p:tgtEl>
                                          <p:spTgt spid="40"/>
                                        </p:tgtEl>
                                        <p:attrNameLst>
                                          <p:attrName>style.visibility</p:attrName>
                                        </p:attrNameLst>
                                      </p:cBhvr>
                                      <p:to>
                                        <p:strVal val="visible"/>
                                      </p:to>
                                    </p:set>
                                    <p:animEffect transition="in" filter="fade">
                                      <p:cBhvr>
                                        <p:cTn id="170" dur="500"/>
                                        <p:tgtEl>
                                          <p:spTgt spid="40"/>
                                        </p:tgtEl>
                                      </p:cBhvr>
                                    </p:animEffect>
                                  </p:childTnLst>
                                </p:cTn>
                              </p:par>
                              <p:par>
                                <p:cTn id="171" presetID="10" presetClass="entr" presetSubtype="0" fill="hold" nodeType="withEffect">
                                  <p:stCondLst>
                                    <p:cond delay="250"/>
                                  </p:stCondLst>
                                  <p:childTnLst>
                                    <p:set>
                                      <p:cBhvr>
                                        <p:cTn id="172" dur="1" fill="hold">
                                          <p:stCondLst>
                                            <p:cond delay="0"/>
                                          </p:stCondLst>
                                        </p:cTn>
                                        <p:tgtEl>
                                          <p:spTgt spid="1044"/>
                                        </p:tgtEl>
                                        <p:attrNameLst>
                                          <p:attrName>style.visibility</p:attrName>
                                        </p:attrNameLst>
                                      </p:cBhvr>
                                      <p:to>
                                        <p:strVal val="visible"/>
                                      </p:to>
                                    </p:set>
                                    <p:animEffect transition="in" filter="fade">
                                      <p:cBhvr>
                                        <p:cTn id="173" dur="500"/>
                                        <p:tgtEl>
                                          <p:spTgt spid="1044"/>
                                        </p:tgtEl>
                                      </p:cBhvr>
                                    </p:animEffect>
                                  </p:childTnLst>
                                </p:cTn>
                              </p:par>
                              <p:par>
                                <p:cTn id="174" presetID="10" presetClass="entr" presetSubtype="0" fill="hold" nodeType="withEffect">
                                  <p:stCondLst>
                                    <p:cond delay="250"/>
                                  </p:stCondLst>
                                  <p:childTnLst>
                                    <p:set>
                                      <p:cBhvr>
                                        <p:cTn id="175" dur="1" fill="hold">
                                          <p:stCondLst>
                                            <p:cond delay="0"/>
                                          </p:stCondLst>
                                        </p:cTn>
                                        <p:tgtEl>
                                          <p:spTgt spid="54"/>
                                        </p:tgtEl>
                                        <p:attrNameLst>
                                          <p:attrName>style.visibility</p:attrName>
                                        </p:attrNameLst>
                                      </p:cBhvr>
                                      <p:to>
                                        <p:strVal val="visible"/>
                                      </p:to>
                                    </p:set>
                                    <p:animEffect transition="in" filter="fade">
                                      <p:cBhvr>
                                        <p:cTn id="176" dur="500"/>
                                        <p:tgtEl>
                                          <p:spTgt spid="54"/>
                                        </p:tgtEl>
                                      </p:cBhvr>
                                    </p:animEffect>
                                  </p:childTnLst>
                                </p:cTn>
                              </p:par>
                            </p:childTnLst>
                          </p:cTn>
                        </p:par>
                        <p:par>
                          <p:cTn id="177" fill="hold">
                            <p:stCondLst>
                              <p:cond delay="1250"/>
                            </p:stCondLst>
                            <p:childTnLst>
                              <p:par>
                                <p:cTn id="178" presetID="63" presetClass="path" presetSubtype="0" accel="50000" decel="50000" fill="hold" grpId="2" nodeType="afterEffect">
                                  <p:stCondLst>
                                    <p:cond delay="0"/>
                                  </p:stCondLst>
                                  <p:childTnLst>
                                    <p:animMotion origin="layout" path="M -2.5E-6 -2.96296E-6 L 0.46927 0.00162 " pathEditMode="relative" rAng="0" ptsTypes="AA">
                                      <p:cBhvr>
                                        <p:cTn id="179" dur="8000" fill="hold"/>
                                        <p:tgtEl>
                                          <p:spTgt spid="40"/>
                                        </p:tgtEl>
                                        <p:attrNameLst>
                                          <p:attrName>ppt_x</p:attrName>
                                          <p:attrName>ppt_y</p:attrName>
                                        </p:attrNameLst>
                                      </p:cBhvr>
                                      <p:rCtr x="23455" y="69"/>
                                    </p:animMotion>
                                  </p:childTnLst>
                                </p:cTn>
                              </p:par>
                              <p:par>
                                <p:cTn id="180" presetID="63" presetClass="path" presetSubtype="0" accel="50000" decel="50000" fill="hold" nodeType="withEffect">
                                  <p:stCondLst>
                                    <p:cond delay="0"/>
                                  </p:stCondLst>
                                  <p:childTnLst>
                                    <p:animMotion origin="layout" path="M 5.55556E-7 -2.22222E-6 L 0.46701 -2.22222E-6 " pathEditMode="relative" rAng="0" ptsTypes="AA">
                                      <p:cBhvr>
                                        <p:cTn id="181" dur="8000" fill="hold"/>
                                        <p:tgtEl>
                                          <p:spTgt spid="54"/>
                                        </p:tgtEl>
                                        <p:attrNameLst>
                                          <p:attrName>ppt_x</p:attrName>
                                          <p:attrName>ppt_y</p:attrName>
                                        </p:attrNameLst>
                                      </p:cBhvr>
                                      <p:rCtr x="23351" y="0"/>
                                    </p:animMotion>
                                  </p:childTnLst>
                                </p:cTn>
                              </p:par>
                              <p:par>
                                <p:cTn id="182" presetID="10" presetClass="exit" presetSubtype="0" fill="hold" nodeType="withEffect">
                                  <p:stCondLst>
                                    <p:cond delay="500"/>
                                  </p:stCondLst>
                                  <p:childTnLst>
                                    <p:animEffect transition="out" filter="fade">
                                      <p:cBhvr>
                                        <p:cTn id="183" dur="500"/>
                                        <p:tgtEl>
                                          <p:spTgt spid="1044"/>
                                        </p:tgtEl>
                                      </p:cBhvr>
                                    </p:animEffect>
                                    <p:set>
                                      <p:cBhvr>
                                        <p:cTn id="184" dur="1" fill="hold">
                                          <p:stCondLst>
                                            <p:cond delay="499"/>
                                          </p:stCondLst>
                                        </p:cTn>
                                        <p:tgtEl>
                                          <p:spTgt spid="1044"/>
                                        </p:tgtEl>
                                        <p:attrNameLst>
                                          <p:attrName>style.visibility</p:attrName>
                                        </p:attrNameLst>
                                      </p:cBhvr>
                                      <p:to>
                                        <p:strVal val="hidden"/>
                                      </p:to>
                                    </p:set>
                                  </p:childTnLst>
                                </p:cTn>
                              </p:par>
                              <p:par>
                                <p:cTn id="185" presetID="10" presetClass="entr" presetSubtype="0" fill="hold" nodeType="withEffect">
                                  <p:stCondLst>
                                    <p:cond delay="1000"/>
                                  </p:stCondLst>
                                  <p:childTnLst>
                                    <p:set>
                                      <p:cBhvr>
                                        <p:cTn id="186" dur="1" fill="hold">
                                          <p:stCondLst>
                                            <p:cond delay="0"/>
                                          </p:stCondLst>
                                        </p:cTn>
                                        <p:tgtEl>
                                          <p:spTgt spid="1046"/>
                                        </p:tgtEl>
                                        <p:attrNameLst>
                                          <p:attrName>style.visibility</p:attrName>
                                        </p:attrNameLst>
                                      </p:cBhvr>
                                      <p:to>
                                        <p:strVal val="visible"/>
                                      </p:to>
                                    </p:set>
                                    <p:animEffect transition="in" filter="fade">
                                      <p:cBhvr>
                                        <p:cTn id="187" dur="2000"/>
                                        <p:tgtEl>
                                          <p:spTgt spid="1046"/>
                                        </p:tgtEl>
                                      </p:cBhvr>
                                    </p:animEffect>
                                  </p:childTnLst>
                                </p:cTn>
                              </p:par>
                              <p:par>
                                <p:cTn id="188" presetID="10" presetClass="exit" presetSubtype="0" fill="hold" nodeType="withEffect">
                                  <p:stCondLst>
                                    <p:cond delay="3000"/>
                                  </p:stCondLst>
                                  <p:childTnLst>
                                    <p:animEffect transition="out" filter="fade">
                                      <p:cBhvr>
                                        <p:cTn id="189" dur="500"/>
                                        <p:tgtEl>
                                          <p:spTgt spid="1046"/>
                                        </p:tgtEl>
                                      </p:cBhvr>
                                    </p:animEffect>
                                    <p:set>
                                      <p:cBhvr>
                                        <p:cTn id="190" dur="1" fill="hold">
                                          <p:stCondLst>
                                            <p:cond delay="499"/>
                                          </p:stCondLst>
                                        </p:cTn>
                                        <p:tgtEl>
                                          <p:spTgt spid="1046"/>
                                        </p:tgtEl>
                                        <p:attrNameLst>
                                          <p:attrName>style.visibility</p:attrName>
                                        </p:attrNameLst>
                                      </p:cBhvr>
                                      <p:to>
                                        <p:strVal val="hidden"/>
                                      </p:to>
                                    </p:set>
                                  </p:childTnLst>
                                </p:cTn>
                              </p:par>
                              <p:par>
                                <p:cTn id="191" presetID="10" presetClass="entr" presetSubtype="0" fill="hold" nodeType="withEffect">
                                  <p:stCondLst>
                                    <p:cond delay="3500"/>
                                  </p:stCondLst>
                                  <p:childTnLst>
                                    <p:set>
                                      <p:cBhvr>
                                        <p:cTn id="192" dur="1" fill="hold">
                                          <p:stCondLst>
                                            <p:cond delay="0"/>
                                          </p:stCondLst>
                                        </p:cTn>
                                        <p:tgtEl>
                                          <p:spTgt spid="1048"/>
                                        </p:tgtEl>
                                        <p:attrNameLst>
                                          <p:attrName>style.visibility</p:attrName>
                                        </p:attrNameLst>
                                      </p:cBhvr>
                                      <p:to>
                                        <p:strVal val="visible"/>
                                      </p:to>
                                    </p:set>
                                    <p:animEffect transition="in" filter="fade">
                                      <p:cBhvr>
                                        <p:cTn id="193" dur="2000"/>
                                        <p:tgtEl>
                                          <p:spTgt spid="1048"/>
                                        </p:tgtEl>
                                      </p:cBhvr>
                                    </p:animEffect>
                                  </p:childTnLst>
                                </p:cTn>
                              </p:par>
                              <p:par>
                                <p:cTn id="194" presetID="10" presetClass="exit" presetSubtype="0" fill="hold" nodeType="withEffect">
                                  <p:stCondLst>
                                    <p:cond delay="5500"/>
                                  </p:stCondLst>
                                  <p:childTnLst>
                                    <p:animEffect transition="out" filter="fade">
                                      <p:cBhvr>
                                        <p:cTn id="195" dur="500"/>
                                        <p:tgtEl>
                                          <p:spTgt spid="1048"/>
                                        </p:tgtEl>
                                      </p:cBhvr>
                                    </p:animEffect>
                                    <p:set>
                                      <p:cBhvr>
                                        <p:cTn id="196" dur="1" fill="hold">
                                          <p:stCondLst>
                                            <p:cond delay="499"/>
                                          </p:stCondLst>
                                        </p:cTn>
                                        <p:tgtEl>
                                          <p:spTgt spid="1048"/>
                                        </p:tgtEl>
                                        <p:attrNameLst>
                                          <p:attrName>style.visibility</p:attrName>
                                        </p:attrNameLst>
                                      </p:cBhvr>
                                      <p:to>
                                        <p:strVal val="hidden"/>
                                      </p:to>
                                    </p:set>
                                  </p:childTnLst>
                                </p:cTn>
                              </p:par>
                              <p:par>
                                <p:cTn id="197" presetID="10" presetClass="entr" presetSubtype="0" fill="hold" nodeType="withEffect">
                                  <p:stCondLst>
                                    <p:cond delay="6000"/>
                                  </p:stCondLst>
                                  <p:childTnLst>
                                    <p:set>
                                      <p:cBhvr>
                                        <p:cTn id="198" dur="1" fill="hold">
                                          <p:stCondLst>
                                            <p:cond delay="0"/>
                                          </p:stCondLst>
                                        </p:cTn>
                                        <p:tgtEl>
                                          <p:spTgt spid="1050"/>
                                        </p:tgtEl>
                                        <p:attrNameLst>
                                          <p:attrName>style.visibility</p:attrName>
                                        </p:attrNameLst>
                                      </p:cBhvr>
                                      <p:to>
                                        <p:strVal val="visible"/>
                                      </p:to>
                                    </p:set>
                                    <p:animEffect transition="in" filter="fade">
                                      <p:cBhvr>
                                        <p:cTn id="199" dur="2000"/>
                                        <p:tgtEl>
                                          <p:spTgt spid="1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5" grpId="0" uiExpand="1" build="allAtOnce" animBg="1"/>
      <p:bldP spid="5" grpId="1" build="allAtOnce" animBg="1"/>
      <p:bldP spid="9" grpId="0" animBg="1"/>
      <p:bldP spid="9" grpId="1" animBg="1"/>
      <p:bldP spid="16" grpId="0" animBg="1"/>
      <p:bldP spid="16" grpId="1" animBg="1"/>
      <p:bldP spid="21" grpId="0" animBg="1"/>
      <p:bldP spid="21" grpId="1" animBg="1"/>
      <p:bldP spid="23" grpId="0" animBg="1"/>
      <p:bldP spid="23" grpId="1" animBg="1"/>
      <p:bldP spid="31" grpId="0" uiExpand="1" build="allAtOnce" animBg="1"/>
      <p:bldP spid="31" grpId="1" build="allAtOnce" animBg="1"/>
      <p:bldP spid="32" grpId="0" animBg="1"/>
      <p:bldP spid="32" grpId="1" animBg="1"/>
      <p:bldP spid="34" grpId="0" animBg="1"/>
      <p:bldP spid="34" grpId="1" animBg="1"/>
      <p:bldP spid="40" grpId="0" animBg="1"/>
      <p:bldP spid="40" grpId="2"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Conclusion</a:t>
            </a:r>
            <a:endParaRPr lang="en-US" dirty="0"/>
          </a:p>
        </p:txBody>
      </p:sp>
      <p:sp>
        <p:nvSpPr>
          <p:cNvPr id="7" name="Content Placeholder 6"/>
          <p:cNvSpPr>
            <a:spLocks noGrp="1"/>
          </p:cNvSpPr>
          <p:nvPr>
            <p:ph idx="1"/>
          </p:nvPr>
        </p:nvSpPr>
        <p:spPr/>
        <p:txBody>
          <a:bodyPr/>
          <a:lstStyle/>
          <a:p>
            <a:r>
              <a:rPr lang="en-US" dirty="0" smtClean="0"/>
              <a:t>Machine-code partial-evaluation algorithm</a:t>
            </a:r>
          </a:p>
          <a:p>
            <a:r>
              <a:rPr lang="en-US" dirty="0" smtClean="0"/>
              <a:t>WiPEr – partial evaluator for IA-32</a:t>
            </a:r>
            <a:endParaRPr lang="en-US" dirty="0"/>
          </a:p>
        </p:txBody>
      </p:sp>
      <p:sp>
        <p:nvSpPr>
          <p:cNvPr id="5" name="Slide Number Placeholder 4"/>
          <p:cNvSpPr>
            <a:spLocks noGrp="1"/>
          </p:cNvSpPr>
          <p:nvPr>
            <p:ph type="sldNum" sz="quarter" idx="12"/>
          </p:nvPr>
        </p:nvSpPr>
        <p:spPr/>
        <p:txBody>
          <a:bodyPr/>
          <a:lstStyle/>
          <a:p>
            <a:fld id="{61790EBF-2842-40BA-9364-7C045D9A1DE9}" type="slidenum">
              <a:rPr lang="en-US" smtClean="0"/>
              <a:t>40</a:t>
            </a:fld>
            <a:endParaRPr lang="en-US"/>
          </a:p>
        </p:txBody>
      </p:sp>
      <p:sp>
        <p:nvSpPr>
          <p:cNvPr id="8" name="Rounded Rectangle 7"/>
          <p:cNvSpPr/>
          <p:nvPr/>
        </p:nvSpPr>
        <p:spPr>
          <a:xfrm>
            <a:off x="838200" y="2743200"/>
            <a:ext cx="2057400" cy="990600"/>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000" dirty="0" smtClean="0">
                <a:solidFill>
                  <a:schemeClr val="tx1"/>
                </a:solidFill>
                <a:latin typeface="Cambria" panose="02040503050406030204" pitchFamily="18" charset="0"/>
              </a:rPr>
              <a:t>Slicing-granularity issue</a:t>
            </a:r>
            <a:endParaRPr lang="en-US" sz="2000" dirty="0">
              <a:solidFill>
                <a:schemeClr val="tx1"/>
              </a:solidFill>
              <a:latin typeface="Cambria" panose="02040503050406030204" pitchFamily="18" charset="0"/>
            </a:endParaRPr>
          </a:p>
        </p:txBody>
      </p:sp>
      <p:sp>
        <p:nvSpPr>
          <p:cNvPr id="9" name="Rounded Rectangle 8"/>
          <p:cNvSpPr/>
          <p:nvPr/>
        </p:nvSpPr>
        <p:spPr>
          <a:xfrm>
            <a:off x="838200" y="3886200"/>
            <a:ext cx="2057400" cy="990600"/>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000" dirty="0" smtClean="0">
                <a:solidFill>
                  <a:schemeClr val="tx1"/>
                </a:solidFill>
                <a:latin typeface="Cambria" panose="02040503050406030204" pitchFamily="18" charset="0"/>
              </a:rPr>
              <a:t>“Baked-in” instruction-operands</a:t>
            </a:r>
            <a:endParaRPr lang="en-US" sz="2000" dirty="0">
              <a:solidFill>
                <a:schemeClr val="tx1"/>
              </a:solidFill>
              <a:latin typeface="Cambria" panose="02040503050406030204" pitchFamily="18" charset="0"/>
            </a:endParaRPr>
          </a:p>
        </p:txBody>
      </p:sp>
      <p:sp>
        <p:nvSpPr>
          <p:cNvPr id="10" name="Rounded Rectangle 9"/>
          <p:cNvSpPr/>
          <p:nvPr/>
        </p:nvSpPr>
        <p:spPr>
          <a:xfrm>
            <a:off x="838200" y="5029200"/>
            <a:ext cx="2057400" cy="990600"/>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000" dirty="0" smtClean="0">
                <a:solidFill>
                  <a:schemeClr val="tx1"/>
                </a:solidFill>
                <a:latin typeface="Cambria" panose="02040503050406030204" pitchFamily="18" charset="0"/>
              </a:rPr>
              <a:t>Residual specialization-time addresses</a:t>
            </a:r>
            <a:endParaRPr lang="en-US" sz="2000" dirty="0">
              <a:solidFill>
                <a:schemeClr val="tx1"/>
              </a:solidFill>
              <a:latin typeface="Cambria" panose="02040503050406030204" pitchFamily="18" charset="0"/>
            </a:endParaRPr>
          </a:p>
        </p:txBody>
      </p:sp>
      <p:sp>
        <p:nvSpPr>
          <p:cNvPr id="11" name="Right Arrow 10"/>
          <p:cNvSpPr/>
          <p:nvPr/>
        </p:nvSpPr>
        <p:spPr>
          <a:xfrm>
            <a:off x="3695700" y="3114094"/>
            <a:ext cx="1905000" cy="248811"/>
          </a:xfrm>
          <a:prstGeom prst="right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Cambria" panose="02040503050406030204" pitchFamily="18" charset="0"/>
            </a:endParaRPr>
          </a:p>
        </p:txBody>
      </p:sp>
      <p:sp>
        <p:nvSpPr>
          <p:cNvPr id="12" name="Right Arrow 11"/>
          <p:cNvSpPr/>
          <p:nvPr/>
        </p:nvSpPr>
        <p:spPr>
          <a:xfrm>
            <a:off x="3695700" y="4257094"/>
            <a:ext cx="1905000" cy="248811"/>
          </a:xfrm>
          <a:prstGeom prst="right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Cambria" panose="02040503050406030204" pitchFamily="18" charset="0"/>
            </a:endParaRPr>
          </a:p>
        </p:txBody>
      </p:sp>
      <p:sp>
        <p:nvSpPr>
          <p:cNvPr id="13" name="Right Arrow 12"/>
          <p:cNvSpPr/>
          <p:nvPr/>
        </p:nvSpPr>
        <p:spPr>
          <a:xfrm>
            <a:off x="3695700" y="5400094"/>
            <a:ext cx="1905000" cy="248811"/>
          </a:xfrm>
          <a:prstGeom prst="right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Cambria" panose="02040503050406030204" pitchFamily="18" charset="0"/>
            </a:endParaRPr>
          </a:p>
        </p:txBody>
      </p:sp>
      <p:sp>
        <p:nvSpPr>
          <p:cNvPr id="14" name="Rounded Rectangle 13"/>
          <p:cNvSpPr/>
          <p:nvPr/>
        </p:nvSpPr>
        <p:spPr>
          <a:xfrm>
            <a:off x="6248400" y="2743200"/>
            <a:ext cx="2057400" cy="990600"/>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000" dirty="0" smtClean="0">
                <a:solidFill>
                  <a:schemeClr val="tx1"/>
                </a:solidFill>
                <a:latin typeface="Cambria" panose="02040503050406030204" pitchFamily="18" charset="0"/>
              </a:rPr>
              <a:t>Instruction decoupling</a:t>
            </a:r>
            <a:endParaRPr lang="en-US" sz="2000" dirty="0">
              <a:solidFill>
                <a:schemeClr val="tx1"/>
              </a:solidFill>
              <a:latin typeface="Cambria" panose="02040503050406030204" pitchFamily="18" charset="0"/>
            </a:endParaRPr>
          </a:p>
        </p:txBody>
      </p:sp>
      <p:sp>
        <p:nvSpPr>
          <p:cNvPr id="15" name="Rounded Rectangle 14"/>
          <p:cNvSpPr/>
          <p:nvPr/>
        </p:nvSpPr>
        <p:spPr>
          <a:xfrm>
            <a:off x="6248400" y="3886200"/>
            <a:ext cx="2057400" cy="990600"/>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000" dirty="0" smtClean="0">
                <a:solidFill>
                  <a:schemeClr val="tx1"/>
                </a:solidFill>
                <a:latin typeface="Cambria" panose="02040503050406030204" pitchFamily="18" charset="0"/>
              </a:rPr>
              <a:t>Semantic subst. + machine-code synthesis</a:t>
            </a:r>
            <a:endParaRPr lang="en-US" sz="2000" dirty="0">
              <a:solidFill>
                <a:schemeClr val="tx1"/>
              </a:solidFill>
              <a:latin typeface="Cambria" panose="02040503050406030204" pitchFamily="18" charset="0"/>
            </a:endParaRPr>
          </a:p>
        </p:txBody>
      </p:sp>
      <p:sp>
        <p:nvSpPr>
          <p:cNvPr id="16" name="Rounded Rectangle 15"/>
          <p:cNvSpPr/>
          <p:nvPr/>
        </p:nvSpPr>
        <p:spPr>
          <a:xfrm>
            <a:off x="6248400" y="5029200"/>
            <a:ext cx="2057400" cy="990600"/>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000" dirty="0" smtClean="0">
                <a:solidFill>
                  <a:schemeClr val="tx1"/>
                </a:solidFill>
                <a:latin typeface="Cambria" panose="02040503050406030204" pitchFamily="18" charset="0"/>
              </a:rPr>
              <a:t>Symbolic specialization</a:t>
            </a:r>
            <a:endParaRPr lang="en-US" sz="2000" dirty="0">
              <a:solidFill>
                <a:schemeClr val="tx1"/>
              </a:solidFill>
              <a:latin typeface="Cambria" panose="02040503050406030204" pitchFamily="18" charset="0"/>
            </a:endParaRPr>
          </a:p>
        </p:txBody>
      </p:sp>
    </p:spTree>
    <p:extLst>
      <p:ext uri="{BB962C8B-B14F-4D97-AF65-F5344CB8AC3E}">
        <p14:creationId xmlns:p14="http://schemas.microsoft.com/office/powerpoint/2010/main" val="2707724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par>
                          <p:cTn id="26" fill="hold">
                            <p:stCondLst>
                              <p:cond delay="1500"/>
                            </p:stCondLst>
                            <p:childTnLst>
                              <p:par>
                                <p:cTn id="27" presetID="22" presetClass="entr" presetSubtype="8"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10" presetClass="entr" presetSubtype="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4000"/>
                            </p:stCondLst>
                            <p:childTnLst>
                              <p:par>
                                <p:cTn id="47" presetID="10" presetClass="entr" presetSubtype="0"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File:Rocke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864830">
            <a:off x="5490533" y="1804578"/>
            <a:ext cx="1536127" cy="1536127"/>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5895755" y="1905000"/>
            <a:ext cx="762000" cy="914400"/>
          </a:xfrm>
          <a:prstGeom prst="rect">
            <a:avLst/>
          </a:prstGeom>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1400" dirty="0" smtClean="0">
                <a:solidFill>
                  <a:schemeClr val="bg1"/>
                </a:solidFill>
                <a:latin typeface="Cambria" panose="02040503050406030204" pitchFamily="18" charset="0"/>
              </a:rPr>
              <a:t>0100010Square</a:t>
            </a:r>
            <a:endParaRPr lang="en-US" sz="1600" dirty="0">
              <a:solidFill>
                <a:schemeClr val="bg1"/>
              </a:solidFill>
              <a:latin typeface="Cambria" panose="02040503050406030204" pitchFamily="18" charset="0"/>
            </a:endParaRPr>
          </a:p>
          <a:p>
            <a:pPr algn="ctr"/>
            <a:r>
              <a:rPr lang="en-US" sz="1400" dirty="0">
                <a:solidFill>
                  <a:schemeClr val="bg1"/>
                </a:solidFill>
                <a:latin typeface="Cambria" panose="02040503050406030204" pitchFamily="18" charset="0"/>
              </a:rPr>
              <a:t>1011101</a:t>
            </a:r>
          </a:p>
        </p:txBody>
      </p:sp>
      <p:sp>
        <p:nvSpPr>
          <p:cNvPr id="21" name="Rectangle 20"/>
          <p:cNvSpPr/>
          <p:nvPr/>
        </p:nvSpPr>
        <p:spPr>
          <a:xfrm>
            <a:off x="5757532" y="4836711"/>
            <a:ext cx="1038446" cy="834658"/>
          </a:xfrm>
          <a:prstGeom prst="rect">
            <a:avLst/>
          </a:prstGeom>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1400" dirty="0" smtClean="0">
                <a:solidFill>
                  <a:schemeClr val="bg1"/>
                </a:solidFill>
                <a:latin typeface="Cambria" panose="02040503050406030204" pitchFamily="18" charset="0"/>
              </a:rPr>
              <a:t>0010111101</a:t>
            </a:r>
          </a:p>
          <a:p>
            <a:pPr algn="ctr"/>
            <a:r>
              <a:rPr lang="en-US" sz="1400" dirty="0" smtClean="0">
                <a:solidFill>
                  <a:schemeClr val="bg1"/>
                </a:solidFill>
                <a:latin typeface="Cambria" panose="02040503050406030204" pitchFamily="18" charset="0"/>
              </a:rPr>
              <a:t>Decompress</a:t>
            </a:r>
            <a:endParaRPr lang="en-US" sz="1400" dirty="0">
              <a:solidFill>
                <a:schemeClr val="bg1"/>
              </a:solidFill>
              <a:latin typeface="Cambria" panose="02040503050406030204" pitchFamily="18" charset="0"/>
            </a:endParaRPr>
          </a:p>
          <a:p>
            <a:pPr algn="ctr"/>
            <a:r>
              <a:rPr lang="en-US" sz="1400" dirty="0" smtClean="0">
                <a:solidFill>
                  <a:schemeClr val="bg1"/>
                </a:solidFill>
                <a:latin typeface="Cambria" panose="02040503050406030204" pitchFamily="18" charset="0"/>
              </a:rPr>
              <a:t>1110010111</a:t>
            </a:r>
            <a:endParaRPr lang="en-US" sz="1400" dirty="0">
              <a:solidFill>
                <a:schemeClr val="bg1"/>
              </a:solidFill>
              <a:latin typeface="Cambria" panose="02040503050406030204" pitchFamily="18" charset="0"/>
            </a:endParaRPr>
          </a:p>
        </p:txBody>
      </p:sp>
      <p:pic>
        <p:nvPicPr>
          <p:cNvPr id="1028" name="Picture 4" descr="http://www.mattbusche.org/images/polycube/tetriscub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41191" y="5791200"/>
            <a:ext cx="1143000" cy="676101"/>
          </a:xfrm>
          <a:prstGeom prst="rect">
            <a:avLst/>
          </a:prstGeom>
          <a:noFill/>
          <a:extLst>
            <a:ext uri="{909E8E84-426E-40DD-AFC4-6F175D3DCCD1}">
              <a14:hiddenFill xmlns:a14="http://schemas.microsoft.com/office/drawing/2010/main">
                <a:solidFill>
                  <a:srgbClr val="FFFFFF"/>
                </a:solidFill>
              </a14:hiddenFill>
            </a:ext>
          </a:extLst>
        </p:spPr>
      </p:pic>
      <p:sp>
        <p:nvSpPr>
          <p:cNvPr id="22" name="Title 21"/>
          <p:cNvSpPr>
            <a:spLocks noGrp="1"/>
          </p:cNvSpPr>
          <p:nvPr>
            <p:ph type="title"/>
          </p:nvPr>
        </p:nvSpPr>
        <p:spPr/>
        <p:txBody>
          <a:bodyPr/>
          <a:lstStyle/>
          <a:p>
            <a:r>
              <a:rPr lang="en-US" dirty="0" smtClean="0"/>
              <a:t>Motivation – Specializing Binaries</a:t>
            </a:r>
            <a:endParaRPr lang="en-US" dirty="0"/>
          </a:p>
        </p:txBody>
      </p:sp>
      <p:sp>
        <p:nvSpPr>
          <p:cNvPr id="23" name="Rounded Rectangle 22"/>
          <p:cNvSpPr/>
          <p:nvPr/>
        </p:nvSpPr>
        <p:spPr>
          <a:xfrm>
            <a:off x="2828261" y="1164558"/>
            <a:ext cx="1600200" cy="747563"/>
          </a:xfrm>
          <a:prstGeom prst="roundRect">
            <a:avLst/>
          </a:prstGeom>
          <a:gradFill>
            <a:gsLst>
              <a:gs pos="0">
                <a:schemeClr val="bg1">
                  <a:lumMod val="85000"/>
                </a:schemeClr>
              </a:gs>
              <a:gs pos="80000">
                <a:schemeClr val="bg1">
                  <a:lumMod val="65000"/>
                </a:schemeClr>
              </a:gs>
              <a:gs pos="100000">
                <a:schemeClr val="bg1">
                  <a:lumMod val="50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1400" dirty="0" smtClean="0">
                <a:solidFill>
                  <a:schemeClr val="tx1"/>
                </a:solidFill>
                <a:latin typeface="Cambria" panose="02040503050406030204" pitchFamily="18" charset="0"/>
              </a:rPr>
              <a:t>Specialize and Optimize w.r.t. common inputs</a:t>
            </a:r>
            <a:endParaRPr lang="en-US" sz="2000" dirty="0">
              <a:solidFill>
                <a:schemeClr val="tx1"/>
              </a:solidFill>
              <a:latin typeface="Cambria" panose="02040503050406030204" pitchFamily="18" charset="0"/>
            </a:endParaRPr>
          </a:p>
        </p:txBody>
      </p:sp>
      <p:sp>
        <p:nvSpPr>
          <p:cNvPr id="2" name="Slide Number Placeholder 1"/>
          <p:cNvSpPr>
            <a:spLocks noGrp="1"/>
          </p:cNvSpPr>
          <p:nvPr>
            <p:ph type="sldNum" sz="quarter" idx="12"/>
          </p:nvPr>
        </p:nvSpPr>
        <p:spPr/>
        <p:txBody>
          <a:bodyPr/>
          <a:lstStyle/>
          <a:p>
            <a:fld id="{61790EBF-2842-40BA-9364-7C045D9A1DE9}" type="slidenum">
              <a:rPr lang="en-US" smtClean="0"/>
              <a:t>5</a:t>
            </a:fld>
            <a:endParaRPr lang="en-US"/>
          </a:p>
        </p:txBody>
      </p:sp>
      <p:sp>
        <p:nvSpPr>
          <p:cNvPr id="31" name="Rectangle 30"/>
          <p:cNvSpPr/>
          <p:nvPr/>
        </p:nvSpPr>
        <p:spPr>
          <a:xfrm>
            <a:off x="212649" y="1487684"/>
            <a:ext cx="1349449" cy="1874514"/>
          </a:xfrm>
          <a:prstGeom prst="rect">
            <a:avLst/>
          </a:prstGeom>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1600" dirty="0" smtClean="0">
                <a:solidFill>
                  <a:schemeClr val="bg1"/>
                </a:solidFill>
                <a:latin typeface="Cambria" panose="02040503050406030204" pitchFamily="18" charset="0"/>
              </a:rPr>
              <a:t>111101010101001000101011111101010</a:t>
            </a:r>
            <a:endParaRPr lang="en-US" sz="1600" dirty="0">
              <a:solidFill>
                <a:schemeClr val="bg1"/>
              </a:solidFill>
              <a:latin typeface="Cambria" panose="02040503050406030204" pitchFamily="18" charset="0"/>
            </a:endParaRPr>
          </a:p>
          <a:p>
            <a:pPr algn="ctr"/>
            <a:r>
              <a:rPr lang="en-US" dirty="0" smtClean="0">
                <a:solidFill>
                  <a:schemeClr val="bg1"/>
                </a:solidFill>
                <a:latin typeface="Cambria" panose="02040503050406030204" pitchFamily="18" charset="0"/>
              </a:rPr>
              <a:t>Power</a:t>
            </a:r>
            <a:endParaRPr lang="en-US" sz="1200" dirty="0">
              <a:solidFill>
                <a:schemeClr val="bg1"/>
              </a:solidFill>
              <a:latin typeface="Cambria" panose="02040503050406030204" pitchFamily="18" charset="0"/>
            </a:endParaRPr>
          </a:p>
          <a:p>
            <a:pPr algn="ctr"/>
            <a:r>
              <a:rPr lang="en-US" sz="1600" dirty="0" smtClean="0">
                <a:solidFill>
                  <a:schemeClr val="bg1"/>
                </a:solidFill>
                <a:latin typeface="Cambria" panose="02040503050406030204" pitchFamily="18" charset="0"/>
              </a:rPr>
              <a:t>001010101011101010101010010001010</a:t>
            </a:r>
            <a:endParaRPr lang="en-US" sz="1600" dirty="0">
              <a:solidFill>
                <a:schemeClr val="bg1"/>
              </a:solidFill>
              <a:latin typeface="Cambria" panose="02040503050406030204" pitchFamily="18" charset="0"/>
            </a:endParaRPr>
          </a:p>
        </p:txBody>
      </p:sp>
      <p:sp>
        <p:nvSpPr>
          <p:cNvPr id="3" name="Right Arrow 2"/>
          <p:cNvSpPr/>
          <p:nvPr/>
        </p:nvSpPr>
        <p:spPr>
          <a:xfrm>
            <a:off x="1752600" y="2240527"/>
            <a:ext cx="838200" cy="368828"/>
          </a:xfrm>
          <a:prstGeom prst="right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Cambria" panose="02040503050406030204" pitchFamily="18" charset="0"/>
            </a:endParaRPr>
          </a:p>
        </p:txBody>
      </p:sp>
      <p:sp>
        <p:nvSpPr>
          <p:cNvPr id="28" name="Rounded Rectangle 27"/>
          <p:cNvSpPr/>
          <p:nvPr/>
        </p:nvSpPr>
        <p:spPr>
          <a:xfrm>
            <a:off x="2743200" y="2071837"/>
            <a:ext cx="1770322" cy="747563"/>
          </a:xfrm>
          <a:prstGeom prst="roundRect">
            <a:avLst/>
          </a:prstGeom>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800" dirty="0" smtClean="0">
                <a:solidFill>
                  <a:schemeClr val="bg1"/>
                </a:solidFill>
                <a:latin typeface="Cambria" panose="02040503050406030204" pitchFamily="18" charset="0"/>
              </a:rPr>
              <a:t>WiPEr</a:t>
            </a:r>
            <a:endParaRPr lang="en-US" sz="2800" dirty="0">
              <a:solidFill>
                <a:schemeClr val="bg1"/>
              </a:solidFill>
              <a:latin typeface="Cambria" panose="02040503050406030204" pitchFamily="18" charset="0"/>
            </a:endParaRPr>
          </a:p>
        </p:txBody>
      </p:sp>
      <p:sp>
        <p:nvSpPr>
          <p:cNvPr id="29" name="Right Arrow 28"/>
          <p:cNvSpPr/>
          <p:nvPr/>
        </p:nvSpPr>
        <p:spPr>
          <a:xfrm>
            <a:off x="4718622" y="2261204"/>
            <a:ext cx="838200" cy="368828"/>
          </a:xfrm>
          <a:prstGeom prst="right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Cambria" panose="02040503050406030204" pitchFamily="18" charset="0"/>
            </a:endParaRPr>
          </a:p>
        </p:txBody>
      </p:sp>
      <p:sp>
        <p:nvSpPr>
          <p:cNvPr id="42" name="Rounded Rectangle 41"/>
          <p:cNvSpPr/>
          <p:nvPr/>
        </p:nvSpPr>
        <p:spPr>
          <a:xfrm>
            <a:off x="2828260" y="3993657"/>
            <a:ext cx="1600200" cy="747563"/>
          </a:xfrm>
          <a:prstGeom prst="roundRect">
            <a:avLst/>
          </a:prstGeom>
          <a:gradFill>
            <a:gsLst>
              <a:gs pos="0">
                <a:schemeClr val="bg1">
                  <a:lumMod val="85000"/>
                </a:schemeClr>
              </a:gs>
              <a:gs pos="80000">
                <a:schemeClr val="bg1">
                  <a:lumMod val="65000"/>
                </a:schemeClr>
              </a:gs>
              <a:gs pos="100000">
                <a:schemeClr val="bg1">
                  <a:lumMod val="50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1400" dirty="0">
                <a:solidFill>
                  <a:schemeClr val="tx1"/>
                </a:solidFill>
                <a:latin typeface="Cambria" panose="02040503050406030204" pitchFamily="18" charset="0"/>
              </a:rPr>
              <a:t>Specialize and extract executable component</a:t>
            </a:r>
            <a:endParaRPr lang="en-US" sz="2000" dirty="0">
              <a:solidFill>
                <a:schemeClr val="tx1"/>
              </a:solidFill>
              <a:latin typeface="Cambria" panose="02040503050406030204" pitchFamily="18" charset="0"/>
            </a:endParaRPr>
          </a:p>
        </p:txBody>
      </p:sp>
      <p:sp>
        <p:nvSpPr>
          <p:cNvPr id="43" name="Rectangle 42"/>
          <p:cNvSpPr/>
          <p:nvPr/>
        </p:nvSpPr>
        <p:spPr>
          <a:xfrm>
            <a:off x="212648" y="4316783"/>
            <a:ext cx="1349449" cy="1874514"/>
          </a:xfrm>
          <a:prstGeom prst="rect">
            <a:avLst/>
          </a:prstGeom>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1600" dirty="0" smtClean="0">
                <a:solidFill>
                  <a:schemeClr val="bg1"/>
                </a:solidFill>
                <a:latin typeface="Cambria" panose="02040503050406030204" pitchFamily="18" charset="0"/>
              </a:rPr>
              <a:t>11110101010</a:t>
            </a:r>
          </a:p>
          <a:p>
            <a:pPr algn="ctr"/>
            <a:r>
              <a:rPr lang="en-US" sz="1600" dirty="0" smtClean="0">
                <a:solidFill>
                  <a:schemeClr val="bg1"/>
                </a:solidFill>
                <a:latin typeface="Cambria" panose="02040503050406030204" pitchFamily="18" charset="0"/>
              </a:rPr>
              <a:t>Compress</a:t>
            </a:r>
          </a:p>
          <a:p>
            <a:pPr algn="ctr"/>
            <a:r>
              <a:rPr lang="en-US" sz="1600" dirty="0" smtClean="0">
                <a:solidFill>
                  <a:schemeClr val="bg1"/>
                </a:solidFill>
                <a:latin typeface="Cambria" panose="02040503050406030204" pitchFamily="18" charset="0"/>
              </a:rPr>
              <a:t>11111101010</a:t>
            </a:r>
            <a:endParaRPr lang="en-US" sz="1600" dirty="0">
              <a:solidFill>
                <a:schemeClr val="bg1"/>
              </a:solidFill>
              <a:latin typeface="Cambria" panose="02040503050406030204" pitchFamily="18" charset="0"/>
            </a:endParaRPr>
          </a:p>
          <a:p>
            <a:pPr algn="ctr"/>
            <a:r>
              <a:rPr lang="en-US" sz="2400" b="1" dirty="0" err="1" smtClean="0">
                <a:solidFill>
                  <a:schemeClr val="bg1"/>
                </a:solidFill>
                <a:latin typeface="Cambria" panose="02040503050406030204" pitchFamily="18" charset="0"/>
              </a:rPr>
              <a:t>gzip</a:t>
            </a:r>
            <a:endParaRPr lang="en-US" sz="1200" b="1" dirty="0">
              <a:solidFill>
                <a:schemeClr val="bg1"/>
              </a:solidFill>
              <a:latin typeface="Cambria" panose="02040503050406030204" pitchFamily="18" charset="0"/>
            </a:endParaRPr>
          </a:p>
          <a:p>
            <a:pPr algn="ctr"/>
            <a:r>
              <a:rPr lang="en-US" sz="1600" dirty="0" smtClean="0">
                <a:solidFill>
                  <a:schemeClr val="bg1"/>
                </a:solidFill>
                <a:latin typeface="Cambria" panose="02040503050406030204" pitchFamily="18" charset="0"/>
              </a:rPr>
              <a:t>00101010101Decompress</a:t>
            </a:r>
          </a:p>
          <a:p>
            <a:pPr algn="ctr"/>
            <a:r>
              <a:rPr lang="en-US" sz="1600" dirty="0" smtClean="0">
                <a:solidFill>
                  <a:schemeClr val="bg1"/>
                </a:solidFill>
                <a:latin typeface="Cambria" panose="02040503050406030204" pitchFamily="18" charset="0"/>
              </a:rPr>
              <a:t>10010001010</a:t>
            </a:r>
            <a:endParaRPr lang="en-US" sz="1600" dirty="0">
              <a:solidFill>
                <a:schemeClr val="bg1"/>
              </a:solidFill>
              <a:latin typeface="Cambria" panose="02040503050406030204" pitchFamily="18" charset="0"/>
            </a:endParaRPr>
          </a:p>
        </p:txBody>
      </p:sp>
      <p:sp>
        <p:nvSpPr>
          <p:cNvPr id="45" name="Right Arrow 44"/>
          <p:cNvSpPr/>
          <p:nvPr/>
        </p:nvSpPr>
        <p:spPr>
          <a:xfrm>
            <a:off x="1752599" y="5069626"/>
            <a:ext cx="838200" cy="368828"/>
          </a:xfrm>
          <a:prstGeom prst="right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Cambria" panose="02040503050406030204" pitchFamily="18" charset="0"/>
            </a:endParaRPr>
          </a:p>
        </p:txBody>
      </p:sp>
      <p:sp>
        <p:nvSpPr>
          <p:cNvPr id="46" name="Rounded Rectangle 45"/>
          <p:cNvSpPr/>
          <p:nvPr/>
        </p:nvSpPr>
        <p:spPr>
          <a:xfrm>
            <a:off x="2743199" y="4900936"/>
            <a:ext cx="1770322" cy="747563"/>
          </a:xfrm>
          <a:prstGeom prst="roundRect">
            <a:avLst/>
          </a:prstGeom>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800" dirty="0" smtClean="0">
                <a:solidFill>
                  <a:schemeClr val="bg1"/>
                </a:solidFill>
                <a:latin typeface="Cambria" panose="02040503050406030204" pitchFamily="18" charset="0"/>
              </a:rPr>
              <a:t>WiPEr</a:t>
            </a:r>
            <a:endParaRPr lang="en-US" sz="2800" dirty="0">
              <a:solidFill>
                <a:schemeClr val="bg1"/>
              </a:solidFill>
              <a:latin typeface="Cambria" panose="02040503050406030204" pitchFamily="18" charset="0"/>
            </a:endParaRPr>
          </a:p>
        </p:txBody>
      </p:sp>
      <p:sp>
        <p:nvSpPr>
          <p:cNvPr id="47" name="Right Arrow 46"/>
          <p:cNvSpPr/>
          <p:nvPr/>
        </p:nvSpPr>
        <p:spPr>
          <a:xfrm>
            <a:off x="4718621" y="5090303"/>
            <a:ext cx="838200" cy="368828"/>
          </a:xfrm>
          <a:prstGeom prst="right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Cambria" panose="02040503050406030204" pitchFamily="18" charset="0"/>
            </a:endParaRPr>
          </a:p>
        </p:txBody>
      </p:sp>
      <p:sp>
        <p:nvSpPr>
          <p:cNvPr id="48" name="Rounded Rectangle 47"/>
          <p:cNvSpPr/>
          <p:nvPr/>
        </p:nvSpPr>
        <p:spPr>
          <a:xfrm>
            <a:off x="1800779" y="1736977"/>
            <a:ext cx="741842" cy="328406"/>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dirty="0" smtClean="0">
                <a:solidFill>
                  <a:schemeClr val="tx1"/>
                </a:solidFill>
              </a:rPr>
              <a:t>y </a:t>
            </a:r>
            <a:r>
              <a:rPr lang="en-US" dirty="0">
                <a:solidFill>
                  <a:schemeClr val="tx1"/>
                </a:solidFill>
                <a:latin typeface="Cambria" panose="02040503050406030204" pitchFamily="18" charset="0"/>
                <a:ea typeface="Cambria Math"/>
                <a:sym typeface="Wingdings" panose="05000000000000000000" pitchFamily="2" charset="2"/>
              </a:rPr>
              <a:t>↦</a:t>
            </a:r>
            <a:r>
              <a:rPr lang="en-US" dirty="0" smtClean="0">
                <a:solidFill>
                  <a:schemeClr val="tx1"/>
                </a:solidFill>
              </a:rPr>
              <a:t> 2</a:t>
            </a:r>
            <a:endParaRPr lang="en-US" dirty="0">
              <a:solidFill>
                <a:schemeClr val="tx1"/>
              </a:solidFill>
            </a:endParaRPr>
          </a:p>
        </p:txBody>
      </p:sp>
      <p:sp>
        <p:nvSpPr>
          <p:cNvPr id="49" name="Rounded Rectangle 48"/>
          <p:cNvSpPr/>
          <p:nvPr/>
        </p:nvSpPr>
        <p:spPr>
          <a:xfrm>
            <a:off x="1800779" y="4579944"/>
            <a:ext cx="741842" cy="328406"/>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dirty="0" smtClean="0">
                <a:solidFill>
                  <a:schemeClr val="tx1"/>
                </a:solidFill>
              </a:rPr>
              <a:t>-d</a:t>
            </a:r>
            <a:endParaRPr lang="en-US" dirty="0">
              <a:solidFill>
                <a:schemeClr val="tx1"/>
              </a:solidFill>
            </a:endParaRPr>
          </a:p>
        </p:txBody>
      </p:sp>
      <p:pic>
        <p:nvPicPr>
          <p:cNvPr id="2050" name="Picture 2" descr="http://ragemaker.net/images/Happy/08.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58223" y="1699392"/>
            <a:ext cx="1247637" cy="132561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ragemaker.net/images/Happy/36.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7600" y="4579944"/>
            <a:ext cx="1250481" cy="134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80528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500"/>
                                        <p:tgtEl>
                                          <p:spTgt spid="2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wipe(left)">
                                      <p:cBhvr>
                                        <p:cTn id="24" dur="500"/>
                                        <p:tgtEl>
                                          <p:spTgt spid="29"/>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par>
                                <p:cTn id="29" presetID="10"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par>
                          <p:cTn id="32" fill="hold">
                            <p:stCondLst>
                              <p:cond delay="1000"/>
                            </p:stCondLst>
                            <p:childTnLst>
                              <p:par>
                                <p:cTn id="33" presetID="10" presetClass="entr" presetSubtype="0" fill="hold" nodeType="afterEffect">
                                  <p:stCondLst>
                                    <p:cond delay="0"/>
                                  </p:stCondLst>
                                  <p:childTnLst>
                                    <p:set>
                                      <p:cBhvr>
                                        <p:cTn id="34" dur="1" fill="hold">
                                          <p:stCondLst>
                                            <p:cond delay="0"/>
                                          </p:stCondLst>
                                        </p:cTn>
                                        <p:tgtEl>
                                          <p:spTgt spid="2050"/>
                                        </p:tgtEl>
                                        <p:attrNameLst>
                                          <p:attrName>style.visibility</p:attrName>
                                        </p:attrNameLst>
                                      </p:cBhvr>
                                      <p:to>
                                        <p:strVal val="visible"/>
                                      </p:to>
                                    </p:set>
                                    <p:animEffect transition="in" filter="fade">
                                      <p:cBhvr>
                                        <p:cTn id="35" dur="500"/>
                                        <p:tgtEl>
                                          <p:spTgt spid="205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fade">
                                      <p:cBhvr>
                                        <p:cTn id="40" dur="500"/>
                                        <p:tgtEl>
                                          <p:spTgt spid="43"/>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wipe(left)">
                                      <p:cBhvr>
                                        <p:cTn id="45" dur="500"/>
                                        <p:tgtEl>
                                          <p:spTgt spid="4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9"/>
                                        </p:tgtEl>
                                        <p:attrNameLst>
                                          <p:attrName>style.visibility</p:attrName>
                                        </p:attrNameLst>
                                      </p:cBhvr>
                                      <p:to>
                                        <p:strVal val="visible"/>
                                      </p:to>
                                    </p:set>
                                    <p:animEffect transition="in" filter="fade">
                                      <p:cBhvr>
                                        <p:cTn id="48" dur="500"/>
                                        <p:tgtEl>
                                          <p:spTgt spid="49"/>
                                        </p:tgtEl>
                                      </p:cBhvr>
                                    </p:animEffect>
                                  </p:childTnLst>
                                </p:cTn>
                              </p:par>
                            </p:childTnLst>
                          </p:cTn>
                        </p:par>
                        <p:par>
                          <p:cTn id="49" fill="hold">
                            <p:stCondLst>
                              <p:cond delay="500"/>
                            </p:stCondLst>
                            <p:childTnLst>
                              <p:par>
                                <p:cTn id="50" presetID="10" presetClass="entr" presetSubtype="0"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fade">
                                      <p:cBhvr>
                                        <p:cTn id="52" dur="500"/>
                                        <p:tgtEl>
                                          <p:spTgt spid="4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fade">
                                      <p:cBhvr>
                                        <p:cTn id="57" dur="500"/>
                                        <p:tgtEl>
                                          <p:spTgt spid="4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47"/>
                                        </p:tgtEl>
                                        <p:attrNameLst>
                                          <p:attrName>style.visibility</p:attrName>
                                        </p:attrNameLst>
                                      </p:cBhvr>
                                      <p:to>
                                        <p:strVal val="visible"/>
                                      </p:to>
                                    </p:set>
                                    <p:animEffect transition="in" filter="wipe(left)">
                                      <p:cBhvr>
                                        <p:cTn id="62" dur="500"/>
                                        <p:tgtEl>
                                          <p:spTgt spid="47"/>
                                        </p:tgtEl>
                                      </p:cBhvr>
                                    </p:animEffect>
                                  </p:childTnLst>
                                </p:cTn>
                              </p:par>
                            </p:childTnLst>
                          </p:cTn>
                        </p:par>
                        <p:par>
                          <p:cTn id="63" fill="hold">
                            <p:stCondLst>
                              <p:cond delay="500"/>
                            </p:stCondLst>
                            <p:childTnLst>
                              <p:par>
                                <p:cTn id="64" presetID="10" presetClass="entr" presetSubtype="0"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500"/>
                                        <p:tgtEl>
                                          <p:spTgt spid="21"/>
                                        </p:tgtEl>
                                      </p:cBhvr>
                                    </p:animEffect>
                                  </p:childTnLst>
                                </p:cTn>
                              </p:par>
                              <p:par>
                                <p:cTn id="67" presetID="10" presetClass="entr" presetSubtype="0" fill="hold" nodeType="withEffect">
                                  <p:stCondLst>
                                    <p:cond delay="0"/>
                                  </p:stCondLst>
                                  <p:childTnLst>
                                    <p:set>
                                      <p:cBhvr>
                                        <p:cTn id="68" dur="1" fill="hold">
                                          <p:stCondLst>
                                            <p:cond delay="0"/>
                                          </p:stCondLst>
                                        </p:cTn>
                                        <p:tgtEl>
                                          <p:spTgt spid="1028"/>
                                        </p:tgtEl>
                                        <p:attrNameLst>
                                          <p:attrName>style.visibility</p:attrName>
                                        </p:attrNameLst>
                                      </p:cBhvr>
                                      <p:to>
                                        <p:strVal val="visible"/>
                                      </p:to>
                                    </p:set>
                                    <p:animEffect transition="in" filter="fade">
                                      <p:cBhvr>
                                        <p:cTn id="69" dur="500"/>
                                        <p:tgtEl>
                                          <p:spTgt spid="1028"/>
                                        </p:tgtEl>
                                      </p:cBhvr>
                                    </p:animEffect>
                                  </p:childTnLst>
                                </p:cTn>
                              </p:par>
                            </p:childTnLst>
                          </p:cTn>
                        </p:par>
                        <p:par>
                          <p:cTn id="70" fill="hold">
                            <p:stCondLst>
                              <p:cond delay="1000"/>
                            </p:stCondLst>
                            <p:childTnLst>
                              <p:par>
                                <p:cTn id="71" presetID="10" presetClass="entr" presetSubtype="0" fill="hold" nodeType="afterEffect">
                                  <p:stCondLst>
                                    <p:cond delay="0"/>
                                  </p:stCondLst>
                                  <p:childTnLst>
                                    <p:set>
                                      <p:cBhvr>
                                        <p:cTn id="72" dur="1" fill="hold">
                                          <p:stCondLst>
                                            <p:cond delay="0"/>
                                          </p:stCondLst>
                                        </p:cTn>
                                        <p:tgtEl>
                                          <p:spTgt spid="2052"/>
                                        </p:tgtEl>
                                        <p:attrNameLst>
                                          <p:attrName>style.visibility</p:attrName>
                                        </p:attrNameLst>
                                      </p:cBhvr>
                                      <p:to>
                                        <p:strVal val="visible"/>
                                      </p:to>
                                    </p:set>
                                    <p:animEffect transition="in" filter="fade">
                                      <p:cBhvr>
                                        <p:cTn id="73"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1" grpId="0" animBg="1"/>
      <p:bldP spid="23" grpId="0" animBg="1"/>
      <p:bldP spid="3" grpId="0" animBg="1"/>
      <p:bldP spid="28" grpId="0" animBg="1"/>
      <p:bldP spid="29" grpId="0" animBg="1"/>
      <p:bldP spid="42" grpId="0" animBg="1"/>
      <p:bldP spid="43" grpId="0" animBg="1"/>
      <p:bldP spid="45" grpId="0" animBg="1"/>
      <p:bldP spid="46" grpId="0" animBg="1"/>
      <p:bldP spid="47" grpId="0" animBg="1"/>
      <p:bldP spid="48" grpId="0" animBg="1"/>
      <p:bldP spid="4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Existing Partial Evaluators</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61790EBF-2842-40BA-9364-7C045D9A1DE9}" type="slidenum">
              <a:rPr lang="en-US" smtClean="0"/>
              <a:t>6</a:t>
            </a:fld>
            <a:endParaRPr lang="en-US"/>
          </a:p>
        </p:txBody>
      </p:sp>
      <p:pic>
        <p:nvPicPr>
          <p:cNvPr id="1026" name="Picture 2" descr="http://ragemaker.net/images/Neutral/1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2590800"/>
            <a:ext cx="1504950" cy="1631683"/>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1295400" y="1524000"/>
            <a:ext cx="2133600" cy="609600"/>
          </a:xfrm>
          <a:prstGeom prst="roundRect">
            <a:avLst/>
          </a:prstGeom>
          <a:gradFill>
            <a:gsLst>
              <a:gs pos="0">
                <a:schemeClr val="bg1">
                  <a:lumMod val="85000"/>
                </a:schemeClr>
              </a:gs>
              <a:gs pos="80000">
                <a:schemeClr val="bg1">
                  <a:lumMod val="65000"/>
                </a:schemeClr>
              </a:gs>
              <a:gs pos="100000">
                <a:schemeClr val="bg1">
                  <a:lumMod val="50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b="1" dirty="0" smtClean="0">
                <a:solidFill>
                  <a:schemeClr val="tx1"/>
                </a:solidFill>
                <a:latin typeface="Cambria" panose="02040503050406030204" pitchFamily="18" charset="0"/>
              </a:rPr>
              <a:t>Mix </a:t>
            </a:r>
          </a:p>
          <a:p>
            <a:pPr algn="ctr"/>
            <a:r>
              <a:rPr lang="en-US" dirty="0" smtClean="0">
                <a:solidFill>
                  <a:schemeClr val="tx1"/>
                </a:solidFill>
                <a:latin typeface="Cambria" panose="02040503050406030204" pitchFamily="18" charset="0"/>
              </a:rPr>
              <a:t>Flow-chart language</a:t>
            </a:r>
            <a:endParaRPr lang="en-US" sz="2800" dirty="0">
              <a:solidFill>
                <a:schemeClr val="tx1"/>
              </a:solidFill>
              <a:latin typeface="Cambria" panose="02040503050406030204" pitchFamily="18" charset="0"/>
            </a:endParaRPr>
          </a:p>
        </p:txBody>
      </p:sp>
      <p:sp>
        <p:nvSpPr>
          <p:cNvPr id="7" name="Rounded Rectangle 6"/>
          <p:cNvSpPr/>
          <p:nvPr/>
        </p:nvSpPr>
        <p:spPr>
          <a:xfrm>
            <a:off x="457200" y="3101841"/>
            <a:ext cx="1143000" cy="609600"/>
          </a:xfrm>
          <a:prstGeom prst="roundRect">
            <a:avLst/>
          </a:prstGeom>
          <a:gradFill>
            <a:gsLst>
              <a:gs pos="0">
                <a:schemeClr val="bg1">
                  <a:lumMod val="85000"/>
                </a:schemeClr>
              </a:gs>
              <a:gs pos="80000">
                <a:schemeClr val="bg1">
                  <a:lumMod val="65000"/>
                </a:schemeClr>
              </a:gs>
              <a:gs pos="100000">
                <a:schemeClr val="bg1">
                  <a:lumMod val="50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b="1" dirty="0" err="1" smtClean="0">
                <a:solidFill>
                  <a:schemeClr val="tx1"/>
                </a:solidFill>
                <a:latin typeface="Cambria" panose="02040503050406030204" pitchFamily="18" charset="0"/>
              </a:rPr>
              <a:t>Similix</a:t>
            </a:r>
            <a:r>
              <a:rPr lang="en-US" b="1" dirty="0" smtClean="0">
                <a:solidFill>
                  <a:schemeClr val="tx1"/>
                </a:solidFill>
                <a:latin typeface="Cambria" panose="02040503050406030204" pitchFamily="18" charset="0"/>
              </a:rPr>
              <a:t> </a:t>
            </a:r>
          </a:p>
          <a:p>
            <a:pPr algn="ctr"/>
            <a:r>
              <a:rPr lang="en-US" dirty="0" smtClean="0">
                <a:solidFill>
                  <a:schemeClr val="tx1"/>
                </a:solidFill>
                <a:latin typeface="Cambria" panose="02040503050406030204" pitchFamily="18" charset="0"/>
              </a:rPr>
              <a:t>Scheme</a:t>
            </a:r>
            <a:endParaRPr lang="en-US" sz="2800" dirty="0">
              <a:solidFill>
                <a:schemeClr val="tx1"/>
              </a:solidFill>
              <a:latin typeface="Cambria" panose="02040503050406030204" pitchFamily="18" charset="0"/>
            </a:endParaRPr>
          </a:p>
        </p:txBody>
      </p:sp>
      <p:sp>
        <p:nvSpPr>
          <p:cNvPr id="9" name="Rounded Rectangle 8"/>
          <p:cNvSpPr/>
          <p:nvPr/>
        </p:nvSpPr>
        <p:spPr>
          <a:xfrm>
            <a:off x="1143000" y="5121349"/>
            <a:ext cx="1790700" cy="609600"/>
          </a:xfrm>
          <a:prstGeom prst="roundRect">
            <a:avLst/>
          </a:prstGeom>
          <a:gradFill>
            <a:gsLst>
              <a:gs pos="0">
                <a:schemeClr val="bg1">
                  <a:lumMod val="85000"/>
                </a:schemeClr>
              </a:gs>
              <a:gs pos="80000">
                <a:schemeClr val="bg1">
                  <a:lumMod val="65000"/>
                </a:schemeClr>
              </a:gs>
              <a:gs pos="100000">
                <a:schemeClr val="bg1">
                  <a:lumMod val="50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b="1" dirty="0" smtClean="0">
                <a:solidFill>
                  <a:schemeClr val="tx1"/>
                </a:solidFill>
                <a:latin typeface="Cambria" panose="02040503050406030204" pitchFamily="18" charset="0"/>
              </a:rPr>
              <a:t>C-Mix, Tempo </a:t>
            </a:r>
            <a:endParaRPr lang="en-US" sz="2800" dirty="0">
              <a:solidFill>
                <a:schemeClr val="tx1"/>
              </a:solidFill>
              <a:latin typeface="Cambria" panose="02040503050406030204" pitchFamily="18" charset="0"/>
            </a:endParaRPr>
          </a:p>
          <a:p>
            <a:pPr algn="ctr"/>
            <a:r>
              <a:rPr lang="en-US" sz="2000" dirty="0">
                <a:solidFill>
                  <a:schemeClr val="tx1"/>
                </a:solidFill>
                <a:latin typeface="Cambria" panose="02040503050406030204" pitchFamily="18" charset="0"/>
              </a:rPr>
              <a:t>C</a:t>
            </a:r>
            <a:endParaRPr lang="en-US" dirty="0" smtClean="0">
              <a:solidFill>
                <a:schemeClr val="tx1"/>
              </a:solidFill>
              <a:latin typeface="Cambria" panose="02040503050406030204" pitchFamily="18" charset="0"/>
            </a:endParaRPr>
          </a:p>
        </p:txBody>
      </p:sp>
      <p:sp>
        <p:nvSpPr>
          <p:cNvPr id="10" name="Rounded Rectangle 9"/>
          <p:cNvSpPr/>
          <p:nvPr/>
        </p:nvSpPr>
        <p:spPr>
          <a:xfrm>
            <a:off x="5791200" y="1524000"/>
            <a:ext cx="1790700" cy="609600"/>
          </a:xfrm>
          <a:prstGeom prst="roundRect">
            <a:avLst/>
          </a:prstGeom>
          <a:gradFill>
            <a:gsLst>
              <a:gs pos="0">
                <a:schemeClr val="bg1">
                  <a:lumMod val="85000"/>
                </a:schemeClr>
              </a:gs>
              <a:gs pos="80000">
                <a:schemeClr val="bg1">
                  <a:lumMod val="65000"/>
                </a:schemeClr>
              </a:gs>
              <a:gs pos="100000">
                <a:schemeClr val="bg1">
                  <a:lumMod val="50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b="1" dirty="0" err="1" smtClean="0">
                <a:solidFill>
                  <a:schemeClr val="tx1"/>
                </a:solidFill>
                <a:latin typeface="Cambria" panose="02040503050406030204" pitchFamily="18" charset="0"/>
              </a:rPr>
              <a:t>Jspec</a:t>
            </a:r>
            <a:r>
              <a:rPr lang="en-US" b="1" dirty="0" smtClean="0">
                <a:solidFill>
                  <a:schemeClr val="tx1"/>
                </a:solidFill>
                <a:latin typeface="Cambria" panose="02040503050406030204" pitchFamily="18" charset="0"/>
              </a:rPr>
              <a:t>, Civet</a:t>
            </a:r>
            <a:endParaRPr lang="en-US" sz="2800" dirty="0">
              <a:solidFill>
                <a:schemeClr val="tx1"/>
              </a:solidFill>
              <a:latin typeface="Cambria" panose="02040503050406030204" pitchFamily="18" charset="0"/>
            </a:endParaRPr>
          </a:p>
          <a:p>
            <a:pPr algn="ctr"/>
            <a:r>
              <a:rPr lang="en-US" sz="2000" dirty="0" smtClean="0">
                <a:solidFill>
                  <a:schemeClr val="tx1"/>
                </a:solidFill>
                <a:latin typeface="Cambria" panose="02040503050406030204" pitchFamily="18" charset="0"/>
              </a:rPr>
              <a:t>Java</a:t>
            </a:r>
            <a:endParaRPr lang="en-US" dirty="0" smtClean="0">
              <a:solidFill>
                <a:schemeClr val="tx1"/>
              </a:solidFill>
              <a:latin typeface="Cambria" panose="02040503050406030204" pitchFamily="18" charset="0"/>
            </a:endParaRPr>
          </a:p>
        </p:txBody>
      </p:sp>
      <p:sp>
        <p:nvSpPr>
          <p:cNvPr id="11" name="Rounded Rectangle 10"/>
          <p:cNvSpPr/>
          <p:nvPr/>
        </p:nvSpPr>
        <p:spPr>
          <a:xfrm>
            <a:off x="6553200" y="3690177"/>
            <a:ext cx="1790700" cy="609600"/>
          </a:xfrm>
          <a:prstGeom prst="roundRect">
            <a:avLst/>
          </a:prstGeom>
          <a:gradFill>
            <a:gsLst>
              <a:gs pos="0">
                <a:schemeClr val="bg1">
                  <a:lumMod val="85000"/>
                </a:schemeClr>
              </a:gs>
              <a:gs pos="80000">
                <a:schemeClr val="bg1">
                  <a:lumMod val="65000"/>
                </a:schemeClr>
              </a:gs>
              <a:gs pos="100000">
                <a:schemeClr val="bg1">
                  <a:lumMod val="50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b="1" dirty="0" smtClean="0">
                <a:solidFill>
                  <a:schemeClr val="tx1"/>
                </a:solidFill>
                <a:latin typeface="Cambria" panose="02040503050406030204" pitchFamily="18" charset="0"/>
              </a:rPr>
              <a:t>Lancet</a:t>
            </a:r>
            <a:endParaRPr lang="en-US" sz="2800" dirty="0">
              <a:solidFill>
                <a:schemeClr val="tx1"/>
              </a:solidFill>
              <a:latin typeface="Cambria" panose="02040503050406030204" pitchFamily="18" charset="0"/>
            </a:endParaRPr>
          </a:p>
          <a:p>
            <a:pPr algn="ctr"/>
            <a:r>
              <a:rPr lang="en-US" sz="2000" dirty="0" smtClean="0">
                <a:solidFill>
                  <a:schemeClr val="tx1"/>
                </a:solidFill>
                <a:latin typeface="Cambria" panose="02040503050406030204" pitchFamily="18" charset="0"/>
              </a:rPr>
              <a:t>Java bytecode</a:t>
            </a:r>
            <a:endParaRPr lang="en-US" dirty="0" smtClean="0">
              <a:solidFill>
                <a:schemeClr val="tx1"/>
              </a:solidFill>
              <a:latin typeface="Cambria" panose="02040503050406030204" pitchFamily="18" charset="0"/>
            </a:endParaRPr>
          </a:p>
        </p:txBody>
      </p:sp>
      <p:sp>
        <p:nvSpPr>
          <p:cNvPr id="13" name="Rounded Rectangle 12"/>
          <p:cNvSpPr/>
          <p:nvPr/>
        </p:nvSpPr>
        <p:spPr>
          <a:xfrm>
            <a:off x="5181600" y="5410200"/>
            <a:ext cx="1790700" cy="609600"/>
          </a:xfrm>
          <a:prstGeom prst="roundRect">
            <a:avLst/>
          </a:prstGeom>
          <a:gradFill>
            <a:gsLst>
              <a:gs pos="0">
                <a:schemeClr val="bg1">
                  <a:lumMod val="85000"/>
                </a:schemeClr>
              </a:gs>
              <a:gs pos="80000">
                <a:schemeClr val="bg1">
                  <a:lumMod val="65000"/>
                </a:schemeClr>
              </a:gs>
              <a:gs pos="100000">
                <a:schemeClr val="bg1">
                  <a:lumMod val="50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b="1" dirty="0" smtClean="0">
                <a:solidFill>
                  <a:schemeClr val="tx1"/>
                </a:solidFill>
                <a:latin typeface="Cambria" panose="02040503050406030204" pitchFamily="18" charset="0"/>
              </a:rPr>
              <a:t>Fortran PE</a:t>
            </a:r>
            <a:endParaRPr lang="en-US" sz="2800" dirty="0">
              <a:solidFill>
                <a:schemeClr val="tx1"/>
              </a:solidFill>
              <a:latin typeface="Cambria" panose="02040503050406030204" pitchFamily="18" charset="0"/>
            </a:endParaRPr>
          </a:p>
          <a:p>
            <a:pPr algn="ctr"/>
            <a:r>
              <a:rPr lang="en-US" sz="2000" dirty="0" smtClean="0">
                <a:solidFill>
                  <a:schemeClr val="tx1"/>
                </a:solidFill>
                <a:latin typeface="Cambria" panose="02040503050406030204" pitchFamily="18" charset="0"/>
              </a:rPr>
              <a:t>Fortran</a:t>
            </a:r>
            <a:endParaRPr lang="en-US" dirty="0" smtClean="0">
              <a:solidFill>
                <a:schemeClr val="tx1"/>
              </a:solidFill>
              <a:latin typeface="Cambria" panose="02040503050406030204" pitchFamily="18" charset="0"/>
            </a:endParaRPr>
          </a:p>
        </p:txBody>
      </p:sp>
    </p:spTree>
    <p:extLst>
      <p:ext uri="{BB962C8B-B14F-4D97-AF65-F5344CB8AC3E}">
        <p14:creationId xmlns:p14="http://schemas.microsoft.com/office/powerpoint/2010/main" val="3272989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ppt_w</p:attrName>
                                        </p:attrNameLst>
                                      </p:cBhvr>
                                      <p:tavLst>
                                        <p:tav tm="0">
                                          <p:val>
                                            <p:fltVal val="0"/>
                                          </p:val>
                                        </p:tav>
                                        <p:tav tm="100000">
                                          <p:val>
                                            <p:strVal val="#ppt_w"/>
                                          </p:val>
                                        </p:tav>
                                      </p:tavLst>
                                    </p:anim>
                                    <p:anim calcmode="lin" valueType="num">
                                      <p:cBhvr>
                                        <p:cTn id="38" dur="500" fill="hold"/>
                                        <p:tgtEl>
                                          <p:spTgt spid="7"/>
                                        </p:tgtEl>
                                        <p:attrNameLst>
                                          <p:attrName>ppt_h</p:attrName>
                                        </p:attrNameLst>
                                      </p:cBhvr>
                                      <p:tavLst>
                                        <p:tav tm="0">
                                          <p:val>
                                            <p:fltVal val="0"/>
                                          </p:val>
                                        </p:tav>
                                        <p:tav tm="100000">
                                          <p:val>
                                            <p:strVal val="#ppt_h"/>
                                          </p:val>
                                        </p:tav>
                                      </p:tavLst>
                                    </p:anim>
                                    <p:animEffect transition="in" filter="fade">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1"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3600" dirty="0" smtClean="0"/>
              <a:t>Source-Code Partial-Evaluation Algorithm</a:t>
            </a:r>
            <a:endParaRPr lang="en-US" sz="3600" dirty="0"/>
          </a:p>
        </p:txBody>
      </p:sp>
      <p:sp>
        <p:nvSpPr>
          <p:cNvPr id="7" name="Content Placeholder 6"/>
          <p:cNvSpPr>
            <a:spLocks noGrp="1"/>
          </p:cNvSpPr>
          <p:nvPr>
            <p:ph idx="1"/>
          </p:nvPr>
        </p:nvSpPr>
        <p:spPr/>
        <p:txBody>
          <a:bodyPr/>
          <a:lstStyle/>
          <a:p>
            <a:r>
              <a:rPr lang="en-US" dirty="0" smtClean="0"/>
              <a:t>Imperative language (e.g., C)</a:t>
            </a:r>
          </a:p>
          <a:p>
            <a:r>
              <a:rPr lang="en-US" dirty="0" smtClean="0"/>
              <a:t>Off-line partial evaluator</a:t>
            </a:r>
          </a:p>
          <a:p>
            <a:pPr marL="971550" lvl="1" indent="-514350">
              <a:buFont typeface="+mj-lt"/>
              <a:buAutoNum type="arabicPeriod"/>
            </a:pPr>
            <a:r>
              <a:rPr lang="en-US" dirty="0" smtClean="0"/>
              <a:t>Binding-time analysis (BTA)</a:t>
            </a:r>
          </a:p>
          <a:p>
            <a:pPr marL="971550" lvl="1" indent="-514350">
              <a:buFont typeface="+mj-lt"/>
              <a:buAutoNum type="arabicPeriod"/>
            </a:pPr>
            <a:r>
              <a:rPr lang="en-US" dirty="0" smtClean="0"/>
              <a:t>Specialization</a:t>
            </a:r>
            <a:endParaRPr lang="en-US" dirty="0"/>
          </a:p>
        </p:txBody>
      </p:sp>
      <p:sp>
        <p:nvSpPr>
          <p:cNvPr id="5" name="Slide Number Placeholder 4"/>
          <p:cNvSpPr>
            <a:spLocks noGrp="1"/>
          </p:cNvSpPr>
          <p:nvPr>
            <p:ph type="sldNum" sz="quarter" idx="12"/>
          </p:nvPr>
        </p:nvSpPr>
        <p:spPr/>
        <p:txBody>
          <a:bodyPr/>
          <a:lstStyle/>
          <a:p>
            <a:fld id="{61790EBF-2842-40BA-9364-7C045D9A1DE9}" type="slidenum">
              <a:rPr lang="en-US" smtClean="0"/>
              <a:t>7</a:t>
            </a:fld>
            <a:endParaRPr lang="en-US"/>
          </a:p>
        </p:txBody>
      </p:sp>
      <p:pic>
        <p:nvPicPr>
          <p:cNvPr id="1028" name="Picture 4" descr="https://www.itu.dk/~sestoft/pebook/wpemc198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600" y="3636497"/>
            <a:ext cx="4419600" cy="270693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www.itu.dk/~sestoft/pebook/jgs-cover-smal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3636497"/>
            <a:ext cx="2057400" cy="2764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28249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Binding-Time Analysis (BTA)</a:t>
            </a:r>
            <a:endParaRPr lang="en-US" dirty="0"/>
          </a:p>
        </p:txBody>
      </p:sp>
      <p:sp>
        <p:nvSpPr>
          <p:cNvPr id="7" name="Content Placeholder 6"/>
          <p:cNvSpPr>
            <a:spLocks noGrp="1"/>
          </p:cNvSpPr>
          <p:nvPr>
            <p:ph idx="1"/>
          </p:nvPr>
        </p:nvSpPr>
        <p:spPr/>
        <p:txBody>
          <a:bodyPr/>
          <a:lstStyle/>
          <a:p>
            <a:endParaRPr lang="en-US" dirty="0"/>
          </a:p>
        </p:txBody>
      </p:sp>
      <p:sp>
        <p:nvSpPr>
          <p:cNvPr id="5" name="Slide Number Placeholder 4"/>
          <p:cNvSpPr>
            <a:spLocks noGrp="1"/>
          </p:cNvSpPr>
          <p:nvPr>
            <p:ph type="sldNum" sz="quarter" idx="12"/>
          </p:nvPr>
        </p:nvSpPr>
        <p:spPr/>
        <p:txBody>
          <a:bodyPr/>
          <a:lstStyle/>
          <a:p>
            <a:fld id="{61790EBF-2842-40BA-9364-7C045D9A1DE9}" type="slidenum">
              <a:rPr lang="en-US" smtClean="0"/>
              <a:t>8</a:t>
            </a:fld>
            <a:endParaRPr lang="en-US"/>
          </a:p>
        </p:txBody>
      </p:sp>
      <p:sp>
        <p:nvSpPr>
          <p:cNvPr id="9" name="Rectangle 8"/>
          <p:cNvSpPr/>
          <p:nvPr/>
        </p:nvSpPr>
        <p:spPr>
          <a:xfrm>
            <a:off x="1905000" y="1371600"/>
            <a:ext cx="2667000" cy="4953000"/>
          </a:xfrm>
          <a:prstGeom prst="rect">
            <a:avLst/>
          </a:prstGeom>
          <a:gradFill>
            <a:gsLst>
              <a:gs pos="0">
                <a:schemeClr val="bg1">
                  <a:lumMod val="95000"/>
                </a:schemeClr>
              </a:gs>
              <a:gs pos="80000">
                <a:schemeClr val="bg1">
                  <a:lumMod val="85000"/>
                </a:schemeClr>
              </a:gs>
              <a:gs pos="100000">
                <a:schemeClr val="bg1">
                  <a:lumMod val="50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800" dirty="0" smtClean="0">
                <a:solidFill>
                  <a:schemeClr val="tx1"/>
                </a:solidFill>
                <a:latin typeface="Cambria" panose="02040503050406030204" pitchFamily="18" charset="0"/>
              </a:rPr>
              <a:t>Binary</a:t>
            </a:r>
            <a:endParaRPr lang="en-US" sz="2800" dirty="0">
              <a:solidFill>
                <a:schemeClr val="tx1"/>
              </a:solidFill>
              <a:latin typeface="Cambria" panose="02040503050406030204" pitchFamily="18" charset="0"/>
            </a:endParaRPr>
          </a:p>
        </p:txBody>
      </p:sp>
      <p:sp>
        <p:nvSpPr>
          <p:cNvPr id="12" name="Rectangle 11"/>
          <p:cNvSpPr/>
          <p:nvPr/>
        </p:nvSpPr>
        <p:spPr>
          <a:xfrm>
            <a:off x="1905000" y="1371600"/>
            <a:ext cx="2667000" cy="914400"/>
          </a:xfrm>
          <a:prstGeom prst="rect">
            <a:avLst/>
          </a:prstGeom>
          <a:solidFill>
            <a:srgbClr val="C00000">
              <a:alpha val="5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905000" y="2895600"/>
            <a:ext cx="2667000" cy="609600"/>
          </a:xfrm>
          <a:prstGeom prst="rect">
            <a:avLst/>
          </a:prstGeom>
          <a:solidFill>
            <a:srgbClr val="C00000">
              <a:alpha val="5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905000" y="4343400"/>
            <a:ext cx="2667000" cy="1219200"/>
          </a:xfrm>
          <a:prstGeom prst="rect">
            <a:avLst/>
          </a:prstGeom>
          <a:solidFill>
            <a:srgbClr val="C00000">
              <a:alpha val="5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905000" y="2286000"/>
            <a:ext cx="2667000" cy="609600"/>
          </a:xfrm>
          <a:prstGeom prst="rect">
            <a:avLst/>
          </a:prstGeom>
          <a:solidFill>
            <a:srgbClr val="00B050">
              <a:alpha val="5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905000" y="3505200"/>
            <a:ext cx="2667000" cy="838200"/>
          </a:xfrm>
          <a:prstGeom prst="rect">
            <a:avLst/>
          </a:prstGeom>
          <a:solidFill>
            <a:srgbClr val="00B050">
              <a:alpha val="5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905000" y="5562600"/>
            <a:ext cx="2667000" cy="762000"/>
          </a:xfrm>
          <a:prstGeom prst="rect">
            <a:avLst/>
          </a:prstGeom>
          <a:solidFill>
            <a:srgbClr val="00B050">
              <a:alpha val="5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152400" y="3505200"/>
            <a:ext cx="1066800" cy="838200"/>
          </a:xfrm>
          <a:prstGeom prst="roundRect">
            <a:avLst/>
          </a:prstGeom>
          <a:ln/>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2000" dirty="0" smtClean="0">
                <a:solidFill>
                  <a:schemeClr val="tx1"/>
                </a:solidFill>
                <a:latin typeface="Cambria" panose="02040503050406030204" pitchFamily="18" charset="0"/>
              </a:rPr>
              <a:t>Evaluate</a:t>
            </a:r>
            <a:endParaRPr lang="en-US" sz="2000" dirty="0">
              <a:solidFill>
                <a:schemeClr val="tx1"/>
              </a:solidFill>
              <a:latin typeface="Cambria" panose="02040503050406030204" pitchFamily="18" charset="0"/>
            </a:endParaRPr>
          </a:p>
        </p:txBody>
      </p:sp>
      <p:cxnSp>
        <p:nvCxnSpPr>
          <p:cNvPr id="22" name="Straight Arrow Connector 21"/>
          <p:cNvCxnSpPr>
            <a:stCxn id="18" idx="3"/>
          </p:cNvCxnSpPr>
          <p:nvPr/>
        </p:nvCxnSpPr>
        <p:spPr>
          <a:xfrm flipV="1">
            <a:off x="1219200" y="2590800"/>
            <a:ext cx="609600" cy="133350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1219200" y="3924300"/>
            <a:ext cx="609600"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1219200" y="3924300"/>
            <a:ext cx="609600" cy="201930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6324600" y="2476926"/>
            <a:ext cx="2667000" cy="2742347"/>
          </a:xfrm>
          <a:prstGeom prst="rect">
            <a:avLst/>
          </a:prstGeom>
          <a:gradFill>
            <a:gsLst>
              <a:gs pos="0">
                <a:schemeClr val="bg1">
                  <a:lumMod val="95000"/>
                </a:schemeClr>
              </a:gs>
              <a:gs pos="80000">
                <a:schemeClr val="bg1">
                  <a:lumMod val="85000"/>
                </a:schemeClr>
              </a:gs>
              <a:gs pos="100000">
                <a:schemeClr val="bg1">
                  <a:lumMod val="50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800" dirty="0">
                <a:solidFill>
                  <a:schemeClr val="tx1"/>
                </a:solidFill>
                <a:latin typeface="Cambria" panose="02040503050406030204" pitchFamily="18" charset="0"/>
              </a:rPr>
              <a:t>Residual </a:t>
            </a:r>
          </a:p>
          <a:p>
            <a:pPr algn="ctr"/>
            <a:r>
              <a:rPr lang="en-US" sz="2800" dirty="0">
                <a:solidFill>
                  <a:schemeClr val="tx1"/>
                </a:solidFill>
                <a:latin typeface="Cambria" panose="02040503050406030204" pitchFamily="18" charset="0"/>
              </a:rPr>
              <a:t>Binary</a:t>
            </a:r>
          </a:p>
        </p:txBody>
      </p:sp>
      <p:cxnSp>
        <p:nvCxnSpPr>
          <p:cNvPr id="31" name="Straight Arrow Connector 30"/>
          <p:cNvCxnSpPr/>
          <p:nvPr/>
        </p:nvCxnSpPr>
        <p:spPr>
          <a:xfrm>
            <a:off x="4572000" y="1828800"/>
            <a:ext cx="1676400" cy="121920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3" idx="3"/>
          </p:cNvCxnSpPr>
          <p:nvPr/>
        </p:nvCxnSpPr>
        <p:spPr>
          <a:xfrm>
            <a:off x="4572000" y="3200400"/>
            <a:ext cx="1676400" cy="647699"/>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4" idx="3"/>
          </p:cNvCxnSpPr>
          <p:nvPr/>
        </p:nvCxnSpPr>
        <p:spPr>
          <a:xfrm flipV="1">
            <a:off x="4572000" y="4648200"/>
            <a:ext cx="1676400" cy="30480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2257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500"/>
                                        <p:tgtEl>
                                          <p:spTgt spid="22"/>
                                        </p:tgtEl>
                                      </p:cBhvr>
                                    </p:animEffect>
                                  </p:childTnLst>
                                </p:cTn>
                              </p:par>
                              <p:par>
                                <p:cTn id="12" presetID="22" presetClass="entr" presetSubtype="8"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left)">
                                      <p:cBhvr>
                                        <p:cTn id="14" dur="500"/>
                                        <p:tgtEl>
                                          <p:spTgt spid="24"/>
                                        </p:tgtEl>
                                      </p:cBhvr>
                                    </p:animEffect>
                                  </p:childTnLst>
                                </p:cTn>
                              </p:par>
                              <p:par>
                                <p:cTn id="15" presetID="22" presetClass="entr" presetSubtype="8"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left)">
                                      <p:cBhvr>
                                        <p:cTn id="17" dur="500"/>
                                        <p:tgtEl>
                                          <p:spTgt spid="26"/>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par>
                          <p:cTn id="39" fill="hold">
                            <p:stCondLst>
                              <p:cond delay="500"/>
                            </p:stCondLst>
                            <p:childTnLst>
                              <p:par>
                                <p:cTn id="40" presetID="22" presetClass="entr" presetSubtype="8"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wipe(left)">
                                      <p:cBhvr>
                                        <p:cTn id="42" dur="500"/>
                                        <p:tgtEl>
                                          <p:spTgt spid="31"/>
                                        </p:tgtEl>
                                      </p:cBhvr>
                                    </p:animEffect>
                                  </p:childTnLst>
                                </p:cTn>
                              </p:par>
                              <p:par>
                                <p:cTn id="43" presetID="22" presetClass="entr" presetSubtype="8" fill="hold" nodeType="with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par>
                                <p:cTn id="46" presetID="22" presetClass="entr" presetSubtype="8" fill="hold" nodeType="with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ipe(left)">
                                      <p:cBhvr>
                                        <p:cTn id="48" dur="500"/>
                                        <p:tgtEl>
                                          <p:spTgt spid="35"/>
                                        </p:tgtEl>
                                      </p:cBhvr>
                                    </p:animEffect>
                                  </p:childTnLst>
                                </p:cTn>
                              </p:par>
                            </p:childTnLst>
                          </p:cTn>
                        </p:par>
                        <p:par>
                          <p:cTn id="49" fill="hold">
                            <p:stCondLst>
                              <p:cond delay="1000"/>
                            </p:stCondLst>
                            <p:childTnLst>
                              <p:par>
                                <p:cTn id="50" presetID="10" presetClass="entr" presetSubtype="0" fill="hold" grpId="0"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Binding-Time Analysis (BTA)</a:t>
            </a:r>
            <a:endParaRPr lang="en-US" dirty="0"/>
          </a:p>
        </p:txBody>
      </p:sp>
      <p:sp>
        <p:nvSpPr>
          <p:cNvPr id="3" name="Content Placeholder 2"/>
          <p:cNvSpPr>
            <a:spLocks noGrp="1"/>
          </p:cNvSpPr>
          <p:nvPr>
            <p:ph sz="half" idx="1"/>
          </p:nvPr>
        </p:nvSpPr>
        <p:spPr>
          <a:xfrm>
            <a:off x="152400" y="1143000"/>
            <a:ext cx="4724400" cy="5715000"/>
          </a:xfrm>
        </p:spPr>
        <p:txBody>
          <a:bodyPr>
            <a:normAutofit/>
          </a:bodyPr>
          <a:lstStyle/>
          <a:p>
            <a:r>
              <a:rPr lang="en-US" dirty="0" smtClean="0"/>
              <a:t>Inputs</a:t>
            </a:r>
            <a:r>
              <a:rPr lang="en-US" dirty="0" smtClean="0"/>
              <a:t>:</a:t>
            </a:r>
          </a:p>
          <a:p>
            <a:pPr lvl="1"/>
            <a:r>
              <a:rPr lang="en-US" dirty="0" smtClean="0"/>
              <a:t>Program</a:t>
            </a:r>
          </a:p>
          <a:p>
            <a:pPr lvl="1"/>
            <a:r>
              <a:rPr lang="en-US" dirty="0" smtClean="0"/>
              <a:t>“Static</a:t>
            </a:r>
            <a:r>
              <a:rPr lang="en-US" dirty="0" smtClean="0"/>
              <a:t>” </a:t>
            </a:r>
            <a:r>
              <a:rPr lang="en-US" dirty="0" smtClean="0"/>
              <a:t>vs. “Dynamic” inputs</a:t>
            </a:r>
            <a:endParaRPr lang="en-US" dirty="0" smtClean="0"/>
          </a:p>
          <a:p>
            <a:r>
              <a:rPr lang="en-US" dirty="0" smtClean="0"/>
              <a:t>Output</a:t>
            </a:r>
          </a:p>
          <a:p>
            <a:pPr lvl="1"/>
            <a:r>
              <a:rPr lang="en-US" dirty="0" smtClean="0"/>
              <a:t>“Static</a:t>
            </a:r>
            <a:r>
              <a:rPr lang="en-US" dirty="0" smtClean="0"/>
              <a:t>” </a:t>
            </a:r>
            <a:r>
              <a:rPr lang="en-US" dirty="0" smtClean="0"/>
              <a:t>Vs. “Dynamic” expressions and statements</a:t>
            </a:r>
          </a:p>
        </p:txBody>
      </p:sp>
      <p:sp>
        <p:nvSpPr>
          <p:cNvPr id="5" name="Content Placeholder 4"/>
          <p:cNvSpPr>
            <a:spLocks noGrp="1"/>
          </p:cNvSpPr>
          <p:nvPr>
            <p:ph sz="half" idx="2"/>
          </p:nvPr>
        </p:nvSpPr>
        <p:spPr/>
        <p:txBody>
          <a:bodyPr>
            <a:normAutofit/>
          </a:bodyPr>
          <a:lstStyle/>
          <a:p>
            <a:endParaRPr lang="en-US" dirty="0"/>
          </a:p>
        </p:txBody>
      </p:sp>
      <p:sp>
        <p:nvSpPr>
          <p:cNvPr id="4" name="Slide Number Placeholder 3"/>
          <p:cNvSpPr>
            <a:spLocks noGrp="1"/>
          </p:cNvSpPr>
          <p:nvPr>
            <p:ph type="sldNum" sz="quarter" idx="12"/>
          </p:nvPr>
        </p:nvSpPr>
        <p:spPr/>
        <p:txBody>
          <a:bodyPr/>
          <a:lstStyle/>
          <a:p>
            <a:fld id="{61790EBF-2842-40BA-9364-7C045D9A1DE9}" type="slidenum">
              <a:rPr lang="en-US" smtClean="0"/>
              <a:t>9</a:t>
            </a:fld>
            <a:endParaRPr lang="en-US"/>
          </a:p>
        </p:txBody>
      </p:sp>
      <p:sp>
        <p:nvSpPr>
          <p:cNvPr id="6" name="Rounded Rectangle 5"/>
          <p:cNvSpPr/>
          <p:nvPr/>
        </p:nvSpPr>
        <p:spPr>
          <a:xfrm>
            <a:off x="5754877" y="2362200"/>
            <a:ext cx="2322323" cy="3196907"/>
          </a:xfrm>
          <a:prstGeom prst="roundRect">
            <a:avLst/>
          </a:prstGeom>
          <a:ln/>
        </p:spPr>
        <p:style>
          <a:lnRef idx="2">
            <a:schemeClr val="dk1"/>
          </a:lnRef>
          <a:fillRef idx="1">
            <a:schemeClr val="lt1"/>
          </a:fillRef>
          <a:effectRef idx="0">
            <a:schemeClr val="dk1"/>
          </a:effectRef>
          <a:fontRef idx="minor">
            <a:schemeClr val="dk1"/>
          </a:fontRef>
        </p:style>
        <p:txBody>
          <a:bodyPr lIns="0" tIns="0" rIns="0" bIns="0" rtlCol="0" anchor="ctr"/>
          <a:lstStyle/>
          <a:p>
            <a:r>
              <a:rPr lang="en-US" sz="2000" dirty="0">
                <a:solidFill>
                  <a:schemeClr val="tx1"/>
                </a:solidFill>
                <a:latin typeface="Cambria" panose="02040503050406030204" pitchFamily="18" charset="0"/>
              </a:rPr>
              <a:t>    </a:t>
            </a:r>
            <a:r>
              <a:rPr lang="en-US" sz="2000" dirty="0" err="1">
                <a:solidFill>
                  <a:schemeClr val="tx1"/>
                </a:solidFill>
                <a:latin typeface="Cambria" panose="02040503050406030204" pitchFamily="18" charset="0"/>
              </a:rPr>
              <a:t>int</a:t>
            </a:r>
            <a:r>
              <a:rPr lang="en-US" sz="2000" dirty="0">
                <a:solidFill>
                  <a:schemeClr val="tx1"/>
                </a:solidFill>
                <a:latin typeface="Cambria" panose="02040503050406030204" pitchFamily="18" charset="0"/>
              </a:rPr>
              <a:t> power</a:t>
            </a:r>
            <a:r>
              <a:rPr lang="en-US" sz="2000" dirty="0" smtClean="0">
                <a:solidFill>
                  <a:schemeClr val="tx1"/>
                </a:solidFill>
                <a:latin typeface="Cambria" panose="02040503050406030204" pitchFamily="18" charset="0"/>
              </a:rPr>
              <a:t>(</a:t>
            </a:r>
          </a:p>
          <a:p>
            <a:r>
              <a:rPr lang="en-US" sz="2000" dirty="0">
                <a:solidFill>
                  <a:schemeClr val="tx1"/>
                </a:solidFill>
                <a:latin typeface="Cambria" panose="02040503050406030204" pitchFamily="18" charset="0"/>
              </a:rPr>
              <a:t> </a:t>
            </a:r>
            <a:r>
              <a:rPr lang="en-US" sz="2000" dirty="0" smtClean="0">
                <a:solidFill>
                  <a:schemeClr val="tx1"/>
                </a:solidFill>
                <a:latin typeface="Cambria" panose="02040503050406030204" pitchFamily="18" charset="0"/>
              </a:rPr>
              <a:t>     </a:t>
            </a:r>
            <a:r>
              <a:rPr lang="en-US" sz="2000" dirty="0" err="1" smtClean="0">
                <a:solidFill>
                  <a:schemeClr val="tx1"/>
                </a:solidFill>
                <a:latin typeface="Cambria" panose="02040503050406030204" pitchFamily="18" charset="0"/>
              </a:rPr>
              <a:t>int</a:t>
            </a:r>
            <a:r>
              <a:rPr lang="en-US" sz="2000" dirty="0" smtClean="0">
                <a:solidFill>
                  <a:schemeClr val="tx1"/>
                </a:solidFill>
                <a:latin typeface="Cambria" panose="02040503050406030204" pitchFamily="18" charset="0"/>
              </a:rPr>
              <a:t> x, </a:t>
            </a:r>
          </a:p>
          <a:p>
            <a:r>
              <a:rPr lang="en-US" sz="2000" dirty="0">
                <a:solidFill>
                  <a:schemeClr val="tx1"/>
                </a:solidFill>
                <a:latin typeface="Cambria" panose="02040503050406030204" pitchFamily="18" charset="0"/>
              </a:rPr>
              <a:t> </a:t>
            </a:r>
            <a:r>
              <a:rPr lang="en-US" sz="2000" dirty="0" smtClean="0">
                <a:solidFill>
                  <a:schemeClr val="tx1"/>
                </a:solidFill>
                <a:latin typeface="Cambria" panose="02040503050406030204" pitchFamily="18" charset="0"/>
              </a:rPr>
              <a:t>     </a:t>
            </a:r>
            <a:r>
              <a:rPr lang="en-US" sz="2000" dirty="0" err="1" smtClean="0">
                <a:solidFill>
                  <a:schemeClr val="tx1"/>
                </a:solidFill>
                <a:latin typeface="Cambria" panose="02040503050406030204" pitchFamily="18" charset="0"/>
              </a:rPr>
              <a:t>int</a:t>
            </a:r>
            <a:r>
              <a:rPr lang="en-US" sz="2000" dirty="0" smtClean="0">
                <a:solidFill>
                  <a:schemeClr val="tx1"/>
                </a:solidFill>
                <a:latin typeface="Cambria" panose="02040503050406030204" pitchFamily="18" charset="0"/>
              </a:rPr>
              <a:t> y, </a:t>
            </a:r>
            <a:r>
              <a:rPr lang="en-US" sz="2000" dirty="0" err="1" smtClean="0">
                <a:solidFill>
                  <a:schemeClr val="tx1"/>
                </a:solidFill>
                <a:latin typeface="Cambria" panose="02040503050406030204" pitchFamily="18" charset="0"/>
              </a:rPr>
              <a:t>int</a:t>
            </a:r>
            <a:r>
              <a:rPr lang="en-US" sz="2000" dirty="0" smtClean="0">
                <a:solidFill>
                  <a:schemeClr val="tx1"/>
                </a:solidFill>
                <a:latin typeface="Cambria" panose="02040503050406030204" pitchFamily="18" charset="0"/>
              </a:rPr>
              <a:t> n</a:t>
            </a:r>
          </a:p>
          <a:p>
            <a:r>
              <a:rPr lang="en-US" sz="2000" dirty="0">
                <a:solidFill>
                  <a:schemeClr val="tx1"/>
                </a:solidFill>
                <a:latin typeface="Cambria" panose="02040503050406030204" pitchFamily="18" charset="0"/>
              </a:rPr>
              <a:t> </a:t>
            </a:r>
            <a:r>
              <a:rPr lang="en-US" sz="2000" dirty="0" smtClean="0">
                <a:solidFill>
                  <a:schemeClr val="tx1"/>
                </a:solidFill>
                <a:latin typeface="Cambria" panose="02040503050406030204" pitchFamily="18" charset="0"/>
              </a:rPr>
              <a:t>  ) </a:t>
            </a:r>
            <a:r>
              <a:rPr lang="en-US" sz="2000" dirty="0">
                <a:solidFill>
                  <a:schemeClr val="tx1"/>
                </a:solidFill>
                <a:latin typeface="Cambria" panose="02040503050406030204" pitchFamily="18" charset="0"/>
              </a:rPr>
              <a:t>{</a:t>
            </a:r>
          </a:p>
          <a:p>
            <a:r>
              <a:rPr lang="en-US" sz="2000" dirty="0">
                <a:solidFill>
                  <a:schemeClr val="tx1"/>
                </a:solidFill>
                <a:latin typeface="Cambria" panose="02040503050406030204" pitchFamily="18" charset="0"/>
              </a:rPr>
              <a:t>      </a:t>
            </a:r>
            <a:r>
              <a:rPr lang="en-US" sz="2000" dirty="0" err="1">
                <a:solidFill>
                  <a:schemeClr val="tx1"/>
                </a:solidFill>
                <a:latin typeface="Cambria" panose="02040503050406030204" pitchFamily="18" charset="0"/>
              </a:rPr>
              <a:t>int</a:t>
            </a:r>
            <a:r>
              <a:rPr lang="en-US" sz="2000" dirty="0">
                <a:solidFill>
                  <a:schemeClr val="tx1"/>
                </a:solidFill>
                <a:latin typeface="Cambria" panose="02040503050406030204" pitchFamily="18" charset="0"/>
              </a:rPr>
              <a:t> a = 1;</a:t>
            </a:r>
          </a:p>
          <a:p>
            <a:r>
              <a:rPr lang="en-US" sz="2000" dirty="0">
                <a:solidFill>
                  <a:schemeClr val="tx1"/>
                </a:solidFill>
                <a:latin typeface="Cambria" panose="02040503050406030204" pitchFamily="18" charset="0"/>
              </a:rPr>
              <a:t>      while </a:t>
            </a:r>
            <a:r>
              <a:rPr lang="en-US" sz="2000" dirty="0" smtClean="0">
                <a:solidFill>
                  <a:schemeClr val="tx1"/>
                </a:solidFill>
                <a:latin typeface="Cambria" panose="02040503050406030204" pitchFamily="18" charset="0"/>
              </a:rPr>
              <a:t>(n--) </a:t>
            </a:r>
            <a:r>
              <a:rPr lang="en-US" sz="2000" dirty="0">
                <a:solidFill>
                  <a:schemeClr val="tx1"/>
                </a:solidFill>
                <a:latin typeface="Cambria" panose="02040503050406030204" pitchFamily="18" charset="0"/>
              </a:rPr>
              <a:t>{</a:t>
            </a:r>
          </a:p>
          <a:p>
            <a:r>
              <a:rPr lang="en-US" sz="2000" dirty="0">
                <a:solidFill>
                  <a:schemeClr val="tx1"/>
                </a:solidFill>
                <a:latin typeface="Cambria" panose="02040503050406030204" pitchFamily="18" charset="0"/>
              </a:rPr>
              <a:t>        a *= </a:t>
            </a:r>
            <a:r>
              <a:rPr lang="en-US" sz="2000" dirty="0" smtClean="0">
                <a:solidFill>
                  <a:schemeClr val="tx1"/>
                </a:solidFill>
                <a:latin typeface="Cambria" panose="02040503050406030204" pitchFamily="18" charset="0"/>
              </a:rPr>
              <a:t>(x +   );</a:t>
            </a:r>
            <a:endParaRPr lang="en-US" sz="2000" dirty="0">
              <a:solidFill>
                <a:schemeClr val="tx1"/>
              </a:solidFill>
              <a:latin typeface="Cambria" panose="02040503050406030204" pitchFamily="18" charset="0"/>
            </a:endParaRPr>
          </a:p>
          <a:p>
            <a:r>
              <a:rPr lang="en-US" sz="2000" dirty="0">
                <a:solidFill>
                  <a:schemeClr val="tx1"/>
                </a:solidFill>
                <a:latin typeface="Cambria" panose="02040503050406030204" pitchFamily="18" charset="0"/>
              </a:rPr>
              <a:t>      }</a:t>
            </a:r>
          </a:p>
          <a:p>
            <a:r>
              <a:rPr lang="en-US" sz="2000" dirty="0">
                <a:solidFill>
                  <a:schemeClr val="tx1"/>
                </a:solidFill>
                <a:latin typeface="Cambria" panose="02040503050406030204" pitchFamily="18" charset="0"/>
              </a:rPr>
              <a:t>      return a;</a:t>
            </a:r>
          </a:p>
          <a:p>
            <a:r>
              <a:rPr lang="en-US" sz="2000" dirty="0">
                <a:solidFill>
                  <a:schemeClr val="tx1"/>
                </a:solidFill>
                <a:latin typeface="Cambria" panose="02040503050406030204" pitchFamily="18" charset="0"/>
              </a:rPr>
              <a:t>    }</a:t>
            </a:r>
          </a:p>
        </p:txBody>
      </p:sp>
      <p:sp>
        <p:nvSpPr>
          <p:cNvPr id="7" name="Rectangle 6"/>
          <p:cNvSpPr/>
          <p:nvPr/>
        </p:nvSpPr>
        <p:spPr>
          <a:xfrm>
            <a:off x="5574123" y="1704280"/>
            <a:ext cx="398584" cy="313572"/>
          </a:xfrm>
          <a:prstGeom prst="rect">
            <a:avLst/>
          </a:prstGeom>
          <a:solidFill>
            <a:srgbClr val="00B050"/>
          </a:solidFill>
          <a:ln>
            <a:solidFill>
              <a:srgbClr val="00B05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ectangle 7"/>
          <p:cNvSpPr/>
          <p:nvPr/>
        </p:nvSpPr>
        <p:spPr>
          <a:xfrm>
            <a:off x="6779125" y="1704280"/>
            <a:ext cx="398584" cy="313572"/>
          </a:xfrm>
          <a:prstGeom prst="rect">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p:cNvSpPr txBox="1"/>
          <p:nvPr/>
        </p:nvSpPr>
        <p:spPr>
          <a:xfrm>
            <a:off x="5972707" y="1676400"/>
            <a:ext cx="732893" cy="369332"/>
          </a:xfrm>
          <a:prstGeom prst="rect">
            <a:avLst/>
          </a:prstGeom>
          <a:noFill/>
        </p:spPr>
        <p:txBody>
          <a:bodyPr wrap="none" rtlCol="0">
            <a:spAutoFit/>
          </a:bodyPr>
          <a:lstStyle/>
          <a:p>
            <a:r>
              <a:rPr lang="en-US" dirty="0" smtClean="0">
                <a:latin typeface="Cambria" panose="02040503050406030204" pitchFamily="18" charset="0"/>
              </a:rPr>
              <a:t>Static</a:t>
            </a:r>
            <a:endParaRPr lang="en-US" dirty="0">
              <a:latin typeface="Cambria" panose="02040503050406030204" pitchFamily="18" charset="0"/>
            </a:endParaRPr>
          </a:p>
        </p:txBody>
      </p:sp>
      <p:sp>
        <p:nvSpPr>
          <p:cNvPr id="10" name="TextBox 9"/>
          <p:cNvSpPr txBox="1"/>
          <p:nvPr/>
        </p:nvSpPr>
        <p:spPr>
          <a:xfrm>
            <a:off x="7177709" y="1676400"/>
            <a:ext cx="1117614" cy="369332"/>
          </a:xfrm>
          <a:prstGeom prst="rect">
            <a:avLst/>
          </a:prstGeom>
          <a:noFill/>
        </p:spPr>
        <p:txBody>
          <a:bodyPr wrap="none" rtlCol="0">
            <a:spAutoFit/>
          </a:bodyPr>
          <a:lstStyle/>
          <a:p>
            <a:r>
              <a:rPr lang="en-US" b="1" dirty="0" smtClean="0">
                <a:latin typeface="Cambria" panose="02040503050406030204" pitchFamily="18" charset="0"/>
              </a:rPr>
              <a:t>Dynamic</a:t>
            </a:r>
            <a:endParaRPr lang="en-US" b="1" dirty="0">
              <a:latin typeface="Cambria" panose="02040503050406030204" pitchFamily="18" charset="0"/>
            </a:endParaRPr>
          </a:p>
        </p:txBody>
      </p:sp>
      <p:sp>
        <p:nvSpPr>
          <p:cNvPr id="11" name="TextBox 10"/>
          <p:cNvSpPr txBox="1"/>
          <p:nvPr/>
        </p:nvSpPr>
        <p:spPr>
          <a:xfrm>
            <a:off x="7174323" y="4213158"/>
            <a:ext cx="314510" cy="400110"/>
          </a:xfrm>
          <a:prstGeom prst="rect">
            <a:avLst/>
          </a:prstGeom>
          <a:noFill/>
        </p:spPr>
        <p:txBody>
          <a:bodyPr wrap="none" rtlCol="0">
            <a:spAutoFit/>
          </a:bodyPr>
          <a:lstStyle/>
          <a:p>
            <a:r>
              <a:rPr lang="en-US" sz="2000" dirty="0" smtClean="0">
                <a:latin typeface="Cambria" panose="02040503050406030204" pitchFamily="18" charset="0"/>
              </a:rPr>
              <a:t>y</a:t>
            </a:r>
            <a:endParaRPr lang="en-US" sz="2000" dirty="0">
              <a:latin typeface="Cambria" panose="02040503050406030204" pitchFamily="18" charset="0"/>
            </a:endParaRPr>
          </a:p>
        </p:txBody>
      </p:sp>
    </p:spTree>
    <p:extLst>
      <p:ext uri="{BB962C8B-B14F-4D97-AF65-F5344CB8AC3E}">
        <p14:creationId xmlns:p14="http://schemas.microsoft.com/office/powerpoint/2010/main" val="2383929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nodeType="withEffect">
                                  <p:stCondLst>
                                    <p:cond delay="0"/>
                                  </p:stCondLst>
                                  <p:iterate type="lt">
                                    <p:tmPct val="0"/>
                                  </p:iterate>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500"/>
                                        <p:tgtEl>
                                          <p:spTgt spid="6">
                                            <p:txEl>
                                              <p:pRg st="1" end="1"/>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Effect transition="in" filter="fade">
                                      <p:cBhvr>
                                        <p:cTn id="25" dur="500"/>
                                        <p:tgtEl>
                                          <p:spTgt spid="6">
                                            <p:txEl>
                                              <p:pRg st="3" end="3"/>
                                            </p:txEl>
                                          </p:spTgt>
                                        </p:tgtEl>
                                      </p:cBhvr>
                                    </p:animEffect>
                                  </p:childTnLst>
                                </p:cTn>
                              </p:par>
                              <p:par>
                                <p:cTn id="26" presetID="10" presetClass="entr" presetSubtype="0" fill="hold" nodeType="withEffect">
                                  <p:stCondLst>
                                    <p:cond delay="0"/>
                                  </p:stCondLst>
                                  <p:iterate type="lt">
                                    <p:tmPct val="0"/>
                                  </p:iterate>
                                  <p:childTnLst>
                                    <p:set>
                                      <p:cBhvr>
                                        <p:cTn id="27" dur="1" fill="hold">
                                          <p:stCondLst>
                                            <p:cond delay="0"/>
                                          </p:stCondLst>
                                        </p:cTn>
                                        <p:tgtEl>
                                          <p:spTgt spid="6">
                                            <p:txEl>
                                              <p:pRg st="4" end="4"/>
                                            </p:txEl>
                                          </p:spTgt>
                                        </p:tgtEl>
                                        <p:attrNameLst>
                                          <p:attrName>style.visibility</p:attrName>
                                        </p:attrNameLst>
                                      </p:cBhvr>
                                      <p:to>
                                        <p:strVal val="visible"/>
                                      </p:to>
                                    </p:set>
                                    <p:animEffect transition="in" filter="fade">
                                      <p:cBhvr>
                                        <p:cTn id="28" dur="500"/>
                                        <p:tgtEl>
                                          <p:spTgt spid="6">
                                            <p:txEl>
                                              <p:pRg st="4" end="4"/>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Effect transition="in" filter="fade">
                                      <p:cBhvr>
                                        <p:cTn id="31" dur="500"/>
                                        <p:tgtEl>
                                          <p:spTgt spid="6">
                                            <p:txEl>
                                              <p:pRg st="5" end="5"/>
                                            </p:txEl>
                                          </p:spTgt>
                                        </p:tgtEl>
                                      </p:cBhvr>
                                    </p:animEffect>
                                  </p:childTnLst>
                                </p:cTn>
                              </p:par>
                              <p:par>
                                <p:cTn id="32" presetID="10" presetClass="entr" presetSubtype="0" fill="hold" nodeType="withEffect">
                                  <p:stCondLst>
                                    <p:cond delay="0"/>
                                  </p:stCondLst>
                                  <p:iterate type="lt">
                                    <p:tmPct val="0"/>
                                  </p:iterate>
                                  <p:childTnLst>
                                    <p:set>
                                      <p:cBhvr>
                                        <p:cTn id="33" dur="1" fill="hold">
                                          <p:stCondLst>
                                            <p:cond delay="0"/>
                                          </p:stCondLst>
                                        </p:cTn>
                                        <p:tgtEl>
                                          <p:spTgt spid="6">
                                            <p:txEl>
                                              <p:pRg st="6" end="6"/>
                                            </p:txEl>
                                          </p:spTgt>
                                        </p:tgtEl>
                                        <p:attrNameLst>
                                          <p:attrName>style.visibility</p:attrName>
                                        </p:attrNameLst>
                                      </p:cBhvr>
                                      <p:to>
                                        <p:strVal val="visible"/>
                                      </p:to>
                                    </p:set>
                                    <p:animEffect transition="in" filter="fade">
                                      <p:cBhvr>
                                        <p:cTn id="34" dur="500"/>
                                        <p:tgtEl>
                                          <p:spTgt spid="6">
                                            <p:txEl>
                                              <p:pRg st="6" end="6"/>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Effect transition="in" filter="fade">
                                      <p:cBhvr>
                                        <p:cTn id="37" dur="500"/>
                                        <p:tgtEl>
                                          <p:spTgt spid="6">
                                            <p:txEl>
                                              <p:pRg st="7" end="7"/>
                                            </p:txEl>
                                          </p:spTgt>
                                        </p:tgtEl>
                                      </p:cBhvr>
                                    </p:animEffect>
                                  </p:childTnLst>
                                </p:cTn>
                              </p:par>
                              <p:par>
                                <p:cTn id="38" presetID="10" presetClass="entr" presetSubtype="0" fill="hold" nodeType="withEffect">
                                  <p:stCondLst>
                                    <p:cond delay="0"/>
                                  </p:stCondLst>
                                  <p:iterate type="lt">
                                    <p:tmPct val="0"/>
                                  </p:iterate>
                                  <p:childTnLst>
                                    <p:set>
                                      <p:cBhvr>
                                        <p:cTn id="39" dur="1" fill="hold">
                                          <p:stCondLst>
                                            <p:cond delay="0"/>
                                          </p:stCondLst>
                                        </p:cTn>
                                        <p:tgtEl>
                                          <p:spTgt spid="6">
                                            <p:txEl>
                                              <p:pRg st="8" end="8"/>
                                            </p:txEl>
                                          </p:spTgt>
                                        </p:tgtEl>
                                        <p:attrNameLst>
                                          <p:attrName>style.visibility</p:attrName>
                                        </p:attrNameLst>
                                      </p:cBhvr>
                                      <p:to>
                                        <p:strVal val="visible"/>
                                      </p:to>
                                    </p:set>
                                    <p:animEffect transition="in" filter="fade">
                                      <p:cBhvr>
                                        <p:cTn id="40" dur="500"/>
                                        <p:tgtEl>
                                          <p:spTgt spid="6">
                                            <p:txEl>
                                              <p:pRg st="8" end="8"/>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1">
                                            <p:txEl>
                                              <p:pRg st="0" end="0"/>
                                            </p:txEl>
                                          </p:spTgt>
                                        </p:tgtEl>
                                        <p:attrNameLst>
                                          <p:attrName>style.visibility</p:attrName>
                                        </p:attrNameLst>
                                      </p:cBhvr>
                                      <p:to>
                                        <p:strVal val="visible"/>
                                      </p:to>
                                    </p:set>
                                    <p:animEffect transition="in" filter="fade">
                                      <p:cBhvr>
                                        <p:cTn id="43" dur="500"/>
                                        <p:tgtEl>
                                          <p:spTgt spid="11">
                                            <p:txEl>
                                              <p:pRg st="0" end="0"/>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6">
                                            <p:txEl>
                                              <p:pRg st="9" end="9"/>
                                            </p:txEl>
                                          </p:spTgt>
                                        </p:tgtEl>
                                        <p:attrNameLst>
                                          <p:attrName>style.visibility</p:attrName>
                                        </p:attrNameLst>
                                      </p:cBhvr>
                                      <p:to>
                                        <p:strVal val="visible"/>
                                      </p:to>
                                    </p:set>
                                    <p:animEffect transition="in" filter="fade">
                                      <p:cBhvr>
                                        <p:cTn id="46" dur="500"/>
                                        <p:tgtEl>
                                          <p:spTgt spid="6">
                                            <p:txEl>
                                              <p:pRg st="9" end="9"/>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
                                            <p:txEl>
                                              <p:pRg st="2" end="2"/>
                                            </p:txEl>
                                          </p:spTgt>
                                        </p:tgtEl>
                                        <p:attrNameLst>
                                          <p:attrName>style.visibility</p:attrName>
                                        </p:attrNameLst>
                                      </p:cBhvr>
                                      <p:to>
                                        <p:strVal val="visible"/>
                                      </p:to>
                                    </p:set>
                                    <p:animEffect transition="in" filter="fade">
                                      <p:cBhvr>
                                        <p:cTn id="51" dur="500"/>
                                        <p:tgtEl>
                                          <p:spTgt spid="3">
                                            <p:txEl>
                                              <p:pRg st="2" end="2"/>
                                            </p:tx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fade">
                                      <p:cBhvr>
                                        <p:cTn id="54" dur="500"/>
                                        <p:tgtEl>
                                          <p:spTgt spid="7"/>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500"/>
                                        <p:tgtEl>
                                          <p:spTgt spid="9"/>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500"/>
                                        <p:tgtEl>
                                          <p:spTgt spid="8"/>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500"/>
                                        <p:tgtEl>
                                          <p:spTgt spid="10"/>
                                        </p:tgtEl>
                                      </p:cBhvr>
                                    </p:animEffect>
                                  </p:childTnLst>
                                </p:cTn>
                              </p:par>
                              <p:par>
                                <p:cTn id="64" presetID="3" presetClass="emph" presetSubtype="2" fill="hold" nodeType="withEffect">
                                  <p:stCondLst>
                                    <p:cond delay="0"/>
                                  </p:stCondLst>
                                  <p:iterate type="lt">
                                    <p:tmPct val="0"/>
                                  </p:iterate>
                                  <p:childTnLst>
                                    <p:animClr clrSpc="rgb" dir="cw">
                                      <p:cBhvr override="childStyle">
                                        <p:cTn id="65" dur="2000" fill="hold"/>
                                        <p:tgtEl>
                                          <p:spTgt spid="6">
                                            <p:txEl>
                                              <p:pRg st="1" end="1"/>
                                            </p:txEl>
                                          </p:spTgt>
                                        </p:tgtEl>
                                        <p:attrNameLst>
                                          <p:attrName>style.color</p:attrName>
                                        </p:attrNameLst>
                                      </p:cBhvr>
                                      <p:to>
                                        <a:srgbClr val="C00000"/>
                                      </p:to>
                                    </p:animClr>
                                  </p:childTnLst>
                                </p:cTn>
                              </p:par>
                              <p:par>
                                <p:cTn id="66" presetID="15" presetClass="emph" presetSubtype="0" nodeType="withEffect">
                                  <p:stCondLst>
                                    <p:cond delay="0"/>
                                  </p:stCondLst>
                                  <p:iterate type="lt">
                                    <p:tmAbs val="25"/>
                                  </p:iterate>
                                  <p:childTnLst>
                                    <p:set>
                                      <p:cBhvr override="childStyle">
                                        <p:cTn id="67" dur="indefinite"/>
                                        <p:tgtEl>
                                          <p:spTgt spid="6">
                                            <p:txEl>
                                              <p:pRg st="1" end="1"/>
                                            </p:txEl>
                                          </p:spTgt>
                                        </p:tgtEl>
                                        <p:attrNameLst>
                                          <p:attrName>style.fontWeight</p:attrName>
                                        </p:attrNameLst>
                                      </p:cBhvr>
                                      <p:to>
                                        <p:strVal val="bold"/>
                                      </p:to>
                                    </p:set>
                                  </p:childTnLst>
                                </p:cTn>
                              </p:par>
                              <p:par>
                                <p:cTn id="68" presetID="3" presetClass="emph" presetSubtype="2" fill="hold" nodeType="withEffect">
                                  <p:stCondLst>
                                    <p:cond delay="0"/>
                                  </p:stCondLst>
                                  <p:childTnLst>
                                    <p:animClr clrSpc="rgb" dir="cw">
                                      <p:cBhvr override="childStyle">
                                        <p:cTn id="69" dur="2000" fill="hold"/>
                                        <p:tgtEl>
                                          <p:spTgt spid="6">
                                            <p:txEl>
                                              <p:pRg st="2" end="2"/>
                                            </p:txEl>
                                          </p:spTgt>
                                        </p:tgtEl>
                                        <p:attrNameLst>
                                          <p:attrName>style.color</p:attrName>
                                        </p:attrNameLst>
                                      </p:cBhvr>
                                      <p:to>
                                        <a:srgbClr val="00B050"/>
                                      </p:to>
                                    </p:animClr>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3">
                                            <p:txEl>
                                              <p:pRg st="3" end="3"/>
                                            </p:txEl>
                                          </p:spTgt>
                                        </p:tgtEl>
                                        <p:attrNameLst>
                                          <p:attrName>style.visibility</p:attrName>
                                        </p:attrNameLst>
                                      </p:cBhvr>
                                      <p:to>
                                        <p:strVal val="visible"/>
                                      </p:to>
                                    </p:set>
                                    <p:animEffect transition="in" filter="fade">
                                      <p:cBhvr>
                                        <p:cTn id="74" dur="500"/>
                                        <p:tgtEl>
                                          <p:spTgt spid="3">
                                            <p:txEl>
                                              <p:pRg st="3" end="3"/>
                                            </p:txEl>
                                          </p:spTgt>
                                        </p:tgtEl>
                                      </p:cBhvr>
                                    </p:animEffect>
                                  </p:childTnLst>
                                </p:cTn>
                              </p:par>
                              <p:par>
                                <p:cTn id="75" presetID="10" presetClass="entr" presetSubtype="0" fill="hold" nodeType="withEffect">
                                  <p:stCondLst>
                                    <p:cond delay="0"/>
                                  </p:stCondLst>
                                  <p:childTnLst>
                                    <p:set>
                                      <p:cBhvr>
                                        <p:cTn id="76" dur="1" fill="hold">
                                          <p:stCondLst>
                                            <p:cond delay="0"/>
                                          </p:stCondLst>
                                        </p:cTn>
                                        <p:tgtEl>
                                          <p:spTgt spid="3">
                                            <p:txEl>
                                              <p:pRg st="4" end="4"/>
                                            </p:txEl>
                                          </p:spTgt>
                                        </p:tgtEl>
                                        <p:attrNameLst>
                                          <p:attrName>style.visibility</p:attrName>
                                        </p:attrNameLst>
                                      </p:cBhvr>
                                      <p:to>
                                        <p:strVal val="visible"/>
                                      </p:to>
                                    </p:set>
                                    <p:animEffect transition="in" filter="fade">
                                      <p:cBhvr>
                                        <p:cTn id="77" dur="500"/>
                                        <p:tgtEl>
                                          <p:spTgt spid="3">
                                            <p:txEl>
                                              <p:pRg st="4" end="4"/>
                                            </p:txEl>
                                          </p:spTgt>
                                        </p:tgtEl>
                                      </p:cBhvr>
                                    </p:animEffect>
                                  </p:childTnLst>
                                </p:cTn>
                              </p:par>
                              <p:par>
                                <p:cTn id="78" presetID="3" presetClass="emph" presetSubtype="2" fill="hold" nodeType="withEffect">
                                  <p:stCondLst>
                                    <p:cond delay="0"/>
                                  </p:stCondLst>
                                  <p:iterate type="lt">
                                    <p:tmPct val="0"/>
                                  </p:iterate>
                                  <p:childTnLst>
                                    <p:animClr clrSpc="rgb" dir="cw">
                                      <p:cBhvr override="childStyle">
                                        <p:cTn id="79" dur="2000" fill="hold"/>
                                        <p:tgtEl>
                                          <p:spTgt spid="6">
                                            <p:txEl>
                                              <p:pRg st="4" end="4"/>
                                            </p:txEl>
                                          </p:spTgt>
                                        </p:tgtEl>
                                        <p:attrNameLst>
                                          <p:attrName>style.color</p:attrName>
                                        </p:attrNameLst>
                                      </p:cBhvr>
                                      <p:to>
                                        <a:srgbClr val="C00000"/>
                                      </p:to>
                                    </p:animClr>
                                  </p:childTnLst>
                                </p:cTn>
                              </p:par>
                              <p:par>
                                <p:cTn id="80" presetID="15" presetClass="emph" presetSubtype="0" nodeType="withEffect">
                                  <p:stCondLst>
                                    <p:cond delay="0"/>
                                  </p:stCondLst>
                                  <p:iterate type="lt">
                                    <p:tmAbs val="25"/>
                                  </p:iterate>
                                  <p:childTnLst>
                                    <p:set>
                                      <p:cBhvr override="childStyle">
                                        <p:cTn id="81" dur="indefinite"/>
                                        <p:tgtEl>
                                          <p:spTgt spid="6">
                                            <p:txEl>
                                              <p:pRg st="4" end="4"/>
                                            </p:txEl>
                                          </p:spTgt>
                                        </p:tgtEl>
                                        <p:attrNameLst>
                                          <p:attrName>style.fontWeight</p:attrName>
                                        </p:attrNameLst>
                                      </p:cBhvr>
                                      <p:to>
                                        <p:strVal val="bold"/>
                                      </p:to>
                                    </p:set>
                                  </p:childTnLst>
                                </p:cTn>
                              </p:par>
                              <p:par>
                                <p:cTn id="82" presetID="3" presetClass="emph" presetSubtype="2" fill="hold" nodeType="withEffect">
                                  <p:stCondLst>
                                    <p:cond delay="0"/>
                                  </p:stCondLst>
                                  <p:iterate type="lt">
                                    <p:tmPct val="0"/>
                                  </p:iterate>
                                  <p:childTnLst>
                                    <p:animClr clrSpc="rgb" dir="cw">
                                      <p:cBhvr override="childStyle">
                                        <p:cTn id="83" dur="2000" fill="hold"/>
                                        <p:tgtEl>
                                          <p:spTgt spid="6">
                                            <p:txEl>
                                              <p:pRg st="6" end="6"/>
                                            </p:txEl>
                                          </p:spTgt>
                                        </p:tgtEl>
                                        <p:attrNameLst>
                                          <p:attrName>style.color</p:attrName>
                                        </p:attrNameLst>
                                      </p:cBhvr>
                                      <p:to>
                                        <a:srgbClr val="C00000"/>
                                      </p:to>
                                    </p:animClr>
                                  </p:childTnLst>
                                </p:cTn>
                              </p:par>
                              <p:par>
                                <p:cTn id="84" presetID="15" presetClass="emph" presetSubtype="0" nodeType="withEffect">
                                  <p:stCondLst>
                                    <p:cond delay="0"/>
                                  </p:stCondLst>
                                  <p:iterate type="lt">
                                    <p:tmAbs val="25"/>
                                  </p:iterate>
                                  <p:childTnLst>
                                    <p:set>
                                      <p:cBhvr override="childStyle">
                                        <p:cTn id="85" dur="indefinite"/>
                                        <p:tgtEl>
                                          <p:spTgt spid="6">
                                            <p:txEl>
                                              <p:pRg st="6" end="6"/>
                                            </p:txEl>
                                          </p:spTgt>
                                        </p:tgtEl>
                                        <p:attrNameLst>
                                          <p:attrName>style.fontWeight</p:attrName>
                                        </p:attrNameLst>
                                      </p:cBhvr>
                                      <p:to>
                                        <p:strVal val="bold"/>
                                      </p:to>
                                    </p:set>
                                  </p:childTnLst>
                                </p:cTn>
                              </p:par>
                              <p:par>
                                <p:cTn id="86" presetID="3" presetClass="emph" presetSubtype="2" fill="hold" nodeType="withEffect">
                                  <p:stCondLst>
                                    <p:cond delay="0"/>
                                  </p:stCondLst>
                                  <p:iterate type="lt">
                                    <p:tmPct val="0"/>
                                  </p:iterate>
                                  <p:childTnLst>
                                    <p:animClr clrSpc="rgb" dir="cw">
                                      <p:cBhvr override="childStyle">
                                        <p:cTn id="87" dur="2000" fill="hold"/>
                                        <p:tgtEl>
                                          <p:spTgt spid="6">
                                            <p:txEl>
                                              <p:pRg st="8" end="8"/>
                                            </p:txEl>
                                          </p:spTgt>
                                        </p:tgtEl>
                                        <p:attrNameLst>
                                          <p:attrName>style.color</p:attrName>
                                        </p:attrNameLst>
                                      </p:cBhvr>
                                      <p:to>
                                        <a:srgbClr val="C00000"/>
                                      </p:to>
                                    </p:animClr>
                                  </p:childTnLst>
                                </p:cTn>
                              </p:par>
                              <p:par>
                                <p:cTn id="88" presetID="15" presetClass="emph" presetSubtype="0" nodeType="withEffect">
                                  <p:stCondLst>
                                    <p:cond delay="0"/>
                                  </p:stCondLst>
                                  <p:iterate type="lt">
                                    <p:tmAbs val="25"/>
                                  </p:iterate>
                                  <p:childTnLst>
                                    <p:set>
                                      <p:cBhvr override="childStyle">
                                        <p:cTn id="89" dur="indefinite"/>
                                        <p:tgtEl>
                                          <p:spTgt spid="6">
                                            <p:txEl>
                                              <p:pRg st="8" end="8"/>
                                            </p:txEl>
                                          </p:spTgt>
                                        </p:tgtEl>
                                        <p:attrNameLst>
                                          <p:attrName>style.fontWeight</p:attrName>
                                        </p:attrNameLst>
                                      </p:cBhvr>
                                      <p:to>
                                        <p:strVal val="bold"/>
                                      </p:to>
                                    </p:set>
                                  </p:childTnLst>
                                </p:cTn>
                              </p:par>
                              <p:par>
                                <p:cTn id="90" presetID="3" presetClass="emph" presetSubtype="2" fill="hold" nodeType="withEffect">
                                  <p:stCondLst>
                                    <p:cond delay="0"/>
                                  </p:stCondLst>
                                  <p:childTnLst>
                                    <p:animClr clrSpc="rgb" dir="cw">
                                      <p:cBhvr override="childStyle">
                                        <p:cTn id="91" dur="2000" fill="hold"/>
                                        <p:tgtEl>
                                          <p:spTgt spid="6">
                                            <p:txEl>
                                              <p:pRg st="5" end="5"/>
                                            </p:txEl>
                                          </p:spTgt>
                                        </p:tgtEl>
                                        <p:attrNameLst>
                                          <p:attrName>style.color</p:attrName>
                                        </p:attrNameLst>
                                      </p:cBhvr>
                                      <p:to>
                                        <a:srgbClr val="00B050"/>
                                      </p:to>
                                    </p:animClr>
                                  </p:childTnLst>
                                </p:cTn>
                              </p:par>
                              <p:par>
                                <p:cTn id="92" presetID="3" presetClass="emph" presetSubtype="2" fill="hold" nodeType="withEffect">
                                  <p:stCondLst>
                                    <p:cond delay="0"/>
                                  </p:stCondLst>
                                  <p:childTnLst>
                                    <p:animClr clrSpc="rgb" dir="cw">
                                      <p:cBhvr override="childStyle">
                                        <p:cTn id="93" dur="2000" fill="hold"/>
                                        <p:tgtEl>
                                          <p:spTgt spid="6">
                                            <p:txEl>
                                              <p:pRg st="7" end="7"/>
                                            </p:txEl>
                                          </p:spTgt>
                                        </p:tgtEl>
                                        <p:attrNameLst>
                                          <p:attrName>style.color</p:attrName>
                                        </p:attrNameLst>
                                      </p:cBhvr>
                                      <p:to>
                                        <a:srgbClr val="00B050"/>
                                      </p:to>
                                    </p:animClr>
                                  </p:childTnLst>
                                </p:cTn>
                              </p:par>
                              <p:par>
                                <p:cTn id="94" presetID="3" presetClass="emph" presetSubtype="2" fill="hold" nodeType="withEffect">
                                  <p:stCondLst>
                                    <p:cond delay="0"/>
                                  </p:stCondLst>
                                  <p:childTnLst>
                                    <p:animClr clrSpc="rgb" dir="cw">
                                      <p:cBhvr override="childStyle">
                                        <p:cTn id="95" dur="2000" fill="hold"/>
                                        <p:tgtEl>
                                          <p:spTgt spid="11">
                                            <p:txEl>
                                              <p:pRg st="0" end="0"/>
                                            </p:txEl>
                                          </p:spTgt>
                                        </p:tgtEl>
                                        <p:attrNameLst>
                                          <p:attrName>style.color</p:attrName>
                                        </p:attrNameLst>
                                      </p:cBhvr>
                                      <p:to>
                                        <a:srgbClr val="00B05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P spid="10" grpId="0"/>
      <p:bldP spid="11" grpId="0" build="allAtOnce"/>
    </p:bldLst>
  </p:timing>
</p:sld>
</file>

<file path=ppt/theme/theme1.xml><?xml version="1.0" encoding="utf-8"?>
<a:theme xmlns:a="http://schemas.openxmlformats.org/drawingml/2006/main" name="CC2014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44530</TotalTime>
  <Words>6226</Words>
  <Application>Microsoft Office PowerPoint</Application>
  <PresentationFormat>On-screen Show (4:3)</PresentationFormat>
  <Paragraphs>1055</Paragraphs>
  <Slides>40</Slides>
  <Notes>38</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CC2014_template</vt:lpstr>
      <vt:lpstr>Partial Evaluation of      Machine Code</vt:lpstr>
      <vt:lpstr>Partial Evaluation</vt:lpstr>
      <vt:lpstr>Partial Evaluation of Machine code</vt:lpstr>
      <vt:lpstr>Motivation – Specializing Binaries</vt:lpstr>
      <vt:lpstr>Motivation – Specializing Binaries</vt:lpstr>
      <vt:lpstr>Existing Partial Evaluators</vt:lpstr>
      <vt:lpstr>Source-Code Partial-Evaluation Algorithm</vt:lpstr>
      <vt:lpstr>Binding-Time Analysis (BTA)</vt:lpstr>
      <vt:lpstr>Binding-Time Analysis (BTA)</vt:lpstr>
      <vt:lpstr>Congruence</vt:lpstr>
      <vt:lpstr>Lifting</vt:lpstr>
      <vt:lpstr>Specialization</vt:lpstr>
      <vt:lpstr>Specialization</vt:lpstr>
      <vt:lpstr>Specialization</vt:lpstr>
      <vt:lpstr>WiPEr’s Partial-Evaluation Algorithm</vt:lpstr>
      <vt:lpstr>IA-32 Primer</vt:lpstr>
      <vt:lpstr>Running Example</vt:lpstr>
      <vt:lpstr>BTA</vt:lpstr>
      <vt:lpstr>BTA – Forward Slicing</vt:lpstr>
      <vt:lpstr>Granularity Issue in Slicing</vt:lpstr>
      <vt:lpstr>Instruction Decoupling</vt:lpstr>
      <vt:lpstr>BTA – Forward Slicing</vt:lpstr>
      <vt:lpstr>Lifting</vt:lpstr>
      <vt:lpstr>BTA – Forward Slicing</vt:lpstr>
      <vt:lpstr>WiPEr’s Partial-Evaluation Algorithm</vt:lpstr>
      <vt:lpstr>Specialization - Reduce</vt:lpstr>
      <vt:lpstr>Specialization – Reduce </vt:lpstr>
      <vt:lpstr>Specialization – Reduce </vt:lpstr>
      <vt:lpstr>Naïve Specialization Algorithm</vt:lpstr>
      <vt:lpstr>Naïve Specialization Algorithm</vt:lpstr>
      <vt:lpstr>Issue – Residual Specialization-Time Addresses</vt:lpstr>
      <vt:lpstr>Residual Specialization-Time Addresses</vt:lpstr>
      <vt:lpstr>Issue – Residual Specialization-Time Addresses</vt:lpstr>
      <vt:lpstr>WiPEr’s Specialization Algorithm</vt:lpstr>
      <vt:lpstr>WiPEr’s Specialization Algorithm</vt:lpstr>
      <vt:lpstr>WiPEr’s Partial-Evaluation Algorithm</vt:lpstr>
      <vt:lpstr>Experiments</vt:lpstr>
      <vt:lpstr>Optimization via Specialization</vt:lpstr>
      <vt:lpstr>Component Extraction</vt:lpstr>
      <vt:lpstr>Conclusion</vt:lpstr>
    </vt:vector>
  </TitlesOfParts>
  <Company>Computer Sciences Department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Venkatesh Karthik Srinivasan</dc:creator>
  <cp:lastModifiedBy>Venkatesh Karthik Srinivasan</cp:lastModifiedBy>
  <cp:revision>529</cp:revision>
  <cp:lastPrinted>2015-10-26T19:57:24Z</cp:lastPrinted>
  <dcterms:created xsi:type="dcterms:W3CDTF">2014-03-14T22:23:52Z</dcterms:created>
  <dcterms:modified xsi:type="dcterms:W3CDTF">2015-10-27T18:45:24Z</dcterms:modified>
</cp:coreProperties>
</file>