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tags/tag1.xml" ContentType="application/vnd.openxmlformats-officedocument.presentationml.tags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</p:sldMasterIdLst>
  <p:notesMasterIdLst>
    <p:notesMasterId r:id="rId116"/>
  </p:notesMasterIdLst>
  <p:handoutMasterIdLst>
    <p:handoutMasterId r:id="rId117"/>
  </p:handoutMasterIdLst>
  <p:sldIdLst>
    <p:sldId id="575" r:id="rId2"/>
    <p:sldId id="937" r:id="rId3"/>
    <p:sldId id="956" r:id="rId4"/>
    <p:sldId id="954" r:id="rId5"/>
    <p:sldId id="851" r:id="rId6"/>
    <p:sldId id="957" r:id="rId7"/>
    <p:sldId id="960" r:id="rId8"/>
    <p:sldId id="784" r:id="rId9"/>
    <p:sldId id="894" r:id="rId10"/>
    <p:sldId id="895" r:id="rId11"/>
    <p:sldId id="852" r:id="rId12"/>
    <p:sldId id="858" r:id="rId13"/>
    <p:sldId id="896" r:id="rId14"/>
    <p:sldId id="897" r:id="rId15"/>
    <p:sldId id="898" r:id="rId16"/>
    <p:sldId id="900" r:id="rId17"/>
    <p:sldId id="893" r:id="rId18"/>
    <p:sldId id="958" r:id="rId19"/>
    <p:sldId id="891" r:id="rId20"/>
    <p:sldId id="961" r:id="rId21"/>
    <p:sldId id="959" r:id="rId22"/>
    <p:sldId id="818" r:id="rId23"/>
    <p:sldId id="786" r:id="rId24"/>
    <p:sldId id="788" r:id="rId25"/>
    <p:sldId id="820" r:id="rId26"/>
    <p:sldId id="821" r:id="rId27"/>
    <p:sldId id="822" r:id="rId28"/>
    <p:sldId id="903" r:id="rId29"/>
    <p:sldId id="794" r:id="rId30"/>
    <p:sldId id="805" r:id="rId31"/>
    <p:sldId id="823" r:id="rId32"/>
    <p:sldId id="812" r:id="rId33"/>
    <p:sldId id="789" r:id="rId34"/>
    <p:sldId id="939" r:id="rId35"/>
    <p:sldId id="940" r:id="rId36"/>
    <p:sldId id="918" r:id="rId37"/>
    <p:sldId id="919" r:id="rId38"/>
    <p:sldId id="920" r:id="rId39"/>
    <p:sldId id="921" r:id="rId40"/>
    <p:sldId id="922" r:id="rId41"/>
    <p:sldId id="923" r:id="rId42"/>
    <p:sldId id="941" r:id="rId43"/>
    <p:sldId id="942" r:id="rId44"/>
    <p:sldId id="943" r:id="rId45"/>
    <p:sldId id="944" r:id="rId46"/>
    <p:sldId id="945" r:id="rId47"/>
    <p:sldId id="946" r:id="rId48"/>
    <p:sldId id="947" r:id="rId49"/>
    <p:sldId id="948" r:id="rId50"/>
    <p:sldId id="949" r:id="rId51"/>
    <p:sldId id="950" r:id="rId52"/>
    <p:sldId id="951" r:id="rId53"/>
    <p:sldId id="952" r:id="rId54"/>
    <p:sldId id="953" r:id="rId55"/>
    <p:sldId id="924" r:id="rId56"/>
    <p:sldId id="925" r:id="rId57"/>
    <p:sldId id="833" r:id="rId58"/>
    <p:sldId id="926" r:id="rId59"/>
    <p:sldId id="927" r:id="rId60"/>
    <p:sldId id="936" r:id="rId61"/>
    <p:sldId id="929" r:id="rId62"/>
    <p:sldId id="930" r:id="rId63"/>
    <p:sldId id="931" r:id="rId64"/>
    <p:sldId id="932" r:id="rId65"/>
    <p:sldId id="933" r:id="rId66"/>
    <p:sldId id="934" r:id="rId67"/>
    <p:sldId id="935" r:id="rId68"/>
    <p:sldId id="790" r:id="rId69"/>
    <p:sldId id="813" r:id="rId70"/>
    <p:sldId id="871" r:id="rId71"/>
    <p:sldId id="814" r:id="rId72"/>
    <p:sldId id="872" r:id="rId73"/>
    <p:sldId id="846" r:id="rId74"/>
    <p:sldId id="847" r:id="rId75"/>
    <p:sldId id="848" r:id="rId76"/>
    <p:sldId id="873" r:id="rId77"/>
    <p:sldId id="874" r:id="rId78"/>
    <p:sldId id="878" r:id="rId79"/>
    <p:sldId id="879" r:id="rId80"/>
    <p:sldId id="875" r:id="rId81"/>
    <p:sldId id="876" r:id="rId82"/>
    <p:sldId id="877" r:id="rId83"/>
    <p:sldId id="880" r:id="rId84"/>
    <p:sldId id="882" r:id="rId85"/>
    <p:sldId id="883" r:id="rId86"/>
    <p:sldId id="884" r:id="rId87"/>
    <p:sldId id="962" r:id="rId88"/>
    <p:sldId id="902" r:id="rId89"/>
    <p:sldId id="801" r:id="rId90"/>
    <p:sldId id="853" r:id="rId91"/>
    <p:sldId id="854" r:id="rId92"/>
    <p:sldId id="855" r:id="rId93"/>
    <p:sldId id="856" r:id="rId94"/>
    <p:sldId id="857" r:id="rId95"/>
    <p:sldId id="859" r:id="rId96"/>
    <p:sldId id="860" r:id="rId97"/>
    <p:sldId id="911" r:id="rId98"/>
    <p:sldId id="912" r:id="rId99"/>
    <p:sldId id="913" r:id="rId100"/>
    <p:sldId id="914" r:id="rId101"/>
    <p:sldId id="915" r:id="rId102"/>
    <p:sldId id="795" r:id="rId103"/>
    <p:sldId id="796" r:id="rId104"/>
    <p:sldId id="797" r:id="rId105"/>
    <p:sldId id="799" r:id="rId106"/>
    <p:sldId id="806" r:id="rId107"/>
    <p:sldId id="800" r:id="rId108"/>
    <p:sldId id="887" r:id="rId109"/>
    <p:sldId id="938" r:id="rId110"/>
    <p:sldId id="910" r:id="rId111"/>
    <p:sldId id="867" r:id="rId112"/>
    <p:sldId id="866" r:id="rId113"/>
    <p:sldId id="888" r:id="rId114"/>
    <p:sldId id="868" r:id="rId115"/>
  </p:sldIdLst>
  <p:sldSz cx="9144000" cy="6858000" type="screen4x3"/>
  <p:notesSz cx="6858000" cy="9296400"/>
  <p:embeddedFontLst>
    <p:embeddedFont>
      <p:font typeface="Comic Sans MS" panose="030F0702030302020204" pitchFamily="66" charset="0"/>
      <p:regular r:id="rId118"/>
      <p:bold r:id="rId119"/>
      <p:italic r:id="rId120"/>
      <p:boldItalic r:id="rId121"/>
    </p:embeddedFont>
    <p:embeddedFont>
      <p:font typeface="Math B" panose="05000000000000000000" pitchFamily="2" charset="2"/>
      <p:regular r:id="rId122"/>
    </p:embeddedFont>
    <p:embeddedFont>
      <p:font typeface="Cambria Math" panose="02040503050406030204" pitchFamily="18" charset="0"/>
      <p:regular r:id="rId123"/>
    </p:embeddedFont>
    <p:embeddedFont>
      <p:font typeface="Wingdings 2" panose="05020102010507070707" pitchFamily="18" charset="2"/>
      <p:regular r:id="rId124"/>
    </p:embeddedFont>
    <p:embeddedFont>
      <p:font typeface="Imprint MT Shadow" panose="04020605060303030202" pitchFamily="82" charset="0"/>
      <p:regular r:id="rId125"/>
    </p:embeddedFont>
    <p:embeddedFont>
      <p:font typeface="Math C" panose="05000000000000000000" pitchFamily="2" charset="2"/>
      <p:regular r:id="rId126"/>
    </p:embeddedFont>
    <p:embeddedFont>
      <p:font typeface="Math A" panose="05020602060204020302" pitchFamily="18" charset="2"/>
      <p:regular r:id="rId127"/>
    </p:embeddedFont>
  </p:embeddedFontLst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66">
          <p15:clr>
            <a:srgbClr val="A4A3A4"/>
          </p15:clr>
        </p15:guide>
        <p15:guide id="3" orient="horz" pos="3761">
          <p15:clr>
            <a:srgbClr val="A4A3A4"/>
          </p15:clr>
        </p15:guide>
        <p15:guide id="4" pos="2880">
          <p15:clr>
            <a:srgbClr val="A4A3A4"/>
          </p15:clr>
        </p15:guide>
        <p15:guide id="5" pos="5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0000"/>
    <a:srgbClr val="FF99CC"/>
    <a:srgbClr val="FFFF00"/>
    <a:srgbClr val="FF3399"/>
    <a:srgbClr val="00FF00"/>
    <a:srgbClr val="3333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354" autoAdjust="0"/>
    <p:restoredTop sz="93395" autoAdjust="0"/>
  </p:normalViewPr>
  <p:slideViewPr>
    <p:cSldViewPr snapToGrid="0">
      <p:cViewPr varScale="1">
        <p:scale>
          <a:sx n="124" d="100"/>
          <a:sy n="124" d="100"/>
        </p:scale>
        <p:origin x="1858" y="36"/>
      </p:cViewPr>
      <p:guideLst>
        <p:guide orient="horz" pos="2160"/>
        <p:guide orient="horz" pos="566"/>
        <p:guide orient="horz" pos="3761"/>
        <p:guide pos="2880"/>
        <p:guide pos="5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130"/>
    </p:cViewPr>
  </p:sorterViewPr>
  <p:notesViewPr>
    <p:cSldViewPr snapToGrid="0">
      <p:cViewPr varScale="1">
        <p:scale>
          <a:sx n="54" d="100"/>
          <a:sy n="54" d="100"/>
        </p:scale>
        <p:origin x="-1842" y="-90"/>
      </p:cViewPr>
      <p:guideLst>
        <p:guide orient="horz" pos="2928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6.fntdata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font" Target="fonts/font1.fntdata"/><Relationship Id="rId12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124" Type="http://schemas.openxmlformats.org/officeDocument/2006/relationships/font" Target="fonts/font7.fntdata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font" Target="fonts/font2.fntdata"/><Relationship Id="rId12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5.fntdata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3.fntdata"/><Relationship Id="rId125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5993C29-9854-4FBC-9AB4-CEF86AB24D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7" rIns="92373" bIns="46187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A8E8D91-7B97-4B30-BA17-B589FB3370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7C8F2-DF79-4720-856A-66CF33C4B88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91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4D205-2B91-46E1-8EAA-E7099CF26D7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35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30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5CA62-BBC5-431A-B279-3E7420C6594E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1186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7A925-603C-4220-9778-13E732AC509B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1188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EEA78-14F2-481A-9D97-B1FC86465844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93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E8573-7710-442F-B6EE-E50F9A1D9F54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939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F9917-60FF-4D65-AA27-94474ED402E5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908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altLang="en-US"/>
              <a:t>Qadeer, Wu PLDI 04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B1F52-8A3A-4277-9AC1-293E338A416C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911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altLang="en-US"/>
              <a:t>ZING - Andrews, Qadeer, Rajamani, Rehof, Xie Concur 04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31FEE-A81F-4CFE-8D38-9FE18FA0CA4B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920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r>
              <a:rPr lang="en-US" altLang="en-US"/>
              <a:t>ZING - Andrews, Qadeer, Rajamani, Rehof, Xie Concur 04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D9731-0E0C-4889-A5B1-FBFB741104D9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94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1E-C910-42AF-A84A-6563BB39449A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1114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6B0B9-6DB0-45BA-8AD4-F7920A9653D5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1235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311F5-0F6A-419B-AE0F-C4C7B16E9C1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64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CBB07-CCD9-4B73-A59B-01366A734630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1174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41285-BFBF-4249-9069-89662999AEE1}" type="slidenum">
              <a:rPr lang="en-US" altLang="en-US"/>
              <a:pPr/>
              <a:t>111</a:t>
            </a:fld>
            <a:endParaRPr lang="en-US" altLang="en-US"/>
          </a:p>
        </p:txBody>
      </p:sp>
      <p:sp>
        <p:nvSpPr>
          <p:cNvPr id="1026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D271F-A6F2-4281-AE90-4B1B0BAECC28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1075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99C50-61E7-4B45-8A53-A89C7C2536C5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1116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612E2-B2DD-428F-A50A-AEC884632827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1028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153D0-D6BD-4444-836E-F4B7EA8489F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71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16F9A-9F7D-4A05-AC5F-6B9DF322B35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44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9A2DD-6751-4F08-AF61-72C30FE59D0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468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1B7DB-592A-4012-B9F5-97A6F5826DB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489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D82C6-6ECC-4276-9695-43947AE0D65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530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FD709-FF6A-4176-A0C7-93B907F2B8E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26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30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17671-439E-4C1D-8112-C98820B1C21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76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30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3311A-A18B-4265-BDDF-5279355AC55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22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30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29F73-0B03-4C48-A7B7-7C68B48FC46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33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AA3D0-33F2-4222-9DA9-831B30968DE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83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B932F-14E5-495F-9270-4E44454166E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78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90BB3-4A38-47CA-98F3-3AC5830B57C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32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D34D0-1F0B-4356-AD26-1A5A35253C8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27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9805C-531C-43AF-984E-B1039A74EDB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28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59E5E-71ED-414A-9A0E-6BABBA66F25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34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88D9A-5195-4A26-9024-7FD21117022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35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9D3A1-5542-47E7-8C21-3FA8BB15C4F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36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D7716-534D-41AE-B762-71B111B35DA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61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0635A-B56A-4E06-9CB4-5175C436E16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3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6A9C1-1CFF-42C5-B23E-64EFB10F7D0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72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E4F99-C217-4F11-8D91-3638DA2A07C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33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DCB6A-D378-4070-BD5F-3AE4AE34D84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37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1BC3A-EE73-4AAF-80D4-2F8F949BF59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64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150CB-4E16-4CA2-A270-DC1D81E7F7F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34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38856-D394-46D0-A3EC-FEE2EFA3D48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238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FC64D-D9C4-495A-A29E-3E286CFFA7B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40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3B4EF-6FEE-4AE9-8DF5-62FD2CA1DE1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1950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8508F-0B9A-4FE6-959C-C11C2C1A96E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97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1E7B7-3DD3-4979-B712-0F5B0CC50DB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1991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A9DB4-D418-4282-9B1E-066267D593A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201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16756-E822-4E93-B97A-2C63E70B0FB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68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AD64E-9507-4D40-B6FD-13498428F76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032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87592-2AFF-40E8-9780-539D868D533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205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1312-D258-4125-A769-3B8D4F323773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42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EA04E-FD73-48C4-861C-E39FD926D204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244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AA5E0-E9FC-427E-907F-68E66709FBE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246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E593F-7F4F-4B6E-AF2A-56297408733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48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F7BD7-FCB1-4BA2-A2FD-99524AA814BD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50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878B4-EE16-4E00-A0E8-C0849CB8C528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252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4B6F2-87D6-4F56-B083-E78B661CEC9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254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1D81-3C4C-4B4A-BA47-9F7BF3686E1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256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11B81-BA0E-4783-BC08-53E5C5DB65A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63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AB06E-C05E-4B35-A99F-E8EBA992E439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258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29E65-37DF-44EC-8A20-EC08A51F9897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260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24101-F645-4170-855F-0F136BC610E6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262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84203-DAF0-48A3-91BE-06F053DCD7AD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264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CC17B-6757-496B-AAD7-FA4792B26149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266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FDE53-D38A-4F10-97E3-804B2F3A6C54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207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DA71B-0F68-44D2-9D98-EBF76D802032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209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C2342-0AB0-4715-A0D9-46780AC56622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047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83327-E087-4B4C-A77C-F989099D1D6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211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E571-F433-485F-A5F8-A2E268000743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213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2A527-7EA9-4BDD-9691-00FB1FD3971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74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A5C7B-C404-41A0-B99F-8D9BFC16D2E5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231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 lIns="89922" tIns="44961" rIns="89922" bIns="44961"/>
          <a:lstStyle/>
          <a:p>
            <a:r>
              <a:rPr lang="en-US" altLang="en-US"/>
              <a:t> If the model checker follows all paths, then this can increase the number of false alarms.</a:t>
            </a:r>
          </a:p>
          <a:p>
            <a:endParaRPr lang="en-US" altLang="en-US"/>
          </a:p>
          <a:p>
            <a:r>
              <a:rPr lang="en-US" altLang="en-US"/>
              <a:t>Here it looks like we have a path of the form:</a:t>
            </a:r>
          </a:p>
          <a:p>
            <a:r>
              <a:rPr lang="en-US" altLang="en-US"/>
              <a:t>  v = malloc(), . . ., free(v), . . ., free(v), . . .</a:t>
            </a:r>
          </a:p>
          <a:p>
            <a:endParaRPr lang="en-US" altLang="en-US"/>
          </a:p>
          <a:p>
            <a:r>
              <a:rPr lang="en-US" altLang="en-US"/>
              <a:t>But this path involves entering at the second call site, and then returning</a:t>
            </a:r>
          </a:p>
          <a:p>
            <a:r>
              <a:rPr lang="en-US" altLang="en-US"/>
              <a:t>  to the first call site!  This does not correspond to any real execution path.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C361C-50BF-4EAB-8EC9-93B47A4991D4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217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B44FF-E03D-4894-943E-E322E450F2CC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219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3C08C-8CC9-48ED-8AF1-A8B57D7A5FFB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221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5D288-A4D8-4EBA-B6E2-011C37117BA8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223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E73AF-A9DC-4DFC-A429-BE18EBDF6208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225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84F90-0B15-4897-8A5E-3DD08B0CAE0A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227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A5295-5102-4EBD-8C37-766D43625C2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229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1D05F-EF5A-4B6C-8E2C-EE23ADD8D7A9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935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90DD5-DE72-4C86-A6FF-4F6FCEFE1D50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965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FCECA-215F-433F-AC74-FCAEF3240A1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81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F7276-B760-4977-9E22-C911E57A42FD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081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90180-D21D-4CD9-8E3D-CF7F1C8E5EBF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966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5E46E-3B52-4A1A-B05F-01D7245CFEC9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083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B3E0C-7ADE-4F74-A708-6667D4426A10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058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B88D0-D4A9-4059-871C-544A7D23D455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059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48355-38B9-4CEE-9702-32668DF15F47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060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7FB98-C715-40E4-9B06-E24B71CBB827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085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C006B-891D-43FF-AA04-93F31AD8D9DD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087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391DB-6F03-48CB-9CC0-298AA6EBB7A3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095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078E9-6E3A-4AE1-AF83-C03B9F877061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097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9DC01-24AE-4CCD-80A9-FDB2D034C57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D64DC-8ADE-45D4-80FF-F42E70D820FD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089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C5B4E-C2F8-4DF3-BFCC-B2BACAFDF0AF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091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D8924-D90C-4BE3-8D74-FE5959189454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1093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AB06B-D74A-4A9C-9EBB-3D4494596C65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1099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B48FB-7B8B-4C5D-8AA9-2C966DC2B749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1103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00B54-7AA7-4AFD-8C4D-9015C943DE81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1105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B2F10-C5AD-4D4D-AF86-C5A7F305D496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107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AB31A-B448-4D61-A1D8-8D60E7CE0008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128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F355F-6D73-4371-8C10-04129B644197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159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A4999-58B2-4093-9E76-E35BDD95EFE8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936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9081A-BB04-4FC6-A833-BEE80FD0CBC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33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306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84EFC-8301-4F49-8173-7884C4474785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065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DF872-64F3-498B-8AB1-F49080D391F4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067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C8E88-3940-4236-B8A2-3F7636B470D4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068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E7EF8-6FED-453E-9951-7BE9874FF539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069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83AA8-A561-4BC4-B625-1191002C9F5C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070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B0B39-C41C-454E-848D-AB0D1E2426EE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1072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C1CEA-00BE-4858-9AD8-42ADBC3CBD56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1073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94585-46F4-4F60-A2EE-20433C204732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1180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08E8C-869E-46AA-AD80-C7575BE10346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1182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C8E7D-69F4-4F50-BA4F-E413AF49BAEF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1184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1A5E-98A5-47BB-8A60-3C452E52F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68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9915A-4FB1-4E4D-9E18-597AE6A15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29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152400"/>
            <a:ext cx="2122487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18238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0D48B-788C-4956-A067-1479DD4E2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53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170363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990600"/>
            <a:ext cx="4170362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723C68-5FA9-4E03-9D9C-7E0FCB699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1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304ED-E4F4-4E3D-BE23-E6683F29C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06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58298-844F-4769-AFF6-E8B7509F3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31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70363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990600"/>
            <a:ext cx="4170362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D03A7-D4BE-4725-822B-D8EC05873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9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18E5E-617C-4F75-97AA-011D0DC52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1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13000-8C76-48FA-955B-5CC9287E6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29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0A561-2E23-46DB-82B8-55E9ACB68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5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77B9F-5D17-4C2F-A896-7034B663E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35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84B2D-74C4-4AC6-AC72-F93577D41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07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>
                <a:gamma/>
                <a:shade val="65882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931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en-US" altLang="en-US"/>
              <a:t>13 November 2003</a:t>
            </a:r>
            <a:r>
              <a:rPr lang="en-US" altLang="en-US" sz="1400"/>
              <a:t>	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en-US" altLang="en-US"/>
              <a:t>ONR MURI Review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fld id="{E22342A0-6EFD-4E57-A1D3-1C46BCE50A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04888"/>
            <a:ext cx="9144000" cy="1708150"/>
          </a:xfrm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en-US" sz="4000"/>
              <a:t>Program Analysis</a:t>
            </a:r>
            <a:br>
              <a:rPr lang="en-US" altLang="en-US" sz="4000"/>
            </a:br>
            <a:r>
              <a:rPr lang="en-US" altLang="en-US" sz="4000"/>
              <a:t>using Weighted Pushdown Systems </a:t>
            </a:r>
          </a:p>
        </p:txBody>
      </p:sp>
      <p:sp>
        <p:nvSpPr>
          <p:cNvPr id="5908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79400" y="3281363"/>
            <a:ext cx="8585200" cy="2293937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200"/>
              <a:t>Thomas Reps,</a:t>
            </a:r>
            <a:r>
              <a:rPr lang="en-US" altLang="en-US" sz="3200" baseline="30000"/>
              <a:t>1,2</a:t>
            </a:r>
            <a:r>
              <a:rPr lang="en-US" altLang="en-US" sz="3200"/>
              <a:t> Akash Lal,</a:t>
            </a:r>
            <a:r>
              <a:rPr lang="en-US" altLang="en-US" sz="3200" baseline="30000"/>
              <a:t>1</a:t>
            </a:r>
            <a:r>
              <a:rPr lang="en-US" altLang="en-US" sz="3200"/>
              <a:t> and Nick Kidd</a:t>
            </a:r>
            <a:r>
              <a:rPr lang="en-US" altLang="en-US" sz="3200" baseline="30000"/>
              <a:t>1</a:t>
            </a:r>
          </a:p>
          <a:p>
            <a:pPr>
              <a:lnSpc>
                <a:spcPct val="30000"/>
              </a:lnSpc>
            </a:pPr>
            <a:endParaRPr lang="en-US" altLang="en-US" sz="3200"/>
          </a:p>
          <a:p>
            <a:r>
              <a:rPr lang="en-US" altLang="en-US" sz="3200" baseline="30000"/>
              <a:t>1</a:t>
            </a:r>
            <a:r>
              <a:rPr lang="en-US" altLang="en-US" sz="3200"/>
              <a:t>Univ. of Wisconsin</a:t>
            </a:r>
          </a:p>
          <a:p>
            <a:r>
              <a:rPr lang="en-US" altLang="en-US" sz="3200" baseline="30000"/>
              <a:t>2</a:t>
            </a:r>
            <a:r>
              <a:rPr lang="en-US" altLang="en-US" sz="3200"/>
              <a:t>GrammaTech,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6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5974-FC61-4E7E-AEE6-9101E627B77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34594" name="Freeform 2"/>
          <p:cNvSpPr>
            <a:spLocks/>
          </p:cNvSpPr>
          <p:nvPr/>
        </p:nvSpPr>
        <p:spPr bwMode="auto">
          <a:xfrm>
            <a:off x="279400" y="2982913"/>
            <a:ext cx="5783263" cy="2600325"/>
          </a:xfrm>
          <a:custGeom>
            <a:avLst/>
            <a:gdLst>
              <a:gd name="T0" fmla="*/ 556 w 3643"/>
              <a:gd name="T1" fmla="*/ 162 h 1638"/>
              <a:gd name="T2" fmla="*/ 232 w 3643"/>
              <a:gd name="T3" fmla="*/ 138 h 1638"/>
              <a:gd name="T4" fmla="*/ 40 w 3643"/>
              <a:gd name="T5" fmla="*/ 210 h 1638"/>
              <a:gd name="T6" fmla="*/ 16 w 3643"/>
              <a:gd name="T7" fmla="*/ 378 h 1638"/>
              <a:gd name="T8" fmla="*/ 160 w 3643"/>
              <a:gd name="T9" fmla="*/ 582 h 1638"/>
              <a:gd name="T10" fmla="*/ 136 w 3643"/>
              <a:gd name="T11" fmla="*/ 522 h 1638"/>
              <a:gd name="T12" fmla="*/ 88 w 3643"/>
              <a:gd name="T13" fmla="*/ 678 h 1638"/>
              <a:gd name="T14" fmla="*/ 100 w 3643"/>
              <a:gd name="T15" fmla="*/ 738 h 1638"/>
              <a:gd name="T16" fmla="*/ 148 w 3643"/>
              <a:gd name="T17" fmla="*/ 762 h 1638"/>
              <a:gd name="T18" fmla="*/ 244 w 3643"/>
              <a:gd name="T19" fmla="*/ 822 h 1638"/>
              <a:gd name="T20" fmla="*/ 244 w 3643"/>
              <a:gd name="T21" fmla="*/ 930 h 1638"/>
              <a:gd name="T22" fmla="*/ 304 w 3643"/>
              <a:gd name="T23" fmla="*/ 1026 h 1638"/>
              <a:gd name="T24" fmla="*/ 472 w 3643"/>
              <a:gd name="T25" fmla="*/ 1182 h 1638"/>
              <a:gd name="T26" fmla="*/ 1000 w 3643"/>
              <a:gd name="T27" fmla="*/ 1266 h 1638"/>
              <a:gd name="T28" fmla="*/ 1036 w 3643"/>
              <a:gd name="T29" fmla="*/ 1338 h 1638"/>
              <a:gd name="T30" fmla="*/ 1276 w 3643"/>
              <a:gd name="T31" fmla="*/ 1410 h 1638"/>
              <a:gd name="T32" fmla="*/ 1732 w 3643"/>
              <a:gd name="T33" fmla="*/ 1470 h 1638"/>
              <a:gd name="T34" fmla="*/ 2260 w 3643"/>
              <a:gd name="T35" fmla="*/ 1566 h 1638"/>
              <a:gd name="T36" fmla="*/ 2740 w 3643"/>
              <a:gd name="T37" fmla="*/ 1638 h 1638"/>
              <a:gd name="T38" fmla="*/ 3616 w 3643"/>
              <a:gd name="T39" fmla="*/ 1326 h 1638"/>
              <a:gd name="T40" fmla="*/ 3412 w 3643"/>
              <a:gd name="T41" fmla="*/ 594 h 1638"/>
              <a:gd name="T42" fmla="*/ 3292 w 3643"/>
              <a:gd name="T43" fmla="*/ 390 h 1638"/>
              <a:gd name="T44" fmla="*/ 3280 w 3643"/>
              <a:gd name="T45" fmla="*/ 354 h 1638"/>
              <a:gd name="T46" fmla="*/ 3028 w 3643"/>
              <a:gd name="T47" fmla="*/ 306 h 1638"/>
              <a:gd name="T48" fmla="*/ 2848 w 3643"/>
              <a:gd name="T49" fmla="*/ 150 h 1638"/>
              <a:gd name="T50" fmla="*/ 2644 w 3643"/>
              <a:gd name="T51" fmla="*/ 186 h 1638"/>
              <a:gd name="T52" fmla="*/ 2596 w 3643"/>
              <a:gd name="T53" fmla="*/ 66 h 1638"/>
              <a:gd name="T54" fmla="*/ 2152 w 3643"/>
              <a:gd name="T55" fmla="*/ 6 h 1638"/>
              <a:gd name="T56" fmla="*/ 1252 w 3643"/>
              <a:gd name="T57" fmla="*/ 102 h 1638"/>
              <a:gd name="T58" fmla="*/ 964 w 3643"/>
              <a:gd name="T59" fmla="*/ 30 h 1638"/>
              <a:gd name="T60" fmla="*/ 724 w 3643"/>
              <a:gd name="T61" fmla="*/ 42 h 1638"/>
              <a:gd name="T62" fmla="*/ 556 w 3643"/>
              <a:gd name="T63" fmla="*/ 162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43" h="1638">
                <a:moveTo>
                  <a:pt x="556" y="162"/>
                </a:moveTo>
                <a:cubicBezTo>
                  <a:pt x="548" y="186"/>
                  <a:pt x="240" y="114"/>
                  <a:pt x="232" y="138"/>
                </a:cubicBezTo>
                <a:cubicBezTo>
                  <a:pt x="228" y="150"/>
                  <a:pt x="40" y="210"/>
                  <a:pt x="40" y="210"/>
                </a:cubicBezTo>
                <a:cubicBezTo>
                  <a:pt x="48" y="246"/>
                  <a:pt x="0" y="345"/>
                  <a:pt x="16" y="378"/>
                </a:cubicBezTo>
                <a:cubicBezTo>
                  <a:pt x="25" y="396"/>
                  <a:pt x="145" y="569"/>
                  <a:pt x="160" y="582"/>
                </a:cubicBezTo>
                <a:cubicBezTo>
                  <a:pt x="173" y="593"/>
                  <a:pt x="124" y="510"/>
                  <a:pt x="136" y="522"/>
                </a:cubicBezTo>
                <a:cubicBezTo>
                  <a:pt x="157" y="586"/>
                  <a:pt x="124" y="624"/>
                  <a:pt x="88" y="678"/>
                </a:cubicBezTo>
                <a:cubicBezTo>
                  <a:pt x="92" y="698"/>
                  <a:pt x="88" y="721"/>
                  <a:pt x="100" y="738"/>
                </a:cubicBezTo>
                <a:cubicBezTo>
                  <a:pt x="110" y="753"/>
                  <a:pt x="132" y="753"/>
                  <a:pt x="148" y="762"/>
                </a:cubicBezTo>
                <a:cubicBezTo>
                  <a:pt x="191" y="786"/>
                  <a:pt x="206" y="797"/>
                  <a:pt x="244" y="822"/>
                </a:cubicBezTo>
                <a:cubicBezTo>
                  <a:pt x="279" y="928"/>
                  <a:pt x="228" y="756"/>
                  <a:pt x="244" y="930"/>
                </a:cubicBezTo>
                <a:cubicBezTo>
                  <a:pt x="249" y="980"/>
                  <a:pt x="273" y="995"/>
                  <a:pt x="304" y="1026"/>
                </a:cubicBezTo>
                <a:cubicBezTo>
                  <a:pt x="319" y="1071"/>
                  <a:pt x="423" y="1163"/>
                  <a:pt x="472" y="1182"/>
                </a:cubicBezTo>
                <a:cubicBezTo>
                  <a:pt x="566" y="1219"/>
                  <a:pt x="892" y="1278"/>
                  <a:pt x="1000" y="1266"/>
                </a:cubicBezTo>
                <a:cubicBezTo>
                  <a:pt x="1108" y="1347"/>
                  <a:pt x="906" y="1319"/>
                  <a:pt x="1036" y="1338"/>
                </a:cubicBezTo>
                <a:cubicBezTo>
                  <a:pt x="1114" y="1390"/>
                  <a:pt x="1178" y="1396"/>
                  <a:pt x="1276" y="1410"/>
                </a:cubicBezTo>
                <a:cubicBezTo>
                  <a:pt x="1428" y="1431"/>
                  <a:pt x="1732" y="1470"/>
                  <a:pt x="1732" y="1470"/>
                </a:cubicBezTo>
                <a:cubicBezTo>
                  <a:pt x="1908" y="1520"/>
                  <a:pt x="2079" y="1540"/>
                  <a:pt x="2260" y="1566"/>
                </a:cubicBezTo>
                <a:cubicBezTo>
                  <a:pt x="2418" y="1619"/>
                  <a:pt x="2573" y="1628"/>
                  <a:pt x="2740" y="1638"/>
                </a:cubicBezTo>
                <a:cubicBezTo>
                  <a:pt x="3003" y="1628"/>
                  <a:pt x="3540" y="1631"/>
                  <a:pt x="3616" y="1326"/>
                </a:cubicBezTo>
                <a:cubicBezTo>
                  <a:pt x="3643" y="1052"/>
                  <a:pt x="3625" y="807"/>
                  <a:pt x="3412" y="594"/>
                </a:cubicBezTo>
                <a:cubicBezTo>
                  <a:pt x="3360" y="386"/>
                  <a:pt x="3363" y="575"/>
                  <a:pt x="3292" y="390"/>
                </a:cubicBezTo>
                <a:cubicBezTo>
                  <a:pt x="3287" y="378"/>
                  <a:pt x="3292" y="359"/>
                  <a:pt x="3280" y="354"/>
                </a:cubicBezTo>
                <a:cubicBezTo>
                  <a:pt x="3249" y="342"/>
                  <a:pt x="3048" y="310"/>
                  <a:pt x="3028" y="306"/>
                </a:cubicBezTo>
                <a:cubicBezTo>
                  <a:pt x="2948" y="289"/>
                  <a:pt x="2969" y="195"/>
                  <a:pt x="2848" y="150"/>
                </a:cubicBezTo>
                <a:cubicBezTo>
                  <a:pt x="2794" y="130"/>
                  <a:pt x="2700" y="200"/>
                  <a:pt x="2644" y="186"/>
                </a:cubicBezTo>
                <a:cubicBezTo>
                  <a:pt x="2610" y="175"/>
                  <a:pt x="2678" y="96"/>
                  <a:pt x="2596" y="66"/>
                </a:cubicBezTo>
                <a:cubicBezTo>
                  <a:pt x="2514" y="36"/>
                  <a:pt x="2376" y="0"/>
                  <a:pt x="2152" y="6"/>
                </a:cubicBezTo>
                <a:cubicBezTo>
                  <a:pt x="1821" y="12"/>
                  <a:pt x="1575" y="138"/>
                  <a:pt x="1252" y="102"/>
                </a:cubicBezTo>
                <a:cubicBezTo>
                  <a:pt x="1046" y="28"/>
                  <a:pt x="1143" y="48"/>
                  <a:pt x="964" y="30"/>
                </a:cubicBezTo>
                <a:cubicBezTo>
                  <a:pt x="651" y="82"/>
                  <a:pt x="1058" y="35"/>
                  <a:pt x="724" y="42"/>
                </a:cubicBezTo>
                <a:cubicBezTo>
                  <a:pt x="737" y="170"/>
                  <a:pt x="556" y="98"/>
                  <a:pt x="556" y="16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1639887"/>
          </a:xfrm>
        </p:spPr>
        <p:txBody>
          <a:bodyPr/>
          <a:lstStyle/>
          <a:p>
            <a:r>
              <a:rPr lang="en-US" altLang="en-US"/>
              <a:t>CFL-Reachability</a:t>
            </a:r>
            <a:br>
              <a:rPr lang="en-US" altLang="en-US"/>
            </a:br>
            <a:r>
              <a:rPr lang="en-US" altLang="en-US"/>
              <a:t>via Dynamic Programming</a:t>
            </a:r>
          </a:p>
        </p:txBody>
      </p:sp>
      <p:sp>
        <p:nvSpPr>
          <p:cNvPr id="1134596" name="Text Box 4"/>
          <p:cNvSpPr txBox="1">
            <a:spLocks noChangeArrowheads="1"/>
          </p:cNvSpPr>
          <p:nvPr/>
        </p:nvSpPr>
        <p:spPr bwMode="auto">
          <a:xfrm>
            <a:off x="6651625" y="2179638"/>
            <a:ext cx="189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Grammar</a:t>
            </a:r>
          </a:p>
        </p:txBody>
      </p:sp>
      <p:sp>
        <p:nvSpPr>
          <p:cNvPr id="1134597" name="Text Box 5"/>
          <p:cNvSpPr txBox="1">
            <a:spLocks noChangeArrowheads="1"/>
          </p:cNvSpPr>
          <p:nvPr/>
        </p:nvSpPr>
        <p:spPr bwMode="auto">
          <a:xfrm>
            <a:off x="2193925" y="2141538"/>
            <a:ext cx="1316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Graph</a:t>
            </a:r>
          </a:p>
        </p:txBody>
      </p:sp>
      <p:sp>
        <p:nvSpPr>
          <p:cNvPr id="1134598" name="Oval 6"/>
          <p:cNvSpPr>
            <a:spLocks noChangeArrowheads="1"/>
          </p:cNvSpPr>
          <p:nvPr/>
        </p:nvSpPr>
        <p:spPr bwMode="auto">
          <a:xfrm>
            <a:off x="2244725" y="4144963"/>
            <a:ext cx="74613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599" name="Oval 7"/>
          <p:cNvSpPr>
            <a:spLocks noChangeArrowheads="1"/>
          </p:cNvSpPr>
          <p:nvPr/>
        </p:nvSpPr>
        <p:spPr bwMode="auto">
          <a:xfrm>
            <a:off x="3562350" y="3906838"/>
            <a:ext cx="74613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600" name="Oval 8"/>
          <p:cNvSpPr>
            <a:spLocks noChangeArrowheads="1"/>
          </p:cNvSpPr>
          <p:nvPr/>
        </p:nvSpPr>
        <p:spPr bwMode="auto">
          <a:xfrm>
            <a:off x="4362450" y="4611688"/>
            <a:ext cx="74613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34601" name="AutoShape 9"/>
          <p:cNvCxnSpPr>
            <a:cxnSpLocks noChangeShapeType="1"/>
            <a:stCxn id="1134598" idx="7"/>
            <a:endCxn id="1134599" idx="2"/>
          </p:cNvCxnSpPr>
          <p:nvPr/>
        </p:nvCxnSpPr>
        <p:spPr bwMode="auto">
          <a:xfrm flipV="1">
            <a:off x="2308225" y="3944938"/>
            <a:ext cx="1254125" cy="21113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4602" name="AutoShape 10"/>
          <p:cNvCxnSpPr>
            <a:cxnSpLocks noChangeShapeType="1"/>
            <a:stCxn id="1134599" idx="1"/>
          </p:cNvCxnSpPr>
          <p:nvPr/>
        </p:nvCxnSpPr>
        <p:spPr bwMode="auto">
          <a:xfrm>
            <a:off x="3573463" y="3917950"/>
            <a:ext cx="800100" cy="704850"/>
          </a:xfrm>
          <a:prstGeom prst="straightConnector1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4603" name="Text Box 11"/>
          <p:cNvSpPr txBox="1">
            <a:spLocks noChangeArrowheads="1"/>
          </p:cNvSpPr>
          <p:nvPr/>
        </p:nvSpPr>
        <p:spPr bwMode="auto">
          <a:xfrm>
            <a:off x="2536825" y="3475038"/>
            <a:ext cx="439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B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134604" name="Text Box 12"/>
          <p:cNvSpPr txBox="1">
            <a:spLocks noChangeArrowheads="1"/>
          </p:cNvSpPr>
          <p:nvPr/>
        </p:nvSpPr>
        <p:spPr bwMode="auto">
          <a:xfrm>
            <a:off x="3965575" y="3760788"/>
            <a:ext cx="428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9900"/>
                </a:solidFill>
              </a:rPr>
              <a:t>C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1134605" name="Group 13"/>
          <p:cNvGrpSpPr>
            <a:grpSpLocks/>
          </p:cNvGrpSpPr>
          <p:nvPr/>
        </p:nvGrpSpPr>
        <p:grpSpPr bwMode="auto">
          <a:xfrm>
            <a:off x="2308225" y="4208463"/>
            <a:ext cx="1993900" cy="836612"/>
            <a:chOff x="2042" y="3178"/>
            <a:chExt cx="1256" cy="527"/>
          </a:xfrm>
        </p:grpSpPr>
        <p:cxnSp>
          <p:nvCxnSpPr>
            <p:cNvPr id="1134606" name="AutoShape 14"/>
            <p:cNvCxnSpPr>
              <a:cxnSpLocks noChangeShapeType="1"/>
              <a:stCxn id="1134598" idx="5"/>
            </p:cNvCxnSpPr>
            <p:nvPr/>
          </p:nvCxnSpPr>
          <p:spPr bwMode="auto">
            <a:xfrm>
              <a:off x="2042" y="3178"/>
              <a:ext cx="1256" cy="272"/>
            </a:xfrm>
            <a:prstGeom prst="straightConnector1">
              <a:avLst/>
            </a:prstGeom>
            <a:noFill/>
            <a:ln w="38100" cap="rnd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4607" name="Text Box 15"/>
            <p:cNvSpPr txBox="1">
              <a:spLocks noChangeArrowheads="1"/>
            </p:cNvSpPr>
            <p:nvPr/>
          </p:nvSpPr>
          <p:spPr bwMode="auto">
            <a:xfrm>
              <a:off x="2498" y="3340"/>
              <a:ext cx="3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134608" name="Group 16"/>
          <p:cNvGrpSpPr>
            <a:grpSpLocks/>
          </p:cNvGrpSpPr>
          <p:nvPr/>
        </p:nvGrpSpPr>
        <p:grpSpPr bwMode="auto">
          <a:xfrm>
            <a:off x="6743700" y="3011488"/>
            <a:ext cx="2057400" cy="1924050"/>
            <a:chOff x="4248" y="1692"/>
            <a:chExt cx="1296" cy="1212"/>
          </a:xfrm>
        </p:grpSpPr>
        <p:sp>
          <p:nvSpPr>
            <p:cNvPr id="1134609" name="Rectangle 17"/>
            <p:cNvSpPr>
              <a:spLocks noChangeArrowheads="1"/>
            </p:cNvSpPr>
            <p:nvPr/>
          </p:nvSpPr>
          <p:spPr bwMode="auto">
            <a:xfrm>
              <a:off x="4248" y="1692"/>
              <a:ext cx="1296" cy="12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10" name="Text Box 18"/>
            <p:cNvSpPr txBox="1">
              <a:spLocks noChangeArrowheads="1"/>
            </p:cNvSpPr>
            <p:nvPr/>
          </p:nvSpPr>
          <p:spPr bwMode="auto">
            <a:xfrm>
              <a:off x="4310" y="2104"/>
              <a:ext cx="1185" cy="3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3300"/>
                  </a:solidFill>
                </a:rPr>
                <a:t>A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tx1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3200">
                  <a:solidFill>
                    <a:schemeClr val="tx1"/>
                  </a:solidFill>
                </a:rPr>
                <a:t> </a:t>
              </a:r>
              <a:r>
                <a:rPr lang="en-US" altLang="en-US" sz="3200">
                  <a:solidFill>
                    <a:schemeClr val="accent2"/>
                  </a:solidFill>
                </a:rPr>
                <a:t>B  </a:t>
              </a:r>
              <a:r>
                <a:rPr lang="en-US" altLang="en-US" sz="3200">
                  <a:solidFill>
                    <a:srgbClr val="009900"/>
                  </a:solidFill>
                </a:rPr>
                <a:t>C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1134611" name="Group 19"/>
            <p:cNvGrpSpPr>
              <a:grpSpLocks/>
            </p:cNvGrpSpPr>
            <p:nvPr/>
          </p:nvGrpSpPr>
          <p:grpSpPr bwMode="auto">
            <a:xfrm>
              <a:off x="4695" y="2472"/>
              <a:ext cx="48" cy="312"/>
              <a:chOff x="4398" y="2472"/>
              <a:chExt cx="48" cy="312"/>
            </a:xfrm>
          </p:grpSpPr>
          <p:sp>
            <p:nvSpPr>
              <p:cNvPr id="1134612" name="Oval 20"/>
              <p:cNvSpPr>
                <a:spLocks noChangeArrowheads="1"/>
              </p:cNvSpPr>
              <p:nvPr/>
            </p:nvSpPr>
            <p:spPr bwMode="auto">
              <a:xfrm>
                <a:off x="4398" y="247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13" name="Oval 21"/>
              <p:cNvSpPr>
                <a:spLocks noChangeArrowheads="1"/>
              </p:cNvSpPr>
              <p:nvPr/>
            </p:nvSpPr>
            <p:spPr bwMode="auto">
              <a:xfrm>
                <a:off x="4398" y="2598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14" name="Oval 22"/>
              <p:cNvSpPr>
                <a:spLocks noChangeArrowheads="1"/>
              </p:cNvSpPr>
              <p:nvPr/>
            </p:nvSpPr>
            <p:spPr bwMode="auto">
              <a:xfrm>
                <a:off x="4398" y="2724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4615" name="Group 23"/>
            <p:cNvGrpSpPr>
              <a:grpSpLocks/>
            </p:cNvGrpSpPr>
            <p:nvPr/>
          </p:nvGrpSpPr>
          <p:grpSpPr bwMode="auto">
            <a:xfrm>
              <a:off x="4695" y="1800"/>
              <a:ext cx="48" cy="312"/>
              <a:chOff x="4398" y="1800"/>
              <a:chExt cx="48" cy="312"/>
            </a:xfrm>
          </p:grpSpPr>
          <p:sp>
            <p:nvSpPr>
              <p:cNvPr id="1134616" name="Oval 24"/>
              <p:cNvSpPr>
                <a:spLocks noChangeArrowheads="1"/>
              </p:cNvSpPr>
              <p:nvPr/>
            </p:nvSpPr>
            <p:spPr bwMode="auto">
              <a:xfrm>
                <a:off x="4398" y="1800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17" name="Oval 25"/>
              <p:cNvSpPr>
                <a:spLocks noChangeArrowheads="1"/>
              </p:cNvSpPr>
              <p:nvPr/>
            </p:nvSpPr>
            <p:spPr bwMode="auto">
              <a:xfrm>
                <a:off x="4398" y="1926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18" name="Oval 26"/>
              <p:cNvSpPr>
                <a:spLocks noChangeArrowheads="1"/>
              </p:cNvSpPr>
              <p:nvPr/>
            </p:nvSpPr>
            <p:spPr bwMode="auto">
              <a:xfrm>
                <a:off x="4398" y="2052"/>
                <a:ext cx="48" cy="6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4619" name="Text Box 27"/>
          <p:cNvSpPr txBox="1">
            <a:spLocks noChangeArrowheads="1"/>
          </p:cNvSpPr>
          <p:nvPr/>
        </p:nvSpPr>
        <p:spPr bwMode="auto">
          <a:xfrm>
            <a:off x="415925" y="5895975"/>
            <a:ext cx="2962275" cy="73025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/>
              <a:t>O(V</a:t>
            </a:r>
            <a:r>
              <a:rPr lang="en-US" altLang="en-US" baseline="30000"/>
              <a:t>3</a:t>
            </a:r>
            <a:r>
              <a:rPr lang="en-US" altLang="en-US"/>
              <a:t>)   [Yannakakis 90]</a:t>
            </a:r>
          </a:p>
          <a:p>
            <a:pPr>
              <a:buFontTx/>
              <a:buNone/>
            </a:pPr>
            <a:r>
              <a:rPr lang="en-US" altLang="en-US"/>
              <a:t>o(V</a:t>
            </a:r>
            <a:r>
              <a:rPr lang="en-US" altLang="en-US" baseline="30000"/>
              <a:t>3</a:t>
            </a:r>
            <a:r>
              <a:rPr lang="en-US" altLang="en-US"/>
              <a:t>)    [Chaudhuri 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1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B469-D98C-4FA9-A512-A0B817B04A5C}" type="slidenum">
              <a:rPr lang="en-US" altLang="en-US"/>
              <a:pPr/>
              <a:t>100</a:t>
            </a:fld>
            <a:endParaRPr lang="en-US" altLang="en-US"/>
          </a:p>
        </p:txBody>
      </p:sp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8500"/>
            <a:ext cx="8458200" cy="685800"/>
          </a:xfrm>
        </p:spPr>
        <p:txBody>
          <a:bodyPr/>
          <a:lstStyle/>
          <a:p>
            <a:r>
              <a:rPr lang="en-US" altLang="en-US"/>
              <a:t>Affine-Relation Analysis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2775"/>
            <a:ext cx="9144000" cy="4975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Affine relation: a</a:t>
            </a:r>
            <a:r>
              <a:rPr lang="en-US" altLang="en-US" sz="2400" baseline="-25000"/>
              <a:t>0 </a:t>
            </a:r>
            <a:r>
              <a:rPr lang="en-US" altLang="en-US" sz="2400"/>
              <a:t>+</a:t>
            </a:r>
            <a:r>
              <a:rPr lang="en-US" altLang="en-US" sz="2400">
                <a:sym typeface="Symbol" panose="05050102010706020507" pitchFamily="18" charset="2"/>
              </a:rPr>
              <a:t></a:t>
            </a:r>
            <a:r>
              <a:rPr lang="en-US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 baseline="-25000">
                <a:sym typeface="Math B" panose="05000000000000000000" pitchFamily="2" charset="2"/>
              </a:rPr>
              <a:t></a:t>
            </a:r>
            <a:r>
              <a:rPr lang="en-US" altLang="en-US" sz="2400" baseline="-25000">
                <a:sym typeface="Symbol" panose="05050102010706020507" pitchFamily="18" charset="2"/>
              </a:rPr>
              <a:t>1..n</a:t>
            </a:r>
            <a:r>
              <a:rPr lang="en-US" altLang="en-US" sz="2400">
                <a:sym typeface="Symbol" panose="05050102010706020507" pitchFamily="18" charset="2"/>
              </a:rPr>
              <a:t>(a</a:t>
            </a:r>
            <a:r>
              <a:rPr lang="en-US" altLang="en-US" sz="2400" baseline="-25000">
                <a:sym typeface="Symbol" panose="05050102010706020507" pitchFamily="18" charset="2"/>
              </a:rPr>
              <a:t>i </a:t>
            </a:r>
            <a:r>
              <a:rPr lang="en-US" altLang="en-US" sz="2400"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ym typeface="Symbol" panose="05050102010706020507" pitchFamily="18" charset="2"/>
              </a:rPr>
              <a:t>i</a:t>
            </a:r>
            <a:r>
              <a:rPr lang="en-US" altLang="en-US" sz="2400">
                <a:sym typeface="Symbol" panose="05050102010706020507" pitchFamily="18" charset="2"/>
              </a:rPr>
              <a:t>) = 0</a:t>
            </a:r>
            <a:endParaRPr lang="en-US" altLang="en-US" sz="2400"/>
          </a:p>
          <a:p>
            <a:pPr lvl="1">
              <a:lnSpc>
                <a:spcPct val="90000"/>
              </a:lnSpc>
            </a:pPr>
            <a:r>
              <a:rPr lang="en-US" altLang="en-US" sz="2000"/>
              <a:t>x</a:t>
            </a:r>
            <a:r>
              <a:rPr lang="en-US" altLang="en-US" sz="2000" baseline="-25000"/>
              <a:t>1</a:t>
            </a:r>
            <a:r>
              <a:rPr lang="en-US" altLang="en-US" sz="2000"/>
              <a:t>, x</a:t>
            </a:r>
            <a:r>
              <a:rPr lang="en-US" altLang="en-US" sz="2000" baseline="-25000"/>
              <a:t>2</a:t>
            </a:r>
            <a:r>
              <a:rPr lang="en-US" altLang="en-US" sz="2000"/>
              <a:t>, …, x</a:t>
            </a:r>
            <a:r>
              <a:rPr lang="en-US" altLang="en-US" sz="2000" baseline="-25000"/>
              <a:t>n </a:t>
            </a:r>
            <a:r>
              <a:rPr lang="en-US" altLang="en-US" sz="2000"/>
              <a:t>: variables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</a:t>
            </a:r>
            <a:r>
              <a:rPr lang="en-US" altLang="en-US" sz="2000" baseline="-25000"/>
              <a:t>0</a:t>
            </a:r>
            <a:r>
              <a:rPr lang="en-US" altLang="en-US" sz="2000"/>
              <a:t>, a</a:t>
            </a:r>
            <a:r>
              <a:rPr lang="en-US" altLang="en-US" sz="2000" baseline="-25000"/>
              <a:t>1</a:t>
            </a:r>
            <a:r>
              <a:rPr lang="en-US" altLang="en-US" sz="2000"/>
              <a:t>, …, a</a:t>
            </a:r>
            <a:r>
              <a:rPr lang="en-US" altLang="en-US" sz="2000" baseline="-25000"/>
              <a:t>n </a:t>
            </a:r>
            <a:r>
              <a:rPr lang="en-US" altLang="en-US" sz="2000"/>
              <a:t>: int constants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ym typeface="Symbol" panose="05050102010706020507" pitchFamily="18" charset="2"/>
              </a:rPr>
              <a:t>more general than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sym typeface="Symbol" panose="05050102010706020507" pitchFamily="18" charset="2"/>
              </a:rPr>
              <a:t>constant propagation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sym typeface="Symbol" panose="05050102010706020507" pitchFamily="18" charset="2"/>
              </a:rPr>
              <a:t>induction-variable analysis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ARA for modular arithmetic: </a:t>
            </a:r>
            <a:r>
              <a:rPr lang="en-US" altLang="en-US" sz="2000"/>
              <a:t>(Muller-Olm &amp; Seidl [ESOP 05])</a:t>
            </a:r>
            <a:r>
              <a:rPr lang="en-US" altLang="en-US" sz="2000" b="1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Reformulated using WPDSs</a:t>
            </a:r>
            <a:endParaRPr lang="en-US" altLang="en-US" sz="240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  <a:sym typeface="Symbol" panose="05050102010706020507" pitchFamily="18" charset="2"/>
              </a:rPr>
              <a:t>Application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rgbClr val="FFFF00"/>
                </a:solidFill>
                <a:sym typeface="Symbol" panose="05050102010706020507" pitchFamily="18" charset="2"/>
              </a:rPr>
              <a:t>determine affine relations </a:t>
            </a:r>
            <a:r>
              <a:rPr lang="en-US" altLang="en-US" sz="2000">
                <a:solidFill>
                  <a:srgbClr val="FFFF00"/>
                </a:solidFill>
              </a:rPr>
              <a:t>for x86 registers</a:t>
            </a:r>
            <a:endParaRPr lang="en-US" altLang="en-US" sz="2000">
              <a:solidFill>
                <a:srgbClr val="FFFF00"/>
              </a:solidFill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rgbClr val="FFFF00"/>
                </a:solidFill>
              </a:rPr>
              <a:t>propagate loop-bound info from loop-control registers to other variables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B184-DDEC-4F6F-8716-A58B8E5244D6}" type="slidenum">
              <a:rPr lang="en-US" altLang="en-US"/>
              <a:pPr/>
              <a:t>101</a:t>
            </a:fld>
            <a:endParaRPr lang="en-US" altLang="en-US"/>
          </a:p>
        </p:txBody>
      </p:sp>
      <p:sp>
        <p:nvSpPr>
          <p:cNvPr id="1187842" name="Rectangle 2"/>
          <p:cNvSpPr>
            <a:spLocks noChangeArrowheads="1"/>
          </p:cNvSpPr>
          <p:nvPr/>
        </p:nvSpPr>
        <p:spPr bwMode="auto">
          <a:xfrm>
            <a:off x="1116013" y="1425575"/>
            <a:ext cx="1381125" cy="22860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1187843" name="Rectangle 3"/>
          <p:cNvSpPr>
            <a:spLocks noChangeArrowheads="1"/>
          </p:cNvSpPr>
          <p:nvPr/>
        </p:nvSpPr>
        <p:spPr bwMode="auto">
          <a:xfrm>
            <a:off x="3465513" y="1935163"/>
            <a:ext cx="1382712" cy="91281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1187844" name="Text Box 4"/>
          <p:cNvSpPr txBox="1">
            <a:spLocks noChangeArrowheads="1"/>
          </p:cNvSpPr>
          <p:nvPr/>
        </p:nvSpPr>
        <p:spPr bwMode="auto">
          <a:xfrm>
            <a:off x="2578100" y="2640013"/>
            <a:ext cx="836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(GL,4)</a:t>
            </a:r>
          </a:p>
        </p:txBody>
      </p:sp>
      <p:sp>
        <p:nvSpPr>
          <p:cNvPr id="1187845" name="Line 5"/>
          <p:cNvSpPr>
            <a:spLocks noChangeShapeType="1"/>
          </p:cNvSpPr>
          <p:nvPr/>
        </p:nvSpPr>
        <p:spPr bwMode="auto">
          <a:xfrm>
            <a:off x="3248025" y="2847975"/>
            <a:ext cx="23018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46" name="Text Box 6"/>
          <p:cNvSpPr txBox="1">
            <a:spLocks noChangeArrowheads="1"/>
          </p:cNvSpPr>
          <p:nvPr/>
        </p:nvSpPr>
        <p:spPr bwMode="auto">
          <a:xfrm>
            <a:off x="2528888" y="1717675"/>
            <a:ext cx="93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(GL,12)</a:t>
            </a:r>
          </a:p>
        </p:txBody>
      </p:sp>
      <p:sp>
        <p:nvSpPr>
          <p:cNvPr id="1187847" name="Line 7"/>
          <p:cNvSpPr>
            <a:spLocks noChangeShapeType="1"/>
          </p:cNvSpPr>
          <p:nvPr/>
        </p:nvSpPr>
        <p:spPr bwMode="auto">
          <a:xfrm>
            <a:off x="3236913" y="1925638"/>
            <a:ext cx="23018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48" name="Text Box 8"/>
          <p:cNvSpPr txBox="1">
            <a:spLocks noChangeArrowheads="1"/>
          </p:cNvSpPr>
          <p:nvPr/>
        </p:nvSpPr>
        <p:spPr bwMode="auto">
          <a:xfrm>
            <a:off x="539750" y="414178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Region for </a:t>
            </a:r>
            <a:r>
              <a:rPr lang="en-US" altLang="en-US" sz="1800" b="1">
                <a:latin typeface="Courier New" panose="02070309020205020404" pitchFamily="49" charset="0"/>
              </a:rPr>
              <a:t>main</a:t>
            </a:r>
          </a:p>
        </p:txBody>
      </p:sp>
      <p:sp>
        <p:nvSpPr>
          <p:cNvPr id="1187849" name="Text Box 9"/>
          <p:cNvSpPr txBox="1">
            <a:spLocks noChangeArrowheads="1"/>
          </p:cNvSpPr>
          <p:nvPr/>
        </p:nvSpPr>
        <p:spPr bwMode="auto">
          <a:xfrm>
            <a:off x="3148013" y="3078163"/>
            <a:ext cx="1597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Global Region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1187850" name="Line 10"/>
          <p:cNvSpPr>
            <a:spLocks noChangeShapeType="1"/>
          </p:cNvSpPr>
          <p:nvPr/>
        </p:nvSpPr>
        <p:spPr bwMode="auto">
          <a:xfrm>
            <a:off x="2613025" y="1062038"/>
            <a:ext cx="0" cy="345598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51" name="Line 11"/>
          <p:cNvSpPr>
            <a:spLocks noChangeShapeType="1"/>
          </p:cNvSpPr>
          <p:nvPr/>
        </p:nvSpPr>
        <p:spPr bwMode="auto">
          <a:xfrm>
            <a:off x="1001713" y="3711575"/>
            <a:ext cx="2873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53" name="Rectangle 13"/>
          <p:cNvSpPr>
            <a:spLocks noChangeArrowheads="1"/>
          </p:cNvSpPr>
          <p:nvPr/>
        </p:nvSpPr>
        <p:spPr bwMode="auto">
          <a:xfrm>
            <a:off x="4953000" y="1373188"/>
            <a:ext cx="41910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; </a:t>
            </a:r>
            <a:r>
              <a:rPr lang="en-US" altLang="en-US" sz="1800" b="1">
                <a:latin typeface="Courier New" panose="02070309020205020404" pitchFamily="49" charset="0"/>
              </a:rPr>
              <a:t>ebx </a:t>
            </a:r>
            <a:r>
              <a:rPr lang="en-US" altLang="en-US" sz="1800" b="1">
                <a:latin typeface="Courier New" panose="02070309020205020404" pitchFamily="49" charset="0"/>
                <a:sym typeface="Symbol" panose="05050102010706020507" pitchFamily="18" charset="2"/>
              </a:rPr>
              <a:t></a:t>
            </a:r>
            <a:r>
              <a:rPr lang="en-US" altLang="en-US" sz="1800" b="1">
                <a:latin typeface="Courier New" panose="02070309020205020404" pitchFamily="49" charset="0"/>
              </a:rPr>
              <a:t> variable 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; </a:t>
            </a:r>
            <a:r>
              <a:rPr lang="en-US" altLang="en-US" sz="1800" b="1">
                <a:latin typeface="Courier New" panose="02070309020205020404" pitchFamily="49" charset="0"/>
              </a:rPr>
              <a:t>ecx </a:t>
            </a:r>
            <a:r>
              <a:rPr lang="en-US" altLang="en-US" sz="1800" b="1">
                <a:latin typeface="Courier New" panose="02070309020205020404" pitchFamily="49" charset="0"/>
                <a:sym typeface="Symbol" panose="05050102010706020507" pitchFamily="18" charset="2"/>
              </a:rPr>
              <a:t> variable </a:t>
            </a:r>
            <a:r>
              <a:rPr lang="en-US" altLang="en-US" sz="1800" b="1">
                <a:latin typeface="Courier New" panose="02070309020205020404" pitchFamily="49" charset="0"/>
              </a:rPr>
              <a:t>p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sub    esp, 40       ;adjust stack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lea    edx, [esp+8]  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mov    [8], edx      ;pArray2=&amp;a[2]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lea    ecx, [esp]    ;p=&amp;a[0]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mov    edx, [4]	     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loc_9: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</a:t>
            </a:r>
            <a:r>
              <a:rPr lang="en-US" altLang="en-US" sz="1500" b="1">
                <a:solidFill>
                  <a:srgbClr val="00FF00"/>
                </a:solidFill>
                <a:latin typeface="Courier New" panose="02070309020205020404" pitchFamily="49" charset="0"/>
              </a:rPr>
              <a:t>mov    [ecx], edx  ;*p=arrVal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add    ecx, 4      ;p++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inc    ebx         ;i++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cmp    ebx, 10     ;i&lt;10?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jl     short loc_9 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mov    edi, [8]    ;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mov    eax, [edi]  ;return *pArray2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add    esp, 40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retn</a:t>
            </a:r>
          </a:p>
        </p:txBody>
      </p:sp>
      <p:sp>
        <p:nvSpPr>
          <p:cNvPr id="1187854" name="Line 14"/>
          <p:cNvSpPr>
            <a:spLocks noChangeShapeType="1"/>
          </p:cNvSpPr>
          <p:nvPr/>
        </p:nvSpPr>
        <p:spPr bwMode="auto">
          <a:xfrm>
            <a:off x="4876800" y="1216025"/>
            <a:ext cx="0" cy="51816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56" name="Line 16"/>
          <p:cNvSpPr>
            <a:spLocks noChangeShapeType="1"/>
          </p:cNvSpPr>
          <p:nvPr/>
        </p:nvSpPr>
        <p:spPr bwMode="auto">
          <a:xfrm>
            <a:off x="1116013" y="3021013"/>
            <a:ext cx="13827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57" name="Line 17"/>
          <p:cNvSpPr>
            <a:spLocks noChangeShapeType="1"/>
          </p:cNvSpPr>
          <p:nvPr/>
        </p:nvSpPr>
        <p:spPr bwMode="auto">
          <a:xfrm>
            <a:off x="3478213" y="2387600"/>
            <a:ext cx="13827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58" name="Line 18"/>
          <p:cNvSpPr>
            <a:spLocks noChangeShapeType="1"/>
          </p:cNvSpPr>
          <p:nvPr/>
        </p:nvSpPr>
        <p:spPr bwMode="auto">
          <a:xfrm>
            <a:off x="1116013" y="3711575"/>
            <a:ext cx="13827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59" name="Line 19"/>
          <p:cNvSpPr>
            <a:spLocks noChangeShapeType="1"/>
          </p:cNvSpPr>
          <p:nvPr/>
        </p:nvSpPr>
        <p:spPr bwMode="auto">
          <a:xfrm>
            <a:off x="3476625" y="2847975"/>
            <a:ext cx="13827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60" name="Text Box 20"/>
          <p:cNvSpPr txBox="1">
            <a:spLocks noChangeArrowheads="1"/>
          </p:cNvSpPr>
          <p:nvPr/>
        </p:nvSpPr>
        <p:spPr bwMode="auto">
          <a:xfrm>
            <a:off x="-22225" y="3522663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(main, -40)</a:t>
            </a:r>
          </a:p>
        </p:txBody>
      </p:sp>
      <p:sp>
        <p:nvSpPr>
          <p:cNvPr id="1187861" name="Text Box 21"/>
          <p:cNvSpPr txBox="1">
            <a:spLocks noChangeArrowheads="1"/>
          </p:cNvSpPr>
          <p:nvPr/>
        </p:nvSpPr>
        <p:spPr bwMode="auto">
          <a:xfrm>
            <a:off x="79375" y="1281113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(main, 0)</a:t>
            </a:r>
          </a:p>
        </p:txBody>
      </p:sp>
      <p:sp>
        <p:nvSpPr>
          <p:cNvPr id="1187862" name="Text Box 22"/>
          <p:cNvSpPr txBox="1">
            <a:spLocks noChangeArrowheads="1"/>
          </p:cNvSpPr>
          <p:nvPr/>
        </p:nvSpPr>
        <p:spPr bwMode="auto">
          <a:xfrm>
            <a:off x="2590800" y="2182813"/>
            <a:ext cx="836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(GL,8)</a:t>
            </a:r>
          </a:p>
        </p:txBody>
      </p:sp>
      <p:sp>
        <p:nvSpPr>
          <p:cNvPr id="1187863" name="Line 23"/>
          <p:cNvSpPr>
            <a:spLocks noChangeShapeType="1"/>
          </p:cNvSpPr>
          <p:nvPr/>
        </p:nvSpPr>
        <p:spPr bwMode="auto">
          <a:xfrm>
            <a:off x="3248025" y="2390775"/>
            <a:ext cx="23018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64" name="Text Box 24"/>
          <p:cNvSpPr txBox="1">
            <a:spLocks noChangeArrowheads="1"/>
          </p:cNvSpPr>
          <p:nvPr/>
        </p:nvSpPr>
        <p:spPr bwMode="auto">
          <a:xfrm>
            <a:off x="-36513" y="2847975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(main, -32)</a:t>
            </a:r>
          </a:p>
        </p:txBody>
      </p:sp>
      <p:sp>
        <p:nvSpPr>
          <p:cNvPr id="1187865" name="Rectangle 25"/>
          <p:cNvSpPr>
            <a:spLocks noChangeArrowheads="1"/>
          </p:cNvSpPr>
          <p:nvPr/>
        </p:nvSpPr>
        <p:spPr bwMode="auto">
          <a:xfrm>
            <a:off x="3467100" y="1925638"/>
            <a:ext cx="1381125" cy="461962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1187866" name="Text Box 26"/>
          <p:cNvSpPr txBox="1">
            <a:spLocks noChangeArrowheads="1"/>
          </p:cNvSpPr>
          <p:nvPr/>
        </p:nvSpPr>
        <p:spPr bwMode="auto">
          <a:xfrm>
            <a:off x="1228725" y="3194050"/>
            <a:ext cx="1084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main_40</a:t>
            </a:r>
          </a:p>
        </p:txBody>
      </p:sp>
      <p:sp>
        <p:nvSpPr>
          <p:cNvPr id="1187867" name="Text Box 27"/>
          <p:cNvSpPr txBox="1">
            <a:spLocks noChangeArrowheads="1"/>
          </p:cNvSpPr>
          <p:nvPr/>
        </p:nvSpPr>
        <p:spPr bwMode="auto">
          <a:xfrm>
            <a:off x="3681413" y="2424113"/>
            <a:ext cx="94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mem_4</a:t>
            </a:r>
          </a:p>
        </p:txBody>
      </p:sp>
      <p:sp>
        <p:nvSpPr>
          <p:cNvPr id="1187868" name="Text Box 28"/>
          <p:cNvSpPr txBox="1">
            <a:spLocks noChangeArrowheads="1"/>
          </p:cNvSpPr>
          <p:nvPr/>
        </p:nvSpPr>
        <p:spPr bwMode="auto">
          <a:xfrm>
            <a:off x="3649663" y="1998663"/>
            <a:ext cx="94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mem_8</a:t>
            </a:r>
          </a:p>
        </p:txBody>
      </p:sp>
      <p:sp>
        <p:nvSpPr>
          <p:cNvPr id="1187869" name="Rectangle 29"/>
          <p:cNvSpPr>
            <a:spLocks noChangeArrowheads="1"/>
          </p:cNvSpPr>
          <p:nvPr/>
        </p:nvSpPr>
        <p:spPr bwMode="auto">
          <a:xfrm>
            <a:off x="1116013" y="1408113"/>
            <a:ext cx="1382712" cy="16129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7870" name="Group 30"/>
          <p:cNvGrpSpPr>
            <a:grpSpLocks/>
          </p:cNvGrpSpPr>
          <p:nvPr/>
        </p:nvGrpSpPr>
        <p:grpSpPr bwMode="auto">
          <a:xfrm>
            <a:off x="250825" y="4605338"/>
            <a:ext cx="5127625" cy="423862"/>
            <a:chOff x="158" y="2741"/>
            <a:chExt cx="3230" cy="267"/>
          </a:xfrm>
        </p:grpSpPr>
        <p:grpSp>
          <p:nvGrpSpPr>
            <p:cNvPr id="1187871" name="Group 31"/>
            <p:cNvGrpSpPr>
              <a:grpSpLocks/>
            </p:cNvGrpSpPr>
            <p:nvPr/>
          </p:nvGrpSpPr>
          <p:grpSpPr bwMode="auto">
            <a:xfrm>
              <a:off x="158" y="2741"/>
              <a:ext cx="240" cy="267"/>
              <a:chOff x="3216" y="2160"/>
              <a:chExt cx="240" cy="267"/>
            </a:xfrm>
          </p:grpSpPr>
          <p:sp>
            <p:nvSpPr>
              <p:cNvPr id="1187872" name="AutoShape 32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240" cy="267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7873" name="Text Box 33"/>
              <p:cNvSpPr txBox="1">
                <a:spLocks noChangeArrowheads="1"/>
              </p:cNvSpPr>
              <p:nvPr/>
            </p:nvSpPr>
            <p:spPr bwMode="auto">
              <a:xfrm>
                <a:off x="3248" y="2222"/>
                <a:ext cx="16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1</a:t>
                </a:r>
              </a:p>
            </p:txBody>
          </p:sp>
        </p:grpSp>
        <p:sp>
          <p:nvSpPr>
            <p:cNvPr id="1187874" name="Text Box 34"/>
            <p:cNvSpPr txBox="1">
              <a:spLocks noChangeArrowheads="1"/>
            </p:cNvSpPr>
            <p:nvPr/>
          </p:nvSpPr>
          <p:spPr bwMode="auto">
            <a:xfrm>
              <a:off x="402" y="2741"/>
              <a:ext cx="29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  <a:latin typeface="Courier New" panose="02070309020205020404" pitchFamily="49" charset="0"/>
                </a:rPr>
                <a:t>ecx</a:t>
              </a:r>
              <a:r>
                <a:rPr lang="en-US" altLang="en-US" sz="1800">
                  <a:solidFill>
                    <a:srgbClr val="FFFF00"/>
                  </a:solidFill>
                </a:rPr>
                <a:t> </a:t>
              </a:r>
              <a:r>
                <a:rPr lang="en-US" altLang="en-US" sz="1800">
                  <a:solidFill>
                    <a:srgbClr val="FFFF00"/>
                  </a:solidFill>
                  <a:sym typeface="Symbol" panose="05050102010706020507" pitchFamily="18" charset="2"/>
                </a:rPr>
                <a:t> (</a:t>
              </a:r>
              <a:r>
                <a:rPr lang="en-US" altLang="en-US" sz="1800" b="1">
                  <a:solidFill>
                    <a:srgbClr val="FFFF00"/>
                  </a:solidFill>
                  <a:sym typeface="Symbol" panose="05050102010706020507" pitchFamily="18" charset="2"/>
                </a:rPr>
                <a:t></a:t>
              </a:r>
              <a:r>
                <a:rPr lang="en-US" altLang="en-US" sz="1800">
                  <a:solidFill>
                    <a:srgbClr val="FFFF00"/>
                  </a:solidFill>
                  <a:sym typeface="Symbol" panose="05050102010706020507" pitchFamily="18" charset="2"/>
                </a:rPr>
                <a:t>, [-40,-4])</a:t>
              </a:r>
            </a:p>
          </p:txBody>
        </p:sp>
      </p:grpSp>
      <p:sp>
        <p:nvSpPr>
          <p:cNvPr id="1187875" name="Text Box 35"/>
          <p:cNvSpPr txBox="1">
            <a:spLocks noChangeArrowheads="1"/>
          </p:cNvSpPr>
          <p:nvPr/>
        </p:nvSpPr>
        <p:spPr bwMode="auto">
          <a:xfrm>
            <a:off x="1228725" y="2135188"/>
            <a:ext cx="1084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main_32</a:t>
            </a:r>
          </a:p>
        </p:txBody>
      </p:sp>
      <p:grpSp>
        <p:nvGrpSpPr>
          <p:cNvPr id="1187879" name="Group 39"/>
          <p:cNvGrpSpPr>
            <a:grpSpLocks/>
          </p:cNvGrpSpPr>
          <p:nvPr/>
        </p:nvGrpSpPr>
        <p:grpSpPr bwMode="auto">
          <a:xfrm>
            <a:off x="1116013" y="1158875"/>
            <a:ext cx="1382712" cy="304800"/>
            <a:chOff x="703" y="581"/>
            <a:chExt cx="871" cy="192"/>
          </a:xfrm>
        </p:grpSpPr>
        <p:sp>
          <p:nvSpPr>
            <p:cNvPr id="1187880" name="Rectangle 40"/>
            <p:cNvSpPr>
              <a:spLocks noChangeArrowheads="1"/>
            </p:cNvSpPr>
            <p:nvPr/>
          </p:nvSpPr>
          <p:spPr bwMode="auto">
            <a:xfrm>
              <a:off x="703" y="600"/>
              <a:ext cx="871" cy="1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881" name="Text Box 41"/>
            <p:cNvSpPr txBox="1">
              <a:spLocks noChangeArrowheads="1"/>
            </p:cNvSpPr>
            <p:nvPr/>
          </p:nvSpPr>
          <p:spPr bwMode="auto">
            <a:xfrm>
              <a:off x="777" y="581"/>
              <a:ext cx="6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Courier New" panose="02070309020205020404" pitchFamily="49" charset="0"/>
                </a:rPr>
                <a:t>ret_main</a:t>
              </a:r>
            </a:p>
          </p:txBody>
        </p:sp>
      </p:grpSp>
      <p:sp>
        <p:nvSpPr>
          <p:cNvPr id="1187882" name="Line 42"/>
          <p:cNvSpPr>
            <a:spLocks noChangeShapeType="1"/>
          </p:cNvSpPr>
          <p:nvPr/>
        </p:nvSpPr>
        <p:spPr bwMode="auto">
          <a:xfrm>
            <a:off x="1001713" y="1408113"/>
            <a:ext cx="2873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3" name="Line 43"/>
          <p:cNvSpPr>
            <a:spLocks noChangeShapeType="1"/>
          </p:cNvSpPr>
          <p:nvPr/>
        </p:nvSpPr>
        <p:spPr bwMode="auto">
          <a:xfrm>
            <a:off x="968375" y="3021013"/>
            <a:ext cx="2873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4" name="Rectangle 44"/>
          <p:cNvSpPr>
            <a:spLocks noChangeArrowheads="1"/>
          </p:cNvSpPr>
          <p:nvPr/>
        </p:nvSpPr>
        <p:spPr bwMode="auto">
          <a:xfrm>
            <a:off x="1116013" y="1398588"/>
            <a:ext cx="1382712" cy="2303462"/>
          </a:xfrm>
          <a:prstGeom prst="rect">
            <a:avLst/>
          </a:prstGeom>
          <a:solidFill>
            <a:srgbClr val="33CCCC">
              <a:alpha val="75000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7885" name="Group 45"/>
          <p:cNvGrpSpPr>
            <a:grpSpLocks/>
          </p:cNvGrpSpPr>
          <p:nvPr/>
        </p:nvGrpSpPr>
        <p:grpSpPr bwMode="auto">
          <a:xfrm>
            <a:off x="8718550" y="3703638"/>
            <a:ext cx="381000" cy="423862"/>
            <a:chOff x="3532" y="2112"/>
            <a:chExt cx="240" cy="267"/>
          </a:xfrm>
        </p:grpSpPr>
        <p:sp>
          <p:nvSpPr>
            <p:cNvPr id="1187886" name="AutoShape 46"/>
            <p:cNvSpPr>
              <a:spLocks noChangeArrowheads="1"/>
            </p:cNvSpPr>
            <p:nvPr/>
          </p:nvSpPr>
          <p:spPr bwMode="auto">
            <a:xfrm rot="10800000">
              <a:off x="3532" y="2112"/>
              <a:ext cx="240" cy="26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887" name="Text Box 47"/>
            <p:cNvSpPr txBox="1">
              <a:spLocks noChangeArrowheads="1"/>
            </p:cNvSpPr>
            <p:nvPr/>
          </p:nvSpPr>
          <p:spPr bwMode="auto">
            <a:xfrm>
              <a:off x="3584" y="2174"/>
              <a:ext cx="1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1</a:t>
              </a:r>
            </a:p>
          </p:txBody>
        </p:sp>
      </p:grpSp>
      <p:sp>
        <p:nvSpPr>
          <p:cNvPr id="1187900" name="Rectangle 6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  <a:ln/>
        </p:spPr>
        <p:txBody>
          <a:bodyPr/>
          <a:lstStyle/>
          <a:p>
            <a:r>
              <a:rPr lang="en-US" altLang="en-US" sz="3200"/>
              <a:t>Widenening in Independent-Attribute Domains</a:t>
            </a:r>
          </a:p>
        </p:txBody>
      </p:sp>
      <p:sp>
        <p:nvSpPr>
          <p:cNvPr id="1187901" name="Text Box 61"/>
          <p:cNvSpPr txBox="1">
            <a:spLocks noChangeArrowheads="1"/>
          </p:cNvSpPr>
          <p:nvPr/>
        </p:nvSpPr>
        <p:spPr bwMode="auto">
          <a:xfrm>
            <a:off x="400050" y="5197475"/>
            <a:ext cx="342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No corruption of the stack!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8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C4CB-3D3A-461F-AE08-9BAB1DE0ABD5}" type="slidenum">
              <a:rPr lang="en-US" altLang="en-US"/>
              <a:pPr/>
              <a:t>102</a:t>
            </a:fld>
            <a:endParaRPr lang="en-US" altLang="en-US"/>
          </a:p>
        </p:txBody>
      </p:sp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6713"/>
            <a:ext cx="8458200" cy="685800"/>
          </a:xfrm>
        </p:spPr>
        <p:txBody>
          <a:bodyPr/>
          <a:lstStyle/>
          <a:p>
            <a:r>
              <a:rPr lang="en-US" altLang="en-US"/>
              <a:t>Our Story Continues . . .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85888"/>
            <a:ext cx="91440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Traditional trust-management models provide centralized solutions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require certificates to be sent to a central site for certificate-chain discovery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not acceptable in practice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solution: </a:t>
            </a:r>
            <a:r>
              <a:rPr lang="en-US" altLang="en-US" sz="2000" u="sng">
                <a:solidFill>
                  <a:srgbClr val="FFFF00"/>
                </a:solidFill>
              </a:rPr>
              <a:t>distributed WPDS solver</a:t>
            </a:r>
            <a:r>
              <a:rPr lang="en-US" altLang="en-US" sz="2000"/>
              <a:t> </a:t>
            </a:r>
            <a:r>
              <a:rPr lang="en-US" altLang="en-US" sz="1800"/>
              <a:t>[JSWR06, Kidd unpublished]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useful in program analysis, too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Polyhedral analysis?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“widening weights” [Gopan thesis]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Concurrent PDS model checker </a:t>
            </a:r>
            <a:r>
              <a:rPr lang="en-US" altLang="en-US" sz="1800"/>
              <a:t>[CCKRT06]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Analysis engine for model checking </a:t>
            </a:r>
            <a:r>
              <a:rPr lang="en-US" altLang="en-US" sz="2000" u="sng">
                <a:solidFill>
                  <a:srgbClr val="FFFF00"/>
                </a:solidFill>
              </a:rPr>
              <a:t>concurrent</a:t>
            </a:r>
            <a:r>
              <a:rPr lang="en-US" altLang="en-US" sz="2000"/>
              <a:t> programs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Undecidable in general; uses semi-decision procedure </a:t>
            </a:r>
            <a:r>
              <a:rPr lang="en-US" altLang="en-US" sz="1800"/>
              <a:t>[BET03]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Context-bounded model checking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Analyze a concurrent program for a bounded number of context switches</a:t>
            </a:r>
            <a:r>
              <a:rPr lang="en-US" altLang="en-US" sz="2400"/>
              <a:t> </a:t>
            </a:r>
            <a:r>
              <a:rPr lang="en-US" altLang="en-US" sz="1800"/>
              <a:t>[QR05], [LTKR08]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0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5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10EF-0859-49D2-9DD2-A9B5E56FF012}" type="slidenum">
              <a:rPr lang="en-US" altLang="en-US"/>
              <a:pPr/>
              <a:t>103</a:t>
            </a:fld>
            <a:endParaRPr lang="en-US" altLang="en-US"/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1013"/>
            <a:ext cx="8458200" cy="685800"/>
          </a:xfrm>
        </p:spPr>
        <p:txBody>
          <a:bodyPr/>
          <a:lstStyle/>
          <a:p>
            <a:r>
              <a:rPr lang="en-US" altLang="en-US"/>
              <a:t>Concurrent PDS Model Checking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09738"/>
            <a:ext cx="8447088" cy="4564062"/>
          </a:xfrm>
        </p:spPr>
        <p:txBody>
          <a:bodyPr/>
          <a:lstStyle/>
          <a:p>
            <a:r>
              <a:rPr lang="en-US" altLang="en-US" sz="2800"/>
              <a:t>CPDS: Analysis engine for model checking concurrent programs</a:t>
            </a:r>
          </a:p>
          <a:p>
            <a:pPr lvl="1">
              <a:lnSpc>
                <a:spcPct val="10000"/>
              </a:lnSpc>
            </a:pPr>
            <a:endParaRPr lang="en-US" altLang="en-US" sz="2400"/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altLang="en-US" sz="2400"/>
              <a:t>   S. Chaki, E. Clarke, N. Kidd, T. Reps, and T. Touili, Verifying concurrent message-passing C programs with recursive calls, TACAS, 2006.</a:t>
            </a:r>
          </a:p>
          <a:p>
            <a:pPr lvl="1">
              <a:lnSpc>
                <a:spcPct val="10000"/>
              </a:lnSpc>
              <a:buFontTx/>
              <a:buNone/>
            </a:pPr>
            <a:endParaRPr lang="en-US" altLang="en-US"/>
          </a:p>
          <a:p>
            <a:pPr>
              <a:lnSpc>
                <a:spcPct val="120000"/>
              </a:lnSpc>
            </a:pPr>
            <a:r>
              <a:rPr lang="en-US" altLang="en-US" sz="2800"/>
              <a:t>CPDS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Magic + an appropriate WPDS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Found a real bug in a Bluetooth driver</a:t>
            </a:r>
            <a:endParaRPr lang="en-US" altLang="en-US" sz="32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50EE-255F-4ADB-AC9F-537D78F8CDA7}" type="slidenum">
              <a:rPr lang="en-US" altLang="en-US"/>
              <a:pPr/>
              <a:t>104</a:t>
            </a:fld>
            <a:endParaRPr lang="en-US" altLang="en-US"/>
          </a:p>
        </p:txBody>
      </p:sp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1393825"/>
          </a:xfrm>
        </p:spPr>
        <p:txBody>
          <a:bodyPr/>
          <a:lstStyle/>
          <a:p>
            <a:r>
              <a:rPr lang="en-US" altLang="en-US"/>
              <a:t>CPDS Analysis</a:t>
            </a:r>
            <a:br>
              <a:rPr lang="en-US" altLang="en-US"/>
            </a:br>
            <a:r>
              <a:rPr lang="en-US" altLang="en-US"/>
              <a:t>of Bluetooth Driver (I)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9288"/>
            <a:ext cx="9144000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Model of Bluetooth driver from Windows NT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Reentrant multi-threaded library</a:t>
            </a:r>
          </a:p>
          <a:p>
            <a:pPr>
              <a:lnSpc>
                <a:spcPct val="90000"/>
              </a:lnSpc>
            </a:pPr>
            <a:r>
              <a:rPr lang="en-US" altLang="en-US"/>
              <a:t>Has known bug, found by KISS </a:t>
            </a:r>
            <a:r>
              <a:rPr lang="en-US" altLang="en-US" sz="2800"/>
              <a:t>[QW04]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2 handler processes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each receives one request ― A: RUN; B: STOP</a:t>
            </a:r>
          </a:p>
          <a:p>
            <a:pPr lvl="1">
              <a:lnSpc>
                <a:spcPct val="60000"/>
              </a:lnSpc>
            </a:pPr>
            <a:r>
              <a:rPr lang="en-US" altLang="en-US" sz="3200"/>
              <a:t>2 context switches: A </a:t>
            </a:r>
            <a:r>
              <a:rPr lang="en-US" altLang="en-US" sz="3200">
                <a:sym typeface="Symbol" panose="05050102010706020507" pitchFamily="18" charset="2"/>
              </a:rPr>
              <a:t> B</a:t>
            </a:r>
            <a:r>
              <a:rPr lang="en-US" altLang="en-US" sz="3200"/>
              <a:t> </a:t>
            </a:r>
            <a:r>
              <a:rPr lang="en-US" altLang="en-US" sz="3200">
                <a:sym typeface="Symbol" panose="05050102010706020507" pitchFamily="18" charset="2"/>
              </a:rPr>
              <a:t> A</a:t>
            </a:r>
            <a:r>
              <a:rPr lang="en-US" altLang="en-US" sz="3200"/>
              <a:t> </a:t>
            </a:r>
            <a:r>
              <a:rPr lang="en-US" altLang="en-US" sz="4400">
                <a:solidFill>
                  <a:srgbClr val="FFFF00"/>
                </a:solidFill>
                <a:sym typeface="Wingdings" panose="05000000000000000000" pitchFamily="2" charset="2"/>
              </a:rPr>
              <a:t></a:t>
            </a:r>
            <a:endParaRPr lang="en-US" altLang="en-US" sz="32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/>
              <a:t>Modeled with a CPDS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Buggy run performs 8 actions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Found in 5 seconds, using 334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0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uiExpand="1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6455-7C77-4080-A94D-8AC74781F1D0}" type="slidenum">
              <a:rPr lang="en-US" altLang="en-US"/>
              <a:pPr/>
              <a:t>105</a:t>
            </a:fld>
            <a:endParaRPr lang="en-US" altLang="en-US"/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8" y="1862138"/>
            <a:ext cx="884872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“Corrected” version of model obtained from S. Qadeer (Microsoft Research)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Challenge: Could we establish that it was correct?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Answers obtained by CPDS model checking: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For 2 processes, correct</a:t>
            </a:r>
          </a:p>
          <a:p>
            <a:pPr lvl="1">
              <a:lnSpc>
                <a:spcPct val="50000"/>
              </a:lnSpc>
            </a:pPr>
            <a:r>
              <a:rPr lang="en-US" altLang="en-US" sz="3200"/>
              <a:t>For 3 processes, incorrect </a:t>
            </a:r>
            <a:r>
              <a:rPr lang="en-US" altLang="en-US" sz="4400">
                <a:solidFill>
                  <a:srgbClr val="FFFF00"/>
                </a:solidFill>
                <a:sym typeface="Wingdings" panose="05000000000000000000" pitchFamily="2" charset="2"/>
              </a:rPr>
              <a:t></a:t>
            </a:r>
            <a:endParaRPr lang="en-US" altLang="en-US" sz="440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3200"/>
              <a:t>Buggy run performs 14 actions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Found in 20 seconds, using 391 MB</a:t>
            </a:r>
          </a:p>
          <a:p>
            <a:pPr>
              <a:lnSpc>
                <a:spcPct val="90000"/>
              </a:lnSpc>
            </a:pPr>
            <a:endParaRPr lang="en-US" altLang="en-US" sz="3600"/>
          </a:p>
        </p:txBody>
      </p:sp>
      <p:sp>
        <p:nvSpPr>
          <p:cNvPr id="910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1393825"/>
          </a:xfrm>
          <a:noFill/>
          <a:ln/>
        </p:spPr>
        <p:txBody>
          <a:bodyPr/>
          <a:lstStyle/>
          <a:p>
            <a:r>
              <a:rPr lang="en-US" altLang="en-US"/>
              <a:t>CPDS Analysis</a:t>
            </a:r>
            <a:br>
              <a:rPr lang="en-US" altLang="en-US"/>
            </a:br>
            <a:r>
              <a:rPr lang="en-US" altLang="en-US"/>
              <a:t>of Bluetooth Driver 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1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1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uiExpand="1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E7EA-1665-4559-AA36-6435F3D03C88}" type="slidenum">
              <a:rPr lang="en-US" altLang="en-US"/>
              <a:pPr/>
              <a:t>106</a:t>
            </a:fld>
            <a:endParaRPr lang="en-US" alt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62138"/>
            <a:ext cx="9144000" cy="363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What was the bug?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3 handler processes; 1 request each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A</a:t>
            </a:r>
            <a:r>
              <a:rPr lang="en-US" altLang="en-US" sz="2800" baseline="-25000"/>
              <a:t>1</a:t>
            </a:r>
            <a:r>
              <a:rPr lang="en-US" altLang="en-US" sz="2800"/>
              <a:t>: RUN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A</a:t>
            </a:r>
            <a:r>
              <a:rPr lang="en-US" altLang="en-US" sz="2800" baseline="-25000"/>
              <a:t>2</a:t>
            </a:r>
            <a:r>
              <a:rPr lang="en-US" altLang="en-US" sz="2800"/>
              <a:t>: RUN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B: STOP</a:t>
            </a:r>
          </a:p>
          <a:p>
            <a:pPr lvl="1">
              <a:lnSpc>
                <a:spcPct val="60000"/>
              </a:lnSpc>
            </a:pPr>
            <a:r>
              <a:rPr lang="en-US" altLang="en-US" sz="3200"/>
              <a:t>4 context switches:</a:t>
            </a:r>
          </a:p>
          <a:p>
            <a:pPr lvl="2">
              <a:lnSpc>
                <a:spcPct val="60000"/>
              </a:lnSpc>
              <a:buFontTx/>
              <a:buNone/>
            </a:pPr>
            <a:r>
              <a:rPr lang="en-US" altLang="en-US" sz="3200"/>
              <a:t>A</a:t>
            </a:r>
            <a:r>
              <a:rPr lang="en-US" altLang="en-US" sz="3200" baseline="-25000"/>
              <a:t>1</a:t>
            </a:r>
            <a:r>
              <a:rPr lang="en-US" altLang="en-US" sz="3200"/>
              <a:t> 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200">
                <a:sym typeface="Symbol" panose="05050102010706020507" pitchFamily="18" charset="2"/>
              </a:rPr>
              <a:t>  B</a:t>
            </a:r>
            <a:r>
              <a:rPr lang="en-US" altLang="en-US" sz="3200"/>
              <a:t> 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200">
                <a:sym typeface="Symbol" panose="05050102010706020507" pitchFamily="18" charset="2"/>
              </a:rPr>
              <a:t>  A</a:t>
            </a:r>
            <a:r>
              <a:rPr lang="en-US" altLang="en-US" sz="3200" baseline="-25000">
                <a:sym typeface="Symbol" panose="05050102010706020507" pitchFamily="18" charset="2"/>
              </a:rPr>
              <a:t>2 </a:t>
            </a:r>
            <a:r>
              <a:rPr lang="en-US" altLang="en-US" sz="3200"/>
              <a:t>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200">
                <a:sym typeface="Symbol" panose="05050102010706020507" pitchFamily="18" charset="2"/>
              </a:rPr>
              <a:t> </a:t>
            </a:r>
            <a:r>
              <a:rPr lang="en-US" altLang="en-US" sz="3200"/>
              <a:t> </a:t>
            </a:r>
            <a:r>
              <a:rPr lang="en-US" altLang="en-US" sz="3200">
                <a:sym typeface="Symbol" panose="05050102010706020507" pitchFamily="18" charset="2"/>
              </a:rPr>
              <a:t>B </a:t>
            </a:r>
            <a:r>
              <a:rPr lang="en-US" altLang="en-US" sz="3200"/>
              <a:t>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200">
                <a:sym typeface="Symbol" panose="05050102010706020507" pitchFamily="18" charset="2"/>
              </a:rPr>
              <a:t>  A</a:t>
            </a:r>
            <a:r>
              <a:rPr lang="en-US" altLang="en-US" sz="3200" baseline="-25000">
                <a:sym typeface="Symbol" panose="05050102010706020507" pitchFamily="18" charset="2"/>
              </a:rPr>
              <a:t>1</a:t>
            </a:r>
            <a:endParaRPr lang="en-US" altLang="en-US" sz="320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1393825"/>
          </a:xfrm>
          <a:noFill/>
          <a:ln/>
        </p:spPr>
        <p:txBody>
          <a:bodyPr/>
          <a:lstStyle/>
          <a:p>
            <a:r>
              <a:rPr lang="en-US" altLang="en-US"/>
              <a:t>CPDS Analysis</a:t>
            </a:r>
            <a:br>
              <a:rPr lang="en-US" altLang="en-US"/>
            </a:br>
            <a:r>
              <a:rPr lang="en-US" altLang="en-US"/>
              <a:t>of Bluetooth Driver (III)</a:t>
            </a:r>
          </a:p>
        </p:txBody>
      </p:sp>
      <p:grpSp>
        <p:nvGrpSpPr>
          <p:cNvPr id="919567" name="Group 15"/>
          <p:cNvGrpSpPr>
            <a:grpSpLocks/>
          </p:cNvGrpSpPr>
          <p:nvPr/>
        </p:nvGrpSpPr>
        <p:grpSpPr bwMode="auto">
          <a:xfrm>
            <a:off x="182563" y="5086350"/>
            <a:ext cx="1395412" cy="719138"/>
            <a:chOff x="115" y="3204"/>
            <a:chExt cx="879" cy="453"/>
          </a:xfrm>
        </p:grpSpPr>
        <p:sp>
          <p:nvSpPr>
            <p:cNvPr id="919556" name="Text Box 4"/>
            <p:cNvSpPr txBox="1">
              <a:spLocks noChangeArrowheads="1"/>
            </p:cNvSpPr>
            <p:nvPr/>
          </p:nvSpPr>
          <p:spPr bwMode="auto">
            <a:xfrm>
              <a:off x="115" y="3443"/>
              <a:ext cx="87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 sz="1800">
                  <a:solidFill>
                    <a:srgbClr val="FFFF00"/>
                  </a:solidFill>
                </a:rPr>
                <a:t>counter = 2</a:t>
              </a:r>
            </a:p>
          </p:txBody>
        </p:sp>
        <p:sp>
          <p:nvSpPr>
            <p:cNvPr id="919559" name="Line 7"/>
            <p:cNvSpPr>
              <a:spLocks noChangeShapeType="1"/>
            </p:cNvSpPr>
            <p:nvPr/>
          </p:nvSpPr>
          <p:spPr bwMode="auto">
            <a:xfrm flipV="1">
              <a:off x="554" y="3204"/>
              <a:ext cx="0" cy="23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9570" name="Group 18"/>
          <p:cNvGrpSpPr>
            <a:grpSpLocks/>
          </p:cNvGrpSpPr>
          <p:nvPr/>
        </p:nvGrpSpPr>
        <p:grpSpPr bwMode="auto">
          <a:xfrm>
            <a:off x="3130550" y="5170488"/>
            <a:ext cx="1222375" cy="1219200"/>
            <a:chOff x="1972" y="3257"/>
            <a:chExt cx="770" cy="768"/>
          </a:xfrm>
        </p:grpSpPr>
        <p:sp>
          <p:nvSpPr>
            <p:cNvPr id="919558" name="Text Box 6"/>
            <p:cNvSpPr txBox="1">
              <a:spLocks noChangeArrowheads="1"/>
            </p:cNvSpPr>
            <p:nvPr/>
          </p:nvSpPr>
          <p:spPr bwMode="auto">
            <a:xfrm>
              <a:off x="1972" y="3602"/>
              <a:ext cx="770" cy="423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 type="none" w="sm" len="sm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altLang="en-US" sz="1800"/>
                <a:t>finish;</a:t>
              </a:r>
            </a:p>
            <a:p>
              <a:pPr algn="ctr">
                <a:buFontTx/>
                <a:buNone/>
              </a:pPr>
              <a:r>
                <a:rPr lang="en-US" altLang="en-US" sz="1800"/>
                <a:t>counter--</a:t>
              </a:r>
            </a:p>
          </p:txBody>
        </p:sp>
        <p:sp>
          <p:nvSpPr>
            <p:cNvPr id="919560" name="Line 8"/>
            <p:cNvSpPr>
              <a:spLocks noChangeShapeType="1"/>
            </p:cNvSpPr>
            <p:nvPr/>
          </p:nvSpPr>
          <p:spPr bwMode="auto">
            <a:xfrm flipV="1">
              <a:off x="2355" y="3257"/>
              <a:ext cx="0" cy="34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9568" name="Group 16"/>
          <p:cNvGrpSpPr>
            <a:grpSpLocks/>
          </p:cNvGrpSpPr>
          <p:nvPr/>
        </p:nvGrpSpPr>
        <p:grpSpPr bwMode="auto">
          <a:xfrm>
            <a:off x="5956300" y="5172075"/>
            <a:ext cx="946150" cy="1349375"/>
            <a:chOff x="3752" y="3258"/>
            <a:chExt cx="596" cy="850"/>
          </a:xfrm>
        </p:grpSpPr>
        <p:sp>
          <p:nvSpPr>
            <p:cNvPr id="919562" name="Text Box 10"/>
            <p:cNvSpPr txBox="1">
              <a:spLocks noChangeArrowheads="1"/>
            </p:cNvSpPr>
            <p:nvPr/>
          </p:nvSpPr>
          <p:spPr bwMode="auto">
            <a:xfrm>
              <a:off x="3752" y="3584"/>
              <a:ext cx="596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 sz="5400">
                  <a:solidFill>
                    <a:srgbClr val="FFFF00"/>
                  </a:solidFill>
                  <a:sym typeface="Wingdings" panose="05000000000000000000" pitchFamily="2" charset="2"/>
                </a:rPr>
                <a:t></a:t>
              </a:r>
            </a:p>
          </p:txBody>
        </p:sp>
        <p:sp>
          <p:nvSpPr>
            <p:cNvPr id="919563" name="Line 11"/>
            <p:cNvSpPr>
              <a:spLocks noChangeShapeType="1"/>
            </p:cNvSpPr>
            <p:nvPr/>
          </p:nvSpPr>
          <p:spPr bwMode="auto">
            <a:xfrm flipV="1">
              <a:off x="3958" y="3258"/>
              <a:ext cx="0" cy="34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9571" name="Group 19"/>
          <p:cNvGrpSpPr>
            <a:grpSpLocks/>
          </p:cNvGrpSpPr>
          <p:nvPr/>
        </p:nvGrpSpPr>
        <p:grpSpPr bwMode="auto">
          <a:xfrm>
            <a:off x="4456113" y="5211763"/>
            <a:ext cx="1262062" cy="1174750"/>
            <a:chOff x="2807" y="3283"/>
            <a:chExt cx="795" cy="740"/>
          </a:xfrm>
        </p:grpSpPr>
        <p:sp>
          <p:nvSpPr>
            <p:cNvPr id="919561" name="Text Box 9"/>
            <p:cNvSpPr txBox="1">
              <a:spLocks noChangeArrowheads="1"/>
            </p:cNvSpPr>
            <p:nvPr/>
          </p:nvSpPr>
          <p:spPr bwMode="auto">
            <a:xfrm>
              <a:off x="2807" y="3600"/>
              <a:ext cx="795" cy="423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 type="none" w="sm" len="sm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altLang="en-US" sz="1800"/>
                <a:t>release</a:t>
              </a:r>
            </a:p>
            <a:p>
              <a:pPr algn="ctr">
                <a:buFontTx/>
                <a:buNone/>
              </a:pPr>
              <a:r>
                <a:rPr lang="en-US" altLang="en-US" sz="1800"/>
                <a:t>resources</a:t>
              </a:r>
            </a:p>
          </p:txBody>
        </p:sp>
        <p:sp>
          <p:nvSpPr>
            <p:cNvPr id="919564" name="Line 12"/>
            <p:cNvSpPr>
              <a:spLocks noChangeShapeType="1"/>
            </p:cNvSpPr>
            <p:nvPr/>
          </p:nvSpPr>
          <p:spPr bwMode="auto">
            <a:xfrm flipV="1">
              <a:off x="3185" y="3283"/>
              <a:ext cx="0" cy="31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9569" name="Group 17"/>
          <p:cNvGrpSpPr>
            <a:grpSpLocks/>
          </p:cNvGrpSpPr>
          <p:nvPr/>
        </p:nvGrpSpPr>
        <p:grpSpPr bwMode="auto">
          <a:xfrm>
            <a:off x="1831975" y="5229225"/>
            <a:ext cx="1222375" cy="1154113"/>
            <a:chOff x="1154" y="3294"/>
            <a:chExt cx="770" cy="727"/>
          </a:xfrm>
        </p:grpSpPr>
        <p:sp>
          <p:nvSpPr>
            <p:cNvPr id="919557" name="Text Box 5"/>
            <p:cNvSpPr txBox="1">
              <a:spLocks noChangeArrowheads="1"/>
            </p:cNvSpPr>
            <p:nvPr/>
          </p:nvSpPr>
          <p:spPr bwMode="auto">
            <a:xfrm>
              <a:off x="1154" y="3789"/>
              <a:ext cx="770" cy="232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 type="none" w="sm" len="sm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 sz="1800"/>
                <a:t>counter--</a:t>
              </a:r>
            </a:p>
          </p:txBody>
        </p:sp>
        <p:sp>
          <p:nvSpPr>
            <p:cNvPr id="919566" name="Line 14"/>
            <p:cNvSpPr>
              <a:spLocks noChangeShapeType="1"/>
            </p:cNvSpPr>
            <p:nvPr/>
          </p:nvSpPr>
          <p:spPr bwMode="auto">
            <a:xfrm flipV="1">
              <a:off x="1558" y="3294"/>
              <a:ext cx="0" cy="49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11B0-B156-47E3-9BE5-44550FB44594}" type="slidenum">
              <a:rPr lang="en-US" altLang="en-US"/>
              <a:pPr/>
              <a:t>107</a:t>
            </a:fld>
            <a:endParaRPr lang="en-US" altLang="en-US"/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2046288"/>
            <a:ext cx="8750300" cy="4073525"/>
          </a:xfrm>
        </p:spPr>
        <p:txBody>
          <a:bodyPr/>
          <a:lstStyle/>
          <a:p>
            <a:r>
              <a:rPr lang="en-US" altLang="en-US"/>
              <a:t>Corrected, “corrected” version</a:t>
            </a:r>
          </a:p>
          <a:p>
            <a:pPr>
              <a:lnSpc>
                <a:spcPct val="130000"/>
              </a:lnSpc>
            </a:pPr>
            <a:r>
              <a:rPr lang="en-US" altLang="en-US"/>
              <a:t>Answers obtained by CPDS model checking:</a:t>
            </a:r>
          </a:p>
          <a:p>
            <a:pPr lvl="1"/>
            <a:r>
              <a:rPr lang="en-US" altLang="en-US" sz="3200"/>
              <a:t>For 2 processes, correct</a:t>
            </a:r>
          </a:p>
          <a:p>
            <a:pPr lvl="1">
              <a:lnSpc>
                <a:spcPct val="80000"/>
              </a:lnSpc>
            </a:pPr>
            <a:r>
              <a:rPr lang="en-US" altLang="en-US" sz="3200"/>
              <a:t>For 3 processes, correct</a:t>
            </a:r>
          </a:p>
          <a:p>
            <a:pPr lvl="1">
              <a:lnSpc>
                <a:spcPct val="80000"/>
              </a:lnSpc>
            </a:pPr>
            <a:r>
              <a:rPr lang="en-US" altLang="en-US" sz="3200"/>
              <a:t>For 4 processes, correct</a:t>
            </a:r>
          </a:p>
          <a:p>
            <a:pPr lvl="1">
              <a:lnSpc>
                <a:spcPct val="80000"/>
              </a:lnSpc>
            </a:pPr>
            <a:r>
              <a:rPr lang="en-US" altLang="en-US" sz="3200"/>
              <a:t>For 5 processes, memory exhausted</a:t>
            </a:r>
          </a:p>
          <a:p>
            <a:pPr lvl="1">
              <a:lnSpc>
                <a:spcPct val="80000"/>
              </a:lnSpc>
            </a:pPr>
            <a:r>
              <a:rPr lang="en-US" altLang="en-US" sz="3200"/>
              <a:t>[More efficient version being developed]</a:t>
            </a:r>
          </a:p>
        </p:txBody>
      </p:sp>
      <p:sp>
        <p:nvSpPr>
          <p:cNvPr id="912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1393825"/>
          </a:xfrm>
          <a:noFill/>
          <a:ln/>
        </p:spPr>
        <p:txBody>
          <a:bodyPr/>
          <a:lstStyle/>
          <a:p>
            <a:r>
              <a:rPr lang="en-US" altLang="en-US"/>
              <a:t>CPDS Analysis</a:t>
            </a:r>
            <a:br>
              <a:rPr lang="en-US" altLang="en-US"/>
            </a:br>
            <a:r>
              <a:rPr lang="en-US" altLang="en-US"/>
              <a:t>of Bluetooth Driver (IV)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DA9F-DA85-48BC-B4A6-2D1141D71305}" type="slidenum">
              <a:rPr lang="en-US" altLang="en-US"/>
              <a:pPr/>
              <a:t>108</a:t>
            </a:fld>
            <a:endParaRPr lang="en-US" altLang="en-US"/>
          </a:p>
        </p:txBody>
      </p:sp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Context-Bounded Analysis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281113"/>
            <a:ext cx="8574087" cy="5156200"/>
          </a:xfrm>
        </p:spPr>
        <p:txBody>
          <a:bodyPr/>
          <a:lstStyle/>
          <a:p>
            <a:r>
              <a:rPr lang="en-US" altLang="en-US" sz="2800"/>
              <a:t>[QR05]</a:t>
            </a:r>
          </a:p>
          <a:p>
            <a:pPr lvl="1"/>
            <a:r>
              <a:rPr lang="en-US" altLang="en-US" sz="2400"/>
              <a:t>program models: predicate abstraction</a:t>
            </a:r>
          </a:p>
          <a:p>
            <a:pPr lvl="1"/>
            <a:r>
              <a:rPr lang="en-US" altLang="en-US" sz="2400"/>
              <a:t>explore state space for up to k context switches</a:t>
            </a:r>
          </a:p>
          <a:p>
            <a:pPr lvl="2"/>
            <a:r>
              <a:rPr lang="en-US" altLang="en-US" sz="2000"/>
              <a:t>use post* to find reachable configurations</a:t>
            </a:r>
          </a:p>
          <a:p>
            <a:pPr lvl="2"/>
            <a:r>
              <a:rPr lang="en-US" altLang="en-US" sz="2000"/>
              <a:t>split post* automaton according to the global states</a:t>
            </a:r>
          </a:p>
          <a:p>
            <a:pPr lvl="2"/>
            <a:r>
              <a:rPr lang="en-US" altLang="en-US" sz="2000"/>
              <a:t>for each automaton, perform context switch</a:t>
            </a:r>
          </a:p>
          <a:p>
            <a:r>
              <a:rPr lang="en-US" altLang="en-US" sz="2800"/>
              <a:t>[LTKR08]</a:t>
            </a:r>
            <a:endParaRPr lang="en-US" altLang="en-US" sz="2400"/>
          </a:p>
          <a:p>
            <a:pPr lvl="1"/>
            <a:r>
              <a:rPr lang="en-US" altLang="en-US" sz="2400"/>
              <a:t>program models: WPDSs</a:t>
            </a:r>
          </a:p>
          <a:p>
            <a:pPr lvl="1"/>
            <a:r>
              <a:rPr lang="en-US" altLang="en-US" sz="2400"/>
              <a:t>create weighted transducer T that captures the (weighted) reachability relation</a:t>
            </a:r>
          </a:p>
          <a:p>
            <a:pPr lvl="1"/>
            <a:r>
              <a:rPr lang="en-US" altLang="en-US" sz="2400"/>
              <a:t>T</a:t>
            </a:r>
            <a:r>
              <a:rPr lang="en-US" altLang="en-US" sz="2400" baseline="30000"/>
              <a:t>k</a:t>
            </a:r>
            <a:r>
              <a:rPr lang="en-US" altLang="en-US" sz="2400"/>
              <a:t> = compose T k times with itself</a:t>
            </a:r>
          </a:p>
          <a:p>
            <a:pPr lvl="1"/>
            <a:r>
              <a:rPr lang="en-US" altLang="en-US" sz="2400"/>
              <a:t>apply T</a:t>
            </a:r>
            <a:r>
              <a:rPr lang="en-US" altLang="en-US" sz="2400" baseline="30000"/>
              <a:t>k</a:t>
            </a:r>
            <a:r>
              <a:rPr lang="en-US" altLang="en-US" sz="2400"/>
              <a:t> to initial state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8917-267E-48E2-936E-2B9E3F03529C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00050"/>
            <a:ext cx="8458200" cy="685800"/>
          </a:xfrm>
        </p:spPr>
        <p:txBody>
          <a:bodyPr/>
          <a:lstStyle/>
          <a:p>
            <a:r>
              <a:rPr lang="en-US" altLang="en-US" sz="3600"/>
              <a:t>Conclusion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277938"/>
            <a:ext cx="8907463" cy="545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Built a bridge between authorization problems for distributed systems and static program analysis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Message: use model-checking techniques for the reachability problems that arise in authorization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Similar to what happened 25 years ago for HW verification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Showed how to fix a flaw in SPKI/SDSI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cert chain </a:t>
            </a:r>
            <a:r>
              <a:rPr lang="en-US" altLang="en-US" sz="1800">
                <a:sym typeface="Math C" panose="05000000000000000000" pitchFamily="2" charset="2"/>
              </a:rPr>
              <a:t> cert tree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Beneficial side effect: improved program-analysis methods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we use WPDSs extensively in our tools to analyze stripped x86 executables </a:t>
            </a:r>
            <a:r>
              <a:rPr lang="en-US" altLang="en-US" sz="1800"/>
              <a:t>[LRB05, B07]</a:t>
            </a:r>
          </a:p>
          <a:p>
            <a:pPr lvl="1"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400"/>
              <a:t>Cross-fertilization from working on both problems together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Try them youself: Google for “WPDS++” or “WALi”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B1D8B-DC9B-4ABF-814F-A74A6E53063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06594" name="Oval 2"/>
          <p:cNvSpPr>
            <a:spLocks noChangeArrowheads="1"/>
          </p:cNvSpPr>
          <p:nvPr/>
        </p:nvSpPr>
        <p:spPr bwMode="auto">
          <a:xfrm>
            <a:off x="5068888" y="129540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6595" name="Group 3"/>
          <p:cNvGrpSpPr>
            <a:grpSpLocks/>
          </p:cNvGrpSpPr>
          <p:nvPr/>
        </p:nvGrpSpPr>
        <p:grpSpPr bwMode="auto">
          <a:xfrm>
            <a:off x="1716088" y="1619250"/>
            <a:ext cx="933450" cy="514350"/>
            <a:chOff x="1225" y="1044"/>
            <a:chExt cx="588" cy="324"/>
          </a:xfrm>
        </p:grpSpPr>
        <p:sp>
          <p:nvSpPr>
            <p:cNvPr id="1006596" name="Oval 4"/>
            <p:cNvSpPr>
              <a:spLocks noChangeArrowheads="1"/>
            </p:cNvSpPr>
            <p:nvPr/>
          </p:nvSpPr>
          <p:spPr bwMode="auto">
            <a:xfrm>
              <a:off x="1225" y="1044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597" name="Text Box 5"/>
            <p:cNvSpPr txBox="1">
              <a:spLocks noChangeArrowheads="1"/>
            </p:cNvSpPr>
            <p:nvPr/>
          </p:nvSpPr>
          <p:spPr bwMode="auto">
            <a:xfrm>
              <a:off x="1265" y="1076"/>
              <a:ext cx="4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x = 3</a:t>
              </a:r>
            </a:p>
          </p:txBody>
        </p:sp>
      </p:grpSp>
      <p:grpSp>
        <p:nvGrpSpPr>
          <p:cNvPr id="1006598" name="Group 6"/>
          <p:cNvGrpSpPr>
            <a:grpSpLocks/>
          </p:cNvGrpSpPr>
          <p:nvPr/>
        </p:nvGrpSpPr>
        <p:grpSpPr bwMode="auto">
          <a:xfrm>
            <a:off x="1658938" y="2686050"/>
            <a:ext cx="1047750" cy="571500"/>
            <a:chOff x="1177" y="1716"/>
            <a:chExt cx="660" cy="360"/>
          </a:xfrm>
        </p:grpSpPr>
        <p:sp>
          <p:nvSpPr>
            <p:cNvPr id="1006599" name="Oval 7"/>
            <p:cNvSpPr>
              <a:spLocks noChangeArrowheads="1"/>
            </p:cNvSpPr>
            <p:nvPr/>
          </p:nvSpPr>
          <p:spPr bwMode="auto">
            <a:xfrm>
              <a:off x="1177" y="1716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0" name="Text Box 8"/>
            <p:cNvSpPr txBox="1">
              <a:spLocks noChangeArrowheads="1"/>
            </p:cNvSpPr>
            <p:nvPr/>
          </p:nvSpPr>
          <p:spPr bwMode="auto">
            <a:xfrm>
              <a:off x="1231" y="1758"/>
              <a:ext cx="5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p(x,y)</a:t>
              </a:r>
            </a:p>
          </p:txBody>
        </p:sp>
      </p:grpSp>
      <p:grpSp>
        <p:nvGrpSpPr>
          <p:cNvPr id="1006601" name="Group 9"/>
          <p:cNvGrpSpPr>
            <a:grpSpLocks/>
          </p:cNvGrpSpPr>
          <p:nvPr/>
        </p:nvGrpSpPr>
        <p:grpSpPr bwMode="auto">
          <a:xfrm>
            <a:off x="1258888" y="3714750"/>
            <a:ext cx="1863725" cy="609600"/>
            <a:chOff x="925" y="2364"/>
            <a:chExt cx="1174" cy="384"/>
          </a:xfrm>
        </p:grpSpPr>
        <p:sp>
          <p:nvSpPr>
            <p:cNvPr id="1006602" name="Oval 10"/>
            <p:cNvSpPr>
              <a:spLocks noChangeArrowheads="1"/>
            </p:cNvSpPr>
            <p:nvPr/>
          </p:nvSpPr>
          <p:spPr bwMode="auto">
            <a:xfrm>
              <a:off x="925" y="2364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3" name="Text Box 11"/>
            <p:cNvSpPr txBox="1">
              <a:spLocks noChangeArrowheads="1"/>
            </p:cNvSpPr>
            <p:nvPr/>
          </p:nvSpPr>
          <p:spPr bwMode="auto">
            <a:xfrm>
              <a:off x="951" y="2439"/>
              <a:ext cx="11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1006604" name="Group 12"/>
          <p:cNvGrpSpPr>
            <a:grpSpLocks/>
          </p:cNvGrpSpPr>
          <p:nvPr/>
        </p:nvGrpSpPr>
        <p:grpSpPr bwMode="auto">
          <a:xfrm>
            <a:off x="1525588" y="4857750"/>
            <a:ext cx="1314450" cy="533400"/>
            <a:chOff x="1093" y="3084"/>
            <a:chExt cx="828" cy="336"/>
          </a:xfrm>
        </p:grpSpPr>
        <p:sp>
          <p:nvSpPr>
            <p:cNvPr id="1006605" name="Oval 13"/>
            <p:cNvSpPr>
              <a:spLocks noChangeArrowheads="1"/>
            </p:cNvSpPr>
            <p:nvPr/>
          </p:nvSpPr>
          <p:spPr bwMode="auto">
            <a:xfrm>
              <a:off x="1093" y="3084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6" name="Text Box 14"/>
            <p:cNvSpPr txBox="1">
              <a:spLocks noChangeArrowheads="1"/>
            </p:cNvSpPr>
            <p:nvPr/>
          </p:nvSpPr>
          <p:spPr bwMode="auto">
            <a:xfrm>
              <a:off x="1137" y="3121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printf(y)</a:t>
              </a:r>
            </a:p>
          </p:txBody>
        </p:sp>
      </p:grpSp>
      <p:grpSp>
        <p:nvGrpSpPr>
          <p:cNvPr id="1006607" name="Group 15"/>
          <p:cNvGrpSpPr>
            <a:grpSpLocks/>
          </p:cNvGrpSpPr>
          <p:nvPr/>
        </p:nvGrpSpPr>
        <p:grpSpPr bwMode="auto">
          <a:xfrm>
            <a:off x="1449388" y="533400"/>
            <a:ext cx="1485900" cy="533400"/>
            <a:chOff x="1045" y="360"/>
            <a:chExt cx="936" cy="336"/>
          </a:xfrm>
        </p:grpSpPr>
        <p:sp>
          <p:nvSpPr>
            <p:cNvPr id="1006608" name="Oval 16"/>
            <p:cNvSpPr>
              <a:spLocks noChangeArrowheads="1"/>
            </p:cNvSpPr>
            <p:nvPr/>
          </p:nvSpPr>
          <p:spPr bwMode="auto">
            <a:xfrm>
              <a:off x="1045" y="36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09" name="Text Box 17"/>
            <p:cNvSpPr txBox="1">
              <a:spLocks noChangeArrowheads="1"/>
            </p:cNvSpPr>
            <p:nvPr/>
          </p:nvSpPr>
          <p:spPr bwMode="auto">
            <a:xfrm>
              <a:off x="1082" y="395"/>
              <a:ext cx="8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start main</a:t>
              </a:r>
            </a:p>
          </p:txBody>
        </p:sp>
      </p:grpSp>
      <p:grpSp>
        <p:nvGrpSpPr>
          <p:cNvPr id="1006610" name="Group 18"/>
          <p:cNvGrpSpPr>
            <a:grpSpLocks/>
          </p:cNvGrpSpPr>
          <p:nvPr/>
        </p:nvGrpSpPr>
        <p:grpSpPr bwMode="auto">
          <a:xfrm>
            <a:off x="1468438" y="5962650"/>
            <a:ext cx="1409700" cy="514350"/>
            <a:chOff x="1021" y="3780"/>
            <a:chExt cx="888" cy="324"/>
          </a:xfrm>
        </p:grpSpPr>
        <p:sp>
          <p:nvSpPr>
            <p:cNvPr id="1006611" name="Oval 19"/>
            <p:cNvSpPr>
              <a:spLocks noChangeArrowheads="1"/>
            </p:cNvSpPr>
            <p:nvPr/>
          </p:nvSpPr>
          <p:spPr bwMode="auto">
            <a:xfrm>
              <a:off x="1021" y="378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2" name="Text Box 20"/>
            <p:cNvSpPr txBox="1">
              <a:spLocks noChangeArrowheads="1"/>
            </p:cNvSpPr>
            <p:nvPr/>
          </p:nvSpPr>
          <p:spPr bwMode="auto">
            <a:xfrm>
              <a:off x="1055" y="3803"/>
              <a:ext cx="8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exit main</a:t>
              </a:r>
            </a:p>
          </p:txBody>
        </p:sp>
      </p:grpSp>
      <p:sp>
        <p:nvSpPr>
          <p:cNvPr id="1006613" name="Text Box 21"/>
          <p:cNvSpPr txBox="1">
            <a:spLocks noChangeArrowheads="1"/>
          </p:cNvSpPr>
          <p:nvPr/>
        </p:nvSpPr>
        <p:spPr bwMode="auto">
          <a:xfrm>
            <a:off x="5200650" y="1235075"/>
            <a:ext cx="93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if </a:t>
            </a:r>
            <a:r>
              <a:rPr lang="en-US" altLang="en-US" sz="2800">
                <a:solidFill>
                  <a:schemeClr val="tx1"/>
                </a:solidFill>
              </a:rPr>
              <a:t>. . .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1006614" name="Group 22"/>
          <p:cNvGrpSpPr>
            <a:grpSpLocks/>
          </p:cNvGrpSpPr>
          <p:nvPr/>
        </p:nvGrpSpPr>
        <p:grpSpPr bwMode="auto">
          <a:xfrm>
            <a:off x="6707188" y="2152650"/>
            <a:ext cx="952500" cy="533400"/>
            <a:chOff x="4249" y="1368"/>
            <a:chExt cx="600" cy="336"/>
          </a:xfrm>
        </p:grpSpPr>
        <p:sp>
          <p:nvSpPr>
            <p:cNvPr id="1006615" name="Oval 23"/>
            <p:cNvSpPr>
              <a:spLocks noChangeArrowheads="1"/>
            </p:cNvSpPr>
            <p:nvPr/>
          </p:nvSpPr>
          <p:spPr bwMode="auto">
            <a:xfrm>
              <a:off x="4249" y="1368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6" name="Text Box 24"/>
            <p:cNvSpPr txBox="1">
              <a:spLocks noChangeArrowheads="1"/>
            </p:cNvSpPr>
            <p:nvPr/>
          </p:nvSpPr>
          <p:spPr bwMode="auto">
            <a:xfrm>
              <a:off x="4318" y="1412"/>
              <a:ext cx="4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b = a</a:t>
              </a:r>
            </a:p>
          </p:txBody>
        </p:sp>
      </p:grpSp>
      <p:grpSp>
        <p:nvGrpSpPr>
          <p:cNvPr id="1006617" name="Group 25"/>
          <p:cNvGrpSpPr>
            <a:grpSpLocks/>
          </p:cNvGrpSpPr>
          <p:nvPr/>
        </p:nvGrpSpPr>
        <p:grpSpPr bwMode="auto">
          <a:xfrm>
            <a:off x="6488113" y="5200650"/>
            <a:ext cx="1390650" cy="514350"/>
            <a:chOff x="4129" y="3012"/>
            <a:chExt cx="876" cy="324"/>
          </a:xfrm>
        </p:grpSpPr>
        <p:sp>
          <p:nvSpPr>
            <p:cNvPr id="1006618" name="Oval 26"/>
            <p:cNvSpPr>
              <a:spLocks noChangeArrowheads="1"/>
            </p:cNvSpPr>
            <p:nvPr/>
          </p:nvSpPr>
          <p:spPr bwMode="auto">
            <a:xfrm>
              <a:off x="4129" y="3012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19" name="Text Box 27"/>
            <p:cNvSpPr txBox="1">
              <a:spLocks noChangeArrowheads="1"/>
            </p:cNvSpPr>
            <p:nvPr/>
          </p:nvSpPr>
          <p:spPr bwMode="auto">
            <a:xfrm>
              <a:off x="4185" y="3037"/>
              <a:ext cx="7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printf(b)</a:t>
              </a:r>
            </a:p>
          </p:txBody>
        </p:sp>
      </p:grpSp>
      <p:cxnSp>
        <p:nvCxnSpPr>
          <p:cNvPr id="1006620" name="AutoShape 28"/>
          <p:cNvCxnSpPr>
            <a:cxnSpLocks noChangeShapeType="1"/>
            <a:stCxn id="1006608" idx="4"/>
            <a:endCxn id="1006596" idx="0"/>
          </p:cNvCxnSpPr>
          <p:nvPr/>
        </p:nvCxnSpPr>
        <p:spPr bwMode="auto">
          <a:xfrm flipH="1">
            <a:off x="2182813" y="1066800"/>
            <a:ext cx="9525" cy="5524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1" name="AutoShape 29"/>
          <p:cNvCxnSpPr>
            <a:cxnSpLocks noChangeShapeType="1"/>
            <a:stCxn id="1006596" idx="4"/>
            <a:endCxn id="1006599" idx="0"/>
          </p:cNvCxnSpPr>
          <p:nvPr/>
        </p:nvCxnSpPr>
        <p:spPr bwMode="auto">
          <a:xfrm>
            <a:off x="2182813" y="2133600"/>
            <a:ext cx="0" cy="5524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2" name="AutoShape 30"/>
          <p:cNvCxnSpPr>
            <a:cxnSpLocks noChangeShapeType="1"/>
            <a:stCxn id="1006599" idx="4"/>
            <a:endCxn id="1006602" idx="0"/>
          </p:cNvCxnSpPr>
          <p:nvPr/>
        </p:nvCxnSpPr>
        <p:spPr bwMode="auto">
          <a:xfrm>
            <a:off x="2182813" y="3257550"/>
            <a:ext cx="0" cy="4572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3" name="AutoShape 31"/>
          <p:cNvCxnSpPr>
            <a:cxnSpLocks noChangeShapeType="1"/>
            <a:stCxn id="1006602" idx="4"/>
            <a:endCxn id="1006605" idx="0"/>
          </p:cNvCxnSpPr>
          <p:nvPr/>
        </p:nvCxnSpPr>
        <p:spPr bwMode="auto">
          <a:xfrm>
            <a:off x="2182813" y="4324350"/>
            <a:ext cx="0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4" name="AutoShape 32"/>
          <p:cNvCxnSpPr>
            <a:cxnSpLocks noChangeShapeType="1"/>
            <a:stCxn id="1006605" idx="4"/>
            <a:endCxn id="1006612" idx="0"/>
          </p:cNvCxnSpPr>
          <p:nvPr/>
        </p:nvCxnSpPr>
        <p:spPr bwMode="auto">
          <a:xfrm flipH="1">
            <a:off x="2159000" y="5391150"/>
            <a:ext cx="23813" cy="60801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5" name="AutoShape 33"/>
          <p:cNvCxnSpPr>
            <a:cxnSpLocks noChangeShapeType="1"/>
            <a:stCxn id="1006648" idx="4"/>
            <a:endCxn id="1006594" idx="0"/>
          </p:cNvCxnSpPr>
          <p:nvPr/>
        </p:nvCxnSpPr>
        <p:spPr bwMode="auto">
          <a:xfrm>
            <a:off x="5678488" y="857250"/>
            <a:ext cx="0" cy="4381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6" name="AutoShape 34"/>
          <p:cNvCxnSpPr>
            <a:cxnSpLocks noChangeShapeType="1"/>
            <a:stCxn id="1006594" idx="5"/>
            <a:endCxn id="1006615" idx="1"/>
          </p:cNvCxnSpPr>
          <p:nvPr/>
        </p:nvCxnSpPr>
        <p:spPr bwMode="auto">
          <a:xfrm>
            <a:off x="6110288" y="1717675"/>
            <a:ext cx="736600" cy="5127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7" name="AutoShape 35"/>
          <p:cNvCxnSpPr>
            <a:cxnSpLocks noChangeShapeType="1"/>
            <a:stCxn id="1006594" idx="4"/>
            <a:endCxn id="1006646" idx="0"/>
          </p:cNvCxnSpPr>
          <p:nvPr/>
        </p:nvCxnSpPr>
        <p:spPr bwMode="auto">
          <a:xfrm>
            <a:off x="5678488" y="1790700"/>
            <a:ext cx="4762" cy="434181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8" name="AutoShape 36"/>
          <p:cNvCxnSpPr>
            <a:cxnSpLocks noChangeShapeType="1"/>
            <a:stCxn id="1006615" idx="4"/>
            <a:endCxn id="1006640" idx="0"/>
          </p:cNvCxnSpPr>
          <p:nvPr/>
        </p:nvCxnSpPr>
        <p:spPr bwMode="auto">
          <a:xfrm flipH="1">
            <a:off x="7175500" y="2686050"/>
            <a:ext cx="7938" cy="5111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29" name="AutoShape 37"/>
          <p:cNvCxnSpPr>
            <a:cxnSpLocks noChangeShapeType="1"/>
            <a:stCxn id="1006639" idx="4"/>
            <a:endCxn id="1006642" idx="0"/>
          </p:cNvCxnSpPr>
          <p:nvPr/>
        </p:nvCxnSpPr>
        <p:spPr bwMode="auto">
          <a:xfrm>
            <a:off x="7183438" y="3697288"/>
            <a:ext cx="0" cy="4587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30" name="AutoShape 38"/>
          <p:cNvCxnSpPr>
            <a:cxnSpLocks noChangeShapeType="1"/>
            <a:stCxn id="1006642" idx="4"/>
            <a:endCxn id="1006619" idx="0"/>
          </p:cNvCxnSpPr>
          <p:nvPr/>
        </p:nvCxnSpPr>
        <p:spPr bwMode="auto">
          <a:xfrm>
            <a:off x="7183438" y="4727575"/>
            <a:ext cx="11112" cy="5127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31" name="AutoShape 39"/>
          <p:cNvCxnSpPr>
            <a:cxnSpLocks noChangeShapeType="1"/>
            <a:stCxn id="1006618" idx="3"/>
            <a:endCxn id="1006645" idx="7"/>
          </p:cNvCxnSpPr>
          <p:nvPr/>
        </p:nvCxnSpPr>
        <p:spPr bwMode="auto">
          <a:xfrm flipH="1">
            <a:off x="6035675" y="5640388"/>
            <a:ext cx="655638" cy="52546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32" name="AutoShape 40"/>
          <p:cNvCxnSpPr>
            <a:cxnSpLocks noChangeShapeType="1"/>
            <a:stCxn id="1006645" idx="2"/>
            <a:endCxn id="1006602" idx="6"/>
          </p:cNvCxnSpPr>
          <p:nvPr/>
        </p:nvCxnSpPr>
        <p:spPr bwMode="auto">
          <a:xfrm rot="10800000">
            <a:off x="3106738" y="4019550"/>
            <a:ext cx="2066925" cy="23145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33" name="AutoShape 41"/>
          <p:cNvCxnSpPr>
            <a:cxnSpLocks noChangeShapeType="1"/>
            <a:stCxn id="1006640" idx="3"/>
            <a:endCxn id="1006649" idx="3"/>
          </p:cNvCxnSpPr>
          <p:nvPr/>
        </p:nvCxnSpPr>
        <p:spPr bwMode="auto">
          <a:xfrm flipH="1" flipV="1">
            <a:off x="6467475" y="558800"/>
            <a:ext cx="1136650" cy="2836863"/>
          </a:xfrm>
          <a:prstGeom prst="curvedConnector3">
            <a:avLst>
              <a:gd name="adj1" fmla="val -20111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34" name="AutoShape 42"/>
          <p:cNvCxnSpPr>
            <a:cxnSpLocks noChangeShapeType="1"/>
            <a:stCxn id="1006645" idx="6"/>
            <a:endCxn id="1006643" idx="3"/>
          </p:cNvCxnSpPr>
          <p:nvPr/>
        </p:nvCxnSpPr>
        <p:spPr bwMode="auto">
          <a:xfrm flipV="1">
            <a:off x="6183313" y="4448175"/>
            <a:ext cx="1949450" cy="1885950"/>
          </a:xfrm>
          <a:prstGeom prst="curvedConnector3">
            <a:avLst>
              <a:gd name="adj1" fmla="val 111727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6635" name="AutoShape 43"/>
          <p:cNvCxnSpPr>
            <a:cxnSpLocks noChangeShapeType="1"/>
            <a:stCxn id="1006600" idx="3"/>
            <a:endCxn id="1006648" idx="1"/>
          </p:cNvCxnSpPr>
          <p:nvPr/>
        </p:nvCxnSpPr>
        <p:spPr bwMode="auto">
          <a:xfrm flipV="1">
            <a:off x="2603500" y="369888"/>
            <a:ext cx="2536825" cy="2581275"/>
          </a:xfrm>
          <a:prstGeom prst="curvedConnector4">
            <a:avLst>
              <a:gd name="adj1" fmla="val 45556"/>
              <a:gd name="adj2" fmla="val 112116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6636" name="Freeform 44"/>
          <p:cNvSpPr>
            <a:spLocks/>
          </p:cNvSpPr>
          <p:nvPr/>
        </p:nvSpPr>
        <p:spPr bwMode="auto">
          <a:xfrm>
            <a:off x="939800" y="325438"/>
            <a:ext cx="2441575" cy="6353175"/>
          </a:xfrm>
          <a:custGeom>
            <a:avLst/>
            <a:gdLst>
              <a:gd name="T0" fmla="*/ 839 w 1538"/>
              <a:gd name="T1" fmla="*/ 4 h 4002"/>
              <a:gd name="T2" fmla="*/ 272 w 1538"/>
              <a:gd name="T3" fmla="*/ 188 h 4002"/>
              <a:gd name="T4" fmla="*/ 45 w 1538"/>
              <a:gd name="T5" fmla="*/ 814 h 4002"/>
              <a:gd name="T6" fmla="*/ 10 w 1538"/>
              <a:gd name="T7" fmla="*/ 2045 h 4002"/>
              <a:gd name="T8" fmla="*/ 106 w 1538"/>
              <a:gd name="T9" fmla="*/ 3197 h 4002"/>
              <a:gd name="T10" fmla="*/ 342 w 1538"/>
              <a:gd name="T11" fmla="*/ 3878 h 4002"/>
              <a:gd name="T12" fmla="*/ 1057 w 1538"/>
              <a:gd name="T13" fmla="*/ 3939 h 4002"/>
              <a:gd name="T14" fmla="*/ 1415 w 1538"/>
              <a:gd name="T15" fmla="*/ 3598 h 4002"/>
              <a:gd name="T16" fmla="*/ 1529 w 1538"/>
              <a:gd name="T17" fmla="*/ 2394 h 4002"/>
              <a:gd name="T18" fmla="*/ 1468 w 1538"/>
              <a:gd name="T19" fmla="*/ 841 h 4002"/>
              <a:gd name="T20" fmla="*/ 1337 w 1538"/>
              <a:gd name="T21" fmla="*/ 214 h 4002"/>
              <a:gd name="T22" fmla="*/ 839 w 1538"/>
              <a:gd name="T23" fmla="*/ 4 h 4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8" h="4002">
                <a:moveTo>
                  <a:pt x="839" y="4"/>
                </a:moveTo>
                <a:cubicBezTo>
                  <a:pt x="662" y="0"/>
                  <a:pt x="404" y="53"/>
                  <a:pt x="272" y="188"/>
                </a:cubicBezTo>
                <a:cubicBezTo>
                  <a:pt x="140" y="323"/>
                  <a:pt x="89" y="505"/>
                  <a:pt x="45" y="814"/>
                </a:cubicBezTo>
                <a:cubicBezTo>
                  <a:pt x="1" y="1123"/>
                  <a:pt x="0" y="1648"/>
                  <a:pt x="10" y="2045"/>
                </a:cubicBezTo>
                <a:cubicBezTo>
                  <a:pt x="20" y="2442"/>
                  <a:pt x="51" y="2892"/>
                  <a:pt x="106" y="3197"/>
                </a:cubicBezTo>
                <a:cubicBezTo>
                  <a:pt x="161" y="3502"/>
                  <a:pt x="184" y="3754"/>
                  <a:pt x="342" y="3878"/>
                </a:cubicBezTo>
                <a:cubicBezTo>
                  <a:pt x="500" y="4002"/>
                  <a:pt x="878" y="3986"/>
                  <a:pt x="1057" y="3939"/>
                </a:cubicBezTo>
                <a:cubicBezTo>
                  <a:pt x="1236" y="3892"/>
                  <a:pt x="1336" y="3855"/>
                  <a:pt x="1415" y="3598"/>
                </a:cubicBezTo>
                <a:cubicBezTo>
                  <a:pt x="1494" y="3341"/>
                  <a:pt x="1520" y="2853"/>
                  <a:pt x="1529" y="2394"/>
                </a:cubicBezTo>
                <a:cubicBezTo>
                  <a:pt x="1538" y="1935"/>
                  <a:pt x="1500" y="1204"/>
                  <a:pt x="1468" y="841"/>
                </a:cubicBezTo>
                <a:cubicBezTo>
                  <a:pt x="1436" y="478"/>
                  <a:pt x="1442" y="353"/>
                  <a:pt x="1337" y="214"/>
                </a:cubicBezTo>
                <a:cubicBezTo>
                  <a:pt x="1232" y="75"/>
                  <a:pt x="1016" y="8"/>
                  <a:pt x="839" y="4"/>
                </a:cubicBezTo>
                <a:close/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6637" name="Freeform 45"/>
          <p:cNvSpPr>
            <a:spLocks/>
          </p:cNvSpPr>
          <p:nvPr/>
        </p:nvSpPr>
        <p:spPr bwMode="auto">
          <a:xfrm>
            <a:off x="4711700" y="93663"/>
            <a:ext cx="3678238" cy="6718300"/>
          </a:xfrm>
          <a:custGeom>
            <a:avLst/>
            <a:gdLst>
              <a:gd name="T0" fmla="*/ 611 w 2317"/>
              <a:gd name="T1" fmla="*/ 11 h 4232"/>
              <a:gd name="T2" fmla="*/ 192 w 2317"/>
              <a:gd name="T3" fmla="*/ 98 h 4232"/>
              <a:gd name="T4" fmla="*/ 17 w 2317"/>
              <a:gd name="T5" fmla="*/ 465 h 4232"/>
              <a:gd name="T6" fmla="*/ 87 w 2317"/>
              <a:gd name="T7" fmla="*/ 1494 h 4232"/>
              <a:gd name="T8" fmla="*/ 174 w 2317"/>
              <a:gd name="T9" fmla="*/ 2978 h 4232"/>
              <a:gd name="T10" fmla="*/ 253 w 2317"/>
              <a:gd name="T11" fmla="*/ 3990 h 4232"/>
              <a:gd name="T12" fmla="*/ 777 w 2317"/>
              <a:gd name="T13" fmla="*/ 4174 h 4232"/>
              <a:gd name="T14" fmla="*/ 1929 w 2317"/>
              <a:gd name="T15" fmla="*/ 3641 h 4232"/>
              <a:gd name="T16" fmla="*/ 2304 w 2317"/>
              <a:gd name="T17" fmla="*/ 2690 h 4232"/>
              <a:gd name="T18" fmla="*/ 2007 w 2317"/>
              <a:gd name="T19" fmla="*/ 1285 h 4232"/>
              <a:gd name="T20" fmla="*/ 1326 w 2317"/>
              <a:gd name="T21" fmla="*/ 212 h 4232"/>
              <a:gd name="T22" fmla="*/ 611 w 2317"/>
              <a:gd name="T23" fmla="*/ 11 h 4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17" h="4232">
                <a:moveTo>
                  <a:pt x="611" y="11"/>
                </a:moveTo>
                <a:cubicBezTo>
                  <a:pt x="442" y="2"/>
                  <a:pt x="291" y="22"/>
                  <a:pt x="192" y="98"/>
                </a:cubicBezTo>
                <a:cubicBezTo>
                  <a:pt x="93" y="174"/>
                  <a:pt x="34" y="232"/>
                  <a:pt x="17" y="465"/>
                </a:cubicBezTo>
                <a:cubicBezTo>
                  <a:pt x="0" y="698"/>
                  <a:pt x="61" y="1075"/>
                  <a:pt x="87" y="1494"/>
                </a:cubicBezTo>
                <a:cubicBezTo>
                  <a:pt x="113" y="1913"/>
                  <a:pt x="146" y="2562"/>
                  <a:pt x="174" y="2978"/>
                </a:cubicBezTo>
                <a:cubicBezTo>
                  <a:pt x="202" y="3394"/>
                  <a:pt x="152" y="3791"/>
                  <a:pt x="253" y="3990"/>
                </a:cubicBezTo>
                <a:cubicBezTo>
                  <a:pt x="354" y="4189"/>
                  <a:pt x="498" y="4232"/>
                  <a:pt x="777" y="4174"/>
                </a:cubicBezTo>
                <a:cubicBezTo>
                  <a:pt x="1056" y="4116"/>
                  <a:pt x="1674" y="3888"/>
                  <a:pt x="1929" y="3641"/>
                </a:cubicBezTo>
                <a:cubicBezTo>
                  <a:pt x="2184" y="3394"/>
                  <a:pt x="2291" y="3083"/>
                  <a:pt x="2304" y="2690"/>
                </a:cubicBezTo>
                <a:cubicBezTo>
                  <a:pt x="2317" y="2297"/>
                  <a:pt x="2170" y="1698"/>
                  <a:pt x="2007" y="1285"/>
                </a:cubicBezTo>
                <a:cubicBezTo>
                  <a:pt x="1844" y="872"/>
                  <a:pt x="1559" y="424"/>
                  <a:pt x="1326" y="212"/>
                </a:cubicBezTo>
                <a:cubicBezTo>
                  <a:pt x="1093" y="0"/>
                  <a:pt x="760" y="53"/>
                  <a:pt x="611" y="11"/>
                </a:cubicBezTo>
                <a:close/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006638" name="Group 46"/>
          <p:cNvGrpSpPr>
            <a:grpSpLocks/>
          </p:cNvGrpSpPr>
          <p:nvPr/>
        </p:nvGrpSpPr>
        <p:grpSpPr bwMode="auto">
          <a:xfrm>
            <a:off x="6697663" y="3144838"/>
            <a:ext cx="971550" cy="552450"/>
            <a:chOff x="4219" y="1981"/>
            <a:chExt cx="612" cy="348"/>
          </a:xfrm>
        </p:grpSpPr>
        <p:sp>
          <p:nvSpPr>
            <p:cNvPr id="1006639" name="Oval 47"/>
            <p:cNvSpPr>
              <a:spLocks noChangeArrowheads="1"/>
            </p:cNvSpPr>
            <p:nvPr/>
          </p:nvSpPr>
          <p:spPr bwMode="auto">
            <a:xfrm>
              <a:off x="4219" y="1981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40" name="Text Box 48"/>
            <p:cNvSpPr txBox="1">
              <a:spLocks noChangeArrowheads="1"/>
            </p:cNvSpPr>
            <p:nvPr/>
          </p:nvSpPr>
          <p:spPr bwMode="auto">
            <a:xfrm>
              <a:off x="4249" y="2014"/>
              <a:ext cx="5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p(a,b)</a:t>
              </a:r>
            </a:p>
          </p:txBody>
        </p:sp>
      </p:grpSp>
      <p:grpSp>
        <p:nvGrpSpPr>
          <p:cNvPr id="1006641" name="Group 49"/>
          <p:cNvGrpSpPr>
            <a:grpSpLocks/>
          </p:cNvGrpSpPr>
          <p:nvPr/>
        </p:nvGrpSpPr>
        <p:grpSpPr bwMode="auto">
          <a:xfrm>
            <a:off x="6230938" y="4156075"/>
            <a:ext cx="1905000" cy="571500"/>
            <a:chOff x="3949" y="2436"/>
            <a:chExt cx="1200" cy="360"/>
          </a:xfrm>
        </p:grpSpPr>
        <p:sp>
          <p:nvSpPr>
            <p:cNvPr id="1006642" name="Oval 50"/>
            <p:cNvSpPr>
              <a:spLocks noChangeArrowheads="1"/>
            </p:cNvSpPr>
            <p:nvPr/>
          </p:nvSpPr>
          <p:spPr bwMode="auto">
            <a:xfrm>
              <a:off x="3949" y="2436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43" name="Text Box 51"/>
            <p:cNvSpPr txBox="1">
              <a:spLocks noChangeArrowheads="1"/>
            </p:cNvSpPr>
            <p:nvPr/>
          </p:nvSpPr>
          <p:spPr bwMode="auto">
            <a:xfrm>
              <a:off x="3999" y="2495"/>
              <a:ext cx="11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1006644" name="Group 52"/>
          <p:cNvGrpSpPr>
            <a:grpSpLocks/>
          </p:cNvGrpSpPr>
          <p:nvPr/>
        </p:nvGrpSpPr>
        <p:grpSpPr bwMode="auto">
          <a:xfrm>
            <a:off x="5173663" y="6096000"/>
            <a:ext cx="1009650" cy="476250"/>
            <a:chOff x="3385" y="3792"/>
            <a:chExt cx="636" cy="300"/>
          </a:xfrm>
        </p:grpSpPr>
        <p:sp>
          <p:nvSpPr>
            <p:cNvPr id="1006645" name="Oval 53"/>
            <p:cNvSpPr>
              <a:spLocks noChangeArrowheads="1"/>
            </p:cNvSpPr>
            <p:nvPr/>
          </p:nvSpPr>
          <p:spPr bwMode="auto">
            <a:xfrm>
              <a:off x="3385" y="3792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46" name="Text Box 54"/>
            <p:cNvSpPr txBox="1">
              <a:spLocks noChangeArrowheads="1"/>
            </p:cNvSpPr>
            <p:nvPr/>
          </p:nvSpPr>
          <p:spPr bwMode="auto">
            <a:xfrm>
              <a:off x="3430" y="3815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exit p</a:t>
              </a:r>
            </a:p>
          </p:txBody>
        </p:sp>
      </p:grpSp>
      <p:grpSp>
        <p:nvGrpSpPr>
          <p:cNvPr id="1006647" name="Group 55"/>
          <p:cNvGrpSpPr>
            <a:grpSpLocks/>
          </p:cNvGrpSpPr>
          <p:nvPr/>
        </p:nvGrpSpPr>
        <p:grpSpPr bwMode="auto">
          <a:xfrm>
            <a:off x="4916488" y="285750"/>
            <a:ext cx="1550987" cy="571500"/>
            <a:chOff x="3229" y="204"/>
            <a:chExt cx="977" cy="360"/>
          </a:xfrm>
        </p:grpSpPr>
        <p:sp>
          <p:nvSpPr>
            <p:cNvPr id="1006648" name="Oval 56"/>
            <p:cNvSpPr>
              <a:spLocks noChangeArrowheads="1"/>
            </p:cNvSpPr>
            <p:nvPr/>
          </p:nvSpPr>
          <p:spPr bwMode="auto">
            <a:xfrm>
              <a:off x="3229" y="204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649" name="Text Box 57"/>
            <p:cNvSpPr txBox="1">
              <a:spLocks noChangeArrowheads="1"/>
            </p:cNvSpPr>
            <p:nvPr/>
          </p:nvSpPr>
          <p:spPr bwMode="auto">
            <a:xfrm>
              <a:off x="3230" y="251"/>
              <a:ext cx="9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start p(a,b)</a:t>
              </a:r>
            </a:p>
          </p:txBody>
        </p:sp>
      </p:grpSp>
      <p:grpSp>
        <p:nvGrpSpPr>
          <p:cNvPr id="1006650" name="Group 58"/>
          <p:cNvGrpSpPr>
            <a:grpSpLocks/>
          </p:cNvGrpSpPr>
          <p:nvPr/>
        </p:nvGrpSpPr>
        <p:grpSpPr bwMode="auto">
          <a:xfrm>
            <a:off x="2235200" y="384175"/>
            <a:ext cx="6781800" cy="6088063"/>
            <a:chOff x="1408" y="242"/>
            <a:chExt cx="4272" cy="3835"/>
          </a:xfrm>
        </p:grpSpPr>
        <p:sp>
          <p:nvSpPr>
            <p:cNvPr id="1006651" name="Text Box 59"/>
            <p:cNvSpPr txBox="1">
              <a:spLocks noChangeArrowheads="1"/>
            </p:cNvSpPr>
            <p:nvPr/>
          </p:nvSpPr>
          <p:spPr bwMode="auto">
            <a:xfrm>
              <a:off x="5480" y="2634"/>
              <a:ext cx="2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3300"/>
                  </a:solidFill>
                </a:rPr>
                <a:t>]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006652" name="Text Box 60"/>
            <p:cNvSpPr txBox="1">
              <a:spLocks noChangeArrowheads="1"/>
            </p:cNvSpPr>
            <p:nvPr/>
          </p:nvSpPr>
          <p:spPr bwMode="auto">
            <a:xfrm>
              <a:off x="2486" y="1182"/>
              <a:ext cx="19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66"/>
                  </a:solidFill>
                </a:rPr>
                <a:t>(</a:t>
              </a:r>
              <a:endParaRPr lang="en-US" altLang="en-US">
                <a:solidFill>
                  <a:srgbClr val="FFFF66"/>
                </a:solidFill>
              </a:endParaRPr>
            </a:p>
          </p:txBody>
        </p:sp>
        <p:sp>
          <p:nvSpPr>
            <p:cNvPr id="1006653" name="Freeform 61"/>
            <p:cNvSpPr>
              <a:spLocks/>
            </p:cNvSpPr>
            <p:nvPr/>
          </p:nvSpPr>
          <p:spPr bwMode="auto">
            <a:xfrm>
              <a:off x="1408" y="242"/>
              <a:ext cx="4143" cy="3835"/>
            </a:xfrm>
            <a:custGeom>
              <a:avLst/>
              <a:gdLst>
                <a:gd name="T0" fmla="*/ 20 w 4143"/>
                <a:gd name="T1" fmla="*/ 430 h 3835"/>
                <a:gd name="T2" fmla="*/ 8 w 4143"/>
                <a:gd name="T3" fmla="*/ 790 h 3835"/>
                <a:gd name="T4" fmla="*/ 8 w 4143"/>
                <a:gd name="T5" fmla="*/ 1042 h 3835"/>
                <a:gd name="T6" fmla="*/ 20 w 4143"/>
                <a:gd name="T7" fmla="*/ 1294 h 3835"/>
                <a:gd name="T8" fmla="*/ 20 w 4143"/>
                <a:gd name="T9" fmla="*/ 1582 h 3835"/>
                <a:gd name="T10" fmla="*/ 140 w 4143"/>
                <a:gd name="T11" fmla="*/ 1678 h 3835"/>
                <a:gd name="T12" fmla="*/ 356 w 4143"/>
                <a:gd name="T13" fmla="*/ 1678 h 3835"/>
                <a:gd name="T14" fmla="*/ 680 w 4143"/>
                <a:gd name="T15" fmla="*/ 1558 h 3835"/>
                <a:gd name="T16" fmla="*/ 824 w 4143"/>
                <a:gd name="T17" fmla="*/ 1438 h 3835"/>
                <a:gd name="T18" fmla="*/ 992 w 4143"/>
                <a:gd name="T19" fmla="*/ 1186 h 3835"/>
                <a:gd name="T20" fmla="*/ 1040 w 4143"/>
                <a:gd name="T21" fmla="*/ 826 h 3835"/>
                <a:gd name="T22" fmla="*/ 1148 w 4143"/>
                <a:gd name="T23" fmla="*/ 406 h 3835"/>
                <a:gd name="T24" fmla="*/ 1328 w 4143"/>
                <a:gd name="T25" fmla="*/ 130 h 3835"/>
                <a:gd name="T26" fmla="*/ 1544 w 4143"/>
                <a:gd name="T27" fmla="*/ 34 h 3835"/>
                <a:gd name="T28" fmla="*/ 1772 w 4143"/>
                <a:gd name="T29" fmla="*/ 34 h 3835"/>
                <a:gd name="T30" fmla="*/ 1976 w 4143"/>
                <a:gd name="T31" fmla="*/ 46 h 3835"/>
                <a:gd name="T32" fmla="*/ 2096 w 4143"/>
                <a:gd name="T33" fmla="*/ 310 h 3835"/>
                <a:gd name="T34" fmla="*/ 2120 w 4143"/>
                <a:gd name="T35" fmla="*/ 514 h 3835"/>
                <a:gd name="T36" fmla="*/ 2108 w 4143"/>
                <a:gd name="T37" fmla="*/ 706 h 3835"/>
                <a:gd name="T38" fmla="*/ 2120 w 4143"/>
                <a:gd name="T39" fmla="*/ 934 h 3835"/>
                <a:gd name="T40" fmla="*/ 2108 w 4143"/>
                <a:gd name="T41" fmla="*/ 1270 h 3835"/>
                <a:gd name="T42" fmla="*/ 2108 w 4143"/>
                <a:gd name="T43" fmla="*/ 1498 h 3835"/>
                <a:gd name="T44" fmla="*/ 2108 w 4143"/>
                <a:gd name="T45" fmla="*/ 1786 h 3835"/>
                <a:gd name="T46" fmla="*/ 2096 w 4143"/>
                <a:gd name="T47" fmla="*/ 2374 h 3835"/>
                <a:gd name="T48" fmla="*/ 2096 w 4143"/>
                <a:gd name="T49" fmla="*/ 2854 h 3835"/>
                <a:gd name="T50" fmla="*/ 2096 w 4143"/>
                <a:gd name="T51" fmla="*/ 3478 h 3835"/>
                <a:gd name="T52" fmla="*/ 2096 w 4143"/>
                <a:gd name="T53" fmla="*/ 3694 h 3835"/>
                <a:gd name="T54" fmla="*/ 2249 w 4143"/>
                <a:gd name="T55" fmla="*/ 3816 h 3835"/>
                <a:gd name="T56" fmla="*/ 2580 w 4143"/>
                <a:gd name="T57" fmla="*/ 3807 h 3835"/>
                <a:gd name="T58" fmla="*/ 3104 w 4143"/>
                <a:gd name="T59" fmla="*/ 3764 h 3835"/>
                <a:gd name="T60" fmla="*/ 3689 w 4143"/>
                <a:gd name="T61" fmla="*/ 3589 h 3835"/>
                <a:gd name="T62" fmla="*/ 4020 w 4143"/>
                <a:gd name="T63" fmla="*/ 3389 h 3835"/>
                <a:gd name="T64" fmla="*/ 4143 w 4143"/>
                <a:gd name="T65" fmla="*/ 3057 h 3835"/>
                <a:gd name="T66" fmla="*/ 4020 w 4143"/>
                <a:gd name="T67" fmla="*/ 2647 h 3835"/>
                <a:gd name="T68" fmla="*/ 3715 w 4143"/>
                <a:gd name="T69" fmla="*/ 2481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3" h="3835">
                  <a:moveTo>
                    <a:pt x="20" y="430"/>
                  </a:moveTo>
                  <a:cubicBezTo>
                    <a:pt x="18" y="490"/>
                    <a:pt x="10" y="688"/>
                    <a:pt x="8" y="790"/>
                  </a:cubicBezTo>
                  <a:cubicBezTo>
                    <a:pt x="6" y="892"/>
                    <a:pt x="6" y="958"/>
                    <a:pt x="8" y="1042"/>
                  </a:cubicBezTo>
                  <a:cubicBezTo>
                    <a:pt x="10" y="1126"/>
                    <a:pt x="18" y="1204"/>
                    <a:pt x="20" y="1294"/>
                  </a:cubicBezTo>
                  <a:cubicBezTo>
                    <a:pt x="22" y="1384"/>
                    <a:pt x="0" y="1518"/>
                    <a:pt x="20" y="1582"/>
                  </a:cubicBezTo>
                  <a:cubicBezTo>
                    <a:pt x="40" y="1646"/>
                    <a:pt x="84" y="1662"/>
                    <a:pt x="140" y="1678"/>
                  </a:cubicBezTo>
                  <a:cubicBezTo>
                    <a:pt x="196" y="1694"/>
                    <a:pt x="266" y="1698"/>
                    <a:pt x="356" y="1678"/>
                  </a:cubicBezTo>
                  <a:cubicBezTo>
                    <a:pt x="446" y="1658"/>
                    <a:pt x="602" y="1598"/>
                    <a:pt x="680" y="1558"/>
                  </a:cubicBezTo>
                  <a:cubicBezTo>
                    <a:pt x="758" y="1518"/>
                    <a:pt x="772" y="1500"/>
                    <a:pt x="824" y="1438"/>
                  </a:cubicBezTo>
                  <a:cubicBezTo>
                    <a:pt x="876" y="1376"/>
                    <a:pt x="956" y="1288"/>
                    <a:pt x="992" y="1186"/>
                  </a:cubicBezTo>
                  <a:cubicBezTo>
                    <a:pt x="1028" y="1084"/>
                    <a:pt x="1014" y="956"/>
                    <a:pt x="1040" y="826"/>
                  </a:cubicBezTo>
                  <a:cubicBezTo>
                    <a:pt x="1066" y="696"/>
                    <a:pt x="1100" y="522"/>
                    <a:pt x="1148" y="406"/>
                  </a:cubicBezTo>
                  <a:cubicBezTo>
                    <a:pt x="1196" y="290"/>
                    <a:pt x="1262" y="192"/>
                    <a:pt x="1328" y="130"/>
                  </a:cubicBezTo>
                  <a:cubicBezTo>
                    <a:pt x="1394" y="68"/>
                    <a:pt x="1470" y="50"/>
                    <a:pt x="1544" y="34"/>
                  </a:cubicBezTo>
                  <a:cubicBezTo>
                    <a:pt x="1618" y="18"/>
                    <a:pt x="1700" y="32"/>
                    <a:pt x="1772" y="34"/>
                  </a:cubicBezTo>
                  <a:cubicBezTo>
                    <a:pt x="1844" y="36"/>
                    <a:pt x="1922" y="0"/>
                    <a:pt x="1976" y="46"/>
                  </a:cubicBezTo>
                  <a:cubicBezTo>
                    <a:pt x="2030" y="92"/>
                    <a:pt x="2072" y="232"/>
                    <a:pt x="2096" y="310"/>
                  </a:cubicBezTo>
                  <a:cubicBezTo>
                    <a:pt x="2120" y="388"/>
                    <a:pt x="2118" y="448"/>
                    <a:pt x="2120" y="514"/>
                  </a:cubicBezTo>
                  <a:cubicBezTo>
                    <a:pt x="2122" y="580"/>
                    <a:pt x="2108" y="636"/>
                    <a:pt x="2108" y="706"/>
                  </a:cubicBezTo>
                  <a:cubicBezTo>
                    <a:pt x="2108" y="776"/>
                    <a:pt x="2120" y="840"/>
                    <a:pt x="2120" y="934"/>
                  </a:cubicBezTo>
                  <a:cubicBezTo>
                    <a:pt x="2120" y="1028"/>
                    <a:pt x="2110" y="1176"/>
                    <a:pt x="2108" y="1270"/>
                  </a:cubicBezTo>
                  <a:cubicBezTo>
                    <a:pt x="2106" y="1364"/>
                    <a:pt x="2108" y="1412"/>
                    <a:pt x="2108" y="1498"/>
                  </a:cubicBezTo>
                  <a:cubicBezTo>
                    <a:pt x="2108" y="1584"/>
                    <a:pt x="2110" y="1640"/>
                    <a:pt x="2108" y="1786"/>
                  </a:cubicBezTo>
                  <a:cubicBezTo>
                    <a:pt x="2106" y="1932"/>
                    <a:pt x="2098" y="2196"/>
                    <a:pt x="2096" y="2374"/>
                  </a:cubicBezTo>
                  <a:cubicBezTo>
                    <a:pt x="2094" y="2552"/>
                    <a:pt x="2096" y="2670"/>
                    <a:pt x="2096" y="2854"/>
                  </a:cubicBezTo>
                  <a:cubicBezTo>
                    <a:pt x="2096" y="3038"/>
                    <a:pt x="2096" y="3338"/>
                    <a:pt x="2096" y="3478"/>
                  </a:cubicBezTo>
                  <a:cubicBezTo>
                    <a:pt x="2096" y="3618"/>
                    <a:pt x="2071" y="3638"/>
                    <a:pt x="2096" y="3694"/>
                  </a:cubicBezTo>
                  <a:cubicBezTo>
                    <a:pt x="2121" y="3750"/>
                    <a:pt x="2168" y="3797"/>
                    <a:pt x="2249" y="3816"/>
                  </a:cubicBezTo>
                  <a:cubicBezTo>
                    <a:pt x="2330" y="3835"/>
                    <a:pt x="2438" y="3816"/>
                    <a:pt x="2580" y="3807"/>
                  </a:cubicBezTo>
                  <a:cubicBezTo>
                    <a:pt x="2722" y="3798"/>
                    <a:pt x="2919" y="3800"/>
                    <a:pt x="3104" y="3764"/>
                  </a:cubicBezTo>
                  <a:cubicBezTo>
                    <a:pt x="3289" y="3728"/>
                    <a:pt x="3536" y="3652"/>
                    <a:pt x="3689" y="3589"/>
                  </a:cubicBezTo>
                  <a:cubicBezTo>
                    <a:pt x="3842" y="3526"/>
                    <a:pt x="3944" y="3478"/>
                    <a:pt x="4020" y="3389"/>
                  </a:cubicBezTo>
                  <a:cubicBezTo>
                    <a:pt x="4096" y="3300"/>
                    <a:pt x="4143" y="3181"/>
                    <a:pt x="4143" y="3057"/>
                  </a:cubicBezTo>
                  <a:cubicBezTo>
                    <a:pt x="4143" y="2933"/>
                    <a:pt x="4091" y="2743"/>
                    <a:pt x="4020" y="2647"/>
                  </a:cubicBezTo>
                  <a:cubicBezTo>
                    <a:pt x="3949" y="2551"/>
                    <a:pt x="3779" y="2516"/>
                    <a:pt x="3715" y="2481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6654" name="Group 62"/>
          <p:cNvGrpSpPr>
            <a:grpSpLocks/>
          </p:cNvGrpSpPr>
          <p:nvPr/>
        </p:nvGrpSpPr>
        <p:grpSpPr bwMode="auto">
          <a:xfrm>
            <a:off x="2235200" y="400050"/>
            <a:ext cx="3375025" cy="5921375"/>
            <a:chOff x="1408" y="252"/>
            <a:chExt cx="2126" cy="3730"/>
          </a:xfrm>
        </p:grpSpPr>
        <p:sp>
          <p:nvSpPr>
            <p:cNvPr id="1006655" name="Freeform 63"/>
            <p:cNvSpPr>
              <a:spLocks/>
            </p:cNvSpPr>
            <p:nvPr/>
          </p:nvSpPr>
          <p:spPr bwMode="auto">
            <a:xfrm>
              <a:off x="1408" y="252"/>
              <a:ext cx="2126" cy="3730"/>
            </a:xfrm>
            <a:custGeom>
              <a:avLst/>
              <a:gdLst>
                <a:gd name="T0" fmla="*/ 20 w 2126"/>
                <a:gd name="T1" fmla="*/ 420 h 3730"/>
                <a:gd name="T2" fmla="*/ 20 w 2126"/>
                <a:gd name="T3" fmla="*/ 768 h 3730"/>
                <a:gd name="T4" fmla="*/ 20 w 2126"/>
                <a:gd name="T5" fmla="*/ 1008 h 3730"/>
                <a:gd name="T6" fmla="*/ 20 w 2126"/>
                <a:gd name="T7" fmla="*/ 1284 h 3730"/>
                <a:gd name="T8" fmla="*/ 20 w 2126"/>
                <a:gd name="T9" fmla="*/ 1572 h 3730"/>
                <a:gd name="T10" fmla="*/ 140 w 2126"/>
                <a:gd name="T11" fmla="*/ 1668 h 3730"/>
                <a:gd name="T12" fmla="*/ 356 w 2126"/>
                <a:gd name="T13" fmla="*/ 1668 h 3730"/>
                <a:gd name="T14" fmla="*/ 680 w 2126"/>
                <a:gd name="T15" fmla="*/ 1548 h 3730"/>
                <a:gd name="T16" fmla="*/ 824 w 2126"/>
                <a:gd name="T17" fmla="*/ 1428 h 3730"/>
                <a:gd name="T18" fmla="*/ 992 w 2126"/>
                <a:gd name="T19" fmla="*/ 1176 h 3730"/>
                <a:gd name="T20" fmla="*/ 1064 w 2126"/>
                <a:gd name="T21" fmla="*/ 828 h 3730"/>
                <a:gd name="T22" fmla="*/ 1148 w 2126"/>
                <a:gd name="T23" fmla="*/ 348 h 3730"/>
                <a:gd name="T24" fmla="*/ 1376 w 2126"/>
                <a:gd name="T25" fmla="*/ 84 h 3730"/>
                <a:gd name="T26" fmla="*/ 1652 w 2126"/>
                <a:gd name="T27" fmla="*/ 24 h 3730"/>
                <a:gd name="T28" fmla="*/ 1916 w 2126"/>
                <a:gd name="T29" fmla="*/ 24 h 3730"/>
                <a:gd name="T30" fmla="*/ 2072 w 2126"/>
                <a:gd name="T31" fmla="*/ 168 h 3730"/>
                <a:gd name="T32" fmla="*/ 2120 w 2126"/>
                <a:gd name="T33" fmla="*/ 504 h 3730"/>
                <a:gd name="T34" fmla="*/ 2108 w 2126"/>
                <a:gd name="T35" fmla="*/ 696 h 3730"/>
                <a:gd name="T36" fmla="*/ 2120 w 2126"/>
                <a:gd name="T37" fmla="*/ 924 h 3730"/>
                <a:gd name="T38" fmla="*/ 2108 w 2126"/>
                <a:gd name="T39" fmla="*/ 1260 h 3730"/>
                <a:gd name="T40" fmla="*/ 2108 w 2126"/>
                <a:gd name="T41" fmla="*/ 1488 h 3730"/>
                <a:gd name="T42" fmla="*/ 2108 w 2126"/>
                <a:gd name="T43" fmla="*/ 1776 h 3730"/>
                <a:gd name="T44" fmla="*/ 2096 w 2126"/>
                <a:gd name="T45" fmla="*/ 2364 h 3730"/>
                <a:gd name="T46" fmla="*/ 2096 w 2126"/>
                <a:gd name="T47" fmla="*/ 2844 h 3730"/>
                <a:gd name="T48" fmla="*/ 2096 w 2126"/>
                <a:gd name="T49" fmla="*/ 3228 h 3730"/>
                <a:gd name="T50" fmla="*/ 2096 w 2126"/>
                <a:gd name="T51" fmla="*/ 3648 h 3730"/>
                <a:gd name="T52" fmla="*/ 1976 w 2126"/>
                <a:gd name="T53" fmla="*/ 3720 h 3730"/>
                <a:gd name="T54" fmla="*/ 1748 w 2126"/>
                <a:gd name="T55" fmla="*/ 3648 h 3730"/>
                <a:gd name="T56" fmla="*/ 1496 w 2126"/>
                <a:gd name="T57" fmla="*/ 3492 h 3730"/>
                <a:gd name="T58" fmla="*/ 1316 w 2126"/>
                <a:gd name="T59" fmla="*/ 3204 h 3730"/>
                <a:gd name="T60" fmla="*/ 1220 w 2126"/>
                <a:gd name="T61" fmla="*/ 2676 h 3730"/>
                <a:gd name="T62" fmla="*/ 1004 w 2126"/>
                <a:gd name="T63" fmla="*/ 2364 h 3730"/>
                <a:gd name="T64" fmla="*/ 740 w 2126"/>
                <a:gd name="T65" fmla="*/ 2220 h 3730"/>
                <a:gd name="T66" fmla="*/ 476 w 2126"/>
                <a:gd name="T67" fmla="*/ 2172 h 3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26" h="3730">
                  <a:moveTo>
                    <a:pt x="20" y="420"/>
                  </a:moveTo>
                  <a:cubicBezTo>
                    <a:pt x="20" y="478"/>
                    <a:pt x="20" y="670"/>
                    <a:pt x="20" y="768"/>
                  </a:cubicBezTo>
                  <a:cubicBezTo>
                    <a:pt x="20" y="866"/>
                    <a:pt x="20" y="922"/>
                    <a:pt x="20" y="1008"/>
                  </a:cubicBezTo>
                  <a:cubicBezTo>
                    <a:pt x="20" y="1094"/>
                    <a:pt x="20" y="1190"/>
                    <a:pt x="20" y="1284"/>
                  </a:cubicBezTo>
                  <a:cubicBezTo>
                    <a:pt x="20" y="1378"/>
                    <a:pt x="0" y="1508"/>
                    <a:pt x="20" y="1572"/>
                  </a:cubicBezTo>
                  <a:cubicBezTo>
                    <a:pt x="40" y="1636"/>
                    <a:pt x="84" y="1652"/>
                    <a:pt x="140" y="1668"/>
                  </a:cubicBezTo>
                  <a:cubicBezTo>
                    <a:pt x="196" y="1684"/>
                    <a:pt x="266" y="1688"/>
                    <a:pt x="356" y="1668"/>
                  </a:cubicBezTo>
                  <a:cubicBezTo>
                    <a:pt x="446" y="1648"/>
                    <a:pt x="602" y="1588"/>
                    <a:pt x="680" y="1548"/>
                  </a:cubicBezTo>
                  <a:cubicBezTo>
                    <a:pt x="758" y="1508"/>
                    <a:pt x="772" y="1490"/>
                    <a:pt x="824" y="1428"/>
                  </a:cubicBezTo>
                  <a:cubicBezTo>
                    <a:pt x="876" y="1366"/>
                    <a:pt x="952" y="1276"/>
                    <a:pt x="992" y="1176"/>
                  </a:cubicBezTo>
                  <a:cubicBezTo>
                    <a:pt x="1032" y="1076"/>
                    <a:pt x="1038" y="966"/>
                    <a:pt x="1064" y="828"/>
                  </a:cubicBezTo>
                  <a:cubicBezTo>
                    <a:pt x="1090" y="690"/>
                    <a:pt x="1096" y="472"/>
                    <a:pt x="1148" y="348"/>
                  </a:cubicBezTo>
                  <a:cubicBezTo>
                    <a:pt x="1200" y="224"/>
                    <a:pt x="1292" y="138"/>
                    <a:pt x="1376" y="84"/>
                  </a:cubicBezTo>
                  <a:cubicBezTo>
                    <a:pt x="1460" y="30"/>
                    <a:pt x="1562" y="34"/>
                    <a:pt x="1652" y="24"/>
                  </a:cubicBezTo>
                  <a:cubicBezTo>
                    <a:pt x="1742" y="14"/>
                    <a:pt x="1846" y="0"/>
                    <a:pt x="1916" y="24"/>
                  </a:cubicBezTo>
                  <a:cubicBezTo>
                    <a:pt x="1986" y="48"/>
                    <a:pt x="2038" y="88"/>
                    <a:pt x="2072" y="168"/>
                  </a:cubicBezTo>
                  <a:cubicBezTo>
                    <a:pt x="2106" y="248"/>
                    <a:pt x="2114" y="416"/>
                    <a:pt x="2120" y="504"/>
                  </a:cubicBezTo>
                  <a:cubicBezTo>
                    <a:pt x="2126" y="592"/>
                    <a:pt x="2108" y="626"/>
                    <a:pt x="2108" y="696"/>
                  </a:cubicBezTo>
                  <a:cubicBezTo>
                    <a:pt x="2108" y="766"/>
                    <a:pt x="2120" y="830"/>
                    <a:pt x="2120" y="924"/>
                  </a:cubicBezTo>
                  <a:cubicBezTo>
                    <a:pt x="2120" y="1018"/>
                    <a:pt x="2110" y="1166"/>
                    <a:pt x="2108" y="1260"/>
                  </a:cubicBezTo>
                  <a:cubicBezTo>
                    <a:pt x="2106" y="1354"/>
                    <a:pt x="2108" y="1402"/>
                    <a:pt x="2108" y="1488"/>
                  </a:cubicBezTo>
                  <a:cubicBezTo>
                    <a:pt x="2108" y="1574"/>
                    <a:pt x="2110" y="1630"/>
                    <a:pt x="2108" y="1776"/>
                  </a:cubicBezTo>
                  <a:cubicBezTo>
                    <a:pt x="2106" y="1922"/>
                    <a:pt x="2098" y="2186"/>
                    <a:pt x="2096" y="2364"/>
                  </a:cubicBezTo>
                  <a:cubicBezTo>
                    <a:pt x="2094" y="2542"/>
                    <a:pt x="2096" y="2700"/>
                    <a:pt x="2096" y="2844"/>
                  </a:cubicBezTo>
                  <a:cubicBezTo>
                    <a:pt x="2096" y="2988"/>
                    <a:pt x="2096" y="3094"/>
                    <a:pt x="2096" y="3228"/>
                  </a:cubicBezTo>
                  <a:cubicBezTo>
                    <a:pt x="2096" y="3362"/>
                    <a:pt x="2116" y="3566"/>
                    <a:pt x="2096" y="3648"/>
                  </a:cubicBezTo>
                  <a:cubicBezTo>
                    <a:pt x="2076" y="3730"/>
                    <a:pt x="2034" y="3720"/>
                    <a:pt x="1976" y="3720"/>
                  </a:cubicBezTo>
                  <a:cubicBezTo>
                    <a:pt x="1918" y="3720"/>
                    <a:pt x="1828" y="3686"/>
                    <a:pt x="1748" y="3648"/>
                  </a:cubicBezTo>
                  <a:cubicBezTo>
                    <a:pt x="1668" y="3610"/>
                    <a:pt x="1568" y="3566"/>
                    <a:pt x="1496" y="3492"/>
                  </a:cubicBezTo>
                  <a:cubicBezTo>
                    <a:pt x="1424" y="3418"/>
                    <a:pt x="1362" y="3340"/>
                    <a:pt x="1316" y="3204"/>
                  </a:cubicBezTo>
                  <a:cubicBezTo>
                    <a:pt x="1270" y="3068"/>
                    <a:pt x="1272" y="2816"/>
                    <a:pt x="1220" y="2676"/>
                  </a:cubicBezTo>
                  <a:cubicBezTo>
                    <a:pt x="1168" y="2536"/>
                    <a:pt x="1084" y="2440"/>
                    <a:pt x="1004" y="2364"/>
                  </a:cubicBezTo>
                  <a:cubicBezTo>
                    <a:pt x="924" y="2288"/>
                    <a:pt x="828" y="2252"/>
                    <a:pt x="740" y="2220"/>
                  </a:cubicBezTo>
                  <a:cubicBezTo>
                    <a:pt x="652" y="2188"/>
                    <a:pt x="531" y="2182"/>
                    <a:pt x="476" y="2172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6656" name="Group 64"/>
            <p:cNvGrpSpPr>
              <a:grpSpLocks/>
            </p:cNvGrpSpPr>
            <p:nvPr/>
          </p:nvGrpSpPr>
          <p:grpSpPr bwMode="auto">
            <a:xfrm>
              <a:off x="2486" y="1182"/>
              <a:ext cx="318" cy="1671"/>
              <a:chOff x="2594" y="1206"/>
              <a:chExt cx="318" cy="1671"/>
            </a:xfrm>
          </p:grpSpPr>
          <p:sp>
            <p:nvSpPr>
              <p:cNvPr id="1006657" name="Text Box 65"/>
              <p:cNvSpPr txBox="1">
                <a:spLocks noChangeArrowheads="1"/>
              </p:cNvSpPr>
              <p:nvPr/>
            </p:nvSpPr>
            <p:spPr bwMode="auto">
              <a:xfrm>
                <a:off x="2594" y="1206"/>
                <a:ext cx="19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FF66"/>
                    </a:solidFill>
                  </a:rPr>
                  <a:t>(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  <p:sp>
            <p:nvSpPr>
              <p:cNvPr id="1006658" name="Text Box 66"/>
              <p:cNvSpPr txBox="1">
                <a:spLocks noChangeArrowheads="1"/>
              </p:cNvSpPr>
              <p:nvPr/>
            </p:nvSpPr>
            <p:spPr bwMode="auto">
              <a:xfrm>
                <a:off x="2714" y="2550"/>
                <a:ext cx="19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FF66"/>
                    </a:solidFill>
                  </a:rPr>
                  <a:t>)</a:t>
                </a:r>
                <a:endParaRPr lang="en-US" altLang="en-US">
                  <a:solidFill>
                    <a:srgbClr val="FFFF66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232F-EEF2-4DB6-B77C-C36A6195085B}" type="slidenum">
              <a:rPr lang="en-US" altLang="en-US"/>
              <a:pPr/>
              <a:t>110</a:t>
            </a:fld>
            <a:endParaRPr lang="en-US" altLang="en-US"/>
          </a:p>
        </p:txBody>
      </p:sp>
      <p:sp>
        <p:nvSpPr>
          <p:cNvPr id="1175554" name="Text Box 2"/>
          <p:cNvSpPr txBox="1">
            <a:spLocks noChangeArrowheads="1"/>
          </p:cNvSpPr>
          <p:nvPr/>
        </p:nvSpPr>
        <p:spPr bwMode="auto">
          <a:xfrm>
            <a:off x="3016250" y="3082925"/>
            <a:ext cx="31130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4400"/>
              <a:t>Questions?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3B1A-098F-47B6-B433-AE414F707132}" type="slidenum">
              <a:rPr lang="en-US" altLang="en-US"/>
              <a:pPr/>
              <a:t>111</a:t>
            </a:fld>
            <a:endParaRPr lang="en-US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B35A-85E5-4B14-9F75-001A78BCA11B}" type="slidenum">
              <a:rPr lang="en-US" altLang="en-US"/>
              <a:pPr/>
              <a:t>112</a:t>
            </a:fld>
            <a:endParaRPr lang="en-US" altLang="en-US"/>
          </a:p>
        </p:txBody>
      </p:sp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Related Work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206500"/>
            <a:ext cx="8905875" cy="565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SPKI/SDSI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Clarke, Elien, Ellison, Fredette, Morcos, &amp; Rivest [J. Comp. Sec. 01]</a:t>
            </a:r>
            <a:endParaRPr lang="en-US" altLang="en-US" sz="2400"/>
          </a:p>
          <a:p>
            <a:pPr>
              <a:lnSpc>
                <a:spcPct val="1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Pushdown systems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Bouajjani, Esparza, &amp; Maler [Concur 97]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Finkel, Willems, &amp; Wolper [ENTCS 97]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Esparza, Hansel, Rossmanith, &amp; Schwoon [CAV 00]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Bouajjani, Esparza, &amp; Touili [POPL 03]</a:t>
            </a:r>
          </a:p>
          <a:p>
            <a:pPr>
              <a:lnSpc>
                <a:spcPct val="130000"/>
              </a:lnSpc>
            </a:pPr>
            <a:r>
              <a:rPr lang="en-US" altLang="en-US" sz="2800"/>
              <a:t>Weighted-hypergraph problems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Knuth [IPL 77]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Grammar flow analysis: Möncke &amp; Wilhelm [WAGA 91]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Ramalingam thesis [LNCS #1089]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Ramalingam &amp; Reps [J. Alg 96]</a:t>
            </a:r>
          </a:p>
          <a:p>
            <a:pPr>
              <a:lnSpc>
                <a:spcPct val="140000"/>
              </a:lnSpc>
            </a:pPr>
            <a:r>
              <a:rPr lang="en-US" altLang="en-US" sz="2800"/>
              <a:t>Interprocedural dataflow analysis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[Cousot &amp; Cousot 78], [Sharir &amp; Pnueli 81], Knoop &amp; Steffen 92]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IDE framework: Sagiv, Reps, &amp; Horwitz [TCS 96]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9039-5DD3-4657-9ED0-78EBC0FE9983}" type="slidenum">
              <a:rPr lang="en-US" altLang="en-US"/>
              <a:pPr/>
              <a:t>113</a:t>
            </a:fld>
            <a:endParaRPr lang="en-US" altLang="en-US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0213"/>
            <a:ext cx="8458200" cy="685800"/>
          </a:xfrm>
        </p:spPr>
        <p:txBody>
          <a:bodyPr/>
          <a:lstStyle/>
          <a:p>
            <a:r>
              <a:rPr lang="en-US" altLang="en-US" sz="3600"/>
              <a:t>Error Projection </a:t>
            </a:r>
            <a:r>
              <a:rPr lang="en-US" altLang="en-US" sz="3200"/>
              <a:t>[SAS 07]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2725"/>
            <a:ext cx="2881313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int numUnits;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int level;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void getUnit()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[1]    bool canEnter = 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[2]   if (numUnits == 0)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[3]     if (level &gt; 10)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[4]       NewUnit();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[5]       numUnits = 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[6]       canEnter = 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}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[7]      canEnter = 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[8]   if (canEnter)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[9]     if (numUnits == 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[10]      </a:t>
            </a:r>
            <a:r>
              <a:rPr lang="en-US" altLang="en-US" sz="1800">
                <a:solidFill>
                  <a:srgbClr val="FFFF00"/>
                </a:solidFill>
              </a:rPr>
              <a:t>assert(F);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[11]       gotUnit();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}</a:t>
            </a:r>
          </a:p>
        </p:txBody>
      </p:sp>
      <p:sp>
        <p:nvSpPr>
          <p:cNvPr id="1115140" name="Rectangle 4"/>
          <p:cNvSpPr>
            <a:spLocks noChangeArrowheads="1"/>
          </p:cNvSpPr>
          <p:nvPr/>
        </p:nvSpPr>
        <p:spPr bwMode="auto">
          <a:xfrm>
            <a:off x="2760663" y="1481138"/>
            <a:ext cx="234156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void getUnit(){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[1]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[2]   if (?)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[3]     if (?)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[4]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[5]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[6]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}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[7]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[8]   if (?)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[9]     if (?)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[10]      </a:t>
            </a:r>
            <a:r>
              <a:rPr lang="en-US" altLang="en-US" sz="1800">
                <a:solidFill>
                  <a:srgbClr val="FFFF00"/>
                </a:solidFill>
              </a:rPr>
              <a:t>assert(F);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[11]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}</a:t>
            </a:r>
          </a:p>
        </p:txBody>
      </p:sp>
      <p:sp>
        <p:nvSpPr>
          <p:cNvPr id="1115141" name="Rectangle 5"/>
          <p:cNvSpPr>
            <a:spLocks noChangeArrowheads="1"/>
          </p:cNvSpPr>
          <p:nvPr/>
        </p:nvSpPr>
        <p:spPr bwMode="auto">
          <a:xfrm>
            <a:off x="3494088" y="5595938"/>
            <a:ext cx="654050" cy="603250"/>
          </a:xfrm>
          <a:prstGeom prst="rect">
            <a:avLst/>
          </a:prstGeom>
          <a:solidFill>
            <a:schemeClr val="folHlink">
              <a:alpha val="34000"/>
            </a:schemeClr>
          </a:solidFill>
          <a:ln w="19050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2" name="Rectangle 6"/>
          <p:cNvSpPr>
            <a:spLocks noChangeArrowheads="1"/>
          </p:cNvSpPr>
          <p:nvPr/>
        </p:nvSpPr>
        <p:spPr bwMode="auto">
          <a:xfrm>
            <a:off x="4822825" y="1463675"/>
            <a:ext cx="23415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bool nU0;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void getUnit(){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[1]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[2]   if (nU0)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[3]     if (?)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[4]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[5]       nU0 = 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[6]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}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[7]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[8]   if (?)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[9]     if (nU0)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[10]      </a:t>
            </a:r>
            <a:r>
              <a:rPr lang="en-US" altLang="en-US" sz="1800">
                <a:solidFill>
                  <a:srgbClr val="FFFF00"/>
                </a:solidFill>
              </a:rPr>
              <a:t>assert(F);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[11]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}</a:t>
            </a:r>
          </a:p>
        </p:txBody>
      </p:sp>
      <p:sp>
        <p:nvSpPr>
          <p:cNvPr id="1115143" name="Rectangle 7"/>
          <p:cNvSpPr>
            <a:spLocks noChangeArrowheads="1"/>
          </p:cNvSpPr>
          <p:nvPr/>
        </p:nvSpPr>
        <p:spPr bwMode="auto">
          <a:xfrm>
            <a:off x="5548313" y="2819400"/>
            <a:ext cx="1212850" cy="1404938"/>
          </a:xfrm>
          <a:prstGeom prst="rect">
            <a:avLst/>
          </a:prstGeom>
          <a:solidFill>
            <a:schemeClr val="folHlink">
              <a:alpha val="34000"/>
            </a:schemeClr>
          </a:solidFill>
          <a:ln w="19050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4" name="Rectangle 8"/>
          <p:cNvSpPr>
            <a:spLocks noChangeArrowheads="1"/>
          </p:cNvSpPr>
          <p:nvPr/>
        </p:nvSpPr>
        <p:spPr bwMode="auto">
          <a:xfrm>
            <a:off x="5548313" y="4240213"/>
            <a:ext cx="654050" cy="522287"/>
          </a:xfrm>
          <a:prstGeom prst="rect">
            <a:avLst/>
          </a:prstGeom>
          <a:solidFill>
            <a:schemeClr val="folHlink">
              <a:alpha val="34000"/>
            </a:schemeClr>
          </a:solidFill>
          <a:ln w="19050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6" name="Rectangle 10"/>
          <p:cNvSpPr>
            <a:spLocks noChangeArrowheads="1"/>
          </p:cNvSpPr>
          <p:nvPr/>
        </p:nvSpPr>
        <p:spPr bwMode="auto">
          <a:xfrm>
            <a:off x="5565775" y="5594350"/>
            <a:ext cx="654050" cy="603250"/>
          </a:xfrm>
          <a:prstGeom prst="rect">
            <a:avLst/>
          </a:prstGeom>
          <a:solidFill>
            <a:schemeClr val="folHlink">
              <a:alpha val="34000"/>
            </a:schemeClr>
          </a:solidFill>
          <a:ln w="19050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5147" name="Rectangle 11"/>
          <p:cNvSpPr>
            <a:spLocks noChangeArrowheads="1"/>
          </p:cNvSpPr>
          <p:nvPr/>
        </p:nvSpPr>
        <p:spPr bwMode="auto">
          <a:xfrm>
            <a:off x="6964363" y="1458913"/>
            <a:ext cx="21796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bool nU0;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void getUnit(){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[1]   bool cE = 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[2]   if (nU0)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[3]     if (?)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[4]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[5]       nU0 = 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[6]       cE = 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}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[7]      cE = 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[8]   if (cE)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[9]     if (nU0)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[10]      </a:t>
            </a:r>
            <a:r>
              <a:rPr lang="en-US" altLang="en-US" sz="1800">
                <a:solidFill>
                  <a:srgbClr val="FFFF00"/>
                </a:solidFill>
              </a:rPr>
              <a:t>assert(F);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   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[11]       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}</a:t>
            </a:r>
          </a:p>
        </p:txBody>
      </p:sp>
      <p:sp>
        <p:nvSpPr>
          <p:cNvPr id="1115148" name="Rectangle 12"/>
          <p:cNvSpPr>
            <a:spLocks noChangeArrowheads="1"/>
          </p:cNvSpPr>
          <p:nvPr/>
        </p:nvSpPr>
        <p:spPr bwMode="auto">
          <a:xfrm>
            <a:off x="7518400" y="2312988"/>
            <a:ext cx="1430338" cy="3821112"/>
          </a:xfrm>
          <a:prstGeom prst="rect">
            <a:avLst/>
          </a:prstGeom>
          <a:solidFill>
            <a:schemeClr val="folHlink">
              <a:alpha val="34000"/>
            </a:schemeClr>
          </a:solidFill>
          <a:ln w="19050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1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1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1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140" grpId="0"/>
      <p:bldP spid="1115142" grpId="0"/>
      <p:bldP spid="111514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C12-850A-4161-A030-C4320A3D39A5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685800"/>
          </a:xfrm>
        </p:spPr>
        <p:txBody>
          <a:bodyPr/>
          <a:lstStyle/>
          <a:p>
            <a:r>
              <a:rPr lang="en-US" altLang="en-US" sz="3600"/>
              <a:t>Other Contributions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320800"/>
            <a:ext cx="8907463" cy="5370513"/>
          </a:xfrm>
        </p:spPr>
        <p:txBody>
          <a:bodyPr/>
          <a:lstStyle/>
          <a:p>
            <a:r>
              <a:rPr lang="en-US" altLang="en-US" sz="2800"/>
              <a:t>Differential propagation </a:t>
            </a:r>
            <a:r>
              <a:rPr lang="en-US" altLang="en-US" sz="2400"/>
              <a:t>[SCP 05]</a:t>
            </a:r>
          </a:p>
          <a:p>
            <a:pPr lvl="1"/>
            <a:r>
              <a:rPr lang="en-US" altLang="en-US" sz="2400"/>
              <a:t>Weight domain + difference operator</a:t>
            </a:r>
          </a:p>
          <a:p>
            <a:r>
              <a:rPr lang="en-US" altLang="en-US" sz="2800"/>
              <a:t>Simultaneous forward &amp; backward analysis</a:t>
            </a:r>
          </a:p>
          <a:p>
            <a:pPr lvl="1"/>
            <a:r>
              <a:rPr lang="en-US" altLang="en-US" sz="2400"/>
              <a:t>Error projection </a:t>
            </a:r>
            <a:r>
              <a:rPr lang="en-US" altLang="en-US" sz="2000"/>
              <a:t>[SAS 07]</a:t>
            </a:r>
          </a:p>
          <a:p>
            <a:r>
              <a:rPr lang="en-US" altLang="en-US" sz="2800"/>
              <a:t>Extended WPDS </a:t>
            </a:r>
            <a:r>
              <a:rPr lang="en-US" altLang="en-US" sz="2400"/>
              <a:t>[CAV 05]</a:t>
            </a:r>
          </a:p>
          <a:p>
            <a:pPr lvl="1"/>
            <a:r>
              <a:rPr lang="en-US" altLang="en-US" sz="2400"/>
              <a:t>Extension for handling local variables</a:t>
            </a:r>
          </a:p>
          <a:p>
            <a:r>
              <a:rPr lang="en-US" altLang="en-US" sz="2800"/>
              <a:t>Non-saturation-based pre*/post* algs. </a:t>
            </a:r>
            <a:r>
              <a:rPr lang="en-US" altLang="en-US" sz="2400"/>
              <a:t>[CAV06]</a:t>
            </a:r>
          </a:p>
          <a:p>
            <a:r>
              <a:rPr lang="en-US" altLang="en-US" sz="2800"/>
              <a:t>Distributed algorithms for WPDS problems</a:t>
            </a:r>
          </a:p>
          <a:p>
            <a:r>
              <a:rPr lang="en-US" altLang="en-US" sz="2800"/>
              <a:t>Implemented systems (WPDS++, WALi)</a:t>
            </a:r>
          </a:p>
          <a:p>
            <a:r>
              <a:rPr lang="en-US" altLang="en-US" sz="2800"/>
              <a:t>Non-trivial applications in a tool for analyzing stripped executables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5200-114C-42EF-9D9B-3AE60A3E7C7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298575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</a:rPr>
              <a:t>Inter</a:t>
            </a:r>
            <a:r>
              <a:rPr lang="en-US" altLang="en-US" sz="3600"/>
              <a:t>procedural Analysis</a:t>
            </a:r>
          </a:p>
        </p:txBody>
      </p:sp>
      <p:sp>
        <p:nvSpPr>
          <p:cNvPr id="1012739" name="Text Box 3"/>
          <p:cNvSpPr txBox="1">
            <a:spLocks noChangeArrowheads="1"/>
          </p:cNvSpPr>
          <p:nvPr/>
        </p:nvSpPr>
        <p:spPr bwMode="auto">
          <a:xfrm>
            <a:off x="1508125" y="1166813"/>
            <a:ext cx="60293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JOVP(n)   =          </a:t>
            </a:r>
            <a:r>
              <a:rPr lang="en-US" altLang="en-US" sz="4800">
                <a:solidFill>
                  <a:srgbClr val="FFFFFF"/>
                </a:solidFill>
                <a:sym typeface="Math B" panose="05000000000000000000" pitchFamily="2" charset="2"/>
              </a:rPr>
              <a:t></a:t>
            </a:r>
            <a:r>
              <a:rPr lang="en-US" altLang="en-US" sz="5400">
                <a:solidFill>
                  <a:srgbClr val="FFFFFF"/>
                </a:solidFill>
                <a:sym typeface="Math B" panose="05000000000000000000" pitchFamily="2" charset="2"/>
              </a:rPr>
              <a:t>     </a:t>
            </a:r>
            <a:r>
              <a:rPr lang="en-US" altLang="en-US" sz="2800">
                <a:solidFill>
                  <a:srgbClr val="FFFFFF"/>
                </a:solidFill>
                <a:sym typeface="Math B" panose="05000000000000000000" pitchFamily="2" charset="2"/>
              </a:rPr>
              <a:t>   pf</a:t>
            </a:r>
            <a:r>
              <a:rPr lang="en-US" altLang="en-US" sz="2400" baseline="-25000">
                <a:solidFill>
                  <a:srgbClr val="FFFFFF"/>
                </a:solidFill>
                <a:sym typeface="Math B" panose="05000000000000000000" pitchFamily="2" charset="2"/>
              </a:rPr>
              <a:t>p</a:t>
            </a:r>
            <a:r>
              <a:rPr lang="en-US" altLang="en-US" sz="2800">
                <a:solidFill>
                  <a:srgbClr val="FFFFFF"/>
                </a:solidFill>
                <a:sym typeface="Math B" panose="05000000000000000000" pitchFamily="2" charset="2"/>
              </a:rPr>
              <a:t>(V</a:t>
            </a:r>
            <a:r>
              <a:rPr lang="en-US" altLang="en-US" sz="2800" baseline="-25000">
                <a:solidFill>
                  <a:srgbClr val="FFFFFF"/>
                </a:solidFill>
                <a:sym typeface="Math B" panose="05000000000000000000" pitchFamily="2" charset="2"/>
              </a:rPr>
              <a:t>0</a:t>
            </a:r>
            <a:r>
              <a:rPr lang="en-US" altLang="en-US" sz="2800">
                <a:solidFill>
                  <a:srgbClr val="FFFFFF"/>
                </a:solidFill>
                <a:sym typeface="Math B" panose="05000000000000000000" pitchFamily="2" charset="2"/>
              </a:rPr>
              <a:t>)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sym typeface="Math B" panose="05000000000000000000" pitchFamily="2" charset="2"/>
              </a:rPr>
              <a:t>                   </a:t>
            </a:r>
            <a:r>
              <a:rPr lang="en-US" altLang="en-US">
                <a:solidFill>
                  <a:srgbClr val="FFFFFF"/>
                </a:solidFill>
                <a:sym typeface="Math B" panose="05000000000000000000" pitchFamily="2" charset="2"/>
              </a:rPr>
              <a:t>p</a:t>
            </a:r>
            <a:r>
              <a:rPr lang="en-US" altLang="en-US">
                <a:solidFill>
                  <a:srgbClr val="FFFFFF"/>
                </a:solidFill>
                <a:sym typeface="Symbol" panose="05050102010706020507" pitchFamily="18" charset="2"/>
              </a:rPr>
              <a:t>MatchedPathsTo[n]</a:t>
            </a:r>
          </a:p>
        </p:txBody>
      </p:sp>
      <p:grpSp>
        <p:nvGrpSpPr>
          <p:cNvPr id="1012740" name="Group 4"/>
          <p:cNvGrpSpPr>
            <a:grpSpLocks/>
          </p:cNvGrpSpPr>
          <p:nvPr/>
        </p:nvGrpSpPr>
        <p:grpSpPr bwMode="auto">
          <a:xfrm>
            <a:off x="730250" y="2474913"/>
            <a:ext cx="7602538" cy="3844925"/>
            <a:chOff x="460" y="1519"/>
            <a:chExt cx="4789" cy="2422"/>
          </a:xfrm>
        </p:grpSpPr>
        <p:sp>
          <p:nvSpPr>
            <p:cNvPr id="1012741" name="Oval 5"/>
            <p:cNvSpPr>
              <a:spLocks noChangeArrowheads="1"/>
            </p:cNvSpPr>
            <p:nvPr/>
          </p:nvSpPr>
          <p:spPr bwMode="auto">
            <a:xfrm>
              <a:off x="728" y="1916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2" name="Oval 6"/>
            <p:cNvSpPr>
              <a:spLocks noChangeArrowheads="1"/>
            </p:cNvSpPr>
            <p:nvPr/>
          </p:nvSpPr>
          <p:spPr bwMode="auto">
            <a:xfrm>
              <a:off x="3327" y="1916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3" name="Oval 7"/>
            <p:cNvSpPr>
              <a:spLocks noChangeArrowheads="1"/>
            </p:cNvSpPr>
            <p:nvPr/>
          </p:nvSpPr>
          <p:spPr bwMode="auto">
            <a:xfrm>
              <a:off x="1594" y="1916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4" name="Oval 8"/>
            <p:cNvSpPr>
              <a:spLocks noChangeArrowheads="1"/>
            </p:cNvSpPr>
            <p:nvPr/>
          </p:nvSpPr>
          <p:spPr bwMode="auto">
            <a:xfrm>
              <a:off x="2448" y="1916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5" name="Oval 9"/>
            <p:cNvSpPr>
              <a:spLocks noChangeArrowheads="1"/>
            </p:cNvSpPr>
            <p:nvPr/>
          </p:nvSpPr>
          <p:spPr bwMode="auto">
            <a:xfrm>
              <a:off x="4193" y="1916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6" name="Oval 10"/>
            <p:cNvSpPr>
              <a:spLocks noChangeArrowheads="1"/>
            </p:cNvSpPr>
            <p:nvPr/>
          </p:nvSpPr>
          <p:spPr bwMode="auto">
            <a:xfrm>
              <a:off x="5060" y="1916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7" name="Line 11"/>
            <p:cNvSpPr>
              <a:spLocks noChangeShapeType="1"/>
            </p:cNvSpPr>
            <p:nvPr/>
          </p:nvSpPr>
          <p:spPr bwMode="auto">
            <a:xfrm>
              <a:off x="4388" y="1976"/>
              <a:ext cx="648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8" name="Line 12"/>
            <p:cNvSpPr>
              <a:spLocks noChangeShapeType="1"/>
            </p:cNvSpPr>
            <p:nvPr/>
          </p:nvSpPr>
          <p:spPr bwMode="auto">
            <a:xfrm>
              <a:off x="3512" y="1976"/>
              <a:ext cx="648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49" name="Line 13"/>
            <p:cNvSpPr>
              <a:spLocks noChangeShapeType="1"/>
            </p:cNvSpPr>
            <p:nvPr/>
          </p:nvSpPr>
          <p:spPr bwMode="auto">
            <a:xfrm>
              <a:off x="1772" y="1976"/>
              <a:ext cx="648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50" name="Line 14"/>
            <p:cNvSpPr>
              <a:spLocks noChangeShapeType="1"/>
            </p:cNvSpPr>
            <p:nvPr/>
          </p:nvSpPr>
          <p:spPr bwMode="auto">
            <a:xfrm>
              <a:off x="908" y="1976"/>
              <a:ext cx="648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2751" name="Group 15"/>
            <p:cNvGrpSpPr>
              <a:grpSpLocks/>
            </p:cNvGrpSpPr>
            <p:nvPr/>
          </p:nvGrpSpPr>
          <p:grpSpPr bwMode="auto">
            <a:xfrm>
              <a:off x="2702" y="1952"/>
              <a:ext cx="491" cy="47"/>
              <a:chOff x="2616" y="2136"/>
              <a:chExt cx="491" cy="47"/>
            </a:xfrm>
          </p:grpSpPr>
          <p:sp>
            <p:nvSpPr>
              <p:cNvPr id="1012752" name="Oval 16"/>
              <p:cNvSpPr>
                <a:spLocks noChangeArrowheads="1"/>
              </p:cNvSpPr>
              <p:nvPr/>
            </p:nvSpPr>
            <p:spPr bwMode="auto">
              <a:xfrm>
                <a:off x="2616" y="2136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53" name="Oval 17"/>
              <p:cNvSpPr>
                <a:spLocks noChangeArrowheads="1"/>
              </p:cNvSpPr>
              <p:nvPr/>
            </p:nvSpPr>
            <p:spPr bwMode="auto">
              <a:xfrm>
                <a:off x="2764" y="2136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54" name="Oval 18"/>
              <p:cNvSpPr>
                <a:spLocks noChangeArrowheads="1"/>
              </p:cNvSpPr>
              <p:nvPr/>
            </p:nvSpPr>
            <p:spPr bwMode="auto">
              <a:xfrm>
                <a:off x="2912" y="2136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55" name="Oval 19"/>
              <p:cNvSpPr>
                <a:spLocks noChangeArrowheads="1"/>
              </p:cNvSpPr>
              <p:nvPr/>
            </p:nvSpPr>
            <p:spPr bwMode="auto">
              <a:xfrm>
                <a:off x="3060" y="2136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12756" name="Text Box 20"/>
            <p:cNvSpPr txBox="1">
              <a:spLocks noChangeArrowheads="1"/>
            </p:cNvSpPr>
            <p:nvPr/>
          </p:nvSpPr>
          <p:spPr bwMode="auto">
            <a:xfrm>
              <a:off x="460" y="2101"/>
              <a:ext cx="5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start</a:t>
              </a:r>
            </a:p>
          </p:txBody>
        </p:sp>
        <p:sp>
          <p:nvSpPr>
            <p:cNvPr id="1012757" name="Text Box 21"/>
            <p:cNvSpPr txBox="1">
              <a:spLocks noChangeArrowheads="1"/>
            </p:cNvSpPr>
            <p:nvPr/>
          </p:nvSpPr>
          <p:spPr bwMode="auto">
            <a:xfrm>
              <a:off x="5032" y="2077"/>
              <a:ext cx="2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n</a:t>
              </a:r>
              <a:endParaRPr lang="en-US" altLang="en-US" sz="2400"/>
            </a:p>
          </p:txBody>
        </p:sp>
        <p:sp>
          <p:nvSpPr>
            <p:cNvPr id="1012758" name="Text Box 22"/>
            <p:cNvSpPr txBox="1">
              <a:spLocks noChangeArrowheads="1"/>
            </p:cNvSpPr>
            <p:nvPr/>
          </p:nvSpPr>
          <p:spPr bwMode="auto">
            <a:xfrm>
              <a:off x="625" y="1609"/>
              <a:ext cx="3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sym typeface="Math B" panose="05000000000000000000" pitchFamily="2" charset="2"/>
                </a:rPr>
                <a:t>V</a:t>
              </a:r>
              <a:r>
                <a:rPr lang="en-US" altLang="en-US" sz="2400" baseline="-25000">
                  <a:solidFill>
                    <a:srgbClr val="FFFFFF"/>
                  </a:solidFill>
                  <a:sym typeface="Math B" panose="05000000000000000000" pitchFamily="2" charset="2"/>
                </a:rPr>
                <a:t>0</a:t>
              </a:r>
            </a:p>
          </p:txBody>
        </p:sp>
        <p:sp>
          <p:nvSpPr>
            <p:cNvPr id="1012759" name="Oval 23"/>
            <p:cNvSpPr>
              <a:spLocks noChangeArrowheads="1"/>
            </p:cNvSpPr>
            <p:nvPr/>
          </p:nvSpPr>
          <p:spPr bwMode="auto">
            <a:xfrm>
              <a:off x="2276" y="2612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0" name="Oval 24"/>
            <p:cNvSpPr>
              <a:spLocks noChangeArrowheads="1"/>
            </p:cNvSpPr>
            <p:nvPr/>
          </p:nvSpPr>
          <p:spPr bwMode="auto">
            <a:xfrm>
              <a:off x="3423" y="3380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1" name="Oval 25"/>
            <p:cNvSpPr>
              <a:spLocks noChangeArrowheads="1"/>
            </p:cNvSpPr>
            <p:nvPr/>
          </p:nvSpPr>
          <p:spPr bwMode="auto">
            <a:xfrm>
              <a:off x="2302" y="3380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2" name="Oval 26"/>
            <p:cNvSpPr>
              <a:spLocks noChangeArrowheads="1"/>
            </p:cNvSpPr>
            <p:nvPr/>
          </p:nvSpPr>
          <p:spPr bwMode="auto">
            <a:xfrm>
              <a:off x="2940" y="3752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3" name="Oval 27"/>
            <p:cNvSpPr>
              <a:spLocks noChangeArrowheads="1"/>
            </p:cNvSpPr>
            <p:nvPr/>
          </p:nvSpPr>
          <p:spPr bwMode="auto">
            <a:xfrm>
              <a:off x="3581" y="2648"/>
              <a:ext cx="120" cy="1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4" name="Line 28"/>
            <p:cNvSpPr>
              <a:spLocks noChangeShapeType="1"/>
            </p:cNvSpPr>
            <p:nvPr/>
          </p:nvSpPr>
          <p:spPr bwMode="auto">
            <a:xfrm flipV="1">
              <a:off x="3512" y="2817"/>
              <a:ext cx="96" cy="55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5" name="Line 29"/>
            <p:cNvSpPr>
              <a:spLocks noChangeShapeType="1"/>
            </p:cNvSpPr>
            <p:nvPr/>
          </p:nvSpPr>
          <p:spPr bwMode="auto">
            <a:xfrm>
              <a:off x="2432" y="3524"/>
              <a:ext cx="456" cy="28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6" name="Line 30"/>
            <p:cNvSpPr>
              <a:spLocks noChangeShapeType="1"/>
            </p:cNvSpPr>
            <p:nvPr/>
          </p:nvSpPr>
          <p:spPr bwMode="auto">
            <a:xfrm>
              <a:off x="2348" y="2768"/>
              <a:ext cx="12" cy="56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7" name="Oval 31"/>
            <p:cNvSpPr>
              <a:spLocks noChangeArrowheads="1"/>
            </p:cNvSpPr>
            <p:nvPr/>
          </p:nvSpPr>
          <p:spPr bwMode="auto">
            <a:xfrm>
              <a:off x="3122" y="3740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8" name="Oval 32"/>
            <p:cNvSpPr>
              <a:spLocks noChangeArrowheads="1"/>
            </p:cNvSpPr>
            <p:nvPr/>
          </p:nvSpPr>
          <p:spPr bwMode="auto">
            <a:xfrm>
              <a:off x="3234" y="365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769" name="Oval 33"/>
            <p:cNvSpPr>
              <a:spLocks noChangeArrowheads="1"/>
            </p:cNvSpPr>
            <p:nvPr/>
          </p:nvSpPr>
          <p:spPr bwMode="auto">
            <a:xfrm>
              <a:off x="3334" y="3560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12770" name="AutoShape 34"/>
            <p:cNvCxnSpPr>
              <a:cxnSpLocks noChangeShapeType="1"/>
              <a:stCxn id="1012744" idx="4"/>
              <a:endCxn id="1012759" idx="7"/>
            </p:cNvCxnSpPr>
            <p:nvPr/>
          </p:nvCxnSpPr>
          <p:spPr bwMode="auto">
            <a:xfrm flipH="1">
              <a:off x="2378" y="2036"/>
              <a:ext cx="130" cy="594"/>
            </a:xfrm>
            <a:prstGeom prst="straightConnector1">
              <a:avLst/>
            </a:prstGeom>
            <a:noFill/>
            <a:ln w="38100" cap="rnd">
              <a:solidFill>
                <a:srgbClr val="FFFF66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2771" name="AutoShape 35"/>
            <p:cNvCxnSpPr>
              <a:cxnSpLocks noChangeShapeType="1"/>
              <a:stCxn id="1012763" idx="0"/>
              <a:endCxn id="1012742" idx="5"/>
            </p:cNvCxnSpPr>
            <p:nvPr/>
          </p:nvCxnSpPr>
          <p:spPr bwMode="auto">
            <a:xfrm flipH="1" flipV="1">
              <a:off x="3429" y="2018"/>
              <a:ext cx="212" cy="630"/>
            </a:xfrm>
            <a:prstGeom prst="straightConnector1">
              <a:avLst/>
            </a:prstGeom>
            <a:noFill/>
            <a:ln w="38100" cap="rnd">
              <a:solidFill>
                <a:srgbClr val="FFFF66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2772" name="Text Box 36"/>
            <p:cNvSpPr txBox="1">
              <a:spLocks noChangeArrowheads="1"/>
            </p:cNvSpPr>
            <p:nvPr/>
          </p:nvSpPr>
          <p:spPr bwMode="auto">
            <a:xfrm>
              <a:off x="3158" y="1621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ret</a:t>
              </a:r>
              <a:endParaRPr lang="en-US" altLang="en-US"/>
            </a:p>
          </p:txBody>
        </p:sp>
        <p:grpSp>
          <p:nvGrpSpPr>
            <p:cNvPr id="1012773" name="Group 37"/>
            <p:cNvGrpSpPr>
              <a:grpSpLocks/>
            </p:cNvGrpSpPr>
            <p:nvPr/>
          </p:nvGrpSpPr>
          <p:grpSpPr bwMode="auto">
            <a:xfrm>
              <a:off x="2470" y="2125"/>
              <a:ext cx="1014" cy="327"/>
              <a:chOff x="2470" y="1301"/>
              <a:chExt cx="1014" cy="327"/>
            </a:xfrm>
          </p:grpSpPr>
          <p:sp>
            <p:nvSpPr>
              <p:cNvPr id="1012774" name="Text Box 38"/>
              <p:cNvSpPr txBox="1">
                <a:spLocks noChangeArrowheads="1"/>
              </p:cNvSpPr>
              <p:nvPr/>
            </p:nvSpPr>
            <p:spPr bwMode="auto">
              <a:xfrm>
                <a:off x="2470" y="1301"/>
                <a:ext cx="19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FF00"/>
                    </a:solidFill>
                  </a:rPr>
                  <a:t>(</a:t>
                </a:r>
              </a:p>
            </p:txBody>
          </p:sp>
          <p:sp>
            <p:nvSpPr>
              <p:cNvPr id="1012775" name="Text Box 39"/>
              <p:cNvSpPr txBox="1">
                <a:spLocks noChangeArrowheads="1"/>
              </p:cNvSpPr>
              <p:nvPr/>
            </p:nvSpPr>
            <p:spPr bwMode="auto">
              <a:xfrm>
                <a:off x="3286" y="1301"/>
                <a:ext cx="19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FF00"/>
                    </a:solidFill>
                  </a:rPr>
                  <a:t>)</a:t>
                </a:r>
              </a:p>
            </p:txBody>
          </p:sp>
        </p:grpSp>
        <p:sp>
          <p:nvSpPr>
            <p:cNvPr id="1012776" name="Text Box 40"/>
            <p:cNvSpPr txBox="1">
              <a:spLocks noChangeArrowheads="1"/>
            </p:cNvSpPr>
            <p:nvPr/>
          </p:nvSpPr>
          <p:spPr bwMode="auto">
            <a:xfrm>
              <a:off x="1134" y="153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1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77" name="Text Box 41"/>
            <p:cNvSpPr txBox="1">
              <a:spLocks noChangeArrowheads="1"/>
            </p:cNvSpPr>
            <p:nvPr/>
          </p:nvSpPr>
          <p:spPr bwMode="auto">
            <a:xfrm>
              <a:off x="1887" y="1569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2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78" name="Text Box 42"/>
            <p:cNvSpPr txBox="1">
              <a:spLocks noChangeArrowheads="1"/>
            </p:cNvSpPr>
            <p:nvPr/>
          </p:nvSpPr>
          <p:spPr bwMode="auto">
            <a:xfrm>
              <a:off x="3694" y="1560"/>
              <a:ext cx="3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k-1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79" name="Text Box 43"/>
            <p:cNvSpPr txBox="1">
              <a:spLocks noChangeArrowheads="1"/>
            </p:cNvSpPr>
            <p:nvPr/>
          </p:nvSpPr>
          <p:spPr bwMode="auto">
            <a:xfrm>
              <a:off x="4576" y="1550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k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80" name="Text Box 44"/>
            <p:cNvSpPr txBox="1">
              <a:spLocks noChangeArrowheads="1"/>
            </p:cNvSpPr>
            <p:nvPr/>
          </p:nvSpPr>
          <p:spPr bwMode="auto">
            <a:xfrm>
              <a:off x="2056" y="2127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3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81" name="Text Box 45"/>
            <p:cNvSpPr txBox="1">
              <a:spLocks noChangeArrowheads="1"/>
            </p:cNvSpPr>
            <p:nvPr/>
          </p:nvSpPr>
          <p:spPr bwMode="auto">
            <a:xfrm>
              <a:off x="1942" y="2858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4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82" name="Text Box 46"/>
            <p:cNvSpPr txBox="1">
              <a:spLocks noChangeArrowheads="1"/>
            </p:cNvSpPr>
            <p:nvPr/>
          </p:nvSpPr>
          <p:spPr bwMode="auto">
            <a:xfrm>
              <a:off x="2258" y="3653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5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83" name="Text Box 47"/>
            <p:cNvSpPr txBox="1">
              <a:spLocks noChangeArrowheads="1"/>
            </p:cNvSpPr>
            <p:nvPr/>
          </p:nvSpPr>
          <p:spPr bwMode="auto">
            <a:xfrm>
              <a:off x="3628" y="2110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k-2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84" name="Text Box 48"/>
            <p:cNvSpPr txBox="1">
              <a:spLocks noChangeArrowheads="1"/>
            </p:cNvSpPr>
            <p:nvPr/>
          </p:nvSpPr>
          <p:spPr bwMode="auto">
            <a:xfrm>
              <a:off x="3668" y="2970"/>
              <a:ext cx="4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k-3</a:t>
              </a:r>
              <a:endParaRPr lang="en-US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2785" name="Text Box 49"/>
            <p:cNvSpPr txBox="1">
              <a:spLocks noChangeArrowheads="1"/>
            </p:cNvSpPr>
            <p:nvPr/>
          </p:nvSpPr>
          <p:spPr bwMode="auto">
            <a:xfrm>
              <a:off x="2293" y="1519"/>
              <a:ext cx="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call</a:t>
              </a:r>
              <a:r>
                <a:rPr lang="en-US" altLang="en-US" sz="2400" i="1" baseline="-25000">
                  <a:solidFill>
                    <a:srgbClr val="FFFFFF"/>
                  </a:solidFill>
                </a:rPr>
                <a:t>q</a:t>
              </a:r>
              <a:endParaRPr lang="en-US" altLang="en-US" sz="2400" baseline="-25000">
                <a:solidFill>
                  <a:srgbClr val="FFFFFF"/>
                </a:solidFill>
              </a:endParaRPr>
            </a:p>
          </p:txBody>
        </p:sp>
        <p:sp>
          <p:nvSpPr>
            <p:cNvPr id="1012786" name="Text Box 50"/>
            <p:cNvSpPr txBox="1">
              <a:spLocks noChangeArrowheads="1"/>
            </p:cNvSpPr>
            <p:nvPr/>
          </p:nvSpPr>
          <p:spPr bwMode="auto">
            <a:xfrm>
              <a:off x="1546" y="2443"/>
              <a:ext cx="6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enter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q</a:t>
              </a:r>
            </a:p>
          </p:txBody>
        </p:sp>
        <p:sp>
          <p:nvSpPr>
            <p:cNvPr id="1012787" name="Text Box 51"/>
            <p:cNvSpPr txBox="1">
              <a:spLocks noChangeArrowheads="1"/>
            </p:cNvSpPr>
            <p:nvPr/>
          </p:nvSpPr>
          <p:spPr bwMode="auto">
            <a:xfrm>
              <a:off x="3743" y="2499"/>
              <a:ext cx="5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exit</a:t>
              </a:r>
              <a:r>
                <a:rPr lang="en-US" altLang="en-US" sz="2400" baseline="-25000">
                  <a:solidFill>
                    <a:srgbClr val="FFFFFF"/>
                  </a:solidFill>
                </a:rPr>
                <a:t>q</a:t>
              </a:r>
            </a:p>
          </p:txBody>
        </p:sp>
      </p:grpSp>
      <p:sp>
        <p:nvSpPr>
          <p:cNvPr id="1012788" name="Text Box 52"/>
          <p:cNvSpPr txBox="1">
            <a:spLocks noChangeArrowheads="1"/>
          </p:cNvSpPr>
          <p:nvPr/>
        </p:nvSpPr>
        <p:spPr bwMode="auto">
          <a:xfrm>
            <a:off x="1981200" y="2493963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12789" name="Text Box 53"/>
          <p:cNvSpPr txBox="1">
            <a:spLocks noChangeArrowheads="1"/>
          </p:cNvSpPr>
          <p:nvPr/>
        </p:nvSpPr>
        <p:spPr bwMode="auto">
          <a:xfrm>
            <a:off x="3424238" y="3443288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12790" name="Text Box 54"/>
          <p:cNvSpPr txBox="1">
            <a:spLocks noChangeArrowheads="1"/>
          </p:cNvSpPr>
          <p:nvPr/>
        </p:nvSpPr>
        <p:spPr bwMode="auto">
          <a:xfrm>
            <a:off x="3251200" y="4611688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12791" name="Text Box 55"/>
          <p:cNvSpPr txBox="1">
            <a:spLocks noChangeArrowheads="1"/>
          </p:cNvSpPr>
          <p:nvPr/>
        </p:nvSpPr>
        <p:spPr bwMode="auto">
          <a:xfrm>
            <a:off x="3759200" y="5872163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12792" name="Text Box 56"/>
          <p:cNvSpPr txBox="1">
            <a:spLocks noChangeArrowheads="1"/>
          </p:cNvSpPr>
          <p:nvPr/>
        </p:nvSpPr>
        <p:spPr bwMode="auto">
          <a:xfrm>
            <a:off x="6000750" y="4779963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12793" name="Text Box 57"/>
          <p:cNvSpPr txBox="1">
            <a:spLocks noChangeArrowheads="1"/>
          </p:cNvSpPr>
          <p:nvPr/>
        </p:nvSpPr>
        <p:spPr bwMode="auto">
          <a:xfrm>
            <a:off x="5924550" y="3416300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12794" name="Text Box 58"/>
          <p:cNvSpPr txBox="1">
            <a:spLocks noChangeArrowheads="1"/>
          </p:cNvSpPr>
          <p:nvPr/>
        </p:nvSpPr>
        <p:spPr bwMode="auto">
          <a:xfrm>
            <a:off x="3165475" y="2557463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12795" name="Text Box 59"/>
          <p:cNvSpPr txBox="1">
            <a:spLocks noChangeArrowheads="1"/>
          </p:cNvSpPr>
          <p:nvPr/>
        </p:nvSpPr>
        <p:spPr bwMode="auto">
          <a:xfrm>
            <a:off x="6032500" y="2538413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12796" name="Text Box 60"/>
          <p:cNvSpPr txBox="1">
            <a:spLocks noChangeArrowheads="1"/>
          </p:cNvSpPr>
          <p:nvPr/>
        </p:nvSpPr>
        <p:spPr bwMode="auto">
          <a:xfrm>
            <a:off x="7437438" y="2522538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aseline="30000">
                <a:solidFill>
                  <a:srgbClr val="FFFFFF"/>
                </a:solidFill>
              </a:rPr>
              <a:t>#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9EB-CF36-4241-B3FE-F9C6841C353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9144000" cy="1044575"/>
          </a:xfrm>
        </p:spPr>
        <p:txBody>
          <a:bodyPr/>
          <a:lstStyle/>
          <a:p>
            <a:r>
              <a:rPr lang="en-US" altLang="en-US" sz="3200"/>
              <a:t>Representing Distributive Functions</a:t>
            </a:r>
            <a:br>
              <a:rPr lang="en-US" altLang="en-US" sz="3200"/>
            </a:br>
            <a:r>
              <a:rPr lang="en-US" altLang="en-US" sz="2400"/>
              <a:t>[RHS95]</a:t>
            </a:r>
          </a:p>
        </p:txBody>
      </p:sp>
      <p:sp>
        <p:nvSpPr>
          <p:cNvPr id="1143811" name="Text Box 3"/>
          <p:cNvSpPr txBox="1">
            <a:spLocks noChangeArrowheads="1"/>
          </p:cNvSpPr>
          <p:nvPr/>
        </p:nvSpPr>
        <p:spPr bwMode="auto">
          <a:xfrm>
            <a:off x="534988" y="1597025"/>
            <a:ext cx="3106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Identity Function</a:t>
            </a:r>
          </a:p>
        </p:txBody>
      </p:sp>
      <p:sp>
        <p:nvSpPr>
          <p:cNvPr id="1143812" name="Text Box 4"/>
          <p:cNvSpPr txBox="1">
            <a:spLocks noChangeArrowheads="1"/>
          </p:cNvSpPr>
          <p:nvPr/>
        </p:nvSpPr>
        <p:spPr bwMode="auto">
          <a:xfrm>
            <a:off x="536575" y="4187825"/>
            <a:ext cx="3165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Constant Function</a:t>
            </a:r>
          </a:p>
        </p:txBody>
      </p:sp>
      <p:grpSp>
        <p:nvGrpSpPr>
          <p:cNvPr id="1143813" name="Group 5"/>
          <p:cNvGrpSpPr>
            <a:grpSpLocks/>
          </p:cNvGrpSpPr>
          <p:nvPr/>
        </p:nvGrpSpPr>
        <p:grpSpPr bwMode="auto">
          <a:xfrm>
            <a:off x="5562600" y="1790700"/>
            <a:ext cx="2381250" cy="1619250"/>
            <a:chOff x="3300" y="1128"/>
            <a:chExt cx="1500" cy="1020"/>
          </a:xfrm>
        </p:grpSpPr>
        <p:grpSp>
          <p:nvGrpSpPr>
            <p:cNvPr id="1143814" name="Group 6"/>
            <p:cNvGrpSpPr>
              <a:grpSpLocks/>
            </p:cNvGrpSpPr>
            <p:nvPr/>
          </p:nvGrpSpPr>
          <p:grpSpPr bwMode="auto">
            <a:xfrm>
              <a:off x="3300" y="1128"/>
              <a:ext cx="1500" cy="96"/>
              <a:chOff x="3252" y="1284"/>
              <a:chExt cx="1500" cy="96"/>
            </a:xfrm>
          </p:grpSpPr>
          <p:sp>
            <p:nvSpPr>
              <p:cNvPr id="1143815" name="Oval 7"/>
              <p:cNvSpPr>
                <a:spLocks noChangeArrowheads="1"/>
              </p:cNvSpPr>
              <p:nvPr/>
            </p:nvSpPr>
            <p:spPr bwMode="auto">
              <a:xfrm>
                <a:off x="3252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16" name="Oval 8"/>
              <p:cNvSpPr>
                <a:spLocks noChangeArrowheads="1"/>
              </p:cNvSpPr>
              <p:nvPr/>
            </p:nvSpPr>
            <p:spPr bwMode="auto">
              <a:xfrm>
                <a:off x="3724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17" name="Oval 9"/>
              <p:cNvSpPr>
                <a:spLocks noChangeArrowheads="1"/>
              </p:cNvSpPr>
              <p:nvPr/>
            </p:nvSpPr>
            <p:spPr bwMode="auto">
              <a:xfrm>
                <a:off x="4196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18" name="Oval 10"/>
              <p:cNvSpPr>
                <a:spLocks noChangeArrowheads="1"/>
              </p:cNvSpPr>
              <p:nvPr/>
            </p:nvSpPr>
            <p:spPr bwMode="auto">
              <a:xfrm>
                <a:off x="4668" y="1284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3819" name="Group 11"/>
            <p:cNvGrpSpPr>
              <a:grpSpLocks/>
            </p:cNvGrpSpPr>
            <p:nvPr/>
          </p:nvGrpSpPr>
          <p:grpSpPr bwMode="auto">
            <a:xfrm>
              <a:off x="3300" y="2052"/>
              <a:ext cx="1500" cy="96"/>
              <a:chOff x="3252" y="1284"/>
              <a:chExt cx="1500" cy="96"/>
            </a:xfrm>
          </p:grpSpPr>
          <p:sp>
            <p:nvSpPr>
              <p:cNvPr id="1143820" name="Oval 12"/>
              <p:cNvSpPr>
                <a:spLocks noChangeArrowheads="1"/>
              </p:cNvSpPr>
              <p:nvPr/>
            </p:nvSpPr>
            <p:spPr bwMode="auto">
              <a:xfrm>
                <a:off x="3252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21" name="Oval 13"/>
              <p:cNvSpPr>
                <a:spLocks noChangeArrowheads="1"/>
              </p:cNvSpPr>
              <p:nvPr/>
            </p:nvSpPr>
            <p:spPr bwMode="auto">
              <a:xfrm>
                <a:off x="3724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22" name="Oval 14"/>
              <p:cNvSpPr>
                <a:spLocks noChangeArrowheads="1"/>
              </p:cNvSpPr>
              <p:nvPr/>
            </p:nvSpPr>
            <p:spPr bwMode="auto">
              <a:xfrm>
                <a:off x="4196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23" name="Oval 15"/>
              <p:cNvSpPr>
                <a:spLocks noChangeArrowheads="1"/>
              </p:cNvSpPr>
              <p:nvPr/>
            </p:nvSpPr>
            <p:spPr bwMode="auto">
              <a:xfrm>
                <a:off x="4668" y="1284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43824" name="AutoShape 16"/>
          <p:cNvCxnSpPr>
            <a:cxnSpLocks noChangeShapeType="1"/>
            <a:stCxn id="1143815" idx="4"/>
            <a:endCxn id="1143820" idx="0"/>
          </p:cNvCxnSpPr>
          <p:nvPr/>
        </p:nvCxnSpPr>
        <p:spPr bwMode="auto">
          <a:xfrm>
            <a:off x="5629275" y="194310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3825" name="AutoShape 17"/>
          <p:cNvCxnSpPr>
            <a:cxnSpLocks noChangeShapeType="1"/>
            <a:stCxn id="1143816" idx="4"/>
            <a:endCxn id="1143821" idx="0"/>
          </p:cNvCxnSpPr>
          <p:nvPr/>
        </p:nvCxnSpPr>
        <p:spPr bwMode="auto">
          <a:xfrm>
            <a:off x="6378575" y="194310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3826" name="AutoShape 18"/>
          <p:cNvCxnSpPr>
            <a:cxnSpLocks noChangeShapeType="1"/>
            <a:stCxn id="1143817" idx="4"/>
            <a:endCxn id="1143822" idx="0"/>
          </p:cNvCxnSpPr>
          <p:nvPr/>
        </p:nvCxnSpPr>
        <p:spPr bwMode="auto">
          <a:xfrm>
            <a:off x="7127875" y="194310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3827" name="AutoShape 19"/>
          <p:cNvCxnSpPr>
            <a:cxnSpLocks noChangeShapeType="1"/>
            <a:stCxn id="1143818" idx="4"/>
            <a:endCxn id="1143823" idx="0"/>
          </p:cNvCxnSpPr>
          <p:nvPr/>
        </p:nvCxnSpPr>
        <p:spPr bwMode="auto">
          <a:xfrm>
            <a:off x="7877175" y="192405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3828" name="Text Box 20"/>
          <p:cNvSpPr txBox="1">
            <a:spLocks noChangeArrowheads="1"/>
          </p:cNvSpPr>
          <p:nvPr/>
        </p:nvSpPr>
        <p:spPr bwMode="auto">
          <a:xfrm>
            <a:off x="6194425" y="1282700"/>
            <a:ext cx="392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a</a:t>
            </a:r>
            <a:endParaRPr lang="en-US" altLang="en-US" sz="2400"/>
          </a:p>
        </p:txBody>
      </p:sp>
      <p:sp>
        <p:nvSpPr>
          <p:cNvPr id="1143829" name="Text Box 21"/>
          <p:cNvSpPr txBox="1">
            <a:spLocks noChangeArrowheads="1"/>
          </p:cNvSpPr>
          <p:nvPr/>
        </p:nvSpPr>
        <p:spPr bwMode="auto">
          <a:xfrm>
            <a:off x="6956425" y="1301750"/>
            <a:ext cx="42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b</a:t>
            </a:r>
            <a:endParaRPr lang="en-US" altLang="en-US" sz="2400"/>
          </a:p>
        </p:txBody>
      </p:sp>
      <p:sp>
        <p:nvSpPr>
          <p:cNvPr id="1143830" name="Text Box 22"/>
          <p:cNvSpPr txBox="1">
            <a:spLocks noChangeArrowheads="1"/>
          </p:cNvSpPr>
          <p:nvPr/>
        </p:nvSpPr>
        <p:spPr bwMode="auto">
          <a:xfrm>
            <a:off x="7680325" y="1301750"/>
            <a:ext cx="39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c</a:t>
            </a:r>
            <a:endParaRPr lang="en-US" altLang="en-US" sz="2400"/>
          </a:p>
        </p:txBody>
      </p:sp>
      <p:grpSp>
        <p:nvGrpSpPr>
          <p:cNvPr id="1143831" name="Group 23"/>
          <p:cNvGrpSpPr>
            <a:grpSpLocks/>
          </p:cNvGrpSpPr>
          <p:nvPr/>
        </p:nvGrpSpPr>
        <p:grpSpPr bwMode="auto">
          <a:xfrm>
            <a:off x="5562600" y="4495800"/>
            <a:ext cx="2381250" cy="1619250"/>
            <a:chOff x="3504" y="2832"/>
            <a:chExt cx="1500" cy="1020"/>
          </a:xfrm>
        </p:grpSpPr>
        <p:grpSp>
          <p:nvGrpSpPr>
            <p:cNvPr id="1143832" name="Group 24"/>
            <p:cNvGrpSpPr>
              <a:grpSpLocks/>
            </p:cNvGrpSpPr>
            <p:nvPr/>
          </p:nvGrpSpPr>
          <p:grpSpPr bwMode="auto">
            <a:xfrm>
              <a:off x="3504" y="2832"/>
              <a:ext cx="1500" cy="96"/>
              <a:chOff x="3252" y="1284"/>
              <a:chExt cx="1500" cy="96"/>
            </a:xfrm>
          </p:grpSpPr>
          <p:sp>
            <p:nvSpPr>
              <p:cNvPr id="1143833" name="Oval 25"/>
              <p:cNvSpPr>
                <a:spLocks noChangeArrowheads="1"/>
              </p:cNvSpPr>
              <p:nvPr/>
            </p:nvSpPr>
            <p:spPr bwMode="auto">
              <a:xfrm>
                <a:off x="3252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34" name="Oval 26"/>
              <p:cNvSpPr>
                <a:spLocks noChangeArrowheads="1"/>
              </p:cNvSpPr>
              <p:nvPr/>
            </p:nvSpPr>
            <p:spPr bwMode="auto">
              <a:xfrm>
                <a:off x="3724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35" name="Oval 27"/>
              <p:cNvSpPr>
                <a:spLocks noChangeArrowheads="1"/>
              </p:cNvSpPr>
              <p:nvPr/>
            </p:nvSpPr>
            <p:spPr bwMode="auto">
              <a:xfrm>
                <a:off x="4196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36" name="Oval 28"/>
              <p:cNvSpPr>
                <a:spLocks noChangeArrowheads="1"/>
              </p:cNvSpPr>
              <p:nvPr/>
            </p:nvSpPr>
            <p:spPr bwMode="auto">
              <a:xfrm>
                <a:off x="4668" y="1284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3837" name="Group 29"/>
            <p:cNvGrpSpPr>
              <a:grpSpLocks/>
            </p:cNvGrpSpPr>
            <p:nvPr/>
          </p:nvGrpSpPr>
          <p:grpSpPr bwMode="auto">
            <a:xfrm>
              <a:off x="3504" y="3756"/>
              <a:ext cx="1500" cy="96"/>
              <a:chOff x="3252" y="1284"/>
              <a:chExt cx="1500" cy="96"/>
            </a:xfrm>
          </p:grpSpPr>
          <p:sp>
            <p:nvSpPr>
              <p:cNvPr id="1143838" name="Oval 30"/>
              <p:cNvSpPr>
                <a:spLocks noChangeArrowheads="1"/>
              </p:cNvSpPr>
              <p:nvPr/>
            </p:nvSpPr>
            <p:spPr bwMode="auto">
              <a:xfrm>
                <a:off x="3252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39" name="Oval 31"/>
              <p:cNvSpPr>
                <a:spLocks noChangeArrowheads="1"/>
              </p:cNvSpPr>
              <p:nvPr/>
            </p:nvSpPr>
            <p:spPr bwMode="auto">
              <a:xfrm>
                <a:off x="3724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40" name="Oval 32"/>
              <p:cNvSpPr>
                <a:spLocks noChangeArrowheads="1"/>
              </p:cNvSpPr>
              <p:nvPr/>
            </p:nvSpPr>
            <p:spPr bwMode="auto">
              <a:xfrm>
                <a:off x="4196" y="1296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841" name="Oval 33"/>
              <p:cNvSpPr>
                <a:spLocks noChangeArrowheads="1"/>
              </p:cNvSpPr>
              <p:nvPr/>
            </p:nvSpPr>
            <p:spPr bwMode="auto">
              <a:xfrm>
                <a:off x="4668" y="1284"/>
                <a:ext cx="84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43842" name="AutoShape 34"/>
          <p:cNvCxnSpPr>
            <a:cxnSpLocks noChangeShapeType="1"/>
          </p:cNvCxnSpPr>
          <p:nvPr/>
        </p:nvCxnSpPr>
        <p:spPr bwMode="auto">
          <a:xfrm>
            <a:off x="5641975" y="4684713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3843" name="Text Box 35"/>
          <p:cNvSpPr txBox="1">
            <a:spLocks noChangeArrowheads="1"/>
          </p:cNvSpPr>
          <p:nvPr/>
        </p:nvSpPr>
        <p:spPr bwMode="auto">
          <a:xfrm>
            <a:off x="6194425" y="3987800"/>
            <a:ext cx="392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a</a:t>
            </a:r>
            <a:endParaRPr lang="en-US" altLang="en-US" sz="2400"/>
          </a:p>
        </p:txBody>
      </p:sp>
      <p:sp>
        <p:nvSpPr>
          <p:cNvPr id="1143844" name="Text Box 36"/>
          <p:cNvSpPr txBox="1">
            <a:spLocks noChangeArrowheads="1"/>
          </p:cNvSpPr>
          <p:nvPr/>
        </p:nvSpPr>
        <p:spPr bwMode="auto">
          <a:xfrm>
            <a:off x="6956425" y="4006850"/>
            <a:ext cx="42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b</a:t>
            </a:r>
            <a:endParaRPr lang="en-US" altLang="en-US" sz="2400"/>
          </a:p>
        </p:txBody>
      </p:sp>
      <p:sp>
        <p:nvSpPr>
          <p:cNvPr id="1143845" name="Text Box 37"/>
          <p:cNvSpPr txBox="1">
            <a:spLocks noChangeArrowheads="1"/>
          </p:cNvSpPr>
          <p:nvPr/>
        </p:nvSpPr>
        <p:spPr bwMode="auto">
          <a:xfrm>
            <a:off x="7680325" y="4006850"/>
            <a:ext cx="39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c</a:t>
            </a:r>
            <a:endParaRPr lang="en-US" altLang="en-US" sz="2400"/>
          </a:p>
        </p:txBody>
      </p:sp>
      <p:cxnSp>
        <p:nvCxnSpPr>
          <p:cNvPr id="1143846" name="AutoShape 38"/>
          <p:cNvCxnSpPr>
            <a:cxnSpLocks noChangeShapeType="1"/>
          </p:cNvCxnSpPr>
          <p:nvPr/>
        </p:nvCxnSpPr>
        <p:spPr bwMode="auto">
          <a:xfrm>
            <a:off x="5689600" y="4665663"/>
            <a:ext cx="1403350" cy="13716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3847" name="Oval 39"/>
          <p:cNvSpPr>
            <a:spLocks noChangeArrowheads="1"/>
          </p:cNvSpPr>
          <p:nvPr/>
        </p:nvSpPr>
        <p:spPr bwMode="auto">
          <a:xfrm>
            <a:off x="6261100" y="177165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3848" name="Group 40"/>
          <p:cNvGrpSpPr>
            <a:grpSpLocks/>
          </p:cNvGrpSpPr>
          <p:nvPr/>
        </p:nvGrpSpPr>
        <p:grpSpPr bwMode="auto">
          <a:xfrm>
            <a:off x="6253163" y="2005013"/>
            <a:ext cx="247650" cy="1395412"/>
            <a:chOff x="3816" y="1257"/>
            <a:chExt cx="156" cy="879"/>
          </a:xfrm>
        </p:grpSpPr>
        <p:sp>
          <p:nvSpPr>
            <p:cNvPr id="1143849" name="Oval 41"/>
            <p:cNvSpPr>
              <a:spLocks noChangeArrowheads="1"/>
            </p:cNvSpPr>
            <p:nvPr/>
          </p:nvSpPr>
          <p:spPr bwMode="auto">
            <a:xfrm>
              <a:off x="3816" y="1992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3850" name="AutoShape 42"/>
            <p:cNvCxnSpPr>
              <a:cxnSpLocks noChangeShapeType="1"/>
            </p:cNvCxnSpPr>
            <p:nvPr/>
          </p:nvCxnSpPr>
          <p:spPr bwMode="auto">
            <a:xfrm>
              <a:off x="3894" y="1257"/>
              <a:ext cx="0" cy="762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3851" name="Oval 43"/>
          <p:cNvSpPr>
            <a:spLocks noChangeArrowheads="1"/>
          </p:cNvSpPr>
          <p:nvPr/>
        </p:nvSpPr>
        <p:spPr bwMode="auto">
          <a:xfrm>
            <a:off x="7023100" y="177165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3852" name="Group 44"/>
          <p:cNvGrpSpPr>
            <a:grpSpLocks/>
          </p:cNvGrpSpPr>
          <p:nvPr/>
        </p:nvGrpSpPr>
        <p:grpSpPr bwMode="auto">
          <a:xfrm>
            <a:off x="7015163" y="2006600"/>
            <a:ext cx="247650" cy="1395413"/>
            <a:chOff x="3816" y="1257"/>
            <a:chExt cx="156" cy="879"/>
          </a:xfrm>
        </p:grpSpPr>
        <p:sp>
          <p:nvSpPr>
            <p:cNvPr id="1143853" name="Oval 45"/>
            <p:cNvSpPr>
              <a:spLocks noChangeArrowheads="1"/>
            </p:cNvSpPr>
            <p:nvPr/>
          </p:nvSpPr>
          <p:spPr bwMode="auto">
            <a:xfrm>
              <a:off x="3816" y="1992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3854" name="AutoShape 46"/>
            <p:cNvCxnSpPr>
              <a:cxnSpLocks noChangeShapeType="1"/>
            </p:cNvCxnSpPr>
            <p:nvPr/>
          </p:nvCxnSpPr>
          <p:spPr bwMode="auto">
            <a:xfrm>
              <a:off x="3894" y="1257"/>
              <a:ext cx="0" cy="762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3855" name="Oval 47"/>
          <p:cNvSpPr>
            <a:spLocks noChangeArrowheads="1"/>
          </p:cNvSpPr>
          <p:nvPr/>
        </p:nvSpPr>
        <p:spPr bwMode="auto">
          <a:xfrm>
            <a:off x="5518150" y="177165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3856" name="Group 48"/>
          <p:cNvGrpSpPr>
            <a:grpSpLocks/>
          </p:cNvGrpSpPr>
          <p:nvPr/>
        </p:nvGrpSpPr>
        <p:grpSpPr bwMode="auto">
          <a:xfrm>
            <a:off x="5507038" y="2006600"/>
            <a:ext cx="247650" cy="1395413"/>
            <a:chOff x="3816" y="1257"/>
            <a:chExt cx="156" cy="879"/>
          </a:xfrm>
        </p:grpSpPr>
        <p:sp>
          <p:nvSpPr>
            <p:cNvPr id="1143857" name="Oval 49"/>
            <p:cNvSpPr>
              <a:spLocks noChangeArrowheads="1"/>
            </p:cNvSpPr>
            <p:nvPr/>
          </p:nvSpPr>
          <p:spPr bwMode="auto">
            <a:xfrm>
              <a:off x="3816" y="1992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3858" name="AutoShape 50"/>
            <p:cNvCxnSpPr>
              <a:cxnSpLocks noChangeShapeType="1"/>
            </p:cNvCxnSpPr>
            <p:nvPr/>
          </p:nvCxnSpPr>
          <p:spPr bwMode="auto">
            <a:xfrm>
              <a:off x="3894" y="1257"/>
              <a:ext cx="0" cy="762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3859" name="Oval 51"/>
          <p:cNvSpPr>
            <a:spLocks noChangeArrowheads="1"/>
          </p:cNvSpPr>
          <p:nvPr/>
        </p:nvSpPr>
        <p:spPr bwMode="auto">
          <a:xfrm>
            <a:off x="6261100" y="4494213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60" name="Oval 52"/>
          <p:cNvSpPr>
            <a:spLocks noChangeArrowheads="1"/>
          </p:cNvSpPr>
          <p:nvPr/>
        </p:nvSpPr>
        <p:spPr bwMode="auto">
          <a:xfrm>
            <a:off x="7023100" y="4513263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3861" name="Oval 53"/>
          <p:cNvSpPr>
            <a:spLocks noChangeArrowheads="1"/>
          </p:cNvSpPr>
          <p:nvPr/>
        </p:nvSpPr>
        <p:spPr bwMode="auto">
          <a:xfrm>
            <a:off x="5518150" y="4513263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3862" name="Group 54"/>
          <p:cNvGrpSpPr>
            <a:grpSpLocks/>
          </p:cNvGrpSpPr>
          <p:nvPr/>
        </p:nvGrpSpPr>
        <p:grpSpPr bwMode="auto">
          <a:xfrm>
            <a:off x="5518150" y="4722813"/>
            <a:ext cx="1733550" cy="1447800"/>
            <a:chOff x="3348" y="2952"/>
            <a:chExt cx="1092" cy="912"/>
          </a:xfrm>
        </p:grpSpPr>
        <p:grpSp>
          <p:nvGrpSpPr>
            <p:cNvPr id="1143863" name="Group 55"/>
            <p:cNvGrpSpPr>
              <a:grpSpLocks/>
            </p:cNvGrpSpPr>
            <p:nvPr/>
          </p:nvGrpSpPr>
          <p:grpSpPr bwMode="auto">
            <a:xfrm>
              <a:off x="3348" y="2961"/>
              <a:ext cx="156" cy="879"/>
              <a:chOff x="3816" y="1257"/>
              <a:chExt cx="156" cy="879"/>
            </a:xfrm>
          </p:grpSpPr>
          <p:sp>
            <p:nvSpPr>
              <p:cNvPr id="1143864" name="Oval 56"/>
              <p:cNvSpPr>
                <a:spLocks noChangeArrowheads="1"/>
              </p:cNvSpPr>
              <p:nvPr/>
            </p:nvSpPr>
            <p:spPr bwMode="auto">
              <a:xfrm>
                <a:off x="3816" y="1992"/>
                <a:ext cx="156" cy="144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43865" name="AutoShape 57"/>
              <p:cNvCxnSpPr>
                <a:cxnSpLocks noChangeShapeType="1"/>
              </p:cNvCxnSpPr>
              <p:nvPr/>
            </p:nvCxnSpPr>
            <p:spPr bwMode="auto">
              <a:xfrm>
                <a:off x="3894" y="1257"/>
                <a:ext cx="0" cy="762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43866" name="Group 58"/>
            <p:cNvGrpSpPr>
              <a:grpSpLocks/>
            </p:cNvGrpSpPr>
            <p:nvPr/>
          </p:nvGrpSpPr>
          <p:grpSpPr bwMode="auto">
            <a:xfrm>
              <a:off x="3481" y="2952"/>
              <a:ext cx="959" cy="912"/>
              <a:chOff x="3481" y="2952"/>
              <a:chExt cx="959" cy="912"/>
            </a:xfrm>
          </p:grpSpPr>
          <p:sp>
            <p:nvSpPr>
              <p:cNvPr id="1143867" name="Oval 59"/>
              <p:cNvSpPr>
                <a:spLocks noChangeArrowheads="1"/>
              </p:cNvSpPr>
              <p:nvPr/>
            </p:nvSpPr>
            <p:spPr bwMode="auto">
              <a:xfrm>
                <a:off x="4284" y="3720"/>
                <a:ext cx="156" cy="144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43868" name="AutoShape 60"/>
              <p:cNvCxnSpPr>
                <a:cxnSpLocks noChangeShapeType="1"/>
                <a:stCxn id="1143861" idx="5"/>
                <a:endCxn id="1143867" idx="1"/>
              </p:cNvCxnSpPr>
              <p:nvPr/>
            </p:nvCxnSpPr>
            <p:spPr bwMode="auto">
              <a:xfrm>
                <a:off x="3481" y="2952"/>
                <a:ext cx="826" cy="780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143869" name="Text Box 61"/>
          <p:cNvSpPr txBox="1">
            <a:spLocks noChangeArrowheads="1"/>
          </p:cNvSpPr>
          <p:nvPr/>
        </p:nvSpPr>
        <p:spPr bwMode="auto">
          <a:xfrm>
            <a:off x="534988" y="2838450"/>
            <a:ext cx="2887662" cy="6048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f({</a:t>
            </a:r>
            <a:r>
              <a:rPr lang="en-US" altLang="en-US" sz="3200" i="1">
                <a:solidFill>
                  <a:srgbClr val="FFFFFF"/>
                </a:solidFill>
              </a:rPr>
              <a:t>a</a:t>
            </a:r>
            <a:r>
              <a:rPr lang="en-US" altLang="en-US" sz="3200">
                <a:solidFill>
                  <a:srgbClr val="FFFFFF"/>
                </a:solidFill>
              </a:rPr>
              <a:t>,</a:t>
            </a:r>
            <a:r>
              <a:rPr lang="en-US" altLang="en-US" sz="3200" i="1">
                <a:solidFill>
                  <a:srgbClr val="FFFFFF"/>
                </a:solidFill>
              </a:rPr>
              <a:t>b</a:t>
            </a:r>
            <a:r>
              <a:rPr lang="en-US" altLang="en-US" sz="3200">
                <a:solidFill>
                  <a:srgbClr val="FFFFFF"/>
                </a:solidFill>
              </a:rPr>
              <a:t>}) = {</a:t>
            </a:r>
            <a:r>
              <a:rPr lang="en-US" altLang="en-US" sz="3200" i="1">
                <a:solidFill>
                  <a:srgbClr val="FFFFFF"/>
                </a:solidFill>
              </a:rPr>
              <a:t>a</a:t>
            </a:r>
            <a:r>
              <a:rPr lang="en-US" altLang="en-US" sz="3200">
                <a:solidFill>
                  <a:srgbClr val="FFFFFF"/>
                </a:solidFill>
              </a:rPr>
              <a:t>,</a:t>
            </a:r>
            <a:r>
              <a:rPr lang="en-US" altLang="en-US" sz="3200" i="1">
                <a:solidFill>
                  <a:srgbClr val="FFFFFF"/>
                </a:solidFill>
              </a:rPr>
              <a:t>b</a:t>
            </a:r>
            <a:r>
              <a:rPr lang="en-US" altLang="en-US" sz="32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143870" name="Text Box 62"/>
          <p:cNvSpPr txBox="1">
            <a:spLocks noChangeArrowheads="1"/>
          </p:cNvSpPr>
          <p:nvPr/>
        </p:nvSpPr>
        <p:spPr bwMode="auto">
          <a:xfrm>
            <a:off x="534988" y="2187575"/>
            <a:ext cx="1668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f = </a:t>
            </a:r>
            <a:r>
              <a:rPr lang="el-GR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V.V</a:t>
            </a:r>
            <a:endParaRPr lang="el-GR" altLang="en-US" sz="3200" i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143871" name="Text Box 63"/>
          <p:cNvSpPr txBox="1">
            <a:spLocks noChangeArrowheads="1"/>
          </p:cNvSpPr>
          <p:nvPr/>
        </p:nvSpPr>
        <p:spPr bwMode="auto">
          <a:xfrm>
            <a:off x="536575" y="5484813"/>
            <a:ext cx="2566988" cy="60483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f({</a:t>
            </a:r>
            <a:r>
              <a:rPr lang="en-US" altLang="en-US" sz="3200" i="1">
                <a:solidFill>
                  <a:srgbClr val="FFFFFF"/>
                </a:solidFill>
              </a:rPr>
              <a:t>a</a:t>
            </a:r>
            <a:r>
              <a:rPr lang="en-US" altLang="en-US" sz="3200">
                <a:solidFill>
                  <a:srgbClr val="FFFFFF"/>
                </a:solidFill>
              </a:rPr>
              <a:t>,</a:t>
            </a:r>
            <a:r>
              <a:rPr lang="en-US" altLang="en-US" sz="3200" i="1">
                <a:solidFill>
                  <a:srgbClr val="FFFFFF"/>
                </a:solidFill>
              </a:rPr>
              <a:t>b</a:t>
            </a:r>
            <a:r>
              <a:rPr lang="en-US" altLang="en-US" sz="3200">
                <a:solidFill>
                  <a:srgbClr val="FFFFFF"/>
                </a:solidFill>
              </a:rPr>
              <a:t>}) = {</a:t>
            </a:r>
            <a:r>
              <a:rPr lang="en-US" altLang="en-US" sz="3200" i="1">
                <a:solidFill>
                  <a:srgbClr val="FFFFFF"/>
                </a:solidFill>
              </a:rPr>
              <a:t>b</a:t>
            </a:r>
            <a:r>
              <a:rPr lang="en-US" altLang="en-US" sz="32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143872" name="Text Box 64"/>
          <p:cNvSpPr txBox="1">
            <a:spLocks noChangeArrowheads="1"/>
          </p:cNvSpPr>
          <p:nvPr/>
        </p:nvSpPr>
        <p:spPr bwMode="auto">
          <a:xfrm>
            <a:off x="536575" y="4806950"/>
            <a:ext cx="194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f = </a:t>
            </a:r>
            <a:r>
              <a:rPr lang="el-GR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V.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{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}</a:t>
            </a:r>
            <a:endParaRPr lang="el-GR" altLang="en-US" sz="320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1143873" name="Text Box 65"/>
          <p:cNvSpPr txBox="1">
            <a:spLocks noChangeArrowheads="1"/>
          </p:cNvSpPr>
          <p:nvPr/>
        </p:nvSpPr>
        <p:spPr bwMode="auto">
          <a:xfrm>
            <a:off x="5419725" y="1273175"/>
            <a:ext cx="46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</a:t>
            </a:r>
          </a:p>
        </p:txBody>
      </p:sp>
      <p:sp>
        <p:nvSpPr>
          <p:cNvPr id="1143874" name="Text Box 66"/>
          <p:cNvSpPr txBox="1">
            <a:spLocks noChangeArrowheads="1"/>
          </p:cNvSpPr>
          <p:nvPr/>
        </p:nvSpPr>
        <p:spPr bwMode="auto">
          <a:xfrm>
            <a:off x="5408613" y="3995738"/>
            <a:ext cx="463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4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4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4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4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4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69" grpId="0" animBg="1"/>
      <p:bldP spid="11438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CE14-F4DB-4756-A5EC-7BE81170710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45858" name="Text Box 2"/>
          <p:cNvSpPr txBox="1">
            <a:spLocks noChangeArrowheads="1"/>
          </p:cNvSpPr>
          <p:nvPr/>
        </p:nvSpPr>
        <p:spPr bwMode="auto">
          <a:xfrm>
            <a:off x="336550" y="1527175"/>
            <a:ext cx="3295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“Gen/Kill” Function</a:t>
            </a:r>
          </a:p>
        </p:txBody>
      </p:sp>
      <p:sp>
        <p:nvSpPr>
          <p:cNvPr id="1145859" name="Text Box 3"/>
          <p:cNvSpPr txBox="1">
            <a:spLocks noChangeArrowheads="1"/>
          </p:cNvSpPr>
          <p:nvPr/>
        </p:nvSpPr>
        <p:spPr bwMode="auto">
          <a:xfrm>
            <a:off x="336550" y="3832225"/>
            <a:ext cx="4100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Non-“Gen/Kill” Function</a:t>
            </a:r>
          </a:p>
        </p:txBody>
      </p:sp>
      <p:grpSp>
        <p:nvGrpSpPr>
          <p:cNvPr id="1145860" name="Group 4"/>
          <p:cNvGrpSpPr>
            <a:grpSpLocks/>
          </p:cNvGrpSpPr>
          <p:nvPr/>
        </p:nvGrpSpPr>
        <p:grpSpPr bwMode="auto">
          <a:xfrm>
            <a:off x="5553075" y="4267200"/>
            <a:ext cx="2381250" cy="1619250"/>
            <a:chOff x="3300" y="1128"/>
            <a:chExt cx="1500" cy="1020"/>
          </a:xfrm>
        </p:grpSpPr>
        <p:grpSp>
          <p:nvGrpSpPr>
            <p:cNvPr id="1145861" name="Group 5"/>
            <p:cNvGrpSpPr>
              <a:grpSpLocks/>
            </p:cNvGrpSpPr>
            <p:nvPr/>
          </p:nvGrpSpPr>
          <p:grpSpPr bwMode="auto">
            <a:xfrm>
              <a:off x="3300" y="1128"/>
              <a:ext cx="1500" cy="96"/>
              <a:chOff x="3252" y="1284"/>
              <a:chExt cx="1500" cy="96"/>
            </a:xfrm>
          </p:grpSpPr>
          <p:sp>
            <p:nvSpPr>
              <p:cNvPr id="1145862" name="Oval 6"/>
              <p:cNvSpPr>
                <a:spLocks noChangeArrowheads="1"/>
              </p:cNvSpPr>
              <p:nvPr/>
            </p:nvSpPr>
            <p:spPr bwMode="auto">
              <a:xfrm>
                <a:off x="3252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63" name="Oval 7"/>
              <p:cNvSpPr>
                <a:spLocks noChangeArrowheads="1"/>
              </p:cNvSpPr>
              <p:nvPr/>
            </p:nvSpPr>
            <p:spPr bwMode="auto">
              <a:xfrm>
                <a:off x="3724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64" name="Oval 8"/>
              <p:cNvSpPr>
                <a:spLocks noChangeArrowheads="1"/>
              </p:cNvSpPr>
              <p:nvPr/>
            </p:nvSpPr>
            <p:spPr bwMode="auto">
              <a:xfrm>
                <a:off x="4196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65" name="Oval 9"/>
              <p:cNvSpPr>
                <a:spLocks noChangeArrowheads="1"/>
              </p:cNvSpPr>
              <p:nvPr/>
            </p:nvSpPr>
            <p:spPr bwMode="auto">
              <a:xfrm>
                <a:off x="4668" y="1284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5866" name="Group 10"/>
            <p:cNvGrpSpPr>
              <a:grpSpLocks/>
            </p:cNvGrpSpPr>
            <p:nvPr/>
          </p:nvGrpSpPr>
          <p:grpSpPr bwMode="auto">
            <a:xfrm>
              <a:off x="3300" y="2052"/>
              <a:ext cx="1500" cy="96"/>
              <a:chOff x="3252" y="1284"/>
              <a:chExt cx="1500" cy="96"/>
            </a:xfrm>
          </p:grpSpPr>
          <p:sp>
            <p:nvSpPr>
              <p:cNvPr id="1145867" name="Oval 11"/>
              <p:cNvSpPr>
                <a:spLocks noChangeArrowheads="1"/>
              </p:cNvSpPr>
              <p:nvPr/>
            </p:nvSpPr>
            <p:spPr bwMode="auto">
              <a:xfrm>
                <a:off x="3252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68" name="Oval 12"/>
              <p:cNvSpPr>
                <a:spLocks noChangeArrowheads="1"/>
              </p:cNvSpPr>
              <p:nvPr/>
            </p:nvSpPr>
            <p:spPr bwMode="auto">
              <a:xfrm>
                <a:off x="3724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69" name="Oval 13"/>
              <p:cNvSpPr>
                <a:spLocks noChangeArrowheads="1"/>
              </p:cNvSpPr>
              <p:nvPr/>
            </p:nvSpPr>
            <p:spPr bwMode="auto">
              <a:xfrm>
                <a:off x="4196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70" name="Oval 14"/>
              <p:cNvSpPr>
                <a:spLocks noChangeArrowheads="1"/>
              </p:cNvSpPr>
              <p:nvPr/>
            </p:nvSpPr>
            <p:spPr bwMode="auto">
              <a:xfrm>
                <a:off x="4668" y="1284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45871" name="AutoShape 15"/>
          <p:cNvCxnSpPr>
            <a:cxnSpLocks noChangeShapeType="1"/>
            <a:stCxn id="1145862" idx="4"/>
            <a:endCxn id="1145867" idx="0"/>
          </p:cNvCxnSpPr>
          <p:nvPr/>
        </p:nvCxnSpPr>
        <p:spPr bwMode="auto">
          <a:xfrm>
            <a:off x="5619750" y="441960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5872" name="AutoShape 16"/>
          <p:cNvCxnSpPr>
            <a:cxnSpLocks noChangeShapeType="1"/>
            <a:stCxn id="1145863" idx="4"/>
            <a:endCxn id="1145868" idx="0"/>
          </p:cNvCxnSpPr>
          <p:nvPr/>
        </p:nvCxnSpPr>
        <p:spPr bwMode="auto">
          <a:xfrm>
            <a:off x="6369050" y="441960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5873" name="AutoShape 17"/>
          <p:cNvCxnSpPr>
            <a:cxnSpLocks noChangeShapeType="1"/>
            <a:stCxn id="1145863" idx="5"/>
            <a:endCxn id="1145869" idx="0"/>
          </p:cNvCxnSpPr>
          <p:nvPr/>
        </p:nvCxnSpPr>
        <p:spPr bwMode="auto">
          <a:xfrm>
            <a:off x="6416675" y="4400550"/>
            <a:ext cx="701675" cy="13525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5874" name="AutoShape 18"/>
          <p:cNvCxnSpPr>
            <a:cxnSpLocks noChangeShapeType="1"/>
            <a:stCxn id="1145865" idx="4"/>
            <a:endCxn id="1145870" idx="0"/>
          </p:cNvCxnSpPr>
          <p:nvPr/>
        </p:nvCxnSpPr>
        <p:spPr bwMode="auto">
          <a:xfrm>
            <a:off x="7867650" y="440055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5875" name="Text Box 19"/>
          <p:cNvSpPr txBox="1">
            <a:spLocks noChangeArrowheads="1"/>
          </p:cNvSpPr>
          <p:nvPr/>
        </p:nvSpPr>
        <p:spPr bwMode="auto">
          <a:xfrm>
            <a:off x="6184900" y="3759200"/>
            <a:ext cx="392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a</a:t>
            </a:r>
            <a:endParaRPr lang="en-US" altLang="en-US" sz="2400"/>
          </a:p>
        </p:txBody>
      </p:sp>
      <p:sp>
        <p:nvSpPr>
          <p:cNvPr id="1145876" name="Text Box 20"/>
          <p:cNvSpPr txBox="1">
            <a:spLocks noChangeArrowheads="1"/>
          </p:cNvSpPr>
          <p:nvPr/>
        </p:nvSpPr>
        <p:spPr bwMode="auto">
          <a:xfrm>
            <a:off x="6946900" y="3778250"/>
            <a:ext cx="42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b</a:t>
            </a:r>
            <a:endParaRPr lang="en-US" altLang="en-US" sz="2400"/>
          </a:p>
        </p:txBody>
      </p:sp>
      <p:sp>
        <p:nvSpPr>
          <p:cNvPr id="1145877" name="Text Box 21"/>
          <p:cNvSpPr txBox="1">
            <a:spLocks noChangeArrowheads="1"/>
          </p:cNvSpPr>
          <p:nvPr/>
        </p:nvSpPr>
        <p:spPr bwMode="auto">
          <a:xfrm>
            <a:off x="7670800" y="3778250"/>
            <a:ext cx="39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c</a:t>
            </a:r>
            <a:endParaRPr lang="en-US" altLang="en-US" sz="2400"/>
          </a:p>
        </p:txBody>
      </p:sp>
      <p:grpSp>
        <p:nvGrpSpPr>
          <p:cNvPr id="1145878" name="Group 22"/>
          <p:cNvGrpSpPr>
            <a:grpSpLocks/>
          </p:cNvGrpSpPr>
          <p:nvPr/>
        </p:nvGrpSpPr>
        <p:grpSpPr bwMode="auto">
          <a:xfrm>
            <a:off x="5553075" y="1809750"/>
            <a:ext cx="2381250" cy="1619250"/>
            <a:chOff x="3300" y="1128"/>
            <a:chExt cx="1500" cy="1020"/>
          </a:xfrm>
        </p:grpSpPr>
        <p:grpSp>
          <p:nvGrpSpPr>
            <p:cNvPr id="1145879" name="Group 23"/>
            <p:cNvGrpSpPr>
              <a:grpSpLocks/>
            </p:cNvGrpSpPr>
            <p:nvPr/>
          </p:nvGrpSpPr>
          <p:grpSpPr bwMode="auto">
            <a:xfrm>
              <a:off x="3300" y="1128"/>
              <a:ext cx="1500" cy="96"/>
              <a:chOff x="3252" y="1284"/>
              <a:chExt cx="1500" cy="96"/>
            </a:xfrm>
          </p:grpSpPr>
          <p:sp>
            <p:nvSpPr>
              <p:cNvPr id="1145880" name="Oval 24"/>
              <p:cNvSpPr>
                <a:spLocks noChangeArrowheads="1"/>
              </p:cNvSpPr>
              <p:nvPr/>
            </p:nvSpPr>
            <p:spPr bwMode="auto">
              <a:xfrm>
                <a:off x="3252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81" name="Oval 25"/>
              <p:cNvSpPr>
                <a:spLocks noChangeArrowheads="1"/>
              </p:cNvSpPr>
              <p:nvPr/>
            </p:nvSpPr>
            <p:spPr bwMode="auto">
              <a:xfrm>
                <a:off x="3724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82" name="Oval 26"/>
              <p:cNvSpPr>
                <a:spLocks noChangeArrowheads="1"/>
              </p:cNvSpPr>
              <p:nvPr/>
            </p:nvSpPr>
            <p:spPr bwMode="auto">
              <a:xfrm>
                <a:off x="4196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83" name="Oval 27"/>
              <p:cNvSpPr>
                <a:spLocks noChangeArrowheads="1"/>
              </p:cNvSpPr>
              <p:nvPr/>
            </p:nvSpPr>
            <p:spPr bwMode="auto">
              <a:xfrm>
                <a:off x="4668" y="1284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5884" name="Group 28"/>
            <p:cNvGrpSpPr>
              <a:grpSpLocks/>
            </p:cNvGrpSpPr>
            <p:nvPr/>
          </p:nvGrpSpPr>
          <p:grpSpPr bwMode="auto">
            <a:xfrm>
              <a:off x="3300" y="2052"/>
              <a:ext cx="1500" cy="96"/>
              <a:chOff x="3252" y="1284"/>
              <a:chExt cx="1500" cy="96"/>
            </a:xfrm>
          </p:grpSpPr>
          <p:sp>
            <p:nvSpPr>
              <p:cNvPr id="1145885" name="Oval 29"/>
              <p:cNvSpPr>
                <a:spLocks noChangeArrowheads="1"/>
              </p:cNvSpPr>
              <p:nvPr/>
            </p:nvSpPr>
            <p:spPr bwMode="auto">
              <a:xfrm>
                <a:off x="3252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86" name="Oval 30"/>
              <p:cNvSpPr>
                <a:spLocks noChangeArrowheads="1"/>
              </p:cNvSpPr>
              <p:nvPr/>
            </p:nvSpPr>
            <p:spPr bwMode="auto">
              <a:xfrm>
                <a:off x="3724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87" name="Oval 31"/>
              <p:cNvSpPr>
                <a:spLocks noChangeArrowheads="1"/>
              </p:cNvSpPr>
              <p:nvPr/>
            </p:nvSpPr>
            <p:spPr bwMode="auto">
              <a:xfrm>
                <a:off x="4196" y="1296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888" name="Oval 32"/>
              <p:cNvSpPr>
                <a:spLocks noChangeArrowheads="1"/>
              </p:cNvSpPr>
              <p:nvPr/>
            </p:nvSpPr>
            <p:spPr bwMode="auto">
              <a:xfrm>
                <a:off x="4668" y="1284"/>
                <a:ext cx="84" cy="84"/>
              </a:xfrm>
              <a:prstGeom prst="ellipse">
                <a:avLst/>
              </a:prstGeom>
              <a:solidFill>
                <a:srgbClr val="F5FBFD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145889" name="AutoShape 33"/>
          <p:cNvCxnSpPr>
            <a:cxnSpLocks noChangeShapeType="1"/>
            <a:stCxn id="1145880" idx="4"/>
            <a:endCxn id="1145885" idx="0"/>
          </p:cNvCxnSpPr>
          <p:nvPr/>
        </p:nvCxnSpPr>
        <p:spPr bwMode="auto">
          <a:xfrm>
            <a:off x="5619750" y="196215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5890" name="AutoShape 34"/>
          <p:cNvCxnSpPr>
            <a:cxnSpLocks noChangeShapeType="1"/>
            <a:stCxn id="1145881" idx="4"/>
            <a:endCxn id="1145886" idx="0"/>
          </p:cNvCxnSpPr>
          <p:nvPr/>
        </p:nvCxnSpPr>
        <p:spPr bwMode="auto">
          <a:xfrm>
            <a:off x="6369050" y="1962150"/>
            <a:ext cx="0" cy="1333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5891" name="AutoShape 35"/>
          <p:cNvCxnSpPr>
            <a:cxnSpLocks noChangeShapeType="1"/>
            <a:stCxn id="1145880" idx="5"/>
            <a:endCxn id="1145888" idx="1"/>
          </p:cNvCxnSpPr>
          <p:nvPr/>
        </p:nvCxnSpPr>
        <p:spPr bwMode="auto">
          <a:xfrm>
            <a:off x="5667375" y="1943100"/>
            <a:ext cx="2152650" cy="13525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5892" name="Text Box 36"/>
          <p:cNvSpPr txBox="1">
            <a:spLocks noChangeArrowheads="1"/>
          </p:cNvSpPr>
          <p:nvPr/>
        </p:nvSpPr>
        <p:spPr bwMode="auto">
          <a:xfrm>
            <a:off x="6184900" y="1301750"/>
            <a:ext cx="392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a</a:t>
            </a:r>
            <a:endParaRPr lang="en-US" altLang="en-US" sz="2400"/>
          </a:p>
        </p:txBody>
      </p:sp>
      <p:sp>
        <p:nvSpPr>
          <p:cNvPr id="1145893" name="Text Box 37"/>
          <p:cNvSpPr txBox="1">
            <a:spLocks noChangeArrowheads="1"/>
          </p:cNvSpPr>
          <p:nvPr/>
        </p:nvSpPr>
        <p:spPr bwMode="auto">
          <a:xfrm>
            <a:off x="6946900" y="1308100"/>
            <a:ext cx="42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b</a:t>
            </a:r>
            <a:endParaRPr lang="en-US" altLang="en-US" sz="2400"/>
          </a:p>
        </p:txBody>
      </p:sp>
      <p:sp>
        <p:nvSpPr>
          <p:cNvPr id="1145894" name="Text Box 38"/>
          <p:cNvSpPr txBox="1">
            <a:spLocks noChangeArrowheads="1"/>
          </p:cNvSpPr>
          <p:nvPr/>
        </p:nvSpPr>
        <p:spPr bwMode="auto">
          <a:xfrm>
            <a:off x="7670800" y="1320800"/>
            <a:ext cx="39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c</a:t>
            </a:r>
            <a:endParaRPr lang="en-US" altLang="en-US" sz="2400"/>
          </a:p>
        </p:txBody>
      </p:sp>
      <p:grpSp>
        <p:nvGrpSpPr>
          <p:cNvPr id="1145895" name="Group 39"/>
          <p:cNvGrpSpPr>
            <a:grpSpLocks/>
          </p:cNvGrpSpPr>
          <p:nvPr/>
        </p:nvGrpSpPr>
        <p:grpSpPr bwMode="auto">
          <a:xfrm>
            <a:off x="5492750" y="4452938"/>
            <a:ext cx="247650" cy="1395412"/>
            <a:chOff x="3816" y="1257"/>
            <a:chExt cx="156" cy="879"/>
          </a:xfrm>
        </p:grpSpPr>
        <p:sp>
          <p:nvSpPr>
            <p:cNvPr id="1145896" name="Oval 40"/>
            <p:cNvSpPr>
              <a:spLocks noChangeArrowheads="1"/>
            </p:cNvSpPr>
            <p:nvPr/>
          </p:nvSpPr>
          <p:spPr bwMode="auto">
            <a:xfrm>
              <a:off x="3816" y="1992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5897" name="AutoShape 41"/>
            <p:cNvCxnSpPr>
              <a:cxnSpLocks noChangeShapeType="1"/>
            </p:cNvCxnSpPr>
            <p:nvPr/>
          </p:nvCxnSpPr>
          <p:spPr bwMode="auto">
            <a:xfrm>
              <a:off x="3894" y="1257"/>
              <a:ext cx="0" cy="762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5898" name="Oval 42"/>
          <p:cNvSpPr>
            <a:spLocks noChangeArrowheads="1"/>
          </p:cNvSpPr>
          <p:nvPr/>
        </p:nvSpPr>
        <p:spPr bwMode="auto">
          <a:xfrm>
            <a:off x="6248400" y="426720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899" name="Oval 43"/>
          <p:cNvSpPr>
            <a:spLocks noChangeArrowheads="1"/>
          </p:cNvSpPr>
          <p:nvPr/>
        </p:nvSpPr>
        <p:spPr bwMode="auto">
          <a:xfrm>
            <a:off x="7010400" y="424815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900" name="Oval 44"/>
          <p:cNvSpPr>
            <a:spLocks noChangeArrowheads="1"/>
          </p:cNvSpPr>
          <p:nvPr/>
        </p:nvSpPr>
        <p:spPr bwMode="auto">
          <a:xfrm>
            <a:off x="5486400" y="422910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5901" name="Group 45"/>
          <p:cNvGrpSpPr>
            <a:grpSpLocks/>
          </p:cNvGrpSpPr>
          <p:nvPr/>
        </p:nvGrpSpPr>
        <p:grpSpPr bwMode="auto">
          <a:xfrm>
            <a:off x="6229350" y="4476750"/>
            <a:ext cx="1028700" cy="1390650"/>
            <a:chOff x="3804" y="2892"/>
            <a:chExt cx="648" cy="876"/>
          </a:xfrm>
        </p:grpSpPr>
        <p:sp>
          <p:nvSpPr>
            <p:cNvPr id="1145902" name="Oval 46"/>
            <p:cNvSpPr>
              <a:spLocks noChangeArrowheads="1"/>
            </p:cNvSpPr>
            <p:nvPr/>
          </p:nvSpPr>
          <p:spPr bwMode="auto">
            <a:xfrm>
              <a:off x="4296" y="3624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5903" name="AutoShape 47"/>
            <p:cNvCxnSpPr>
              <a:cxnSpLocks noChangeShapeType="1"/>
              <a:stCxn id="1145898" idx="5"/>
              <a:endCxn id="1145902" idx="1"/>
            </p:cNvCxnSpPr>
            <p:nvPr/>
          </p:nvCxnSpPr>
          <p:spPr bwMode="auto">
            <a:xfrm>
              <a:off x="3949" y="2892"/>
              <a:ext cx="370" cy="744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5904" name="AutoShape 48"/>
            <p:cNvCxnSpPr>
              <a:cxnSpLocks noChangeShapeType="1"/>
              <a:stCxn id="1145898" idx="4"/>
              <a:endCxn id="1145905" idx="0"/>
            </p:cNvCxnSpPr>
            <p:nvPr/>
          </p:nvCxnSpPr>
          <p:spPr bwMode="auto">
            <a:xfrm flipH="1">
              <a:off x="3882" y="2913"/>
              <a:ext cx="12" cy="702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5905" name="Oval 49"/>
            <p:cNvSpPr>
              <a:spLocks noChangeArrowheads="1"/>
            </p:cNvSpPr>
            <p:nvPr/>
          </p:nvSpPr>
          <p:spPr bwMode="auto">
            <a:xfrm>
              <a:off x="3804" y="3624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5906" name="Oval 50"/>
          <p:cNvSpPr>
            <a:spLocks noChangeArrowheads="1"/>
          </p:cNvSpPr>
          <p:nvPr/>
        </p:nvSpPr>
        <p:spPr bwMode="auto">
          <a:xfrm>
            <a:off x="6229350" y="177165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5907" name="Group 51"/>
          <p:cNvGrpSpPr>
            <a:grpSpLocks/>
          </p:cNvGrpSpPr>
          <p:nvPr/>
        </p:nvGrpSpPr>
        <p:grpSpPr bwMode="auto">
          <a:xfrm>
            <a:off x="6242050" y="2014538"/>
            <a:ext cx="247650" cy="1395412"/>
            <a:chOff x="3816" y="1257"/>
            <a:chExt cx="156" cy="879"/>
          </a:xfrm>
        </p:grpSpPr>
        <p:sp>
          <p:nvSpPr>
            <p:cNvPr id="1145908" name="Oval 52"/>
            <p:cNvSpPr>
              <a:spLocks noChangeArrowheads="1"/>
            </p:cNvSpPr>
            <p:nvPr/>
          </p:nvSpPr>
          <p:spPr bwMode="auto">
            <a:xfrm>
              <a:off x="3816" y="1992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5909" name="AutoShape 53"/>
            <p:cNvCxnSpPr>
              <a:cxnSpLocks noChangeShapeType="1"/>
            </p:cNvCxnSpPr>
            <p:nvPr/>
          </p:nvCxnSpPr>
          <p:spPr bwMode="auto">
            <a:xfrm>
              <a:off x="3894" y="1257"/>
              <a:ext cx="0" cy="762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45910" name="Group 54"/>
          <p:cNvGrpSpPr>
            <a:grpSpLocks/>
          </p:cNvGrpSpPr>
          <p:nvPr/>
        </p:nvGrpSpPr>
        <p:grpSpPr bwMode="auto">
          <a:xfrm>
            <a:off x="5505450" y="1974850"/>
            <a:ext cx="2514600" cy="1524000"/>
            <a:chOff x="3348" y="1236"/>
            <a:chExt cx="1584" cy="960"/>
          </a:xfrm>
        </p:grpSpPr>
        <p:sp>
          <p:nvSpPr>
            <p:cNvPr id="1145911" name="Oval 55"/>
            <p:cNvSpPr>
              <a:spLocks noChangeArrowheads="1"/>
            </p:cNvSpPr>
            <p:nvPr/>
          </p:nvSpPr>
          <p:spPr bwMode="auto">
            <a:xfrm>
              <a:off x="3348" y="1992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5912" name="AutoShape 56"/>
            <p:cNvCxnSpPr>
              <a:cxnSpLocks noChangeShapeType="1"/>
              <a:stCxn id="1145915" idx="4"/>
            </p:cNvCxnSpPr>
            <p:nvPr/>
          </p:nvCxnSpPr>
          <p:spPr bwMode="auto">
            <a:xfrm>
              <a:off x="3414" y="1257"/>
              <a:ext cx="13" cy="762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5913" name="Oval 57"/>
            <p:cNvSpPr>
              <a:spLocks noChangeArrowheads="1"/>
            </p:cNvSpPr>
            <p:nvPr/>
          </p:nvSpPr>
          <p:spPr bwMode="auto">
            <a:xfrm>
              <a:off x="4776" y="2052"/>
              <a:ext cx="156" cy="14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45914" name="AutoShape 58"/>
            <p:cNvCxnSpPr>
              <a:cxnSpLocks noChangeShapeType="1"/>
              <a:stCxn id="1145915" idx="5"/>
              <a:endCxn id="1145913" idx="1"/>
            </p:cNvCxnSpPr>
            <p:nvPr/>
          </p:nvCxnSpPr>
          <p:spPr bwMode="auto">
            <a:xfrm>
              <a:off x="3469" y="1236"/>
              <a:ext cx="1330" cy="828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5915" name="Oval 59"/>
          <p:cNvSpPr>
            <a:spLocks noChangeArrowheads="1"/>
          </p:cNvSpPr>
          <p:nvPr/>
        </p:nvSpPr>
        <p:spPr bwMode="auto">
          <a:xfrm>
            <a:off x="5486400" y="175260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916" name="Oval 60"/>
          <p:cNvSpPr>
            <a:spLocks noChangeArrowheads="1"/>
          </p:cNvSpPr>
          <p:nvPr/>
        </p:nvSpPr>
        <p:spPr bwMode="auto">
          <a:xfrm>
            <a:off x="7010400" y="1771650"/>
            <a:ext cx="247650" cy="228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5917" name="Rectangle 61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9144000" cy="1044575"/>
          </a:xfrm>
          <a:noFill/>
          <a:ln/>
        </p:spPr>
        <p:txBody>
          <a:bodyPr/>
          <a:lstStyle/>
          <a:p>
            <a:r>
              <a:rPr lang="en-US" altLang="en-US" sz="3200"/>
              <a:t>Representing Distributive Functions</a:t>
            </a:r>
            <a:br>
              <a:rPr lang="en-US" altLang="en-US" sz="3200"/>
            </a:br>
            <a:r>
              <a:rPr lang="en-US" altLang="en-US" sz="2400"/>
              <a:t>[RHS95]</a:t>
            </a:r>
          </a:p>
        </p:txBody>
      </p:sp>
      <p:sp>
        <p:nvSpPr>
          <p:cNvPr id="1145918" name="Text Box 62"/>
          <p:cNvSpPr txBox="1">
            <a:spLocks noChangeArrowheads="1"/>
          </p:cNvSpPr>
          <p:nvPr/>
        </p:nvSpPr>
        <p:spPr bwMode="auto">
          <a:xfrm>
            <a:off x="336550" y="2914650"/>
            <a:ext cx="2855913" cy="6048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f({</a:t>
            </a:r>
            <a:r>
              <a:rPr lang="en-US" altLang="en-US" sz="3200" i="1">
                <a:solidFill>
                  <a:srgbClr val="FFFFFF"/>
                </a:solidFill>
              </a:rPr>
              <a:t>a</a:t>
            </a:r>
            <a:r>
              <a:rPr lang="en-US" altLang="en-US" sz="3200">
                <a:solidFill>
                  <a:srgbClr val="FFFFFF"/>
                </a:solidFill>
              </a:rPr>
              <a:t>,</a:t>
            </a:r>
            <a:r>
              <a:rPr lang="en-US" altLang="en-US" sz="3200" i="1">
                <a:solidFill>
                  <a:srgbClr val="FFFFFF"/>
                </a:solidFill>
              </a:rPr>
              <a:t>b</a:t>
            </a:r>
            <a:r>
              <a:rPr lang="en-US" altLang="en-US" sz="3200">
                <a:solidFill>
                  <a:srgbClr val="FFFFFF"/>
                </a:solidFill>
              </a:rPr>
              <a:t>}) = {</a:t>
            </a:r>
            <a:r>
              <a:rPr lang="en-US" altLang="en-US" sz="3200" i="1">
                <a:solidFill>
                  <a:srgbClr val="FFFFFF"/>
                </a:solidFill>
              </a:rPr>
              <a:t>a</a:t>
            </a:r>
            <a:r>
              <a:rPr lang="en-US" altLang="en-US" sz="3200">
                <a:solidFill>
                  <a:srgbClr val="FFFFFF"/>
                </a:solidFill>
              </a:rPr>
              <a:t>,</a:t>
            </a:r>
            <a:r>
              <a:rPr lang="en-US" altLang="en-US" sz="3200" i="1">
                <a:solidFill>
                  <a:srgbClr val="FFFFFF"/>
                </a:solidFill>
              </a:rPr>
              <a:t>c</a:t>
            </a:r>
            <a:r>
              <a:rPr lang="en-US" altLang="en-US" sz="32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145919" name="Text Box 63"/>
          <p:cNvSpPr txBox="1">
            <a:spLocks noChangeArrowheads="1"/>
          </p:cNvSpPr>
          <p:nvPr/>
        </p:nvSpPr>
        <p:spPr bwMode="auto">
          <a:xfrm>
            <a:off x="336550" y="6197600"/>
            <a:ext cx="2887663" cy="6048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f({</a:t>
            </a:r>
            <a:r>
              <a:rPr lang="en-US" altLang="en-US" sz="3200" i="1">
                <a:solidFill>
                  <a:srgbClr val="FFFFFF"/>
                </a:solidFill>
              </a:rPr>
              <a:t>a</a:t>
            </a:r>
            <a:r>
              <a:rPr lang="en-US" altLang="en-US" sz="3200">
                <a:solidFill>
                  <a:srgbClr val="FFFFFF"/>
                </a:solidFill>
              </a:rPr>
              <a:t>,</a:t>
            </a:r>
            <a:r>
              <a:rPr lang="en-US" altLang="en-US" sz="3200" i="1">
                <a:solidFill>
                  <a:srgbClr val="FFFFFF"/>
                </a:solidFill>
              </a:rPr>
              <a:t>b</a:t>
            </a:r>
            <a:r>
              <a:rPr lang="en-US" altLang="en-US" sz="3200">
                <a:solidFill>
                  <a:srgbClr val="FFFFFF"/>
                </a:solidFill>
              </a:rPr>
              <a:t>}) = {</a:t>
            </a:r>
            <a:r>
              <a:rPr lang="en-US" altLang="en-US" sz="3200" i="1">
                <a:solidFill>
                  <a:srgbClr val="FFFFFF"/>
                </a:solidFill>
              </a:rPr>
              <a:t>a</a:t>
            </a:r>
            <a:r>
              <a:rPr lang="en-US" altLang="en-US" sz="3200">
                <a:solidFill>
                  <a:srgbClr val="FFFFFF"/>
                </a:solidFill>
              </a:rPr>
              <a:t>,</a:t>
            </a:r>
            <a:r>
              <a:rPr lang="en-US" altLang="en-US" sz="3200" i="1">
                <a:solidFill>
                  <a:srgbClr val="FFFFFF"/>
                </a:solidFill>
              </a:rPr>
              <a:t>b</a:t>
            </a:r>
            <a:r>
              <a:rPr lang="en-US" altLang="en-US" sz="32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145920" name="Text Box 64"/>
          <p:cNvSpPr txBox="1">
            <a:spLocks noChangeArrowheads="1"/>
          </p:cNvSpPr>
          <p:nvPr/>
        </p:nvSpPr>
        <p:spPr bwMode="auto">
          <a:xfrm>
            <a:off x="336550" y="2151063"/>
            <a:ext cx="4040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f = </a:t>
            </a:r>
            <a:r>
              <a:rPr lang="el-GR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V.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V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{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})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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{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145921" name="Text Box 65"/>
          <p:cNvSpPr txBox="1">
            <a:spLocks noChangeArrowheads="1"/>
          </p:cNvSpPr>
          <p:nvPr/>
        </p:nvSpPr>
        <p:spPr bwMode="auto">
          <a:xfrm>
            <a:off x="336550" y="4445000"/>
            <a:ext cx="39211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f = </a:t>
            </a:r>
            <a:r>
              <a:rPr lang="el-GR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V.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if 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V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           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then 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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{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}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            else  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V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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{</a:t>
            </a:r>
            <a:r>
              <a:rPr lang="en-US" altLang="en-US" sz="3200" i="1">
                <a:solidFill>
                  <a:srgbClr val="FFFFFF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145922" name="Text Box 66"/>
          <p:cNvSpPr txBox="1">
            <a:spLocks noChangeArrowheads="1"/>
          </p:cNvSpPr>
          <p:nvPr/>
        </p:nvSpPr>
        <p:spPr bwMode="auto">
          <a:xfrm>
            <a:off x="5394325" y="1285875"/>
            <a:ext cx="46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</a:t>
            </a:r>
          </a:p>
        </p:txBody>
      </p:sp>
      <p:sp>
        <p:nvSpPr>
          <p:cNvPr id="1145923" name="Text Box 67"/>
          <p:cNvSpPr txBox="1">
            <a:spLocks noChangeArrowheads="1"/>
          </p:cNvSpPr>
          <p:nvPr/>
        </p:nvSpPr>
        <p:spPr bwMode="auto">
          <a:xfrm>
            <a:off x="5384800" y="3768725"/>
            <a:ext cx="46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4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4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4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4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4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918" grpId="0" animBg="1"/>
      <p:bldP spid="11459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163A-A621-4A61-8D2A-1715215739F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47906" name="Oval 2"/>
          <p:cNvSpPr>
            <a:spLocks noChangeArrowheads="1"/>
          </p:cNvSpPr>
          <p:nvPr/>
        </p:nvSpPr>
        <p:spPr bwMode="auto">
          <a:xfrm>
            <a:off x="4795838" y="135255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7907" name="Group 3"/>
          <p:cNvGrpSpPr>
            <a:grpSpLocks/>
          </p:cNvGrpSpPr>
          <p:nvPr/>
        </p:nvGrpSpPr>
        <p:grpSpPr bwMode="auto">
          <a:xfrm>
            <a:off x="1849438" y="1619250"/>
            <a:ext cx="933450" cy="514350"/>
            <a:chOff x="1225" y="1044"/>
            <a:chExt cx="588" cy="324"/>
          </a:xfrm>
        </p:grpSpPr>
        <p:sp>
          <p:nvSpPr>
            <p:cNvPr id="1147908" name="Oval 4"/>
            <p:cNvSpPr>
              <a:spLocks noChangeArrowheads="1"/>
            </p:cNvSpPr>
            <p:nvPr/>
          </p:nvSpPr>
          <p:spPr bwMode="auto">
            <a:xfrm>
              <a:off x="1225" y="1044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09" name="Text Box 5"/>
            <p:cNvSpPr txBox="1">
              <a:spLocks noChangeArrowheads="1"/>
            </p:cNvSpPr>
            <p:nvPr/>
          </p:nvSpPr>
          <p:spPr bwMode="auto">
            <a:xfrm>
              <a:off x="1265" y="1076"/>
              <a:ext cx="4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x = 3</a:t>
              </a:r>
            </a:p>
          </p:txBody>
        </p:sp>
      </p:grpSp>
      <p:grpSp>
        <p:nvGrpSpPr>
          <p:cNvPr id="1147910" name="Group 6"/>
          <p:cNvGrpSpPr>
            <a:grpSpLocks/>
          </p:cNvGrpSpPr>
          <p:nvPr/>
        </p:nvGrpSpPr>
        <p:grpSpPr bwMode="auto">
          <a:xfrm>
            <a:off x="1792288" y="2686050"/>
            <a:ext cx="1047750" cy="571500"/>
            <a:chOff x="1177" y="1716"/>
            <a:chExt cx="660" cy="360"/>
          </a:xfrm>
        </p:grpSpPr>
        <p:sp>
          <p:nvSpPr>
            <p:cNvPr id="1147911" name="Oval 7"/>
            <p:cNvSpPr>
              <a:spLocks noChangeArrowheads="1"/>
            </p:cNvSpPr>
            <p:nvPr/>
          </p:nvSpPr>
          <p:spPr bwMode="auto">
            <a:xfrm>
              <a:off x="1177" y="1716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12" name="Text Box 8"/>
            <p:cNvSpPr txBox="1">
              <a:spLocks noChangeArrowheads="1"/>
            </p:cNvSpPr>
            <p:nvPr/>
          </p:nvSpPr>
          <p:spPr bwMode="auto">
            <a:xfrm>
              <a:off x="1231" y="1758"/>
              <a:ext cx="5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p(x,y)</a:t>
              </a:r>
            </a:p>
          </p:txBody>
        </p:sp>
      </p:grpSp>
      <p:grpSp>
        <p:nvGrpSpPr>
          <p:cNvPr id="1147913" name="Group 9"/>
          <p:cNvGrpSpPr>
            <a:grpSpLocks/>
          </p:cNvGrpSpPr>
          <p:nvPr/>
        </p:nvGrpSpPr>
        <p:grpSpPr bwMode="auto">
          <a:xfrm>
            <a:off x="1392238" y="3714750"/>
            <a:ext cx="1863725" cy="609600"/>
            <a:chOff x="925" y="2364"/>
            <a:chExt cx="1174" cy="384"/>
          </a:xfrm>
        </p:grpSpPr>
        <p:sp>
          <p:nvSpPr>
            <p:cNvPr id="1147914" name="Oval 10"/>
            <p:cNvSpPr>
              <a:spLocks noChangeArrowheads="1"/>
            </p:cNvSpPr>
            <p:nvPr/>
          </p:nvSpPr>
          <p:spPr bwMode="auto">
            <a:xfrm>
              <a:off x="925" y="2364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15" name="Text Box 11"/>
            <p:cNvSpPr txBox="1">
              <a:spLocks noChangeArrowheads="1"/>
            </p:cNvSpPr>
            <p:nvPr/>
          </p:nvSpPr>
          <p:spPr bwMode="auto">
            <a:xfrm>
              <a:off x="951" y="2439"/>
              <a:ext cx="11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1147916" name="Group 12"/>
          <p:cNvGrpSpPr>
            <a:grpSpLocks/>
          </p:cNvGrpSpPr>
          <p:nvPr/>
        </p:nvGrpSpPr>
        <p:grpSpPr bwMode="auto">
          <a:xfrm>
            <a:off x="1658938" y="4857750"/>
            <a:ext cx="1314450" cy="533400"/>
            <a:chOff x="1093" y="3084"/>
            <a:chExt cx="828" cy="336"/>
          </a:xfrm>
        </p:grpSpPr>
        <p:sp>
          <p:nvSpPr>
            <p:cNvPr id="1147917" name="Oval 13"/>
            <p:cNvSpPr>
              <a:spLocks noChangeArrowheads="1"/>
            </p:cNvSpPr>
            <p:nvPr/>
          </p:nvSpPr>
          <p:spPr bwMode="auto">
            <a:xfrm>
              <a:off x="1093" y="3084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18" name="Text Box 14"/>
            <p:cNvSpPr txBox="1">
              <a:spLocks noChangeArrowheads="1"/>
            </p:cNvSpPr>
            <p:nvPr/>
          </p:nvSpPr>
          <p:spPr bwMode="auto">
            <a:xfrm>
              <a:off x="1137" y="3121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printf(y)</a:t>
              </a:r>
            </a:p>
          </p:txBody>
        </p:sp>
      </p:grpSp>
      <p:grpSp>
        <p:nvGrpSpPr>
          <p:cNvPr id="1147919" name="Group 15"/>
          <p:cNvGrpSpPr>
            <a:grpSpLocks/>
          </p:cNvGrpSpPr>
          <p:nvPr/>
        </p:nvGrpSpPr>
        <p:grpSpPr bwMode="auto">
          <a:xfrm>
            <a:off x="1582738" y="533400"/>
            <a:ext cx="1485900" cy="533400"/>
            <a:chOff x="1045" y="360"/>
            <a:chExt cx="936" cy="336"/>
          </a:xfrm>
        </p:grpSpPr>
        <p:sp>
          <p:nvSpPr>
            <p:cNvPr id="1147920" name="Oval 16"/>
            <p:cNvSpPr>
              <a:spLocks noChangeArrowheads="1"/>
            </p:cNvSpPr>
            <p:nvPr/>
          </p:nvSpPr>
          <p:spPr bwMode="auto">
            <a:xfrm>
              <a:off x="1045" y="36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21" name="Text Box 17"/>
            <p:cNvSpPr txBox="1">
              <a:spLocks noChangeArrowheads="1"/>
            </p:cNvSpPr>
            <p:nvPr/>
          </p:nvSpPr>
          <p:spPr bwMode="auto">
            <a:xfrm>
              <a:off x="1082" y="395"/>
              <a:ext cx="8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start main</a:t>
              </a:r>
            </a:p>
          </p:txBody>
        </p:sp>
      </p:grpSp>
      <p:grpSp>
        <p:nvGrpSpPr>
          <p:cNvPr id="1147922" name="Group 18"/>
          <p:cNvGrpSpPr>
            <a:grpSpLocks/>
          </p:cNvGrpSpPr>
          <p:nvPr/>
        </p:nvGrpSpPr>
        <p:grpSpPr bwMode="auto">
          <a:xfrm>
            <a:off x="1601788" y="5734050"/>
            <a:ext cx="1409700" cy="514350"/>
            <a:chOff x="1021" y="3780"/>
            <a:chExt cx="888" cy="324"/>
          </a:xfrm>
        </p:grpSpPr>
        <p:sp>
          <p:nvSpPr>
            <p:cNvPr id="1147923" name="Oval 19"/>
            <p:cNvSpPr>
              <a:spLocks noChangeArrowheads="1"/>
            </p:cNvSpPr>
            <p:nvPr/>
          </p:nvSpPr>
          <p:spPr bwMode="auto">
            <a:xfrm>
              <a:off x="1021" y="378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24" name="Text Box 20"/>
            <p:cNvSpPr txBox="1">
              <a:spLocks noChangeArrowheads="1"/>
            </p:cNvSpPr>
            <p:nvPr/>
          </p:nvSpPr>
          <p:spPr bwMode="auto">
            <a:xfrm>
              <a:off x="1055" y="3803"/>
              <a:ext cx="8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exit main</a:t>
              </a:r>
            </a:p>
          </p:txBody>
        </p:sp>
      </p:grpSp>
      <p:grpSp>
        <p:nvGrpSpPr>
          <p:cNvPr id="1147925" name="Group 21"/>
          <p:cNvGrpSpPr>
            <a:grpSpLocks/>
          </p:cNvGrpSpPr>
          <p:nvPr/>
        </p:nvGrpSpPr>
        <p:grpSpPr bwMode="auto">
          <a:xfrm>
            <a:off x="4630738" y="342900"/>
            <a:ext cx="1550987" cy="571500"/>
            <a:chOff x="3229" y="204"/>
            <a:chExt cx="977" cy="360"/>
          </a:xfrm>
        </p:grpSpPr>
        <p:sp>
          <p:nvSpPr>
            <p:cNvPr id="1147926" name="Oval 22"/>
            <p:cNvSpPr>
              <a:spLocks noChangeArrowheads="1"/>
            </p:cNvSpPr>
            <p:nvPr/>
          </p:nvSpPr>
          <p:spPr bwMode="auto">
            <a:xfrm>
              <a:off x="3229" y="204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27" name="Text Box 23"/>
            <p:cNvSpPr txBox="1">
              <a:spLocks noChangeArrowheads="1"/>
            </p:cNvSpPr>
            <p:nvPr/>
          </p:nvSpPr>
          <p:spPr bwMode="auto">
            <a:xfrm>
              <a:off x="3230" y="251"/>
              <a:ext cx="9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start p(a,b)</a:t>
              </a:r>
            </a:p>
          </p:txBody>
        </p:sp>
      </p:grpSp>
      <p:sp>
        <p:nvSpPr>
          <p:cNvPr id="1147928" name="Text Box 24"/>
          <p:cNvSpPr txBox="1">
            <a:spLocks noChangeArrowheads="1"/>
          </p:cNvSpPr>
          <p:nvPr/>
        </p:nvSpPr>
        <p:spPr bwMode="auto">
          <a:xfrm>
            <a:off x="4914900" y="1341438"/>
            <a:ext cx="84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if </a:t>
            </a:r>
            <a:r>
              <a:rPr lang="en-US" altLang="en-US" sz="2400">
                <a:solidFill>
                  <a:schemeClr val="tx1"/>
                </a:solidFill>
              </a:rPr>
              <a:t>. . .</a:t>
            </a: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1147929" name="Group 25"/>
          <p:cNvGrpSpPr>
            <a:grpSpLocks/>
          </p:cNvGrpSpPr>
          <p:nvPr/>
        </p:nvGrpSpPr>
        <p:grpSpPr bwMode="auto">
          <a:xfrm>
            <a:off x="6421438" y="2152650"/>
            <a:ext cx="952500" cy="533400"/>
            <a:chOff x="4249" y="1368"/>
            <a:chExt cx="600" cy="336"/>
          </a:xfrm>
        </p:grpSpPr>
        <p:sp>
          <p:nvSpPr>
            <p:cNvPr id="1147930" name="Oval 26"/>
            <p:cNvSpPr>
              <a:spLocks noChangeArrowheads="1"/>
            </p:cNvSpPr>
            <p:nvPr/>
          </p:nvSpPr>
          <p:spPr bwMode="auto">
            <a:xfrm>
              <a:off x="4249" y="1368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31" name="Text Box 27"/>
            <p:cNvSpPr txBox="1">
              <a:spLocks noChangeArrowheads="1"/>
            </p:cNvSpPr>
            <p:nvPr/>
          </p:nvSpPr>
          <p:spPr bwMode="auto">
            <a:xfrm>
              <a:off x="4318" y="1412"/>
              <a:ext cx="4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b = a</a:t>
              </a:r>
            </a:p>
          </p:txBody>
        </p:sp>
      </p:grpSp>
      <p:grpSp>
        <p:nvGrpSpPr>
          <p:cNvPr id="1147932" name="Group 28"/>
          <p:cNvGrpSpPr>
            <a:grpSpLocks/>
          </p:cNvGrpSpPr>
          <p:nvPr/>
        </p:nvGrpSpPr>
        <p:grpSpPr bwMode="auto">
          <a:xfrm>
            <a:off x="6411913" y="3144838"/>
            <a:ext cx="971550" cy="552450"/>
            <a:chOff x="4039" y="1981"/>
            <a:chExt cx="612" cy="348"/>
          </a:xfrm>
        </p:grpSpPr>
        <p:sp>
          <p:nvSpPr>
            <p:cNvPr id="1147933" name="Oval 29"/>
            <p:cNvSpPr>
              <a:spLocks noChangeArrowheads="1"/>
            </p:cNvSpPr>
            <p:nvPr/>
          </p:nvSpPr>
          <p:spPr bwMode="auto">
            <a:xfrm>
              <a:off x="4039" y="1981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34" name="Text Box 30"/>
            <p:cNvSpPr txBox="1">
              <a:spLocks noChangeArrowheads="1"/>
            </p:cNvSpPr>
            <p:nvPr/>
          </p:nvSpPr>
          <p:spPr bwMode="auto">
            <a:xfrm>
              <a:off x="4069" y="2014"/>
              <a:ext cx="5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p(a,b)</a:t>
              </a:r>
            </a:p>
          </p:txBody>
        </p:sp>
      </p:grpSp>
      <p:grpSp>
        <p:nvGrpSpPr>
          <p:cNvPr id="1147935" name="Group 31"/>
          <p:cNvGrpSpPr>
            <a:grpSpLocks/>
          </p:cNvGrpSpPr>
          <p:nvPr/>
        </p:nvGrpSpPr>
        <p:grpSpPr bwMode="auto">
          <a:xfrm>
            <a:off x="5945188" y="4156075"/>
            <a:ext cx="1905000" cy="571500"/>
            <a:chOff x="3949" y="2436"/>
            <a:chExt cx="1200" cy="360"/>
          </a:xfrm>
        </p:grpSpPr>
        <p:sp>
          <p:nvSpPr>
            <p:cNvPr id="1147936" name="Oval 32"/>
            <p:cNvSpPr>
              <a:spLocks noChangeArrowheads="1"/>
            </p:cNvSpPr>
            <p:nvPr/>
          </p:nvSpPr>
          <p:spPr bwMode="auto">
            <a:xfrm>
              <a:off x="3949" y="2436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37" name="Text Box 33"/>
            <p:cNvSpPr txBox="1">
              <a:spLocks noChangeArrowheads="1"/>
            </p:cNvSpPr>
            <p:nvPr/>
          </p:nvSpPr>
          <p:spPr bwMode="auto">
            <a:xfrm>
              <a:off x="3999" y="2495"/>
              <a:ext cx="11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1147938" name="Group 34"/>
          <p:cNvGrpSpPr>
            <a:grpSpLocks/>
          </p:cNvGrpSpPr>
          <p:nvPr/>
        </p:nvGrpSpPr>
        <p:grpSpPr bwMode="auto">
          <a:xfrm>
            <a:off x="6202363" y="5086350"/>
            <a:ext cx="1390650" cy="514350"/>
            <a:chOff x="4129" y="3012"/>
            <a:chExt cx="876" cy="324"/>
          </a:xfrm>
        </p:grpSpPr>
        <p:sp>
          <p:nvSpPr>
            <p:cNvPr id="1147939" name="Oval 35"/>
            <p:cNvSpPr>
              <a:spLocks noChangeArrowheads="1"/>
            </p:cNvSpPr>
            <p:nvPr/>
          </p:nvSpPr>
          <p:spPr bwMode="auto">
            <a:xfrm>
              <a:off x="4129" y="3012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40" name="Text Box 36"/>
            <p:cNvSpPr txBox="1">
              <a:spLocks noChangeArrowheads="1"/>
            </p:cNvSpPr>
            <p:nvPr/>
          </p:nvSpPr>
          <p:spPr bwMode="auto">
            <a:xfrm>
              <a:off x="4185" y="3037"/>
              <a:ext cx="7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printf(b)</a:t>
              </a:r>
            </a:p>
          </p:txBody>
        </p:sp>
      </p:grpSp>
      <p:grpSp>
        <p:nvGrpSpPr>
          <p:cNvPr id="1147941" name="Group 37"/>
          <p:cNvGrpSpPr>
            <a:grpSpLocks/>
          </p:cNvGrpSpPr>
          <p:nvPr/>
        </p:nvGrpSpPr>
        <p:grpSpPr bwMode="auto">
          <a:xfrm>
            <a:off x="4887913" y="5829300"/>
            <a:ext cx="1009650" cy="476250"/>
            <a:chOff x="3385" y="3792"/>
            <a:chExt cx="636" cy="300"/>
          </a:xfrm>
        </p:grpSpPr>
        <p:sp>
          <p:nvSpPr>
            <p:cNvPr id="1147942" name="Oval 38"/>
            <p:cNvSpPr>
              <a:spLocks noChangeArrowheads="1"/>
            </p:cNvSpPr>
            <p:nvPr/>
          </p:nvSpPr>
          <p:spPr bwMode="auto">
            <a:xfrm>
              <a:off x="3385" y="3792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43" name="Text Box 39"/>
            <p:cNvSpPr txBox="1">
              <a:spLocks noChangeArrowheads="1"/>
            </p:cNvSpPr>
            <p:nvPr/>
          </p:nvSpPr>
          <p:spPr bwMode="auto">
            <a:xfrm>
              <a:off x="3430" y="3815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exit p</a:t>
              </a:r>
            </a:p>
          </p:txBody>
        </p:sp>
      </p:grpSp>
      <p:cxnSp>
        <p:nvCxnSpPr>
          <p:cNvPr id="1147944" name="AutoShape 40"/>
          <p:cNvCxnSpPr>
            <a:cxnSpLocks noChangeShapeType="1"/>
            <a:stCxn id="1147920" idx="4"/>
            <a:endCxn id="1147908" idx="0"/>
          </p:cNvCxnSpPr>
          <p:nvPr/>
        </p:nvCxnSpPr>
        <p:spPr bwMode="auto">
          <a:xfrm flipH="1">
            <a:off x="2316163" y="1066800"/>
            <a:ext cx="9525" cy="5524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45" name="AutoShape 41"/>
          <p:cNvCxnSpPr>
            <a:cxnSpLocks noChangeShapeType="1"/>
            <a:stCxn id="1147908" idx="4"/>
            <a:endCxn id="1147911" idx="0"/>
          </p:cNvCxnSpPr>
          <p:nvPr/>
        </p:nvCxnSpPr>
        <p:spPr bwMode="auto">
          <a:xfrm>
            <a:off x="2316163" y="2133600"/>
            <a:ext cx="0" cy="5524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46" name="AutoShape 42"/>
          <p:cNvCxnSpPr>
            <a:cxnSpLocks noChangeShapeType="1"/>
            <a:stCxn id="1147911" idx="4"/>
            <a:endCxn id="1147914" idx="0"/>
          </p:cNvCxnSpPr>
          <p:nvPr/>
        </p:nvCxnSpPr>
        <p:spPr bwMode="auto">
          <a:xfrm>
            <a:off x="2316163" y="3257550"/>
            <a:ext cx="0" cy="4572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47" name="AutoShape 43"/>
          <p:cNvCxnSpPr>
            <a:cxnSpLocks noChangeShapeType="1"/>
            <a:stCxn id="1147914" idx="4"/>
            <a:endCxn id="1147917" idx="0"/>
          </p:cNvCxnSpPr>
          <p:nvPr/>
        </p:nvCxnSpPr>
        <p:spPr bwMode="auto">
          <a:xfrm>
            <a:off x="2316163" y="4324350"/>
            <a:ext cx="0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48" name="AutoShape 44"/>
          <p:cNvCxnSpPr>
            <a:cxnSpLocks noChangeShapeType="1"/>
            <a:stCxn id="1147917" idx="4"/>
            <a:endCxn id="1147924" idx="0"/>
          </p:cNvCxnSpPr>
          <p:nvPr/>
        </p:nvCxnSpPr>
        <p:spPr bwMode="auto">
          <a:xfrm flipH="1">
            <a:off x="2292350" y="5391150"/>
            <a:ext cx="23813" cy="37941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49" name="AutoShape 45"/>
          <p:cNvCxnSpPr>
            <a:cxnSpLocks noChangeShapeType="1"/>
            <a:stCxn id="1147926" idx="4"/>
            <a:endCxn id="1147906" idx="0"/>
          </p:cNvCxnSpPr>
          <p:nvPr/>
        </p:nvCxnSpPr>
        <p:spPr bwMode="auto">
          <a:xfrm>
            <a:off x="5392738" y="914400"/>
            <a:ext cx="12700" cy="4381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0" name="AutoShape 46"/>
          <p:cNvCxnSpPr>
            <a:cxnSpLocks noChangeShapeType="1"/>
            <a:stCxn id="1147906" idx="5"/>
            <a:endCxn id="1147930" idx="1"/>
          </p:cNvCxnSpPr>
          <p:nvPr/>
        </p:nvCxnSpPr>
        <p:spPr bwMode="auto">
          <a:xfrm>
            <a:off x="5837238" y="1774825"/>
            <a:ext cx="723900" cy="45561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1" name="AutoShape 47"/>
          <p:cNvCxnSpPr>
            <a:cxnSpLocks noChangeShapeType="1"/>
            <a:stCxn id="1147906" idx="4"/>
            <a:endCxn id="1147943" idx="0"/>
          </p:cNvCxnSpPr>
          <p:nvPr/>
        </p:nvCxnSpPr>
        <p:spPr bwMode="auto">
          <a:xfrm flipH="1">
            <a:off x="5397500" y="1847850"/>
            <a:ext cx="7938" cy="40179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2" name="AutoShape 48"/>
          <p:cNvCxnSpPr>
            <a:cxnSpLocks noChangeShapeType="1"/>
            <a:stCxn id="1147930" idx="4"/>
            <a:endCxn id="1147934" idx="0"/>
          </p:cNvCxnSpPr>
          <p:nvPr/>
        </p:nvCxnSpPr>
        <p:spPr bwMode="auto">
          <a:xfrm flipH="1">
            <a:off x="6889750" y="2686050"/>
            <a:ext cx="7938" cy="5111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3" name="AutoShape 49"/>
          <p:cNvCxnSpPr>
            <a:cxnSpLocks noChangeShapeType="1"/>
            <a:stCxn id="1147933" idx="4"/>
            <a:endCxn id="1147936" idx="0"/>
          </p:cNvCxnSpPr>
          <p:nvPr/>
        </p:nvCxnSpPr>
        <p:spPr bwMode="auto">
          <a:xfrm>
            <a:off x="6897688" y="3697288"/>
            <a:ext cx="0" cy="4587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4" name="AutoShape 50"/>
          <p:cNvCxnSpPr>
            <a:cxnSpLocks noChangeShapeType="1"/>
            <a:stCxn id="1147936" idx="4"/>
            <a:endCxn id="1147940" idx="0"/>
          </p:cNvCxnSpPr>
          <p:nvPr/>
        </p:nvCxnSpPr>
        <p:spPr bwMode="auto">
          <a:xfrm>
            <a:off x="6897688" y="4727575"/>
            <a:ext cx="11112" cy="3984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5" name="AutoShape 51"/>
          <p:cNvCxnSpPr>
            <a:cxnSpLocks noChangeShapeType="1"/>
            <a:stCxn id="1147939" idx="3"/>
            <a:endCxn id="1147942" idx="7"/>
          </p:cNvCxnSpPr>
          <p:nvPr/>
        </p:nvCxnSpPr>
        <p:spPr bwMode="auto">
          <a:xfrm flipH="1">
            <a:off x="5749925" y="5526088"/>
            <a:ext cx="655638" cy="37306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6" name="AutoShape 52"/>
          <p:cNvCxnSpPr>
            <a:cxnSpLocks noChangeShapeType="1"/>
            <a:stCxn id="1147911" idx="6"/>
            <a:endCxn id="1147926" idx="1"/>
          </p:cNvCxnSpPr>
          <p:nvPr/>
        </p:nvCxnSpPr>
        <p:spPr bwMode="auto">
          <a:xfrm flipV="1">
            <a:off x="2840038" y="427038"/>
            <a:ext cx="2014537" cy="2544762"/>
          </a:xfrm>
          <a:prstGeom prst="curvedConnector4">
            <a:avLst>
              <a:gd name="adj1" fmla="val 44444"/>
              <a:gd name="adj2" fmla="val 112292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7" name="AutoShape 53"/>
          <p:cNvCxnSpPr>
            <a:cxnSpLocks noChangeShapeType="1"/>
            <a:stCxn id="1147942" idx="2"/>
            <a:endCxn id="1147914" idx="6"/>
          </p:cNvCxnSpPr>
          <p:nvPr/>
        </p:nvCxnSpPr>
        <p:spPr bwMode="auto">
          <a:xfrm rot="10800000">
            <a:off x="3240088" y="4019550"/>
            <a:ext cx="1647825" cy="20478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8" name="AutoShape 54"/>
          <p:cNvCxnSpPr>
            <a:cxnSpLocks noChangeShapeType="1"/>
            <a:stCxn id="1147942" idx="1"/>
            <a:endCxn id="1147936" idx="2"/>
          </p:cNvCxnSpPr>
          <p:nvPr/>
        </p:nvCxnSpPr>
        <p:spPr bwMode="auto">
          <a:xfrm rot="16200000">
            <a:off x="4761706" y="4715669"/>
            <a:ext cx="1457325" cy="909638"/>
          </a:xfrm>
          <a:prstGeom prst="curvedConnector2">
            <a:avLst/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7959" name="AutoShape 55"/>
          <p:cNvCxnSpPr>
            <a:cxnSpLocks noChangeShapeType="1"/>
            <a:stCxn id="1147933" idx="2"/>
            <a:endCxn id="1147927" idx="1"/>
          </p:cNvCxnSpPr>
          <p:nvPr/>
        </p:nvCxnSpPr>
        <p:spPr bwMode="auto">
          <a:xfrm rot="10800000">
            <a:off x="4632325" y="615950"/>
            <a:ext cx="1779588" cy="2805113"/>
          </a:xfrm>
          <a:prstGeom prst="curvedConnector3">
            <a:avLst>
              <a:gd name="adj1" fmla="val 112847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47960" name="Group 56"/>
          <p:cNvGrpSpPr>
            <a:grpSpLocks/>
          </p:cNvGrpSpPr>
          <p:nvPr/>
        </p:nvGrpSpPr>
        <p:grpSpPr bwMode="auto">
          <a:xfrm>
            <a:off x="28575" y="23813"/>
            <a:ext cx="9093200" cy="6734175"/>
            <a:chOff x="18" y="15"/>
            <a:chExt cx="5728" cy="4242"/>
          </a:xfrm>
        </p:grpSpPr>
        <p:cxnSp>
          <p:nvCxnSpPr>
            <p:cNvPr id="1147961" name="AutoShape 57"/>
            <p:cNvCxnSpPr>
              <a:cxnSpLocks noChangeShapeType="1"/>
              <a:stCxn id="1148045" idx="4"/>
              <a:endCxn id="1148041" idx="0"/>
            </p:cNvCxnSpPr>
            <p:nvPr/>
          </p:nvCxnSpPr>
          <p:spPr bwMode="auto">
            <a:xfrm>
              <a:off x="4080" y="360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62" name="AutoShape 58"/>
            <p:cNvCxnSpPr>
              <a:cxnSpLocks noChangeShapeType="1"/>
              <a:stCxn id="1148046" idx="4"/>
              <a:endCxn id="1148042" idx="0"/>
            </p:cNvCxnSpPr>
            <p:nvPr/>
          </p:nvCxnSpPr>
          <p:spPr bwMode="auto">
            <a:xfrm>
              <a:off x="4272" y="360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63" name="AutoShape 59"/>
            <p:cNvCxnSpPr>
              <a:cxnSpLocks noChangeShapeType="1"/>
              <a:stCxn id="1148044" idx="4"/>
              <a:endCxn id="1148040" idx="0"/>
            </p:cNvCxnSpPr>
            <p:nvPr/>
          </p:nvCxnSpPr>
          <p:spPr bwMode="auto">
            <a:xfrm>
              <a:off x="4464" y="360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64" name="AutoShape 60"/>
            <p:cNvCxnSpPr>
              <a:cxnSpLocks noChangeShapeType="1"/>
              <a:stCxn id="1148041" idx="5"/>
              <a:endCxn id="1148037" idx="1"/>
            </p:cNvCxnSpPr>
            <p:nvPr/>
          </p:nvCxnSpPr>
          <p:spPr bwMode="auto">
            <a:xfrm>
              <a:off x="4105" y="1045"/>
              <a:ext cx="910" cy="45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65" name="AutoShape 61"/>
            <p:cNvCxnSpPr>
              <a:cxnSpLocks noChangeShapeType="1"/>
              <a:stCxn id="1148042" idx="5"/>
              <a:endCxn id="1148038" idx="1"/>
            </p:cNvCxnSpPr>
            <p:nvPr/>
          </p:nvCxnSpPr>
          <p:spPr bwMode="auto">
            <a:xfrm>
              <a:off x="4297" y="1045"/>
              <a:ext cx="910" cy="45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66" name="AutoShape 62"/>
            <p:cNvCxnSpPr>
              <a:cxnSpLocks noChangeShapeType="1"/>
              <a:stCxn id="1148040" idx="5"/>
              <a:endCxn id="1148036" idx="1"/>
            </p:cNvCxnSpPr>
            <p:nvPr/>
          </p:nvCxnSpPr>
          <p:spPr bwMode="auto">
            <a:xfrm>
              <a:off x="4489" y="1045"/>
              <a:ext cx="910" cy="45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67" name="AutoShape 63"/>
            <p:cNvCxnSpPr>
              <a:cxnSpLocks noChangeShapeType="1"/>
              <a:stCxn id="1148037" idx="4"/>
              <a:endCxn id="1148057" idx="0"/>
            </p:cNvCxnSpPr>
            <p:nvPr/>
          </p:nvCxnSpPr>
          <p:spPr bwMode="auto">
            <a:xfrm>
              <a:off x="5040" y="1560"/>
              <a:ext cx="0" cy="56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68" name="AutoShape 64"/>
            <p:cNvCxnSpPr>
              <a:cxnSpLocks noChangeShapeType="1"/>
              <a:stCxn id="1148057" idx="4"/>
              <a:endCxn id="1148053" idx="0"/>
            </p:cNvCxnSpPr>
            <p:nvPr/>
          </p:nvCxnSpPr>
          <p:spPr bwMode="auto">
            <a:xfrm>
              <a:off x="5040" y="2196"/>
              <a:ext cx="0" cy="56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69" name="AutoShape 65"/>
            <p:cNvCxnSpPr>
              <a:cxnSpLocks noChangeShapeType="1"/>
              <a:stCxn id="1148053" idx="4"/>
              <a:endCxn id="1148049" idx="0"/>
            </p:cNvCxnSpPr>
            <p:nvPr/>
          </p:nvCxnSpPr>
          <p:spPr bwMode="auto">
            <a:xfrm>
              <a:off x="5040" y="2832"/>
              <a:ext cx="0" cy="480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0" name="AutoShape 66"/>
            <p:cNvCxnSpPr>
              <a:cxnSpLocks noChangeShapeType="1"/>
              <a:stCxn id="1148049" idx="3"/>
              <a:endCxn id="1148033" idx="7"/>
            </p:cNvCxnSpPr>
            <p:nvPr/>
          </p:nvCxnSpPr>
          <p:spPr bwMode="auto">
            <a:xfrm flipH="1">
              <a:off x="3985" y="3373"/>
              <a:ext cx="1030" cy="46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1" name="AutoShape 67"/>
            <p:cNvCxnSpPr>
              <a:cxnSpLocks noChangeShapeType="1"/>
              <a:stCxn id="1148038" idx="4"/>
              <a:endCxn id="1148058" idx="0"/>
            </p:cNvCxnSpPr>
            <p:nvPr/>
          </p:nvCxnSpPr>
          <p:spPr bwMode="auto">
            <a:xfrm>
              <a:off x="5232" y="1560"/>
              <a:ext cx="0" cy="56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2" name="AutoShape 68"/>
            <p:cNvCxnSpPr>
              <a:cxnSpLocks noChangeShapeType="1"/>
              <a:stCxn id="1148038" idx="4"/>
              <a:endCxn id="1148056" idx="0"/>
            </p:cNvCxnSpPr>
            <p:nvPr/>
          </p:nvCxnSpPr>
          <p:spPr bwMode="auto">
            <a:xfrm>
              <a:off x="5232" y="1560"/>
              <a:ext cx="192" cy="56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3" name="AutoShape 69"/>
            <p:cNvCxnSpPr>
              <a:cxnSpLocks noChangeShapeType="1"/>
              <a:stCxn id="1148054" idx="4"/>
              <a:endCxn id="1148050" idx="0"/>
            </p:cNvCxnSpPr>
            <p:nvPr/>
          </p:nvCxnSpPr>
          <p:spPr bwMode="auto">
            <a:xfrm>
              <a:off x="5232" y="2832"/>
              <a:ext cx="0" cy="480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4" name="AutoShape 70"/>
            <p:cNvCxnSpPr>
              <a:cxnSpLocks noChangeShapeType="1"/>
              <a:stCxn id="1148052" idx="4"/>
              <a:endCxn id="1148048" idx="0"/>
            </p:cNvCxnSpPr>
            <p:nvPr/>
          </p:nvCxnSpPr>
          <p:spPr bwMode="auto">
            <a:xfrm>
              <a:off x="5424" y="2832"/>
              <a:ext cx="0" cy="480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5" name="AutoShape 71"/>
            <p:cNvCxnSpPr>
              <a:cxnSpLocks noChangeShapeType="1"/>
              <a:stCxn id="1148050" idx="3"/>
              <a:endCxn id="1148034" idx="7"/>
            </p:cNvCxnSpPr>
            <p:nvPr/>
          </p:nvCxnSpPr>
          <p:spPr bwMode="auto">
            <a:xfrm flipH="1">
              <a:off x="4177" y="3373"/>
              <a:ext cx="1030" cy="46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6" name="AutoShape 72"/>
            <p:cNvCxnSpPr>
              <a:cxnSpLocks noChangeShapeType="1"/>
              <a:stCxn id="1148048" idx="3"/>
              <a:endCxn id="1148032" idx="7"/>
            </p:cNvCxnSpPr>
            <p:nvPr/>
          </p:nvCxnSpPr>
          <p:spPr bwMode="auto">
            <a:xfrm flipH="1">
              <a:off x="4369" y="3373"/>
              <a:ext cx="1030" cy="46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7" name="AutoShape 73"/>
            <p:cNvCxnSpPr>
              <a:cxnSpLocks noChangeShapeType="1"/>
              <a:stCxn id="1148009" idx="4"/>
              <a:endCxn id="1148013" idx="0"/>
            </p:cNvCxnSpPr>
            <p:nvPr/>
          </p:nvCxnSpPr>
          <p:spPr bwMode="auto">
            <a:xfrm>
              <a:off x="384" y="540"/>
              <a:ext cx="0" cy="600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8" name="AutoShape 74"/>
            <p:cNvCxnSpPr>
              <a:cxnSpLocks noChangeShapeType="1"/>
              <a:stCxn id="1148013" idx="4"/>
              <a:endCxn id="1148017" idx="0"/>
            </p:cNvCxnSpPr>
            <p:nvPr/>
          </p:nvCxnSpPr>
          <p:spPr bwMode="auto">
            <a:xfrm>
              <a:off x="384" y="1212"/>
              <a:ext cx="0" cy="63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79" name="AutoShape 75"/>
            <p:cNvCxnSpPr>
              <a:cxnSpLocks noChangeShapeType="1"/>
              <a:stCxn id="1148017" idx="4"/>
              <a:endCxn id="1148021" idx="0"/>
            </p:cNvCxnSpPr>
            <p:nvPr/>
          </p:nvCxnSpPr>
          <p:spPr bwMode="auto">
            <a:xfrm>
              <a:off x="384" y="1920"/>
              <a:ext cx="0" cy="57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0" name="AutoShape 76"/>
            <p:cNvCxnSpPr>
              <a:cxnSpLocks noChangeShapeType="1"/>
              <a:stCxn id="1148021" idx="4"/>
              <a:endCxn id="1148025" idx="0"/>
            </p:cNvCxnSpPr>
            <p:nvPr/>
          </p:nvCxnSpPr>
          <p:spPr bwMode="auto">
            <a:xfrm>
              <a:off x="384" y="2568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1" name="AutoShape 77"/>
            <p:cNvCxnSpPr>
              <a:cxnSpLocks noChangeShapeType="1"/>
              <a:stCxn id="1148025" idx="4"/>
              <a:endCxn id="1148029" idx="0"/>
            </p:cNvCxnSpPr>
            <p:nvPr/>
          </p:nvCxnSpPr>
          <p:spPr bwMode="auto">
            <a:xfrm>
              <a:off x="384" y="3264"/>
              <a:ext cx="0" cy="45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2" name="AutoShape 78"/>
            <p:cNvCxnSpPr>
              <a:cxnSpLocks noChangeShapeType="1"/>
              <a:stCxn id="1148022" idx="4"/>
              <a:endCxn id="1148026" idx="0"/>
            </p:cNvCxnSpPr>
            <p:nvPr/>
          </p:nvCxnSpPr>
          <p:spPr bwMode="auto">
            <a:xfrm>
              <a:off x="576" y="2568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3" name="AutoShape 79"/>
            <p:cNvCxnSpPr>
              <a:cxnSpLocks noChangeShapeType="1"/>
              <a:stCxn id="1148026" idx="4"/>
              <a:endCxn id="1148030" idx="0"/>
            </p:cNvCxnSpPr>
            <p:nvPr/>
          </p:nvCxnSpPr>
          <p:spPr bwMode="auto">
            <a:xfrm>
              <a:off x="576" y="3264"/>
              <a:ext cx="0" cy="45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4" name="AutoShape 80"/>
            <p:cNvCxnSpPr>
              <a:cxnSpLocks noChangeShapeType="1"/>
              <a:stCxn id="1148020" idx="4"/>
              <a:endCxn id="1148024" idx="0"/>
            </p:cNvCxnSpPr>
            <p:nvPr/>
          </p:nvCxnSpPr>
          <p:spPr bwMode="auto">
            <a:xfrm>
              <a:off x="768" y="2568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5" name="AutoShape 81"/>
            <p:cNvCxnSpPr>
              <a:cxnSpLocks noChangeShapeType="1"/>
              <a:stCxn id="1148024" idx="4"/>
              <a:endCxn id="1148028" idx="0"/>
            </p:cNvCxnSpPr>
            <p:nvPr/>
          </p:nvCxnSpPr>
          <p:spPr bwMode="auto">
            <a:xfrm>
              <a:off x="768" y="3264"/>
              <a:ext cx="0" cy="45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6" name="AutoShape 82"/>
            <p:cNvCxnSpPr>
              <a:cxnSpLocks noChangeShapeType="1"/>
              <a:stCxn id="1148009" idx="5"/>
              <a:endCxn id="1148014" idx="1"/>
            </p:cNvCxnSpPr>
            <p:nvPr/>
          </p:nvCxnSpPr>
          <p:spPr bwMode="auto">
            <a:xfrm>
              <a:off x="409" y="529"/>
              <a:ext cx="142" cy="622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7" name="AutoShape 83"/>
            <p:cNvCxnSpPr>
              <a:cxnSpLocks noChangeShapeType="1"/>
              <a:stCxn id="1148009" idx="5"/>
              <a:endCxn id="1148012" idx="1"/>
            </p:cNvCxnSpPr>
            <p:nvPr/>
          </p:nvCxnSpPr>
          <p:spPr bwMode="auto">
            <a:xfrm>
              <a:off x="409" y="529"/>
              <a:ext cx="334" cy="622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7988" name="AutoShape 84"/>
            <p:cNvCxnSpPr>
              <a:cxnSpLocks noChangeShapeType="1"/>
              <a:stCxn id="1148012" idx="4"/>
              <a:endCxn id="1148016" idx="0"/>
            </p:cNvCxnSpPr>
            <p:nvPr/>
          </p:nvCxnSpPr>
          <p:spPr bwMode="auto">
            <a:xfrm>
              <a:off x="768" y="1212"/>
              <a:ext cx="0" cy="63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7989" name="Freeform 85"/>
            <p:cNvSpPr>
              <a:spLocks/>
            </p:cNvSpPr>
            <p:nvPr/>
          </p:nvSpPr>
          <p:spPr bwMode="auto">
            <a:xfrm>
              <a:off x="194" y="161"/>
              <a:ext cx="3870" cy="1717"/>
            </a:xfrm>
            <a:custGeom>
              <a:avLst/>
              <a:gdLst>
                <a:gd name="T0" fmla="*/ 148 w 3870"/>
                <a:gd name="T1" fmla="*/ 1717 h 1717"/>
                <a:gd name="T2" fmla="*/ 46 w 3870"/>
                <a:gd name="T3" fmla="*/ 1627 h 1717"/>
                <a:gd name="T4" fmla="*/ 4 w 3870"/>
                <a:gd name="T5" fmla="*/ 1279 h 1717"/>
                <a:gd name="T6" fmla="*/ 22 w 3870"/>
                <a:gd name="T7" fmla="*/ 649 h 1717"/>
                <a:gd name="T8" fmla="*/ 46 w 3870"/>
                <a:gd name="T9" fmla="*/ 247 h 1717"/>
                <a:gd name="T10" fmla="*/ 106 w 3870"/>
                <a:gd name="T11" fmla="*/ 79 h 1717"/>
                <a:gd name="T12" fmla="*/ 250 w 3870"/>
                <a:gd name="T13" fmla="*/ 13 h 1717"/>
                <a:gd name="T14" fmla="*/ 868 w 3870"/>
                <a:gd name="T15" fmla="*/ 7 h 1717"/>
                <a:gd name="T16" fmla="*/ 1768 w 3870"/>
                <a:gd name="T17" fmla="*/ 1 h 1717"/>
                <a:gd name="T18" fmla="*/ 2614 w 3870"/>
                <a:gd name="T19" fmla="*/ 1 h 1717"/>
                <a:gd name="T20" fmla="*/ 3346 w 3870"/>
                <a:gd name="T21" fmla="*/ 3 h 1717"/>
                <a:gd name="T22" fmla="*/ 3574 w 3870"/>
                <a:gd name="T23" fmla="*/ 19 h 1717"/>
                <a:gd name="T24" fmla="*/ 3774 w 3870"/>
                <a:gd name="T25" fmla="*/ 63 h 1717"/>
                <a:gd name="T26" fmla="*/ 3870 w 3870"/>
                <a:gd name="T27" fmla="*/ 147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70" h="1717">
                  <a:moveTo>
                    <a:pt x="148" y="1717"/>
                  </a:moveTo>
                  <a:cubicBezTo>
                    <a:pt x="132" y="1702"/>
                    <a:pt x="70" y="1700"/>
                    <a:pt x="46" y="1627"/>
                  </a:cubicBezTo>
                  <a:cubicBezTo>
                    <a:pt x="22" y="1554"/>
                    <a:pt x="8" y="1442"/>
                    <a:pt x="4" y="1279"/>
                  </a:cubicBezTo>
                  <a:cubicBezTo>
                    <a:pt x="0" y="1116"/>
                    <a:pt x="15" y="821"/>
                    <a:pt x="22" y="649"/>
                  </a:cubicBezTo>
                  <a:cubicBezTo>
                    <a:pt x="29" y="477"/>
                    <a:pt x="32" y="342"/>
                    <a:pt x="46" y="247"/>
                  </a:cubicBezTo>
                  <a:cubicBezTo>
                    <a:pt x="60" y="152"/>
                    <a:pt x="72" y="118"/>
                    <a:pt x="106" y="79"/>
                  </a:cubicBezTo>
                  <a:cubicBezTo>
                    <a:pt x="140" y="40"/>
                    <a:pt x="123" y="25"/>
                    <a:pt x="250" y="13"/>
                  </a:cubicBezTo>
                  <a:cubicBezTo>
                    <a:pt x="377" y="1"/>
                    <a:pt x="615" y="9"/>
                    <a:pt x="868" y="7"/>
                  </a:cubicBezTo>
                  <a:cubicBezTo>
                    <a:pt x="1121" y="5"/>
                    <a:pt x="1477" y="2"/>
                    <a:pt x="1768" y="1"/>
                  </a:cubicBezTo>
                  <a:cubicBezTo>
                    <a:pt x="2059" y="0"/>
                    <a:pt x="2351" y="1"/>
                    <a:pt x="2614" y="1"/>
                  </a:cubicBezTo>
                  <a:cubicBezTo>
                    <a:pt x="2877" y="1"/>
                    <a:pt x="3186" y="0"/>
                    <a:pt x="3346" y="3"/>
                  </a:cubicBezTo>
                  <a:cubicBezTo>
                    <a:pt x="3506" y="6"/>
                    <a:pt x="3503" y="9"/>
                    <a:pt x="3574" y="19"/>
                  </a:cubicBezTo>
                  <a:cubicBezTo>
                    <a:pt x="3645" y="29"/>
                    <a:pt x="3725" y="42"/>
                    <a:pt x="3774" y="63"/>
                  </a:cubicBezTo>
                  <a:cubicBezTo>
                    <a:pt x="3823" y="84"/>
                    <a:pt x="3850" y="129"/>
                    <a:pt x="3870" y="147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0" name="Freeform 86"/>
            <p:cNvSpPr>
              <a:spLocks/>
            </p:cNvSpPr>
            <p:nvPr/>
          </p:nvSpPr>
          <p:spPr bwMode="auto">
            <a:xfrm>
              <a:off x="114" y="76"/>
              <a:ext cx="4146" cy="1924"/>
            </a:xfrm>
            <a:custGeom>
              <a:avLst/>
              <a:gdLst>
                <a:gd name="T0" fmla="*/ 438 w 4146"/>
                <a:gd name="T1" fmla="*/ 1844 h 1924"/>
                <a:gd name="T2" fmla="*/ 318 w 4146"/>
                <a:gd name="T3" fmla="*/ 1916 h 1924"/>
                <a:gd name="T4" fmla="*/ 156 w 4146"/>
                <a:gd name="T5" fmla="*/ 1892 h 1924"/>
                <a:gd name="T6" fmla="*/ 42 w 4146"/>
                <a:gd name="T7" fmla="*/ 1748 h 1924"/>
                <a:gd name="T8" fmla="*/ 6 w 4146"/>
                <a:gd name="T9" fmla="*/ 1424 h 1924"/>
                <a:gd name="T10" fmla="*/ 6 w 4146"/>
                <a:gd name="T11" fmla="*/ 1028 h 1924"/>
                <a:gd name="T12" fmla="*/ 18 w 4146"/>
                <a:gd name="T13" fmla="*/ 524 h 1924"/>
                <a:gd name="T14" fmla="*/ 30 w 4146"/>
                <a:gd name="T15" fmla="*/ 272 h 1924"/>
                <a:gd name="T16" fmla="*/ 126 w 4146"/>
                <a:gd name="T17" fmla="*/ 92 h 1924"/>
                <a:gd name="T18" fmla="*/ 324 w 4146"/>
                <a:gd name="T19" fmla="*/ 14 h 1924"/>
                <a:gd name="T20" fmla="*/ 750 w 4146"/>
                <a:gd name="T21" fmla="*/ 8 h 1924"/>
                <a:gd name="T22" fmla="*/ 1746 w 4146"/>
                <a:gd name="T23" fmla="*/ 8 h 1924"/>
                <a:gd name="T24" fmla="*/ 2250 w 4146"/>
                <a:gd name="T25" fmla="*/ 8 h 1924"/>
                <a:gd name="T26" fmla="*/ 3222 w 4146"/>
                <a:gd name="T27" fmla="*/ 8 h 1924"/>
                <a:gd name="T28" fmla="*/ 3722 w 4146"/>
                <a:gd name="T29" fmla="*/ 20 h 1924"/>
                <a:gd name="T30" fmla="*/ 4030 w 4146"/>
                <a:gd name="T31" fmla="*/ 92 h 1924"/>
                <a:gd name="T32" fmla="*/ 4146 w 4146"/>
                <a:gd name="T33" fmla="*/ 212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46" h="1924">
                  <a:moveTo>
                    <a:pt x="438" y="1844"/>
                  </a:moveTo>
                  <a:cubicBezTo>
                    <a:pt x="418" y="1856"/>
                    <a:pt x="365" y="1908"/>
                    <a:pt x="318" y="1916"/>
                  </a:cubicBezTo>
                  <a:cubicBezTo>
                    <a:pt x="271" y="1924"/>
                    <a:pt x="202" y="1920"/>
                    <a:pt x="156" y="1892"/>
                  </a:cubicBezTo>
                  <a:cubicBezTo>
                    <a:pt x="110" y="1864"/>
                    <a:pt x="67" y="1826"/>
                    <a:pt x="42" y="1748"/>
                  </a:cubicBezTo>
                  <a:cubicBezTo>
                    <a:pt x="17" y="1670"/>
                    <a:pt x="12" y="1544"/>
                    <a:pt x="6" y="1424"/>
                  </a:cubicBezTo>
                  <a:cubicBezTo>
                    <a:pt x="0" y="1304"/>
                    <a:pt x="4" y="1178"/>
                    <a:pt x="6" y="1028"/>
                  </a:cubicBezTo>
                  <a:cubicBezTo>
                    <a:pt x="8" y="878"/>
                    <a:pt x="14" y="650"/>
                    <a:pt x="18" y="524"/>
                  </a:cubicBezTo>
                  <a:cubicBezTo>
                    <a:pt x="22" y="398"/>
                    <a:pt x="12" y="344"/>
                    <a:pt x="30" y="272"/>
                  </a:cubicBezTo>
                  <a:cubicBezTo>
                    <a:pt x="48" y="200"/>
                    <a:pt x="77" y="135"/>
                    <a:pt x="126" y="92"/>
                  </a:cubicBezTo>
                  <a:cubicBezTo>
                    <a:pt x="175" y="49"/>
                    <a:pt x="220" y="28"/>
                    <a:pt x="324" y="14"/>
                  </a:cubicBezTo>
                  <a:cubicBezTo>
                    <a:pt x="428" y="0"/>
                    <a:pt x="513" y="9"/>
                    <a:pt x="750" y="8"/>
                  </a:cubicBezTo>
                  <a:cubicBezTo>
                    <a:pt x="987" y="7"/>
                    <a:pt x="1496" y="8"/>
                    <a:pt x="1746" y="8"/>
                  </a:cubicBezTo>
                  <a:cubicBezTo>
                    <a:pt x="1996" y="8"/>
                    <a:pt x="2004" y="8"/>
                    <a:pt x="2250" y="8"/>
                  </a:cubicBezTo>
                  <a:cubicBezTo>
                    <a:pt x="2496" y="8"/>
                    <a:pt x="2977" y="6"/>
                    <a:pt x="3222" y="8"/>
                  </a:cubicBezTo>
                  <a:cubicBezTo>
                    <a:pt x="3467" y="10"/>
                    <a:pt x="3587" y="6"/>
                    <a:pt x="3722" y="20"/>
                  </a:cubicBezTo>
                  <a:cubicBezTo>
                    <a:pt x="3857" y="34"/>
                    <a:pt x="3959" y="60"/>
                    <a:pt x="4030" y="92"/>
                  </a:cubicBezTo>
                  <a:cubicBezTo>
                    <a:pt x="4101" y="124"/>
                    <a:pt x="4122" y="187"/>
                    <a:pt x="4146" y="212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1" name="Freeform 87"/>
            <p:cNvSpPr>
              <a:spLocks/>
            </p:cNvSpPr>
            <p:nvPr/>
          </p:nvSpPr>
          <p:spPr bwMode="auto">
            <a:xfrm>
              <a:off x="34" y="15"/>
              <a:ext cx="4406" cy="2102"/>
            </a:xfrm>
            <a:custGeom>
              <a:avLst/>
              <a:gdLst>
                <a:gd name="T0" fmla="*/ 698 w 4406"/>
                <a:gd name="T1" fmla="*/ 1905 h 2102"/>
                <a:gd name="T2" fmla="*/ 542 w 4406"/>
                <a:gd name="T3" fmla="*/ 2037 h 2102"/>
                <a:gd name="T4" fmla="*/ 338 w 4406"/>
                <a:gd name="T5" fmla="*/ 2097 h 2102"/>
                <a:gd name="T6" fmla="*/ 200 w 4406"/>
                <a:gd name="T7" fmla="*/ 2067 h 2102"/>
                <a:gd name="T8" fmla="*/ 62 w 4406"/>
                <a:gd name="T9" fmla="*/ 1923 h 2102"/>
                <a:gd name="T10" fmla="*/ 14 w 4406"/>
                <a:gd name="T11" fmla="*/ 1701 h 2102"/>
                <a:gd name="T12" fmla="*/ 2 w 4406"/>
                <a:gd name="T13" fmla="*/ 1383 h 2102"/>
                <a:gd name="T14" fmla="*/ 2 w 4406"/>
                <a:gd name="T15" fmla="*/ 1137 h 2102"/>
                <a:gd name="T16" fmla="*/ 8 w 4406"/>
                <a:gd name="T17" fmla="*/ 837 h 2102"/>
                <a:gd name="T18" fmla="*/ 14 w 4406"/>
                <a:gd name="T19" fmla="*/ 585 h 2102"/>
                <a:gd name="T20" fmla="*/ 26 w 4406"/>
                <a:gd name="T21" fmla="*/ 387 h 2102"/>
                <a:gd name="T22" fmla="*/ 86 w 4406"/>
                <a:gd name="T23" fmla="*/ 177 h 2102"/>
                <a:gd name="T24" fmla="*/ 200 w 4406"/>
                <a:gd name="T25" fmla="*/ 57 h 2102"/>
                <a:gd name="T26" fmla="*/ 392 w 4406"/>
                <a:gd name="T27" fmla="*/ 15 h 2102"/>
                <a:gd name="T28" fmla="*/ 1250 w 4406"/>
                <a:gd name="T29" fmla="*/ 9 h 2102"/>
                <a:gd name="T30" fmla="*/ 2438 w 4406"/>
                <a:gd name="T31" fmla="*/ 9 h 2102"/>
                <a:gd name="T32" fmla="*/ 3062 w 4406"/>
                <a:gd name="T33" fmla="*/ 9 h 2102"/>
                <a:gd name="T34" fmla="*/ 3758 w 4406"/>
                <a:gd name="T35" fmla="*/ 9 h 2102"/>
                <a:gd name="T36" fmla="*/ 4146 w 4406"/>
                <a:gd name="T37" fmla="*/ 61 h 2102"/>
                <a:gd name="T38" fmla="*/ 4406 w 4406"/>
                <a:gd name="T39" fmla="*/ 281 h 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06" h="2102">
                  <a:moveTo>
                    <a:pt x="698" y="1905"/>
                  </a:moveTo>
                  <a:cubicBezTo>
                    <a:pt x="672" y="1927"/>
                    <a:pt x="602" y="2005"/>
                    <a:pt x="542" y="2037"/>
                  </a:cubicBezTo>
                  <a:cubicBezTo>
                    <a:pt x="482" y="2069"/>
                    <a:pt x="395" y="2092"/>
                    <a:pt x="338" y="2097"/>
                  </a:cubicBezTo>
                  <a:cubicBezTo>
                    <a:pt x="281" y="2102"/>
                    <a:pt x="246" y="2096"/>
                    <a:pt x="200" y="2067"/>
                  </a:cubicBezTo>
                  <a:cubicBezTo>
                    <a:pt x="154" y="2038"/>
                    <a:pt x="93" y="1984"/>
                    <a:pt x="62" y="1923"/>
                  </a:cubicBezTo>
                  <a:cubicBezTo>
                    <a:pt x="31" y="1862"/>
                    <a:pt x="24" y="1791"/>
                    <a:pt x="14" y="1701"/>
                  </a:cubicBezTo>
                  <a:cubicBezTo>
                    <a:pt x="4" y="1611"/>
                    <a:pt x="4" y="1477"/>
                    <a:pt x="2" y="1383"/>
                  </a:cubicBezTo>
                  <a:cubicBezTo>
                    <a:pt x="0" y="1289"/>
                    <a:pt x="1" y="1228"/>
                    <a:pt x="2" y="1137"/>
                  </a:cubicBezTo>
                  <a:cubicBezTo>
                    <a:pt x="3" y="1046"/>
                    <a:pt x="6" y="929"/>
                    <a:pt x="8" y="837"/>
                  </a:cubicBezTo>
                  <a:cubicBezTo>
                    <a:pt x="10" y="745"/>
                    <a:pt x="11" y="660"/>
                    <a:pt x="14" y="585"/>
                  </a:cubicBezTo>
                  <a:cubicBezTo>
                    <a:pt x="17" y="510"/>
                    <a:pt x="14" y="455"/>
                    <a:pt x="26" y="387"/>
                  </a:cubicBezTo>
                  <a:cubicBezTo>
                    <a:pt x="38" y="319"/>
                    <a:pt x="57" y="232"/>
                    <a:pt x="86" y="177"/>
                  </a:cubicBezTo>
                  <a:cubicBezTo>
                    <a:pt x="115" y="122"/>
                    <a:pt x="149" y="84"/>
                    <a:pt x="200" y="57"/>
                  </a:cubicBezTo>
                  <a:cubicBezTo>
                    <a:pt x="251" y="30"/>
                    <a:pt x="217" y="23"/>
                    <a:pt x="392" y="15"/>
                  </a:cubicBezTo>
                  <a:cubicBezTo>
                    <a:pt x="567" y="7"/>
                    <a:pt x="909" y="10"/>
                    <a:pt x="1250" y="9"/>
                  </a:cubicBezTo>
                  <a:cubicBezTo>
                    <a:pt x="1591" y="8"/>
                    <a:pt x="2136" y="9"/>
                    <a:pt x="2438" y="9"/>
                  </a:cubicBezTo>
                  <a:cubicBezTo>
                    <a:pt x="2740" y="9"/>
                    <a:pt x="2842" y="9"/>
                    <a:pt x="3062" y="9"/>
                  </a:cubicBezTo>
                  <a:cubicBezTo>
                    <a:pt x="3282" y="9"/>
                    <a:pt x="3577" y="0"/>
                    <a:pt x="3758" y="9"/>
                  </a:cubicBezTo>
                  <a:cubicBezTo>
                    <a:pt x="3939" y="18"/>
                    <a:pt x="4038" y="16"/>
                    <a:pt x="4146" y="61"/>
                  </a:cubicBezTo>
                  <a:cubicBezTo>
                    <a:pt x="4254" y="106"/>
                    <a:pt x="4352" y="235"/>
                    <a:pt x="4406" y="281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2" name="Freeform 88"/>
            <p:cNvSpPr>
              <a:spLocks/>
            </p:cNvSpPr>
            <p:nvPr/>
          </p:nvSpPr>
          <p:spPr bwMode="auto">
            <a:xfrm>
              <a:off x="3512" y="1056"/>
              <a:ext cx="556" cy="2784"/>
            </a:xfrm>
            <a:custGeom>
              <a:avLst/>
              <a:gdLst>
                <a:gd name="T0" fmla="*/ 556 w 556"/>
                <a:gd name="T1" fmla="*/ 0 h 2784"/>
                <a:gd name="T2" fmla="*/ 424 w 556"/>
                <a:gd name="T3" fmla="*/ 156 h 2784"/>
                <a:gd name="T4" fmla="*/ 264 w 556"/>
                <a:gd name="T5" fmla="*/ 384 h 2784"/>
                <a:gd name="T6" fmla="*/ 120 w 556"/>
                <a:gd name="T7" fmla="*/ 696 h 2784"/>
                <a:gd name="T8" fmla="*/ 52 w 556"/>
                <a:gd name="T9" fmla="*/ 1008 h 2784"/>
                <a:gd name="T10" fmla="*/ 16 w 556"/>
                <a:gd name="T11" fmla="*/ 1400 h 2784"/>
                <a:gd name="T12" fmla="*/ 16 w 556"/>
                <a:gd name="T13" fmla="*/ 1880 h 2784"/>
                <a:gd name="T14" fmla="*/ 112 w 556"/>
                <a:gd name="T15" fmla="*/ 2264 h 2784"/>
                <a:gd name="T16" fmla="*/ 216 w 556"/>
                <a:gd name="T17" fmla="*/ 2480 h 2784"/>
                <a:gd name="T18" fmla="*/ 336 w 556"/>
                <a:gd name="T19" fmla="*/ 2640 h 2784"/>
                <a:gd name="T20" fmla="*/ 436 w 556"/>
                <a:gd name="T21" fmla="*/ 2784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6" h="2784">
                  <a:moveTo>
                    <a:pt x="556" y="0"/>
                  </a:moveTo>
                  <a:cubicBezTo>
                    <a:pt x="532" y="26"/>
                    <a:pt x="473" y="92"/>
                    <a:pt x="424" y="156"/>
                  </a:cubicBezTo>
                  <a:cubicBezTo>
                    <a:pt x="375" y="220"/>
                    <a:pt x="315" y="294"/>
                    <a:pt x="264" y="384"/>
                  </a:cubicBezTo>
                  <a:cubicBezTo>
                    <a:pt x="213" y="474"/>
                    <a:pt x="155" y="592"/>
                    <a:pt x="120" y="696"/>
                  </a:cubicBezTo>
                  <a:cubicBezTo>
                    <a:pt x="85" y="800"/>
                    <a:pt x="69" y="891"/>
                    <a:pt x="52" y="1008"/>
                  </a:cubicBezTo>
                  <a:cubicBezTo>
                    <a:pt x="35" y="1125"/>
                    <a:pt x="22" y="1255"/>
                    <a:pt x="16" y="1400"/>
                  </a:cubicBezTo>
                  <a:cubicBezTo>
                    <a:pt x="10" y="1545"/>
                    <a:pt x="0" y="1736"/>
                    <a:pt x="16" y="1880"/>
                  </a:cubicBezTo>
                  <a:cubicBezTo>
                    <a:pt x="32" y="2024"/>
                    <a:pt x="79" y="2164"/>
                    <a:pt x="112" y="2264"/>
                  </a:cubicBezTo>
                  <a:cubicBezTo>
                    <a:pt x="145" y="2364"/>
                    <a:pt x="179" y="2417"/>
                    <a:pt x="216" y="2480"/>
                  </a:cubicBezTo>
                  <a:cubicBezTo>
                    <a:pt x="253" y="2543"/>
                    <a:pt x="299" y="2589"/>
                    <a:pt x="336" y="2640"/>
                  </a:cubicBezTo>
                  <a:cubicBezTo>
                    <a:pt x="373" y="2691"/>
                    <a:pt x="415" y="2754"/>
                    <a:pt x="436" y="2784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3" name="Freeform 89"/>
            <p:cNvSpPr>
              <a:spLocks/>
            </p:cNvSpPr>
            <p:nvPr/>
          </p:nvSpPr>
          <p:spPr bwMode="auto">
            <a:xfrm>
              <a:off x="3593" y="1048"/>
              <a:ext cx="659" cy="2768"/>
            </a:xfrm>
            <a:custGeom>
              <a:avLst/>
              <a:gdLst>
                <a:gd name="T0" fmla="*/ 659 w 659"/>
                <a:gd name="T1" fmla="*/ 0 h 2768"/>
                <a:gd name="T2" fmla="*/ 547 w 659"/>
                <a:gd name="T3" fmla="*/ 98 h 2768"/>
                <a:gd name="T4" fmla="*/ 451 w 659"/>
                <a:gd name="T5" fmla="*/ 188 h 2768"/>
                <a:gd name="T6" fmla="*/ 279 w 659"/>
                <a:gd name="T7" fmla="*/ 408 h 2768"/>
                <a:gd name="T8" fmla="*/ 143 w 659"/>
                <a:gd name="T9" fmla="*/ 688 h 2768"/>
                <a:gd name="T10" fmla="*/ 67 w 659"/>
                <a:gd name="T11" fmla="*/ 980 h 2768"/>
                <a:gd name="T12" fmla="*/ 15 w 659"/>
                <a:gd name="T13" fmla="*/ 1384 h 2768"/>
                <a:gd name="T14" fmla="*/ 7 w 659"/>
                <a:gd name="T15" fmla="*/ 1832 h 2768"/>
                <a:gd name="T16" fmla="*/ 55 w 659"/>
                <a:gd name="T17" fmla="*/ 2056 h 2768"/>
                <a:gd name="T18" fmla="*/ 143 w 659"/>
                <a:gd name="T19" fmla="*/ 2320 h 2768"/>
                <a:gd name="T20" fmla="*/ 239 w 659"/>
                <a:gd name="T21" fmla="*/ 2472 h 2768"/>
                <a:gd name="T22" fmla="*/ 271 w 659"/>
                <a:gd name="T23" fmla="*/ 2536 h 2768"/>
                <a:gd name="T24" fmla="*/ 335 w 659"/>
                <a:gd name="T25" fmla="*/ 2608 h 2768"/>
                <a:gd name="T26" fmla="*/ 379 w 659"/>
                <a:gd name="T27" fmla="*/ 2660 h 2768"/>
                <a:gd name="T28" fmla="*/ 523 w 659"/>
                <a:gd name="T29" fmla="*/ 276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2768">
                  <a:moveTo>
                    <a:pt x="659" y="0"/>
                  </a:moveTo>
                  <a:cubicBezTo>
                    <a:pt x="640" y="16"/>
                    <a:pt x="582" y="67"/>
                    <a:pt x="547" y="98"/>
                  </a:cubicBezTo>
                  <a:cubicBezTo>
                    <a:pt x="512" y="129"/>
                    <a:pt x="496" y="136"/>
                    <a:pt x="451" y="188"/>
                  </a:cubicBezTo>
                  <a:cubicBezTo>
                    <a:pt x="406" y="240"/>
                    <a:pt x="330" y="325"/>
                    <a:pt x="279" y="408"/>
                  </a:cubicBezTo>
                  <a:cubicBezTo>
                    <a:pt x="228" y="491"/>
                    <a:pt x="178" y="593"/>
                    <a:pt x="143" y="688"/>
                  </a:cubicBezTo>
                  <a:cubicBezTo>
                    <a:pt x="108" y="783"/>
                    <a:pt x="88" y="864"/>
                    <a:pt x="67" y="980"/>
                  </a:cubicBezTo>
                  <a:cubicBezTo>
                    <a:pt x="46" y="1096"/>
                    <a:pt x="25" y="1242"/>
                    <a:pt x="15" y="1384"/>
                  </a:cubicBezTo>
                  <a:cubicBezTo>
                    <a:pt x="5" y="1526"/>
                    <a:pt x="0" y="1720"/>
                    <a:pt x="7" y="1832"/>
                  </a:cubicBezTo>
                  <a:cubicBezTo>
                    <a:pt x="14" y="1944"/>
                    <a:pt x="32" y="1975"/>
                    <a:pt x="55" y="2056"/>
                  </a:cubicBezTo>
                  <a:cubicBezTo>
                    <a:pt x="78" y="2137"/>
                    <a:pt x="112" y="2251"/>
                    <a:pt x="143" y="2320"/>
                  </a:cubicBezTo>
                  <a:cubicBezTo>
                    <a:pt x="174" y="2389"/>
                    <a:pt x="218" y="2436"/>
                    <a:pt x="239" y="2472"/>
                  </a:cubicBezTo>
                  <a:cubicBezTo>
                    <a:pt x="260" y="2508"/>
                    <a:pt x="255" y="2513"/>
                    <a:pt x="271" y="2536"/>
                  </a:cubicBezTo>
                  <a:cubicBezTo>
                    <a:pt x="287" y="2559"/>
                    <a:pt x="317" y="2587"/>
                    <a:pt x="335" y="2608"/>
                  </a:cubicBezTo>
                  <a:cubicBezTo>
                    <a:pt x="353" y="2629"/>
                    <a:pt x="348" y="2633"/>
                    <a:pt x="379" y="2660"/>
                  </a:cubicBezTo>
                  <a:cubicBezTo>
                    <a:pt x="410" y="2687"/>
                    <a:pt x="493" y="2746"/>
                    <a:pt x="523" y="2768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4" name="Freeform 90"/>
            <p:cNvSpPr>
              <a:spLocks/>
            </p:cNvSpPr>
            <p:nvPr/>
          </p:nvSpPr>
          <p:spPr bwMode="auto">
            <a:xfrm>
              <a:off x="3682" y="1048"/>
              <a:ext cx="766" cy="2792"/>
            </a:xfrm>
            <a:custGeom>
              <a:avLst/>
              <a:gdLst>
                <a:gd name="T0" fmla="*/ 766 w 766"/>
                <a:gd name="T1" fmla="*/ 0 h 2792"/>
                <a:gd name="T2" fmla="*/ 646 w 766"/>
                <a:gd name="T3" fmla="*/ 84 h 2792"/>
                <a:gd name="T4" fmla="*/ 450 w 766"/>
                <a:gd name="T5" fmla="*/ 236 h 2792"/>
                <a:gd name="T6" fmla="*/ 206 w 766"/>
                <a:gd name="T7" fmla="*/ 542 h 2792"/>
                <a:gd name="T8" fmla="*/ 94 w 766"/>
                <a:gd name="T9" fmla="*/ 864 h 2792"/>
                <a:gd name="T10" fmla="*/ 38 w 766"/>
                <a:gd name="T11" fmla="*/ 1244 h 2792"/>
                <a:gd name="T12" fmla="*/ 14 w 766"/>
                <a:gd name="T13" fmla="*/ 1496 h 2792"/>
                <a:gd name="T14" fmla="*/ 2 w 766"/>
                <a:gd name="T15" fmla="*/ 1832 h 2792"/>
                <a:gd name="T16" fmla="*/ 26 w 766"/>
                <a:gd name="T17" fmla="*/ 1988 h 2792"/>
                <a:gd name="T18" fmla="*/ 62 w 766"/>
                <a:gd name="T19" fmla="*/ 2144 h 2792"/>
                <a:gd name="T20" fmla="*/ 134 w 766"/>
                <a:gd name="T21" fmla="*/ 2288 h 2792"/>
                <a:gd name="T22" fmla="*/ 286 w 766"/>
                <a:gd name="T23" fmla="*/ 2520 h 2792"/>
                <a:gd name="T24" fmla="*/ 434 w 766"/>
                <a:gd name="T25" fmla="*/ 2636 h 2792"/>
                <a:gd name="T26" fmla="*/ 650 w 766"/>
                <a:gd name="T27" fmla="*/ 2792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6" h="2792">
                  <a:moveTo>
                    <a:pt x="766" y="0"/>
                  </a:moveTo>
                  <a:cubicBezTo>
                    <a:pt x="746" y="14"/>
                    <a:pt x="699" y="45"/>
                    <a:pt x="646" y="84"/>
                  </a:cubicBezTo>
                  <a:cubicBezTo>
                    <a:pt x="593" y="123"/>
                    <a:pt x="523" y="160"/>
                    <a:pt x="450" y="236"/>
                  </a:cubicBezTo>
                  <a:cubicBezTo>
                    <a:pt x="377" y="312"/>
                    <a:pt x="265" y="437"/>
                    <a:pt x="206" y="542"/>
                  </a:cubicBezTo>
                  <a:cubicBezTo>
                    <a:pt x="147" y="647"/>
                    <a:pt x="122" y="747"/>
                    <a:pt x="94" y="864"/>
                  </a:cubicBezTo>
                  <a:cubicBezTo>
                    <a:pt x="66" y="981"/>
                    <a:pt x="51" y="1139"/>
                    <a:pt x="38" y="1244"/>
                  </a:cubicBezTo>
                  <a:cubicBezTo>
                    <a:pt x="25" y="1349"/>
                    <a:pt x="20" y="1398"/>
                    <a:pt x="14" y="1496"/>
                  </a:cubicBezTo>
                  <a:cubicBezTo>
                    <a:pt x="8" y="1594"/>
                    <a:pt x="0" y="1750"/>
                    <a:pt x="2" y="1832"/>
                  </a:cubicBezTo>
                  <a:cubicBezTo>
                    <a:pt x="4" y="1914"/>
                    <a:pt x="16" y="1936"/>
                    <a:pt x="26" y="1988"/>
                  </a:cubicBezTo>
                  <a:cubicBezTo>
                    <a:pt x="36" y="2040"/>
                    <a:pt x="44" y="2094"/>
                    <a:pt x="62" y="2144"/>
                  </a:cubicBezTo>
                  <a:cubicBezTo>
                    <a:pt x="80" y="2194"/>
                    <a:pt x="97" y="2225"/>
                    <a:pt x="134" y="2288"/>
                  </a:cubicBezTo>
                  <a:cubicBezTo>
                    <a:pt x="171" y="2351"/>
                    <a:pt x="236" y="2462"/>
                    <a:pt x="286" y="2520"/>
                  </a:cubicBezTo>
                  <a:cubicBezTo>
                    <a:pt x="336" y="2578"/>
                    <a:pt x="373" y="2591"/>
                    <a:pt x="434" y="2636"/>
                  </a:cubicBezTo>
                  <a:cubicBezTo>
                    <a:pt x="495" y="2681"/>
                    <a:pt x="605" y="2759"/>
                    <a:pt x="650" y="2792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5" name="Freeform 91"/>
            <p:cNvSpPr>
              <a:spLocks/>
            </p:cNvSpPr>
            <p:nvPr/>
          </p:nvSpPr>
          <p:spPr bwMode="auto">
            <a:xfrm>
              <a:off x="4500" y="224"/>
              <a:ext cx="1081" cy="1951"/>
            </a:xfrm>
            <a:custGeom>
              <a:avLst/>
              <a:gdLst>
                <a:gd name="T0" fmla="*/ 960 w 1081"/>
                <a:gd name="T1" fmla="*/ 1948 h 1951"/>
                <a:gd name="T2" fmla="*/ 1036 w 1081"/>
                <a:gd name="T3" fmla="*/ 1904 h 1951"/>
                <a:gd name="T4" fmla="*/ 1080 w 1081"/>
                <a:gd name="T5" fmla="*/ 1666 h 1951"/>
                <a:gd name="T6" fmla="*/ 1032 w 1081"/>
                <a:gd name="T7" fmla="*/ 1378 h 1951"/>
                <a:gd name="T8" fmla="*/ 942 w 1081"/>
                <a:gd name="T9" fmla="*/ 1066 h 1951"/>
                <a:gd name="T10" fmla="*/ 786 w 1081"/>
                <a:gd name="T11" fmla="*/ 634 h 1951"/>
                <a:gd name="T12" fmla="*/ 588 w 1081"/>
                <a:gd name="T13" fmla="*/ 256 h 1951"/>
                <a:gd name="T14" fmla="*/ 372 w 1081"/>
                <a:gd name="T15" fmla="*/ 64 h 1951"/>
                <a:gd name="T16" fmla="*/ 180 w 1081"/>
                <a:gd name="T17" fmla="*/ 4 h 1951"/>
                <a:gd name="T18" fmla="*/ 0 w 1081"/>
                <a:gd name="T19" fmla="*/ 88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1" h="1951">
                  <a:moveTo>
                    <a:pt x="960" y="1948"/>
                  </a:moveTo>
                  <a:cubicBezTo>
                    <a:pt x="973" y="1941"/>
                    <a:pt x="1016" y="1951"/>
                    <a:pt x="1036" y="1904"/>
                  </a:cubicBezTo>
                  <a:cubicBezTo>
                    <a:pt x="1056" y="1857"/>
                    <a:pt x="1081" y="1754"/>
                    <a:pt x="1080" y="1666"/>
                  </a:cubicBezTo>
                  <a:cubicBezTo>
                    <a:pt x="1079" y="1578"/>
                    <a:pt x="1055" y="1478"/>
                    <a:pt x="1032" y="1378"/>
                  </a:cubicBezTo>
                  <a:cubicBezTo>
                    <a:pt x="1009" y="1278"/>
                    <a:pt x="983" y="1190"/>
                    <a:pt x="942" y="1066"/>
                  </a:cubicBezTo>
                  <a:cubicBezTo>
                    <a:pt x="901" y="942"/>
                    <a:pt x="845" y="769"/>
                    <a:pt x="786" y="634"/>
                  </a:cubicBezTo>
                  <a:cubicBezTo>
                    <a:pt x="727" y="499"/>
                    <a:pt x="657" y="351"/>
                    <a:pt x="588" y="256"/>
                  </a:cubicBezTo>
                  <a:cubicBezTo>
                    <a:pt x="519" y="161"/>
                    <a:pt x="440" y="106"/>
                    <a:pt x="372" y="64"/>
                  </a:cubicBezTo>
                  <a:cubicBezTo>
                    <a:pt x="304" y="22"/>
                    <a:pt x="242" y="0"/>
                    <a:pt x="180" y="4"/>
                  </a:cubicBezTo>
                  <a:cubicBezTo>
                    <a:pt x="118" y="8"/>
                    <a:pt x="38" y="70"/>
                    <a:pt x="0" y="88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6" name="Freeform 92"/>
            <p:cNvSpPr>
              <a:spLocks/>
            </p:cNvSpPr>
            <p:nvPr/>
          </p:nvSpPr>
          <p:spPr bwMode="auto">
            <a:xfrm>
              <a:off x="4290" y="103"/>
              <a:ext cx="1387" cy="2227"/>
            </a:xfrm>
            <a:custGeom>
              <a:avLst/>
              <a:gdLst>
                <a:gd name="T0" fmla="*/ 954 w 1387"/>
                <a:gd name="T1" fmla="*/ 2081 h 2227"/>
                <a:gd name="T2" fmla="*/ 1022 w 1387"/>
                <a:gd name="T3" fmla="*/ 2181 h 2227"/>
                <a:gd name="T4" fmla="*/ 1146 w 1387"/>
                <a:gd name="T5" fmla="*/ 2213 h 2227"/>
                <a:gd name="T6" fmla="*/ 1310 w 1387"/>
                <a:gd name="T7" fmla="*/ 2097 h 2227"/>
                <a:gd name="T8" fmla="*/ 1386 w 1387"/>
                <a:gd name="T9" fmla="*/ 1781 h 2227"/>
                <a:gd name="T10" fmla="*/ 1302 w 1387"/>
                <a:gd name="T11" fmla="*/ 1355 h 2227"/>
                <a:gd name="T12" fmla="*/ 1146 w 1387"/>
                <a:gd name="T13" fmla="*/ 875 h 2227"/>
                <a:gd name="T14" fmla="*/ 888 w 1387"/>
                <a:gd name="T15" fmla="*/ 353 h 2227"/>
                <a:gd name="T16" fmla="*/ 618 w 1387"/>
                <a:gd name="T17" fmla="*/ 89 h 2227"/>
                <a:gd name="T18" fmla="*/ 258 w 1387"/>
                <a:gd name="T19" fmla="*/ 5 h 2227"/>
                <a:gd name="T20" fmla="*/ 90 w 1387"/>
                <a:gd name="T21" fmla="*/ 59 h 2227"/>
                <a:gd name="T22" fmla="*/ 0 w 1387"/>
                <a:gd name="T23" fmla="*/ 17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7" h="2227">
                  <a:moveTo>
                    <a:pt x="954" y="2081"/>
                  </a:moveTo>
                  <a:cubicBezTo>
                    <a:pt x="965" y="2098"/>
                    <a:pt x="990" y="2159"/>
                    <a:pt x="1022" y="2181"/>
                  </a:cubicBezTo>
                  <a:cubicBezTo>
                    <a:pt x="1054" y="2203"/>
                    <a:pt x="1098" y="2227"/>
                    <a:pt x="1146" y="2213"/>
                  </a:cubicBezTo>
                  <a:cubicBezTo>
                    <a:pt x="1194" y="2199"/>
                    <a:pt x="1270" y="2169"/>
                    <a:pt x="1310" y="2097"/>
                  </a:cubicBezTo>
                  <a:cubicBezTo>
                    <a:pt x="1350" y="2025"/>
                    <a:pt x="1387" y="1905"/>
                    <a:pt x="1386" y="1781"/>
                  </a:cubicBezTo>
                  <a:cubicBezTo>
                    <a:pt x="1385" y="1657"/>
                    <a:pt x="1342" y="1506"/>
                    <a:pt x="1302" y="1355"/>
                  </a:cubicBezTo>
                  <a:cubicBezTo>
                    <a:pt x="1262" y="1204"/>
                    <a:pt x="1215" y="1042"/>
                    <a:pt x="1146" y="875"/>
                  </a:cubicBezTo>
                  <a:cubicBezTo>
                    <a:pt x="1077" y="708"/>
                    <a:pt x="976" y="484"/>
                    <a:pt x="888" y="353"/>
                  </a:cubicBezTo>
                  <a:cubicBezTo>
                    <a:pt x="800" y="222"/>
                    <a:pt x="723" y="147"/>
                    <a:pt x="618" y="89"/>
                  </a:cubicBezTo>
                  <a:cubicBezTo>
                    <a:pt x="513" y="31"/>
                    <a:pt x="346" y="10"/>
                    <a:pt x="258" y="5"/>
                  </a:cubicBezTo>
                  <a:cubicBezTo>
                    <a:pt x="170" y="0"/>
                    <a:pt x="133" y="30"/>
                    <a:pt x="90" y="59"/>
                  </a:cubicBezTo>
                  <a:cubicBezTo>
                    <a:pt x="47" y="88"/>
                    <a:pt x="19" y="154"/>
                    <a:pt x="0" y="179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7" name="Freeform 93"/>
            <p:cNvSpPr>
              <a:spLocks/>
            </p:cNvSpPr>
            <p:nvPr/>
          </p:nvSpPr>
          <p:spPr bwMode="auto">
            <a:xfrm>
              <a:off x="4087" y="15"/>
              <a:ext cx="1659" cy="2407"/>
            </a:xfrm>
            <a:custGeom>
              <a:avLst/>
              <a:gdLst>
                <a:gd name="T0" fmla="*/ 977 w 1659"/>
                <a:gd name="T1" fmla="*/ 2169 h 2407"/>
                <a:gd name="T2" fmla="*/ 1141 w 1659"/>
                <a:gd name="T3" fmla="*/ 2329 h 2407"/>
                <a:gd name="T4" fmla="*/ 1337 w 1659"/>
                <a:gd name="T5" fmla="*/ 2397 h 2407"/>
                <a:gd name="T6" fmla="*/ 1571 w 1659"/>
                <a:gd name="T7" fmla="*/ 2271 h 2407"/>
                <a:gd name="T8" fmla="*/ 1649 w 1659"/>
                <a:gd name="T9" fmla="*/ 1959 h 2407"/>
                <a:gd name="T10" fmla="*/ 1631 w 1659"/>
                <a:gd name="T11" fmla="*/ 1581 h 2407"/>
                <a:gd name="T12" fmla="*/ 1553 w 1659"/>
                <a:gd name="T13" fmla="*/ 1275 h 2407"/>
                <a:gd name="T14" fmla="*/ 1367 w 1659"/>
                <a:gd name="T15" fmla="*/ 759 h 2407"/>
                <a:gd name="T16" fmla="*/ 1073 w 1659"/>
                <a:gd name="T17" fmla="*/ 237 h 2407"/>
                <a:gd name="T18" fmla="*/ 707 w 1659"/>
                <a:gd name="T19" fmla="*/ 33 h 2407"/>
                <a:gd name="T20" fmla="*/ 263 w 1659"/>
                <a:gd name="T21" fmla="*/ 39 h 2407"/>
                <a:gd name="T22" fmla="*/ 41 w 1659"/>
                <a:gd name="T23" fmla="*/ 177 h 2407"/>
                <a:gd name="T24" fmla="*/ 17 w 1659"/>
                <a:gd name="T25" fmla="*/ 261 h 2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9" h="2407">
                  <a:moveTo>
                    <a:pt x="977" y="2169"/>
                  </a:moveTo>
                  <a:cubicBezTo>
                    <a:pt x="1004" y="2196"/>
                    <a:pt x="1081" y="2291"/>
                    <a:pt x="1141" y="2329"/>
                  </a:cubicBezTo>
                  <a:cubicBezTo>
                    <a:pt x="1201" y="2367"/>
                    <a:pt x="1265" y="2407"/>
                    <a:pt x="1337" y="2397"/>
                  </a:cubicBezTo>
                  <a:cubicBezTo>
                    <a:pt x="1409" y="2387"/>
                    <a:pt x="1519" y="2344"/>
                    <a:pt x="1571" y="2271"/>
                  </a:cubicBezTo>
                  <a:cubicBezTo>
                    <a:pt x="1623" y="2198"/>
                    <a:pt x="1639" y="2074"/>
                    <a:pt x="1649" y="1959"/>
                  </a:cubicBezTo>
                  <a:cubicBezTo>
                    <a:pt x="1659" y="1844"/>
                    <a:pt x="1647" y="1695"/>
                    <a:pt x="1631" y="1581"/>
                  </a:cubicBezTo>
                  <a:cubicBezTo>
                    <a:pt x="1615" y="1467"/>
                    <a:pt x="1597" y="1412"/>
                    <a:pt x="1553" y="1275"/>
                  </a:cubicBezTo>
                  <a:cubicBezTo>
                    <a:pt x="1509" y="1138"/>
                    <a:pt x="1447" y="932"/>
                    <a:pt x="1367" y="759"/>
                  </a:cubicBezTo>
                  <a:cubicBezTo>
                    <a:pt x="1287" y="586"/>
                    <a:pt x="1183" y="358"/>
                    <a:pt x="1073" y="237"/>
                  </a:cubicBezTo>
                  <a:cubicBezTo>
                    <a:pt x="963" y="116"/>
                    <a:pt x="842" y="66"/>
                    <a:pt x="707" y="33"/>
                  </a:cubicBezTo>
                  <a:cubicBezTo>
                    <a:pt x="572" y="0"/>
                    <a:pt x="374" y="15"/>
                    <a:pt x="263" y="39"/>
                  </a:cubicBezTo>
                  <a:cubicBezTo>
                    <a:pt x="152" y="63"/>
                    <a:pt x="82" y="140"/>
                    <a:pt x="41" y="177"/>
                  </a:cubicBezTo>
                  <a:cubicBezTo>
                    <a:pt x="0" y="214"/>
                    <a:pt x="21" y="249"/>
                    <a:pt x="17" y="261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8" name="Freeform 94"/>
            <p:cNvSpPr>
              <a:spLocks/>
            </p:cNvSpPr>
            <p:nvPr/>
          </p:nvSpPr>
          <p:spPr bwMode="auto">
            <a:xfrm>
              <a:off x="4368" y="2824"/>
              <a:ext cx="1199" cy="1109"/>
            </a:xfrm>
            <a:custGeom>
              <a:avLst/>
              <a:gdLst>
                <a:gd name="T0" fmla="*/ 0 w 1199"/>
                <a:gd name="T1" fmla="*/ 1076 h 1109"/>
                <a:gd name="T2" fmla="*/ 204 w 1199"/>
                <a:gd name="T3" fmla="*/ 1100 h 1109"/>
                <a:gd name="T4" fmla="*/ 570 w 1199"/>
                <a:gd name="T5" fmla="*/ 1022 h 1109"/>
                <a:gd name="T6" fmla="*/ 906 w 1199"/>
                <a:gd name="T7" fmla="*/ 866 h 1109"/>
                <a:gd name="T8" fmla="*/ 1128 w 1199"/>
                <a:gd name="T9" fmla="*/ 632 h 1109"/>
                <a:gd name="T10" fmla="*/ 1192 w 1199"/>
                <a:gd name="T11" fmla="*/ 392 h 1109"/>
                <a:gd name="T12" fmla="*/ 1168 w 1199"/>
                <a:gd name="T13" fmla="*/ 172 h 1109"/>
                <a:gd name="T14" fmla="*/ 1076 w 1199"/>
                <a:gd name="T15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9" h="1109">
                  <a:moveTo>
                    <a:pt x="0" y="1076"/>
                  </a:moveTo>
                  <a:cubicBezTo>
                    <a:pt x="34" y="1080"/>
                    <a:pt x="109" y="1109"/>
                    <a:pt x="204" y="1100"/>
                  </a:cubicBezTo>
                  <a:cubicBezTo>
                    <a:pt x="299" y="1091"/>
                    <a:pt x="453" y="1061"/>
                    <a:pt x="570" y="1022"/>
                  </a:cubicBezTo>
                  <a:cubicBezTo>
                    <a:pt x="687" y="983"/>
                    <a:pt x="813" y="931"/>
                    <a:pt x="906" y="866"/>
                  </a:cubicBezTo>
                  <a:cubicBezTo>
                    <a:pt x="999" y="801"/>
                    <a:pt x="1080" y="711"/>
                    <a:pt x="1128" y="632"/>
                  </a:cubicBezTo>
                  <a:cubicBezTo>
                    <a:pt x="1176" y="553"/>
                    <a:pt x="1185" y="469"/>
                    <a:pt x="1192" y="392"/>
                  </a:cubicBezTo>
                  <a:cubicBezTo>
                    <a:pt x="1199" y="315"/>
                    <a:pt x="1187" y="237"/>
                    <a:pt x="1168" y="172"/>
                  </a:cubicBezTo>
                  <a:cubicBezTo>
                    <a:pt x="1149" y="107"/>
                    <a:pt x="1095" y="36"/>
                    <a:pt x="1076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99" name="Freeform 95"/>
            <p:cNvSpPr>
              <a:spLocks/>
            </p:cNvSpPr>
            <p:nvPr/>
          </p:nvSpPr>
          <p:spPr bwMode="auto">
            <a:xfrm>
              <a:off x="4176" y="2683"/>
              <a:ext cx="1474" cy="1327"/>
            </a:xfrm>
            <a:custGeom>
              <a:avLst/>
              <a:gdLst>
                <a:gd name="T0" fmla="*/ 0 w 1474"/>
                <a:gd name="T1" fmla="*/ 1217 h 1327"/>
                <a:gd name="T2" fmla="*/ 252 w 1474"/>
                <a:gd name="T3" fmla="*/ 1313 h 1327"/>
                <a:gd name="T4" fmla="*/ 552 w 1474"/>
                <a:gd name="T5" fmla="*/ 1301 h 1327"/>
                <a:gd name="T6" fmla="*/ 876 w 1474"/>
                <a:gd name="T7" fmla="*/ 1205 h 1327"/>
                <a:gd name="T8" fmla="*/ 1116 w 1474"/>
                <a:gd name="T9" fmla="*/ 1091 h 1327"/>
                <a:gd name="T10" fmla="*/ 1308 w 1474"/>
                <a:gd name="T11" fmla="*/ 935 h 1327"/>
                <a:gd name="T12" fmla="*/ 1448 w 1474"/>
                <a:gd name="T13" fmla="*/ 713 h 1327"/>
                <a:gd name="T14" fmla="*/ 1464 w 1474"/>
                <a:gd name="T15" fmla="*/ 401 h 1327"/>
                <a:gd name="T16" fmla="*/ 1388 w 1474"/>
                <a:gd name="T17" fmla="*/ 165 h 1327"/>
                <a:gd name="T18" fmla="*/ 1240 w 1474"/>
                <a:gd name="T19" fmla="*/ 13 h 1327"/>
                <a:gd name="T20" fmla="*/ 1080 w 1474"/>
                <a:gd name="T21" fmla="*/ 8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4" h="1327">
                  <a:moveTo>
                    <a:pt x="0" y="1217"/>
                  </a:moveTo>
                  <a:cubicBezTo>
                    <a:pt x="42" y="1233"/>
                    <a:pt x="160" y="1299"/>
                    <a:pt x="252" y="1313"/>
                  </a:cubicBezTo>
                  <a:cubicBezTo>
                    <a:pt x="344" y="1327"/>
                    <a:pt x="448" y="1319"/>
                    <a:pt x="552" y="1301"/>
                  </a:cubicBezTo>
                  <a:cubicBezTo>
                    <a:pt x="656" y="1283"/>
                    <a:pt x="782" y="1240"/>
                    <a:pt x="876" y="1205"/>
                  </a:cubicBezTo>
                  <a:cubicBezTo>
                    <a:pt x="970" y="1170"/>
                    <a:pt x="1044" y="1136"/>
                    <a:pt x="1116" y="1091"/>
                  </a:cubicBezTo>
                  <a:cubicBezTo>
                    <a:pt x="1188" y="1046"/>
                    <a:pt x="1253" y="998"/>
                    <a:pt x="1308" y="935"/>
                  </a:cubicBezTo>
                  <a:cubicBezTo>
                    <a:pt x="1363" y="872"/>
                    <a:pt x="1422" y="802"/>
                    <a:pt x="1448" y="713"/>
                  </a:cubicBezTo>
                  <a:cubicBezTo>
                    <a:pt x="1474" y="624"/>
                    <a:pt x="1474" y="492"/>
                    <a:pt x="1464" y="401"/>
                  </a:cubicBezTo>
                  <a:cubicBezTo>
                    <a:pt x="1454" y="310"/>
                    <a:pt x="1425" y="230"/>
                    <a:pt x="1388" y="165"/>
                  </a:cubicBezTo>
                  <a:cubicBezTo>
                    <a:pt x="1351" y="100"/>
                    <a:pt x="1291" y="26"/>
                    <a:pt x="1240" y="13"/>
                  </a:cubicBezTo>
                  <a:cubicBezTo>
                    <a:pt x="1189" y="0"/>
                    <a:pt x="1113" y="73"/>
                    <a:pt x="1080" y="89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00" name="Freeform 96"/>
            <p:cNvSpPr>
              <a:spLocks/>
            </p:cNvSpPr>
            <p:nvPr/>
          </p:nvSpPr>
          <p:spPr bwMode="auto">
            <a:xfrm>
              <a:off x="3984" y="2603"/>
              <a:ext cx="1740" cy="1477"/>
            </a:xfrm>
            <a:custGeom>
              <a:avLst/>
              <a:gdLst>
                <a:gd name="T0" fmla="*/ 0 w 1740"/>
                <a:gd name="T1" fmla="*/ 1309 h 1477"/>
                <a:gd name="T2" fmla="*/ 384 w 1740"/>
                <a:gd name="T3" fmla="*/ 1453 h 1477"/>
                <a:gd name="T4" fmla="*/ 744 w 1740"/>
                <a:gd name="T5" fmla="*/ 1453 h 1477"/>
                <a:gd name="T6" fmla="*/ 1080 w 1740"/>
                <a:gd name="T7" fmla="*/ 1381 h 1477"/>
                <a:gd name="T8" fmla="*/ 1392 w 1740"/>
                <a:gd name="T9" fmla="*/ 1225 h 1477"/>
                <a:gd name="T10" fmla="*/ 1652 w 1740"/>
                <a:gd name="T11" fmla="*/ 969 h 1477"/>
                <a:gd name="T12" fmla="*/ 1732 w 1740"/>
                <a:gd name="T13" fmla="*/ 641 h 1477"/>
                <a:gd name="T14" fmla="*/ 1700 w 1740"/>
                <a:gd name="T15" fmla="*/ 257 h 1477"/>
                <a:gd name="T16" fmla="*/ 1556 w 1740"/>
                <a:gd name="T17" fmla="*/ 53 h 1477"/>
                <a:gd name="T18" fmla="*/ 1388 w 1740"/>
                <a:gd name="T19" fmla="*/ 1 h 1477"/>
                <a:gd name="T20" fmla="*/ 1240 w 1740"/>
                <a:gd name="T21" fmla="*/ 45 h 1477"/>
                <a:gd name="T22" fmla="*/ 1092 w 1740"/>
                <a:gd name="T23" fmla="*/ 169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0" h="1477">
                  <a:moveTo>
                    <a:pt x="0" y="1309"/>
                  </a:moveTo>
                  <a:cubicBezTo>
                    <a:pt x="64" y="1333"/>
                    <a:pt x="260" y="1429"/>
                    <a:pt x="384" y="1453"/>
                  </a:cubicBezTo>
                  <a:cubicBezTo>
                    <a:pt x="508" y="1477"/>
                    <a:pt x="628" y="1465"/>
                    <a:pt x="744" y="1453"/>
                  </a:cubicBezTo>
                  <a:cubicBezTo>
                    <a:pt x="860" y="1441"/>
                    <a:pt x="972" y="1419"/>
                    <a:pt x="1080" y="1381"/>
                  </a:cubicBezTo>
                  <a:cubicBezTo>
                    <a:pt x="1188" y="1343"/>
                    <a:pt x="1297" y="1294"/>
                    <a:pt x="1392" y="1225"/>
                  </a:cubicBezTo>
                  <a:cubicBezTo>
                    <a:pt x="1487" y="1156"/>
                    <a:pt x="1595" y="1066"/>
                    <a:pt x="1652" y="969"/>
                  </a:cubicBezTo>
                  <a:cubicBezTo>
                    <a:pt x="1709" y="872"/>
                    <a:pt x="1724" y="760"/>
                    <a:pt x="1732" y="641"/>
                  </a:cubicBezTo>
                  <a:cubicBezTo>
                    <a:pt x="1740" y="522"/>
                    <a:pt x="1729" y="355"/>
                    <a:pt x="1700" y="257"/>
                  </a:cubicBezTo>
                  <a:cubicBezTo>
                    <a:pt x="1671" y="159"/>
                    <a:pt x="1608" y="96"/>
                    <a:pt x="1556" y="53"/>
                  </a:cubicBezTo>
                  <a:cubicBezTo>
                    <a:pt x="1504" y="10"/>
                    <a:pt x="1441" y="2"/>
                    <a:pt x="1388" y="1"/>
                  </a:cubicBezTo>
                  <a:cubicBezTo>
                    <a:pt x="1335" y="0"/>
                    <a:pt x="1289" y="17"/>
                    <a:pt x="1240" y="45"/>
                  </a:cubicBezTo>
                  <a:cubicBezTo>
                    <a:pt x="1191" y="73"/>
                    <a:pt x="1123" y="143"/>
                    <a:pt x="1092" y="169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01" name="Freeform 97"/>
            <p:cNvSpPr>
              <a:spLocks/>
            </p:cNvSpPr>
            <p:nvPr/>
          </p:nvSpPr>
          <p:spPr bwMode="auto">
            <a:xfrm>
              <a:off x="178" y="2580"/>
              <a:ext cx="3746" cy="1500"/>
            </a:xfrm>
            <a:custGeom>
              <a:avLst/>
              <a:gdLst>
                <a:gd name="T0" fmla="*/ 3746 w 3746"/>
                <a:gd name="T1" fmla="*/ 1320 h 1500"/>
                <a:gd name="T2" fmla="*/ 3590 w 3746"/>
                <a:gd name="T3" fmla="*/ 1416 h 1500"/>
                <a:gd name="T4" fmla="*/ 2954 w 3746"/>
                <a:gd name="T5" fmla="*/ 1488 h 1500"/>
                <a:gd name="T6" fmla="*/ 2126 w 3746"/>
                <a:gd name="T7" fmla="*/ 1488 h 1500"/>
                <a:gd name="T8" fmla="*/ 1430 w 3746"/>
                <a:gd name="T9" fmla="*/ 1488 h 1500"/>
                <a:gd name="T10" fmla="*/ 782 w 3746"/>
                <a:gd name="T11" fmla="*/ 1476 h 1500"/>
                <a:gd name="T12" fmla="*/ 254 w 3746"/>
                <a:gd name="T13" fmla="*/ 1380 h 1500"/>
                <a:gd name="T14" fmla="*/ 38 w 3746"/>
                <a:gd name="T15" fmla="*/ 1116 h 1500"/>
                <a:gd name="T16" fmla="*/ 26 w 3746"/>
                <a:gd name="T17" fmla="*/ 756 h 1500"/>
                <a:gd name="T18" fmla="*/ 50 w 3746"/>
                <a:gd name="T19" fmla="*/ 420 h 1500"/>
                <a:gd name="T20" fmla="*/ 86 w 3746"/>
                <a:gd name="T21" fmla="*/ 156 h 1500"/>
                <a:gd name="T22" fmla="*/ 182 w 3746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46" h="1500">
                  <a:moveTo>
                    <a:pt x="3746" y="1320"/>
                  </a:moveTo>
                  <a:cubicBezTo>
                    <a:pt x="3734" y="1352"/>
                    <a:pt x="3722" y="1388"/>
                    <a:pt x="3590" y="1416"/>
                  </a:cubicBezTo>
                  <a:cubicBezTo>
                    <a:pt x="3458" y="1444"/>
                    <a:pt x="3198" y="1476"/>
                    <a:pt x="2954" y="1488"/>
                  </a:cubicBezTo>
                  <a:cubicBezTo>
                    <a:pt x="2710" y="1500"/>
                    <a:pt x="2380" y="1488"/>
                    <a:pt x="2126" y="1488"/>
                  </a:cubicBezTo>
                  <a:cubicBezTo>
                    <a:pt x="1872" y="1488"/>
                    <a:pt x="1654" y="1490"/>
                    <a:pt x="1430" y="1488"/>
                  </a:cubicBezTo>
                  <a:cubicBezTo>
                    <a:pt x="1206" y="1486"/>
                    <a:pt x="978" y="1494"/>
                    <a:pt x="782" y="1476"/>
                  </a:cubicBezTo>
                  <a:cubicBezTo>
                    <a:pt x="586" y="1458"/>
                    <a:pt x="378" y="1440"/>
                    <a:pt x="254" y="1380"/>
                  </a:cubicBezTo>
                  <a:cubicBezTo>
                    <a:pt x="130" y="1320"/>
                    <a:pt x="76" y="1220"/>
                    <a:pt x="38" y="1116"/>
                  </a:cubicBezTo>
                  <a:cubicBezTo>
                    <a:pt x="0" y="1012"/>
                    <a:pt x="24" y="872"/>
                    <a:pt x="26" y="756"/>
                  </a:cubicBezTo>
                  <a:cubicBezTo>
                    <a:pt x="28" y="640"/>
                    <a:pt x="40" y="520"/>
                    <a:pt x="50" y="420"/>
                  </a:cubicBezTo>
                  <a:cubicBezTo>
                    <a:pt x="60" y="320"/>
                    <a:pt x="64" y="226"/>
                    <a:pt x="86" y="156"/>
                  </a:cubicBezTo>
                  <a:cubicBezTo>
                    <a:pt x="108" y="86"/>
                    <a:pt x="162" y="32"/>
                    <a:pt x="182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02" name="Freeform 98"/>
            <p:cNvSpPr>
              <a:spLocks/>
            </p:cNvSpPr>
            <p:nvPr/>
          </p:nvSpPr>
          <p:spPr bwMode="auto">
            <a:xfrm>
              <a:off x="90" y="2348"/>
              <a:ext cx="4050" cy="1813"/>
            </a:xfrm>
            <a:custGeom>
              <a:avLst/>
              <a:gdLst>
                <a:gd name="T0" fmla="*/ 4050 w 4050"/>
                <a:gd name="T1" fmla="*/ 1552 h 1813"/>
                <a:gd name="T2" fmla="*/ 3942 w 4050"/>
                <a:gd name="T3" fmla="*/ 1648 h 1813"/>
                <a:gd name="T4" fmla="*/ 3798 w 4050"/>
                <a:gd name="T5" fmla="*/ 1714 h 1813"/>
                <a:gd name="T6" fmla="*/ 3534 w 4050"/>
                <a:gd name="T7" fmla="*/ 1762 h 1813"/>
                <a:gd name="T8" fmla="*/ 3180 w 4050"/>
                <a:gd name="T9" fmla="*/ 1792 h 1813"/>
                <a:gd name="T10" fmla="*/ 2784 w 4050"/>
                <a:gd name="T11" fmla="*/ 1810 h 1813"/>
                <a:gd name="T12" fmla="*/ 2256 w 4050"/>
                <a:gd name="T13" fmla="*/ 1810 h 1813"/>
                <a:gd name="T14" fmla="*/ 1734 w 4050"/>
                <a:gd name="T15" fmla="*/ 1804 h 1813"/>
                <a:gd name="T16" fmla="*/ 1362 w 4050"/>
                <a:gd name="T17" fmla="*/ 1804 h 1813"/>
                <a:gd name="T18" fmla="*/ 870 w 4050"/>
                <a:gd name="T19" fmla="*/ 1804 h 1813"/>
                <a:gd name="T20" fmla="*/ 516 w 4050"/>
                <a:gd name="T21" fmla="*/ 1762 h 1813"/>
                <a:gd name="T22" fmla="*/ 312 w 4050"/>
                <a:gd name="T23" fmla="*/ 1708 h 1813"/>
                <a:gd name="T24" fmla="*/ 108 w 4050"/>
                <a:gd name="T25" fmla="*/ 1564 h 1813"/>
                <a:gd name="T26" fmla="*/ 12 w 4050"/>
                <a:gd name="T27" fmla="*/ 1252 h 1813"/>
                <a:gd name="T28" fmla="*/ 36 w 4050"/>
                <a:gd name="T29" fmla="*/ 850 h 1813"/>
                <a:gd name="T30" fmla="*/ 66 w 4050"/>
                <a:gd name="T31" fmla="*/ 454 h 1813"/>
                <a:gd name="T32" fmla="*/ 126 w 4050"/>
                <a:gd name="T33" fmla="*/ 184 h 1813"/>
                <a:gd name="T34" fmla="*/ 234 w 4050"/>
                <a:gd name="T35" fmla="*/ 28 h 1813"/>
                <a:gd name="T36" fmla="*/ 372 w 4050"/>
                <a:gd name="T37" fmla="*/ 16 h 1813"/>
                <a:gd name="T38" fmla="*/ 462 w 4050"/>
                <a:gd name="T39" fmla="*/ 12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0" h="1813">
                  <a:moveTo>
                    <a:pt x="4050" y="1552"/>
                  </a:moveTo>
                  <a:cubicBezTo>
                    <a:pt x="4032" y="1568"/>
                    <a:pt x="3984" y="1621"/>
                    <a:pt x="3942" y="1648"/>
                  </a:cubicBezTo>
                  <a:cubicBezTo>
                    <a:pt x="3900" y="1675"/>
                    <a:pt x="3866" y="1695"/>
                    <a:pt x="3798" y="1714"/>
                  </a:cubicBezTo>
                  <a:cubicBezTo>
                    <a:pt x="3730" y="1733"/>
                    <a:pt x="3637" y="1749"/>
                    <a:pt x="3534" y="1762"/>
                  </a:cubicBezTo>
                  <a:cubicBezTo>
                    <a:pt x="3431" y="1775"/>
                    <a:pt x="3305" y="1784"/>
                    <a:pt x="3180" y="1792"/>
                  </a:cubicBezTo>
                  <a:cubicBezTo>
                    <a:pt x="3055" y="1800"/>
                    <a:pt x="2938" y="1807"/>
                    <a:pt x="2784" y="1810"/>
                  </a:cubicBezTo>
                  <a:cubicBezTo>
                    <a:pt x="2630" y="1813"/>
                    <a:pt x="2431" y="1811"/>
                    <a:pt x="2256" y="1810"/>
                  </a:cubicBezTo>
                  <a:cubicBezTo>
                    <a:pt x="2081" y="1809"/>
                    <a:pt x="1883" y="1805"/>
                    <a:pt x="1734" y="1804"/>
                  </a:cubicBezTo>
                  <a:cubicBezTo>
                    <a:pt x="1585" y="1803"/>
                    <a:pt x="1506" y="1804"/>
                    <a:pt x="1362" y="1804"/>
                  </a:cubicBezTo>
                  <a:cubicBezTo>
                    <a:pt x="1218" y="1804"/>
                    <a:pt x="1011" y="1811"/>
                    <a:pt x="870" y="1804"/>
                  </a:cubicBezTo>
                  <a:cubicBezTo>
                    <a:pt x="729" y="1797"/>
                    <a:pt x="609" y="1778"/>
                    <a:pt x="516" y="1762"/>
                  </a:cubicBezTo>
                  <a:cubicBezTo>
                    <a:pt x="423" y="1746"/>
                    <a:pt x="380" y="1741"/>
                    <a:pt x="312" y="1708"/>
                  </a:cubicBezTo>
                  <a:cubicBezTo>
                    <a:pt x="244" y="1675"/>
                    <a:pt x="158" y="1640"/>
                    <a:pt x="108" y="1564"/>
                  </a:cubicBezTo>
                  <a:cubicBezTo>
                    <a:pt x="58" y="1488"/>
                    <a:pt x="24" y="1371"/>
                    <a:pt x="12" y="1252"/>
                  </a:cubicBezTo>
                  <a:cubicBezTo>
                    <a:pt x="0" y="1133"/>
                    <a:pt x="27" y="983"/>
                    <a:pt x="36" y="850"/>
                  </a:cubicBezTo>
                  <a:cubicBezTo>
                    <a:pt x="45" y="717"/>
                    <a:pt x="51" y="565"/>
                    <a:pt x="66" y="454"/>
                  </a:cubicBezTo>
                  <a:cubicBezTo>
                    <a:pt x="81" y="343"/>
                    <a:pt x="98" y="255"/>
                    <a:pt x="126" y="184"/>
                  </a:cubicBezTo>
                  <a:cubicBezTo>
                    <a:pt x="154" y="113"/>
                    <a:pt x="193" y="56"/>
                    <a:pt x="234" y="28"/>
                  </a:cubicBezTo>
                  <a:cubicBezTo>
                    <a:pt x="275" y="0"/>
                    <a:pt x="334" y="0"/>
                    <a:pt x="372" y="16"/>
                  </a:cubicBezTo>
                  <a:cubicBezTo>
                    <a:pt x="410" y="32"/>
                    <a:pt x="443" y="102"/>
                    <a:pt x="462" y="124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03" name="Freeform 99"/>
            <p:cNvSpPr>
              <a:spLocks/>
            </p:cNvSpPr>
            <p:nvPr/>
          </p:nvSpPr>
          <p:spPr bwMode="auto">
            <a:xfrm>
              <a:off x="18" y="2240"/>
              <a:ext cx="4314" cy="2017"/>
            </a:xfrm>
            <a:custGeom>
              <a:avLst/>
              <a:gdLst>
                <a:gd name="T0" fmla="*/ 4314 w 4314"/>
                <a:gd name="T1" fmla="*/ 1672 h 2017"/>
                <a:gd name="T2" fmla="*/ 4248 w 4314"/>
                <a:gd name="T3" fmla="*/ 1738 h 2017"/>
                <a:gd name="T4" fmla="*/ 4152 w 4314"/>
                <a:gd name="T5" fmla="*/ 1816 h 2017"/>
                <a:gd name="T6" fmla="*/ 4020 w 4314"/>
                <a:gd name="T7" fmla="*/ 1894 h 2017"/>
                <a:gd name="T8" fmla="*/ 3894 w 4314"/>
                <a:gd name="T9" fmla="*/ 1936 h 2017"/>
                <a:gd name="T10" fmla="*/ 3504 w 4314"/>
                <a:gd name="T11" fmla="*/ 1990 h 2017"/>
                <a:gd name="T12" fmla="*/ 2958 w 4314"/>
                <a:gd name="T13" fmla="*/ 2014 h 2017"/>
                <a:gd name="T14" fmla="*/ 2334 w 4314"/>
                <a:gd name="T15" fmla="*/ 2008 h 2017"/>
                <a:gd name="T16" fmla="*/ 1818 w 4314"/>
                <a:gd name="T17" fmla="*/ 2002 h 2017"/>
                <a:gd name="T18" fmla="*/ 1212 w 4314"/>
                <a:gd name="T19" fmla="*/ 2002 h 2017"/>
                <a:gd name="T20" fmla="*/ 528 w 4314"/>
                <a:gd name="T21" fmla="*/ 1948 h 2017"/>
                <a:gd name="T22" fmla="*/ 186 w 4314"/>
                <a:gd name="T23" fmla="*/ 1798 h 2017"/>
                <a:gd name="T24" fmla="*/ 54 w 4314"/>
                <a:gd name="T25" fmla="*/ 1648 h 2017"/>
                <a:gd name="T26" fmla="*/ 6 w 4314"/>
                <a:gd name="T27" fmla="*/ 1390 h 2017"/>
                <a:gd name="T28" fmla="*/ 18 w 4314"/>
                <a:gd name="T29" fmla="*/ 742 h 2017"/>
                <a:gd name="T30" fmla="*/ 90 w 4314"/>
                <a:gd name="T31" fmla="*/ 280 h 2017"/>
                <a:gd name="T32" fmla="*/ 240 w 4314"/>
                <a:gd name="T33" fmla="*/ 52 h 2017"/>
                <a:gd name="T34" fmla="*/ 462 w 4314"/>
                <a:gd name="T35" fmla="*/ 4 h 2017"/>
                <a:gd name="T36" fmla="*/ 582 w 4314"/>
                <a:gd name="T37" fmla="*/ 76 h 2017"/>
                <a:gd name="T38" fmla="*/ 720 w 4314"/>
                <a:gd name="T39" fmla="*/ 262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14" h="2017">
                  <a:moveTo>
                    <a:pt x="4314" y="1672"/>
                  </a:moveTo>
                  <a:cubicBezTo>
                    <a:pt x="4303" y="1683"/>
                    <a:pt x="4275" y="1714"/>
                    <a:pt x="4248" y="1738"/>
                  </a:cubicBezTo>
                  <a:cubicBezTo>
                    <a:pt x="4221" y="1762"/>
                    <a:pt x="4190" y="1790"/>
                    <a:pt x="4152" y="1816"/>
                  </a:cubicBezTo>
                  <a:cubicBezTo>
                    <a:pt x="4114" y="1842"/>
                    <a:pt x="4063" y="1874"/>
                    <a:pt x="4020" y="1894"/>
                  </a:cubicBezTo>
                  <a:cubicBezTo>
                    <a:pt x="3977" y="1914"/>
                    <a:pt x="3980" y="1920"/>
                    <a:pt x="3894" y="1936"/>
                  </a:cubicBezTo>
                  <a:cubicBezTo>
                    <a:pt x="3808" y="1952"/>
                    <a:pt x="3660" y="1977"/>
                    <a:pt x="3504" y="1990"/>
                  </a:cubicBezTo>
                  <a:cubicBezTo>
                    <a:pt x="3348" y="2003"/>
                    <a:pt x="3153" y="2011"/>
                    <a:pt x="2958" y="2014"/>
                  </a:cubicBezTo>
                  <a:cubicBezTo>
                    <a:pt x="2763" y="2017"/>
                    <a:pt x="2524" y="2010"/>
                    <a:pt x="2334" y="2008"/>
                  </a:cubicBezTo>
                  <a:cubicBezTo>
                    <a:pt x="2144" y="2006"/>
                    <a:pt x="2005" y="2003"/>
                    <a:pt x="1818" y="2002"/>
                  </a:cubicBezTo>
                  <a:cubicBezTo>
                    <a:pt x="1631" y="2001"/>
                    <a:pt x="1427" y="2011"/>
                    <a:pt x="1212" y="2002"/>
                  </a:cubicBezTo>
                  <a:cubicBezTo>
                    <a:pt x="997" y="1993"/>
                    <a:pt x="699" y="1982"/>
                    <a:pt x="528" y="1948"/>
                  </a:cubicBezTo>
                  <a:cubicBezTo>
                    <a:pt x="357" y="1914"/>
                    <a:pt x="265" y="1848"/>
                    <a:pt x="186" y="1798"/>
                  </a:cubicBezTo>
                  <a:cubicBezTo>
                    <a:pt x="107" y="1748"/>
                    <a:pt x="84" y="1716"/>
                    <a:pt x="54" y="1648"/>
                  </a:cubicBezTo>
                  <a:cubicBezTo>
                    <a:pt x="24" y="1580"/>
                    <a:pt x="12" y="1541"/>
                    <a:pt x="6" y="1390"/>
                  </a:cubicBezTo>
                  <a:cubicBezTo>
                    <a:pt x="0" y="1239"/>
                    <a:pt x="4" y="927"/>
                    <a:pt x="18" y="742"/>
                  </a:cubicBezTo>
                  <a:cubicBezTo>
                    <a:pt x="32" y="557"/>
                    <a:pt x="53" y="395"/>
                    <a:pt x="90" y="280"/>
                  </a:cubicBezTo>
                  <a:cubicBezTo>
                    <a:pt x="127" y="165"/>
                    <a:pt x="178" y="98"/>
                    <a:pt x="240" y="52"/>
                  </a:cubicBezTo>
                  <a:cubicBezTo>
                    <a:pt x="302" y="6"/>
                    <a:pt x="405" y="0"/>
                    <a:pt x="462" y="4"/>
                  </a:cubicBezTo>
                  <a:cubicBezTo>
                    <a:pt x="519" y="8"/>
                    <a:pt x="539" y="33"/>
                    <a:pt x="582" y="76"/>
                  </a:cubicBezTo>
                  <a:cubicBezTo>
                    <a:pt x="625" y="119"/>
                    <a:pt x="691" y="223"/>
                    <a:pt x="720" y="262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8004" name="Group 100"/>
          <p:cNvGrpSpPr>
            <a:grpSpLocks/>
          </p:cNvGrpSpPr>
          <p:nvPr/>
        </p:nvGrpSpPr>
        <p:grpSpPr bwMode="auto">
          <a:xfrm>
            <a:off x="409575" y="312738"/>
            <a:ext cx="8258175" cy="5878512"/>
            <a:chOff x="258" y="197"/>
            <a:chExt cx="5202" cy="3703"/>
          </a:xfrm>
        </p:grpSpPr>
        <p:sp>
          <p:nvSpPr>
            <p:cNvPr id="1148005" name="Text Box 101"/>
            <p:cNvSpPr txBox="1">
              <a:spLocks noChangeArrowheads="1"/>
            </p:cNvSpPr>
            <p:nvPr/>
          </p:nvSpPr>
          <p:spPr bwMode="auto">
            <a:xfrm>
              <a:off x="494" y="197"/>
              <a:ext cx="2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x</a:t>
              </a:r>
            </a:p>
          </p:txBody>
        </p:sp>
        <p:sp>
          <p:nvSpPr>
            <p:cNvPr id="1148006" name="Text Box 102"/>
            <p:cNvSpPr txBox="1">
              <a:spLocks noChangeArrowheads="1"/>
            </p:cNvSpPr>
            <p:nvPr/>
          </p:nvSpPr>
          <p:spPr bwMode="auto">
            <a:xfrm>
              <a:off x="686" y="197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y</a:t>
              </a:r>
            </a:p>
          </p:txBody>
        </p:sp>
        <p:grpSp>
          <p:nvGrpSpPr>
            <p:cNvPr id="1148007" name="Group 103"/>
            <p:cNvGrpSpPr>
              <a:grpSpLocks/>
            </p:cNvGrpSpPr>
            <p:nvPr/>
          </p:nvGrpSpPr>
          <p:grpSpPr bwMode="auto">
            <a:xfrm>
              <a:off x="348" y="468"/>
              <a:ext cx="456" cy="72"/>
              <a:chOff x="468" y="480"/>
              <a:chExt cx="456" cy="72"/>
            </a:xfrm>
          </p:grpSpPr>
          <p:sp>
            <p:nvSpPr>
              <p:cNvPr id="1148008" name="Oval 104"/>
              <p:cNvSpPr>
                <a:spLocks noChangeArrowheads="1"/>
              </p:cNvSpPr>
              <p:nvPr/>
            </p:nvSpPr>
            <p:spPr bwMode="auto">
              <a:xfrm>
                <a:off x="852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09" name="Oval 105"/>
              <p:cNvSpPr>
                <a:spLocks noChangeArrowheads="1"/>
              </p:cNvSpPr>
              <p:nvPr/>
            </p:nvSpPr>
            <p:spPr bwMode="auto">
              <a:xfrm>
                <a:off x="468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10" name="Oval 106"/>
              <p:cNvSpPr>
                <a:spLocks noChangeArrowheads="1"/>
              </p:cNvSpPr>
              <p:nvPr/>
            </p:nvSpPr>
            <p:spPr bwMode="auto">
              <a:xfrm>
                <a:off x="660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11" name="Group 107"/>
            <p:cNvGrpSpPr>
              <a:grpSpLocks/>
            </p:cNvGrpSpPr>
            <p:nvPr/>
          </p:nvGrpSpPr>
          <p:grpSpPr bwMode="auto">
            <a:xfrm>
              <a:off x="348" y="1140"/>
              <a:ext cx="456" cy="72"/>
              <a:chOff x="348" y="1380"/>
              <a:chExt cx="456" cy="72"/>
            </a:xfrm>
          </p:grpSpPr>
          <p:sp>
            <p:nvSpPr>
              <p:cNvPr id="1148012" name="Oval 108"/>
              <p:cNvSpPr>
                <a:spLocks noChangeArrowheads="1"/>
              </p:cNvSpPr>
              <p:nvPr/>
            </p:nvSpPr>
            <p:spPr bwMode="auto">
              <a:xfrm>
                <a:off x="732" y="13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13" name="Oval 109"/>
              <p:cNvSpPr>
                <a:spLocks noChangeArrowheads="1"/>
              </p:cNvSpPr>
              <p:nvPr/>
            </p:nvSpPr>
            <p:spPr bwMode="auto">
              <a:xfrm>
                <a:off x="348" y="13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14" name="Oval 110"/>
              <p:cNvSpPr>
                <a:spLocks noChangeArrowheads="1"/>
              </p:cNvSpPr>
              <p:nvPr/>
            </p:nvSpPr>
            <p:spPr bwMode="auto">
              <a:xfrm>
                <a:off x="540" y="13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15" name="Group 111"/>
            <p:cNvGrpSpPr>
              <a:grpSpLocks/>
            </p:cNvGrpSpPr>
            <p:nvPr/>
          </p:nvGrpSpPr>
          <p:grpSpPr bwMode="auto">
            <a:xfrm>
              <a:off x="348" y="1848"/>
              <a:ext cx="456" cy="72"/>
              <a:chOff x="336" y="1884"/>
              <a:chExt cx="456" cy="72"/>
            </a:xfrm>
          </p:grpSpPr>
          <p:sp>
            <p:nvSpPr>
              <p:cNvPr id="1148016" name="Oval 112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17" name="Oval 113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18" name="Oval 114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19" name="Group 115"/>
            <p:cNvGrpSpPr>
              <a:grpSpLocks/>
            </p:cNvGrpSpPr>
            <p:nvPr/>
          </p:nvGrpSpPr>
          <p:grpSpPr bwMode="auto">
            <a:xfrm>
              <a:off x="348" y="2496"/>
              <a:ext cx="456" cy="72"/>
              <a:chOff x="336" y="1884"/>
              <a:chExt cx="456" cy="72"/>
            </a:xfrm>
          </p:grpSpPr>
          <p:sp>
            <p:nvSpPr>
              <p:cNvPr id="1148020" name="Oval 116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21" name="Oval 117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22" name="Oval 118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23" name="Group 119"/>
            <p:cNvGrpSpPr>
              <a:grpSpLocks/>
            </p:cNvGrpSpPr>
            <p:nvPr/>
          </p:nvGrpSpPr>
          <p:grpSpPr bwMode="auto">
            <a:xfrm>
              <a:off x="348" y="3192"/>
              <a:ext cx="456" cy="72"/>
              <a:chOff x="336" y="1884"/>
              <a:chExt cx="456" cy="72"/>
            </a:xfrm>
          </p:grpSpPr>
          <p:sp>
            <p:nvSpPr>
              <p:cNvPr id="1148024" name="Oval 120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25" name="Oval 121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26" name="Oval 122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27" name="Group 123"/>
            <p:cNvGrpSpPr>
              <a:grpSpLocks/>
            </p:cNvGrpSpPr>
            <p:nvPr/>
          </p:nvGrpSpPr>
          <p:grpSpPr bwMode="auto">
            <a:xfrm>
              <a:off x="348" y="3720"/>
              <a:ext cx="456" cy="72"/>
              <a:chOff x="336" y="1884"/>
              <a:chExt cx="456" cy="72"/>
            </a:xfrm>
          </p:grpSpPr>
          <p:sp>
            <p:nvSpPr>
              <p:cNvPr id="1148028" name="Oval 124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29" name="Oval 125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30" name="Oval 126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31" name="Group 127"/>
            <p:cNvGrpSpPr>
              <a:grpSpLocks/>
            </p:cNvGrpSpPr>
            <p:nvPr/>
          </p:nvGrpSpPr>
          <p:grpSpPr bwMode="auto">
            <a:xfrm>
              <a:off x="3924" y="3828"/>
              <a:ext cx="456" cy="72"/>
              <a:chOff x="336" y="1884"/>
              <a:chExt cx="456" cy="72"/>
            </a:xfrm>
          </p:grpSpPr>
          <p:sp>
            <p:nvSpPr>
              <p:cNvPr id="1148032" name="Oval 128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33" name="Oval 129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34" name="Oval 130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35" name="Group 131"/>
            <p:cNvGrpSpPr>
              <a:grpSpLocks/>
            </p:cNvGrpSpPr>
            <p:nvPr/>
          </p:nvGrpSpPr>
          <p:grpSpPr bwMode="auto">
            <a:xfrm>
              <a:off x="5004" y="1488"/>
              <a:ext cx="456" cy="72"/>
              <a:chOff x="336" y="1884"/>
              <a:chExt cx="456" cy="72"/>
            </a:xfrm>
          </p:grpSpPr>
          <p:sp>
            <p:nvSpPr>
              <p:cNvPr id="1148036" name="Oval 132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37" name="Oval 133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38" name="Oval 134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39" name="Group 135"/>
            <p:cNvGrpSpPr>
              <a:grpSpLocks/>
            </p:cNvGrpSpPr>
            <p:nvPr/>
          </p:nvGrpSpPr>
          <p:grpSpPr bwMode="auto">
            <a:xfrm>
              <a:off x="4044" y="984"/>
              <a:ext cx="456" cy="72"/>
              <a:chOff x="336" y="1884"/>
              <a:chExt cx="456" cy="72"/>
            </a:xfrm>
          </p:grpSpPr>
          <p:sp>
            <p:nvSpPr>
              <p:cNvPr id="1148040" name="Oval 136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41" name="Oval 137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42" name="Oval 138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43" name="Group 139"/>
            <p:cNvGrpSpPr>
              <a:grpSpLocks/>
            </p:cNvGrpSpPr>
            <p:nvPr/>
          </p:nvGrpSpPr>
          <p:grpSpPr bwMode="auto">
            <a:xfrm>
              <a:off x="4044" y="288"/>
              <a:ext cx="456" cy="72"/>
              <a:chOff x="336" y="1884"/>
              <a:chExt cx="456" cy="72"/>
            </a:xfrm>
          </p:grpSpPr>
          <p:sp>
            <p:nvSpPr>
              <p:cNvPr id="1148044" name="Oval 140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45" name="Oval 141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46" name="Oval 142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47" name="Group 143"/>
            <p:cNvGrpSpPr>
              <a:grpSpLocks/>
            </p:cNvGrpSpPr>
            <p:nvPr/>
          </p:nvGrpSpPr>
          <p:grpSpPr bwMode="auto">
            <a:xfrm>
              <a:off x="5004" y="3312"/>
              <a:ext cx="456" cy="72"/>
              <a:chOff x="468" y="480"/>
              <a:chExt cx="456" cy="72"/>
            </a:xfrm>
          </p:grpSpPr>
          <p:sp>
            <p:nvSpPr>
              <p:cNvPr id="1148048" name="Oval 144"/>
              <p:cNvSpPr>
                <a:spLocks noChangeArrowheads="1"/>
              </p:cNvSpPr>
              <p:nvPr/>
            </p:nvSpPr>
            <p:spPr bwMode="auto">
              <a:xfrm>
                <a:off x="852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49" name="Oval 145"/>
              <p:cNvSpPr>
                <a:spLocks noChangeArrowheads="1"/>
              </p:cNvSpPr>
              <p:nvPr/>
            </p:nvSpPr>
            <p:spPr bwMode="auto">
              <a:xfrm>
                <a:off x="468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50" name="Oval 146"/>
              <p:cNvSpPr>
                <a:spLocks noChangeArrowheads="1"/>
              </p:cNvSpPr>
              <p:nvPr/>
            </p:nvSpPr>
            <p:spPr bwMode="auto">
              <a:xfrm>
                <a:off x="660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51" name="Group 147"/>
            <p:cNvGrpSpPr>
              <a:grpSpLocks/>
            </p:cNvGrpSpPr>
            <p:nvPr/>
          </p:nvGrpSpPr>
          <p:grpSpPr bwMode="auto">
            <a:xfrm>
              <a:off x="5004" y="2760"/>
              <a:ext cx="456" cy="72"/>
              <a:chOff x="468" y="480"/>
              <a:chExt cx="456" cy="72"/>
            </a:xfrm>
          </p:grpSpPr>
          <p:sp>
            <p:nvSpPr>
              <p:cNvPr id="1148052" name="Oval 148"/>
              <p:cNvSpPr>
                <a:spLocks noChangeArrowheads="1"/>
              </p:cNvSpPr>
              <p:nvPr/>
            </p:nvSpPr>
            <p:spPr bwMode="auto">
              <a:xfrm>
                <a:off x="852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53" name="Oval 149"/>
              <p:cNvSpPr>
                <a:spLocks noChangeArrowheads="1"/>
              </p:cNvSpPr>
              <p:nvPr/>
            </p:nvSpPr>
            <p:spPr bwMode="auto">
              <a:xfrm>
                <a:off x="468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54" name="Oval 150"/>
              <p:cNvSpPr>
                <a:spLocks noChangeArrowheads="1"/>
              </p:cNvSpPr>
              <p:nvPr/>
            </p:nvSpPr>
            <p:spPr bwMode="auto">
              <a:xfrm>
                <a:off x="660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48055" name="Group 151"/>
            <p:cNvGrpSpPr>
              <a:grpSpLocks/>
            </p:cNvGrpSpPr>
            <p:nvPr/>
          </p:nvGrpSpPr>
          <p:grpSpPr bwMode="auto">
            <a:xfrm>
              <a:off x="5004" y="2124"/>
              <a:ext cx="456" cy="72"/>
              <a:chOff x="468" y="480"/>
              <a:chExt cx="456" cy="72"/>
            </a:xfrm>
          </p:grpSpPr>
          <p:sp>
            <p:nvSpPr>
              <p:cNvPr id="1148056" name="Oval 152"/>
              <p:cNvSpPr>
                <a:spLocks noChangeArrowheads="1"/>
              </p:cNvSpPr>
              <p:nvPr/>
            </p:nvSpPr>
            <p:spPr bwMode="auto">
              <a:xfrm>
                <a:off x="852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57" name="Oval 153"/>
              <p:cNvSpPr>
                <a:spLocks noChangeArrowheads="1"/>
              </p:cNvSpPr>
              <p:nvPr/>
            </p:nvSpPr>
            <p:spPr bwMode="auto">
              <a:xfrm>
                <a:off x="468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058" name="Oval 154"/>
              <p:cNvSpPr>
                <a:spLocks noChangeArrowheads="1"/>
              </p:cNvSpPr>
              <p:nvPr/>
            </p:nvSpPr>
            <p:spPr bwMode="auto">
              <a:xfrm>
                <a:off x="660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8059" name="Text Box 155"/>
            <p:cNvSpPr txBox="1">
              <a:spLocks noChangeArrowheads="1"/>
            </p:cNvSpPr>
            <p:nvPr/>
          </p:nvSpPr>
          <p:spPr bwMode="auto">
            <a:xfrm>
              <a:off x="4278" y="265"/>
              <a:ext cx="2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</a:t>
              </a:r>
            </a:p>
          </p:txBody>
        </p:sp>
        <p:sp>
          <p:nvSpPr>
            <p:cNvPr id="1148060" name="Text Box 156"/>
            <p:cNvSpPr txBox="1">
              <a:spLocks noChangeArrowheads="1"/>
            </p:cNvSpPr>
            <p:nvPr/>
          </p:nvSpPr>
          <p:spPr bwMode="auto">
            <a:xfrm>
              <a:off x="4486" y="277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b</a:t>
              </a:r>
            </a:p>
          </p:txBody>
        </p:sp>
        <p:sp>
          <p:nvSpPr>
            <p:cNvPr id="1148061" name="Text Box 157"/>
            <p:cNvSpPr txBox="1">
              <a:spLocks noChangeArrowheads="1"/>
            </p:cNvSpPr>
            <p:nvPr/>
          </p:nvSpPr>
          <p:spPr bwMode="auto">
            <a:xfrm>
              <a:off x="4053" y="271"/>
              <a:ext cx="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sym typeface="Symbol" panose="05050102010706020507" pitchFamily="18" charset="2"/>
                </a:rPr>
                <a:t></a:t>
              </a:r>
            </a:p>
          </p:txBody>
        </p:sp>
        <p:sp>
          <p:nvSpPr>
            <p:cNvPr id="1148062" name="Text Box 158"/>
            <p:cNvSpPr txBox="1">
              <a:spLocks noChangeArrowheads="1"/>
            </p:cNvSpPr>
            <p:nvPr/>
          </p:nvSpPr>
          <p:spPr bwMode="auto">
            <a:xfrm>
              <a:off x="258" y="209"/>
              <a:ext cx="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sym typeface="Symbol" panose="05050102010706020507" pitchFamily="18" charset="2"/>
                </a:rPr>
                <a:t>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78B4-B8D5-40A1-B3CF-E59322E9EC9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52002" name="Oval 2"/>
          <p:cNvSpPr>
            <a:spLocks noChangeArrowheads="1"/>
          </p:cNvSpPr>
          <p:nvPr/>
        </p:nvSpPr>
        <p:spPr bwMode="auto">
          <a:xfrm>
            <a:off x="4795838" y="1352550"/>
            <a:ext cx="1219200" cy="495300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2003" name="Group 3"/>
          <p:cNvGrpSpPr>
            <a:grpSpLocks/>
          </p:cNvGrpSpPr>
          <p:nvPr/>
        </p:nvGrpSpPr>
        <p:grpSpPr bwMode="auto">
          <a:xfrm>
            <a:off x="1849438" y="1619250"/>
            <a:ext cx="933450" cy="514350"/>
            <a:chOff x="1225" y="1044"/>
            <a:chExt cx="588" cy="324"/>
          </a:xfrm>
        </p:grpSpPr>
        <p:sp>
          <p:nvSpPr>
            <p:cNvPr id="1152004" name="Oval 4"/>
            <p:cNvSpPr>
              <a:spLocks noChangeArrowheads="1"/>
            </p:cNvSpPr>
            <p:nvPr/>
          </p:nvSpPr>
          <p:spPr bwMode="auto">
            <a:xfrm>
              <a:off x="1225" y="1044"/>
              <a:ext cx="5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05" name="Text Box 5"/>
            <p:cNvSpPr txBox="1">
              <a:spLocks noChangeArrowheads="1"/>
            </p:cNvSpPr>
            <p:nvPr/>
          </p:nvSpPr>
          <p:spPr bwMode="auto">
            <a:xfrm>
              <a:off x="1265" y="1076"/>
              <a:ext cx="4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x = 3</a:t>
              </a:r>
            </a:p>
          </p:txBody>
        </p:sp>
      </p:grpSp>
      <p:grpSp>
        <p:nvGrpSpPr>
          <p:cNvPr id="1152006" name="Group 6"/>
          <p:cNvGrpSpPr>
            <a:grpSpLocks/>
          </p:cNvGrpSpPr>
          <p:nvPr/>
        </p:nvGrpSpPr>
        <p:grpSpPr bwMode="auto">
          <a:xfrm>
            <a:off x="1792288" y="2686050"/>
            <a:ext cx="1047750" cy="571500"/>
            <a:chOff x="1177" y="1716"/>
            <a:chExt cx="660" cy="360"/>
          </a:xfrm>
        </p:grpSpPr>
        <p:sp>
          <p:nvSpPr>
            <p:cNvPr id="1152007" name="Oval 7"/>
            <p:cNvSpPr>
              <a:spLocks noChangeArrowheads="1"/>
            </p:cNvSpPr>
            <p:nvPr/>
          </p:nvSpPr>
          <p:spPr bwMode="auto">
            <a:xfrm>
              <a:off x="1177" y="1716"/>
              <a:ext cx="6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08" name="Text Box 8"/>
            <p:cNvSpPr txBox="1">
              <a:spLocks noChangeArrowheads="1"/>
            </p:cNvSpPr>
            <p:nvPr/>
          </p:nvSpPr>
          <p:spPr bwMode="auto">
            <a:xfrm>
              <a:off x="1231" y="1758"/>
              <a:ext cx="5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p(x,y)</a:t>
              </a:r>
            </a:p>
          </p:txBody>
        </p:sp>
      </p:grpSp>
      <p:grpSp>
        <p:nvGrpSpPr>
          <p:cNvPr id="1152009" name="Group 9"/>
          <p:cNvGrpSpPr>
            <a:grpSpLocks/>
          </p:cNvGrpSpPr>
          <p:nvPr/>
        </p:nvGrpSpPr>
        <p:grpSpPr bwMode="auto">
          <a:xfrm>
            <a:off x="1392238" y="3714750"/>
            <a:ext cx="1863725" cy="609600"/>
            <a:chOff x="925" y="2364"/>
            <a:chExt cx="1174" cy="384"/>
          </a:xfrm>
        </p:grpSpPr>
        <p:sp>
          <p:nvSpPr>
            <p:cNvPr id="1152010" name="Oval 10"/>
            <p:cNvSpPr>
              <a:spLocks noChangeArrowheads="1"/>
            </p:cNvSpPr>
            <p:nvPr/>
          </p:nvSpPr>
          <p:spPr bwMode="auto">
            <a:xfrm>
              <a:off x="925" y="2364"/>
              <a:ext cx="1164" cy="38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11" name="Text Box 11"/>
            <p:cNvSpPr txBox="1">
              <a:spLocks noChangeArrowheads="1"/>
            </p:cNvSpPr>
            <p:nvPr/>
          </p:nvSpPr>
          <p:spPr bwMode="auto">
            <a:xfrm>
              <a:off x="951" y="2439"/>
              <a:ext cx="11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1152012" name="Group 12"/>
          <p:cNvGrpSpPr>
            <a:grpSpLocks/>
          </p:cNvGrpSpPr>
          <p:nvPr/>
        </p:nvGrpSpPr>
        <p:grpSpPr bwMode="auto">
          <a:xfrm>
            <a:off x="1658938" y="4857750"/>
            <a:ext cx="1314450" cy="533400"/>
            <a:chOff x="1093" y="3084"/>
            <a:chExt cx="828" cy="336"/>
          </a:xfrm>
        </p:grpSpPr>
        <p:sp>
          <p:nvSpPr>
            <p:cNvPr id="1152013" name="Oval 13"/>
            <p:cNvSpPr>
              <a:spLocks noChangeArrowheads="1"/>
            </p:cNvSpPr>
            <p:nvPr/>
          </p:nvSpPr>
          <p:spPr bwMode="auto">
            <a:xfrm>
              <a:off x="1093" y="3084"/>
              <a:ext cx="828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14" name="Text Box 14"/>
            <p:cNvSpPr txBox="1">
              <a:spLocks noChangeArrowheads="1"/>
            </p:cNvSpPr>
            <p:nvPr/>
          </p:nvSpPr>
          <p:spPr bwMode="auto">
            <a:xfrm>
              <a:off x="1137" y="3121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printf(y)</a:t>
              </a:r>
            </a:p>
          </p:txBody>
        </p:sp>
      </p:grpSp>
      <p:grpSp>
        <p:nvGrpSpPr>
          <p:cNvPr id="1152015" name="Group 15"/>
          <p:cNvGrpSpPr>
            <a:grpSpLocks/>
          </p:cNvGrpSpPr>
          <p:nvPr/>
        </p:nvGrpSpPr>
        <p:grpSpPr bwMode="auto">
          <a:xfrm>
            <a:off x="1582738" y="533400"/>
            <a:ext cx="1485900" cy="533400"/>
            <a:chOff x="1045" y="360"/>
            <a:chExt cx="936" cy="336"/>
          </a:xfrm>
        </p:grpSpPr>
        <p:sp>
          <p:nvSpPr>
            <p:cNvPr id="1152016" name="Oval 16"/>
            <p:cNvSpPr>
              <a:spLocks noChangeArrowheads="1"/>
            </p:cNvSpPr>
            <p:nvPr/>
          </p:nvSpPr>
          <p:spPr bwMode="auto">
            <a:xfrm>
              <a:off x="1045" y="360"/>
              <a:ext cx="936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17" name="Text Box 17"/>
            <p:cNvSpPr txBox="1">
              <a:spLocks noChangeArrowheads="1"/>
            </p:cNvSpPr>
            <p:nvPr/>
          </p:nvSpPr>
          <p:spPr bwMode="auto">
            <a:xfrm>
              <a:off x="1082" y="395"/>
              <a:ext cx="8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start main</a:t>
              </a:r>
            </a:p>
          </p:txBody>
        </p:sp>
      </p:grpSp>
      <p:grpSp>
        <p:nvGrpSpPr>
          <p:cNvPr id="1152018" name="Group 18"/>
          <p:cNvGrpSpPr>
            <a:grpSpLocks/>
          </p:cNvGrpSpPr>
          <p:nvPr/>
        </p:nvGrpSpPr>
        <p:grpSpPr bwMode="auto">
          <a:xfrm>
            <a:off x="1601788" y="5734050"/>
            <a:ext cx="1409700" cy="514350"/>
            <a:chOff x="1021" y="3780"/>
            <a:chExt cx="888" cy="324"/>
          </a:xfrm>
        </p:grpSpPr>
        <p:sp>
          <p:nvSpPr>
            <p:cNvPr id="1152019" name="Oval 19"/>
            <p:cNvSpPr>
              <a:spLocks noChangeArrowheads="1"/>
            </p:cNvSpPr>
            <p:nvPr/>
          </p:nvSpPr>
          <p:spPr bwMode="auto">
            <a:xfrm>
              <a:off x="1021" y="3780"/>
              <a:ext cx="888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20" name="Text Box 20"/>
            <p:cNvSpPr txBox="1">
              <a:spLocks noChangeArrowheads="1"/>
            </p:cNvSpPr>
            <p:nvPr/>
          </p:nvSpPr>
          <p:spPr bwMode="auto">
            <a:xfrm>
              <a:off x="1055" y="3803"/>
              <a:ext cx="8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exit main</a:t>
              </a:r>
            </a:p>
          </p:txBody>
        </p:sp>
      </p:grpSp>
      <p:grpSp>
        <p:nvGrpSpPr>
          <p:cNvPr id="1152021" name="Group 21"/>
          <p:cNvGrpSpPr>
            <a:grpSpLocks/>
          </p:cNvGrpSpPr>
          <p:nvPr/>
        </p:nvGrpSpPr>
        <p:grpSpPr bwMode="auto">
          <a:xfrm>
            <a:off x="4630738" y="342900"/>
            <a:ext cx="1550987" cy="571500"/>
            <a:chOff x="3229" y="204"/>
            <a:chExt cx="977" cy="360"/>
          </a:xfrm>
        </p:grpSpPr>
        <p:sp>
          <p:nvSpPr>
            <p:cNvPr id="1152022" name="Oval 22"/>
            <p:cNvSpPr>
              <a:spLocks noChangeArrowheads="1"/>
            </p:cNvSpPr>
            <p:nvPr/>
          </p:nvSpPr>
          <p:spPr bwMode="auto">
            <a:xfrm>
              <a:off x="3229" y="204"/>
              <a:ext cx="96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23" name="Text Box 23"/>
            <p:cNvSpPr txBox="1">
              <a:spLocks noChangeArrowheads="1"/>
            </p:cNvSpPr>
            <p:nvPr/>
          </p:nvSpPr>
          <p:spPr bwMode="auto">
            <a:xfrm>
              <a:off x="3230" y="251"/>
              <a:ext cx="9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start p(a,b)</a:t>
              </a:r>
            </a:p>
          </p:txBody>
        </p:sp>
      </p:grpSp>
      <p:sp>
        <p:nvSpPr>
          <p:cNvPr id="1152024" name="Text Box 24"/>
          <p:cNvSpPr txBox="1">
            <a:spLocks noChangeArrowheads="1"/>
          </p:cNvSpPr>
          <p:nvPr/>
        </p:nvSpPr>
        <p:spPr bwMode="auto">
          <a:xfrm>
            <a:off x="4914900" y="1292225"/>
            <a:ext cx="93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if </a:t>
            </a:r>
            <a:r>
              <a:rPr lang="en-US" altLang="en-US" sz="2800">
                <a:solidFill>
                  <a:schemeClr val="tx1"/>
                </a:solidFill>
              </a:rPr>
              <a:t>. . .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1152025" name="Group 25"/>
          <p:cNvGrpSpPr>
            <a:grpSpLocks/>
          </p:cNvGrpSpPr>
          <p:nvPr/>
        </p:nvGrpSpPr>
        <p:grpSpPr bwMode="auto">
          <a:xfrm>
            <a:off x="6421438" y="2152650"/>
            <a:ext cx="952500" cy="533400"/>
            <a:chOff x="4249" y="1368"/>
            <a:chExt cx="600" cy="336"/>
          </a:xfrm>
        </p:grpSpPr>
        <p:sp>
          <p:nvSpPr>
            <p:cNvPr id="1152026" name="Oval 26"/>
            <p:cNvSpPr>
              <a:spLocks noChangeArrowheads="1"/>
            </p:cNvSpPr>
            <p:nvPr/>
          </p:nvSpPr>
          <p:spPr bwMode="auto">
            <a:xfrm>
              <a:off x="4249" y="1368"/>
              <a:ext cx="600" cy="3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27" name="Text Box 27"/>
            <p:cNvSpPr txBox="1">
              <a:spLocks noChangeArrowheads="1"/>
            </p:cNvSpPr>
            <p:nvPr/>
          </p:nvSpPr>
          <p:spPr bwMode="auto">
            <a:xfrm>
              <a:off x="4318" y="1412"/>
              <a:ext cx="4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b = a</a:t>
              </a:r>
            </a:p>
          </p:txBody>
        </p:sp>
      </p:grpSp>
      <p:grpSp>
        <p:nvGrpSpPr>
          <p:cNvPr id="1152028" name="Group 28"/>
          <p:cNvGrpSpPr>
            <a:grpSpLocks/>
          </p:cNvGrpSpPr>
          <p:nvPr/>
        </p:nvGrpSpPr>
        <p:grpSpPr bwMode="auto">
          <a:xfrm>
            <a:off x="6411913" y="3144838"/>
            <a:ext cx="971550" cy="552450"/>
            <a:chOff x="4039" y="1981"/>
            <a:chExt cx="612" cy="348"/>
          </a:xfrm>
        </p:grpSpPr>
        <p:sp>
          <p:nvSpPr>
            <p:cNvPr id="1152029" name="Oval 29"/>
            <p:cNvSpPr>
              <a:spLocks noChangeArrowheads="1"/>
            </p:cNvSpPr>
            <p:nvPr/>
          </p:nvSpPr>
          <p:spPr bwMode="auto">
            <a:xfrm>
              <a:off x="4039" y="1981"/>
              <a:ext cx="612" cy="34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30" name="Text Box 30"/>
            <p:cNvSpPr txBox="1">
              <a:spLocks noChangeArrowheads="1"/>
            </p:cNvSpPr>
            <p:nvPr/>
          </p:nvSpPr>
          <p:spPr bwMode="auto">
            <a:xfrm>
              <a:off x="4069" y="2014"/>
              <a:ext cx="5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p(a,b)</a:t>
              </a:r>
            </a:p>
          </p:txBody>
        </p:sp>
      </p:grpSp>
      <p:grpSp>
        <p:nvGrpSpPr>
          <p:cNvPr id="1152031" name="Group 31"/>
          <p:cNvGrpSpPr>
            <a:grpSpLocks/>
          </p:cNvGrpSpPr>
          <p:nvPr/>
        </p:nvGrpSpPr>
        <p:grpSpPr bwMode="auto">
          <a:xfrm>
            <a:off x="5945188" y="4156075"/>
            <a:ext cx="1905000" cy="571500"/>
            <a:chOff x="3949" y="2436"/>
            <a:chExt cx="1200" cy="360"/>
          </a:xfrm>
        </p:grpSpPr>
        <p:sp>
          <p:nvSpPr>
            <p:cNvPr id="1152032" name="Oval 32"/>
            <p:cNvSpPr>
              <a:spLocks noChangeArrowheads="1"/>
            </p:cNvSpPr>
            <p:nvPr/>
          </p:nvSpPr>
          <p:spPr bwMode="auto">
            <a:xfrm>
              <a:off x="3949" y="2436"/>
              <a:ext cx="1200" cy="36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33" name="Text Box 33"/>
            <p:cNvSpPr txBox="1">
              <a:spLocks noChangeArrowheads="1"/>
            </p:cNvSpPr>
            <p:nvPr/>
          </p:nvSpPr>
          <p:spPr bwMode="auto">
            <a:xfrm>
              <a:off x="3999" y="2495"/>
              <a:ext cx="11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return from p</a:t>
              </a:r>
            </a:p>
          </p:txBody>
        </p:sp>
      </p:grpSp>
      <p:grpSp>
        <p:nvGrpSpPr>
          <p:cNvPr id="1152034" name="Group 34"/>
          <p:cNvGrpSpPr>
            <a:grpSpLocks/>
          </p:cNvGrpSpPr>
          <p:nvPr/>
        </p:nvGrpSpPr>
        <p:grpSpPr bwMode="auto">
          <a:xfrm>
            <a:off x="6202363" y="5086350"/>
            <a:ext cx="1390650" cy="514350"/>
            <a:chOff x="4129" y="3012"/>
            <a:chExt cx="876" cy="324"/>
          </a:xfrm>
        </p:grpSpPr>
        <p:sp>
          <p:nvSpPr>
            <p:cNvPr id="1152035" name="Oval 35"/>
            <p:cNvSpPr>
              <a:spLocks noChangeArrowheads="1"/>
            </p:cNvSpPr>
            <p:nvPr/>
          </p:nvSpPr>
          <p:spPr bwMode="auto">
            <a:xfrm>
              <a:off x="4129" y="3012"/>
              <a:ext cx="876" cy="32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36" name="Text Box 36"/>
            <p:cNvSpPr txBox="1">
              <a:spLocks noChangeArrowheads="1"/>
            </p:cNvSpPr>
            <p:nvPr/>
          </p:nvSpPr>
          <p:spPr bwMode="auto">
            <a:xfrm>
              <a:off x="4185" y="3037"/>
              <a:ext cx="7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printf(b)</a:t>
              </a:r>
            </a:p>
          </p:txBody>
        </p:sp>
      </p:grpSp>
      <p:grpSp>
        <p:nvGrpSpPr>
          <p:cNvPr id="1152037" name="Group 37"/>
          <p:cNvGrpSpPr>
            <a:grpSpLocks/>
          </p:cNvGrpSpPr>
          <p:nvPr/>
        </p:nvGrpSpPr>
        <p:grpSpPr bwMode="auto">
          <a:xfrm>
            <a:off x="4887913" y="5829300"/>
            <a:ext cx="1009650" cy="476250"/>
            <a:chOff x="3385" y="3792"/>
            <a:chExt cx="636" cy="300"/>
          </a:xfrm>
        </p:grpSpPr>
        <p:sp>
          <p:nvSpPr>
            <p:cNvPr id="1152038" name="Oval 38"/>
            <p:cNvSpPr>
              <a:spLocks noChangeArrowheads="1"/>
            </p:cNvSpPr>
            <p:nvPr/>
          </p:nvSpPr>
          <p:spPr bwMode="auto">
            <a:xfrm>
              <a:off x="3385" y="3792"/>
              <a:ext cx="636" cy="30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39" name="Text Box 39"/>
            <p:cNvSpPr txBox="1">
              <a:spLocks noChangeArrowheads="1"/>
            </p:cNvSpPr>
            <p:nvPr/>
          </p:nvSpPr>
          <p:spPr bwMode="auto">
            <a:xfrm>
              <a:off x="3430" y="3815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exit p</a:t>
              </a:r>
            </a:p>
          </p:txBody>
        </p:sp>
      </p:grpSp>
      <p:cxnSp>
        <p:nvCxnSpPr>
          <p:cNvPr id="1152040" name="AutoShape 40"/>
          <p:cNvCxnSpPr>
            <a:cxnSpLocks noChangeShapeType="1"/>
            <a:stCxn id="1152016" idx="4"/>
            <a:endCxn id="1152004" idx="0"/>
          </p:cNvCxnSpPr>
          <p:nvPr/>
        </p:nvCxnSpPr>
        <p:spPr bwMode="auto">
          <a:xfrm flipH="1">
            <a:off x="2316163" y="1066800"/>
            <a:ext cx="9525" cy="5524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1" name="AutoShape 41"/>
          <p:cNvCxnSpPr>
            <a:cxnSpLocks noChangeShapeType="1"/>
            <a:stCxn id="1152004" idx="4"/>
            <a:endCxn id="1152007" idx="0"/>
          </p:cNvCxnSpPr>
          <p:nvPr/>
        </p:nvCxnSpPr>
        <p:spPr bwMode="auto">
          <a:xfrm>
            <a:off x="2316163" y="2133600"/>
            <a:ext cx="0" cy="5524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2" name="AutoShape 42"/>
          <p:cNvCxnSpPr>
            <a:cxnSpLocks noChangeShapeType="1"/>
            <a:stCxn id="1152007" idx="4"/>
            <a:endCxn id="1152010" idx="0"/>
          </p:cNvCxnSpPr>
          <p:nvPr/>
        </p:nvCxnSpPr>
        <p:spPr bwMode="auto">
          <a:xfrm>
            <a:off x="2316163" y="3257550"/>
            <a:ext cx="0" cy="4572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3" name="AutoShape 43"/>
          <p:cNvCxnSpPr>
            <a:cxnSpLocks noChangeShapeType="1"/>
            <a:stCxn id="1152010" idx="4"/>
            <a:endCxn id="1152013" idx="0"/>
          </p:cNvCxnSpPr>
          <p:nvPr/>
        </p:nvCxnSpPr>
        <p:spPr bwMode="auto">
          <a:xfrm>
            <a:off x="2316163" y="4324350"/>
            <a:ext cx="0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4" name="AutoShape 44"/>
          <p:cNvCxnSpPr>
            <a:cxnSpLocks noChangeShapeType="1"/>
            <a:stCxn id="1152013" idx="4"/>
            <a:endCxn id="1152020" idx="0"/>
          </p:cNvCxnSpPr>
          <p:nvPr/>
        </p:nvCxnSpPr>
        <p:spPr bwMode="auto">
          <a:xfrm flipH="1">
            <a:off x="2292350" y="5391150"/>
            <a:ext cx="23813" cy="37941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5" name="AutoShape 45"/>
          <p:cNvCxnSpPr>
            <a:cxnSpLocks noChangeShapeType="1"/>
            <a:stCxn id="1152022" idx="4"/>
            <a:endCxn id="1152002" idx="0"/>
          </p:cNvCxnSpPr>
          <p:nvPr/>
        </p:nvCxnSpPr>
        <p:spPr bwMode="auto">
          <a:xfrm>
            <a:off x="5392738" y="914400"/>
            <a:ext cx="12700" cy="4381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6" name="AutoShape 46"/>
          <p:cNvCxnSpPr>
            <a:cxnSpLocks noChangeShapeType="1"/>
            <a:stCxn id="1152002" idx="5"/>
            <a:endCxn id="1152026" idx="1"/>
          </p:cNvCxnSpPr>
          <p:nvPr/>
        </p:nvCxnSpPr>
        <p:spPr bwMode="auto">
          <a:xfrm>
            <a:off x="5837238" y="1774825"/>
            <a:ext cx="723900" cy="45561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7" name="AutoShape 47"/>
          <p:cNvCxnSpPr>
            <a:cxnSpLocks noChangeShapeType="1"/>
            <a:stCxn id="1152002" idx="4"/>
            <a:endCxn id="1152039" idx="0"/>
          </p:cNvCxnSpPr>
          <p:nvPr/>
        </p:nvCxnSpPr>
        <p:spPr bwMode="auto">
          <a:xfrm flipH="1">
            <a:off x="5397500" y="1847850"/>
            <a:ext cx="7938" cy="40179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8" name="AutoShape 48"/>
          <p:cNvCxnSpPr>
            <a:cxnSpLocks noChangeShapeType="1"/>
            <a:stCxn id="1152026" idx="4"/>
            <a:endCxn id="1152030" idx="0"/>
          </p:cNvCxnSpPr>
          <p:nvPr/>
        </p:nvCxnSpPr>
        <p:spPr bwMode="auto">
          <a:xfrm flipH="1">
            <a:off x="6889750" y="2686050"/>
            <a:ext cx="7938" cy="5111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49" name="AutoShape 49"/>
          <p:cNvCxnSpPr>
            <a:cxnSpLocks noChangeShapeType="1"/>
            <a:stCxn id="1152029" idx="4"/>
            <a:endCxn id="1152032" idx="0"/>
          </p:cNvCxnSpPr>
          <p:nvPr/>
        </p:nvCxnSpPr>
        <p:spPr bwMode="auto">
          <a:xfrm>
            <a:off x="6897688" y="3697288"/>
            <a:ext cx="0" cy="4587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50" name="AutoShape 50"/>
          <p:cNvCxnSpPr>
            <a:cxnSpLocks noChangeShapeType="1"/>
            <a:stCxn id="1152032" idx="4"/>
            <a:endCxn id="1152036" idx="0"/>
          </p:cNvCxnSpPr>
          <p:nvPr/>
        </p:nvCxnSpPr>
        <p:spPr bwMode="auto">
          <a:xfrm>
            <a:off x="6897688" y="4727575"/>
            <a:ext cx="11112" cy="3984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51" name="AutoShape 51"/>
          <p:cNvCxnSpPr>
            <a:cxnSpLocks noChangeShapeType="1"/>
            <a:stCxn id="1152035" idx="3"/>
            <a:endCxn id="1152038" idx="7"/>
          </p:cNvCxnSpPr>
          <p:nvPr/>
        </p:nvCxnSpPr>
        <p:spPr bwMode="auto">
          <a:xfrm flipH="1">
            <a:off x="5749925" y="5526088"/>
            <a:ext cx="655638" cy="37306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52" name="AutoShape 52"/>
          <p:cNvCxnSpPr>
            <a:cxnSpLocks noChangeShapeType="1"/>
            <a:stCxn id="1152007" idx="6"/>
            <a:endCxn id="1152022" idx="1"/>
          </p:cNvCxnSpPr>
          <p:nvPr/>
        </p:nvCxnSpPr>
        <p:spPr bwMode="auto">
          <a:xfrm flipV="1">
            <a:off x="2840038" y="427038"/>
            <a:ext cx="2014537" cy="2544762"/>
          </a:xfrm>
          <a:prstGeom prst="curvedConnector4">
            <a:avLst>
              <a:gd name="adj1" fmla="val 44444"/>
              <a:gd name="adj2" fmla="val 112292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53" name="AutoShape 53"/>
          <p:cNvCxnSpPr>
            <a:cxnSpLocks noChangeShapeType="1"/>
            <a:stCxn id="1152038" idx="2"/>
            <a:endCxn id="1152010" idx="6"/>
          </p:cNvCxnSpPr>
          <p:nvPr/>
        </p:nvCxnSpPr>
        <p:spPr bwMode="auto">
          <a:xfrm rot="10800000">
            <a:off x="3240088" y="4019550"/>
            <a:ext cx="1647825" cy="204787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54" name="AutoShape 54"/>
          <p:cNvCxnSpPr>
            <a:cxnSpLocks noChangeShapeType="1"/>
            <a:stCxn id="1152038" idx="1"/>
            <a:endCxn id="1152032" idx="2"/>
          </p:cNvCxnSpPr>
          <p:nvPr/>
        </p:nvCxnSpPr>
        <p:spPr bwMode="auto">
          <a:xfrm rot="16200000">
            <a:off x="4761706" y="4715669"/>
            <a:ext cx="1457325" cy="909638"/>
          </a:xfrm>
          <a:prstGeom prst="curvedConnector2">
            <a:avLst/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2055" name="AutoShape 55"/>
          <p:cNvCxnSpPr>
            <a:cxnSpLocks noChangeShapeType="1"/>
            <a:stCxn id="1152029" idx="2"/>
            <a:endCxn id="1152023" idx="1"/>
          </p:cNvCxnSpPr>
          <p:nvPr/>
        </p:nvCxnSpPr>
        <p:spPr bwMode="auto">
          <a:xfrm rot="10800000">
            <a:off x="4632325" y="615950"/>
            <a:ext cx="1779588" cy="2805113"/>
          </a:xfrm>
          <a:prstGeom prst="curvedConnector3">
            <a:avLst>
              <a:gd name="adj1" fmla="val 112847"/>
            </a:avLst>
          </a:prstGeom>
          <a:noFill/>
          <a:ln w="28575">
            <a:solidFill>
              <a:srgbClr val="FFFF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2056" name="Group 56"/>
          <p:cNvGrpSpPr>
            <a:grpSpLocks/>
          </p:cNvGrpSpPr>
          <p:nvPr/>
        </p:nvGrpSpPr>
        <p:grpSpPr bwMode="auto">
          <a:xfrm>
            <a:off x="28575" y="23813"/>
            <a:ext cx="9093200" cy="6734175"/>
            <a:chOff x="18" y="15"/>
            <a:chExt cx="5728" cy="4242"/>
          </a:xfrm>
        </p:grpSpPr>
        <p:cxnSp>
          <p:nvCxnSpPr>
            <p:cNvPr id="1152057" name="AutoShape 57"/>
            <p:cNvCxnSpPr>
              <a:cxnSpLocks noChangeShapeType="1"/>
              <a:stCxn id="1152141" idx="4"/>
              <a:endCxn id="1152137" idx="0"/>
            </p:cNvCxnSpPr>
            <p:nvPr/>
          </p:nvCxnSpPr>
          <p:spPr bwMode="auto">
            <a:xfrm>
              <a:off x="4080" y="360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58" name="AutoShape 58"/>
            <p:cNvCxnSpPr>
              <a:cxnSpLocks noChangeShapeType="1"/>
              <a:stCxn id="1152142" idx="4"/>
              <a:endCxn id="1152138" idx="0"/>
            </p:cNvCxnSpPr>
            <p:nvPr/>
          </p:nvCxnSpPr>
          <p:spPr bwMode="auto">
            <a:xfrm>
              <a:off x="4272" y="360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59" name="AutoShape 59"/>
            <p:cNvCxnSpPr>
              <a:cxnSpLocks noChangeShapeType="1"/>
              <a:stCxn id="1152140" idx="4"/>
              <a:endCxn id="1152136" idx="0"/>
            </p:cNvCxnSpPr>
            <p:nvPr/>
          </p:nvCxnSpPr>
          <p:spPr bwMode="auto">
            <a:xfrm>
              <a:off x="4464" y="360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0" name="AutoShape 60"/>
            <p:cNvCxnSpPr>
              <a:cxnSpLocks noChangeShapeType="1"/>
              <a:stCxn id="1152137" idx="5"/>
              <a:endCxn id="1152133" idx="1"/>
            </p:cNvCxnSpPr>
            <p:nvPr/>
          </p:nvCxnSpPr>
          <p:spPr bwMode="auto">
            <a:xfrm>
              <a:off x="4105" y="1045"/>
              <a:ext cx="910" cy="45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1" name="AutoShape 61"/>
            <p:cNvCxnSpPr>
              <a:cxnSpLocks noChangeShapeType="1"/>
              <a:stCxn id="1152138" idx="5"/>
              <a:endCxn id="1152134" idx="1"/>
            </p:cNvCxnSpPr>
            <p:nvPr/>
          </p:nvCxnSpPr>
          <p:spPr bwMode="auto">
            <a:xfrm>
              <a:off x="4297" y="1045"/>
              <a:ext cx="910" cy="45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2" name="AutoShape 62"/>
            <p:cNvCxnSpPr>
              <a:cxnSpLocks noChangeShapeType="1"/>
              <a:stCxn id="1152136" idx="5"/>
              <a:endCxn id="1152132" idx="1"/>
            </p:cNvCxnSpPr>
            <p:nvPr/>
          </p:nvCxnSpPr>
          <p:spPr bwMode="auto">
            <a:xfrm>
              <a:off x="4489" y="1045"/>
              <a:ext cx="910" cy="45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3" name="AutoShape 63"/>
            <p:cNvCxnSpPr>
              <a:cxnSpLocks noChangeShapeType="1"/>
              <a:stCxn id="1152133" idx="4"/>
              <a:endCxn id="1152153" idx="0"/>
            </p:cNvCxnSpPr>
            <p:nvPr/>
          </p:nvCxnSpPr>
          <p:spPr bwMode="auto">
            <a:xfrm>
              <a:off x="5040" y="1560"/>
              <a:ext cx="0" cy="56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4" name="AutoShape 64"/>
            <p:cNvCxnSpPr>
              <a:cxnSpLocks noChangeShapeType="1"/>
              <a:stCxn id="1152153" idx="4"/>
              <a:endCxn id="1152149" idx="0"/>
            </p:cNvCxnSpPr>
            <p:nvPr/>
          </p:nvCxnSpPr>
          <p:spPr bwMode="auto">
            <a:xfrm>
              <a:off x="5040" y="2196"/>
              <a:ext cx="0" cy="56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5" name="AutoShape 65"/>
            <p:cNvCxnSpPr>
              <a:cxnSpLocks noChangeShapeType="1"/>
              <a:stCxn id="1152149" idx="4"/>
              <a:endCxn id="1152145" idx="0"/>
            </p:cNvCxnSpPr>
            <p:nvPr/>
          </p:nvCxnSpPr>
          <p:spPr bwMode="auto">
            <a:xfrm>
              <a:off x="5040" y="2832"/>
              <a:ext cx="0" cy="480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6" name="AutoShape 66"/>
            <p:cNvCxnSpPr>
              <a:cxnSpLocks noChangeShapeType="1"/>
              <a:stCxn id="1152145" idx="3"/>
              <a:endCxn id="1152129" idx="7"/>
            </p:cNvCxnSpPr>
            <p:nvPr/>
          </p:nvCxnSpPr>
          <p:spPr bwMode="auto">
            <a:xfrm flipH="1">
              <a:off x="3985" y="3373"/>
              <a:ext cx="1030" cy="46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7" name="AutoShape 67"/>
            <p:cNvCxnSpPr>
              <a:cxnSpLocks noChangeShapeType="1"/>
              <a:stCxn id="1152134" idx="4"/>
              <a:endCxn id="1152154" idx="0"/>
            </p:cNvCxnSpPr>
            <p:nvPr/>
          </p:nvCxnSpPr>
          <p:spPr bwMode="auto">
            <a:xfrm>
              <a:off x="5232" y="1560"/>
              <a:ext cx="0" cy="56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8" name="AutoShape 68"/>
            <p:cNvCxnSpPr>
              <a:cxnSpLocks noChangeShapeType="1"/>
              <a:stCxn id="1152134" idx="4"/>
              <a:endCxn id="1152152" idx="0"/>
            </p:cNvCxnSpPr>
            <p:nvPr/>
          </p:nvCxnSpPr>
          <p:spPr bwMode="auto">
            <a:xfrm>
              <a:off x="5232" y="1560"/>
              <a:ext cx="192" cy="56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69" name="AutoShape 69"/>
            <p:cNvCxnSpPr>
              <a:cxnSpLocks noChangeShapeType="1"/>
              <a:stCxn id="1152150" idx="4"/>
              <a:endCxn id="1152146" idx="0"/>
            </p:cNvCxnSpPr>
            <p:nvPr/>
          </p:nvCxnSpPr>
          <p:spPr bwMode="auto">
            <a:xfrm>
              <a:off x="5232" y="2832"/>
              <a:ext cx="0" cy="480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0" name="AutoShape 70"/>
            <p:cNvCxnSpPr>
              <a:cxnSpLocks noChangeShapeType="1"/>
              <a:stCxn id="1152148" idx="4"/>
              <a:endCxn id="1152144" idx="0"/>
            </p:cNvCxnSpPr>
            <p:nvPr/>
          </p:nvCxnSpPr>
          <p:spPr bwMode="auto">
            <a:xfrm>
              <a:off x="5424" y="2832"/>
              <a:ext cx="0" cy="480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1" name="AutoShape 71"/>
            <p:cNvCxnSpPr>
              <a:cxnSpLocks noChangeShapeType="1"/>
              <a:stCxn id="1152146" idx="3"/>
              <a:endCxn id="1152130" idx="7"/>
            </p:cNvCxnSpPr>
            <p:nvPr/>
          </p:nvCxnSpPr>
          <p:spPr bwMode="auto">
            <a:xfrm flipH="1">
              <a:off x="4177" y="3373"/>
              <a:ext cx="1030" cy="46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2" name="AutoShape 72"/>
            <p:cNvCxnSpPr>
              <a:cxnSpLocks noChangeShapeType="1"/>
              <a:stCxn id="1152144" idx="3"/>
              <a:endCxn id="1152128" idx="7"/>
            </p:cNvCxnSpPr>
            <p:nvPr/>
          </p:nvCxnSpPr>
          <p:spPr bwMode="auto">
            <a:xfrm flipH="1">
              <a:off x="4369" y="3373"/>
              <a:ext cx="1030" cy="46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3" name="AutoShape 73"/>
            <p:cNvCxnSpPr>
              <a:cxnSpLocks noChangeShapeType="1"/>
              <a:stCxn id="1152105" idx="4"/>
              <a:endCxn id="1152109" idx="0"/>
            </p:cNvCxnSpPr>
            <p:nvPr/>
          </p:nvCxnSpPr>
          <p:spPr bwMode="auto">
            <a:xfrm>
              <a:off x="384" y="540"/>
              <a:ext cx="0" cy="600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4" name="AutoShape 74"/>
            <p:cNvCxnSpPr>
              <a:cxnSpLocks noChangeShapeType="1"/>
              <a:stCxn id="1152109" idx="4"/>
              <a:endCxn id="1152113" idx="0"/>
            </p:cNvCxnSpPr>
            <p:nvPr/>
          </p:nvCxnSpPr>
          <p:spPr bwMode="auto">
            <a:xfrm>
              <a:off x="384" y="1212"/>
              <a:ext cx="0" cy="63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5" name="AutoShape 75"/>
            <p:cNvCxnSpPr>
              <a:cxnSpLocks noChangeShapeType="1"/>
              <a:stCxn id="1152113" idx="4"/>
              <a:endCxn id="1152117" idx="0"/>
            </p:cNvCxnSpPr>
            <p:nvPr/>
          </p:nvCxnSpPr>
          <p:spPr bwMode="auto">
            <a:xfrm>
              <a:off x="384" y="1920"/>
              <a:ext cx="0" cy="57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6" name="AutoShape 76"/>
            <p:cNvCxnSpPr>
              <a:cxnSpLocks noChangeShapeType="1"/>
              <a:stCxn id="1152117" idx="4"/>
              <a:endCxn id="1152121" idx="0"/>
            </p:cNvCxnSpPr>
            <p:nvPr/>
          </p:nvCxnSpPr>
          <p:spPr bwMode="auto">
            <a:xfrm>
              <a:off x="384" y="2568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7" name="AutoShape 77"/>
            <p:cNvCxnSpPr>
              <a:cxnSpLocks noChangeShapeType="1"/>
              <a:stCxn id="1152121" idx="4"/>
              <a:endCxn id="1152125" idx="0"/>
            </p:cNvCxnSpPr>
            <p:nvPr/>
          </p:nvCxnSpPr>
          <p:spPr bwMode="auto">
            <a:xfrm>
              <a:off x="384" y="3264"/>
              <a:ext cx="0" cy="45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8" name="AutoShape 78"/>
            <p:cNvCxnSpPr>
              <a:cxnSpLocks noChangeShapeType="1"/>
              <a:stCxn id="1152118" idx="4"/>
              <a:endCxn id="1152122" idx="0"/>
            </p:cNvCxnSpPr>
            <p:nvPr/>
          </p:nvCxnSpPr>
          <p:spPr bwMode="auto">
            <a:xfrm>
              <a:off x="576" y="2568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79" name="AutoShape 79"/>
            <p:cNvCxnSpPr>
              <a:cxnSpLocks noChangeShapeType="1"/>
              <a:stCxn id="1152122" idx="4"/>
              <a:endCxn id="1152126" idx="0"/>
            </p:cNvCxnSpPr>
            <p:nvPr/>
          </p:nvCxnSpPr>
          <p:spPr bwMode="auto">
            <a:xfrm>
              <a:off x="576" y="3264"/>
              <a:ext cx="0" cy="45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80" name="AutoShape 80"/>
            <p:cNvCxnSpPr>
              <a:cxnSpLocks noChangeShapeType="1"/>
              <a:stCxn id="1152116" idx="4"/>
              <a:endCxn id="1152120" idx="0"/>
            </p:cNvCxnSpPr>
            <p:nvPr/>
          </p:nvCxnSpPr>
          <p:spPr bwMode="auto">
            <a:xfrm>
              <a:off x="768" y="2568"/>
              <a:ext cx="0" cy="624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81" name="AutoShape 81"/>
            <p:cNvCxnSpPr>
              <a:cxnSpLocks noChangeShapeType="1"/>
              <a:stCxn id="1152120" idx="4"/>
              <a:endCxn id="1152124" idx="0"/>
            </p:cNvCxnSpPr>
            <p:nvPr/>
          </p:nvCxnSpPr>
          <p:spPr bwMode="auto">
            <a:xfrm>
              <a:off x="768" y="3264"/>
              <a:ext cx="0" cy="45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82" name="AutoShape 82"/>
            <p:cNvCxnSpPr>
              <a:cxnSpLocks noChangeShapeType="1"/>
              <a:stCxn id="1152105" idx="5"/>
              <a:endCxn id="1152110" idx="1"/>
            </p:cNvCxnSpPr>
            <p:nvPr/>
          </p:nvCxnSpPr>
          <p:spPr bwMode="auto">
            <a:xfrm>
              <a:off x="409" y="529"/>
              <a:ext cx="142" cy="622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83" name="AutoShape 83"/>
            <p:cNvCxnSpPr>
              <a:cxnSpLocks noChangeShapeType="1"/>
              <a:stCxn id="1152105" idx="5"/>
              <a:endCxn id="1152108" idx="1"/>
            </p:cNvCxnSpPr>
            <p:nvPr/>
          </p:nvCxnSpPr>
          <p:spPr bwMode="auto">
            <a:xfrm>
              <a:off x="409" y="529"/>
              <a:ext cx="334" cy="622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2084" name="AutoShape 84"/>
            <p:cNvCxnSpPr>
              <a:cxnSpLocks noChangeShapeType="1"/>
              <a:stCxn id="1152108" idx="4"/>
              <a:endCxn id="1152112" idx="0"/>
            </p:cNvCxnSpPr>
            <p:nvPr/>
          </p:nvCxnSpPr>
          <p:spPr bwMode="auto">
            <a:xfrm>
              <a:off x="768" y="1212"/>
              <a:ext cx="0" cy="636"/>
            </a:xfrm>
            <a:prstGeom prst="straightConnector1">
              <a:avLst/>
            </a:prstGeom>
            <a:noFill/>
            <a:ln w="1905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2085" name="Freeform 85"/>
            <p:cNvSpPr>
              <a:spLocks/>
            </p:cNvSpPr>
            <p:nvPr/>
          </p:nvSpPr>
          <p:spPr bwMode="auto">
            <a:xfrm>
              <a:off x="194" y="161"/>
              <a:ext cx="3870" cy="1717"/>
            </a:xfrm>
            <a:custGeom>
              <a:avLst/>
              <a:gdLst>
                <a:gd name="T0" fmla="*/ 148 w 3870"/>
                <a:gd name="T1" fmla="*/ 1717 h 1717"/>
                <a:gd name="T2" fmla="*/ 46 w 3870"/>
                <a:gd name="T3" fmla="*/ 1627 h 1717"/>
                <a:gd name="T4" fmla="*/ 4 w 3870"/>
                <a:gd name="T5" fmla="*/ 1279 h 1717"/>
                <a:gd name="T6" fmla="*/ 22 w 3870"/>
                <a:gd name="T7" fmla="*/ 649 h 1717"/>
                <a:gd name="T8" fmla="*/ 46 w 3870"/>
                <a:gd name="T9" fmla="*/ 247 h 1717"/>
                <a:gd name="T10" fmla="*/ 106 w 3870"/>
                <a:gd name="T11" fmla="*/ 79 h 1717"/>
                <a:gd name="T12" fmla="*/ 250 w 3870"/>
                <a:gd name="T13" fmla="*/ 13 h 1717"/>
                <a:gd name="T14" fmla="*/ 868 w 3870"/>
                <a:gd name="T15" fmla="*/ 7 h 1717"/>
                <a:gd name="T16" fmla="*/ 1768 w 3870"/>
                <a:gd name="T17" fmla="*/ 1 h 1717"/>
                <a:gd name="T18" fmla="*/ 2614 w 3870"/>
                <a:gd name="T19" fmla="*/ 1 h 1717"/>
                <a:gd name="T20" fmla="*/ 3346 w 3870"/>
                <a:gd name="T21" fmla="*/ 3 h 1717"/>
                <a:gd name="T22" fmla="*/ 3574 w 3870"/>
                <a:gd name="T23" fmla="*/ 19 h 1717"/>
                <a:gd name="T24" fmla="*/ 3774 w 3870"/>
                <a:gd name="T25" fmla="*/ 63 h 1717"/>
                <a:gd name="T26" fmla="*/ 3870 w 3870"/>
                <a:gd name="T27" fmla="*/ 147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70" h="1717">
                  <a:moveTo>
                    <a:pt x="148" y="1717"/>
                  </a:moveTo>
                  <a:cubicBezTo>
                    <a:pt x="132" y="1702"/>
                    <a:pt x="70" y="1700"/>
                    <a:pt x="46" y="1627"/>
                  </a:cubicBezTo>
                  <a:cubicBezTo>
                    <a:pt x="22" y="1554"/>
                    <a:pt x="8" y="1442"/>
                    <a:pt x="4" y="1279"/>
                  </a:cubicBezTo>
                  <a:cubicBezTo>
                    <a:pt x="0" y="1116"/>
                    <a:pt x="15" y="821"/>
                    <a:pt x="22" y="649"/>
                  </a:cubicBezTo>
                  <a:cubicBezTo>
                    <a:pt x="29" y="477"/>
                    <a:pt x="32" y="342"/>
                    <a:pt x="46" y="247"/>
                  </a:cubicBezTo>
                  <a:cubicBezTo>
                    <a:pt x="60" y="152"/>
                    <a:pt x="72" y="118"/>
                    <a:pt x="106" y="79"/>
                  </a:cubicBezTo>
                  <a:cubicBezTo>
                    <a:pt x="140" y="40"/>
                    <a:pt x="123" y="25"/>
                    <a:pt x="250" y="13"/>
                  </a:cubicBezTo>
                  <a:cubicBezTo>
                    <a:pt x="377" y="1"/>
                    <a:pt x="615" y="9"/>
                    <a:pt x="868" y="7"/>
                  </a:cubicBezTo>
                  <a:cubicBezTo>
                    <a:pt x="1121" y="5"/>
                    <a:pt x="1477" y="2"/>
                    <a:pt x="1768" y="1"/>
                  </a:cubicBezTo>
                  <a:cubicBezTo>
                    <a:pt x="2059" y="0"/>
                    <a:pt x="2351" y="1"/>
                    <a:pt x="2614" y="1"/>
                  </a:cubicBezTo>
                  <a:cubicBezTo>
                    <a:pt x="2877" y="1"/>
                    <a:pt x="3186" y="0"/>
                    <a:pt x="3346" y="3"/>
                  </a:cubicBezTo>
                  <a:cubicBezTo>
                    <a:pt x="3506" y="6"/>
                    <a:pt x="3503" y="9"/>
                    <a:pt x="3574" y="19"/>
                  </a:cubicBezTo>
                  <a:cubicBezTo>
                    <a:pt x="3645" y="29"/>
                    <a:pt x="3725" y="42"/>
                    <a:pt x="3774" y="63"/>
                  </a:cubicBezTo>
                  <a:cubicBezTo>
                    <a:pt x="3823" y="84"/>
                    <a:pt x="3850" y="129"/>
                    <a:pt x="3870" y="147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86" name="Freeform 86"/>
            <p:cNvSpPr>
              <a:spLocks/>
            </p:cNvSpPr>
            <p:nvPr/>
          </p:nvSpPr>
          <p:spPr bwMode="auto">
            <a:xfrm>
              <a:off x="114" y="76"/>
              <a:ext cx="4146" cy="1924"/>
            </a:xfrm>
            <a:custGeom>
              <a:avLst/>
              <a:gdLst>
                <a:gd name="T0" fmla="*/ 438 w 4146"/>
                <a:gd name="T1" fmla="*/ 1844 h 1924"/>
                <a:gd name="T2" fmla="*/ 318 w 4146"/>
                <a:gd name="T3" fmla="*/ 1916 h 1924"/>
                <a:gd name="T4" fmla="*/ 156 w 4146"/>
                <a:gd name="T5" fmla="*/ 1892 h 1924"/>
                <a:gd name="T6" fmla="*/ 42 w 4146"/>
                <a:gd name="T7" fmla="*/ 1748 h 1924"/>
                <a:gd name="T8" fmla="*/ 6 w 4146"/>
                <a:gd name="T9" fmla="*/ 1424 h 1924"/>
                <a:gd name="T10" fmla="*/ 6 w 4146"/>
                <a:gd name="T11" fmla="*/ 1028 h 1924"/>
                <a:gd name="T12" fmla="*/ 18 w 4146"/>
                <a:gd name="T13" fmla="*/ 524 h 1924"/>
                <a:gd name="T14" fmla="*/ 30 w 4146"/>
                <a:gd name="T15" fmla="*/ 272 h 1924"/>
                <a:gd name="T16" fmla="*/ 126 w 4146"/>
                <a:gd name="T17" fmla="*/ 92 h 1924"/>
                <a:gd name="T18" fmla="*/ 324 w 4146"/>
                <a:gd name="T19" fmla="*/ 14 h 1924"/>
                <a:gd name="T20" fmla="*/ 750 w 4146"/>
                <a:gd name="T21" fmla="*/ 8 h 1924"/>
                <a:gd name="T22" fmla="*/ 1746 w 4146"/>
                <a:gd name="T23" fmla="*/ 8 h 1924"/>
                <a:gd name="T24" fmla="*/ 2250 w 4146"/>
                <a:gd name="T25" fmla="*/ 8 h 1924"/>
                <a:gd name="T26" fmla="*/ 3222 w 4146"/>
                <a:gd name="T27" fmla="*/ 8 h 1924"/>
                <a:gd name="T28" fmla="*/ 3722 w 4146"/>
                <a:gd name="T29" fmla="*/ 20 h 1924"/>
                <a:gd name="T30" fmla="*/ 4030 w 4146"/>
                <a:gd name="T31" fmla="*/ 92 h 1924"/>
                <a:gd name="T32" fmla="*/ 4146 w 4146"/>
                <a:gd name="T33" fmla="*/ 212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46" h="1924">
                  <a:moveTo>
                    <a:pt x="438" y="1844"/>
                  </a:moveTo>
                  <a:cubicBezTo>
                    <a:pt x="418" y="1856"/>
                    <a:pt x="365" y="1908"/>
                    <a:pt x="318" y="1916"/>
                  </a:cubicBezTo>
                  <a:cubicBezTo>
                    <a:pt x="271" y="1924"/>
                    <a:pt x="202" y="1920"/>
                    <a:pt x="156" y="1892"/>
                  </a:cubicBezTo>
                  <a:cubicBezTo>
                    <a:pt x="110" y="1864"/>
                    <a:pt x="67" y="1826"/>
                    <a:pt x="42" y="1748"/>
                  </a:cubicBezTo>
                  <a:cubicBezTo>
                    <a:pt x="17" y="1670"/>
                    <a:pt x="12" y="1544"/>
                    <a:pt x="6" y="1424"/>
                  </a:cubicBezTo>
                  <a:cubicBezTo>
                    <a:pt x="0" y="1304"/>
                    <a:pt x="4" y="1178"/>
                    <a:pt x="6" y="1028"/>
                  </a:cubicBezTo>
                  <a:cubicBezTo>
                    <a:pt x="8" y="878"/>
                    <a:pt x="14" y="650"/>
                    <a:pt x="18" y="524"/>
                  </a:cubicBezTo>
                  <a:cubicBezTo>
                    <a:pt x="22" y="398"/>
                    <a:pt x="12" y="344"/>
                    <a:pt x="30" y="272"/>
                  </a:cubicBezTo>
                  <a:cubicBezTo>
                    <a:pt x="48" y="200"/>
                    <a:pt x="77" y="135"/>
                    <a:pt x="126" y="92"/>
                  </a:cubicBezTo>
                  <a:cubicBezTo>
                    <a:pt x="175" y="49"/>
                    <a:pt x="220" y="28"/>
                    <a:pt x="324" y="14"/>
                  </a:cubicBezTo>
                  <a:cubicBezTo>
                    <a:pt x="428" y="0"/>
                    <a:pt x="513" y="9"/>
                    <a:pt x="750" y="8"/>
                  </a:cubicBezTo>
                  <a:cubicBezTo>
                    <a:pt x="987" y="7"/>
                    <a:pt x="1496" y="8"/>
                    <a:pt x="1746" y="8"/>
                  </a:cubicBezTo>
                  <a:cubicBezTo>
                    <a:pt x="1996" y="8"/>
                    <a:pt x="2004" y="8"/>
                    <a:pt x="2250" y="8"/>
                  </a:cubicBezTo>
                  <a:cubicBezTo>
                    <a:pt x="2496" y="8"/>
                    <a:pt x="2977" y="6"/>
                    <a:pt x="3222" y="8"/>
                  </a:cubicBezTo>
                  <a:cubicBezTo>
                    <a:pt x="3467" y="10"/>
                    <a:pt x="3587" y="6"/>
                    <a:pt x="3722" y="20"/>
                  </a:cubicBezTo>
                  <a:cubicBezTo>
                    <a:pt x="3857" y="34"/>
                    <a:pt x="3959" y="60"/>
                    <a:pt x="4030" y="92"/>
                  </a:cubicBezTo>
                  <a:cubicBezTo>
                    <a:pt x="4101" y="124"/>
                    <a:pt x="4122" y="187"/>
                    <a:pt x="4146" y="212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87" name="Freeform 87"/>
            <p:cNvSpPr>
              <a:spLocks/>
            </p:cNvSpPr>
            <p:nvPr/>
          </p:nvSpPr>
          <p:spPr bwMode="auto">
            <a:xfrm>
              <a:off x="34" y="15"/>
              <a:ext cx="4406" cy="2102"/>
            </a:xfrm>
            <a:custGeom>
              <a:avLst/>
              <a:gdLst>
                <a:gd name="T0" fmla="*/ 698 w 4406"/>
                <a:gd name="T1" fmla="*/ 1905 h 2102"/>
                <a:gd name="T2" fmla="*/ 542 w 4406"/>
                <a:gd name="T3" fmla="*/ 2037 h 2102"/>
                <a:gd name="T4" fmla="*/ 338 w 4406"/>
                <a:gd name="T5" fmla="*/ 2097 h 2102"/>
                <a:gd name="T6" fmla="*/ 200 w 4406"/>
                <a:gd name="T7" fmla="*/ 2067 h 2102"/>
                <a:gd name="T8" fmla="*/ 62 w 4406"/>
                <a:gd name="T9" fmla="*/ 1923 h 2102"/>
                <a:gd name="T10" fmla="*/ 14 w 4406"/>
                <a:gd name="T11" fmla="*/ 1701 h 2102"/>
                <a:gd name="T12" fmla="*/ 2 w 4406"/>
                <a:gd name="T13" fmla="*/ 1383 h 2102"/>
                <a:gd name="T14" fmla="*/ 2 w 4406"/>
                <a:gd name="T15" fmla="*/ 1137 h 2102"/>
                <a:gd name="T16" fmla="*/ 8 w 4406"/>
                <a:gd name="T17" fmla="*/ 837 h 2102"/>
                <a:gd name="T18" fmla="*/ 14 w 4406"/>
                <a:gd name="T19" fmla="*/ 585 h 2102"/>
                <a:gd name="T20" fmla="*/ 26 w 4406"/>
                <a:gd name="T21" fmla="*/ 387 h 2102"/>
                <a:gd name="T22" fmla="*/ 86 w 4406"/>
                <a:gd name="T23" fmla="*/ 177 h 2102"/>
                <a:gd name="T24" fmla="*/ 200 w 4406"/>
                <a:gd name="T25" fmla="*/ 57 h 2102"/>
                <a:gd name="T26" fmla="*/ 392 w 4406"/>
                <a:gd name="T27" fmla="*/ 15 h 2102"/>
                <a:gd name="T28" fmla="*/ 1250 w 4406"/>
                <a:gd name="T29" fmla="*/ 9 h 2102"/>
                <a:gd name="T30" fmla="*/ 2438 w 4406"/>
                <a:gd name="T31" fmla="*/ 9 h 2102"/>
                <a:gd name="T32" fmla="*/ 3062 w 4406"/>
                <a:gd name="T33" fmla="*/ 9 h 2102"/>
                <a:gd name="T34" fmla="*/ 3758 w 4406"/>
                <a:gd name="T35" fmla="*/ 9 h 2102"/>
                <a:gd name="T36" fmla="*/ 4146 w 4406"/>
                <a:gd name="T37" fmla="*/ 61 h 2102"/>
                <a:gd name="T38" fmla="*/ 4406 w 4406"/>
                <a:gd name="T39" fmla="*/ 281 h 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06" h="2102">
                  <a:moveTo>
                    <a:pt x="698" y="1905"/>
                  </a:moveTo>
                  <a:cubicBezTo>
                    <a:pt x="672" y="1927"/>
                    <a:pt x="602" y="2005"/>
                    <a:pt x="542" y="2037"/>
                  </a:cubicBezTo>
                  <a:cubicBezTo>
                    <a:pt x="482" y="2069"/>
                    <a:pt x="395" y="2092"/>
                    <a:pt x="338" y="2097"/>
                  </a:cubicBezTo>
                  <a:cubicBezTo>
                    <a:pt x="281" y="2102"/>
                    <a:pt x="246" y="2096"/>
                    <a:pt x="200" y="2067"/>
                  </a:cubicBezTo>
                  <a:cubicBezTo>
                    <a:pt x="154" y="2038"/>
                    <a:pt x="93" y="1984"/>
                    <a:pt x="62" y="1923"/>
                  </a:cubicBezTo>
                  <a:cubicBezTo>
                    <a:pt x="31" y="1862"/>
                    <a:pt x="24" y="1791"/>
                    <a:pt x="14" y="1701"/>
                  </a:cubicBezTo>
                  <a:cubicBezTo>
                    <a:pt x="4" y="1611"/>
                    <a:pt x="4" y="1477"/>
                    <a:pt x="2" y="1383"/>
                  </a:cubicBezTo>
                  <a:cubicBezTo>
                    <a:pt x="0" y="1289"/>
                    <a:pt x="1" y="1228"/>
                    <a:pt x="2" y="1137"/>
                  </a:cubicBezTo>
                  <a:cubicBezTo>
                    <a:pt x="3" y="1046"/>
                    <a:pt x="6" y="929"/>
                    <a:pt x="8" y="837"/>
                  </a:cubicBezTo>
                  <a:cubicBezTo>
                    <a:pt x="10" y="745"/>
                    <a:pt x="11" y="660"/>
                    <a:pt x="14" y="585"/>
                  </a:cubicBezTo>
                  <a:cubicBezTo>
                    <a:pt x="17" y="510"/>
                    <a:pt x="14" y="455"/>
                    <a:pt x="26" y="387"/>
                  </a:cubicBezTo>
                  <a:cubicBezTo>
                    <a:pt x="38" y="319"/>
                    <a:pt x="57" y="232"/>
                    <a:pt x="86" y="177"/>
                  </a:cubicBezTo>
                  <a:cubicBezTo>
                    <a:pt x="115" y="122"/>
                    <a:pt x="149" y="84"/>
                    <a:pt x="200" y="57"/>
                  </a:cubicBezTo>
                  <a:cubicBezTo>
                    <a:pt x="251" y="30"/>
                    <a:pt x="217" y="23"/>
                    <a:pt x="392" y="15"/>
                  </a:cubicBezTo>
                  <a:cubicBezTo>
                    <a:pt x="567" y="7"/>
                    <a:pt x="909" y="10"/>
                    <a:pt x="1250" y="9"/>
                  </a:cubicBezTo>
                  <a:cubicBezTo>
                    <a:pt x="1591" y="8"/>
                    <a:pt x="2136" y="9"/>
                    <a:pt x="2438" y="9"/>
                  </a:cubicBezTo>
                  <a:cubicBezTo>
                    <a:pt x="2740" y="9"/>
                    <a:pt x="2842" y="9"/>
                    <a:pt x="3062" y="9"/>
                  </a:cubicBezTo>
                  <a:cubicBezTo>
                    <a:pt x="3282" y="9"/>
                    <a:pt x="3577" y="0"/>
                    <a:pt x="3758" y="9"/>
                  </a:cubicBezTo>
                  <a:cubicBezTo>
                    <a:pt x="3939" y="18"/>
                    <a:pt x="4038" y="16"/>
                    <a:pt x="4146" y="61"/>
                  </a:cubicBezTo>
                  <a:cubicBezTo>
                    <a:pt x="4254" y="106"/>
                    <a:pt x="4352" y="235"/>
                    <a:pt x="4406" y="281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88" name="Freeform 88"/>
            <p:cNvSpPr>
              <a:spLocks/>
            </p:cNvSpPr>
            <p:nvPr/>
          </p:nvSpPr>
          <p:spPr bwMode="auto">
            <a:xfrm>
              <a:off x="3512" y="1056"/>
              <a:ext cx="556" cy="2784"/>
            </a:xfrm>
            <a:custGeom>
              <a:avLst/>
              <a:gdLst>
                <a:gd name="T0" fmla="*/ 556 w 556"/>
                <a:gd name="T1" fmla="*/ 0 h 2784"/>
                <a:gd name="T2" fmla="*/ 424 w 556"/>
                <a:gd name="T3" fmla="*/ 156 h 2784"/>
                <a:gd name="T4" fmla="*/ 264 w 556"/>
                <a:gd name="T5" fmla="*/ 384 h 2784"/>
                <a:gd name="T6" fmla="*/ 120 w 556"/>
                <a:gd name="T7" fmla="*/ 696 h 2784"/>
                <a:gd name="T8" fmla="*/ 52 w 556"/>
                <a:gd name="T9" fmla="*/ 1008 h 2784"/>
                <a:gd name="T10" fmla="*/ 16 w 556"/>
                <a:gd name="T11" fmla="*/ 1400 h 2784"/>
                <a:gd name="T12" fmla="*/ 16 w 556"/>
                <a:gd name="T13" fmla="*/ 1880 h 2784"/>
                <a:gd name="T14" fmla="*/ 112 w 556"/>
                <a:gd name="T15" fmla="*/ 2264 h 2784"/>
                <a:gd name="T16" fmla="*/ 216 w 556"/>
                <a:gd name="T17" fmla="*/ 2480 h 2784"/>
                <a:gd name="T18" fmla="*/ 336 w 556"/>
                <a:gd name="T19" fmla="*/ 2640 h 2784"/>
                <a:gd name="T20" fmla="*/ 436 w 556"/>
                <a:gd name="T21" fmla="*/ 2784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6" h="2784">
                  <a:moveTo>
                    <a:pt x="556" y="0"/>
                  </a:moveTo>
                  <a:cubicBezTo>
                    <a:pt x="532" y="26"/>
                    <a:pt x="473" y="92"/>
                    <a:pt x="424" y="156"/>
                  </a:cubicBezTo>
                  <a:cubicBezTo>
                    <a:pt x="375" y="220"/>
                    <a:pt x="315" y="294"/>
                    <a:pt x="264" y="384"/>
                  </a:cubicBezTo>
                  <a:cubicBezTo>
                    <a:pt x="213" y="474"/>
                    <a:pt x="155" y="592"/>
                    <a:pt x="120" y="696"/>
                  </a:cubicBezTo>
                  <a:cubicBezTo>
                    <a:pt x="85" y="800"/>
                    <a:pt x="69" y="891"/>
                    <a:pt x="52" y="1008"/>
                  </a:cubicBezTo>
                  <a:cubicBezTo>
                    <a:pt x="35" y="1125"/>
                    <a:pt x="22" y="1255"/>
                    <a:pt x="16" y="1400"/>
                  </a:cubicBezTo>
                  <a:cubicBezTo>
                    <a:pt x="10" y="1545"/>
                    <a:pt x="0" y="1736"/>
                    <a:pt x="16" y="1880"/>
                  </a:cubicBezTo>
                  <a:cubicBezTo>
                    <a:pt x="32" y="2024"/>
                    <a:pt x="79" y="2164"/>
                    <a:pt x="112" y="2264"/>
                  </a:cubicBezTo>
                  <a:cubicBezTo>
                    <a:pt x="145" y="2364"/>
                    <a:pt x="179" y="2417"/>
                    <a:pt x="216" y="2480"/>
                  </a:cubicBezTo>
                  <a:cubicBezTo>
                    <a:pt x="253" y="2543"/>
                    <a:pt x="299" y="2589"/>
                    <a:pt x="336" y="2640"/>
                  </a:cubicBezTo>
                  <a:cubicBezTo>
                    <a:pt x="373" y="2691"/>
                    <a:pt x="415" y="2754"/>
                    <a:pt x="436" y="2784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89" name="Freeform 89"/>
            <p:cNvSpPr>
              <a:spLocks/>
            </p:cNvSpPr>
            <p:nvPr/>
          </p:nvSpPr>
          <p:spPr bwMode="auto">
            <a:xfrm>
              <a:off x="3593" y="1048"/>
              <a:ext cx="659" cy="2768"/>
            </a:xfrm>
            <a:custGeom>
              <a:avLst/>
              <a:gdLst>
                <a:gd name="T0" fmla="*/ 659 w 659"/>
                <a:gd name="T1" fmla="*/ 0 h 2768"/>
                <a:gd name="T2" fmla="*/ 547 w 659"/>
                <a:gd name="T3" fmla="*/ 98 h 2768"/>
                <a:gd name="T4" fmla="*/ 451 w 659"/>
                <a:gd name="T5" fmla="*/ 188 h 2768"/>
                <a:gd name="T6" fmla="*/ 279 w 659"/>
                <a:gd name="T7" fmla="*/ 408 h 2768"/>
                <a:gd name="T8" fmla="*/ 143 w 659"/>
                <a:gd name="T9" fmla="*/ 688 h 2768"/>
                <a:gd name="T10" fmla="*/ 67 w 659"/>
                <a:gd name="T11" fmla="*/ 980 h 2768"/>
                <a:gd name="T12" fmla="*/ 15 w 659"/>
                <a:gd name="T13" fmla="*/ 1384 h 2768"/>
                <a:gd name="T14" fmla="*/ 7 w 659"/>
                <a:gd name="T15" fmla="*/ 1832 h 2768"/>
                <a:gd name="T16" fmla="*/ 55 w 659"/>
                <a:gd name="T17" fmla="*/ 2056 h 2768"/>
                <a:gd name="T18" fmla="*/ 143 w 659"/>
                <a:gd name="T19" fmla="*/ 2320 h 2768"/>
                <a:gd name="T20" fmla="*/ 239 w 659"/>
                <a:gd name="T21" fmla="*/ 2472 h 2768"/>
                <a:gd name="T22" fmla="*/ 271 w 659"/>
                <a:gd name="T23" fmla="*/ 2536 h 2768"/>
                <a:gd name="T24" fmla="*/ 335 w 659"/>
                <a:gd name="T25" fmla="*/ 2608 h 2768"/>
                <a:gd name="T26" fmla="*/ 379 w 659"/>
                <a:gd name="T27" fmla="*/ 2660 h 2768"/>
                <a:gd name="T28" fmla="*/ 523 w 659"/>
                <a:gd name="T29" fmla="*/ 276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9" h="2768">
                  <a:moveTo>
                    <a:pt x="659" y="0"/>
                  </a:moveTo>
                  <a:cubicBezTo>
                    <a:pt x="640" y="16"/>
                    <a:pt x="582" y="67"/>
                    <a:pt x="547" y="98"/>
                  </a:cubicBezTo>
                  <a:cubicBezTo>
                    <a:pt x="512" y="129"/>
                    <a:pt x="496" y="136"/>
                    <a:pt x="451" y="188"/>
                  </a:cubicBezTo>
                  <a:cubicBezTo>
                    <a:pt x="406" y="240"/>
                    <a:pt x="330" y="325"/>
                    <a:pt x="279" y="408"/>
                  </a:cubicBezTo>
                  <a:cubicBezTo>
                    <a:pt x="228" y="491"/>
                    <a:pt x="178" y="593"/>
                    <a:pt x="143" y="688"/>
                  </a:cubicBezTo>
                  <a:cubicBezTo>
                    <a:pt x="108" y="783"/>
                    <a:pt x="88" y="864"/>
                    <a:pt x="67" y="980"/>
                  </a:cubicBezTo>
                  <a:cubicBezTo>
                    <a:pt x="46" y="1096"/>
                    <a:pt x="25" y="1242"/>
                    <a:pt x="15" y="1384"/>
                  </a:cubicBezTo>
                  <a:cubicBezTo>
                    <a:pt x="5" y="1526"/>
                    <a:pt x="0" y="1720"/>
                    <a:pt x="7" y="1832"/>
                  </a:cubicBezTo>
                  <a:cubicBezTo>
                    <a:pt x="14" y="1944"/>
                    <a:pt x="32" y="1975"/>
                    <a:pt x="55" y="2056"/>
                  </a:cubicBezTo>
                  <a:cubicBezTo>
                    <a:pt x="78" y="2137"/>
                    <a:pt x="112" y="2251"/>
                    <a:pt x="143" y="2320"/>
                  </a:cubicBezTo>
                  <a:cubicBezTo>
                    <a:pt x="174" y="2389"/>
                    <a:pt x="218" y="2436"/>
                    <a:pt x="239" y="2472"/>
                  </a:cubicBezTo>
                  <a:cubicBezTo>
                    <a:pt x="260" y="2508"/>
                    <a:pt x="255" y="2513"/>
                    <a:pt x="271" y="2536"/>
                  </a:cubicBezTo>
                  <a:cubicBezTo>
                    <a:pt x="287" y="2559"/>
                    <a:pt x="317" y="2587"/>
                    <a:pt x="335" y="2608"/>
                  </a:cubicBezTo>
                  <a:cubicBezTo>
                    <a:pt x="353" y="2629"/>
                    <a:pt x="348" y="2633"/>
                    <a:pt x="379" y="2660"/>
                  </a:cubicBezTo>
                  <a:cubicBezTo>
                    <a:pt x="410" y="2687"/>
                    <a:pt x="493" y="2746"/>
                    <a:pt x="523" y="2768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0" name="Freeform 90"/>
            <p:cNvSpPr>
              <a:spLocks/>
            </p:cNvSpPr>
            <p:nvPr/>
          </p:nvSpPr>
          <p:spPr bwMode="auto">
            <a:xfrm>
              <a:off x="3682" y="1048"/>
              <a:ext cx="766" cy="2792"/>
            </a:xfrm>
            <a:custGeom>
              <a:avLst/>
              <a:gdLst>
                <a:gd name="T0" fmla="*/ 766 w 766"/>
                <a:gd name="T1" fmla="*/ 0 h 2792"/>
                <a:gd name="T2" fmla="*/ 646 w 766"/>
                <a:gd name="T3" fmla="*/ 84 h 2792"/>
                <a:gd name="T4" fmla="*/ 450 w 766"/>
                <a:gd name="T5" fmla="*/ 236 h 2792"/>
                <a:gd name="T6" fmla="*/ 206 w 766"/>
                <a:gd name="T7" fmla="*/ 542 h 2792"/>
                <a:gd name="T8" fmla="*/ 94 w 766"/>
                <a:gd name="T9" fmla="*/ 864 h 2792"/>
                <a:gd name="T10" fmla="*/ 38 w 766"/>
                <a:gd name="T11" fmla="*/ 1244 h 2792"/>
                <a:gd name="T12" fmla="*/ 14 w 766"/>
                <a:gd name="T13" fmla="*/ 1496 h 2792"/>
                <a:gd name="T14" fmla="*/ 2 w 766"/>
                <a:gd name="T15" fmla="*/ 1832 h 2792"/>
                <a:gd name="T16" fmla="*/ 26 w 766"/>
                <a:gd name="T17" fmla="*/ 1988 h 2792"/>
                <a:gd name="T18" fmla="*/ 62 w 766"/>
                <a:gd name="T19" fmla="*/ 2144 h 2792"/>
                <a:gd name="T20" fmla="*/ 134 w 766"/>
                <a:gd name="T21" fmla="*/ 2288 h 2792"/>
                <a:gd name="T22" fmla="*/ 286 w 766"/>
                <a:gd name="T23" fmla="*/ 2520 h 2792"/>
                <a:gd name="T24" fmla="*/ 434 w 766"/>
                <a:gd name="T25" fmla="*/ 2636 h 2792"/>
                <a:gd name="T26" fmla="*/ 650 w 766"/>
                <a:gd name="T27" fmla="*/ 2792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6" h="2792">
                  <a:moveTo>
                    <a:pt x="766" y="0"/>
                  </a:moveTo>
                  <a:cubicBezTo>
                    <a:pt x="746" y="14"/>
                    <a:pt x="699" y="45"/>
                    <a:pt x="646" y="84"/>
                  </a:cubicBezTo>
                  <a:cubicBezTo>
                    <a:pt x="593" y="123"/>
                    <a:pt x="523" y="160"/>
                    <a:pt x="450" y="236"/>
                  </a:cubicBezTo>
                  <a:cubicBezTo>
                    <a:pt x="377" y="312"/>
                    <a:pt x="265" y="437"/>
                    <a:pt x="206" y="542"/>
                  </a:cubicBezTo>
                  <a:cubicBezTo>
                    <a:pt x="147" y="647"/>
                    <a:pt x="122" y="747"/>
                    <a:pt x="94" y="864"/>
                  </a:cubicBezTo>
                  <a:cubicBezTo>
                    <a:pt x="66" y="981"/>
                    <a:pt x="51" y="1139"/>
                    <a:pt x="38" y="1244"/>
                  </a:cubicBezTo>
                  <a:cubicBezTo>
                    <a:pt x="25" y="1349"/>
                    <a:pt x="20" y="1398"/>
                    <a:pt x="14" y="1496"/>
                  </a:cubicBezTo>
                  <a:cubicBezTo>
                    <a:pt x="8" y="1594"/>
                    <a:pt x="0" y="1750"/>
                    <a:pt x="2" y="1832"/>
                  </a:cubicBezTo>
                  <a:cubicBezTo>
                    <a:pt x="4" y="1914"/>
                    <a:pt x="16" y="1936"/>
                    <a:pt x="26" y="1988"/>
                  </a:cubicBezTo>
                  <a:cubicBezTo>
                    <a:pt x="36" y="2040"/>
                    <a:pt x="44" y="2094"/>
                    <a:pt x="62" y="2144"/>
                  </a:cubicBezTo>
                  <a:cubicBezTo>
                    <a:pt x="80" y="2194"/>
                    <a:pt x="97" y="2225"/>
                    <a:pt x="134" y="2288"/>
                  </a:cubicBezTo>
                  <a:cubicBezTo>
                    <a:pt x="171" y="2351"/>
                    <a:pt x="236" y="2462"/>
                    <a:pt x="286" y="2520"/>
                  </a:cubicBezTo>
                  <a:cubicBezTo>
                    <a:pt x="336" y="2578"/>
                    <a:pt x="373" y="2591"/>
                    <a:pt x="434" y="2636"/>
                  </a:cubicBezTo>
                  <a:cubicBezTo>
                    <a:pt x="495" y="2681"/>
                    <a:pt x="605" y="2759"/>
                    <a:pt x="650" y="2792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1" name="Freeform 91"/>
            <p:cNvSpPr>
              <a:spLocks/>
            </p:cNvSpPr>
            <p:nvPr/>
          </p:nvSpPr>
          <p:spPr bwMode="auto">
            <a:xfrm>
              <a:off x="4500" y="224"/>
              <a:ext cx="1081" cy="1951"/>
            </a:xfrm>
            <a:custGeom>
              <a:avLst/>
              <a:gdLst>
                <a:gd name="T0" fmla="*/ 960 w 1081"/>
                <a:gd name="T1" fmla="*/ 1948 h 1951"/>
                <a:gd name="T2" fmla="*/ 1036 w 1081"/>
                <a:gd name="T3" fmla="*/ 1904 h 1951"/>
                <a:gd name="T4" fmla="*/ 1080 w 1081"/>
                <a:gd name="T5" fmla="*/ 1666 h 1951"/>
                <a:gd name="T6" fmla="*/ 1032 w 1081"/>
                <a:gd name="T7" fmla="*/ 1378 h 1951"/>
                <a:gd name="T8" fmla="*/ 942 w 1081"/>
                <a:gd name="T9" fmla="*/ 1066 h 1951"/>
                <a:gd name="T10" fmla="*/ 786 w 1081"/>
                <a:gd name="T11" fmla="*/ 634 h 1951"/>
                <a:gd name="T12" fmla="*/ 588 w 1081"/>
                <a:gd name="T13" fmla="*/ 256 h 1951"/>
                <a:gd name="T14" fmla="*/ 372 w 1081"/>
                <a:gd name="T15" fmla="*/ 64 h 1951"/>
                <a:gd name="T16" fmla="*/ 180 w 1081"/>
                <a:gd name="T17" fmla="*/ 4 h 1951"/>
                <a:gd name="T18" fmla="*/ 0 w 1081"/>
                <a:gd name="T19" fmla="*/ 88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1" h="1951">
                  <a:moveTo>
                    <a:pt x="960" y="1948"/>
                  </a:moveTo>
                  <a:cubicBezTo>
                    <a:pt x="973" y="1941"/>
                    <a:pt x="1016" y="1951"/>
                    <a:pt x="1036" y="1904"/>
                  </a:cubicBezTo>
                  <a:cubicBezTo>
                    <a:pt x="1056" y="1857"/>
                    <a:pt x="1081" y="1754"/>
                    <a:pt x="1080" y="1666"/>
                  </a:cubicBezTo>
                  <a:cubicBezTo>
                    <a:pt x="1079" y="1578"/>
                    <a:pt x="1055" y="1478"/>
                    <a:pt x="1032" y="1378"/>
                  </a:cubicBezTo>
                  <a:cubicBezTo>
                    <a:pt x="1009" y="1278"/>
                    <a:pt x="983" y="1190"/>
                    <a:pt x="942" y="1066"/>
                  </a:cubicBezTo>
                  <a:cubicBezTo>
                    <a:pt x="901" y="942"/>
                    <a:pt x="845" y="769"/>
                    <a:pt x="786" y="634"/>
                  </a:cubicBezTo>
                  <a:cubicBezTo>
                    <a:pt x="727" y="499"/>
                    <a:pt x="657" y="351"/>
                    <a:pt x="588" y="256"/>
                  </a:cubicBezTo>
                  <a:cubicBezTo>
                    <a:pt x="519" y="161"/>
                    <a:pt x="440" y="106"/>
                    <a:pt x="372" y="64"/>
                  </a:cubicBezTo>
                  <a:cubicBezTo>
                    <a:pt x="304" y="22"/>
                    <a:pt x="242" y="0"/>
                    <a:pt x="180" y="4"/>
                  </a:cubicBezTo>
                  <a:cubicBezTo>
                    <a:pt x="118" y="8"/>
                    <a:pt x="38" y="70"/>
                    <a:pt x="0" y="88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2" name="Freeform 92"/>
            <p:cNvSpPr>
              <a:spLocks/>
            </p:cNvSpPr>
            <p:nvPr/>
          </p:nvSpPr>
          <p:spPr bwMode="auto">
            <a:xfrm>
              <a:off x="4290" y="103"/>
              <a:ext cx="1387" cy="2227"/>
            </a:xfrm>
            <a:custGeom>
              <a:avLst/>
              <a:gdLst>
                <a:gd name="T0" fmla="*/ 954 w 1387"/>
                <a:gd name="T1" fmla="*/ 2081 h 2227"/>
                <a:gd name="T2" fmla="*/ 1022 w 1387"/>
                <a:gd name="T3" fmla="*/ 2181 h 2227"/>
                <a:gd name="T4" fmla="*/ 1146 w 1387"/>
                <a:gd name="T5" fmla="*/ 2213 h 2227"/>
                <a:gd name="T6" fmla="*/ 1310 w 1387"/>
                <a:gd name="T7" fmla="*/ 2097 h 2227"/>
                <a:gd name="T8" fmla="*/ 1386 w 1387"/>
                <a:gd name="T9" fmla="*/ 1781 h 2227"/>
                <a:gd name="T10" fmla="*/ 1302 w 1387"/>
                <a:gd name="T11" fmla="*/ 1355 h 2227"/>
                <a:gd name="T12" fmla="*/ 1146 w 1387"/>
                <a:gd name="T13" fmla="*/ 875 h 2227"/>
                <a:gd name="T14" fmla="*/ 888 w 1387"/>
                <a:gd name="T15" fmla="*/ 353 h 2227"/>
                <a:gd name="T16" fmla="*/ 618 w 1387"/>
                <a:gd name="T17" fmla="*/ 89 h 2227"/>
                <a:gd name="T18" fmla="*/ 258 w 1387"/>
                <a:gd name="T19" fmla="*/ 5 h 2227"/>
                <a:gd name="T20" fmla="*/ 90 w 1387"/>
                <a:gd name="T21" fmla="*/ 59 h 2227"/>
                <a:gd name="T22" fmla="*/ 0 w 1387"/>
                <a:gd name="T23" fmla="*/ 179 h 2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7" h="2227">
                  <a:moveTo>
                    <a:pt x="954" y="2081"/>
                  </a:moveTo>
                  <a:cubicBezTo>
                    <a:pt x="965" y="2098"/>
                    <a:pt x="990" y="2159"/>
                    <a:pt x="1022" y="2181"/>
                  </a:cubicBezTo>
                  <a:cubicBezTo>
                    <a:pt x="1054" y="2203"/>
                    <a:pt x="1098" y="2227"/>
                    <a:pt x="1146" y="2213"/>
                  </a:cubicBezTo>
                  <a:cubicBezTo>
                    <a:pt x="1194" y="2199"/>
                    <a:pt x="1270" y="2169"/>
                    <a:pt x="1310" y="2097"/>
                  </a:cubicBezTo>
                  <a:cubicBezTo>
                    <a:pt x="1350" y="2025"/>
                    <a:pt x="1387" y="1905"/>
                    <a:pt x="1386" y="1781"/>
                  </a:cubicBezTo>
                  <a:cubicBezTo>
                    <a:pt x="1385" y="1657"/>
                    <a:pt x="1342" y="1506"/>
                    <a:pt x="1302" y="1355"/>
                  </a:cubicBezTo>
                  <a:cubicBezTo>
                    <a:pt x="1262" y="1204"/>
                    <a:pt x="1215" y="1042"/>
                    <a:pt x="1146" y="875"/>
                  </a:cubicBezTo>
                  <a:cubicBezTo>
                    <a:pt x="1077" y="708"/>
                    <a:pt x="976" y="484"/>
                    <a:pt x="888" y="353"/>
                  </a:cubicBezTo>
                  <a:cubicBezTo>
                    <a:pt x="800" y="222"/>
                    <a:pt x="723" y="147"/>
                    <a:pt x="618" y="89"/>
                  </a:cubicBezTo>
                  <a:cubicBezTo>
                    <a:pt x="513" y="31"/>
                    <a:pt x="346" y="10"/>
                    <a:pt x="258" y="5"/>
                  </a:cubicBezTo>
                  <a:cubicBezTo>
                    <a:pt x="170" y="0"/>
                    <a:pt x="133" y="30"/>
                    <a:pt x="90" y="59"/>
                  </a:cubicBezTo>
                  <a:cubicBezTo>
                    <a:pt x="47" y="88"/>
                    <a:pt x="19" y="154"/>
                    <a:pt x="0" y="179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3" name="Freeform 93"/>
            <p:cNvSpPr>
              <a:spLocks/>
            </p:cNvSpPr>
            <p:nvPr/>
          </p:nvSpPr>
          <p:spPr bwMode="auto">
            <a:xfrm>
              <a:off x="4087" y="15"/>
              <a:ext cx="1659" cy="2407"/>
            </a:xfrm>
            <a:custGeom>
              <a:avLst/>
              <a:gdLst>
                <a:gd name="T0" fmla="*/ 977 w 1659"/>
                <a:gd name="T1" fmla="*/ 2169 h 2407"/>
                <a:gd name="T2" fmla="*/ 1141 w 1659"/>
                <a:gd name="T3" fmla="*/ 2329 h 2407"/>
                <a:gd name="T4" fmla="*/ 1337 w 1659"/>
                <a:gd name="T5" fmla="*/ 2397 h 2407"/>
                <a:gd name="T6" fmla="*/ 1571 w 1659"/>
                <a:gd name="T7" fmla="*/ 2271 h 2407"/>
                <a:gd name="T8" fmla="*/ 1649 w 1659"/>
                <a:gd name="T9" fmla="*/ 1959 h 2407"/>
                <a:gd name="T10" fmla="*/ 1631 w 1659"/>
                <a:gd name="T11" fmla="*/ 1581 h 2407"/>
                <a:gd name="T12" fmla="*/ 1553 w 1659"/>
                <a:gd name="T13" fmla="*/ 1275 h 2407"/>
                <a:gd name="T14" fmla="*/ 1367 w 1659"/>
                <a:gd name="T15" fmla="*/ 759 h 2407"/>
                <a:gd name="T16" fmla="*/ 1073 w 1659"/>
                <a:gd name="T17" fmla="*/ 237 h 2407"/>
                <a:gd name="T18" fmla="*/ 707 w 1659"/>
                <a:gd name="T19" fmla="*/ 33 h 2407"/>
                <a:gd name="T20" fmla="*/ 263 w 1659"/>
                <a:gd name="T21" fmla="*/ 39 h 2407"/>
                <a:gd name="T22" fmla="*/ 41 w 1659"/>
                <a:gd name="T23" fmla="*/ 177 h 2407"/>
                <a:gd name="T24" fmla="*/ 17 w 1659"/>
                <a:gd name="T25" fmla="*/ 261 h 2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9" h="2407">
                  <a:moveTo>
                    <a:pt x="977" y="2169"/>
                  </a:moveTo>
                  <a:cubicBezTo>
                    <a:pt x="1004" y="2196"/>
                    <a:pt x="1081" y="2291"/>
                    <a:pt x="1141" y="2329"/>
                  </a:cubicBezTo>
                  <a:cubicBezTo>
                    <a:pt x="1201" y="2367"/>
                    <a:pt x="1265" y="2407"/>
                    <a:pt x="1337" y="2397"/>
                  </a:cubicBezTo>
                  <a:cubicBezTo>
                    <a:pt x="1409" y="2387"/>
                    <a:pt x="1519" y="2344"/>
                    <a:pt x="1571" y="2271"/>
                  </a:cubicBezTo>
                  <a:cubicBezTo>
                    <a:pt x="1623" y="2198"/>
                    <a:pt x="1639" y="2074"/>
                    <a:pt x="1649" y="1959"/>
                  </a:cubicBezTo>
                  <a:cubicBezTo>
                    <a:pt x="1659" y="1844"/>
                    <a:pt x="1647" y="1695"/>
                    <a:pt x="1631" y="1581"/>
                  </a:cubicBezTo>
                  <a:cubicBezTo>
                    <a:pt x="1615" y="1467"/>
                    <a:pt x="1597" y="1412"/>
                    <a:pt x="1553" y="1275"/>
                  </a:cubicBezTo>
                  <a:cubicBezTo>
                    <a:pt x="1509" y="1138"/>
                    <a:pt x="1447" y="932"/>
                    <a:pt x="1367" y="759"/>
                  </a:cubicBezTo>
                  <a:cubicBezTo>
                    <a:pt x="1287" y="586"/>
                    <a:pt x="1183" y="358"/>
                    <a:pt x="1073" y="237"/>
                  </a:cubicBezTo>
                  <a:cubicBezTo>
                    <a:pt x="963" y="116"/>
                    <a:pt x="842" y="66"/>
                    <a:pt x="707" y="33"/>
                  </a:cubicBezTo>
                  <a:cubicBezTo>
                    <a:pt x="572" y="0"/>
                    <a:pt x="374" y="15"/>
                    <a:pt x="263" y="39"/>
                  </a:cubicBezTo>
                  <a:cubicBezTo>
                    <a:pt x="152" y="63"/>
                    <a:pt x="82" y="140"/>
                    <a:pt x="41" y="177"/>
                  </a:cubicBezTo>
                  <a:cubicBezTo>
                    <a:pt x="0" y="214"/>
                    <a:pt x="21" y="249"/>
                    <a:pt x="17" y="261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4" name="Freeform 94"/>
            <p:cNvSpPr>
              <a:spLocks/>
            </p:cNvSpPr>
            <p:nvPr/>
          </p:nvSpPr>
          <p:spPr bwMode="auto">
            <a:xfrm>
              <a:off x="4368" y="2824"/>
              <a:ext cx="1199" cy="1109"/>
            </a:xfrm>
            <a:custGeom>
              <a:avLst/>
              <a:gdLst>
                <a:gd name="T0" fmla="*/ 0 w 1199"/>
                <a:gd name="T1" fmla="*/ 1076 h 1109"/>
                <a:gd name="T2" fmla="*/ 204 w 1199"/>
                <a:gd name="T3" fmla="*/ 1100 h 1109"/>
                <a:gd name="T4" fmla="*/ 570 w 1199"/>
                <a:gd name="T5" fmla="*/ 1022 h 1109"/>
                <a:gd name="T6" fmla="*/ 906 w 1199"/>
                <a:gd name="T7" fmla="*/ 866 h 1109"/>
                <a:gd name="T8" fmla="*/ 1128 w 1199"/>
                <a:gd name="T9" fmla="*/ 632 h 1109"/>
                <a:gd name="T10" fmla="*/ 1192 w 1199"/>
                <a:gd name="T11" fmla="*/ 392 h 1109"/>
                <a:gd name="T12" fmla="*/ 1168 w 1199"/>
                <a:gd name="T13" fmla="*/ 172 h 1109"/>
                <a:gd name="T14" fmla="*/ 1076 w 1199"/>
                <a:gd name="T15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9" h="1109">
                  <a:moveTo>
                    <a:pt x="0" y="1076"/>
                  </a:moveTo>
                  <a:cubicBezTo>
                    <a:pt x="34" y="1080"/>
                    <a:pt x="109" y="1109"/>
                    <a:pt x="204" y="1100"/>
                  </a:cubicBezTo>
                  <a:cubicBezTo>
                    <a:pt x="299" y="1091"/>
                    <a:pt x="453" y="1061"/>
                    <a:pt x="570" y="1022"/>
                  </a:cubicBezTo>
                  <a:cubicBezTo>
                    <a:pt x="687" y="983"/>
                    <a:pt x="813" y="931"/>
                    <a:pt x="906" y="866"/>
                  </a:cubicBezTo>
                  <a:cubicBezTo>
                    <a:pt x="999" y="801"/>
                    <a:pt x="1080" y="711"/>
                    <a:pt x="1128" y="632"/>
                  </a:cubicBezTo>
                  <a:cubicBezTo>
                    <a:pt x="1176" y="553"/>
                    <a:pt x="1185" y="469"/>
                    <a:pt x="1192" y="392"/>
                  </a:cubicBezTo>
                  <a:cubicBezTo>
                    <a:pt x="1199" y="315"/>
                    <a:pt x="1187" y="237"/>
                    <a:pt x="1168" y="172"/>
                  </a:cubicBezTo>
                  <a:cubicBezTo>
                    <a:pt x="1149" y="107"/>
                    <a:pt x="1095" y="36"/>
                    <a:pt x="1076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5" name="Freeform 95"/>
            <p:cNvSpPr>
              <a:spLocks/>
            </p:cNvSpPr>
            <p:nvPr/>
          </p:nvSpPr>
          <p:spPr bwMode="auto">
            <a:xfrm>
              <a:off x="4176" y="2683"/>
              <a:ext cx="1474" cy="1327"/>
            </a:xfrm>
            <a:custGeom>
              <a:avLst/>
              <a:gdLst>
                <a:gd name="T0" fmla="*/ 0 w 1474"/>
                <a:gd name="T1" fmla="*/ 1217 h 1327"/>
                <a:gd name="T2" fmla="*/ 252 w 1474"/>
                <a:gd name="T3" fmla="*/ 1313 h 1327"/>
                <a:gd name="T4" fmla="*/ 552 w 1474"/>
                <a:gd name="T5" fmla="*/ 1301 h 1327"/>
                <a:gd name="T6" fmla="*/ 876 w 1474"/>
                <a:gd name="T7" fmla="*/ 1205 h 1327"/>
                <a:gd name="T8" fmla="*/ 1116 w 1474"/>
                <a:gd name="T9" fmla="*/ 1091 h 1327"/>
                <a:gd name="T10" fmla="*/ 1308 w 1474"/>
                <a:gd name="T11" fmla="*/ 935 h 1327"/>
                <a:gd name="T12" fmla="*/ 1448 w 1474"/>
                <a:gd name="T13" fmla="*/ 713 h 1327"/>
                <a:gd name="T14" fmla="*/ 1464 w 1474"/>
                <a:gd name="T15" fmla="*/ 401 h 1327"/>
                <a:gd name="T16" fmla="*/ 1388 w 1474"/>
                <a:gd name="T17" fmla="*/ 165 h 1327"/>
                <a:gd name="T18" fmla="*/ 1240 w 1474"/>
                <a:gd name="T19" fmla="*/ 13 h 1327"/>
                <a:gd name="T20" fmla="*/ 1080 w 1474"/>
                <a:gd name="T21" fmla="*/ 89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4" h="1327">
                  <a:moveTo>
                    <a:pt x="0" y="1217"/>
                  </a:moveTo>
                  <a:cubicBezTo>
                    <a:pt x="42" y="1233"/>
                    <a:pt x="160" y="1299"/>
                    <a:pt x="252" y="1313"/>
                  </a:cubicBezTo>
                  <a:cubicBezTo>
                    <a:pt x="344" y="1327"/>
                    <a:pt x="448" y="1319"/>
                    <a:pt x="552" y="1301"/>
                  </a:cubicBezTo>
                  <a:cubicBezTo>
                    <a:pt x="656" y="1283"/>
                    <a:pt x="782" y="1240"/>
                    <a:pt x="876" y="1205"/>
                  </a:cubicBezTo>
                  <a:cubicBezTo>
                    <a:pt x="970" y="1170"/>
                    <a:pt x="1044" y="1136"/>
                    <a:pt x="1116" y="1091"/>
                  </a:cubicBezTo>
                  <a:cubicBezTo>
                    <a:pt x="1188" y="1046"/>
                    <a:pt x="1253" y="998"/>
                    <a:pt x="1308" y="935"/>
                  </a:cubicBezTo>
                  <a:cubicBezTo>
                    <a:pt x="1363" y="872"/>
                    <a:pt x="1422" y="802"/>
                    <a:pt x="1448" y="713"/>
                  </a:cubicBezTo>
                  <a:cubicBezTo>
                    <a:pt x="1474" y="624"/>
                    <a:pt x="1474" y="492"/>
                    <a:pt x="1464" y="401"/>
                  </a:cubicBezTo>
                  <a:cubicBezTo>
                    <a:pt x="1454" y="310"/>
                    <a:pt x="1425" y="230"/>
                    <a:pt x="1388" y="165"/>
                  </a:cubicBezTo>
                  <a:cubicBezTo>
                    <a:pt x="1351" y="100"/>
                    <a:pt x="1291" y="26"/>
                    <a:pt x="1240" y="13"/>
                  </a:cubicBezTo>
                  <a:cubicBezTo>
                    <a:pt x="1189" y="0"/>
                    <a:pt x="1113" y="73"/>
                    <a:pt x="1080" y="89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6" name="Freeform 96"/>
            <p:cNvSpPr>
              <a:spLocks/>
            </p:cNvSpPr>
            <p:nvPr/>
          </p:nvSpPr>
          <p:spPr bwMode="auto">
            <a:xfrm>
              <a:off x="3984" y="2603"/>
              <a:ext cx="1740" cy="1477"/>
            </a:xfrm>
            <a:custGeom>
              <a:avLst/>
              <a:gdLst>
                <a:gd name="T0" fmla="*/ 0 w 1740"/>
                <a:gd name="T1" fmla="*/ 1309 h 1477"/>
                <a:gd name="T2" fmla="*/ 384 w 1740"/>
                <a:gd name="T3" fmla="*/ 1453 h 1477"/>
                <a:gd name="T4" fmla="*/ 744 w 1740"/>
                <a:gd name="T5" fmla="*/ 1453 h 1477"/>
                <a:gd name="T6" fmla="*/ 1080 w 1740"/>
                <a:gd name="T7" fmla="*/ 1381 h 1477"/>
                <a:gd name="T8" fmla="*/ 1392 w 1740"/>
                <a:gd name="T9" fmla="*/ 1225 h 1477"/>
                <a:gd name="T10" fmla="*/ 1652 w 1740"/>
                <a:gd name="T11" fmla="*/ 969 h 1477"/>
                <a:gd name="T12" fmla="*/ 1732 w 1740"/>
                <a:gd name="T13" fmla="*/ 641 h 1477"/>
                <a:gd name="T14" fmla="*/ 1700 w 1740"/>
                <a:gd name="T15" fmla="*/ 257 h 1477"/>
                <a:gd name="T16" fmla="*/ 1556 w 1740"/>
                <a:gd name="T17" fmla="*/ 53 h 1477"/>
                <a:gd name="T18" fmla="*/ 1388 w 1740"/>
                <a:gd name="T19" fmla="*/ 1 h 1477"/>
                <a:gd name="T20" fmla="*/ 1240 w 1740"/>
                <a:gd name="T21" fmla="*/ 45 h 1477"/>
                <a:gd name="T22" fmla="*/ 1092 w 1740"/>
                <a:gd name="T23" fmla="*/ 169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0" h="1477">
                  <a:moveTo>
                    <a:pt x="0" y="1309"/>
                  </a:moveTo>
                  <a:cubicBezTo>
                    <a:pt x="64" y="1333"/>
                    <a:pt x="260" y="1429"/>
                    <a:pt x="384" y="1453"/>
                  </a:cubicBezTo>
                  <a:cubicBezTo>
                    <a:pt x="508" y="1477"/>
                    <a:pt x="628" y="1465"/>
                    <a:pt x="744" y="1453"/>
                  </a:cubicBezTo>
                  <a:cubicBezTo>
                    <a:pt x="860" y="1441"/>
                    <a:pt x="972" y="1419"/>
                    <a:pt x="1080" y="1381"/>
                  </a:cubicBezTo>
                  <a:cubicBezTo>
                    <a:pt x="1188" y="1343"/>
                    <a:pt x="1297" y="1294"/>
                    <a:pt x="1392" y="1225"/>
                  </a:cubicBezTo>
                  <a:cubicBezTo>
                    <a:pt x="1487" y="1156"/>
                    <a:pt x="1595" y="1066"/>
                    <a:pt x="1652" y="969"/>
                  </a:cubicBezTo>
                  <a:cubicBezTo>
                    <a:pt x="1709" y="872"/>
                    <a:pt x="1724" y="760"/>
                    <a:pt x="1732" y="641"/>
                  </a:cubicBezTo>
                  <a:cubicBezTo>
                    <a:pt x="1740" y="522"/>
                    <a:pt x="1729" y="355"/>
                    <a:pt x="1700" y="257"/>
                  </a:cubicBezTo>
                  <a:cubicBezTo>
                    <a:pt x="1671" y="159"/>
                    <a:pt x="1608" y="96"/>
                    <a:pt x="1556" y="53"/>
                  </a:cubicBezTo>
                  <a:cubicBezTo>
                    <a:pt x="1504" y="10"/>
                    <a:pt x="1441" y="2"/>
                    <a:pt x="1388" y="1"/>
                  </a:cubicBezTo>
                  <a:cubicBezTo>
                    <a:pt x="1335" y="0"/>
                    <a:pt x="1289" y="17"/>
                    <a:pt x="1240" y="45"/>
                  </a:cubicBezTo>
                  <a:cubicBezTo>
                    <a:pt x="1191" y="73"/>
                    <a:pt x="1123" y="143"/>
                    <a:pt x="1092" y="169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7" name="Freeform 97"/>
            <p:cNvSpPr>
              <a:spLocks/>
            </p:cNvSpPr>
            <p:nvPr/>
          </p:nvSpPr>
          <p:spPr bwMode="auto">
            <a:xfrm>
              <a:off x="178" y="2580"/>
              <a:ext cx="3746" cy="1500"/>
            </a:xfrm>
            <a:custGeom>
              <a:avLst/>
              <a:gdLst>
                <a:gd name="T0" fmla="*/ 3746 w 3746"/>
                <a:gd name="T1" fmla="*/ 1320 h 1500"/>
                <a:gd name="T2" fmla="*/ 3590 w 3746"/>
                <a:gd name="T3" fmla="*/ 1416 h 1500"/>
                <a:gd name="T4" fmla="*/ 2954 w 3746"/>
                <a:gd name="T5" fmla="*/ 1488 h 1500"/>
                <a:gd name="T6" fmla="*/ 2126 w 3746"/>
                <a:gd name="T7" fmla="*/ 1488 h 1500"/>
                <a:gd name="T8" fmla="*/ 1430 w 3746"/>
                <a:gd name="T9" fmla="*/ 1488 h 1500"/>
                <a:gd name="T10" fmla="*/ 782 w 3746"/>
                <a:gd name="T11" fmla="*/ 1476 h 1500"/>
                <a:gd name="T12" fmla="*/ 254 w 3746"/>
                <a:gd name="T13" fmla="*/ 1380 h 1500"/>
                <a:gd name="T14" fmla="*/ 38 w 3746"/>
                <a:gd name="T15" fmla="*/ 1116 h 1500"/>
                <a:gd name="T16" fmla="*/ 26 w 3746"/>
                <a:gd name="T17" fmla="*/ 756 h 1500"/>
                <a:gd name="T18" fmla="*/ 50 w 3746"/>
                <a:gd name="T19" fmla="*/ 420 h 1500"/>
                <a:gd name="T20" fmla="*/ 86 w 3746"/>
                <a:gd name="T21" fmla="*/ 156 h 1500"/>
                <a:gd name="T22" fmla="*/ 182 w 3746"/>
                <a:gd name="T23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46" h="1500">
                  <a:moveTo>
                    <a:pt x="3746" y="1320"/>
                  </a:moveTo>
                  <a:cubicBezTo>
                    <a:pt x="3734" y="1352"/>
                    <a:pt x="3722" y="1388"/>
                    <a:pt x="3590" y="1416"/>
                  </a:cubicBezTo>
                  <a:cubicBezTo>
                    <a:pt x="3458" y="1444"/>
                    <a:pt x="3198" y="1476"/>
                    <a:pt x="2954" y="1488"/>
                  </a:cubicBezTo>
                  <a:cubicBezTo>
                    <a:pt x="2710" y="1500"/>
                    <a:pt x="2380" y="1488"/>
                    <a:pt x="2126" y="1488"/>
                  </a:cubicBezTo>
                  <a:cubicBezTo>
                    <a:pt x="1872" y="1488"/>
                    <a:pt x="1654" y="1490"/>
                    <a:pt x="1430" y="1488"/>
                  </a:cubicBezTo>
                  <a:cubicBezTo>
                    <a:pt x="1206" y="1486"/>
                    <a:pt x="978" y="1494"/>
                    <a:pt x="782" y="1476"/>
                  </a:cubicBezTo>
                  <a:cubicBezTo>
                    <a:pt x="586" y="1458"/>
                    <a:pt x="378" y="1440"/>
                    <a:pt x="254" y="1380"/>
                  </a:cubicBezTo>
                  <a:cubicBezTo>
                    <a:pt x="130" y="1320"/>
                    <a:pt x="76" y="1220"/>
                    <a:pt x="38" y="1116"/>
                  </a:cubicBezTo>
                  <a:cubicBezTo>
                    <a:pt x="0" y="1012"/>
                    <a:pt x="24" y="872"/>
                    <a:pt x="26" y="756"/>
                  </a:cubicBezTo>
                  <a:cubicBezTo>
                    <a:pt x="28" y="640"/>
                    <a:pt x="40" y="520"/>
                    <a:pt x="50" y="420"/>
                  </a:cubicBezTo>
                  <a:cubicBezTo>
                    <a:pt x="60" y="320"/>
                    <a:pt x="64" y="226"/>
                    <a:pt x="86" y="156"/>
                  </a:cubicBezTo>
                  <a:cubicBezTo>
                    <a:pt x="108" y="86"/>
                    <a:pt x="162" y="32"/>
                    <a:pt x="182" y="0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8" name="Freeform 98"/>
            <p:cNvSpPr>
              <a:spLocks/>
            </p:cNvSpPr>
            <p:nvPr/>
          </p:nvSpPr>
          <p:spPr bwMode="auto">
            <a:xfrm>
              <a:off x="90" y="2348"/>
              <a:ext cx="4050" cy="1813"/>
            </a:xfrm>
            <a:custGeom>
              <a:avLst/>
              <a:gdLst>
                <a:gd name="T0" fmla="*/ 4050 w 4050"/>
                <a:gd name="T1" fmla="*/ 1552 h 1813"/>
                <a:gd name="T2" fmla="*/ 3942 w 4050"/>
                <a:gd name="T3" fmla="*/ 1648 h 1813"/>
                <a:gd name="T4" fmla="*/ 3798 w 4050"/>
                <a:gd name="T5" fmla="*/ 1714 h 1813"/>
                <a:gd name="T6" fmla="*/ 3534 w 4050"/>
                <a:gd name="T7" fmla="*/ 1762 h 1813"/>
                <a:gd name="T8" fmla="*/ 3180 w 4050"/>
                <a:gd name="T9" fmla="*/ 1792 h 1813"/>
                <a:gd name="T10" fmla="*/ 2784 w 4050"/>
                <a:gd name="T11" fmla="*/ 1810 h 1813"/>
                <a:gd name="T12" fmla="*/ 2256 w 4050"/>
                <a:gd name="T13" fmla="*/ 1810 h 1813"/>
                <a:gd name="T14" fmla="*/ 1734 w 4050"/>
                <a:gd name="T15" fmla="*/ 1804 h 1813"/>
                <a:gd name="T16" fmla="*/ 1362 w 4050"/>
                <a:gd name="T17" fmla="*/ 1804 h 1813"/>
                <a:gd name="T18" fmla="*/ 870 w 4050"/>
                <a:gd name="T19" fmla="*/ 1804 h 1813"/>
                <a:gd name="T20" fmla="*/ 516 w 4050"/>
                <a:gd name="T21" fmla="*/ 1762 h 1813"/>
                <a:gd name="T22" fmla="*/ 312 w 4050"/>
                <a:gd name="T23" fmla="*/ 1708 h 1813"/>
                <a:gd name="T24" fmla="*/ 108 w 4050"/>
                <a:gd name="T25" fmla="*/ 1564 h 1813"/>
                <a:gd name="T26" fmla="*/ 12 w 4050"/>
                <a:gd name="T27" fmla="*/ 1252 h 1813"/>
                <a:gd name="T28" fmla="*/ 36 w 4050"/>
                <a:gd name="T29" fmla="*/ 850 h 1813"/>
                <a:gd name="T30" fmla="*/ 66 w 4050"/>
                <a:gd name="T31" fmla="*/ 454 h 1813"/>
                <a:gd name="T32" fmla="*/ 126 w 4050"/>
                <a:gd name="T33" fmla="*/ 184 h 1813"/>
                <a:gd name="T34" fmla="*/ 234 w 4050"/>
                <a:gd name="T35" fmla="*/ 28 h 1813"/>
                <a:gd name="T36" fmla="*/ 372 w 4050"/>
                <a:gd name="T37" fmla="*/ 16 h 1813"/>
                <a:gd name="T38" fmla="*/ 462 w 4050"/>
                <a:gd name="T39" fmla="*/ 12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0" h="1813">
                  <a:moveTo>
                    <a:pt x="4050" y="1552"/>
                  </a:moveTo>
                  <a:cubicBezTo>
                    <a:pt x="4032" y="1568"/>
                    <a:pt x="3984" y="1621"/>
                    <a:pt x="3942" y="1648"/>
                  </a:cubicBezTo>
                  <a:cubicBezTo>
                    <a:pt x="3900" y="1675"/>
                    <a:pt x="3866" y="1695"/>
                    <a:pt x="3798" y="1714"/>
                  </a:cubicBezTo>
                  <a:cubicBezTo>
                    <a:pt x="3730" y="1733"/>
                    <a:pt x="3637" y="1749"/>
                    <a:pt x="3534" y="1762"/>
                  </a:cubicBezTo>
                  <a:cubicBezTo>
                    <a:pt x="3431" y="1775"/>
                    <a:pt x="3305" y="1784"/>
                    <a:pt x="3180" y="1792"/>
                  </a:cubicBezTo>
                  <a:cubicBezTo>
                    <a:pt x="3055" y="1800"/>
                    <a:pt x="2938" y="1807"/>
                    <a:pt x="2784" y="1810"/>
                  </a:cubicBezTo>
                  <a:cubicBezTo>
                    <a:pt x="2630" y="1813"/>
                    <a:pt x="2431" y="1811"/>
                    <a:pt x="2256" y="1810"/>
                  </a:cubicBezTo>
                  <a:cubicBezTo>
                    <a:pt x="2081" y="1809"/>
                    <a:pt x="1883" y="1805"/>
                    <a:pt x="1734" y="1804"/>
                  </a:cubicBezTo>
                  <a:cubicBezTo>
                    <a:pt x="1585" y="1803"/>
                    <a:pt x="1506" y="1804"/>
                    <a:pt x="1362" y="1804"/>
                  </a:cubicBezTo>
                  <a:cubicBezTo>
                    <a:pt x="1218" y="1804"/>
                    <a:pt x="1011" y="1811"/>
                    <a:pt x="870" y="1804"/>
                  </a:cubicBezTo>
                  <a:cubicBezTo>
                    <a:pt x="729" y="1797"/>
                    <a:pt x="609" y="1778"/>
                    <a:pt x="516" y="1762"/>
                  </a:cubicBezTo>
                  <a:cubicBezTo>
                    <a:pt x="423" y="1746"/>
                    <a:pt x="380" y="1741"/>
                    <a:pt x="312" y="1708"/>
                  </a:cubicBezTo>
                  <a:cubicBezTo>
                    <a:pt x="244" y="1675"/>
                    <a:pt x="158" y="1640"/>
                    <a:pt x="108" y="1564"/>
                  </a:cubicBezTo>
                  <a:cubicBezTo>
                    <a:pt x="58" y="1488"/>
                    <a:pt x="24" y="1371"/>
                    <a:pt x="12" y="1252"/>
                  </a:cubicBezTo>
                  <a:cubicBezTo>
                    <a:pt x="0" y="1133"/>
                    <a:pt x="27" y="983"/>
                    <a:pt x="36" y="850"/>
                  </a:cubicBezTo>
                  <a:cubicBezTo>
                    <a:pt x="45" y="717"/>
                    <a:pt x="51" y="565"/>
                    <a:pt x="66" y="454"/>
                  </a:cubicBezTo>
                  <a:cubicBezTo>
                    <a:pt x="81" y="343"/>
                    <a:pt x="98" y="255"/>
                    <a:pt x="126" y="184"/>
                  </a:cubicBezTo>
                  <a:cubicBezTo>
                    <a:pt x="154" y="113"/>
                    <a:pt x="193" y="56"/>
                    <a:pt x="234" y="28"/>
                  </a:cubicBezTo>
                  <a:cubicBezTo>
                    <a:pt x="275" y="0"/>
                    <a:pt x="334" y="0"/>
                    <a:pt x="372" y="16"/>
                  </a:cubicBezTo>
                  <a:cubicBezTo>
                    <a:pt x="410" y="32"/>
                    <a:pt x="443" y="102"/>
                    <a:pt x="462" y="124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099" name="Freeform 99"/>
            <p:cNvSpPr>
              <a:spLocks/>
            </p:cNvSpPr>
            <p:nvPr/>
          </p:nvSpPr>
          <p:spPr bwMode="auto">
            <a:xfrm>
              <a:off x="18" y="2240"/>
              <a:ext cx="4314" cy="2017"/>
            </a:xfrm>
            <a:custGeom>
              <a:avLst/>
              <a:gdLst>
                <a:gd name="T0" fmla="*/ 4314 w 4314"/>
                <a:gd name="T1" fmla="*/ 1672 h 2017"/>
                <a:gd name="T2" fmla="*/ 4248 w 4314"/>
                <a:gd name="T3" fmla="*/ 1738 h 2017"/>
                <a:gd name="T4" fmla="*/ 4152 w 4314"/>
                <a:gd name="T5" fmla="*/ 1816 h 2017"/>
                <a:gd name="T6" fmla="*/ 4020 w 4314"/>
                <a:gd name="T7" fmla="*/ 1894 h 2017"/>
                <a:gd name="T8" fmla="*/ 3894 w 4314"/>
                <a:gd name="T9" fmla="*/ 1936 h 2017"/>
                <a:gd name="T10" fmla="*/ 3504 w 4314"/>
                <a:gd name="T11" fmla="*/ 1990 h 2017"/>
                <a:gd name="T12" fmla="*/ 2958 w 4314"/>
                <a:gd name="T13" fmla="*/ 2014 h 2017"/>
                <a:gd name="T14" fmla="*/ 2334 w 4314"/>
                <a:gd name="T15" fmla="*/ 2008 h 2017"/>
                <a:gd name="T16" fmla="*/ 1818 w 4314"/>
                <a:gd name="T17" fmla="*/ 2002 h 2017"/>
                <a:gd name="T18" fmla="*/ 1212 w 4314"/>
                <a:gd name="T19" fmla="*/ 2002 h 2017"/>
                <a:gd name="T20" fmla="*/ 528 w 4314"/>
                <a:gd name="T21" fmla="*/ 1948 h 2017"/>
                <a:gd name="T22" fmla="*/ 186 w 4314"/>
                <a:gd name="T23" fmla="*/ 1798 h 2017"/>
                <a:gd name="T24" fmla="*/ 54 w 4314"/>
                <a:gd name="T25" fmla="*/ 1648 h 2017"/>
                <a:gd name="T26" fmla="*/ 6 w 4314"/>
                <a:gd name="T27" fmla="*/ 1390 h 2017"/>
                <a:gd name="T28" fmla="*/ 18 w 4314"/>
                <a:gd name="T29" fmla="*/ 742 h 2017"/>
                <a:gd name="T30" fmla="*/ 90 w 4314"/>
                <a:gd name="T31" fmla="*/ 280 h 2017"/>
                <a:gd name="T32" fmla="*/ 240 w 4314"/>
                <a:gd name="T33" fmla="*/ 52 h 2017"/>
                <a:gd name="T34" fmla="*/ 462 w 4314"/>
                <a:gd name="T35" fmla="*/ 4 h 2017"/>
                <a:gd name="T36" fmla="*/ 582 w 4314"/>
                <a:gd name="T37" fmla="*/ 76 h 2017"/>
                <a:gd name="T38" fmla="*/ 720 w 4314"/>
                <a:gd name="T39" fmla="*/ 262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14" h="2017">
                  <a:moveTo>
                    <a:pt x="4314" y="1672"/>
                  </a:moveTo>
                  <a:cubicBezTo>
                    <a:pt x="4303" y="1683"/>
                    <a:pt x="4275" y="1714"/>
                    <a:pt x="4248" y="1738"/>
                  </a:cubicBezTo>
                  <a:cubicBezTo>
                    <a:pt x="4221" y="1762"/>
                    <a:pt x="4190" y="1790"/>
                    <a:pt x="4152" y="1816"/>
                  </a:cubicBezTo>
                  <a:cubicBezTo>
                    <a:pt x="4114" y="1842"/>
                    <a:pt x="4063" y="1874"/>
                    <a:pt x="4020" y="1894"/>
                  </a:cubicBezTo>
                  <a:cubicBezTo>
                    <a:pt x="3977" y="1914"/>
                    <a:pt x="3980" y="1920"/>
                    <a:pt x="3894" y="1936"/>
                  </a:cubicBezTo>
                  <a:cubicBezTo>
                    <a:pt x="3808" y="1952"/>
                    <a:pt x="3660" y="1977"/>
                    <a:pt x="3504" y="1990"/>
                  </a:cubicBezTo>
                  <a:cubicBezTo>
                    <a:pt x="3348" y="2003"/>
                    <a:pt x="3153" y="2011"/>
                    <a:pt x="2958" y="2014"/>
                  </a:cubicBezTo>
                  <a:cubicBezTo>
                    <a:pt x="2763" y="2017"/>
                    <a:pt x="2524" y="2010"/>
                    <a:pt x="2334" y="2008"/>
                  </a:cubicBezTo>
                  <a:cubicBezTo>
                    <a:pt x="2144" y="2006"/>
                    <a:pt x="2005" y="2003"/>
                    <a:pt x="1818" y="2002"/>
                  </a:cubicBezTo>
                  <a:cubicBezTo>
                    <a:pt x="1631" y="2001"/>
                    <a:pt x="1427" y="2011"/>
                    <a:pt x="1212" y="2002"/>
                  </a:cubicBezTo>
                  <a:cubicBezTo>
                    <a:pt x="997" y="1993"/>
                    <a:pt x="699" y="1982"/>
                    <a:pt x="528" y="1948"/>
                  </a:cubicBezTo>
                  <a:cubicBezTo>
                    <a:pt x="357" y="1914"/>
                    <a:pt x="265" y="1848"/>
                    <a:pt x="186" y="1798"/>
                  </a:cubicBezTo>
                  <a:cubicBezTo>
                    <a:pt x="107" y="1748"/>
                    <a:pt x="84" y="1716"/>
                    <a:pt x="54" y="1648"/>
                  </a:cubicBezTo>
                  <a:cubicBezTo>
                    <a:pt x="24" y="1580"/>
                    <a:pt x="12" y="1541"/>
                    <a:pt x="6" y="1390"/>
                  </a:cubicBezTo>
                  <a:cubicBezTo>
                    <a:pt x="0" y="1239"/>
                    <a:pt x="4" y="927"/>
                    <a:pt x="18" y="742"/>
                  </a:cubicBezTo>
                  <a:cubicBezTo>
                    <a:pt x="32" y="557"/>
                    <a:pt x="53" y="395"/>
                    <a:pt x="90" y="280"/>
                  </a:cubicBezTo>
                  <a:cubicBezTo>
                    <a:pt x="127" y="165"/>
                    <a:pt x="178" y="98"/>
                    <a:pt x="240" y="52"/>
                  </a:cubicBezTo>
                  <a:cubicBezTo>
                    <a:pt x="302" y="6"/>
                    <a:pt x="405" y="0"/>
                    <a:pt x="462" y="4"/>
                  </a:cubicBezTo>
                  <a:cubicBezTo>
                    <a:pt x="519" y="8"/>
                    <a:pt x="539" y="33"/>
                    <a:pt x="582" y="76"/>
                  </a:cubicBezTo>
                  <a:cubicBezTo>
                    <a:pt x="625" y="119"/>
                    <a:pt x="691" y="223"/>
                    <a:pt x="720" y="262"/>
                  </a:cubicBezTo>
                </a:path>
              </a:pathLst>
            </a:custGeom>
            <a:noFill/>
            <a:ln w="19050" cmpd="sng">
              <a:solidFill>
                <a:srgbClr val="CC0099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2100" name="Group 100"/>
          <p:cNvGrpSpPr>
            <a:grpSpLocks/>
          </p:cNvGrpSpPr>
          <p:nvPr/>
        </p:nvGrpSpPr>
        <p:grpSpPr bwMode="auto">
          <a:xfrm>
            <a:off x="409575" y="312738"/>
            <a:ext cx="8258175" cy="5878512"/>
            <a:chOff x="258" y="197"/>
            <a:chExt cx="5202" cy="3703"/>
          </a:xfrm>
        </p:grpSpPr>
        <p:sp>
          <p:nvSpPr>
            <p:cNvPr id="1152101" name="Text Box 101"/>
            <p:cNvSpPr txBox="1">
              <a:spLocks noChangeArrowheads="1"/>
            </p:cNvSpPr>
            <p:nvPr/>
          </p:nvSpPr>
          <p:spPr bwMode="auto">
            <a:xfrm>
              <a:off x="494" y="197"/>
              <a:ext cx="2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x</a:t>
              </a:r>
            </a:p>
          </p:txBody>
        </p:sp>
        <p:sp>
          <p:nvSpPr>
            <p:cNvPr id="1152102" name="Text Box 102"/>
            <p:cNvSpPr txBox="1">
              <a:spLocks noChangeArrowheads="1"/>
            </p:cNvSpPr>
            <p:nvPr/>
          </p:nvSpPr>
          <p:spPr bwMode="auto">
            <a:xfrm>
              <a:off x="686" y="197"/>
              <a:ext cx="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y</a:t>
              </a:r>
            </a:p>
          </p:txBody>
        </p:sp>
        <p:grpSp>
          <p:nvGrpSpPr>
            <p:cNvPr id="1152103" name="Group 103"/>
            <p:cNvGrpSpPr>
              <a:grpSpLocks/>
            </p:cNvGrpSpPr>
            <p:nvPr/>
          </p:nvGrpSpPr>
          <p:grpSpPr bwMode="auto">
            <a:xfrm>
              <a:off x="348" y="468"/>
              <a:ext cx="456" cy="72"/>
              <a:chOff x="468" y="480"/>
              <a:chExt cx="456" cy="72"/>
            </a:xfrm>
          </p:grpSpPr>
          <p:sp>
            <p:nvSpPr>
              <p:cNvPr id="1152104" name="Oval 104"/>
              <p:cNvSpPr>
                <a:spLocks noChangeArrowheads="1"/>
              </p:cNvSpPr>
              <p:nvPr/>
            </p:nvSpPr>
            <p:spPr bwMode="auto">
              <a:xfrm>
                <a:off x="852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05" name="Oval 105"/>
              <p:cNvSpPr>
                <a:spLocks noChangeArrowheads="1"/>
              </p:cNvSpPr>
              <p:nvPr/>
            </p:nvSpPr>
            <p:spPr bwMode="auto">
              <a:xfrm>
                <a:off x="468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06" name="Oval 106"/>
              <p:cNvSpPr>
                <a:spLocks noChangeArrowheads="1"/>
              </p:cNvSpPr>
              <p:nvPr/>
            </p:nvSpPr>
            <p:spPr bwMode="auto">
              <a:xfrm>
                <a:off x="660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07" name="Group 107"/>
            <p:cNvGrpSpPr>
              <a:grpSpLocks/>
            </p:cNvGrpSpPr>
            <p:nvPr/>
          </p:nvGrpSpPr>
          <p:grpSpPr bwMode="auto">
            <a:xfrm>
              <a:off x="348" y="1140"/>
              <a:ext cx="456" cy="72"/>
              <a:chOff x="348" y="1380"/>
              <a:chExt cx="456" cy="72"/>
            </a:xfrm>
          </p:grpSpPr>
          <p:sp>
            <p:nvSpPr>
              <p:cNvPr id="1152108" name="Oval 108"/>
              <p:cNvSpPr>
                <a:spLocks noChangeArrowheads="1"/>
              </p:cNvSpPr>
              <p:nvPr/>
            </p:nvSpPr>
            <p:spPr bwMode="auto">
              <a:xfrm>
                <a:off x="732" y="13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09" name="Oval 109"/>
              <p:cNvSpPr>
                <a:spLocks noChangeArrowheads="1"/>
              </p:cNvSpPr>
              <p:nvPr/>
            </p:nvSpPr>
            <p:spPr bwMode="auto">
              <a:xfrm>
                <a:off x="348" y="13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10" name="Oval 110"/>
              <p:cNvSpPr>
                <a:spLocks noChangeArrowheads="1"/>
              </p:cNvSpPr>
              <p:nvPr/>
            </p:nvSpPr>
            <p:spPr bwMode="auto">
              <a:xfrm>
                <a:off x="540" y="13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11" name="Group 111"/>
            <p:cNvGrpSpPr>
              <a:grpSpLocks/>
            </p:cNvGrpSpPr>
            <p:nvPr/>
          </p:nvGrpSpPr>
          <p:grpSpPr bwMode="auto">
            <a:xfrm>
              <a:off x="348" y="1848"/>
              <a:ext cx="456" cy="72"/>
              <a:chOff x="336" y="1884"/>
              <a:chExt cx="456" cy="72"/>
            </a:xfrm>
          </p:grpSpPr>
          <p:sp>
            <p:nvSpPr>
              <p:cNvPr id="1152112" name="Oval 112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13" name="Oval 113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14" name="Oval 114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15" name="Group 115"/>
            <p:cNvGrpSpPr>
              <a:grpSpLocks/>
            </p:cNvGrpSpPr>
            <p:nvPr/>
          </p:nvGrpSpPr>
          <p:grpSpPr bwMode="auto">
            <a:xfrm>
              <a:off x="348" y="2496"/>
              <a:ext cx="456" cy="72"/>
              <a:chOff x="336" y="1884"/>
              <a:chExt cx="456" cy="72"/>
            </a:xfrm>
          </p:grpSpPr>
          <p:sp>
            <p:nvSpPr>
              <p:cNvPr id="1152116" name="Oval 116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17" name="Oval 117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18" name="Oval 118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19" name="Group 119"/>
            <p:cNvGrpSpPr>
              <a:grpSpLocks/>
            </p:cNvGrpSpPr>
            <p:nvPr/>
          </p:nvGrpSpPr>
          <p:grpSpPr bwMode="auto">
            <a:xfrm>
              <a:off x="348" y="3192"/>
              <a:ext cx="456" cy="72"/>
              <a:chOff x="336" y="1884"/>
              <a:chExt cx="456" cy="72"/>
            </a:xfrm>
          </p:grpSpPr>
          <p:sp>
            <p:nvSpPr>
              <p:cNvPr id="1152120" name="Oval 120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21" name="Oval 121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22" name="Oval 122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23" name="Group 123"/>
            <p:cNvGrpSpPr>
              <a:grpSpLocks/>
            </p:cNvGrpSpPr>
            <p:nvPr/>
          </p:nvGrpSpPr>
          <p:grpSpPr bwMode="auto">
            <a:xfrm>
              <a:off x="348" y="3720"/>
              <a:ext cx="456" cy="72"/>
              <a:chOff x="336" y="1884"/>
              <a:chExt cx="456" cy="72"/>
            </a:xfrm>
          </p:grpSpPr>
          <p:sp>
            <p:nvSpPr>
              <p:cNvPr id="1152124" name="Oval 124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25" name="Oval 125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26" name="Oval 126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27" name="Group 127"/>
            <p:cNvGrpSpPr>
              <a:grpSpLocks/>
            </p:cNvGrpSpPr>
            <p:nvPr/>
          </p:nvGrpSpPr>
          <p:grpSpPr bwMode="auto">
            <a:xfrm>
              <a:off x="3924" y="3828"/>
              <a:ext cx="456" cy="72"/>
              <a:chOff x="336" y="1884"/>
              <a:chExt cx="456" cy="72"/>
            </a:xfrm>
          </p:grpSpPr>
          <p:sp>
            <p:nvSpPr>
              <p:cNvPr id="1152128" name="Oval 128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29" name="Oval 129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30" name="Oval 130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31" name="Group 131"/>
            <p:cNvGrpSpPr>
              <a:grpSpLocks/>
            </p:cNvGrpSpPr>
            <p:nvPr/>
          </p:nvGrpSpPr>
          <p:grpSpPr bwMode="auto">
            <a:xfrm>
              <a:off x="5004" y="1488"/>
              <a:ext cx="456" cy="72"/>
              <a:chOff x="336" y="1884"/>
              <a:chExt cx="456" cy="72"/>
            </a:xfrm>
          </p:grpSpPr>
          <p:sp>
            <p:nvSpPr>
              <p:cNvPr id="1152132" name="Oval 132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33" name="Oval 133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34" name="Oval 134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35" name="Group 135"/>
            <p:cNvGrpSpPr>
              <a:grpSpLocks/>
            </p:cNvGrpSpPr>
            <p:nvPr/>
          </p:nvGrpSpPr>
          <p:grpSpPr bwMode="auto">
            <a:xfrm>
              <a:off x="4044" y="984"/>
              <a:ext cx="456" cy="72"/>
              <a:chOff x="336" y="1884"/>
              <a:chExt cx="456" cy="72"/>
            </a:xfrm>
          </p:grpSpPr>
          <p:sp>
            <p:nvSpPr>
              <p:cNvPr id="1152136" name="Oval 136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37" name="Oval 137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38" name="Oval 138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39" name="Group 139"/>
            <p:cNvGrpSpPr>
              <a:grpSpLocks/>
            </p:cNvGrpSpPr>
            <p:nvPr/>
          </p:nvGrpSpPr>
          <p:grpSpPr bwMode="auto">
            <a:xfrm>
              <a:off x="4044" y="288"/>
              <a:ext cx="456" cy="72"/>
              <a:chOff x="336" y="1884"/>
              <a:chExt cx="456" cy="72"/>
            </a:xfrm>
          </p:grpSpPr>
          <p:sp>
            <p:nvSpPr>
              <p:cNvPr id="1152140" name="Oval 140"/>
              <p:cNvSpPr>
                <a:spLocks noChangeArrowheads="1"/>
              </p:cNvSpPr>
              <p:nvPr/>
            </p:nvSpPr>
            <p:spPr bwMode="auto">
              <a:xfrm>
                <a:off x="720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41" name="Oval 141"/>
              <p:cNvSpPr>
                <a:spLocks noChangeArrowheads="1"/>
              </p:cNvSpPr>
              <p:nvPr/>
            </p:nvSpPr>
            <p:spPr bwMode="auto">
              <a:xfrm>
                <a:off x="336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42" name="Oval 142"/>
              <p:cNvSpPr>
                <a:spLocks noChangeArrowheads="1"/>
              </p:cNvSpPr>
              <p:nvPr/>
            </p:nvSpPr>
            <p:spPr bwMode="auto">
              <a:xfrm>
                <a:off x="528" y="18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43" name="Group 143"/>
            <p:cNvGrpSpPr>
              <a:grpSpLocks/>
            </p:cNvGrpSpPr>
            <p:nvPr/>
          </p:nvGrpSpPr>
          <p:grpSpPr bwMode="auto">
            <a:xfrm>
              <a:off x="5004" y="3312"/>
              <a:ext cx="456" cy="72"/>
              <a:chOff x="468" y="480"/>
              <a:chExt cx="456" cy="72"/>
            </a:xfrm>
          </p:grpSpPr>
          <p:sp>
            <p:nvSpPr>
              <p:cNvPr id="1152144" name="Oval 144"/>
              <p:cNvSpPr>
                <a:spLocks noChangeArrowheads="1"/>
              </p:cNvSpPr>
              <p:nvPr/>
            </p:nvSpPr>
            <p:spPr bwMode="auto">
              <a:xfrm>
                <a:off x="852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45" name="Oval 145"/>
              <p:cNvSpPr>
                <a:spLocks noChangeArrowheads="1"/>
              </p:cNvSpPr>
              <p:nvPr/>
            </p:nvSpPr>
            <p:spPr bwMode="auto">
              <a:xfrm>
                <a:off x="468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46" name="Oval 146"/>
              <p:cNvSpPr>
                <a:spLocks noChangeArrowheads="1"/>
              </p:cNvSpPr>
              <p:nvPr/>
            </p:nvSpPr>
            <p:spPr bwMode="auto">
              <a:xfrm>
                <a:off x="660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47" name="Group 147"/>
            <p:cNvGrpSpPr>
              <a:grpSpLocks/>
            </p:cNvGrpSpPr>
            <p:nvPr/>
          </p:nvGrpSpPr>
          <p:grpSpPr bwMode="auto">
            <a:xfrm>
              <a:off x="5004" y="2760"/>
              <a:ext cx="456" cy="72"/>
              <a:chOff x="468" y="480"/>
              <a:chExt cx="456" cy="72"/>
            </a:xfrm>
          </p:grpSpPr>
          <p:sp>
            <p:nvSpPr>
              <p:cNvPr id="1152148" name="Oval 148"/>
              <p:cNvSpPr>
                <a:spLocks noChangeArrowheads="1"/>
              </p:cNvSpPr>
              <p:nvPr/>
            </p:nvSpPr>
            <p:spPr bwMode="auto">
              <a:xfrm>
                <a:off x="852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49" name="Oval 149"/>
              <p:cNvSpPr>
                <a:spLocks noChangeArrowheads="1"/>
              </p:cNvSpPr>
              <p:nvPr/>
            </p:nvSpPr>
            <p:spPr bwMode="auto">
              <a:xfrm>
                <a:off x="468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50" name="Oval 150"/>
              <p:cNvSpPr>
                <a:spLocks noChangeArrowheads="1"/>
              </p:cNvSpPr>
              <p:nvPr/>
            </p:nvSpPr>
            <p:spPr bwMode="auto">
              <a:xfrm>
                <a:off x="660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151" name="Group 151"/>
            <p:cNvGrpSpPr>
              <a:grpSpLocks/>
            </p:cNvGrpSpPr>
            <p:nvPr/>
          </p:nvGrpSpPr>
          <p:grpSpPr bwMode="auto">
            <a:xfrm>
              <a:off x="5004" y="2124"/>
              <a:ext cx="456" cy="72"/>
              <a:chOff x="468" y="480"/>
              <a:chExt cx="456" cy="72"/>
            </a:xfrm>
          </p:grpSpPr>
          <p:sp>
            <p:nvSpPr>
              <p:cNvPr id="1152152" name="Oval 152"/>
              <p:cNvSpPr>
                <a:spLocks noChangeArrowheads="1"/>
              </p:cNvSpPr>
              <p:nvPr/>
            </p:nvSpPr>
            <p:spPr bwMode="auto">
              <a:xfrm>
                <a:off x="852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53" name="Oval 153"/>
              <p:cNvSpPr>
                <a:spLocks noChangeArrowheads="1"/>
              </p:cNvSpPr>
              <p:nvPr/>
            </p:nvSpPr>
            <p:spPr bwMode="auto">
              <a:xfrm>
                <a:off x="468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54" name="Oval 154"/>
              <p:cNvSpPr>
                <a:spLocks noChangeArrowheads="1"/>
              </p:cNvSpPr>
              <p:nvPr/>
            </p:nvSpPr>
            <p:spPr bwMode="auto">
              <a:xfrm>
                <a:off x="660" y="480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2155" name="Text Box 155"/>
            <p:cNvSpPr txBox="1">
              <a:spLocks noChangeArrowheads="1"/>
            </p:cNvSpPr>
            <p:nvPr/>
          </p:nvSpPr>
          <p:spPr bwMode="auto">
            <a:xfrm>
              <a:off x="4278" y="265"/>
              <a:ext cx="2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</a:t>
              </a:r>
            </a:p>
          </p:txBody>
        </p:sp>
        <p:sp>
          <p:nvSpPr>
            <p:cNvPr id="1152156" name="Text Box 156"/>
            <p:cNvSpPr txBox="1">
              <a:spLocks noChangeArrowheads="1"/>
            </p:cNvSpPr>
            <p:nvPr/>
          </p:nvSpPr>
          <p:spPr bwMode="auto">
            <a:xfrm>
              <a:off x="4486" y="277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b</a:t>
              </a:r>
            </a:p>
          </p:txBody>
        </p:sp>
        <p:sp>
          <p:nvSpPr>
            <p:cNvPr id="1152157" name="Text Box 157"/>
            <p:cNvSpPr txBox="1">
              <a:spLocks noChangeArrowheads="1"/>
            </p:cNvSpPr>
            <p:nvPr/>
          </p:nvSpPr>
          <p:spPr bwMode="auto">
            <a:xfrm>
              <a:off x="4053" y="271"/>
              <a:ext cx="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sym typeface="Symbol" panose="05050102010706020507" pitchFamily="18" charset="2"/>
                </a:rPr>
                <a:t></a:t>
              </a:r>
            </a:p>
          </p:txBody>
        </p:sp>
        <p:sp>
          <p:nvSpPr>
            <p:cNvPr id="1152158" name="Text Box 158"/>
            <p:cNvSpPr txBox="1">
              <a:spLocks noChangeArrowheads="1"/>
            </p:cNvSpPr>
            <p:nvPr/>
          </p:nvSpPr>
          <p:spPr bwMode="auto">
            <a:xfrm>
              <a:off x="258" y="209"/>
              <a:ext cx="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sym typeface="Symbol" panose="05050102010706020507" pitchFamily="18" charset="2"/>
                </a:rPr>
                <a:t></a:t>
              </a:r>
            </a:p>
          </p:txBody>
        </p:sp>
      </p:grpSp>
      <p:grpSp>
        <p:nvGrpSpPr>
          <p:cNvPr id="1152161" name="Group 161"/>
          <p:cNvGrpSpPr>
            <a:grpSpLocks/>
          </p:cNvGrpSpPr>
          <p:nvPr/>
        </p:nvGrpSpPr>
        <p:grpSpPr bwMode="auto">
          <a:xfrm>
            <a:off x="461963" y="649288"/>
            <a:ext cx="4811712" cy="4613275"/>
            <a:chOff x="291" y="409"/>
            <a:chExt cx="3031" cy="2906"/>
          </a:xfrm>
        </p:grpSpPr>
        <p:grpSp>
          <p:nvGrpSpPr>
            <p:cNvPr id="1152162" name="Group 162"/>
            <p:cNvGrpSpPr>
              <a:grpSpLocks/>
            </p:cNvGrpSpPr>
            <p:nvPr/>
          </p:nvGrpSpPr>
          <p:grpSpPr bwMode="auto">
            <a:xfrm>
              <a:off x="1873" y="1349"/>
              <a:ext cx="1449" cy="1879"/>
              <a:chOff x="1873" y="1349"/>
              <a:chExt cx="1449" cy="1879"/>
            </a:xfrm>
          </p:grpSpPr>
          <p:sp>
            <p:nvSpPr>
              <p:cNvPr id="1152163" name="Text Box 163"/>
              <p:cNvSpPr txBox="1">
                <a:spLocks noChangeArrowheads="1"/>
              </p:cNvSpPr>
              <p:nvPr/>
            </p:nvSpPr>
            <p:spPr bwMode="auto">
              <a:xfrm>
                <a:off x="2090" y="1349"/>
                <a:ext cx="1232" cy="784"/>
              </a:xfrm>
              <a:prstGeom prst="rect">
                <a:avLst/>
              </a:prstGeom>
              <a:solidFill>
                <a:srgbClr val="F5FBFD"/>
              </a:solidFill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Might y be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uninitialized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here?</a:t>
                </a: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52164" name="AutoShape 164"/>
              <p:cNvCxnSpPr>
                <a:cxnSpLocks noChangeShapeType="1"/>
                <a:stCxn id="1152163" idx="2"/>
              </p:cNvCxnSpPr>
              <p:nvPr/>
            </p:nvCxnSpPr>
            <p:spPr bwMode="auto">
              <a:xfrm rot="5400000">
                <a:off x="1719" y="2302"/>
                <a:ext cx="1080" cy="772"/>
              </a:xfrm>
              <a:prstGeom prst="curvedConnector2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52165" name="Oval 165"/>
            <p:cNvSpPr>
              <a:spLocks noChangeArrowheads="1"/>
            </p:cNvSpPr>
            <p:nvPr/>
          </p:nvSpPr>
          <p:spPr bwMode="auto">
            <a:xfrm>
              <a:off x="291" y="409"/>
              <a:ext cx="182" cy="18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166" name="Oval 166"/>
            <p:cNvSpPr>
              <a:spLocks noChangeArrowheads="1"/>
            </p:cNvSpPr>
            <p:nvPr/>
          </p:nvSpPr>
          <p:spPr bwMode="auto">
            <a:xfrm>
              <a:off x="669" y="3133"/>
              <a:ext cx="182" cy="18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52167" name="AutoShape 167"/>
            <p:cNvCxnSpPr>
              <a:cxnSpLocks noChangeShapeType="1"/>
              <a:stCxn id="1152165" idx="6"/>
              <a:endCxn id="1152166" idx="6"/>
            </p:cNvCxnSpPr>
            <p:nvPr/>
          </p:nvCxnSpPr>
          <p:spPr bwMode="auto">
            <a:xfrm>
              <a:off x="491" y="500"/>
              <a:ext cx="378" cy="2724"/>
            </a:xfrm>
            <a:prstGeom prst="curvedConnector3">
              <a:avLst>
                <a:gd name="adj1" fmla="val 147620"/>
              </a:avLst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2175" name="Group 175"/>
          <p:cNvGrpSpPr>
            <a:grpSpLocks/>
          </p:cNvGrpSpPr>
          <p:nvPr/>
        </p:nvGrpSpPr>
        <p:grpSpPr bwMode="auto">
          <a:xfrm>
            <a:off x="28575" y="28575"/>
            <a:ext cx="7058025" cy="6734175"/>
            <a:chOff x="18" y="18"/>
            <a:chExt cx="4446" cy="4242"/>
          </a:xfrm>
        </p:grpSpPr>
        <p:grpSp>
          <p:nvGrpSpPr>
            <p:cNvPr id="1152176" name="Group 176"/>
            <p:cNvGrpSpPr>
              <a:grpSpLocks/>
            </p:cNvGrpSpPr>
            <p:nvPr/>
          </p:nvGrpSpPr>
          <p:grpSpPr bwMode="auto">
            <a:xfrm>
              <a:off x="18" y="18"/>
              <a:ext cx="4446" cy="4242"/>
              <a:chOff x="18" y="15"/>
              <a:chExt cx="4446" cy="4242"/>
            </a:xfrm>
          </p:grpSpPr>
          <p:cxnSp>
            <p:nvCxnSpPr>
              <p:cNvPr id="1152177" name="AutoShape 177"/>
              <p:cNvCxnSpPr>
                <a:cxnSpLocks noChangeShapeType="1"/>
              </p:cNvCxnSpPr>
              <p:nvPr/>
            </p:nvCxnSpPr>
            <p:spPr bwMode="auto">
              <a:xfrm>
                <a:off x="4464" y="360"/>
                <a:ext cx="0" cy="624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2178" name="AutoShape 178"/>
              <p:cNvCxnSpPr>
                <a:cxnSpLocks noChangeShapeType="1"/>
              </p:cNvCxnSpPr>
              <p:nvPr/>
            </p:nvCxnSpPr>
            <p:spPr bwMode="auto">
              <a:xfrm>
                <a:off x="768" y="2568"/>
                <a:ext cx="0" cy="624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2179" name="AutoShape 179"/>
              <p:cNvCxnSpPr>
                <a:cxnSpLocks noChangeShapeType="1"/>
              </p:cNvCxnSpPr>
              <p:nvPr/>
            </p:nvCxnSpPr>
            <p:spPr bwMode="auto">
              <a:xfrm>
                <a:off x="409" y="529"/>
                <a:ext cx="334" cy="622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2180" name="AutoShape 180"/>
              <p:cNvCxnSpPr>
                <a:cxnSpLocks noChangeShapeType="1"/>
              </p:cNvCxnSpPr>
              <p:nvPr/>
            </p:nvCxnSpPr>
            <p:spPr bwMode="auto">
              <a:xfrm>
                <a:off x="768" y="1212"/>
                <a:ext cx="0" cy="636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52181" name="Freeform 181"/>
              <p:cNvSpPr>
                <a:spLocks/>
              </p:cNvSpPr>
              <p:nvPr/>
            </p:nvSpPr>
            <p:spPr bwMode="auto">
              <a:xfrm>
                <a:off x="34" y="15"/>
                <a:ext cx="4406" cy="2102"/>
              </a:xfrm>
              <a:custGeom>
                <a:avLst/>
                <a:gdLst>
                  <a:gd name="T0" fmla="*/ 698 w 4406"/>
                  <a:gd name="T1" fmla="*/ 1905 h 2102"/>
                  <a:gd name="T2" fmla="*/ 542 w 4406"/>
                  <a:gd name="T3" fmla="*/ 2037 h 2102"/>
                  <a:gd name="T4" fmla="*/ 338 w 4406"/>
                  <a:gd name="T5" fmla="*/ 2097 h 2102"/>
                  <a:gd name="T6" fmla="*/ 200 w 4406"/>
                  <a:gd name="T7" fmla="*/ 2067 h 2102"/>
                  <a:gd name="T8" fmla="*/ 62 w 4406"/>
                  <a:gd name="T9" fmla="*/ 1923 h 2102"/>
                  <a:gd name="T10" fmla="*/ 14 w 4406"/>
                  <a:gd name="T11" fmla="*/ 1701 h 2102"/>
                  <a:gd name="T12" fmla="*/ 2 w 4406"/>
                  <a:gd name="T13" fmla="*/ 1383 h 2102"/>
                  <a:gd name="T14" fmla="*/ 2 w 4406"/>
                  <a:gd name="T15" fmla="*/ 1137 h 2102"/>
                  <a:gd name="T16" fmla="*/ 8 w 4406"/>
                  <a:gd name="T17" fmla="*/ 837 h 2102"/>
                  <a:gd name="T18" fmla="*/ 14 w 4406"/>
                  <a:gd name="T19" fmla="*/ 585 h 2102"/>
                  <a:gd name="T20" fmla="*/ 26 w 4406"/>
                  <a:gd name="T21" fmla="*/ 387 h 2102"/>
                  <a:gd name="T22" fmla="*/ 86 w 4406"/>
                  <a:gd name="T23" fmla="*/ 177 h 2102"/>
                  <a:gd name="T24" fmla="*/ 200 w 4406"/>
                  <a:gd name="T25" fmla="*/ 57 h 2102"/>
                  <a:gd name="T26" fmla="*/ 392 w 4406"/>
                  <a:gd name="T27" fmla="*/ 15 h 2102"/>
                  <a:gd name="T28" fmla="*/ 1250 w 4406"/>
                  <a:gd name="T29" fmla="*/ 9 h 2102"/>
                  <a:gd name="T30" fmla="*/ 2438 w 4406"/>
                  <a:gd name="T31" fmla="*/ 9 h 2102"/>
                  <a:gd name="T32" fmla="*/ 3062 w 4406"/>
                  <a:gd name="T33" fmla="*/ 9 h 2102"/>
                  <a:gd name="T34" fmla="*/ 3758 w 4406"/>
                  <a:gd name="T35" fmla="*/ 9 h 2102"/>
                  <a:gd name="T36" fmla="*/ 4146 w 4406"/>
                  <a:gd name="T37" fmla="*/ 61 h 2102"/>
                  <a:gd name="T38" fmla="*/ 4406 w 4406"/>
                  <a:gd name="T39" fmla="*/ 281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06" h="2102">
                    <a:moveTo>
                      <a:pt x="698" y="1905"/>
                    </a:moveTo>
                    <a:cubicBezTo>
                      <a:pt x="672" y="1927"/>
                      <a:pt x="602" y="2005"/>
                      <a:pt x="542" y="2037"/>
                    </a:cubicBezTo>
                    <a:cubicBezTo>
                      <a:pt x="482" y="2069"/>
                      <a:pt x="395" y="2092"/>
                      <a:pt x="338" y="2097"/>
                    </a:cubicBezTo>
                    <a:cubicBezTo>
                      <a:pt x="281" y="2102"/>
                      <a:pt x="246" y="2096"/>
                      <a:pt x="200" y="2067"/>
                    </a:cubicBezTo>
                    <a:cubicBezTo>
                      <a:pt x="154" y="2038"/>
                      <a:pt x="93" y="1984"/>
                      <a:pt x="62" y="1923"/>
                    </a:cubicBezTo>
                    <a:cubicBezTo>
                      <a:pt x="31" y="1862"/>
                      <a:pt x="24" y="1791"/>
                      <a:pt x="14" y="1701"/>
                    </a:cubicBezTo>
                    <a:cubicBezTo>
                      <a:pt x="4" y="1611"/>
                      <a:pt x="4" y="1477"/>
                      <a:pt x="2" y="1383"/>
                    </a:cubicBezTo>
                    <a:cubicBezTo>
                      <a:pt x="0" y="1289"/>
                      <a:pt x="1" y="1228"/>
                      <a:pt x="2" y="1137"/>
                    </a:cubicBezTo>
                    <a:cubicBezTo>
                      <a:pt x="3" y="1046"/>
                      <a:pt x="6" y="929"/>
                      <a:pt x="8" y="837"/>
                    </a:cubicBezTo>
                    <a:cubicBezTo>
                      <a:pt x="10" y="745"/>
                      <a:pt x="11" y="660"/>
                      <a:pt x="14" y="585"/>
                    </a:cubicBezTo>
                    <a:cubicBezTo>
                      <a:pt x="17" y="510"/>
                      <a:pt x="14" y="455"/>
                      <a:pt x="26" y="387"/>
                    </a:cubicBezTo>
                    <a:cubicBezTo>
                      <a:pt x="38" y="319"/>
                      <a:pt x="57" y="232"/>
                      <a:pt x="86" y="177"/>
                    </a:cubicBezTo>
                    <a:cubicBezTo>
                      <a:pt x="115" y="122"/>
                      <a:pt x="149" y="84"/>
                      <a:pt x="200" y="57"/>
                    </a:cubicBezTo>
                    <a:cubicBezTo>
                      <a:pt x="251" y="30"/>
                      <a:pt x="217" y="23"/>
                      <a:pt x="392" y="15"/>
                    </a:cubicBezTo>
                    <a:cubicBezTo>
                      <a:pt x="567" y="7"/>
                      <a:pt x="909" y="10"/>
                      <a:pt x="1250" y="9"/>
                    </a:cubicBezTo>
                    <a:cubicBezTo>
                      <a:pt x="1591" y="8"/>
                      <a:pt x="2136" y="9"/>
                      <a:pt x="2438" y="9"/>
                    </a:cubicBezTo>
                    <a:cubicBezTo>
                      <a:pt x="2740" y="9"/>
                      <a:pt x="2842" y="9"/>
                      <a:pt x="3062" y="9"/>
                    </a:cubicBezTo>
                    <a:cubicBezTo>
                      <a:pt x="3282" y="9"/>
                      <a:pt x="3577" y="0"/>
                      <a:pt x="3758" y="9"/>
                    </a:cubicBezTo>
                    <a:cubicBezTo>
                      <a:pt x="3939" y="18"/>
                      <a:pt x="4038" y="16"/>
                      <a:pt x="4146" y="61"/>
                    </a:cubicBezTo>
                    <a:cubicBezTo>
                      <a:pt x="4254" y="106"/>
                      <a:pt x="4352" y="235"/>
                      <a:pt x="4406" y="281"/>
                    </a:cubicBezTo>
                  </a:path>
                </a:pathLst>
              </a:custGeom>
              <a:noFill/>
              <a:ln w="57150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82" name="Freeform 182"/>
              <p:cNvSpPr>
                <a:spLocks/>
              </p:cNvSpPr>
              <p:nvPr/>
            </p:nvSpPr>
            <p:spPr bwMode="auto">
              <a:xfrm>
                <a:off x="3682" y="1048"/>
                <a:ext cx="766" cy="2792"/>
              </a:xfrm>
              <a:custGeom>
                <a:avLst/>
                <a:gdLst>
                  <a:gd name="T0" fmla="*/ 766 w 766"/>
                  <a:gd name="T1" fmla="*/ 0 h 2792"/>
                  <a:gd name="T2" fmla="*/ 646 w 766"/>
                  <a:gd name="T3" fmla="*/ 84 h 2792"/>
                  <a:gd name="T4" fmla="*/ 450 w 766"/>
                  <a:gd name="T5" fmla="*/ 236 h 2792"/>
                  <a:gd name="T6" fmla="*/ 206 w 766"/>
                  <a:gd name="T7" fmla="*/ 542 h 2792"/>
                  <a:gd name="T8" fmla="*/ 94 w 766"/>
                  <a:gd name="T9" fmla="*/ 864 h 2792"/>
                  <a:gd name="T10" fmla="*/ 38 w 766"/>
                  <a:gd name="T11" fmla="*/ 1244 h 2792"/>
                  <a:gd name="T12" fmla="*/ 14 w 766"/>
                  <a:gd name="T13" fmla="*/ 1496 h 2792"/>
                  <a:gd name="T14" fmla="*/ 2 w 766"/>
                  <a:gd name="T15" fmla="*/ 1832 h 2792"/>
                  <a:gd name="T16" fmla="*/ 26 w 766"/>
                  <a:gd name="T17" fmla="*/ 1988 h 2792"/>
                  <a:gd name="T18" fmla="*/ 62 w 766"/>
                  <a:gd name="T19" fmla="*/ 2144 h 2792"/>
                  <a:gd name="T20" fmla="*/ 134 w 766"/>
                  <a:gd name="T21" fmla="*/ 2288 h 2792"/>
                  <a:gd name="T22" fmla="*/ 286 w 766"/>
                  <a:gd name="T23" fmla="*/ 2520 h 2792"/>
                  <a:gd name="T24" fmla="*/ 434 w 766"/>
                  <a:gd name="T25" fmla="*/ 2636 h 2792"/>
                  <a:gd name="T26" fmla="*/ 650 w 766"/>
                  <a:gd name="T27" fmla="*/ 2792 h 2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6" h="2792">
                    <a:moveTo>
                      <a:pt x="766" y="0"/>
                    </a:moveTo>
                    <a:cubicBezTo>
                      <a:pt x="746" y="14"/>
                      <a:pt x="699" y="45"/>
                      <a:pt x="646" y="84"/>
                    </a:cubicBezTo>
                    <a:cubicBezTo>
                      <a:pt x="593" y="123"/>
                      <a:pt x="523" y="160"/>
                      <a:pt x="450" y="236"/>
                    </a:cubicBezTo>
                    <a:cubicBezTo>
                      <a:pt x="377" y="312"/>
                      <a:pt x="265" y="437"/>
                      <a:pt x="206" y="542"/>
                    </a:cubicBezTo>
                    <a:cubicBezTo>
                      <a:pt x="147" y="647"/>
                      <a:pt x="122" y="747"/>
                      <a:pt x="94" y="864"/>
                    </a:cubicBezTo>
                    <a:cubicBezTo>
                      <a:pt x="66" y="981"/>
                      <a:pt x="51" y="1139"/>
                      <a:pt x="38" y="1244"/>
                    </a:cubicBezTo>
                    <a:cubicBezTo>
                      <a:pt x="25" y="1349"/>
                      <a:pt x="20" y="1398"/>
                      <a:pt x="14" y="1496"/>
                    </a:cubicBezTo>
                    <a:cubicBezTo>
                      <a:pt x="8" y="1594"/>
                      <a:pt x="0" y="1750"/>
                      <a:pt x="2" y="1832"/>
                    </a:cubicBezTo>
                    <a:cubicBezTo>
                      <a:pt x="4" y="1914"/>
                      <a:pt x="16" y="1936"/>
                      <a:pt x="26" y="1988"/>
                    </a:cubicBezTo>
                    <a:cubicBezTo>
                      <a:pt x="36" y="2040"/>
                      <a:pt x="44" y="2094"/>
                      <a:pt x="62" y="2144"/>
                    </a:cubicBezTo>
                    <a:cubicBezTo>
                      <a:pt x="80" y="2194"/>
                      <a:pt x="97" y="2225"/>
                      <a:pt x="134" y="2288"/>
                    </a:cubicBezTo>
                    <a:cubicBezTo>
                      <a:pt x="171" y="2351"/>
                      <a:pt x="236" y="2462"/>
                      <a:pt x="286" y="2520"/>
                    </a:cubicBezTo>
                    <a:cubicBezTo>
                      <a:pt x="336" y="2578"/>
                      <a:pt x="373" y="2591"/>
                      <a:pt x="434" y="2636"/>
                    </a:cubicBezTo>
                    <a:cubicBezTo>
                      <a:pt x="495" y="2681"/>
                      <a:pt x="605" y="2759"/>
                      <a:pt x="650" y="2792"/>
                    </a:cubicBezTo>
                  </a:path>
                </a:pathLst>
              </a:custGeom>
              <a:noFill/>
              <a:ln w="57150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83" name="Freeform 183"/>
              <p:cNvSpPr>
                <a:spLocks/>
              </p:cNvSpPr>
              <p:nvPr/>
            </p:nvSpPr>
            <p:spPr bwMode="auto">
              <a:xfrm>
                <a:off x="18" y="2240"/>
                <a:ext cx="4314" cy="2017"/>
              </a:xfrm>
              <a:custGeom>
                <a:avLst/>
                <a:gdLst>
                  <a:gd name="T0" fmla="*/ 4314 w 4314"/>
                  <a:gd name="T1" fmla="*/ 1672 h 2017"/>
                  <a:gd name="T2" fmla="*/ 4248 w 4314"/>
                  <a:gd name="T3" fmla="*/ 1738 h 2017"/>
                  <a:gd name="T4" fmla="*/ 4152 w 4314"/>
                  <a:gd name="T5" fmla="*/ 1816 h 2017"/>
                  <a:gd name="T6" fmla="*/ 4020 w 4314"/>
                  <a:gd name="T7" fmla="*/ 1894 h 2017"/>
                  <a:gd name="T8" fmla="*/ 3894 w 4314"/>
                  <a:gd name="T9" fmla="*/ 1936 h 2017"/>
                  <a:gd name="T10" fmla="*/ 3504 w 4314"/>
                  <a:gd name="T11" fmla="*/ 1990 h 2017"/>
                  <a:gd name="T12" fmla="*/ 2958 w 4314"/>
                  <a:gd name="T13" fmla="*/ 2014 h 2017"/>
                  <a:gd name="T14" fmla="*/ 2334 w 4314"/>
                  <a:gd name="T15" fmla="*/ 2008 h 2017"/>
                  <a:gd name="T16" fmla="*/ 1818 w 4314"/>
                  <a:gd name="T17" fmla="*/ 2002 h 2017"/>
                  <a:gd name="T18" fmla="*/ 1212 w 4314"/>
                  <a:gd name="T19" fmla="*/ 2002 h 2017"/>
                  <a:gd name="T20" fmla="*/ 528 w 4314"/>
                  <a:gd name="T21" fmla="*/ 1948 h 2017"/>
                  <a:gd name="T22" fmla="*/ 186 w 4314"/>
                  <a:gd name="T23" fmla="*/ 1798 h 2017"/>
                  <a:gd name="T24" fmla="*/ 54 w 4314"/>
                  <a:gd name="T25" fmla="*/ 1648 h 2017"/>
                  <a:gd name="T26" fmla="*/ 6 w 4314"/>
                  <a:gd name="T27" fmla="*/ 1390 h 2017"/>
                  <a:gd name="T28" fmla="*/ 18 w 4314"/>
                  <a:gd name="T29" fmla="*/ 742 h 2017"/>
                  <a:gd name="T30" fmla="*/ 90 w 4314"/>
                  <a:gd name="T31" fmla="*/ 280 h 2017"/>
                  <a:gd name="T32" fmla="*/ 240 w 4314"/>
                  <a:gd name="T33" fmla="*/ 52 h 2017"/>
                  <a:gd name="T34" fmla="*/ 462 w 4314"/>
                  <a:gd name="T35" fmla="*/ 4 h 2017"/>
                  <a:gd name="T36" fmla="*/ 582 w 4314"/>
                  <a:gd name="T37" fmla="*/ 76 h 2017"/>
                  <a:gd name="T38" fmla="*/ 720 w 4314"/>
                  <a:gd name="T39" fmla="*/ 262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4" h="2017">
                    <a:moveTo>
                      <a:pt x="4314" y="1672"/>
                    </a:moveTo>
                    <a:cubicBezTo>
                      <a:pt x="4303" y="1683"/>
                      <a:pt x="4275" y="1714"/>
                      <a:pt x="4248" y="1738"/>
                    </a:cubicBezTo>
                    <a:cubicBezTo>
                      <a:pt x="4221" y="1762"/>
                      <a:pt x="4190" y="1790"/>
                      <a:pt x="4152" y="1816"/>
                    </a:cubicBezTo>
                    <a:cubicBezTo>
                      <a:pt x="4114" y="1842"/>
                      <a:pt x="4063" y="1874"/>
                      <a:pt x="4020" y="1894"/>
                    </a:cubicBezTo>
                    <a:cubicBezTo>
                      <a:pt x="3977" y="1914"/>
                      <a:pt x="3980" y="1920"/>
                      <a:pt x="3894" y="1936"/>
                    </a:cubicBezTo>
                    <a:cubicBezTo>
                      <a:pt x="3808" y="1952"/>
                      <a:pt x="3660" y="1977"/>
                      <a:pt x="3504" y="1990"/>
                    </a:cubicBezTo>
                    <a:cubicBezTo>
                      <a:pt x="3348" y="2003"/>
                      <a:pt x="3153" y="2011"/>
                      <a:pt x="2958" y="2014"/>
                    </a:cubicBezTo>
                    <a:cubicBezTo>
                      <a:pt x="2763" y="2017"/>
                      <a:pt x="2524" y="2010"/>
                      <a:pt x="2334" y="2008"/>
                    </a:cubicBezTo>
                    <a:cubicBezTo>
                      <a:pt x="2144" y="2006"/>
                      <a:pt x="2005" y="2003"/>
                      <a:pt x="1818" y="2002"/>
                    </a:cubicBezTo>
                    <a:cubicBezTo>
                      <a:pt x="1631" y="2001"/>
                      <a:pt x="1427" y="2011"/>
                      <a:pt x="1212" y="2002"/>
                    </a:cubicBezTo>
                    <a:cubicBezTo>
                      <a:pt x="997" y="1993"/>
                      <a:pt x="699" y="1982"/>
                      <a:pt x="528" y="1948"/>
                    </a:cubicBezTo>
                    <a:cubicBezTo>
                      <a:pt x="357" y="1914"/>
                      <a:pt x="265" y="1848"/>
                      <a:pt x="186" y="1798"/>
                    </a:cubicBezTo>
                    <a:cubicBezTo>
                      <a:pt x="107" y="1748"/>
                      <a:pt x="84" y="1716"/>
                      <a:pt x="54" y="1648"/>
                    </a:cubicBezTo>
                    <a:cubicBezTo>
                      <a:pt x="24" y="1580"/>
                      <a:pt x="12" y="1541"/>
                      <a:pt x="6" y="1390"/>
                    </a:cubicBezTo>
                    <a:cubicBezTo>
                      <a:pt x="0" y="1239"/>
                      <a:pt x="4" y="927"/>
                      <a:pt x="18" y="742"/>
                    </a:cubicBezTo>
                    <a:cubicBezTo>
                      <a:pt x="32" y="557"/>
                      <a:pt x="53" y="395"/>
                      <a:pt x="90" y="280"/>
                    </a:cubicBezTo>
                    <a:cubicBezTo>
                      <a:pt x="127" y="165"/>
                      <a:pt x="178" y="98"/>
                      <a:pt x="240" y="52"/>
                    </a:cubicBezTo>
                    <a:cubicBezTo>
                      <a:pt x="302" y="6"/>
                      <a:pt x="405" y="0"/>
                      <a:pt x="462" y="4"/>
                    </a:cubicBezTo>
                    <a:cubicBezTo>
                      <a:pt x="519" y="8"/>
                      <a:pt x="539" y="33"/>
                      <a:pt x="582" y="76"/>
                    </a:cubicBezTo>
                    <a:cubicBezTo>
                      <a:pt x="625" y="119"/>
                      <a:pt x="691" y="223"/>
                      <a:pt x="720" y="262"/>
                    </a:cubicBezTo>
                  </a:path>
                </a:pathLst>
              </a:custGeom>
              <a:noFill/>
              <a:ln w="57150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2184" name="Text Box 184"/>
            <p:cNvSpPr txBox="1">
              <a:spLocks noChangeArrowheads="1"/>
            </p:cNvSpPr>
            <p:nvPr/>
          </p:nvSpPr>
          <p:spPr bwMode="auto">
            <a:xfrm>
              <a:off x="506" y="3365"/>
              <a:ext cx="573" cy="324"/>
            </a:xfrm>
            <a:prstGeom prst="rect">
              <a:avLst/>
            </a:prstGeom>
            <a:solidFill>
              <a:srgbClr val="F5FBFD"/>
            </a:solidFill>
            <a:ln w="5715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9900"/>
                  </a:solidFill>
                </a:rPr>
                <a:t>YES!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52185" name="Text Box 185"/>
            <p:cNvSpPr txBox="1">
              <a:spLocks noChangeArrowheads="1"/>
            </p:cNvSpPr>
            <p:nvPr/>
          </p:nvSpPr>
          <p:spPr bwMode="auto">
            <a:xfrm>
              <a:off x="2066" y="160"/>
              <a:ext cx="2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00"/>
                  </a:solidFill>
                </a:rPr>
                <a:t>(</a:t>
              </a:r>
              <a:endParaRPr lang="en-US" altLang="en-US" sz="2400">
                <a:solidFill>
                  <a:srgbClr val="FFFF00"/>
                </a:solidFill>
              </a:endParaRPr>
            </a:p>
          </p:txBody>
        </p:sp>
        <p:sp>
          <p:nvSpPr>
            <p:cNvPr id="1152186" name="Text Box 186"/>
            <p:cNvSpPr txBox="1">
              <a:spLocks noChangeArrowheads="1"/>
            </p:cNvSpPr>
            <p:nvPr/>
          </p:nvSpPr>
          <p:spPr bwMode="auto">
            <a:xfrm>
              <a:off x="2246" y="3652"/>
              <a:ext cx="2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00"/>
                  </a:solidFill>
                </a:rPr>
                <a:t>)</a:t>
              </a:r>
              <a:endParaRPr lang="en-US" altLang="en-US" sz="2400">
                <a:solidFill>
                  <a:srgbClr val="FFFF00"/>
                </a:solidFill>
              </a:endParaRPr>
            </a:p>
          </p:txBody>
        </p:sp>
        <p:sp>
          <p:nvSpPr>
            <p:cNvPr id="1152187" name="Oval 187"/>
            <p:cNvSpPr>
              <a:spLocks noChangeArrowheads="1"/>
            </p:cNvSpPr>
            <p:nvPr/>
          </p:nvSpPr>
          <p:spPr bwMode="auto">
            <a:xfrm>
              <a:off x="732" y="3192"/>
              <a:ext cx="72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2188" name="Group 188"/>
          <p:cNvGrpSpPr>
            <a:grpSpLocks/>
          </p:cNvGrpSpPr>
          <p:nvPr/>
        </p:nvGrpSpPr>
        <p:grpSpPr bwMode="auto">
          <a:xfrm>
            <a:off x="455613" y="642938"/>
            <a:ext cx="8304212" cy="4814887"/>
            <a:chOff x="287" y="405"/>
            <a:chExt cx="5231" cy="3033"/>
          </a:xfrm>
        </p:grpSpPr>
        <p:grpSp>
          <p:nvGrpSpPr>
            <p:cNvPr id="1152189" name="Group 189"/>
            <p:cNvGrpSpPr>
              <a:grpSpLocks/>
            </p:cNvGrpSpPr>
            <p:nvPr/>
          </p:nvGrpSpPr>
          <p:grpSpPr bwMode="auto">
            <a:xfrm>
              <a:off x="2090" y="1337"/>
              <a:ext cx="1817" cy="2029"/>
              <a:chOff x="2090" y="1337"/>
              <a:chExt cx="1817" cy="2029"/>
            </a:xfrm>
          </p:grpSpPr>
          <p:sp>
            <p:nvSpPr>
              <p:cNvPr id="1152190" name="Text Box 190"/>
              <p:cNvSpPr txBox="1">
                <a:spLocks noChangeArrowheads="1"/>
              </p:cNvSpPr>
              <p:nvPr/>
            </p:nvSpPr>
            <p:spPr bwMode="auto">
              <a:xfrm>
                <a:off x="2090" y="1337"/>
                <a:ext cx="1232" cy="784"/>
              </a:xfrm>
              <a:prstGeom prst="rect">
                <a:avLst/>
              </a:prstGeom>
              <a:solidFill>
                <a:srgbClr val="F5FBFD"/>
              </a:solidFill>
              <a:ln w="5715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Might b be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uninitialized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accent2"/>
                    </a:solidFill>
                  </a:rPr>
                  <a:t>here?</a:t>
                </a: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52191" name="AutoShape 191"/>
              <p:cNvCxnSpPr>
                <a:cxnSpLocks noChangeShapeType="1"/>
                <a:stCxn id="1152190" idx="2"/>
              </p:cNvCxnSpPr>
              <p:nvPr/>
            </p:nvCxnSpPr>
            <p:spPr bwMode="auto">
              <a:xfrm rot="16200000" flipH="1">
                <a:off x="2661" y="2120"/>
                <a:ext cx="1230" cy="1262"/>
              </a:xfrm>
              <a:prstGeom prst="curvedConnector2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52192" name="Oval 192"/>
            <p:cNvSpPr>
              <a:spLocks noChangeArrowheads="1"/>
            </p:cNvSpPr>
            <p:nvPr/>
          </p:nvSpPr>
          <p:spPr bwMode="auto">
            <a:xfrm>
              <a:off x="287" y="405"/>
              <a:ext cx="182" cy="18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193" name="Oval 193"/>
            <p:cNvSpPr>
              <a:spLocks noChangeArrowheads="1"/>
            </p:cNvSpPr>
            <p:nvPr/>
          </p:nvSpPr>
          <p:spPr bwMode="auto">
            <a:xfrm>
              <a:off x="5336" y="3256"/>
              <a:ext cx="182" cy="18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52194" name="AutoShape 194"/>
            <p:cNvCxnSpPr>
              <a:cxnSpLocks noChangeShapeType="1"/>
              <a:stCxn id="1152192" idx="6"/>
              <a:endCxn id="1152193" idx="0"/>
            </p:cNvCxnSpPr>
            <p:nvPr/>
          </p:nvCxnSpPr>
          <p:spPr bwMode="auto">
            <a:xfrm>
              <a:off x="487" y="496"/>
              <a:ext cx="4940" cy="2742"/>
            </a:xfrm>
            <a:prstGeom prst="curvedConnector2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2195" name="Group 195"/>
          <p:cNvGrpSpPr>
            <a:grpSpLocks/>
          </p:cNvGrpSpPr>
          <p:nvPr/>
        </p:nvGrpSpPr>
        <p:grpSpPr bwMode="auto">
          <a:xfrm>
            <a:off x="7527925" y="5094288"/>
            <a:ext cx="1139825" cy="514350"/>
            <a:chOff x="4742" y="3209"/>
            <a:chExt cx="718" cy="324"/>
          </a:xfrm>
        </p:grpSpPr>
        <p:sp>
          <p:nvSpPr>
            <p:cNvPr id="1152196" name="Text Box 196"/>
            <p:cNvSpPr txBox="1">
              <a:spLocks noChangeArrowheads="1"/>
            </p:cNvSpPr>
            <p:nvPr/>
          </p:nvSpPr>
          <p:spPr bwMode="auto">
            <a:xfrm>
              <a:off x="4742" y="3209"/>
              <a:ext cx="504" cy="324"/>
            </a:xfrm>
            <a:prstGeom prst="rect">
              <a:avLst/>
            </a:prstGeom>
            <a:solidFill>
              <a:srgbClr val="F5FBFD"/>
            </a:solidFill>
            <a:ln w="571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NO!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52197" name="Oval 197"/>
            <p:cNvSpPr>
              <a:spLocks noChangeArrowheads="1"/>
            </p:cNvSpPr>
            <p:nvPr/>
          </p:nvSpPr>
          <p:spPr bwMode="auto">
            <a:xfrm>
              <a:off x="5388" y="3312"/>
              <a:ext cx="72" cy="7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2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2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2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2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61A2-BA08-48CF-89A7-813CE8BC5BC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33350"/>
            <a:ext cx="8477250" cy="1676400"/>
          </a:xfrm>
        </p:spPr>
        <p:txBody>
          <a:bodyPr/>
          <a:lstStyle/>
          <a:p>
            <a:r>
              <a:rPr lang="en-US" altLang="en-US"/>
              <a:t>CFL-Reachability Advantages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885950"/>
            <a:ext cx="8782050" cy="3614738"/>
          </a:xfrm>
        </p:spPr>
        <p:txBody>
          <a:bodyPr/>
          <a:lstStyle/>
          <a:p>
            <a:r>
              <a:rPr lang="en-US" altLang="en-US"/>
              <a:t>Intuitive</a:t>
            </a:r>
          </a:p>
          <a:p>
            <a:pPr lvl="1"/>
            <a:r>
              <a:rPr lang="en-US" altLang="en-US"/>
              <a:t>good conceptual model for understanding many dataflow-analysis results</a:t>
            </a:r>
          </a:p>
          <a:p>
            <a:r>
              <a:rPr lang="en-US" altLang="en-US"/>
              <a:t>Linear-time algorithms for some variants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7A0DC-D592-41F6-9108-488DCC8D264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33350"/>
            <a:ext cx="8477250" cy="1676400"/>
          </a:xfrm>
        </p:spPr>
        <p:txBody>
          <a:bodyPr/>
          <a:lstStyle/>
          <a:p>
            <a:r>
              <a:rPr lang="en-US" altLang="en-US"/>
              <a:t>Unifying Conceptual Model</a:t>
            </a:r>
            <a:br>
              <a:rPr lang="en-US" altLang="en-US"/>
            </a:br>
            <a:r>
              <a:rPr lang="en-US" altLang="en-US"/>
              <a:t>for Dataflow-Analysis Literature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885950"/>
            <a:ext cx="8782050" cy="4794250"/>
          </a:xfrm>
        </p:spPr>
        <p:txBody>
          <a:bodyPr/>
          <a:lstStyle/>
          <a:p>
            <a:r>
              <a:rPr lang="en-US" altLang="en-US" sz="2800"/>
              <a:t>Linear-time gen-kill </a:t>
            </a:r>
            <a:r>
              <a:rPr lang="en-US" altLang="en-US" sz="2400"/>
              <a:t>[Hecht 76], [Kou 77]</a:t>
            </a:r>
          </a:p>
          <a:p>
            <a:r>
              <a:rPr lang="en-US" altLang="en-US" sz="2800"/>
              <a:t>Path-constrained DFA </a:t>
            </a:r>
            <a:r>
              <a:rPr lang="en-US" altLang="en-US" sz="2400"/>
              <a:t>[Holley &amp; Rosen 81]</a:t>
            </a:r>
          </a:p>
          <a:p>
            <a:r>
              <a:rPr lang="en-US" altLang="en-US" sz="2800"/>
              <a:t>Linear-time GMOD </a:t>
            </a:r>
            <a:r>
              <a:rPr lang="en-US" altLang="en-US" sz="2400"/>
              <a:t>[Cooper &amp; Kennedy 88]</a:t>
            </a:r>
          </a:p>
          <a:p>
            <a:r>
              <a:rPr lang="en-US" altLang="en-US" sz="2800"/>
              <a:t>Flow-sensitive MOD </a:t>
            </a:r>
            <a:r>
              <a:rPr lang="en-US" altLang="en-US" sz="2400"/>
              <a:t>[Callahan 88]</a:t>
            </a:r>
          </a:p>
          <a:p>
            <a:r>
              <a:rPr lang="en-US" altLang="en-US" sz="2800"/>
              <a:t>Linear-time interprocedural gen-kill</a:t>
            </a:r>
          </a:p>
          <a:p>
            <a:pPr lvl="1">
              <a:buFontTx/>
              <a:buNone/>
            </a:pPr>
            <a:r>
              <a:rPr lang="en-US" altLang="en-US" sz="2400"/>
              <a:t>  [Knoop &amp; Steffen 93]</a:t>
            </a:r>
          </a:p>
          <a:p>
            <a:r>
              <a:rPr lang="en-US" altLang="en-US" sz="2800"/>
              <a:t>Linear-time bidirectional gen-kill </a:t>
            </a:r>
            <a:r>
              <a:rPr lang="en-US" altLang="en-US" sz="2400"/>
              <a:t>[Dhamdhere 94]</a:t>
            </a:r>
          </a:p>
          <a:p>
            <a:r>
              <a:rPr lang="en-US" altLang="en-US" sz="2800"/>
              <a:t>Relationship to interprocedural DFA</a:t>
            </a:r>
          </a:p>
          <a:p>
            <a:pPr lvl="1">
              <a:buFontTx/>
              <a:buNone/>
            </a:pPr>
            <a:r>
              <a:rPr lang="en-US" altLang="en-US" sz="2400"/>
              <a:t>  [Sharir &amp; Pneuli 81], [Knoop &amp; Steffen 92]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3734-5A80-4137-AD5F-97B460F7B59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342900"/>
            <a:ext cx="8553450" cy="900113"/>
          </a:xfrm>
        </p:spPr>
        <p:txBody>
          <a:bodyPr/>
          <a:lstStyle/>
          <a:p>
            <a:r>
              <a:rPr lang="en-US" altLang="he-IL" sz="4400"/>
              <a:t>. . . As Well As . . .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47800"/>
            <a:ext cx="8543925" cy="50482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/>
              <a:t>Flow-insensitive points-to analysis</a:t>
            </a:r>
          </a:p>
          <a:p>
            <a:pPr>
              <a:lnSpc>
                <a:spcPct val="120000"/>
              </a:lnSpc>
            </a:pPr>
            <a:r>
              <a:rPr lang="en-US" altLang="he-IL" sz="2400"/>
              <a:t>Model checking of recursive hierarchical finite-state machines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Analysis of attribute grammars</a:t>
            </a:r>
          </a:p>
          <a:p>
            <a:pPr>
              <a:lnSpc>
                <a:spcPct val="110000"/>
              </a:lnSpc>
            </a:pPr>
            <a:r>
              <a:rPr lang="en-US" altLang="he-IL" sz="2400"/>
              <a:t>Security of crypto-based protocols for distributed systems </a:t>
            </a:r>
            <a:r>
              <a:rPr lang="en-US" altLang="en-US" sz="2000"/>
              <a:t>[Dolev, Even, &amp; Karp 83]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Formal-language problems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CFL-recognition (given G and </a:t>
            </a:r>
            <a:r>
              <a:rPr lang="en-US" altLang="en-US" sz="2000">
                <a:latin typeface="Symbol" panose="05050102010706020507" pitchFamily="18" charset="2"/>
                <a:sym typeface="Math A" panose="05020602060204020302" pitchFamily="18" charset="2"/>
              </a:rPr>
              <a:t></a:t>
            </a:r>
            <a:r>
              <a:rPr lang="en-US" altLang="en-US" sz="2000"/>
              <a:t>, is </a:t>
            </a:r>
            <a:r>
              <a:rPr lang="en-US" altLang="en-US" sz="2000">
                <a:latin typeface="Symbol" panose="05050102010706020507" pitchFamily="18" charset="2"/>
                <a:sym typeface="Math A" panose="05020602060204020302" pitchFamily="18" charset="2"/>
              </a:rPr>
              <a:t>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</a:t>
            </a:r>
            <a:r>
              <a:rPr lang="en-US" altLang="en-US" sz="2000">
                <a:sym typeface="Math B" panose="05000000000000000000" pitchFamily="2" charset="2"/>
              </a:rPr>
              <a:t> L(G)?)</a:t>
            </a:r>
            <a:endParaRPr lang="en-US" altLang="en-US" sz="2000"/>
          </a:p>
          <a:p>
            <a:pPr lvl="1">
              <a:lnSpc>
                <a:spcPct val="110000"/>
              </a:lnSpc>
            </a:pPr>
            <a:r>
              <a:rPr lang="en-US" altLang="en-US" sz="2000"/>
              <a:t>2DPDA- and 2NPDA-simulation</a:t>
            </a:r>
          </a:p>
          <a:p>
            <a:pPr lvl="2">
              <a:lnSpc>
                <a:spcPct val="110000"/>
              </a:lnSpc>
            </a:pPr>
            <a:r>
              <a:rPr lang="en-US" altLang="en-US" sz="2000">
                <a:sym typeface="Symbol" panose="05050102010706020507" pitchFamily="18" charset="2"/>
              </a:rPr>
              <a:t>Given M and </a:t>
            </a:r>
            <a:r>
              <a:rPr lang="en-US" altLang="en-US" sz="2000">
                <a:latin typeface="Symbol" panose="05050102010706020507" pitchFamily="18" charset="2"/>
                <a:sym typeface="Math A" panose="05020602060204020302" pitchFamily="18" charset="2"/>
              </a:rPr>
              <a:t></a:t>
            </a:r>
            <a:r>
              <a:rPr lang="en-US" altLang="en-US" sz="2000"/>
              <a:t>, is </a:t>
            </a:r>
            <a:r>
              <a:rPr lang="en-US" altLang="en-US" sz="2000">
                <a:latin typeface="Symbol" panose="05050102010706020507" pitchFamily="18" charset="2"/>
                <a:sym typeface="Math A" panose="05020602060204020302" pitchFamily="18" charset="2"/>
              </a:rPr>
              <a:t> </a:t>
            </a:r>
            <a:r>
              <a:rPr lang="en-US" altLang="en-US" sz="2000">
                <a:sym typeface="Symbol" panose="05050102010706020507" pitchFamily="18" charset="2"/>
              </a:rPr>
              <a:t></a:t>
            </a:r>
            <a:r>
              <a:rPr lang="en-US" altLang="en-US" sz="2000">
                <a:sym typeface="Math B" panose="05000000000000000000" pitchFamily="2" charset="2"/>
              </a:rPr>
              <a:t> L(M)?</a:t>
            </a:r>
            <a:endParaRPr lang="en-US" altLang="en-US" sz="2000"/>
          </a:p>
          <a:p>
            <a:pPr lvl="2">
              <a:lnSpc>
                <a:spcPct val="110000"/>
              </a:lnSpc>
            </a:pPr>
            <a:r>
              <a:rPr lang="en-US" altLang="en-US" sz="2000"/>
              <a:t>String-matching problems</a:t>
            </a:r>
            <a:endParaRPr lang="en-US" altLang="he-IL" sz="16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EDD2-D46D-4DE5-9085-78C350A8D69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Static Program Analysis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5225"/>
            <a:ext cx="8493125" cy="2959100"/>
          </a:xfrm>
        </p:spPr>
        <p:txBody>
          <a:bodyPr/>
          <a:lstStyle/>
          <a:p>
            <a:r>
              <a:rPr lang="en-US" altLang="en-US" sz="2800"/>
              <a:t>Tool for building correct, reliable, efficient, and secure software </a:t>
            </a:r>
          </a:p>
          <a:p>
            <a:r>
              <a:rPr lang="en-US" altLang="en-US" sz="2800"/>
              <a:t>What states can my program reach?</a:t>
            </a:r>
          </a:p>
          <a:p>
            <a:pPr lvl="1"/>
            <a:r>
              <a:rPr lang="en-US" altLang="en-US" sz="2400"/>
              <a:t>Testing: run on specific (or random) inputs</a:t>
            </a:r>
          </a:p>
          <a:p>
            <a:pPr lvl="1"/>
            <a:r>
              <a:rPr lang="en-US" altLang="en-US" sz="2400"/>
              <a:t>Static analysis: run “in the aggregate” on descriptors of multiple states</a:t>
            </a:r>
          </a:p>
        </p:txBody>
      </p:sp>
      <p:sp>
        <p:nvSpPr>
          <p:cNvPr id="1232909" name="AutoShape 13"/>
          <p:cNvSpPr>
            <a:spLocks noChangeArrowheads="1"/>
          </p:cNvSpPr>
          <p:nvPr/>
        </p:nvSpPr>
        <p:spPr bwMode="auto">
          <a:xfrm rot="10800000">
            <a:off x="1504950" y="4181475"/>
            <a:ext cx="2103438" cy="2432050"/>
          </a:xfrm>
          <a:prstGeom prst="verticalScroll">
            <a:avLst>
              <a:gd name="adj" fmla="val 12500"/>
            </a:avLst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10" name="AutoShape 14"/>
          <p:cNvSpPr>
            <a:spLocks noChangeArrowheads="1"/>
          </p:cNvSpPr>
          <p:nvPr/>
        </p:nvSpPr>
        <p:spPr bwMode="auto">
          <a:xfrm>
            <a:off x="3976688" y="4471988"/>
            <a:ext cx="3922712" cy="415925"/>
          </a:xfrm>
          <a:prstGeom prst="wedgeRoundRectCallout">
            <a:avLst>
              <a:gd name="adj1" fmla="val -78569"/>
              <a:gd name="adj2" fmla="val 155727"/>
              <a:gd name="adj3" fmla="val 16667"/>
            </a:avLst>
          </a:prstGeom>
          <a:noFill/>
          <a:ln w="28575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Can e ever be out of bounds?</a:t>
            </a:r>
          </a:p>
        </p:txBody>
      </p:sp>
      <p:sp>
        <p:nvSpPr>
          <p:cNvPr id="1232911" name="Text Box 15"/>
          <p:cNvSpPr txBox="1">
            <a:spLocks noChangeArrowheads="1"/>
          </p:cNvSpPr>
          <p:nvPr/>
        </p:nvSpPr>
        <p:spPr bwMode="auto">
          <a:xfrm>
            <a:off x="1885950" y="5254625"/>
            <a:ext cx="1350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1800"/>
              <a:t>. . . a[e]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3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10" grpId="0" animBg="1"/>
      <p:bldP spid="12329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2F763-8F8E-44B2-AC8C-CFCB1F7720A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2425"/>
            <a:ext cx="8458200" cy="685800"/>
          </a:xfrm>
        </p:spPr>
        <p:txBody>
          <a:bodyPr/>
          <a:lstStyle/>
          <a:p>
            <a:r>
              <a:rPr lang="en-US" altLang="en-US"/>
              <a:t>Rest of the Talk: A Story 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025" y="1276350"/>
            <a:ext cx="8996363" cy="3679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From CFL-Reachability to Weighted Pushdown Systems</a:t>
            </a:r>
          </a:p>
          <a:p>
            <a:pPr>
              <a:buFontTx/>
              <a:buNone/>
            </a:pPr>
            <a:r>
              <a:rPr lang="en-US" altLang="en-US" sz="2800"/>
              <a:t>   </a:t>
            </a:r>
            <a:r>
              <a:rPr lang="en-US" altLang="en-US" sz="2000"/>
              <a:t>T. Reps, S. Jha, S. Schwoon, N. Kidd, A. Lal, </a:t>
            </a:r>
          </a:p>
          <a:p>
            <a:pPr>
              <a:buFontTx/>
              <a:buNone/>
            </a:pPr>
            <a:r>
              <a:rPr lang="en-US" altLang="en-US" sz="2000"/>
              <a:t>    D. Melski, T. Touili, H. Wang, G. Balakrishnan,</a:t>
            </a:r>
          </a:p>
          <a:p>
            <a:pPr>
              <a:buFontTx/>
              <a:buNone/>
            </a:pPr>
            <a:r>
              <a:rPr lang="en-US" altLang="en-US" sz="2000"/>
              <a:t>    D. Gopan, J. Lim, S. Chaki, E. Clarke, S. Stubblebine</a:t>
            </a:r>
          </a:p>
          <a:p>
            <a:endParaRPr lang="en-US" altLang="en-US" sz="2000"/>
          </a:p>
          <a:p>
            <a:endParaRPr lang="en-US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25FC9-24A9-4A5F-B606-BF9B89FAA82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2425"/>
            <a:ext cx="8458200" cy="685800"/>
          </a:xfrm>
        </p:spPr>
        <p:txBody>
          <a:bodyPr/>
          <a:lstStyle/>
          <a:p>
            <a:r>
              <a:rPr lang="en-US" altLang="en-US"/>
              <a:t>Our Story 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025" y="1276350"/>
            <a:ext cx="8996363" cy="5189538"/>
          </a:xfrm>
        </p:spPr>
        <p:txBody>
          <a:bodyPr/>
          <a:lstStyle/>
          <a:p>
            <a:r>
              <a:rPr lang="en-US" altLang="en-US" sz="2800"/>
              <a:t>Prologue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Program analysis via CFL-reachability</a:t>
            </a:r>
          </a:p>
          <a:p>
            <a:r>
              <a:rPr lang="en-US" altLang="en-US" sz="2800"/>
              <a:t>Chapter 1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Cubic-time algorithm for certificate-chain discovery in SPKI/SDSI: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 sz="2000"/>
              <a:t>      D. Clarke, J.-E. Elien, C.M. Ellison, M. Fredette, A. Morcos, and</a:t>
            </a:r>
          </a:p>
          <a:p>
            <a:pPr lvl="1">
              <a:buFontTx/>
              <a:buNone/>
            </a:pPr>
            <a:r>
              <a:rPr lang="en-US" altLang="en-US" sz="2000"/>
              <a:t>      R.L. Rivest, Certificate chain discovery in SPKI/SDSI, JCS, 2001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38D1-C589-438D-B946-D1C29B4CE87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4988"/>
            <a:ext cx="9144000" cy="917575"/>
          </a:xfrm>
        </p:spPr>
        <p:txBody>
          <a:bodyPr/>
          <a:lstStyle/>
          <a:p>
            <a:r>
              <a:rPr lang="en-US" altLang="en-US" sz="3600"/>
              <a:t>Authorization to Use Shared Resources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8" y="2014538"/>
            <a:ext cx="8975725" cy="3151187"/>
          </a:xfrm>
        </p:spPr>
        <p:txBody>
          <a:bodyPr/>
          <a:lstStyle/>
          <a:p>
            <a:r>
              <a:rPr lang="en-US" altLang="en-US"/>
              <a:t>Traditionally, use access control lists (ACLs)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Associate permissions with objects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E.g., AFS permissions for directory D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/>
              <a:t>reps rlidwka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/>
              <a:t>touili rlidwk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/>
              <a:t>reps:students rl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BAF-7523-4EB2-A4E0-34EE51DC483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0988"/>
            <a:ext cx="8458200" cy="685800"/>
          </a:xfrm>
        </p:spPr>
        <p:txBody>
          <a:bodyPr/>
          <a:lstStyle/>
          <a:p>
            <a:r>
              <a:rPr lang="en-US" altLang="en-US"/>
              <a:t>Trust Management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33475"/>
            <a:ext cx="8442325" cy="5724525"/>
          </a:xfrm>
        </p:spPr>
        <p:txBody>
          <a:bodyPr/>
          <a:lstStyle/>
          <a:p>
            <a:r>
              <a:rPr lang="en-US" altLang="en-US" sz="2800"/>
              <a:t>Express security policy in a formal language</a:t>
            </a:r>
          </a:p>
          <a:p>
            <a:pPr lvl="1"/>
            <a:r>
              <a:rPr lang="en-US" altLang="en-US" sz="2400"/>
              <a:t>Digitally signed statements</a:t>
            </a:r>
          </a:p>
          <a:p>
            <a:pPr lvl="1"/>
            <a:r>
              <a:rPr lang="en-US" altLang="en-US" sz="2400"/>
              <a:t>Bob: Joe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400"/>
              <a:t>is my student </a:t>
            </a:r>
            <a:r>
              <a:rPr lang="en-US" altLang="en-US" sz="2400">
                <a:solidFill>
                  <a:srgbClr val="FFFF00"/>
                </a:solidFill>
              </a:rPr>
              <a:t>[C1]</a:t>
            </a:r>
          </a:p>
          <a:p>
            <a:pPr lvl="1"/>
            <a:r>
              <a:rPr lang="en-US" altLang="en-US" sz="2400"/>
              <a:t>Alice: All of Bob’s students can access host H</a:t>
            </a:r>
            <a:r>
              <a:rPr lang="en-US" altLang="en-US" sz="2400">
                <a:solidFill>
                  <a:srgbClr val="FFFF00"/>
                </a:solidFill>
              </a:rPr>
              <a:t> [C2]</a:t>
            </a:r>
          </a:p>
          <a:p>
            <a:r>
              <a:rPr lang="en-US" altLang="en-US" sz="2800"/>
              <a:t>Find a proof of authorization</a:t>
            </a:r>
          </a:p>
          <a:p>
            <a:pPr lvl="1"/>
            <a:r>
              <a:rPr lang="en-US" altLang="en-US" sz="2400">
                <a:solidFill>
                  <a:srgbClr val="FFFF00"/>
                </a:solidFill>
              </a:rPr>
              <a:t>“certificate-chain discovery”</a:t>
            </a:r>
            <a:endParaRPr lang="en-US" altLang="en-US" sz="2400"/>
          </a:p>
          <a:p>
            <a:r>
              <a:rPr lang="en-US" altLang="en-US" sz="2800"/>
              <a:t>Joe provides “proof of authorization” to Alice </a:t>
            </a:r>
          </a:p>
          <a:p>
            <a:pPr lvl="1"/>
            <a:r>
              <a:rPr lang="en-US" altLang="en-US" sz="2400">
                <a:solidFill>
                  <a:srgbClr val="FFFF00"/>
                </a:solidFill>
              </a:rPr>
              <a:t>C1 + C2</a:t>
            </a:r>
          </a:p>
          <a:p>
            <a:r>
              <a:rPr lang="en-US" altLang="en-US" sz="2800"/>
              <a:t>Proof is checked and Joe is granted access</a:t>
            </a:r>
          </a:p>
          <a:p>
            <a:pPr lvl="1"/>
            <a:r>
              <a:rPr lang="en-US" altLang="en-US" sz="2400">
                <a:solidFill>
                  <a:srgbClr val="FFFF00"/>
                </a:solidFill>
              </a:rPr>
              <a:t>“compliance checking”</a:t>
            </a:r>
          </a:p>
          <a:p>
            <a:r>
              <a:rPr lang="en-US" altLang="en-US" sz="2400"/>
              <a:t>Examples: Keynote [Blaze et al.], Referee [Chu et al.], RT* [Li and Mitchell], SD3 [Jim], Binder[DeTreville], </a:t>
            </a:r>
            <a:r>
              <a:rPr lang="en-US" altLang="en-US" sz="28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9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9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63E4-3E65-44CB-A091-FABCA297E95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762125"/>
            <a:ext cx="8316913" cy="4484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SPKI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Ellison, Frantz, Thomas, &amp; Ylonen</a:t>
            </a:r>
          </a:p>
          <a:p>
            <a:pPr>
              <a:lnSpc>
                <a:spcPct val="90000"/>
              </a:lnSpc>
            </a:pPr>
            <a:r>
              <a:rPr lang="en-US" altLang="en-US"/>
              <a:t>SDSI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Lampson and Rivest</a:t>
            </a:r>
          </a:p>
          <a:p>
            <a:pPr>
              <a:lnSpc>
                <a:spcPct val="90000"/>
              </a:lnSpc>
            </a:pPr>
            <a:r>
              <a:rPr lang="en-US" altLang="en-US"/>
              <a:t>SPKI/SDSI</a:t>
            </a:r>
          </a:p>
          <a:p>
            <a:pPr lvl="1"/>
            <a:r>
              <a:rPr lang="en-US" altLang="en-US" sz="2400"/>
              <a:t>Ellison, Frantz, Lampson, Rivest, Thomas, &amp; Ylonen</a:t>
            </a:r>
          </a:p>
          <a:p>
            <a:pPr lvl="1"/>
            <a:r>
              <a:rPr lang="en-US" altLang="en-US" sz="2400"/>
              <a:t>Local name spaces</a:t>
            </a:r>
          </a:p>
          <a:p>
            <a:pPr lvl="2">
              <a:buFontTx/>
              <a:buNone/>
            </a:pPr>
            <a:r>
              <a:rPr lang="en-US" altLang="en-US" sz="2000"/>
              <a:t>reps  student</a:t>
            </a:r>
          </a:p>
          <a:p>
            <a:pPr lvl="2">
              <a:buFontTx/>
              <a:buNone/>
            </a:pPr>
            <a:r>
              <a:rPr lang="en-US" altLang="en-US" sz="2000"/>
              <a:t>reps  student  spouse</a:t>
            </a:r>
          </a:p>
          <a:p>
            <a:pPr lvl="1"/>
            <a:r>
              <a:rPr lang="en-US" altLang="en-US" sz="2400"/>
              <a:t>Delegation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88900"/>
            <a:ext cx="9144000" cy="1143000"/>
          </a:xfrm>
          <a:noFill/>
          <a:ln/>
        </p:spPr>
        <p:txBody>
          <a:bodyPr/>
          <a:lstStyle/>
          <a:p>
            <a:r>
              <a:rPr lang="en-US" altLang="en-US"/>
              <a:t>SPKI/SDSI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0C0BE-1DBB-4D32-A229-1229429ACD9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900"/>
            <a:ext cx="9144000" cy="1143000"/>
          </a:xfrm>
        </p:spPr>
        <p:txBody>
          <a:bodyPr/>
          <a:lstStyle/>
          <a:p>
            <a:r>
              <a:rPr lang="en-US" altLang="en-US"/>
              <a:t>SPKI/SDSI</a:t>
            </a:r>
          </a:p>
        </p:txBody>
      </p:sp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495300" y="1393825"/>
            <a:ext cx="7388225" cy="2051050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Principals (Public Keys)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baseline="-25000"/>
              <a:t>   </a:t>
            </a:r>
            <a:r>
              <a:rPr lang="en-US" altLang="en-US" sz="3200" b="1"/>
              <a:t>K</a:t>
            </a:r>
            <a:r>
              <a:rPr lang="en-US" altLang="en-US" sz="3200" b="1" baseline="-25000"/>
              <a:t>Bob</a:t>
            </a:r>
            <a:r>
              <a:rPr lang="en-US" altLang="en-US" sz="3200" b="1"/>
              <a:t>, K</a:t>
            </a:r>
            <a:r>
              <a:rPr lang="en-US" altLang="en-US" sz="3200" b="1" baseline="-25000"/>
              <a:t>Alice</a:t>
            </a:r>
            <a:r>
              <a:rPr lang="en-US" altLang="en-US" sz="3200"/>
              <a:t>        Individuals</a:t>
            </a:r>
            <a:endParaRPr lang="en-US" altLang="en-US" sz="3200" b="1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  K</a:t>
            </a:r>
            <a:r>
              <a:rPr lang="en-US" altLang="en-US" sz="3200" b="1" baseline="-25000"/>
              <a:t>CS</a:t>
            </a:r>
            <a:r>
              <a:rPr lang="en-US" altLang="en-US" sz="3200" baseline="-25000"/>
              <a:t>                              </a:t>
            </a:r>
            <a:r>
              <a:rPr lang="en-US" altLang="en-US" sz="3200"/>
              <a:t>CS Department</a:t>
            </a:r>
            <a:endParaRPr lang="en-US" altLang="en-US" sz="3200" b="1" baseline="-2500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Owner[R]</a:t>
            </a:r>
            <a:r>
              <a:rPr lang="en-US" altLang="en-US" sz="3200">
                <a:solidFill>
                  <a:srgbClr val="FFFFFF"/>
                </a:solidFill>
              </a:rPr>
              <a:t>            Owner of resource R</a:t>
            </a:r>
          </a:p>
        </p:txBody>
      </p:sp>
      <p:sp>
        <p:nvSpPr>
          <p:cNvPr id="971780" name="Text Box 4"/>
          <p:cNvSpPr txBox="1">
            <a:spLocks noChangeArrowheads="1"/>
          </p:cNvSpPr>
          <p:nvPr/>
        </p:nvSpPr>
        <p:spPr bwMode="auto">
          <a:xfrm>
            <a:off x="495300" y="3748088"/>
            <a:ext cx="3732213" cy="1563687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Local Names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CS</a:t>
            </a:r>
            <a:r>
              <a:rPr lang="en-US" altLang="en-US" sz="3200" b="1">
                <a:solidFill>
                  <a:srgbClr val="FFFFFF"/>
                </a:solidFill>
              </a:rPr>
              <a:t> faculty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Bob</a:t>
            </a:r>
            <a:r>
              <a:rPr lang="en-US" altLang="en-US" sz="3200" b="1">
                <a:solidFill>
                  <a:srgbClr val="FFFFFF"/>
                </a:solidFill>
              </a:rPr>
              <a:t> myStudents</a:t>
            </a:r>
          </a:p>
        </p:txBody>
      </p:sp>
      <p:sp>
        <p:nvSpPr>
          <p:cNvPr id="971781" name="Text Box 5"/>
          <p:cNvSpPr txBox="1">
            <a:spLocks noChangeArrowheads="1"/>
          </p:cNvSpPr>
          <p:nvPr/>
        </p:nvSpPr>
        <p:spPr bwMode="auto">
          <a:xfrm rot="10800000" flipV="1">
            <a:off x="495300" y="5627688"/>
            <a:ext cx="6281738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Extended Names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Bob</a:t>
            </a:r>
            <a:r>
              <a:rPr lang="en-US" altLang="en-US" sz="3200" b="1">
                <a:solidFill>
                  <a:srgbClr val="FFFFFF"/>
                </a:solidFill>
              </a:rPr>
              <a:t> myStudents Spouse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animBg="1"/>
      <p:bldP spid="971780" grpId="0" animBg="1"/>
      <p:bldP spid="9717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3E9E-2B0B-4D6B-BA1E-400C05CB635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363"/>
            <a:ext cx="9144000" cy="917575"/>
          </a:xfrm>
        </p:spPr>
        <p:txBody>
          <a:bodyPr/>
          <a:lstStyle/>
          <a:p>
            <a:r>
              <a:rPr lang="en-US" altLang="en-US"/>
              <a:t>Name Certs</a:t>
            </a:r>
          </a:p>
        </p:txBody>
      </p:sp>
      <p:sp>
        <p:nvSpPr>
          <p:cNvPr id="972803" name="Text Box 3"/>
          <p:cNvSpPr txBox="1">
            <a:spLocks noChangeArrowheads="1"/>
          </p:cNvSpPr>
          <p:nvPr/>
        </p:nvSpPr>
        <p:spPr bwMode="auto">
          <a:xfrm>
            <a:off x="1692275" y="1408113"/>
            <a:ext cx="5761038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Bob is a CS faculty member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CS</a:t>
            </a:r>
            <a:r>
              <a:rPr lang="en-US" altLang="en-US" sz="3200" b="1">
                <a:solidFill>
                  <a:srgbClr val="FFFFFF"/>
                </a:solidFill>
              </a:rPr>
              <a:t> faculty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Bob</a:t>
            </a:r>
          </a:p>
        </p:txBody>
      </p:sp>
      <p:sp>
        <p:nvSpPr>
          <p:cNvPr id="972804" name="Text Box 4"/>
          <p:cNvSpPr txBox="1">
            <a:spLocks noChangeArrowheads="1"/>
          </p:cNvSpPr>
          <p:nvPr/>
        </p:nvSpPr>
        <p:spPr bwMode="auto">
          <a:xfrm>
            <a:off x="1838325" y="2997200"/>
            <a:ext cx="5465763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Alice is a student of Bob’s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Bob</a:t>
            </a:r>
            <a:r>
              <a:rPr lang="en-US" altLang="en-US" sz="3200" b="1">
                <a:solidFill>
                  <a:srgbClr val="FFFFFF"/>
                </a:solidFill>
              </a:rPr>
              <a:t> myStudents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Alice</a:t>
            </a:r>
          </a:p>
        </p:txBody>
      </p:sp>
      <p:sp>
        <p:nvSpPr>
          <p:cNvPr id="972805" name="Text Box 5"/>
          <p:cNvSpPr txBox="1">
            <a:spLocks noChangeArrowheads="1"/>
          </p:cNvSpPr>
          <p:nvPr/>
        </p:nvSpPr>
        <p:spPr bwMode="auto">
          <a:xfrm>
            <a:off x="385763" y="4619625"/>
            <a:ext cx="8374062" cy="2051050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Alice’s friends . . 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 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Alice</a:t>
            </a:r>
            <a:r>
              <a:rPr lang="en-US" altLang="en-US" sz="3200" b="1">
                <a:solidFill>
                  <a:srgbClr val="FFFFFF"/>
                </a:solidFill>
              </a:rPr>
              <a:t> myFriends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Joe</a:t>
            </a:r>
            <a:endParaRPr lang="en-US" altLang="en-US" sz="3200" b="1">
              <a:solidFill>
                <a:srgbClr val="FFFF6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Alice</a:t>
            </a:r>
            <a:r>
              <a:rPr lang="en-US" altLang="en-US" sz="3200" b="1">
                <a:solidFill>
                  <a:srgbClr val="FFFFFF"/>
                </a:solidFill>
              </a:rPr>
              <a:t> myFriends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Mary</a:t>
            </a:r>
            <a:r>
              <a:rPr lang="en-US" altLang="en-US" sz="3200" b="1">
                <a:solidFill>
                  <a:srgbClr val="FFFFFF"/>
                </a:solidFill>
              </a:rPr>
              <a:t> enemies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 K</a:t>
            </a:r>
            <a:r>
              <a:rPr lang="en-US" altLang="en-US" sz="3200" b="1" baseline="-25000">
                <a:solidFill>
                  <a:srgbClr val="FFFFFF"/>
                </a:solidFill>
              </a:rPr>
              <a:t>Alice</a:t>
            </a:r>
            <a:r>
              <a:rPr lang="en-US" altLang="en-US" sz="3200" b="1">
                <a:solidFill>
                  <a:srgbClr val="FFFFFF"/>
                </a:solidFill>
              </a:rPr>
              <a:t> myFriends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Mary</a:t>
            </a:r>
            <a:r>
              <a:rPr lang="en-US" altLang="en-US" sz="3200" b="1">
                <a:solidFill>
                  <a:srgbClr val="FFFFFF"/>
                </a:solidFill>
              </a:rPr>
              <a:t> enemies spouse</a:t>
            </a:r>
          </a:p>
        </p:txBody>
      </p:sp>
      <p:grpSp>
        <p:nvGrpSpPr>
          <p:cNvPr id="972806" name="Group 6"/>
          <p:cNvGrpSpPr>
            <a:grpSpLocks/>
          </p:cNvGrpSpPr>
          <p:nvPr/>
        </p:nvGrpSpPr>
        <p:grpSpPr bwMode="auto">
          <a:xfrm>
            <a:off x="2178050" y="2933700"/>
            <a:ext cx="5592763" cy="1841500"/>
            <a:chOff x="450" y="2718"/>
            <a:chExt cx="4249" cy="1160"/>
          </a:xfrm>
        </p:grpSpPr>
        <p:sp>
          <p:nvSpPr>
            <p:cNvPr id="972807" name="AutoShape 7"/>
            <p:cNvSpPr>
              <a:spLocks noChangeArrowheads="1"/>
            </p:cNvSpPr>
            <p:nvPr/>
          </p:nvSpPr>
          <p:spPr bwMode="auto">
            <a:xfrm>
              <a:off x="450" y="2718"/>
              <a:ext cx="4249" cy="1160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972808" name="Text Box 8"/>
            <p:cNvSpPr txBox="1">
              <a:spLocks noChangeArrowheads="1"/>
            </p:cNvSpPr>
            <p:nvPr/>
          </p:nvSpPr>
          <p:spPr bwMode="auto">
            <a:xfrm>
              <a:off x="490" y="2770"/>
              <a:ext cx="412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Each name cert also has a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validity specification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(usually a time interval)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7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4" grpId="0" animBg="1"/>
      <p:bldP spid="9728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626F-B9BC-4A3F-81D4-1EAB0D74F1C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 Certs</a:t>
            </a:r>
          </a:p>
        </p:txBody>
      </p:sp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260350" y="1282700"/>
            <a:ext cx="7597775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A CS faculty member can use host H</a:t>
            </a:r>
            <a:endParaRPr lang="en-US" altLang="en-US" sz="3200" b="1" baseline="-25000">
              <a:solidFill>
                <a:srgbClr val="FFFF6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Owner[H]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 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CS</a:t>
            </a:r>
            <a:r>
              <a:rPr lang="en-US" altLang="en-US" sz="3200" b="1">
                <a:solidFill>
                  <a:srgbClr val="FFFFFF"/>
                </a:solidFill>
              </a:rPr>
              <a:t> faculty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260350" y="3165475"/>
            <a:ext cx="6816725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Bob allows access to his students</a:t>
            </a:r>
            <a:endParaRPr lang="en-US" altLang="en-US" sz="3200" b="1" baseline="-25000">
              <a:solidFill>
                <a:srgbClr val="FFFF6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Bob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  <a:r>
              <a:rPr lang="en-US" altLang="en-US" sz="3200" b="1" baseline="-25000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Bob</a:t>
            </a:r>
            <a:r>
              <a:rPr lang="en-US" altLang="en-US" sz="3200" b="1">
                <a:solidFill>
                  <a:srgbClr val="FFFFFF"/>
                </a:solidFill>
              </a:rPr>
              <a:t> myStudents </a:t>
            </a:r>
            <a:r>
              <a:rPr lang="en-US" altLang="en-US" sz="2400">
                <a:solidFill>
                  <a:srgbClr val="FF3300"/>
                </a:solidFill>
                <a:sym typeface="Math C" panose="05000000000000000000" pitchFamily="2" charset="2"/>
              </a:rPr>
              <a:t>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973829" name="Group 5"/>
          <p:cNvGrpSpPr>
            <a:grpSpLocks/>
          </p:cNvGrpSpPr>
          <p:nvPr/>
        </p:nvGrpSpPr>
        <p:grpSpPr bwMode="auto">
          <a:xfrm>
            <a:off x="5829300" y="2211388"/>
            <a:ext cx="3170238" cy="857250"/>
            <a:chOff x="3672" y="1393"/>
            <a:chExt cx="1997" cy="540"/>
          </a:xfrm>
        </p:grpSpPr>
        <p:sp>
          <p:nvSpPr>
            <p:cNvPr id="973830" name="Line 6"/>
            <p:cNvSpPr>
              <a:spLocks noChangeShapeType="1"/>
            </p:cNvSpPr>
            <p:nvPr/>
          </p:nvSpPr>
          <p:spPr bwMode="auto">
            <a:xfrm flipH="1" flipV="1">
              <a:off x="3672" y="1393"/>
              <a:ext cx="308" cy="27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31" name="Text Box 7"/>
            <p:cNvSpPr txBox="1">
              <a:spLocks noChangeArrowheads="1"/>
            </p:cNvSpPr>
            <p:nvPr/>
          </p:nvSpPr>
          <p:spPr bwMode="auto">
            <a:xfrm>
              <a:off x="3960" y="1568"/>
              <a:ext cx="17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Can delegate</a:t>
              </a:r>
            </a:p>
          </p:txBody>
        </p:sp>
      </p:grpSp>
      <p:grpSp>
        <p:nvGrpSpPr>
          <p:cNvPr id="973832" name="Group 8"/>
          <p:cNvGrpSpPr>
            <a:grpSpLocks/>
          </p:cNvGrpSpPr>
          <p:nvPr/>
        </p:nvGrpSpPr>
        <p:grpSpPr bwMode="auto">
          <a:xfrm>
            <a:off x="6016625" y="4098925"/>
            <a:ext cx="3055938" cy="1411288"/>
            <a:chOff x="3758" y="2574"/>
            <a:chExt cx="1925" cy="889"/>
          </a:xfrm>
        </p:grpSpPr>
        <p:sp>
          <p:nvSpPr>
            <p:cNvPr id="973833" name="Line 9"/>
            <p:cNvSpPr>
              <a:spLocks noChangeShapeType="1"/>
            </p:cNvSpPr>
            <p:nvPr/>
          </p:nvSpPr>
          <p:spPr bwMode="auto">
            <a:xfrm flipH="1" flipV="1">
              <a:off x="3758" y="2574"/>
              <a:ext cx="768" cy="32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834" name="Text Box 10"/>
            <p:cNvSpPr txBox="1">
              <a:spLocks noChangeArrowheads="1"/>
            </p:cNvSpPr>
            <p:nvPr/>
          </p:nvSpPr>
          <p:spPr bwMode="auto">
            <a:xfrm>
              <a:off x="4519" y="2791"/>
              <a:ext cx="116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3300"/>
                  </a:solidFill>
                </a:rPr>
                <a:t>Cannot 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3300"/>
                  </a:solidFill>
                </a:rPr>
                <a:t>delegate</a:t>
              </a:r>
            </a:p>
          </p:txBody>
        </p:sp>
      </p:grpSp>
      <p:sp>
        <p:nvSpPr>
          <p:cNvPr id="973835" name="Text Box 11"/>
          <p:cNvSpPr txBox="1">
            <a:spLocks noChangeArrowheads="1"/>
          </p:cNvSpPr>
          <p:nvPr/>
        </p:nvSpPr>
        <p:spPr bwMode="auto">
          <a:xfrm>
            <a:off x="260350" y="5548313"/>
            <a:ext cx="6896100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Alice allows access to her friends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Alice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Alice</a:t>
            </a:r>
            <a:r>
              <a:rPr lang="en-US" altLang="en-US" sz="3200" b="1">
                <a:solidFill>
                  <a:srgbClr val="FFFFFF"/>
                </a:solidFill>
              </a:rPr>
              <a:t> myFriends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</a:p>
        </p:txBody>
      </p:sp>
      <p:sp>
        <p:nvSpPr>
          <p:cNvPr id="973836" name="Freeform 12"/>
          <p:cNvSpPr>
            <a:spLocks/>
          </p:cNvSpPr>
          <p:nvPr/>
        </p:nvSpPr>
        <p:spPr bwMode="auto">
          <a:xfrm>
            <a:off x="1265238" y="1725613"/>
            <a:ext cx="1311275" cy="2505075"/>
          </a:xfrm>
          <a:custGeom>
            <a:avLst/>
            <a:gdLst>
              <a:gd name="T0" fmla="*/ 587 w 826"/>
              <a:gd name="T1" fmla="*/ 72 h 1578"/>
              <a:gd name="T2" fmla="*/ 333 w 826"/>
              <a:gd name="T3" fmla="*/ 432 h 1578"/>
              <a:gd name="T4" fmla="*/ 42 w 826"/>
              <a:gd name="T5" fmla="*/ 1224 h 1578"/>
              <a:gd name="T6" fmla="*/ 79 w 826"/>
              <a:gd name="T7" fmla="*/ 1539 h 1578"/>
              <a:gd name="T8" fmla="*/ 340 w 826"/>
              <a:gd name="T9" fmla="*/ 1456 h 1578"/>
              <a:gd name="T10" fmla="*/ 639 w 826"/>
              <a:gd name="T11" fmla="*/ 910 h 1578"/>
              <a:gd name="T12" fmla="*/ 804 w 826"/>
              <a:gd name="T13" fmla="*/ 394 h 1578"/>
              <a:gd name="T14" fmla="*/ 774 w 826"/>
              <a:gd name="T15" fmla="*/ 95 h 1578"/>
              <a:gd name="T16" fmla="*/ 587 w 826"/>
              <a:gd name="T17" fmla="*/ 72 h 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6" h="1578">
                <a:moveTo>
                  <a:pt x="587" y="72"/>
                </a:moveTo>
                <a:cubicBezTo>
                  <a:pt x="513" y="128"/>
                  <a:pt x="424" y="240"/>
                  <a:pt x="333" y="432"/>
                </a:cubicBezTo>
                <a:cubicBezTo>
                  <a:pt x="242" y="624"/>
                  <a:pt x="84" y="1040"/>
                  <a:pt x="42" y="1224"/>
                </a:cubicBezTo>
                <a:cubicBezTo>
                  <a:pt x="0" y="1408"/>
                  <a:pt x="29" y="1500"/>
                  <a:pt x="79" y="1539"/>
                </a:cubicBezTo>
                <a:cubicBezTo>
                  <a:pt x="129" y="1578"/>
                  <a:pt x="247" y="1561"/>
                  <a:pt x="340" y="1456"/>
                </a:cubicBezTo>
                <a:cubicBezTo>
                  <a:pt x="433" y="1351"/>
                  <a:pt x="562" y="1087"/>
                  <a:pt x="639" y="910"/>
                </a:cubicBezTo>
                <a:cubicBezTo>
                  <a:pt x="716" y="733"/>
                  <a:pt x="782" y="530"/>
                  <a:pt x="804" y="394"/>
                </a:cubicBezTo>
                <a:cubicBezTo>
                  <a:pt x="826" y="258"/>
                  <a:pt x="810" y="149"/>
                  <a:pt x="774" y="95"/>
                </a:cubicBezTo>
                <a:cubicBezTo>
                  <a:pt x="738" y="41"/>
                  <a:pt x="675" y="0"/>
                  <a:pt x="587" y="72"/>
                </a:cubicBezTo>
                <a:close/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animBg="1"/>
      <p:bldP spid="973828" grpId="0" animBg="1"/>
      <p:bldP spid="9738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9415-80FB-4C01-BAC2-F36B37C4C84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 Certs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260350" y="1282700"/>
            <a:ext cx="7597775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A CS faculty member can use host H</a:t>
            </a:r>
            <a:endParaRPr lang="en-US" altLang="en-US" sz="3200" b="1" baseline="-25000">
              <a:solidFill>
                <a:srgbClr val="FFFF6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Owner[H]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 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CS</a:t>
            </a:r>
            <a:r>
              <a:rPr lang="en-US" altLang="en-US" sz="3200" b="1">
                <a:solidFill>
                  <a:srgbClr val="FFFFFF"/>
                </a:solidFill>
              </a:rPr>
              <a:t> faculty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260350" y="3165475"/>
            <a:ext cx="6816725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Bob allows access to his students</a:t>
            </a:r>
            <a:endParaRPr lang="en-US" altLang="en-US" sz="3200" b="1" baseline="-25000">
              <a:solidFill>
                <a:srgbClr val="FFFF66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Bob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  <a:r>
              <a:rPr lang="en-US" altLang="en-US" sz="3200" b="1" baseline="-25000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Bob</a:t>
            </a:r>
            <a:r>
              <a:rPr lang="en-US" altLang="en-US" sz="3200" b="1">
                <a:solidFill>
                  <a:srgbClr val="FFFFFF"/>
                </a:solidFill>
              </a:rPr>
              <a:t> myStudents </a:t>
            </a:r>
            <a:r>
              <a:rPr lang="en-US" altLang="en-US" sz="2400">
                <a:solidFill>
                  <a:srgbClr val="FF3300"/>
                </a:solidFill>
                <a:sym typeface="Math C" panose="05000000000000000000" pitchFamily="2" charset="2"/>
              </a:rPr>
              <a:t>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160197" name="Group 5"/>
          <p:cNvGrpSpPr>
            <a:grpSpLocks/>
          </p:cNvGrpSpPr>
          <p:nvPr/>
        </p:nvGrpSpPr>
        <p:grpSpPr bwMode="auto">
          <a:xfrm>
            <a:off x="5829300" y="2211388"/>
            <a:ext cx="3170238" cy="857250"/>
            <a:chOff x="3672" y="1393"/>
            <a:chExt cx="1997" cy="540"/>
          </a:xfrm>
        </p:grpSpPr>
        <p:sp>
          <p:nvSpPr>
            <p:cNvPr id="1160198" name="Line 6"/>
            <p:cNvSpPr>
              <a:spLocks noChangeShapeType="1"/>
            </p:cNvSpPr>
            <p:nvPr/>
          </p:nvSpPr>
          <p:spPr bwMode="auto">
            <a:xfrm flipH="1" flipV="1">
              <a:off x="3672" y="1393"/>
              <a:ext cx="308" cy="27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0199" name="Text Box 7"/>
            <p:cNvSpPr txBox="1">
              <a:spLocks noChangeArrowheads="1"/>
            </p:cNvSpPr>
            <p:nvPr/>
          </p:nvSpPr>
          <p:spPr bwMode="auto">
            <a:xfrm>
              <a:off x="3960" y="1568"/>
              <a:ext cx="17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Can delegate</a:t>
              </a:r>
            </a:p>
          </p:txBody>
        </p:sp>
      </p:grpSp>
      <p:grpSp>
        <p:nvGrpSpPr>
          <p:cNvPr id="1160200" name="Group 8"/>
          <p:cNvGrpSpPr>
            <a:grpSpLocks/>
          </p:cNvGrpSpPr>
          <p:nvPr/>
        </p:nvGrpSpPr>
        <p:grpSpPr bwMode="auto">
          <a:xfrm>
            <a:off x="6016625" y="4098925"/>
            <a:ext cx="3055938" cy="1411288"/>
            <a:chOff x="3758" y="2574"/>
            <a:chExt cx="1925" cy="889"/>
          </a:xfrm>
        </p:grpSpPr>
        <p:sp>
          <p:nvSpPr>
            <p:cNvPr id="1160201" name="Line 9"/>
            <p:cNvSpPr>
              <a:spLocks noChangeShapeType="1"/>
            </p:cNvSpPr>
            <p:nvPr/>
          </p:nvSpPr>
          <p:spPr bwMode="auto">
            <a:xfrm flipH="1" flipV="1">
              <a:off x="3758" y="2574"/>
              <a:ext cx="768" cy="32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0202" name="Text Box 10"/>
            <p:cNvSpPr txBox="1">
              <a:spLocks noChangeArrowheads="1"/>
            </p:cNvSpPr>
            <p:nvPr/>
          </p:nvSpPr>
          <p:spPr bwMode="auto">
            <a:xfrm>
              <a:off x="4519" y="2791"/>
              <a:ext cx="116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3300"/>
                  </a:solidFill>
                </a:rPr>
                <a:t>Cannot 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3300"/>
                  </a:solidFill>
                </a:rPr>
                <a:t>delegate</a:t>
              </a:r>
            </a:p>
          </p:txBody>
        </p:sp>
      </p:grpSp>
      <p:sp>
        <p:nvSpPr>
          <p:cNvPr id="1160203" name="Text Box 11"/>
          <p:cNvSpPr txBox="1">
            <a:spLocks noChangeArrowheads="1"/>
          </p:cNvSpPr>
          <p:nvPr/>
        </p:nvSpPr>
        <p:spPr bwMode="auto">
          <a:xfrm>
            <a:off x="260350" y="5548313"/>
            <a:ext cx="6896100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Alice allows access to her friends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Alice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K</a:t>
            </a:r>
            <a:r>
              <a:rPr lang="en-US" altLang="en-US" sz="3200" b="1" baseline="-25000">
                <a:solidFill>
                  <a:srgbClr val="FFFFFF"/>
                </a:solidFill>
              </a:rPr>
              <a:t>Alice</a:t>
            </a:r>
            <a:r>
              <a:rPr lang="en-US" altLang="en-US" sz="3200" b="1">
                <a:solidFill>
                  <a:srgbClr val="FFFFFF"/>
                </a:solidFill>
              </a:rPr>
              <a:t> myFriends 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</a:p>
        </p:txBody>
      </p:sp>
      <p:sp>
        <p:nvSpPr>
          <p:cNvPr id="1160204" name="Freeform 12"/>
          <p:cNvSpPr>
            <a:spLocks/>
          </p:cNvSpPr>
          <p:nvPr/>
        </p:nvSpPr>
        <p:spPr bwMode="auto">
          <a:xfrm>
            <a:off x="1265238" y="1725613"/>
            <a:ext cx="1311275" cy="2505075"/>
          </a:xfrm>
          <a:custGeom>
            <a:avLst/>
            <a:gdLst>
              <a:gd name="T0" fmla="*/ 587 w 826"/>
              <a:gd name="T1" fmla="*/ 72 h 1578"/>
              <a:gd name="T2" fmla="*/ 333 w 826"/>
              <a:gd name="T3" fmla="*/ 432 h 1578"/>
              <a:gd name="T4" fmla="*/ 42 w 826"/>
              <a:gd name="T5" fmla="*/ 1224 h 1578"/>
              <a:gd name="T6" fmla="*/ 79 w 826"/>
              <a:gd name="T7" fmla="*/ 1539 h 1578"/>
              <a:gd name="T8" fmla="*/ 340 w 826"/>
              <a:gd name="T9" fmla="*/ 1456 h 1578"/>
              <a:gd name="T10" fmla="*/ 639 w 826"/>
              <a:gd name="T11" fmla="*/ 910 h 1578"/>
              <a:gd name="T12" fmla="*/ 804 w 826"/>
              <a:gd name="T13" fmla="*/ 394 h 1578"/>
              <a:gd name="T14" fmla="*/ 774 w 826"/>
              <a:gd name="T15" fmla="*/ 95 h 1578"/>
              <a:gd name="T16" fmla="*/ 587 w 826"/>
              <a:gd name="T17" fmla="*/ 72 h 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6" h="1578">
                <a:moveTo>
                  <a:pt x="587" y="72"/>
                </a:moveTo>
                <a:cubicBezTo>
                  <a:pt x="513" y="128"/>
                  <a:pt x="424" y="240"/>
                  <a:pt x="333" y="432"/>
                </a:cubicBezTo>
                <a:cubicBezTo>
                  <a:pt x="242" y="624"/>
                  <a:pt x="84" y="1040"/>
                  <a:pt x="42" y="1224"/>
                </a:cubicBezTo>
                <a:cubicBezTo>
                  <a:pt x="0" y="1408"/>
                  <a:pt x="29" y="1500"/>
                  <a:pt x="79" y="1539"/>
                </a:cubicBezTo>
                <a:cubicBezTo>
                  <a:pt x="129" y="1578"/>
                  <a:pt x="247" y="1561"/>
                  <a:pt x="340" y="1456"/>
                </a:cubicBezTo>
                <a:cubicBezTo>
                  <a:pt x="433" y="1351"/>
                  <a:pt x="562" y="1087"/>
                  <a:pt x="639" y="910"/>
                </a:cubicBezTo>
                <a:cubicBezTo>
                  <a:pt x="716" y="733"/>
                  <a:pt x="782" y="530"/>
                  <a:pt x="804" y="394"/>
                </a:cubicBezTo>
                <a:cubicBezTo>
                  <a:pt x="826" y="258"/>
                  <a:pt x="810" y="149"/>
                  <a:pt x="774" y="95"/>
                </a:cubicBezTo>
                <a:cubicBezTo>
                  <a:pt x="738" y="41"/>
                  <a:pt x="675" y="0"/>
                  <a:pt x="587" y="72"/>
                </a:cubicBezTo>
                <a:close/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0205" name="Group 13"/>
          <p:cNvGrpSpPr>
            <a:grpSpLocks/>
          </p:cNvGrpSpPr>
          <p:nvPr/>
        </p:nvGrpSpPr>
        <p:grpSpPr bwMode="auto">
          <a:xfrm>
            <a:off x="642938" y="3449638"/>
            <a:ext cx="8145462" cy="1841500"/>
            <a:chOff x="533" y="2133"/>
            <a:chExt cx="5011" cy="1160"/>
          </a:xfrm>
        </p:grpSpPr>
        <p:sp>
          <p:nvSpPr>
            <p:cNvPr id="1160206" name="AutoShape 14"/>
            <p:cNvSpPr>
              <a:spLocks noChangeArrowheads="1"/>
            </p:cNvSpPr>
            <p:nvPr/>
          </p:nvSpPr>
          <p:spPr bwMode="auto">
            <a:xfrm>
              <a:off x="533" y="2133"/>
              <a:ext cx="4987" cy="1160"/>
            </a:xfrm>
            <a:prstGeom prst="wedgeRectCallout">
              <a:avLst>
                <a:gd name="adj1" fmla="val -44667"/>
                <a:gd name="adj2" fmla="val 7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160207" name="Text Box 15"/>
            <p:cNvSpPr txBox="1">
              <a:spLocks noChangeArrowheads="1"/>
            </p:cNvSpPr>
            <p:nvPr/>
          </p:nvSpPr>
          <p:spPr bwMode="auto">
            <a:xfrm>
              <a:off x="565" y="2217"/>
              <a:ext cx="4979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Each auth cert also has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>
                  <a:solidFill>
                    <a:schemeClr val="tx1"/>
                  </a:solidFill>
                </a:rPr>
                <a:t> a validity specification (time interval)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>
                  <a:solidFill>
                    <a:schemeClr val="tx1"/>
                  </a:solidFill>
                </a:rPr>
                <a:t> an authorization specification (e.g.,H)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6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6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6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6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5" grpId="0" animBg="1"/>
      <p:bldP spid="1160196" grpId="0" animBg="1"/>
      <p:bldP spid="11602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7F45-115A-4C3C-833D-D890634476F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Certificate Chain</a:t>
            </a:r>
          </a:p>
        </p:txBody>
      </p:sp>
      <p:sp>
        <p:nvSpPr>
          <p:cNvPr id="904195" name="Text Box 3"/>
          <p:cNvSpPr txBox="1">
            <a:spLocks noChangeArrowheads="1"/>
          </p:cNvSpPr>
          <p:nvPr/>
        </p:nvSpPr>
        <p:spPr bwMode="auto">
          <a:xfrm>
            <a:off x="203200" y="795338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Owner[H]</a:t>
            </a:r>
            <a:r>
              <a:rPr lang="en-US" altLang="en-US" sz="3200" b="1"/>
              <a:t>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  <a:r>
              <a:rPr lang="en-US" altLang="en-US" sz="3200" b="1"/>
              <a:t> </a:t>
            </a:r>
          </a:p>
        </p:txBody>
      </p:sp>
      <p:grpSp>
        <p:nvGrpSpPr>
          <p:cNvPr id="904196" name="Group 4"/>
          <p:cNvGrpSpPr>
            <a:grpSpLocks/>
          </p:cNvGrpSpPr>
          <p:nvPr/>
        </p:nvGrpSpPr>
        <p:grpSpPr bwMode="auto">
          <a:xfrm>
            <a:off x="814388" y="3294063"/>
            <a:ext cx="1074737" cy="579437"/>
            <a:chOff x="513" y="2075"/>
            <a:chExt cx="677" cy="365"/>
          </a:xfrm>
        </p:grpSpPr>
        <p:sp>
          <p:nvSpPr>
            <p:cNvPr id="904197" name="Text Box 5"/>
            <p:cNvSpPr txBox="1">
              <a:spLocks noChangeArrowheads="1"/>
            </p:cNvSpPr>
            <p:nvPr/>
          </p:nvSpPr>
          <p:spPr bwMode="auto">
            <a:xfrm>
              <a:off x="513" y="2075"/>
              <a:ext cx="67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</a:t>
              </a:r>
            </a:p>
          </p:txBody>
        </p:sp>
        <p:sp>
          <p:nvSpPr>
            <p:cNvPr id="904198" name="Rectangle 6"/>
            <p:cNvSpPr>
              <a:spLocks noChangeArrowheads="1"/>
            </p:cNvSpPr>
            <p:nvPr/>
          </p:nvSpPr>
          <p:spPr bwMode="auto">
            <a:xfrm>
              <a:off x="1058" y="2233"/>
              <a:ext cx="117" cy="144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4199" name="Group 7"/>
          <p:cNvGrpSpPr>
            <a:grpSpLocks/>
          </p:cNvGrpSpPr>
          <p:nvPr/>
        </p:nvGrpSpPr>
        <p:grpSpPr bwMode="auto">
          <a:xfrm>
            <a:off x="144463" y="2227263"/>
            <a:ext cx="2538412" cy="579437"/>
            <a:chOff x="91" y="1403"/>
            <a:chExt cx="1599" cy="365"/>
          </a:xfrm>
        </p:grpSpPr>
        <p:sp>
          <p:nvSpPr>
            <p:cNvPr id="904200" name="Text Box 8"/>
            <p:cNvSpPr txBox="1">
              <a:spLocks noChangeArrowheads="1"/>
            </p:cNvSpPr>
            <p:nvPr/>
          </p:nvSpPr>
          <p:spPr bwMode="auto">
            <a:xfrm>
              <a:off x="91" y="1403"/>
              <a:ext cx="15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CS</a:t>
              </a:r>
              <a:r>
                <a:rPr lang="en-US" altLang="en-US" sz="3200" b="1"/>
                <a:t> faculty </a:t>
              </a:r>
            </a:p>
          </p:txBody>
        </p:sp>
        <p:sp>
          <p:nvSpPr>
            <p:cNvPr id="904201" name="Rectangle 9"/>
            <p:cNvSpPr>
              <a:spLocks noChangeArrowheads="1"/>
            </p:cNvSpPr>
            <p:nvPr/>
          </p:nvSpPr>
          <p:spPr bwMode="auto">
            <a:xfrm>
              <a:off x="1567" y="1519"/>
              <a:ext cx="123" cy="140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4202" name="Group 10"/>
          <p:cNvGrpSpPr>
            <a:grpSpLocks/>
          </p:cNvGrpSpPr>
          <p:nvPr/>
        </p:nvGrpSpPr>
        <p:grpSpPr bwMode="auto">
          <a:xfrm>
            <a:off x="636588" y="5940425"/>
            <a:ext cx="1458912" cy="579438"/>
            <a:chOff x="394" y="3644"/>
            <a:chExt cx="919" cy="365"/>
          </a:xfrm>
        </p:grpSpPr>
        <p:sp>
          <p:nvSpPr>
            <p:cNvPr id="904203" name="Text Box 11"/>
            <p:cNvSpPr txBox="1">
              <a:spLocks noChangeArrowheads="1"/>
            </p:cNvSpPr>
            <p:nvPr/>
          </p:nvSpPr>
          <p:spPr bwMode="auto">
            <a:xfrm>
              <a:off x="394" y="3644"/>
              <a:ext cx="91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Alice</a:t>
              </a:r>
            </a:p>
          </p:txBody>
        </p:sp>
        <p:sp>
          <p:nvSpPr>
            <p:cNvPr id="904204" name="Rectangle 12"/>
            <p:cNvSpPr>
              <a:spLocks noChangeArrowheads="1"/>
            </p:cNvSpPr>
            <p:nvPr/>
          </p:nvSpPr>
          <p:spPr bwMode="auto">
            <a:xfrm>
              <a:off x="1015" y="3724"/>
              <a:ext cx="165" cy="15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4205" name="Group 13"/>
          <p:cNvGrpSpPr>
            <a:grpSpLocks/>
          </p:cNvGrpSpPr>
          <p:nvPr/>
        </p:nvGrpSpPr>
        <p:grpSpPr bwMode="auto">
          <a:xfrm>
            <a:off x="573088" y="4583113"/>
            <a:ext cx="3578225" cy="579437"/>
            <a:chOff x="361" y="2887"/>
            <a:chExt cx="2254" cy="365"/>
          </a:xfrm>
        </p:grpSpPr>
        <p:sp>
          <p:nvSpPr>
            <p:cNvPr id="904206" name="Text Box 14"/>
            <p:cNvSpPr txBox="1">
              <a:spLocks noChangeArrowheads="1"/>
            </p:cNvSpPr>
            <p:nvPr/>
          </p:nvSpPr>
          <p:spPr bwMode="auto">
            <a:xfrm>
              <a:off x="361" y="2887"/>
              <a:ext cx="212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myStudents</a:t>
              </a:r>
            </a:p>
          </p:txBody>
        </p:sp>
        <p:sp>
          <p:nvSpPr>
            <p:cNvPr id="904207" name="Rectangle 15"/>
            <p:cNvSpPr>
              <a:spLocks noChangeArrowheads="1"/>
            </p:cNvSpPr>
            <p:nvPr/>
          </p:nvSpPr>
          <p:spPr bwMode="auto">
            <a:xfrm>
              <a:off x="2492" y="3012"/>
              <a:ext cx="123" cy="1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4208" name="Text Box 16"/>
          <p:cNvSpPr txBox="1">
            <a:spLocks noChangeArrowheads="1"/>
          </p:cNvSpPr>
          <p:nvPr/>
        </p:nvSpPr>
        <p:spPr bwMode="auto">
          <a:xfrm>
            <a:off x="1920875" y="1495425"/>
            <a:ext cx="5545138" cy="58896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Owner[H]</a:t>
            </a:r>
            <a:r>
              <a:rPr lang="en-US" altLang="en-US" sz="3200" b="1"/>
              <a:t>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  <a:r>
              <a:rPr lang="en-US" altLang="en-US" sz="3200" b="1"/>
              <a:t>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CS</a:t>
            </a:r>
            <a:r>
              <a:rPr lang="en-US" altLang="en-US" sz="3200" b="1"/>
              <a:t> faculty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</a:p>
        </p:txBody>
      </p:sp>
      <p:sp>
        <p:nvSpPr>
          <p:cNvPr id="904209" name="Text Box 17"/>
          <p:cNvSpPr txBox="1">
            <a:spLocks noChangeArrowheads="1"/>
          </p:cNvSpPr>
          <p:nvPr/>
        </p:nvSpPr>
        <p:spPr bwMode="auto">
          <a:xfrm>
            <a:off x="1774825" y="2849563"/>
            <a:ext cx="3816350" cy="588962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/>
              <a:t>CS</a:t>
            </a:r>
            <a:r>
              <a:rPr lang="en-US" altLang="en-US" sz="3200" b="1"/>
              <a:t> faculty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Bob</a:t>
            </a:r>
          </a:p>
        </p:txBody>
      </p:sp>
      <p:sp>
        <p:nvSpPr>
          <p:cNvPr id="904210" name="AutoShape 18"/>
          <p:cNvSpPr>
            <a:spLocks noChangeArrowheads="1"/>
          </p:cNvSpPr>
          <p:nvPr/>
        </p:nvSpPr>
        <p:spPr bwMode="auto">
          <a:xfrm>
            <a:off x="1147763" y="2752725"/>
            <a:ext cx="323850" cy="792163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11" name="AutoShape 19"/>
          <p:cNvSpPr>
            <a:spLocks noChangeArrowheads="1"/>
          </p:cNvSpPr>
          <p:nvPr/>
        </p:nvSpPr>
        <p:spPr bwMode="auto">
          <a:xfrm>
            <a:off x="1177925" y="1522413"/>
            <a:ext cx="323850" cy="792162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12" name="AutoShape 20"/>
          <p:cNvSpPr>
            <a:spLocks noChangeArrowheads="1"/>
          </p:cNvSpPr>
          <p:nvPr/>
        </p:nvSpPr>
        <p:spPr bwMode="auto">
          <a:xfrm>
            <a:off x="1200150" y="3952875"/>
            <a:ext cx="323850" cy="792163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213" name="AutoShape 21"/>
          <p:cNvSpPr>
            <a:spLocks noChangeArrowheads="1"/>
          </p:cNvSpPr>
          <p:nvPr/>
        </p:nvSpPr>
        <p:spPr bwMode="auto">
          <a:xfrm>
            <a:off x="1211263" y="5180013"/>
            <a:ext cx="323850" cy="792162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4214" name="Group 22"/>
          <p:cNvGrpSpPr>
            <a:grpSpLocks/>
          </p:cNvGrpSpPr>
          <p:nvPr/>
        </p:nvGrpSpPr>
        <p:grpSpPr bwMode="auto">
          <a:xfrm>
            <a:off x="1803400" y="3894138"/>
            <a:ext cx="6003925" cy="588962"/>
            <a:chOff x="1136" y="2453"/>
            <a:chExt cx="3782" cy="371"/>
          </a:xfrm>
        </p:grpSpPr>
        <p:sp>
          <p:nvSpPr>
            <p:cNvPr id="904215" name="Text Box 23"/>
            <p:cNvSpPr txBox="1">
              <a:spLocks noChangeArrowheads="1"/>
            </p:cNvSpPr>
            <p:nvPr/>
          </p:nvSpPr>
          <p:spPr bwMode="auto">
            <a:xfrm>
              <a:off x="1136" y="2453"/>
              <a:ext cx="3782" cy="371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 </a:t>
              </a:r>
              <a:r>
                <a:rPr lang="en-US" altLang="en-US" sz="3200" b="1">
                  <a:sym typeface="Symbol" panose="05050102010706020507" pitchFamily="18" charset="2"/>
                </a:rPr>
                <a:t></a:t>
              </a:r>
              <a:r>
                <a:rPr lang="en-US" altLang="en-US" sz="3200" b="1"/>
                <a:t> 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myStudents </a:t>
              </a:r>
            </a:p>
          </p:txBody>
        </p:sp>
        <p:sp>
          <p:nvSpPr>
            <p:cNvPr id="904216" name="Rectangle 24"/>
            <p:cNvSpPr>
              <a:spLocks noChangeArrowheads="1"/>
            </p:cNvSpPr>
            <p:nvPr/>
          </p:nvSpPr>
          <p:spPr bwMode="auto">
            <a:xfrm>
              <a:off x="1705" y="2563"/>
              <a:ext cx="123" cy="140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17" name="Rectangle 25"/>
            <p:cNvSpPr>
              <a:spLocks noChangeArrowheads="1"/>
            </p:cNvSpPr>
            <p:nvPr/>
          </p:nvSpPr>
          <p:spPr bwMode="auto">
            <a:xfrm>
              <a:off x="4504" y="2570"/>
              <a:ext cx="165" cy="1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ECE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4218" name="Text Box 26"/>
          <p:cNvSpPr txBox="1">
            <a:spLocks noChangeArrowheads="1"/>
          </p:cNvSpPr>
          <p:nvPr/>
        </p:nvSpPr>
        <p:spPr bwMode="auto">
          <a:xfrm>
            <a:off x="1736725" y="5187950"/>
            <a:ext cx="5010150" cy="58896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/>
              <a:t>Bob</a:t>
            </a:r>
            <a:r>
              <a:rPr lang="en-US" altLang="en-US" sz="3200" b="1"/>
              <a:t> myStudents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0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0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0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0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0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0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08" grpId="0" animBg="1"/>
      <p:bldP spid="904209" grpId="0" animBg="1"/>
      <p:bldP spid="9042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9717-9691-4B14-A557-6192FBDF483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Static Program Analysis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5225"/>
            <a:ext cx="8493125" cy="2959100"/>
          </a:xfrm>
        </p:spPr>
        <p:txBody>
          <a:bodyPr/>
          <a:lstStyle/>
          <a:p>
            <a:r>
              <a:rPr lang="en-US" altLang="en-US" sz="2800"/>
              <a:t>Tool for building correct, reliable, efficient, and secure software </a:t>
            </a:r>
          </a:p>
          <a:p>
            <a:r>
              <a:rPr lang="en-US" altLang="en-US" sz="2800"/>
              <a:t>What states can my program reach?</a:t>
            </a:r>
          </a:p>
          <a:p>
            <a:pPr lvl="1"/>
            <a:r>
              <a:rPr lang="en-US" altLang="en-US" sz="2400"/>
              <a:t>Testing: run on specific (or random) inputs</a:t>
            </a:r>
          </a:p>
          <a:p>
            <a:pPr lvl="1"/>
            <a:r>
              <a:rPr lang="en-US" altLang="en-US" sz="2400"/>
              <a:t>Static analysis: run “in the aggregate” on descriptors of multiple states</a:t>
            </a:r>
          </a:p>
        </p:txBody>
      </p:sp>
      <p:sp>
        <p:nvSpPr>
          <p:cNvPr id="1271812" name="AutoShape 4"/>
          <p:cNvSpPr>
            <a:spLocks noChangeArrowheads="1"/>
          </p:cNvSpPr>
          <p:nvPr/>
        </p:nvSpPr>
        <p:spPr bwMode="auto">
          <a:xfrm rot="10800000">
            <a:off x="1504950" y="4181475"/>
            <a:ext cx="2103438" cy="2432050"/>
          </a:xfrm>
          <a:prstGeom prst="verticalScroll">
            <a:avLst>
              <a:gd name="adj" fmla="val 12500"/>
            </a:avLst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813" name="AutoShape 5"/>
          <p:cNvSpPr>
            <a:spLocks noChangeArrowheads="1"/>
          </p:cNvSpPr>
          <p:nvPr/>
        </p:nvSpPr>
        <p:spPr bwMode="auto">
          <a:xfrm>
            <a:off x="4700588" y="4135438"/>
            <a:ext cx="3665537" cy="771525"/>
          </a:xfrm>
          <a:prstGeom prst="wedgeRoundRectCallout">
            <a:avLst>
              <a:gd name="adj1" fmla="val -67236"/>
              <a:gd name="adj2" fmla="val 111523"/>
              <a:gd name="adj3" fmla="val 16667"/>
            </a:avLst>
          </a:prstGeom>
          <a:noFill/>
          <a:ln w="28575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/>
              <a:t>Does the program conform to policy P?</a:t>
            </a:r>
          </a:p>
        </p:txBody>
      </p:sp>
      <p:sp>
        <p:nvSpPr>
          <p:cNvPr id="1271815" name="AutoShape 7"/>
          <p:cNvSpPr>
            <a:spLocks/>
          </p:cNvSpPr>
          <p:nvPr/>
        </p:nvSpPr>
        <p:spPr bwMode="auto">
          <a:xfrm>
            <a:off x="3702050" y="4171950"/>
            <a:ext cx="336550" cy="2424113"/>
          </a:xfrm>
          <a:prstGeom prst="rightBrace">
            <a:avLst>
              <a:gd name="adj1" fmla="val 60024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8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BBA7-83B2-498E-A632-167AC7A94FE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Certificate Chain</a:t>
            </a:r>
          </a:p>
        </p:txBody>
      </p:sp>
      <p:sp>
        <p:nvSpPr>
          <p:cNvPr id="918544" name="Text Box 16"/>
          <p:cNvSpPr txBox="1">
            <a:spLocks noChangeArrowheads="1"/>
          </p:cNvSpPr>
          <p:nvPr/>
        </p:nvSpPr>
        <p:spPr bwMode="auto">
          <a:xfrm>
            <a:off x="1920875" y="1495425"/>
            <a:ext cx="5545138" cy="58896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Owner[H]</a:t>
            </a:r>
            <a:r>
              <a:rPr lang="en-US" altLang="en-US" sz="3200" b="1"/>
              <a:t>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  <a:r>
              <a:rPr lang="en-US" altLang="en-US" sz="3200" b="1"/>
              <a:t>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CS</a:t>
            </a:r>
            <a:r>
              <a:rPr lang="en-US" altLang="en-US" sz="3200" b="1"/>
              <a:t> faculty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</a:p>
        </p:txBody>
      </p:sp>
      <p:sp>
        <p:nvSpPr>
          <p:cNvPr id="918545" name="Text Box 17"/>
          <p:cNvSpPr txBox="1">
            <a:spLocks noChangeArrowheads="1"/>
          </p:cNvSpPr>
          <p:nvPr/>
        </p:nvSpPr>
        <p:spPr bwMode="auto">
          <a:xfrm>
            <a:off x="1774825" y="2849563"/>
            <a:ext cx="3816350" cy="588962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/>
              <a:t>CS</a:t>
            </a:r>
            <a:r>
              <a:rPr lang="en-US" altLang="en-US" sz="3200" b="1"/>
              <a:t> faculty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Bob</a:t>
            </a:r>
          </a:p>
        </p:txBody>
      </p:sp>
      <p:grpSp>
        <p:nvGrpSpPr>
          <p:cNvPr id="918550" name="Group 22"/>
          <p:cNvGrpSpPr>
            <a:grpSpLocks/>
          </p:cNvGrpSpPr>
          <p:nvPr/>
        </p:nvGrpSpPr>
        <p:grpSpPr bwMode="auto">
          <a:xfrm>
            <a:off x="1803400" y="3894138"/>
            <a:ext cx="6003925" cy="588962"/>
            <a:chOff x="1136" y="2453"/>
            <a:chExt cx="3782" cy="371"/>
          </a:xfrm>
        </p:grpSpPr>
        <p:sp>
          <p:nvSpPr>
            <p:cNvPr id="918551" name="Text Box 23"/>
            <p:cNvSpPr txBox="1">
              <a:spLocks noChangeArrowheads="1"/>
            </p:cNvSpPr>
            <p:nvPr/>
          </p:nvSpPr>
          <p:spPr bwMode="auto">
            <a:xfrm>
              <a:off x="1136" y="2453"/>
              <a:ext cx="3782" cy="371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 </a:t>
              </a:r>
              <a:r>
                <a:rPr lang="en-US" altLang="en-US" sz="3200" b="1">
                  <a:sym typeface="Symbol" panose="05050102010706020507" pitchFamily="18" charset="2"/>
                </a:rPr>
                <a:t></a:t>
              </a:r>
              <a:r>
                <a:rPr lang="en-US" altLang="en-US" sz="3200" b="1"/>
                <a:t> 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myStudents </a:t>
              </a:r>
            </a:p>
          </p:txBody>
        </p:sp>
        <p:sp>
          <p:nvSpPr>
            <p:cNvPr id="918552" name="Rectangle 24"/>
            <p:cNvSpPr>
              <a:spLocks noChangeArrowheads="1"/>
            </p:cNvSpPr>
            <p:nvPr/>
          </p:nvSpPr>
          <p:spPr bwMode="auto">
            <a:xfrm>
              <a:off x="1705" y="2563"/>
              <a:ext cx="123" cy="140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8553" name="Rectangle 25"/>
            <p:cNvSpPr>
              <a:spLocks noChangeArrowheads="1"/>
            </p:cNvSpPr>
            <p:nvPr/>
          </p:nvSpPr>
          <p:spPr bwMode="auto">
            <a:xfrm>
              <a:off x="4504" y="2570"/>
              <a:ext cx="165" cy="1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ECE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8554" name="Text Box 26"/>
          <p:cNvSpPr txBox="1">
            <a:spLocks noChangeArrowheads="1"/>
          </p:cNvSpPr>
          <p:nvPr/>
        </p:nvSpPr>
        <p:spPr bwMode="auto">
          <a:xfrm>
            <a:off x="1736725" y="5187950"/>
            <a:ext cx="5010150" cy="58896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/>
              <a:t>Bob</a:t>
            </a:r>
            <a:r>
              <a:rPr lang="en-US" altLang="en-US" sz="3200" b="1"/>
              <a:t> myStudents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Alice</a:t>
            </a:r>
          </a:p>
        </p:txBody>
      </p:sp>
      <p:sp>
        <p:nvSpPr>
          <p:cNvPr id="918562" name="Text Box 34"/>
          <p:cNvSpPr txBox="1">
            <a:spLocks noChangeArrowheads="1"/>
          </p:cNvSpPr>
          <p:nvPr/>
        </p:nvSpPr>
        <p:spPr bwMode="auto">
          <a:xfrm>
            <a:off x="203200" y="795338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Owner[H]</a:t>
            </a:r>
            <a:r>
              <a:rPr lang="en-US" altLang="en-US" sz="3200" b="1"/>
              <a:t>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  <a:r>
              <a:rPr lang="en-US" altLang="en-US" sz="3200" b="1"/>
              <a:t> </a:t>
            </a:r>
          </a:p>
        </p:txBody>
      </p:sp>
      <p:grpSp>
        <p:nvGrpSpPr>
          <p:cNvPr id="918563" name="Group 35"/>
          <p:cNvGrpSpPr>
            <a:grpSpLocks/>
          </p:cNvGrpSpPr>
          <p:nvPr/>
        </p:nvGrpSpPr>
        <p:grpSpPr bwMode="auto">
          <a:xfrm>
            <a:off x="636588" y="5940425"/>
            <a:ext cx="1458912" cy="579438"/>
            <a:chOff x="394" y="3644"/>
            <a:chExt cx="919" cy="365"/>
          </a:xfrm>
        </p:grpSpPr>
        <p:sp>
          <p:nvSpPr>
            <p:cNvPr id="918564" name="Text Box 36"/>
            <p:cNvSpPr txBox="1">
              <a:spLocks noChangeArrowheads="1"/>
            </p:cNvSpPr>
            <p:nvPr/>
          </p:nvSpPr>
          <p:spPr bwMode="auto">
            <a:xfrm>
              <a:off x="394" y="3644"/>
              <a:ext cx="91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Alice</a:t>
              </a:r>
            </a:p>
          </p:txBody>
        </p:sp>
        <p:sp>
          <p:nvSpPr>
            <p:cNvPr id="918565" name="Rectangle 37"/>
            <p:cNvSpPr>
              <a:spLocks noChangeArrowheads="1"/>
            </p:cNvSpPr>
            <p:nvPr/>
          </p:nvSpPr>
          <p:spPr bwMode="auto">
            <a:xfrm>
              <a:off x="1015" y="3724"/>
              <a:ext cx="165" cy="15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8566" name="AutoShape 38"/>
          <p:cNvSpPr>
            <a:spLocks noChangeArrowheads="1"/>
          </p:cNvSpPr>
          <p:nvPr/>
        </p:nvSpPr>
        <p:spPr bwMode="auto">
          <a:xfrm>
            <a:off x="1177925" y="1522413"/>
            <a:ext cx="323850" cy="4387850"/>
          </a:xfrm>
          <a:prstGeom prst="downArrow">
            <a:avLst>
              <a:gd name="adj1" fmla="val 42157"/>
              <a:gd name="adj2" fmla="val 159326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9D4E-CD00-4EB7-8EDC-C1D162DD61E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Certificate Chain</a:t>
            </a:r>
          </a:p>
        </p:txBody>
      </p:sp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203200" y="795338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Owner[H]</a:t>
            </a:r>
            <a:r>
              <a:rPr lang="en-US" altLang="en-US" sz="3200" b="1"/>
              <a:t>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  <a:r>
              <a:rPr lang="en-US" altLang="en-US" sz="3200" b="1"/>
              <a:t> </a:t>
            </a:r>
          </a:p>
        </p:txBody>
      </p:sp>
      <p:grpSp>
        <p:nvGrpSpPr>
          <p:cNvPr id="974852" name="Group 4"/>
          <p:cNvGrpSpPr>
            <a:grpSpLocks/>
          </p:cNvGrpSpPr>
          <p:nvPr/>
        </p:nvGrpSpPr>
        <p:grpSpPr bwMode="auto">
          <a:xfrm>
            <a:off x="814388" y="3294063"/>
            <a:ext cx="1074737" cy="579437"/>
            <a:chOff x="513" y="2075"/>
            <a:chExt cx="677" cy="365"/>
          </a:xfrm>
        </p:grpSpPr>
        <p:sp>
          <p:nvSpPr>
            <p:cNvPr id="974853" name="Text Box 5"/>
            <p:cNvSpPr txBox="1">
              <a:spLocks noChangeArrowheads="1"/>
            </p:cNvSpPr>
            <p:nvPr/>
          </p:nvSpPr>
          <p:spPr bwMode="auto">
            <a:xfrm>
              <a:off x="513" y="2075"/>
              <a:ext cx="67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</a:t>
              </a:r>
            </a:p>
          </p:txBody>
        </p:sp>
        <p:sp>
          <p:nvSpPr>
            <p:cNvPr id="974854" name="Rectangle 6"/>
            <p:cNvSpPr>
              <a:spLocks noChangeArrowheads="1"/>
            </p:cNvSpPr>
            <p:nvPr/>
          </p:nvSpPr>
          <p:spPr bwMode="auto">
            <a:xfrm>
              <a:off x="1058" y="2233"/>
              <a:ext cx="117" cy="144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4855" name="Group 7"/>
          <p:cNvGrpSpPr>
            <a:grpSpLocks/>
          </p:cNvGrpSpPr>
          <p:nvPr/>
        </p:nvGrpSpPr>
        <p:grpSpPr bwMode="auto">
          <a:xfrm>
            <a:off x="144463" y="2227263"/>
            <a:ext cx="2538412" cy="579437"/>
            <a:chOff x="91" y="1403"/>
            <a:chExt cx="1599" cy="365"/>
          </a:xfrm>
        </p:grpSpPr>
        <p:sp>
          <p:nvSpPr>
            <p:cNvPr id="974856" name="Text Box 8"/>
            <p:cNvSpPr txBox="1">
              <a:spLocks noChangeArrowheads="1"/>
            </p:cNvSpPr>
            <p:nvPr/>
          </p:nvSpPr>
          <p:spPr bwMode="auto">
            <a:xfrm>
              <a:off x="91" y="1403"/>
              <a:ext cx="15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CS</a:t>
              </a:r>
              <a:r>
                <a:rPr lang="en-US" altLang="en-US" sz="3200" b="1"/>
                <a:t> faculty </a:t>
              </a:r>
            </a:p>
          </p:txBody>
        </p:sp>
        <p:sp>
          <p:nvSpPr>
            <p:cNvPr id="974857" name="Rectangle 9"/>
            <p:cNvSpPr>
              <a:spLocks noChangeArrowheads="1"/>
            </p:cNvSpPr>
            <p:nvPr/>
          </p:nvSpPr>
          <p:spPr bwMode="auto">
            <a:xfrm>
              <a:off x="1567" y="1519"/>
              <a:ext cx="123" cy="140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4858" name="Group 10"/>
          <p:cNvGrpSpPr>
            <a:grpSpLocks/>
          </p:cNvGrpSpPr>
          <p:nvPr/>
        </p:nvGrpSpPr>
        <p:grpSpPr bwMode="auto">
          <a:xfrm>
            <a:off x="636588" y="5940425"/>
            <a:ext cx="1458912" cy="579438"/>
            <a:chOff x="394" y="3644"/>
            <a:chExt cx="919" cy="365"/>
          </a:xfrm>
        </p:grpSpPr>
        <p:sp>
          <p:nvSpPr>
            <p:cNvPr id="974859" name="Text Box 11"/>
            <p:cNvSpPr txBox="1">
              <a:spLocks noChangeArrowheads="1"/>
            </p:cNvSpPr>
            <p:nvPr/>
          </p:nvSpPr>
          <p:spPr bwMode="auto">
            <a:xfrm>
              <a:off x="394" y="3644"/>
              <a:ext cx="91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Alice</a:t>
              </a:r>
            </a:p>
          </p:txBody>
        </p:sp>
        <p:sp>
          <p:nvSpPr>
            <p:cNvPr id="974860" name="Rectangle 12"/>
            <p:cNvSpPr>
              <a:spLocks noChangeArrowheads="1"/>
            </p:cNvSpPr>
            <p:nvPr/>
          </p:nvSpPr>
          <p:spPr bwMode="auto">
            <a:xfrm>
              <a:off x="1015" y="3724"/>
              <a:ext cx="165" cy="15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4861" name="Group 13"/>
          <p:cNvGrpSpPr>
            <a:grpSpLocks/>
          </p:cNvGrpSpPr>
          <p:nvPr/>
        </p:nvGrpSpPr>
        <p:grpSpPr bwMode="auto">
          <a:xfrm>
            <a:off x="573088" y="4583113"/>
            <a:ext cx="3578225" cy="579437"/>
            <a:chOff x="361" y="2887"/>
            <a:chExt cx="2254" cy="365"/>
          </a:xfrm>
        </p:grpSpPr>
        <p:sp>
          <p:nvSpPr>
            <p:cNvPr id="974862" name="Text Box 14"/>
            <p:cNvSpPr txBox="1">
              <a:spLocks noChangeArrowheads="1"/>
            </p:cNvSpPr>
            <p:nvPr/>
          </p:nvSpPr>
          <p:spPr bwMode="auto">
            <a:xfrm>
              <a:off x="361" y="2887"/>
              <a:ext cx="212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myStudents</a:t>
              </a:r>
            </a:p>
          </p:txBody>
        </p:sp>
        <p:sp>
          <p:nvSpPr>
            <p:cNvPr id="974863" name="Rectangle 15"/>
            <p:cNvSpPr>
              <a:spLocks noChangeArrowheads="1"/>
            </p:cNvSpPr>
            <p:nvPr/>
          </p:nvSpPr>
          <p:spPr bwMode="auto">
            <a:xfrm>
              <a:off x="2492" y="3012"/>
              <a:ext cx="123" cy="1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4864" name="Text Box 16"/>
          <p:cNvSpPr txBox="1">
            <a:spLocks noChangeArrowheads="1"/>
          </p:cNvSpPr>
          <p:nvPr/>
        </p:nvSpPr>
        <p:spPr bwMode="auto">
          <a:xfrm>
            <a:off x="1920875" y="1495425"/>
            <a:ext cx="5545138" cy="58896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>
                <a:solidFill>
                  <a:srgbClr val="FFFFFF"/>
                </a:solidFill>
              </a:rPr>
              <a:t>Owner[H]</a:t>
            </a:r>
            <a:r>
              <a:rPr lang="en-US" altLang="en-US" sz="3200" b="1"/>
              <a:t>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  <a:r>
              <a:rPr lang="en-US" altLang="en-US" sz="3200" b="1"/>
              <a:t>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CS</a:t>
            </a:r>
            <a:r>
              <a:rPr lang="en-US" altLang="en-US" sz="3200" b="1"/>
              <a:t> faculty </a:t>
            </a:r>
            <a:r>
              <a:rPr lang="en-US" altLang="en-US" sz="2400">
                <a:solidFill>
                  <a:srgbClr val="FFFFFF"/>
                </a:solidFill>
                <a:sym typeface="Wingdings 2" panose="05020102010507070707" pitchFamily="18" charset="2"/>
              </a:rPr>
              <a:t></a:t>
            </a:r>
          </a:p>
        </p:txBody>
      </p:sp>
      <p:sp>
        <p:nvSpPr>
          <p:cNvPr id="974865" name="Text Box 17"/>
          <p:cNvSpPr txBox="1">
            <a:spLocks noChangeArrowheads="1"/>
          </p:cNvSpPr>
          <p:nvPr/>
        </p:nvSpPr>
        <p:spPr bwMode="auto">
          <a:xfrm>
            <a:off x="1774825" y="2849563"/>
            <a:ext cx="3816350" cy="588962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/>
              <a:t>CS</a:t>
            </a:r>
            <a:r>
              <a:rPr lang="en-US" altLang="en-US" sz="3200" b="1"/>
              <a:t> faculty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Bob</a:t>
            </a:r>
          </a:p>
        </p:txBody>
      </p:sp>
      <p:sp>
        <p:nvSpPr>
          <p:cNvPr id="974866" name="AutoShape 18"/>
          <p:cNvSpPr>
            <a:spLocks noChangeArrowheads="1"/>
          </p:cNvSpPr>
          <p:nvPr/>
        </p:nvSpPr>
        <p:spPr bwMode="auto">
          <a:xfrm>
            <a:off x="1147763" y="2752725"/>
            <a:ext cx="323850" cy="792163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867" name="AutoShape 19"/>
          <p:cNvSpPr>
            <a:spLocks noChangeArrowheads="1"/>
          </p:cNvSpPr>
          <p:nvPr/>
        </p:nvSpPr>
        <p:spPr bwMode="auto">
          <a:xfrm>
            <a:off x="1177925" y="1522413"/>
            <a:ext cx="323850" cy="792162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868" name="AutoShape 20"/>
          <p:cNvSpPr>
            <a:spLocks noChangeArrowheads="1"/>
          </p:cNvSpPr>
          <p:nvPr/>
        </p:nvSpPr>
        <p:spPr bwMode="auto">
          <a:xfrm>
            <a:off x="1200150" y="3952875"/>
            <a:ext cx="323850" cy="792163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869" name="AutoShape 21"/>
          <p:cNvSpPr>
            <a:spLocks noChangeArrowheads="1"/>
          </p:cNvSpPr>
          <p:nvPr/>
        </p:nvSpPr>
        <p:spPr bwMode="auto">
          <a:xfrm>
            <a:off x="1211263" y="5180013"/>
            <a:ext cx="323850" cy="792162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4870" name="Group 22"/>
          <p:cNvGrpSpPr>
            <a:grpSpLocks/>
          </p:cNvGrpSpPr>
          <p:nvPr/>
        </p:nvGrpSpPr>
        <p:grpSpPr bwMode="auto">
          <a:xfrm>
            <a:off x="1803400" y="3894138"/>
            <a:ext cx="6003925" cy="588962"/>
            <a:chOff x="1136" y="2453"/>
            <a:chExt cx="3782" cy="371"/>
          </a:xfrm>
        </p:grpSpPr>
        <p:sp>
          <p:nvSpPr>
            <p:cNvPr id="974871" name="Text Box 23"/>
            <p:cNvSpPr txBox="1">
              <a:spLocks noChangeArrowheads="1"/>
            </p:cNvSpPr>
            <p:nvPr/>
          </p:nvSpPr>
          <p:spPr bwMode="auto">
            <a:xfrm>
              <a:off x="1136" y="2453"/>
              <a:ext cx="3782" cy="371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 </a:t>
              </a:r>
              <a:r>
                <a:rPr lang="en-US" altLang="en-US" sz="3200" b="1">
                  <a:sym typeface="Symbol" panose="05050102010706020507" pitchFamily="18" charset="2"/>
                </a:rPr>
                <a:t></a:t>
              </a:r>
              <a:r>
                <a:rPr lang="en-US" altLang="en-US" sz="3200" b="1"/>
                <a:t> 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 myStudents </a:t>
              </a:r>
            </a:p>
          </p:txBody>
        </p:sp>
        <p:sp>
          <p:nvSpPr>
            <p:cNvPr id="974872" name="Rectangle 24"/>
            <p:cNvSpPr>
              <a:spLocks noChangeArrowheads="1"/>
            </p:cNvSpPr>
            <p:nvPr/>
          </p:nvSpPr>
          <p:spPr bwMode="auto">
            <a:xfrm>
              <a:off x="1705" y="2563"/>
              <a:ext cx="123" cy="140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73" name="Rectangle 25"/>
            <p:cNvSpPr>
              <a:spLocks noChangeArrowheads="1"/>
            </p:cNvSpPr>
            <p:nvPr/>
          </p:nvSpPr>
          <p:spPr bwMode="auto">
            <a:xfrm>
              <a:off x="4504" y="2570"/>
              <a:ext cx="165" cy="1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ECE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4874" name="Text Box 26"/>
          <p:cNvSpPr txBox="1">
            <a:spLocks noChangeArrowheads="1"/>
          </p:cNvSpPr>
          <p:nvPr/>
        </p:nvSpPr>
        <p:spPr bwMode="auto">
          <a:xfrm>
            <a:off x="1736725" y="5187950"/>
            <a:ext cx="5010150" cy="58896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K</a:t>
            </a:r>
            <a:r>
              <a:rPr lang="en-US" altLang="en-US" sz="3200" b="1" baseline="-25000"/>
              <a:t>Bob</a:t>
            </a:r>
            <a:r>
              <a:rPr lang="en-US" altLang="en-US" sz="3200" b="1"/>
              <a:t> myStudents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/>
              <a:t> K</a:t>
            </a:r>
            <a:r>
              <a:rPr lang="en-US" altLang="en-US" sz="3200" b="1" baseline="-25000"/>
              <a:t>Alice</a:t>
            </a:r>
          </a:p>
        </p:txBody>
      </p:sp>
      <p:grpSp>
        <p:nvGrpSpPr>
          <p:cNvPr id="974875" name="Group 27"/>
          <p:cNvGrpSpPr>
            <a:grpSpLocks/>
          </p:cNvGrpSpPr>
          <p:nvPr/>
        </p:nvGrpSpPr>
        <p:grpSpPr bwMode="auto">
          <a:xfrm>
            <a:off x="1452563" y="3527425"/>
            <a:ext cx="6189662" cy="1774825"/>
            <a:chOff x="995" y="2254"/>
            <a:chExt cx="3899" cy="1118"/>
          </a:xfrm>
        </p:grpSpPr>
        <p:sp>
          <p:nvSpPr>
            <p:cNvPr id="974876" name="AutoShape 28"/>
            <p:cNvSpPr>
              <a:spLocks noChangeArrowheads="1"/>
            </p:cNvSpPr>
            <p:nvPr/>
          </p:nvSpPr>
          <p:spPr bwMode="auto">
            <a:xfrm>
              <a:off x="995" y="2254"/>
              <a:ext cx="3899" cy="1118"/>
            </a:xfrm>
            <a:prstGeom prst="wedgeRectCallout">
              <a:avLst>
                <a:gd name="adj1" fmla="val -43458"/>
                <a:gd name="adj2" fmla="val 8863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200" b="1">
                <a:solidFill>
                  <a:srgbClr val="FFFFFF"/>
                </a:solidFill>
              </a:endParaRPr>
            </a:p>
          </p:txBody>
        </p:sp>
        <p:sp>
          <p:nvSpPr>
            <p:cNvPr id="974877" name="Text Box 29"/>
            <p:cNvSpPr txBox="1">
              <a:spLocks noChangeArrowheads="1"/>
            </p:cNvSpPr>
            <p:nvPr/>
          </p:nvSpPr>
          <p:spPr bwMode="auto">
            <a:xfrm>
              <a:off x="1024" y="2327"/>
              <a:ext cx="34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K</a:t>
              </a:r>
              <a:r>
                <a:rPr lang="en-US" altLang="en-US" sz="3200" b="1" baseline="-25000">
                  <a:solidFill>
                    <a:schemeClr val="tx1"/>
                  </a:solidFill>
                </a:rPr>
                <a:t>Alice</a:t>
              </a:r>
              <a:r>
                <a:rPr lang="en-US" altLang="en-US" sz="3200" b="1">
                  <a:solidFill>
                    <a:schemeClr val="tx1"/>
                  </a:solidFill>
                </a:rPr>
                <a:t> </a:t>
              </a:r>
              <a:r>
                <a:rPr lang="en-US" altLang="en-US" sz="3200" b="1">
                  <a:solidFill>
                    <a:schemeClr val="tx1"/>
                  </a:solidFill>
                  <a:sym typeface="Symbol" panose="05050102010706020507" pitchFamily="18" charset="2"/>
                </a:rPr>
                <a:t>     K</a:t>
              </a:r>
              <a:r>
                <a:rPr lang="en-US" altLang="en-US" sz="3200" b="1" baseline="-25000">
                  <a:solidFill>
                    <a:schemeClr val="tx1"/>
                  </a:solidFill>
                  <a:sym typeface="Symbol" panose="05050102010706020507" pitchFamily="18" charset="2"/>
                </a:rPr>
                <a:t>Alice</a:t>
              </a:r>
              <a:r>
                <a:rPr lang="en-US" altLang="en-US" sz="3200" b="1">
                  <a:solidFill>
                    <a:schemeClr val="tx1"/>
                  </a:solidFill>
                  <a:sym typeface="Symbol" panose="05050102010706020507" pitchFamily="18" charset="2"/>
                </a:rPr>
                <a:t> myFriends</a:t>
              </a:r>
            </a:p>
          </p:txBody>
        </p:sp>
        <p:sp>
          <p:nvSpPr>
            <p:cNvPr id="974878" name="Rectangle 30"/>
            <p:cNvSpPr>
              <a:spLocks noChangeArrowheads="1"/>
            </p:cNvSpPr>
            <p:nvPr/>
          </p:nvSpPr>
          <p:spPr bwMode="auto">
            <a:xfrm>
              <a:off x="1811" y="2455"/>
              <a:ext cx="173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79" name="Rectangle 31"/>
            <p:cNvSpPr>
              <a:spLocks noChangeArrowheads="1"/>
            </p:cNvSpPr>
            <p:nvPr/>
          </p:nvSpPr>
          <p:spPr bwMode="auto">
            <a:xfrm>
              <a:off x="4566" y="2407"/>
              <a:ext cx="173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4880" name="Text Box 32"/>
            <p:cNvSpPr txBox="1">
              <a:spLocks noChangeArrowheads="1"/>
            </p:cNvSpPr>
            <p:nvPr/>
          </p:nvSpPr>
          <p:spPr bwMode="auto">
            <a:xfrm>
              <a:off x="1215" y="2884"/>
              <a:ext cx="200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6600"/>
                  </a:solidFill>
                </a:rPr>
                <a:t>Does not apply!</a:t>
              </a:r>
            </a:p>
          </p:txBody>
        </p:sp>
      </p:grpSp>
      <p:sp>
        <p:nvSpPr>
          <p:cNvPr id="974881" name="Freeform 33"/>
          <p:cNvSpPr>
            <a:spLocks/>
          </p:cNvSpPr>
          <p:nvPr/>
        </p:nvSpPr>
        <p:spPr bwMode="auto">
          <a:xfrm>
            <a:off x="2019300" y="4368800"/>
            <a:ext cx="5278438" cy="1922463"/>
          </a:xfrm>
          <a:custGeom>
            <a:avLst/>
            <a:gdLst>
              <a:gd name="T0" fmla="*/ 3312 w 3325"/>
              <a:gd name="T1" fmla="*/ 0 h 1211"/>
              <a:gd name="T2" fmla="*/ 3216 w 3325"/>
              <a:gd name="T3" fmla="*/ 848 h 1211"/>
              <a:gd name="T4" fmla="*/ 2656 w 3325"/>
              <a:gd name="T5" fmla="*/ 1152 h 1211"/>
              <a:gd name="T6" fmla="*/ 744 w 3325"/>
              <a:gd name="T7" fmla="*/ 1200 h 1211"/>
              <a:gd name="T8" fmla="*/ 0 w 3325"/>
              <a:gd name="T9" fmla="*/ 1152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5" h="1211">
                <a:moveTo>
                  <a:pt x="3312" y="0"/>
                </a:moveTo>
                <a:cubicBezTo>
                  <a:pt x="3296" y="137"/>
                  <a:pt x="3325" y="656"/>
                  <a:pt x="3216" y="848"/>
                </a:cubicBezTo>
                <a:cubicBezTo>
                  <a:pt x="3107" y="1040"/>
                  <a:pt x="3068" y="1093"/>
                  <a:pt x="2656" y="1152"/>
                </a:cubicBezTo>
                <a:cubicBezTo>
                  <a:pt x="2244" y="1211"/>
                  <a:pt x="1187" y="1200"/>
                  <a:pt x="744" y="1200"/>
                </a:cubicBezTo>
                <a:cubicBezTo>
                  <a:pt x="301" y="1200"/>
                  <a:pt x="168" y="1178"/>
                  <a:pt x="0" y="1152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7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22E9-2072-4DBE-B00B-EEA1D406E4C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831975"/>
            <a:ext cx="8913813" cy="4808538"/>
          </a:xfrm>
        </p:spPr>
        <p:txBody>
          <a:bodyPr/>
          <a:lstStyle/>
          <a:p>
            <a:r>
              <a:rPr lang="en-US" altLang="en-US"/>
              <a:t>Given a resource R and principal K, is K authorized to access R?</a:t>
            </a:r>
          </a:p>
          <a:p>
            <a:pPr>
              <a:lnSpc>
                <a:spcPct val="30000"/>
              </a:lnSpc>
            </a:pPr>
            <a:endParaRPr lang="en-US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   Solved by finding a certificate chain that proves that access is permitted (</a:t>
            </a:r>
            <a:r>
              <a:rPr lang="en-US" altLang="en-US">
                <a:solidFill>
                  <a:srgbClr val="FFFF66"/>
                </a:solidFill>
              </a:rPr>
              <a:t>certificate-chain discovery</a:t>
            </a:r>
            <a:r>
              <a:rPr lang="en-US" altLang="en-US"/>
              <a:t>)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Cubic-time algorithm:</a:t>
            </a:r>
          </a:p>
          <a:p>
            <a:pPr>
              <a:buFontTx/>
              <a:buNone/>
            </a:pPr>
            <a:r>
              <a:rPr lang="en-US" altLang="en-US" sz="2800"/>
              <a:t>     </a:t>
            </a:r>
            <a:r>
              <a:rPr lang="en-US" altLang="en-US" sz="2400"/>
              <a:t>Clarke, Elien, Ellison, Fredette, Morcos, &amp; Rivest </a:t>
            </a:r>
            <a:r>
              <a:rPr lang="en-US" altLang="en-US" sz="2000"/>
              <a:t>[JCS  01</a:t>
            </a:r>
            <a:r>
              <a:rPr lang="en-US" altLang="en-US" sz="2400"/>
              <a:t>]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95846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685800"/>
          </a:xfrm>
          <a:noFill/>
          <a:ln/>
        </p:spPr>
        <p:txBody>
          <a:bodyPr/>
          <a:lstStyle/>
          <a:p>
            <a:r>
              <a:rPr lang="en-US" altLang="en-US"/>
              <a:t>Basic Authorization-Access Query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4846-2096-43C3-AEDF-13BF991317B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2425"/>
            <a:ext cx="8458200" cy="685800"/>
          </a:xfrm>
        </p:spPr>
        <p:txBody>
          <a:bodyPr/>
          <a:lstStyle/>
          <a:p>
            <a:r>
              <a:rPr lang="en-US" altLang="en-US"/>
              <a:t>Our Story 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025" y="1504950"/>
            <a:ext cx="8996363" cy="5149850"/>
          </a:xfrm>
        </p:spPr>
        <p:txBody>
          <a:bodyPr/>
          <a:lstStyle/>
          <a:p>
            <a:r>
              <a:rPr lang="en-US" altLang="en-US" sz="2400"/>
              <a:t>Prologue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Program analysis via CFL-reachability</a:t>
            </a:r>
          </a:p>
          <a:p>
            <a:r>
              <a:rPr lang="en-US" altLang="en-US" sz="2400"/>
              <a:t>Chapter 1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Cubic-time algorithm for certificate-chain discovery in SPKI/SDSI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en-US" sz="1800"/>
              <a:t>      [CEEFMR01]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Chapter 2 </a:t>
            </a:r>
            <a:r>
              <a:rPr lang="en-US" altLang="en-US" sz="2400">
                <a:solidFill>
                  <a:srgbClr val="FFFF00"/>
                </a:solidFill>
              </a:rPr>
              <a:t>(Aha!)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September 2001: Jha and Reps discuss Clarke et al. paper and see the connection between certificate-chain discovery and model-checking pushdown systems (PDSs)</a:t>
            </a:r>
          </a:p>
          <a:p>
            <a:pPr lvl="1">
              <a:lnSpc>
                <a:spcPct val="110000"/>
              </a:lnSpc>
            </a:pPr>
            <a:r>
              <a:rPr lang="en-US" altLang="en-US" sz="2000"/>
              <a:t>New application for PDS formalism; previously</a:t>
            </a:r>
          </a:p>
          <a:p>
            <a:pPr lvl="2">
              <a:lnSpc>
                <a:spcPct val="110000"/>
              </a:lnSpc>
            </a:pPr>
            <a:r>
              <a:rPr lang="en-US" altLang="en-US" sz="1800"/>
              <a:t>PDSs describe the call-return structure of programs</a:t>
            </a:r>
          </a:p>
          <a:p>
            <a:pPr lvl="2">
              <a:lnSpc>
                <a:spcPct val="110000"/>
              </a:lnSpc>
            </a:pPr>
            <a:r>
              <a:rPr lang="en-US" altLang="en-US" sz="1800"/>
              <a:t>PDS model checking: establish properties of recursive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129-EE72-4FD4-9B0D-C921686DD594}" type="slidenum">
              <a:rPr lang="en-US" altLang="en-US"/>
              <a:pPr/>
              <a:t>34</a:t>
            </a:fld>
            <a:endParaRPr lang="en-US" altLang="en-US"/>
          </a:p>
        </p:txBody>
      </p:sp>
      <p:grpSp>
        <p:nvGrpSpPr>
          <p:cNvPr id="1236994" name="Group 2"/>
          <p:cNvGrpSpPr>
            <a:grpSpLocks/>
          </p:cNvGrpSpPr>
          <p:nvPr/>
        </p:nvGrpSpPr>
        <p:grpSpPr bwMode="auto">
          <a:xfrm>
            <a:off x="2960688" y="4857750"/>
            <a:ext cx="4040187" cy="1858963"/>
            <a:chOff x="1862" y="3057"/>
            <a:chExt cx="2545" cy="1171"/>
          </a:xfrm>
        </p:grpSpPr>
        <p:sp>
          <p:nvSpPr>
            <p:cNvPr id="1236995" name="Freeform 3"/>
            <p:cNvSpPr>
              <a:spLocks/>
            </p:cNvSpPr>
            <p:nvPr/>
          </p:nvSpPr>
          <p:spPr bwMode="auto">
            <a:xfrm>
              <a:off x="2126" y="3201"/>
              <a:ext cx="2281" cy="1027"/>
            </a:xfrm>
            <a:custGeom>
              <a:avLst/>
              <a:gdLst>
                <a:gd name="T0" fmla="*/ 1642 w 2281"/>
                <a:gd name="T1" fmla="*/ 39 h 1027"/>
                <a:gd name="T2" fmla="*/ 736 w 2281"/>
                <a:gd name="T3" fmla="*/ 39 h 1027"/>
                <a:gd name="T4" fmla="*/ 131 w 2281"/>
                <a:gd name="T5" fmla="*/ 83 h 1027"/>
                <a:gd name="T6" fmla="*/ 26 w 2281"/>
                <a:gd name="T7" fmla="*/ 540 h 1027"/>
                <a:gd name="T8" fmla="*/ 288 w 2281"/>
                <a:gd name="T9" fmla="*/ 906 h 1027"/>
                <a:gd name="T10" fmla="*/ 736 w 2281"/>
                <a:gd name="T11" fmla="*/ 996 h 1027"/>
                <a:gd name="T12" fmla="*/ 1155 w 2281"/>
                <a:gd name="T13" fmla="*/ 1026 h 1027"/>
                <a:gd name="T14" fmla="*/ 1619 w 2281"/>
                <a:gd name="T15" fmla="*/ 989 h 1027"/>
                <a:gd name="T16" fmla="*/ 2008 w 2281"/>
                <a:gd name="T17" fmla="*/ 921 h 1027"/>
                <a:gd name="T18" fmla="*/ 2255 w 2281"/>
                <a:gd name="T19" fmla="*/ 600 h 1027"/>
                <a:gd name="T20" fmla="*/ 2165 w 2281"/>
                <a:gd name="T21" fmla="*/ 98 h 1027"/>
                <a:gd name="T22" fmla="*/ 1642 w 2281"/>
                <a:gd name="T23" fmla="*/ 39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1" h="1027">
                  <a:moveTo>
                    <a:pt x="1642" y="39"/>
                  </a:moveTo>
                  <a:cubicBezTo>
                    <a:pt x="1404" y="29"/>
                    <a:pt x="988" y="32"/>
                    <a:pt x="736" y="39"/>
                  </a:cubicBezTo>
                  <a:cubicBezTo>
                    <a:pt x="484" y="46"/>
                    <a:pt x="249" y="0"/>
                    <a:pt x="131" y="83"/>
                  </a:cubicBezTo>
                  <a:cubicBezTo>
                    <a:pt x="13" y="166"/>
                    <a:pt x="0" y="403"/>
                    <a:pt x="26" y="540"/>
                  </a:cubicBezTo>
                  <a:cubicBezTo>
                    <a:pt x="52" y="677"/>
                    <a:pt x="170" y="830"/>
                    <a:pt x="288" y="906"/>
                  </a:cubicBezTo>
                  <a:cubicBezTo>
                    <a:pt x="406" y="982"/>
                    <a:pt x="592" y="976"/>
                    <a:pt x="736" y="996"/>
                  </a:cubicBezTo>
                  <a:cubicBezTo>
                    <a:pt x="880" y="1016"/>
                    <a:pt x="1008" y="1027"/>
                    <a:pt x="1155" y="1026"/>
                  </a:cubicBezTo>
                  <a:cubicBezTo>
                    <a:pt x="1302" y="1025"/>
                    <a:pt x="1477" y="1006"/>
                    <a:pt x="1619" y="989"/>
                  </a:cubicBezTo>
                  <a:cubicBezTo>
                    <a:pt x="1761" y="972"/>
                    <a:pt x="1902" y="986"/>
                    <a:pt x="2008" y="921"/>
                  </a:cubicBezTo>
                  <a:cubicBezTo>
                    <a:pt x="2114" y="856"/>
                    <a:pt x="2229" y="737"/>
                    <a:pt x="2255" y="600"/>
                  </a:cubicBezTo>
                  <a:cubicBezTo>
                    <a:pt x="2281" y="463"/>
                    <a:pt x="2267" y="191"/>
                    <a:pt x="2165" y="98"/>
                  </a:cubicBezTo>
                  <a:cubicBezTo>
                    <a:pt x="2063" y="5"/>
                    <a:pt x="1880" y="49"/>
                    <a:pt x="1642" y="3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6996" name="Text Box 4"/>
            <p:cNvSpPr txBox="1">
              <a:spLocks noChangeArrowheads="1"/>
            </p:cNvSpPr>
            <p:nvPr/>
          </p:nvSpPr>
          <p:spPr bwMode="auto">
            <a:xfrm>
              <a:off x="2365" y="3325"/>
              <a:ext cx="784" cy="30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d</a:t>
              </a: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6997" name="AutoShape 5"/>
            <p:cNvCxnSpPr>
              <a:cxnSpLocks noChangeShapeType="1"/>
              <a:stCxn id="1236996" idx="2"/>
              <a:endCxn id="1236998" idx="2"/>
            </p:cNvCxnSpPr>
            <p:nvPr/>
          </p:nvCxnSpPr>
          <p:spPr bwMode="auto">
            <a:xfrm rot="16200000" flipH="1">
              <a:off x="3276" y="3121"/>
              <a:ext cx="1" cy="1040"/>
            </a:xfrm>
            <a:prstGeom prst="curvedConnector3">
              <a:avLst>
                <a:gd name="adj1" fmla="val 23799995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6998" name="Text Box 6"/>
            <p:cNvSpPr txBox="1">
              <a:spLocks noChangeArrowheads="1"/>
            </p:cNvSpPr>
            <p:nvPr/>
          </p:nvSpPr>
          <p:spPr bwMode="auto">
            <a:xfrm>
              <a:off x="3470" y="3325"/>
              <a:ext cx="653" cy="30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e</a:t>
              </a: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6999" name="Text Box 7"/>
            <p:cNvSpPr txBox="1">
              <a:spLocks noChangeArrowheads="1"/>
            </p:cNvSpPr>
            <p:nvPr/>
          </p:nvSpPr>
          <p:spPr bwMode="auto">
            <a:xfrm>
              <a:off x="1862" y="3057"/>
              <a:ext cx="3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q:</a:t>
              </a:r>
            </a:p>
          </p:txBody>
        </p:sp>
      </p:grpSp>
      <p:sp>
        <p:nvSpPr>
          <p:cNvPr id="123700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92088"/>
            <a:ext cx="8458200" cy="563562"/>
          </a:xfrm>
        </p:spPr>
        <p:txBody>
          <a:bodyPr/>
          <a:lstStyle/>
          <a:p>
            <a:r>
              <a:rPr lang="en-US" altLang="en-US" sz="3000"/>
              <a:t>Unrolled Program = Transition System</a:t>
            </a:r>
          </a:p>
        </p:txBody>
      </p:sp>
      <p:cxnSp>
        <p:nvCxnSpPr>
          <p:cNvPr id="1237001" name="AutoShape 9"/>
          <p:cNvCxnSpPr>
            <a:cxnSpLocks noChangeShapeType="1"/>
            <a:stCxn id="1237009" idx="2"/>
            <a:endCxn id="1237022" idx="0"/>
          </p:cNvCxnSpPr>
          <p:nvPr/>
        </p:nvCxnSpPr>
        <p:spPr bwMode="auto">
          <a:xfrm rot="16200000" flipH="1">
            <a:off x="3150394" y="4037807"/>
            <a:ext cx="1258887" cy="1200150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7002" name="AutoShape 10"/>
          <p:cNvCxnSpPr>
            <a:cxnSpLocks noChangeShapeType="1"/>
            <a:stCxn id="1237010" idx="2"/>
            <a:endCxn id="1237022" idx="0"/>
          </p:cNvCxnSpPr>
          <p:nvPr/>
        </p:nvCxnSpPr>
        <p:spPr bwMode="auto">
          <a:xfrm rot="5400000">
            <a:off x="4574382" y="3766344"/>
            <a:ext cx="1306512" cy="1695450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7003" name="AutoShape 11"/>
          <p:cNvCxnSpPr>
            <a:cxnSpLocks noChangeShapeType="1"/>
            <a:stCxn id="1237024" idx="0"/>
            <a:endCxn id="1237014" idx="2"/>
          </p:cNvCxnSpPr>
          <p:nvPr/>
        </p:nvCxnSpPr>
        <p:spPr bwMode="auto">
          <a:xfrm rot="5400000" flipH="1">
            <a:off x="4593432" y="3829844"/>
            <a:ext cx="1230312" cy="1644650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7004" name="AutoShape 12"/>
          <p:cNvCxnSpPr>
            <a:cxnSpLocks noChangeShapeType="1"/>
            <a:stCxn id="1237024" idx="0"/>
            <a:endCxn id="1237015" idx="2"/>
          </p:cNvCxnSpPr>
          <p:nvPr/>
        </p:nvCxnSpPr>
        <p:spPr bwMode="auto">
          <a:xfrm rot="16200000">
            <a:off x="6041232" y="3950494"/>
            <a:ext cx="1306512" cy="1327150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7005" name="Freeform 13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06" name="Text Box 14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7007" name="Text Box 15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7008" name="Text Box 16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7009" name="Text Box 17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7010" name="Text Box 18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37011" name="AutoShape 19"/>
          <p:cNvCxnSpPr>
            <a:cxnSpLocks noChangeShapeType="1"/>
            <a:stCxn id="1237006" idx="2"/>
            <a:endCxn id="1237009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7012" name="Text Box 20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37013" name="AutoShape 21"/>
          <p:cNvCxnSpPr>
            <a:cxnSpLocks noChangeShapeType="1"/>
            <a:stCxn id="1237014" idx="0"/>
            <a:endCxn id="1237007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7014" name="Text Box 22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7015" name="Text Box 23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37016" name="AutoShape 24"/>
          <p:cNvCxnSpPr>
            <a:cxnSpLocks noChangeShapeType="1"/>
            <a:stCxn id="1237007" idx="3"/>
            <a:endCxn id="1237010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7017" name="AutoShape 25"/>
          <p:cNvCxnSpPr>
            <a:cxnSpLocks noChangeShapeType="1"/>
            <a:stCxn id="1237008" idx="2"/>
            <a:endCxn id="1237006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7018" name="AutoShape 26"/>
          <p:cNvCxnSpPr>
            <a:cxnSpLocks noChangeShapeType="1"/>
            <a:stCxn id="1237015" idx="0"/>
            <a:endCxn id="1237012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7019" name="Text Box 27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grpSp>
        <p:nvGrpSpPr>
          <p:cNvPr id="1237020" name="Group 28"/>
          <p:cNvGrpSpPr>
            <a:grpSpLocks/>
          </p:cNvGrpSpPr>
          <p:nvPr/>
        </p:nvGrpSpPr>
        <p:grpSpPr bwMode="auto">
          <a:xfrm>
            <a:off x="2959100" y="4856163"/>
            <a:ext cx="4040188" cy="1858962"/>
            <a:chOff x="1862" y="3057"/>
            <a:chExt cx="2545" cy="1171"/>
          </a:xfrm>
        </p:grpSpPr>
        <p:sp>
          <p:nvSpPr>
            <p:cNvPr id="1237021" name="Freeform 29"/>
            <p:cNvSpPr>
              <a:spLocks/>
            </p:cNvSpPr>
            <p:nvPr/>
          </p:nvSpPr>
          <p:spPr bwMode="auto">
            <a:xfrm>
              <a:off x="2126" y="3201"/>
              <a:ext cx="2281" cy="1027"/>
            </a:xfrm>
            <a:custGeom>
              <a:avLst/>
              <a:gdLst>
                <a:gd name="T0" fmla="*/ 1642 w 2281"/>
                <a:gd name="T1" fmla="*/ 39 h 1027"/>
                <a:gd name="T2" fmla="*/ 736 w 2281"/>
                <a:gd name="T3" fmla="*/ 39 h 1027"/>
                <a:gd name="T4" fmla="*/ 131 w 2281"/>
                <a:gd name="T5" fmla="*/ 83 h 1027"/>
                <a:gd name="T6" fmla="*/ 26 w 2281"/>
                <a:gd name="T7" fmla="*/ 540 h 1027"/>
                <a:gd name="T8" fmla="*/ 288 w 2281"/>
                <a:gd name="T9" fmla="*/ 906 h 1027"/>
                <a:gd name="T10" fmla="*/ 736 w 2281"/>
                <a:gd name="T11" fmla="*/ 996 h 1027"/>
                <a:gd name="T12" fmla="*/ 1155 w 2281"/>
                <a:gd name="T13" fmla="*/ 1026 h 1027"/>
                <a:gd name="T14" fmla="*/ 1619 w 2281"/>
                <a:gd name="T15" fmla="*/ 989 h 1027"/>
                <a:gd name="T16" fmla="*/ 2008 w 2281"/>
                <a:gd name="T17" fmla="*/ 921 h 1027"/>
                <a:gd name="T18" fmla="*/ 2255 w 2281"/>
                <a:gd name="T19" fmla="*/ 600 h 1027"/>
                <a:gd name="T20" fmla="*/ 2165 w 2281"/>
                <a:gd name="T21" fmla="*/ 98 h 1027"/>
                <a:gd name="T22" fmla="*/ 1642 w 2281"/>
                <a:gd name="T23" fmla="*/ 39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1" h="1027">
                  <a:moveTo>
                    <a:pt x="1642" y="39"/>
                  </a:moveTo>
                  <a:cubicBezTo>
                    <a:pt x="1404" y="29"/>
                    <a:pt x="988" y="32"/>
                    <a:pt x="736" y="39"/>
                  </a:cubicBezTo>
                  <a:cubicBezTo>
                    <a:pt x="484" y="46"/>
                    <a:pt x="249" y="0"/>
                    <a:pt x="131" y="83"/>
                  </a:cubicBezTo>
                  <a:cubicBezTo>
                    <a:pt x="13" y="166"/>
                    <a:pt x="0" y="403"/>
                    <a:pt x="26" y="540"/>
                  </a:cubicBezTo>
                  <a:cubicBezTo>
                    <a:pt x="52" y="677"/>
                    <a:pt x="170" y="830"/>
                    <a:pt x="288" y="906"/>
                  </a:cubicBezTo>
                  <a:cubicBezTo>
                    <a:pt x="406" y="982"/>
                    <a:pt x="592" y="976"/>
                    <a:pt x="736" y="996"/>
                  </a:cubicBezTo>
                  <a:cubicBezTo>
                    <a:pt x="880" y="1016"/>
                    <a:pt x="1008" y="1027"/>
                    <a:pt x="1155" y="1026"/>
                  </a:cubicBezTo>
                  <a:cubicBezTo>
                    <a:pt x="1302" y="1025"/>
                    <a:pt x="1477" y="1006"/>
                    <a:pt x="1619" y="989"/>
                  </a:cubicBezTo>
                  <a:cubicBezTo>
                    <a:pt x="1761" y="972"/>
                    <a:pt x="1902" y="986"/>
                    <a:pt x="2008" y="921"/>
                  </a:cubicBezTo>
                  <a:cubicBezTo>
                    <a:pt x="2114" y="856"/>
                    <a:pt x="2229" y="737"/>
                    <a:pt x="2255" y="600"/>
                  </a:cubicBezTo>
                  <a:cubicBezTo>
                    <a:pt x="2281" y="463"/>
                    <a:pt x="2267" y="191"/>
                    <a:pt x="2165" y="98"/>
                  </a:cubicBezTo>
                  <a:cubicBezTo>
                    <a:pt x="2063" y="5"/>
                    <a:pt x="1880" y="49"/>
                    <a:pt x="1642" y="3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7022" name="Text Box 30"/>
            <p:cNvSpPr txBox="1">
              <a:spLocks noChangeArrowheads="1"/>
            </p:cNvSpPr>
            <p:nvPr/>
          </p:nvSpPr>
          <p:spPr bwMode="auto">
            <a:xfrm>
              <a:off x="2365" y="3325"/>
              <a:ext cx="784" cy="30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d</a:t>
              </a: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7023" name="AutoShape 31"/>
            <p:cNvCxnSpPr>
              <a:cxnSpLocks noChangeShapeType="1"/>
              <a:stCxn id="1237022" idx="2"/>
              <a:endCxn id="1237024" idx="2"/>
            </p:cNvCxnSpPr>
            <p:nvPr/>
          </p:nvCxnSpPr>
          <p:spPr bwMode="auto">
            <a:xfrm rot="16200000" flipH="1">
              <a:off x="3276" y="3121"/>
              <a:ext cx="1" cy="1040"/>
            </a:xfrm>
            <a:prstGeom prst="curvedConnector3">
              <a:avLst>
                <a:gd name="adj1" fmla="val 23799995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7024" name="Text Box 32"/>
            <p:cNvSpPr txBox="1">
              <a:spLocks noChangeArrowheads="1"/>
            </p:cNvSpPr>
            <p:nvPr/>
          </p:nvSpPr>
          <p:spPr bwMode="auto">
            <a:xfrm>
              <a:off x="3470" y="3325"/>
              <a:ext cx="653" cy="30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e</a:t>
              </a: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7025" name="Text Box 33"/>
            <p:cNvSpPr txBox="1">
              <a:spLocks noChangeArrowheads="1"/>
            </p:cNvSpPr>
            <p:nvPr/>
          </p:nvSpPr>
          <p:spPr bwMode="auto">
            <a:xfrm>
              <a:off x="1862" y="3057"/>
              <a:ext cx="3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q:</a:t>
              </a:r>
            </a:p>
          </p:txBody>
        </p:sp>
      </p:grpSp>
      <p:cxnSp>
        <p:nvCxnSpPr>
          <p:cNvPr id="1237026" name="AutoShape 34"/>
          <p:cNvCxnSpPr>
            <a:cxnSpLocks noChangeShapeType="1"/>
            <a:stCxn id="1237009" idx="2"/>
          </p:cNvCxnSpPr>
          <p:nvPr/>
        </p:nvCxnSpPr>
        <p:spPr bwMode="auto">
          <a:xfrm rot="5400000">
            <a:off x="2122488" y="4214813"/>
            <a:ext cx="1263650" cy="850900"/>
          </a:xfrm>
          <a:prstGeom prst="curvedConnector3">
            <a:avLst>
              <a:gd name="adj1" fmla="val 49370"/>
            </a:avLst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7027" name="AutoShape 35"/>
          <p:cNvCxnSpPr>
            <a:cxnSpLocks noChangeShapeType="1"/>
          </p:cNvCxnSpPr>
          <p:nvPr/>
        </p:nvCxnSpPr>
        <p:spPr bwMode="auto">
          <a:xfrm rot="5400000">
            <a:off x="3518695" y="4425156"/>
            <a:ext cx="1255712" cy="479425"/>
          </a:xfrm>
          <a:prstGeom prst="curvedConnector3">
            <a:avLst>
              <a:gd name="adj1" fmla="val 49935"/>
            </a:avLst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7028" name="AutoShape 36"/>
          <p:cNvCxnSpPr>
            <a:cxnSpLocks noChangeShapeType="1"/>
          </p:cNvCxnSpPr>
          <p:nvPr/>
        </p:nvCxnSpPr>
        <p:spPr bwMode="auto">
          <a:xfrm rot="16200000" flipH="1">
            <a:off x="5635625" y="4389438"/>
            <a:ext cx="1292225" cy="4222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7029" name="AutoShape 37"/>
          <p:cNvCxnSpPr>
            <a:cxnSpLocks noChangeShapeType="1"/>
          </p:cNvCxnSpPr>
          <p:nvPr/>
        </p:nvCxnSpPr>
        <p:spPr bwMode="auto">
          <a:xfrm rot="16200000" flipH="1">
            <a:off x="7064375" y="4232275"/>
            <a:ext cx="1327150" cy="7429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7405E-6 L 0.22274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6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8035E-7 L -0.22916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37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37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37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37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37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3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3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1941-E5CF-46C6-926B-1F4BBCE47727}" type="slidenum">
              <a:rPr lang="en-US" altLang="en-US"/>
              <a:pPr/>
              <a:t>35</a:t>
            </a:fld>
            <a:endParaRPr lang="en-US" altLang="en-US"/>
          </a:p>
        </p:txBody>
      </p:sp>
      <p:grpSp>
        <p:nvGrpSpPr>
          <p:cNvPr id="1239042" name="Group 2"/>
          <p:cNvGrpSpPr>
            <a:grpSpLocks/>
          </p:cNvGrpSpPr>
          <p:nvPr/>
        </p:nvGrpSpPr>
        <p:grpSpPr bwMode="auto">
          <a:xfrm>
            <a:off x="3462338" y="1230313"/>
            <a:ext cx="2211387" cy="1303337"/>
            <a:chOff x="2800" y="2147"/>
            <a:chExt cx="1393" cy="821"/>
          </a:xfrm>
        </p:grpSpPr>
        <p:sp>
          <p:nvSpPr>
            <p:cNvPr id="1239043" name="Freeform 3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44" name="Text Box 4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45" name="Text Box 5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46" name="Text Box 6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47" name="Text Box 7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048" name="AutoShape 8"/>
            <p:cNvCxnSpPr>
              <a:cxnSpLocks noChangeShapeType="1"/>
              <a:stCxn id="1239049" idx="0"/>
              <a:endCxn id="1239046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049" name="Text Box 9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50" name="Text Box 10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051" name="AutoShape 11"/>
            <p:cNvCxnSpPr>
              <a:cxnSpLocks noChangeShapeType="1"/>
              <a:stCxn id="1239044" idx="2"/>
              <a:endCxn id="1239045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9052" name="AutoShape 12"/>
            <p:cNvCxnSpPr>
              <a:cxnSpLocks noChangeShapeType="1"/>
              <a:stCxn id="1239050" idx="0"/>
              <a:endCxn id="1239047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053" name="Text Box 13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39054" name="AutoShape 14"/>
            <p:cNvCxnSpPr>
              <a:cxnSpLocks noChangeShapeType="1"/>
              <a:stCxn id="1239044" idx="2"/>
              <a:endCxn id="1239047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39055" name="Freeform 15"/>
          <p:cNvSpPr>
            <a:spLocks/>
          </p:cNvSpPr>
          <p:nvPr/>
        </p:nvSpPr>
        <p:spPr bwMode="auto">
          <a:xfrm>
            <a:off x="3465513" y="1239838"/>
            <a:ext cx="2211387" cy="1303337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56" name="Text Box 16"/>
          <p:cNvSpPr txBox="1">
            <a:spLocks noChangeArrowheads="1"/>
          </p:cNvSpPr>
          <p:nvPr/>
        </p:nvSpPr>
        <p:spPr bwMode="auto">
          <a:xfrm>
            <a:off x="4124325" y="1331913"/>
            <a:ext cx="322263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57" name="Text Box 17"/>
          <p:cNvSpPr txBox="1">
            <a:spLocks noChangeArrowheads="1"/>
          </p:cNvSpPr>
          <p:nvPr/>
        </p:nvSpPr>
        <p:spPr bwMode="auto">
          <a:xfrm>
            <a:off x="3554413" y="2084388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58" name="Text Box 18"/>
          <p:cNvSpPr txBox="1">
            <a:spLocks noChangeArrowheads="1"/>
          </p:cNvSpPr>
          <p:nvPr/>
        </p:nvSpPr>
        <p:spPr bwMode="auto">
          <a:xfrm>
            <a:off x="4764088" y="2085975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59" name="Text Box 19"/>
          <p:cNvSpPr txBox="1">
            <a:spLocks noChangeArrowheads="1"/>
          </p:cNvSpPr>
          <p:nvPr/>
        </p:nvSpPr>
        <p:spPr bwMode="auto">
          <a:xfrm>
            <a:off x="4743450" y="1331913"/>
            <a:ext cx="325438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39060" name="AutoShape 20"/>
          <p:cNvCxnSpPr>
            <a:cxnSpLocks noChangeShapeType="1"/>
            <a:stCxn id="1239061" idx="0"/>
            <a:endCxn id="1239058" idx="0"/>
          </p:cNvCxnSpPr>
          <p:nvPr/>
        </p:nvCxnSpPr>
        <p:spPr bwMode="auto">
          <a:xfrm rot="5400000" flipV="1">
            <a:off x="4614069" y="1748631"/>
            <a:ext cx="1588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061" name="Text Box 21"/>
          <p:cNvSpPr txBox="1">
            <a:spLocks noChangeArrowheads="1"/>
          </p:cNvSpPr>
          <p:nvPr/>
        </p:nvSpPr>
        <p:spPr bwMode="auto">
          <a:xfrm>
            <a:off x="4081463" y="2085975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62" name="Text Box 22"/>
          <p:cNvSpPr txBox="1">
            <a:spLocks noChangeArrowheads="1"/>
          </p:cNvSpPr>
          <p:nvPr/>
        </p:nvSpPr>
        <p:spPr bwMode="auto">
          <a:xfrm>
            <a:off x="5232400" y="2085975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39063" name="AutoShape 23"/>
          <p:cNvCxnSpPr>
            <a:cxnSpLocks noChangeShapeType="1"/>
            <a:stCxn id="1239056" idx="2"/>
            <a:endCxn id="1239057" idx="0"/>
          </p:cNvCxnSpPr>
          <p:nvPr/>
        </p:nvCxnSpPr>
        <p:spPr bwMode="auto">
          <a:xfrm rot="5400000">
            <a:off x="3836195" y="1624806"/>
            <a:ext cx="379412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064" name="AutoShape 24"/>
          <p:cNvCxnSpPr>
            <a:cxnSpLocks noChangeShapeType="1"/>
            <a:stCxn id="1239062" idx="0"/>
            <a:endCxn id="1239059" idx="2"/>
          </p:cNvCxnSpPr>
          <p:nvPr/>
        </p:nvCxnSpPr>
        <p:spPr bwMode="auto">
          <a:xfrm rot="5400000" flipH="1">
            <a:off x="4964113" y="1635125"/>
            <a:ext cx="382587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9065" name="Text Box 25"/>
          <p:cNvSpPr txBox="1">
            <a:spLocks noChangeArrowheads="1"/>
          </p:cNvSpPr>
          <p:nvPr/>
        </p:nvSpPr>
        <p:spPr bwMode="auto">
          <a:xfrm>
            <a:off x="3667125" y="1296988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39066" name="AutoShape 26"/>
          <p:cNvCxnSpPr>
            <a:cxnSpLocks noChangeShapeType="1"/>
            <a:stCxn id="1239056" idx="2"/>
            <a:endCxn id="1239059" idx="2"/>
          </p:cNvCxnSpPr>
          <p:nvPr/>
        </p:nvCxnSpPr>
        <p:spPr bwMode="auto">
          <a:xfrm rot="16200000" flipH="1">
            <a:off x="4594225" y="1384301"/>
            <a:ext cx="1587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067" name="AutoShape 27"/>
          <p:cNvCxnSpPr>
            <a:cxnSpLocks noChangeShapeType="1"/>
            <a:stCxn id="1239057" idx="2"/>
            <a:endCxn id="1239056" idx="0"/>
          </p:cNvCxnSpPr>
          <p:nvPr/>
        </p:nvCxnSpPr>
        <p:spPr bwMode="auto">
          <a:xfrm rot="5400000" flipH="1" flipV="1">
            <a:off x="3463926" y="1624012"/>
            <a:ext cx="1123950" cy="517525"/>
          </a:xfrm>
          <a:prstGeom prst="curvedConnector5">
            <a:avLst>
              <a:gd name="adj1" fmla="val -9093"/>
              <a:gd name="adj2" fmla="val -116106"/>
              <a:gd name="adj3" fmla="val 107250"/>
            </a:avLst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068" name="AutoShape 28"/>
          <p:cNvCxnSpPr>
            <a:cxnSpLocks noChangeShapeType="1"/>
            <a:stCxn id="1239059" idx="0"/>
            <a:endCxn id="1239061" idx="2"/>
          </p:cNvCxnSpPr>
          <p:nvPr/>
        </p:nvCxnSpPr>
        <p:spPr bwMode="auto">
          <a:xfrm rot="16200000" flipH="1" flipV="1">
            <a:off x="4032250" y="1574800"/>
            <a:ext cx="1127125" cy="619125"/>
          </a:xfrm>
          <a:prstGeom prst="curvedConnector5">
            <a:avLst>
              <a:gd name="adj1" fmla="val -24139"/>
              <a:gd name="adj2" fmla="val 313431"/>
              <a:gd name="adj3" fmla="val 123421"/>
            </a:avLst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069" name="AutoShape 29"/>
          <p:cNvCxnSpPr>
            <a:cxnSpLocks noChangeShapeType="1"/>
            <a:stCxn id="1239058" idx="2"/>
            <a:endCxn id="1239056" idx="0"/>
          </p:cNvCxnSpPr>
          <p:nvPr/>
        </p:nvCxnSpPr>
        <p:spPr bwMode="auto">
          <a:xfrm rot="16200000" flipV="1">
            <a:off x="4050506" y="1554957"/>
            <a:ext cx="1127125" cy="658812"/>
          </a:xfrm>
          <a:prstGeom prst="curvedConnector5">
            <a:avLst>
              <a:gd name="adj1" fmla="val -25764"/>
              <a:gd name="adj2" fmla="val -186565"/>
              <a:gd name="adj3" fmla="val 125046"/>
            </a:avLst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9070" name="AutoShape 30"/>
          <p:cNvCxnSpPr>
            <a:cxnSpLocks noChangeShapeType="1"/>
            <a:stCxn id="1239059" idx="0"/>
            <a:endCxn id="1239062" idx="2"/>
          </p:cNvCxnSpPr>
          <p:nvPr/>
        </p:nvCxnSpPr>
        <p:spPr bwMode="auto">
          <a:xfrm rot="5400000" flipV="1">
            <a:off x="4591844" y="1634331"/>
            <a:ext cx="1127125" cy="500063"/>
          </a:xfrm>
          <a:prstGeom prst="curvedConnector5">
            <a:avLst>
              <a:gd name="adj1" fmla="val -7231"/>
              <a:gd name="adj2" fmla="val 219583"/>
              <a:gd name="adj3" fmla="val 108042"/>
            </a:avLst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39071" name="Group 31"/>
          <p:cNvGrpSpPr>
            <a:grpSpLocks/>
          </p:cNvGrpSpPr>
          <p:nvPr/>
        </p:nvGrpSpPr>
        <p:grpSpPr bwMode="auto">
          <a:xfrm>
            <a:off x="3460750" y="1228725"/>
            <a:ext cx="2211388" cy="1303338"/>
            <a:chOff x="2800" y="2147"/>
            <a:chExt cx="1393" cy="821"/>
          </a:xfrm>
        </p:grpSpPr>
        <p:sp>
          <p:nvSpPr>
            <p:cNvPr id="1239072" name="Freeform 32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73" name="Text Box 33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74" name="Text Box 34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75" name="Text Box 35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76" name="Text Box 36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077" name="AutoShape 37"/>
            <p:cNvCxnSpPr>
              <a:cxnSpLocks noChangeShapeType="1"/>
              <a:stCxn id="1239078" idx="0"/>
              <a:endCxn id="1239075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078" name="Text Box 38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79" name="Text Box 39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080" name="AutoShape 40"/>
            <p:cNvCxnSpPr>
              <a:cxnSpLocks noChangeShapeType="1"/>
              <a:stCxn id="1239073" idx="2"/>
              <a:endCxn id="1239074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9081" name="AutoShape 41"/>
            <p:cNvCxnSpPr>
              <a:cxnSpLocks noChangeShapeType="1"/>
              <a:stCxn id="1239079" idx="0"/>
              <a:endCxn id="1239076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082" name="Text Box 42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39083" name="AutoShape 43"/>
            <p:cNvCxnSpPr>
              <a:cxnSpLocks noChangeShapeType="1"/>
              <a:stCxn id="1239073" idx="2"/>
              <a:endCxn id="1239076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39084" name="Group 44"/>
          <p:cNvGrpSpPr>
            <a:grpSpLocks/>
          </p:cNvGrpSpPr>
          <p:nvPr/>
        </p:nvGrpSpPr>
        <p:grpSpPr bwMode="auto">
          <a:xfrm>
            <a:off x="3462338" y="1228725"/>
            <a:ext cx="2211387" cy="1303338"/>
            <a:chOff x="2800" y="2147"/>
            <a:chExt cx="1393" cy="821"/>
          </a:xfrm>
        </p:grpSpPr>
        <p:sp>
          <p:nvSpPr>
            <p:cNvPr id="1239085" name="Freeform 45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86" name="Text Box 46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87" name="Text Box 47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88" name="Text Box 48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89" name="Text Box 49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090" name="AutoShape 50"/>
            <p:cNvCxnSpPr>
              <a:cxnSpLocks noChangeShapeType="1"/>
              <a:stCxn id="1239091" idx="0"/>
              <a:endCxn id="1239088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091" name="Text Box 51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92" name="Text Box 52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093" name="AutoShape 53"/>
            <p:cNvCxnSpPr>
              <a:cxnSpLocks noChangeShapeType="1"/>
              <a:stCxn id="1239086" idx="2"/>
              <a:endCxn id="1239087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9094" name="AutoShape 54"/>
            <p:cNvCxnSpPr>
              <a:cxnSpLocks noChangeShapeType="1"/>
              <a:stCxn id="1239092" idx="0"/>
              <a:endCxn id="1239089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095" name="Text Box 55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39096" name="AutoShape 56"/>
            <p:cNvCxnSpPr>
              <a:cxnSpLocks noChangeShapeType="1"/>
              <a:stCxn id="1239086" idx="2"/>
              <a:endCxn id="1239089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39097" name="Group 57"/>
          <p:cNvGrpSpPr>
            <a:grpSpLocks/>
          </p:cNvGrpSpPr>
          <p:nvPr/>
        </p:nvGrpSpPr>
        <p:grpSpPr bwMode="auto">
          <a:xfrm>
            <a:off x="3460750" y="1230313"/>
            <a:ext cx="2211388" cy="1303337"/>
            <a:chOff x="2800" y="2147"/>
            <a:chExt cx="1393" cy="821"/>
          </a:xfrm>
        </p:grpSpPr>
        <p:sp>
          <p:nvSpPr>
            <p:cNvPr id="1239098" name="Freeform 58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99" name="Text Box 59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00" name="Text Box 60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01" name="Text Box 61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02" name="Text Box 62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103" name="AutoShape 63"/>
            <p:cNvCxnSpPr>
              <a:cxnSpLocks noChangeShapeType="1"/>
              <a:stCxn id="1239104" idx="0"/>
              <a:endCxn id="1239101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104" name="Text Box 64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05" name="Text Box 65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106" name="AutoShape 66"/>
            <p:cNvCxnSpPr>
              <a:cxnSpLocks noChangeShapeType="1"/>
              <a:stCxn id="1239099" idx="2"/>
              <a:endCxn id="1239100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9107" name="AutoShape 67"/>
            <p:cNvCxnSpPr>
              <a:cxnSpLocks noChangeShapeType="1"/>
              <a:stCxn id="1239105" idx="0"/>
              <a:endCxn id="1239102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108" name="Text Box 68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39109" name="AutoShape 69"/>
            <p:cNvCxnSpPr>
              <a:cxnSpLocks noChangeShapeType="1"/>
              <a:stCxn id="1239099" idx="2"/>
              <a:endCxn id="1239102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39110" name="Group 70"/>
          <p:cNvGrpSpPr>
            <a:grpSpLocks/>
          </p:cNvGrpSpPr>
          <p:nvPr/>
        </p:nvGrpSpPr>
        <p:grpSpPr bwMode="auto">
          <a:xfrm>
            <a:off x="3460750" y="1230313"/>
            <a:ext cx="2211388" cy="1303337"/>
            <a:chOff x="2800" y="2147"/>
            <a:chExt cx="1393" cy="821"/>
          </a:xfrm>
        </p:grpSpPr>
        <p:sp>
          <p:nvSpPr>
            <p:cNvPr id="1239111" name="Freeform 71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12" name="Text Box 72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13" name="Text Box 73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14" name="Text Box 74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15" name="Text Box 75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116" name="AutoShape 76"/>
            <p:cNvCxnSpPr>
              <a:cxnSpLocks noChangeShapeType="1"/>
              <a:stCxn id="1239117" idx="0"/>
              <a:endCxn id="1239114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117" name="Text Box 77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18" name="Text Box 78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119" name="AutoShape 79"/>
            <p:cNvCxnSpPr>
              <a:cxnSpLocks noChangeShapeType="1"/>
              <a:stCxn id="1239112" idx="2"/>
              <a:endCxn id="1239113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9120" name="AutoShape 80"/>
            <p:cNvCxnSpPr>
              <a:cxnSpLocks noChangeShapeType="1"/>
              <a:stCxn id="1239118" idx="0"/>
              <a:endCxn id="1239115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121" name="Text Box 81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39122" name="AutoShape 82"/>
            <p:cNvCxnSpPr>
              <a:cxnSpLocks noChangeShapeType="1"/>
              <a:stCxn id="1239112" idx="2"/>
              <a:endCxn id="1239115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39123" name="Group 83"/>
          <p:cNvGrpSpPr>
            <a:grpSpLocks/>
          </p:cNvGrpSpPr>
          <p:nvPr/>
        </p:nvGrpSpPr>
        <p:grpSpPr bwMode="auto">
          <a:xfrm>
            <a:off x="3462338" y="1230313"/>
            <a:ext cx="2211387" cy="1303337"/>
            <a:chOff x="2800" y="2147"/>
            <a:chExt cx="1393" cy="821"/>
          </a:xfrm>
        </p:grpSpPr>
        <p:sp>
          <p:nvSpPr>
            <p:cNvPr id="1239124" name="Freeform 84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25" name="Text Box 85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26" name="Text Box 86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27" name="Text Box 87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28" name="Text Box 88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129" name="AutoShape 89"/>
            <p:cNvCxnSpPr>
              <a:cxnSpLocks noChangeShapeType="1"/>
              <a:stCxn id="1239130" idx="0"/>
              <a:endCxn id="1239127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130" name="Text Box 90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131" name="Text Box 91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39132" name="AutoShape 92"/>
            <p:cNvCxnSpPr>
              <a:cxnSpLocks noChangeShapeType="1"/>
              <a:stCxn id="1239125" idx="2"/>
              <a:endCxn id="1239126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9133" name="AutoShape 93"/>
            <p:cNvCxnSpPr>
              <a:cxnSpLocks noChangeShapeType="1"/>
              <a:stCxn id="1239131" idx="0"/>
              <a:endCxn id="1239128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9134" name="Text Box 94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39135" name="AutoShape 95"/>
            <p:cNvCxnSpPr>
              <a:cxnSpLocks noChangeShapeType="1"/>
              <a:stCxn id="1239125" idx="2"/>
              <a:endCxn id="1239128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39136" name="Rectangle 96"/>
          <p:cNvSpPr>
            <a:spLocks noGrp="1" noChangeArrowheads="1"/>
          </p:cNvSpPr>
          <p:nvPr>
            <p:ph type="title"/>
          </p:nvPr>
        </p:nvSpPr>
        <p:spPr>
          <a:xfrm>
            <a:off x="190500" y="192088"/>
            <a:ext cx="8763000" cy="563562"/>
          </a:xfrm>
        </p:spPr>
        <p:txBody>
          <a:bodyPr/>
          <a:lstStyle/>
          <a:p>
            <a:r>
              <a:rPr lang="en-US" altLang="en-US" sz="3000"/>
              <a:t>Unrolled Program = ∞-State Transition System</a:t>
            </a:r>
          </a:p>
        </p:txBody>
      </p:sp>
      <p:grpSp>
        <p:nvGrpSpPr>
          <p:cNvPr id="1239137" name="Group 97"/>
          <p:cNvGrpSpPr>
            <a:grpSpLocks/>
          </p:cNvGrpSpPr>
          <p:nvPr/>
        </p:nvGrpSpPr>
        <p:grpSpPr bwMode="auto">
          <a:xfrm>
            <a:off x="522288" y="6140450"/>
            <a:ext cx="8264525" cy="641350"/>
            <a:chOff x="329" y="3868"/>
            <a:chExt cx="5206" cy="404"/>
          </a:xfrm>
        </p:grpSpPr>
        <p:sp>
          <p:nvSpPr>
            <p:cNvPr id="1239138" name="Text Box 98"/>
            <p:cNvSpPr txBox="1">
              <a:spLocks noChangeArrowheads="1"/>
            </p:cNvSpPr>
            <p:nvPr/>
          </p:nvSpPr>
          <p:spPr bwMode="auto">
            <a:xfrm>
              <a:off x="3191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9139" name="Text Box 99"/>
            <p:cNvSpPr txBox="1">
              <a:spLocks noChangeArrowheads="1"/>
            </p:cNvSpPr>
            <p:nvPr/>
          </p:nvSpPr>
          <p:spPr bwMode="auto">
            <a:xfrm>
              <a:off x="3907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9140" name="Text Box 100"/>
            <p:cNvSpPr txBox="1">
              <a:spLocks noChangeArrowheads="1"/>
            </p:cNvSpPr>
            <p:nvPr/>
          </p:nvSpPr>
          <p:spPr bwMode="auto">
            <a:xfrm>
              <a:off x="4623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9141" name="Text Box 101"/>
            <p:cNvSpPr txBox="1">
              <a:spLocks noChangeArrowheads="1"/>
            </p:cNvSpPr>
            <p:nvPr/>
          </p:nvSpPr>
          <p:spPr bwMode="auto">
            <a:xfrm>
              <a:off x="533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9142" name="Text Box 102"/>
            <p:cNvSpPr txBox="1">
              <a:spLocks noChangeArrowheads="1"/>
            </p:cNvSpPr>
            <p:nvPr/>
          </p:nvSpPr>
          <p:spPr bwMode="auto">
            <a:xfrm>
              <a:off x="32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9143" name="Text Box 103"/>
            <p:cNvSpPr txBox="1">
              <a:spLocks noChangeArrowheads="1"/>
            </p:cNvSpPr>
            <p:nvPr/>
          </p:nvSpPr>
          <p:spPr bwMode="auto">
            <a:xfrm>
              <a:off x="1044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9144" name="Text Box 104"/>
            <p:cNvSpPr txBox="1">
              <a:spLocks noChangeArrowheads="1"/>
            </p:cNvSpPr>
            <p:nvPr/>
          </p:nvSpPr>
          <p:spPr bwMode="auto">
            <a:xfrm>
              <a:off x="1760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9145" name="Text Box 105"/>
            <p:cNvSpPr txBox="1">
              <a:spLocks noChangeArrowheads="1"/>
            </p:cNvSpPr>
            <p:nvPr/>
          </p:nvSpPr>
          <p:spPr bwMode="auto">
            <a:xfrm>
              <a:off x="2476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sp>
        <p:nvSpPr>
          <p:cNvPr id="1239146" name="Line 106"/>
          <p:cNvSpPr>
            <a:spLocks noChangeShapeType="1"/>
          </p:cNvSpPr>
          <p:nvPr/>
        </p:nvSpPr>
        <p:spPr bwMode="auto">
          <a:xfrm flipH="1">
            <a:off x="2381250" y="2413000"/>
            <a:ext cx="1339850" cy="7508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47" name="Line 107"/>
          <p:cNvSpPr>
            <a:spLocks noChangeShapeType="1"/>
          </p:cNvSpPr>
          <p:nvPr/>
        </p:nvSpPr>
        <p:spPr bwMode="auto">
          <a:xfrm flipV="1">
            <a:off x="2946400" y="2476500"/>
            <a:ext cx="1328738" cy="6762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48" name="Line 108"/>
          <p:cNvSpPr>
            <a:spLocks noChangeShapeType="1"/>
          </p:cNvSpPr>
          <p:nvPr/>
        </p:nvSpPr>
        <p:spPr bwMode="auto">
          <a:xfrm>
            <a:off x="4967288" y="2492375"/>
            <a:ext cx="1728787" cy="7889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49" name="Line 109"/>
          <p:cNvSpPr>
            <a:spLocks noChangeShapeType="1"/>
          </p:cNvSpPr>
          <p:nvPr/>
        </p:nvSpPr>
        <p:spPr bwMode="auto">
          <a:xfrm>
            <a:off x="3021013" y="4298950"/>
            <a:ext cx="298450" cy="6365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50" name="Line 110"/>
          <p:cNvSpPr>
            <a:spLocks noChangeShapeType="1"/>
          </p:cNvSpPr>
          <p:nvPr/>
        </p:nvSpPr>
        <p:spPr bwMode="auto">
          <a:xfrm flipH="1">
            <a:off x="1073150" y="43005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51" name="Line 111"/>
          <p:cNvSpPr>
            <a:spLocks noChangeShapeType="1"/>
          </p:cNvSpPr>
          <p:nvPr/>
        </p:nvSpPr>
        <p:spPr bwMode="auto">
          <a:xfrm>
            <a:off x="7566025" y="4373563"/>
            <a:ext cx="149225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52" name="Line 112"/>
          <p:cNvSpPr>
            <a:spLocks noChangeShapeType="1"/>
          </p:cNvSpPr>
          <p:nvPr/>
        </p:nvSpPr>
        <p:spPr bwMode="auto">
          <a:xfrm flipH="1">
            <a:off x="5659438" y="43767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53" name="Line 113"/>
          <p:cNvSpPr>
            <a:spLocks noChangeShapeType="1"/>
          </p:cNvSpPr>
          <p:nvPr/>
        </p:nvSpPr>
        <p:spPr bwMode="auto">
          <a:xfrm flipH="1" flipV="1">
            <a:off x="5403850" y="2428875"/>
            <a:ext cx="1976438" cy="8143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54" name="Line 114"/>
          <p:cNvSpPr>
            <a:spLocks noChangeShapeType="1"/>
          </p:cNvSpPr>
          <p:nvPr/>
        </p:nvSpPr>
        <p:spPr bwMode="auto">
          <a:xfrm flipV="1">
            <a:off x="1660525" y="4306888"/>
            <a:ext cx="487363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55" name="Line 115"/>
          <p:cNvSpPr>
            <a:spLocks noChangeShapeType="1"/>
          </p:cNvSpPr>
          <p:nvPr/>
        </p:nvSpPr>
        <p:spPr bwMode="auto">
          <a:xfrm flipH="1" flipV="1">
            <a:off x="3454400" y="4298950"/>
            <a:ext cx="539750" cy="6746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56" name="Line 116"/>
          <p:cNvSpPr>
            <a:spLocks noChangeShapeType="1"/>
          </p:cNvSpPr>
          <p:nvPr/>
        </p:nvSpPr>
        <p:spPr bwMode="auto">
          <a:xfrm flipV="1">
            <a:off x="6272213" y="4346575"/>
            <a:ext cx="487362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157" name="Line 117"/>
          <p:cNvSpPr>
            <a:spLocks noChangeShapeType="1"/>
          </p:cNvSpPr>
          <p:nvPr/>
        </p:nvSpPr>
        <p:spPr bwMode="auto">
          <a:xfrm flipH="1" flipV="1">
            <a:off x="8075613" y="4262438"/>
            <a:ext cx="314325" cy="71278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239182" name="Group 142"/>
          <p:cNvGrpSpPr>
            <a:grpSpLocks/>
          </p:cNvGrpSpPr>
          <p:nvPr/>
        </p:nvGrpSpPr>
        <p:grpSpPr bwMode="auto">
          <a:xfrm>
            <a:off x="4203700" y="3927475"/>
            <a:ext cx="966788" cy="742950"/>
            <a:chOff x="4248" y="1098"/>
            <a:chExt cx="609" cy="468"/>
          </a:xfrm>
        </p:grpSpPr>
        <p:sp>
          <p:nvSpPr>
            <p:cNvPr id="1239173" name="Text Box 133"/>
            <p:cNvSpPr txBox="1">
              <a:spLocks noChangeArrowheads="1"/>
            </p:cNvSpPr>
            <p:nvPr/>
          </p:nvSpPr>
          <p:spPr bwMode="auto">
            <a:xfrm>
              <a:off x="4248" y="123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FF00"/>
                  </a:solidFill>
                </a:rPr>
                <a:t>b,</a:t>
              </a:r>
            </a:p>
          </p:txBody>
        </p:sp>
        <p:sp>
          <p:nvSpPr>
            <p:cNvPr id="1239174" name="Line 134"/>
            <p:cNvSpPr>
              <a:spLocks noChangeShapeType="1"/>
            </p:cNvSpPr>
            <p:nvPr/>
          </p:nvSpPr>
          <p:spPr bwMode="auto">
            <a:xfrm flipV="1">
              <a:off x="4739" y="1117"/>
              <a:ext cx="0" cy="42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5" name="Line 135"/>
            <p:cNvSpPr>
              <a:spLocks noChangeShapeType="1"/>
            </p:cNvSpPr>
            <p:nvPr/>
          </p:nvSpPr>
          <p:spPr bwMode="auto">
            <a:xfrm flipV="1">
              <a:off x="4503" y="1363"/>
              <a:ext cx="242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6" name="Line 136"/>
            <p:cNvSpPr>
              <a:spLocks noChangeShapeType="1"/>
            </p:cNvSpPr>
            <p:nvPr/>
          </p:nvSpPr>
          <p:spPr bwMode="auto">
            <a:xfrm flipV="1">
              <a:off x="4510" y="1537"/>
              <a:ext cx="22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7" name="Line 137"/>
            <p:cNvSpPr>
              <a:spLocks noChangeShapeType="1"/>
            </p:cNvSpPr>
            <p:nvPr/>
          </p:nvSpPr>
          <p:spPr bwMode="auto">
            <a:xfrm>
              <a:off x="4503" y="1109"/>
              <a:ext cx="0" cy="4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8" name="Line 138"/>
            <p:cNvSpPr>
              <a:spLocks noChangeShapeType="1"/>
            </p:cNvSpPr>
            <p:nvPr/>
          </p:nvSpPr>
          <p:spPr bwMode="auto">
            <a:xfrm>
              <a:off x="4495" y="1188"/>
              <a:ext cx="242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9" name="Text Box 139"/>
            <p:cNvSpPr txBox="1">
              <a:spLocks noChangeArrowheads="1"/>
            </p:cNvSpPr>
            <p:nvPr/>
          </p:nvSpPr>
          <p:spPr bwMode="auto">
            <a:xfrm>
              <a:off x="4522" y="131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FF00"/>
                  </a:solidFill>
                  <a:sym typeface="Symbol" panose="05050102010706020507" pitchFamily="18" charset="2"/>
                </a:rPr>
                <a:t>e</a:t>
              </a:r>
            </a:p>
          </p:txBody>
        </p:sp>
        <p:sp>
          <p:nvSpPr>
            <p:cNvPr id="1239180" name="Text Box 140"/>
            <p:cNvSpPr txBox="1">
              <a:spLocks noChangeArrowheads="1"/>
            </p:cNvSpPr>
            <p:nvPr/>
          </p:nvSpPr>
          <p:spPr bwMode="auto">
            <a:xfrm>
              <a:off x="4519" y="1135"/>
              <a:ext cx="1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00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239181" name="AutoShape 141"/>
            <p:cNvSpPr>
              <a:spLocks noChangeArrowheads="1"/>
            </p:cNvSpPr>
            <p:nvPr/>
          </p:nvSpPr>
          <p:spPr bwMode="auto">
            <a:xfrm>
              <a:off x="4266" y="1098"/>
              <a:ext cx="591" cy="451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183" name="Rectangle 143"/>
          <p:cNvSpPr>
            <a:spLocks noChangeArrowheads="1"/>
          </p:cNvSpPr>
          <p:nvPr/>
        </p:nvSpPr>
        <p:spPr bwMode="auto">
          <a:xfrm>
            <a:off x="4856163" y="5751513"/>
            <a:ext cx="434975" cy="373062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9184" name="AutoShape 144"/>
          <p:cNvCxnSpPr>
            <a:cxnSpLocks noChangeShapeType="1"/>
            <a:stCxn id="1239183" idx="0"/>
            <a:endCxn id="1239179" idx="2"/>
          </p:cNvCxnSpPr>
          <p:nvPr/>
        </p:nvCxnSpPr>
        <p:spPr bwMode="auto">
          <a:xfrm flipH="1" flipV="1">
            <a:off x="4800600" y="4670425"/>
            <a:ext cx="273050" cy="1066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428E-7 L 0.38212 0.535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9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67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428E-7 L -0.10678 0.52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39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264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428E-7 L -0.36025 0.533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3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266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44022E-6 L 0.2658 0.28706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9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86376E-6 L -0.22049 0.2741 " pathEditMode="relative" ptsTypes="AA">
                                      <p:cBhvr>
                                        <p:cTn id="14" dur="2000" fill="hold"/>
                                        <p:tgtEl>
                                          <p:spTgt spid="1239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428E-7 L 0.14375 0.535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39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67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39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39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39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39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3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3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3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3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39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3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3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3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3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3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3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3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3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C471-F369-4A21-BB96-C2EB5D83E9C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1143000"/>
          </a:xfrm>
        </p:spPr>
        <p:txBody>
          <a:bodyPr/>
          <a:lstStyle/>
          <a:p>
            <a:r>
              <a:rPr lang="en-US" altLang="en-US"/>
              <a:t>Pushdown System (PDS)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266700" y="1584325"/>
            <a:ext cx="78216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States: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</a:rPr>
              <a:t>  </a:t>
            </a:r>
            <a:r>
              <a:rPr lang="en-US" altLang="en-US" sz="3600">
                <a:solidFill>
                  <a:srgbClr val="FFFFFF"/>
                </a:solidFill>
              </a:rPr>
              <a:t>{</a:t>
            </a:r>
            <a:r>
              <a:rPr lang="en-US" altLang="en-US" sz="4000" b="1">
                <a:solidFill>
                  <a:srgbClr val="FFFFFF"/>
                </a:solidFill>
              </a:rPr>
              <a:t> 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3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4 </a:t>
            </a:r>
            <a:r>
              <a:rPr lang="en-US" altLang="en-US" sz="3600">
                <a:solidFill>
                  <a:srgbClr val="FFFFFF"/>
                </a:solidFill>
              </a:rPr>
              <a:t>}</a:t>
            </a:r>
            <a:endParaRPr lang="en-US" altLang="en-US" sz="3200"/>
          </a:p>
          <a:p>
            <a:pPr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Stack symbols: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</a:rPr>
              <a:t>  </a:t>
            </a:r>
            <a:r>
              <a:rPr lang="en-US" altLang="en-US" sz="3600">
                <a:solidFill>
                  <a:srgbClr val="FFFFFF"/>
                </a:solidFill>
              </a:rPr>
              <a:t>{ A, B, C, D }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Transition rules: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</a:t>
            </a:r>
            <a:r>
              <a:rPr lang="en-US" altLang="en-US" sz="3600">
                <a:latin typeface="Symbol" panose="05050102010706020507" pitchFamily="18" charset="2"/>
              </a:rPr>
              <a:t>e</a:t>
            </a:r>
            <a:r>
              <a:rPr lang="en-US" altLang="en-US" sz="3600"/>
              <a:t>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B&gt;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  C&gt;</a:t>
            </a:r>
          </a:p>
        </p:txBody>
      </p:sp>
      <p:sp>
        <p:nvSpPr>
          <p:cNvPr id="1193988" name="Text Box 4"/>
          <p:cNvSpPr txBox="1">
            <a:spLocks noChangeArrowheads="1"/>
          </p:cNvSpPr>
          <p:nvPr/>
        </p:nvSpPr>
        <p:spPr bwMode="auto">
          <a:xfrm>
            <a:off x="6557963" y="563721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latin typeface="Symbol" panose="05050102010706020507" pitchFamily="18" charset="2"/>
            </a:endParaRPr>
          </a:p>
        </p:txBody>
      </p:sp>
      <p:sp>
        <p:nvSpPr>
          <p:cNvPr id="1193989" name="Text Box 5"/>
          <p:cNvSpPr txBox="1">
            <a:spLocks noChangeArrowheads="1"/>
          </p:cNvSpPr>
          <p:nvPr/>
        </p:nvSpPr>
        <p:spPr bwMode="auto">
          <a:xfrm>
            <a:off x="4654550" y="3246438"/>
            <a:ext cx="4224338" cy="11922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altLang="en-US" sz="3200"/>
              <a:t>Pushdown automaton</a:t>
            </a:r>
          </a:p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altLang="en-US" sz="3200"/>
              <a:t>without an input tape</a:t>
            </a:r>
            <a:endParaRPr lang="en-US" altLang="en-US" sz="3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9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E700-05C2-4B01-8FE9-B1AC28E4A70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96034" name="Text Box 2"/>
          <p:cNvSpPr txBox="1">
            <a:spLocks noChangeArrowheads="1"/>
          </p:cNvSpPr>
          <p:nvPr/>
        </p:nvSpPr>
        <p:spPr bwMode="auto">
          <a:xfrm>
            <a:off x="4654550" y="3246438"/>
            <a:ext cx="4224338" cy="11922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altLang="en-US" sz="3200"/>
              <a:t>Pushdown automaton</a:t>
            </a:r>
          </a:p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altLang="en-US" sz="3200"/>
              <a:t>without an input tape</a:t>
            </a:r>
            <a:endParaRPr lang="en-US" altLang="en-US" sz="3200" b="1">
              <a:solidFill>
                <a:srgbClr val="FFFFFF"/>
              </a:solidFill>
            </a:endParaRP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1143000"/>
          </a:xfrm>
        </p:spPr>
        <p:txBody>
          <a:bodyPr/>
          <a:lstStyle/>
          <a:p>
            <a:r>
              <a:rPr lang="en-US" altLang="en-US"/>
              <a:t>Pushdown System (PDS)</a:t>
            </a:r>
          </a:p>
        </p:txBody>
      </p:sp>
      <p:sp>
        <p:nvSpPr>
          <p:cNvPr id="1196036" name="Text Box 4"/>
          <p:cNvSpPr txBox="1">
            <a:spLocks noChangeArrowheads="1"/>
          </p:cNvSpPr>
          <p:nvPr/>
        </p:nvSpPr>
        <p:spPr bwMode="auto">
          <a:xfrm>
            <a:off x="266700" y="1584325"/>
            <a:ext cx="78216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States: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</a:rPr>
              <a:t>  </a:t>
            </a:r>
            <a:r>
              <a:rPr lang="en-US" altLang="en-US" sz="4000">
                <a:solidFill>
                  <a:srgbClr val="FFFFFF"/>
                </a:solidFill>
              </a:rPr>
              <a:t>{</a:t>
            </a:r>
            <a:r>
              <a:rPr lang="en-US" altLang="en-US" sz="4000" b="1">
                <a:solidFill>
                  <a:srgbClr val="FFFFFF"/>
                </a:solidFill>
              </a:rPr>
              <a:t> 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3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4 </a:t>
            </a:r>
            <a:r>
              <a:rPr lang="en-US" altLang="en-US" sz="4000">
                <a:solidFill>
                  <a:srgbClr val="FFFFFF"/>
                </a:solidFill>
              </a:rPr>
              <a:t>}</a:t>
            </a:r>
            <a:endParaRPr lang="en-US" altLang="en-US" sz="3600"/>
          </a:p>
          <a:p>
            <a:pPr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Stack symbols: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</a:rPr>
              <a:t>  </a:t>
            </a:r>
            <a:r>
              <a:rPr lang="en-US" altLang="en-US" sz="3600">
                <a:solidFill>
                  <a:srgbClr val="FFFFFF"/>
                </a:solidFill>
              </a:rPr>
              <a:t>{ A, B, C, D }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Transition rules: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</a:t>
            </a:r>
            <a:r>
              <a:rPr lang="en-US" altLang="en-US" sz="3600">
                <a:latin typeface="Symbol" panose="05050102010706020507" pitchFamily="18" charset="2"/>
              </a:rPr>
              <a:t>e</a:t>
            </a:r>
            <a:r>
              <a:rPr lang="en-US" altLang="en-US" sz="3600"/>
              <a:t>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B&gt;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  C&gt;</a:t>
            </a:r>
          </a:p>
        </p:txBody>
      </p:sp>
      <p:sp>
        <p:nvSpPr>
          <p:cNvPr id="1196037" name="Text Box 5"/>
          <p:cNvSpPr txBox="1">
            <a:spLocks noChangeArrowheads="1"/>
          </p:cNvSpPr>
          <p:nvPr/>
        </p:nvSpPr>
        <p:spPr bwMode="auto">
          <a:xfrm>
            <a:off x="6557963" y="563721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latin typeface="Symbol" panose="05050102010706020507" pitchFamily="18" charset="2"/>
            </a:endParaRPr>
          </a:p>
        </p:txBody>
      </p:sp>
      <p:grpSp>
        <p:nvGrpSpPr>
          <p:cNvPr id="1196038" name="Group 6"/>
          <p:cNvGrpSpPr>
            <a:grpSpLocks/>
          </p:cNvGrpSpPr>
          <p:nvPr/>
        </p:nvGrpSpPr>
        <p:grpSpPr bwMode="auto">
          <a:xfrm>
            <a:off x="3194050" y="2343150"/>
            <a:ext cx="5894388" cy="2189163"/>
            <a:chOff x="1204" y="894"/>
            <a:chExt cx="4123" cy="1685"/>
          </a:xfrm>
        </p:grpSpPr>
        <p:sp>
          <p:nvSpPr>
            <p:cNvPr id="1196039" name="AutoShape 7"/>
            <p:cNvSpPr>
              <a:spLocks noChangeArrowheads="1"/>
            </p:cNvSpPr>
            <p:nvPr/>
          </p:nvSpPr>
          <p:spPr bwMode="auto">
            <a:xfrm>
              <a:off x="1204" y="926"/>
              <a:ext cx="4123" cy="1653"/>
            </a:xfrm>
            <a:prstGeom prst="wedgeRectCallout">
              <a:avLst>
                <a:gd name="adj1" fmla="val -43231"/>
                <a:gd name="adj2" fmla="val 6832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196040" name="Text Box 8"/>
            <p:cNvSpPr txBox="1">
              <a:spLocks noChangeArrowheads="1"/>
            </p:cNvSpPr>
            <p:nvPr/>
          </p:nvSpPr>
          <p:spPr bwMode="auto">
            <a:xfrm>
              <a:off x="1226" y="894"/>
              <a:ext cx="4083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If the state is </a:t>
              </a:r>
              <a:r>
                <a:rPr lang="el-GR" altLang="en-US" sz="3600">
                  <a:solidFill>
                    <a:srgbClr val="3333CC"/>
                  </a:solidFill>
                </a:rPr>
                <a:t>σ</a:t>
              </a:r>
              <a:r>
                <a:rPr lang="en-US" altLang="en-US" sz="3600" baseline="-25000">
                  <a:solidFill>
                    <a:srgbClr val="3333CC"/>
                  </a:solidFill>
                </a:rPr>
                <a:t>1</a:t>
              </a:r>
              <a:r>
                <a:rPr lang="en-US" altLang="en-US" sz="3200" b="1">
                  <a:solidFill>
                    <a:schemeClr val="tx1"/>
                  </a:solidFill>
                </a:rPr>
                <a:t> and the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top of the stack is </a:t>
              </a:r>
              <a:r>
                <a:rPr lang="en-US" altLang="en-US" sz="3200" b="1">
                  <a:solidFill>
                    <a:srgbClr val="3333CC"/>
                  </a:solidFill>
                </a:rPr>
                <a:t>A</a:t>
              </a:r>
              <a:r>
                <a:rPr lang="en-US" altLang="en-US" sz="3200" b="1">
                  <a:solidFill>
                    <a:schemeClr val="tx1"/>
                  </a:solidFill>
                </a:rPr>
                <a:t>, then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pop </a:t>
              </a:r>
              <a:r>
                <a:rPr lang="en-US" altLang="en-US" sz="3200" b="1">
                  <a:solidFill>
                    <a:srgbClr val="3333CC"/>
                  </a:solidFill>
                </a:rPr>
                <a:t>A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transition to state </a:t>
              </a:r>
              <a:r>
                <a:rPr lang="el-GR" altLang="en-US" sz="3600">
                  <a:solidFill>
                    <a:srgbClr val="3333CC"/>
                  </a:solidFill>
                </a:rPr>
                <a:t>σ</a:t>
              </a:r>
              <a:r>
                <a:rPr lang="en-US" altLang="en-US" sz="3600" baseline="-25000">
                  <a:solidFill>
                    <a:srgbClr val="3333CC"/>
                  </a:solidFill>
                </a:rPr>
                <a:t>2</a:t>
              </a:r>
              <a:r>
                <a:rPr lang="en-US" altLang="en-US" sz="3200" b="1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828B-E9C7-4E76-8567-04F95241480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198082" name="Text Box 2"/>
          <p:cNvSpPr txBox="1">
            <a:spLocks noChangeArrowheads="1"/>
          </p:cNvSpPr>
          <p:nvPr/>
        </p:nvSpPr>
        <p:spPr bwMode="auto">
          <a:xfrm>
            <a:off x="4654550" y="3246438"/>
            <a:ext cx="4224338" cy="11922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altLang="en-US" sz="3200"/>
              <a:t>Pushdown automaton</a:t>
            </a:r>
          </a:p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altLang="en-US" sz="3200"/>
              <a:t>without an input tape</a:t>
            </a:r>
            <a:endParaRPr lang="en-US" altLang="en-US" sz="3200" b="1">
              <a:solidFill>
                <a:srgbClr val="FFFFFF"/>
              </a:solidFill>
            </a:endParaRP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1143000"/>
          </a:xfrm>
        </p:spPr>
        <p:txBody>
          <a:bodyPr/>
          <a:lstStyle/>
          <a:p>
            <a:r>
              <a:rPr lang="en-US" altLang="en-US"/>
              <a:t>Pushdown System (PDS)</a:t>
            </a:r>
          </a:p>
        </p:txBody>
      </p:sp>
      <p:sp>
        <p:nvSpPr>
          <p:cNvPr id="1198084" name="Text Box 4"/>
          <p:cNvSpPr txBox="1">
            <a:spLocks noChangeArrowheads="1"/>
          </p:cNvSpPr>
          <p:nvPr/>
        </p:nvSpPr>
        <p:spPr bwMode="auto">
          <a:xfrm>
            <a:off x="266700" y="1584325"/>
            <a:ext cx="78216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States: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</a:rPr>
              <a:t>  </a:t>
            </a:r>
            <a:r>
              <a:rPr lang="en-US" altLang="en-US" sz="4000">
                <a:solidFill>
                  <a:srgbClr val="FFFFFF"/>
                </a:solidFill>
              </a:rPr>
              <a:t>{</a:t>
            </a:r>
            <a:r>
              <a:rPr lang="en-US" altLang="en-US" sz="4000" b="1">
                <a:solidFill>
                  <a:srgbClr val="FFFFFF"/>
                </a:solidFill>
              </a:rPr>
              <a:t> 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3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4 </a:t>
            </a:r>
            <a:r>
              <a:rPr lang="en-US" altLang="en-US" sz="4000">
                <a:solidFill>
                  <a:srgbClr val="FFFFFF"/>
                </a:solidFill>
              </a:rPr>
              <a:t>}</a:t>
            </a:r>
            <a:endParaRPr lang="en-US" altLang="en-US" sz="3600"/>
          </a:p>
          <a:p>
            <a:pPr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Stack symbols: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</a:rPr>
              <a:t>  </a:t>
            </a:r>
            <a:r>
              <a:rPr lang="en-US" altLang="en-US" sz="3600">
                <a:solidFill>
                  <a:srgbClr val="FFFFFF"/>
                </a:solidFill>
              </a:rPr>
              <a:t>{ A, B, C, D }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Transition rules: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</a:t>
            </a:r>
            <a:r>
              <a:rPr lang="en-US" altLang="en-US" sz="3600">
                <a:latin typeface="Symbol" panose="05050102010706020507" pitchFamily="18" charset="2"/>
              </a:rPr>
              <a:t>e</a:t>
            </a:r>
            <a:r>
              <a:rPr lang="en-US" altLang="en-US" sz="3600"/>
              <a:t>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B&gt;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  C&gt;</a:t>
            </a:r>
          </a:p>
        </p:txBody>
      </p:sp>
      <p:sp>
        <p:nvSpPr>
          <p:cNvPr id="1198085" name="Text Box 5"/>
          <p:cNvSpPr txBox="1">
            <a:spLocks noChangeArrowheads="1"/>
          </p:cNvSpPr>
          <p:nvPr/>
        </p:nvSpPr>
        <p:spPr bwMode="auto">
          <a:xfrm>
            <a:off x="6557963" y="563721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latin typeface="Symbol" panose="05050102010706020507" pitchFamily="18" charset="2"/>
            </a:endParaRPr>
          </a:p>
        </p:txBody>
      </p:sp>
      <p:grpSp>
        <p:nvGrpSpPr>
          <p:cNvPr id="1198086" name="Group 6"/>
          <p:cNvGrpSpPr>
            <a:grpSpLocks/>
          </p:cNvGrpSpPr>
          <p:nvPr/>
        </p:nvGrpSpPr>
        <p:grpSpPr bwMode="auto">
          <a:xfrm>
            <a:off x="3152775" y="2354263"/>
            <a:ext cx="5919788" cy="2674937"/>
            <a:chOff x="1204" y="894"/>
            <a:chExt cx="4123" cy="1685"/>
          </a:xfrm>
        </p:grpSpPr>
        <p:sp>
          <p:nvSpPr>
            <p:cNvPr id="1198087" name="AutoShape 7"/>
            <p:cNvSpPr>
              <a:spLocks noChangeArrowheads="1"/>
            </p:cNvSpPr>
            <p:nvPr/>
          </p:nvSpPr>
          <p:spPr bwMode="auto">
            <a:xfrm>
              <a:off x="1204" y="926"/>
              <a:ext cx="4123" cy="1653"/>
            </a:xfrm>
            <a:prstGeom prst="wedgeRectCallout">
              <a:avLst>
                <a:gd name="adj1" fmla="val -43231"/>
                <a:gd name="adj2" fmla="val 6832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198088" name="Text Box 8"/>
            <p:cNvSpPr txBox="1">
              <a:spLocks noChangeArrowheads="1"/>
            </p:cNvSpPr>
            <p:nvPr/>
          </p:nvSpPr>
          <p:spPr bwMode="auto">
            <a:xfrm>
              <a:off x="1226" y="894"/>
              <a:ext cx="3943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If the state is </a:t>
              </a:r>
              <a:r>
                <a:rPr lang="el-GR" altLang="en-US" sz="3600">
                  <a:solidFill>
                    <a:srgbClr val="3333CC"/>
                  </a:solidFill>
                </a:rPr>
                <a:t>σ</a:t>
              </a:r>
              <a:r>
                <a:rPr lang="en-US" altLang="en-US" sz="3600" baseline="-25000">
                  <a:solidFill>
                    <a:srgbClr val="3333CC"/>
                  </a:solidFill>
                </a:rPr>
                <a:t>1</a:t>
              </a:r>
              <a:r>
                <a:rPr lang="en-US" altLang="en-US" sz="3200" b="1">
                  <a:solidFill>
                    <a:schemeClr val="tx1"/>
                  </a:solidFill>
                </a:rPr>
                <a:t> and the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top of the stack is </a:t>
              </a:r>
              <a:r>
                <a:rPr lang="en-US" altLang="en-US" sz="3200" b="1">
                  <a:solidFill>
                    <a:srgbClr val="3333CC"/>
                  </a:solidFill>
                </a:rPr>
                <a:t>A</a:t>
              </a:r>
              <a:r>
                <a:rPr lang="en-US" altLang="en-US" sz="3200" b="1">
                  <a:solidFill>
                    <a:schemeClr val="tx1"/>
                  </a:solidFill>
                </a:rPr>
                <a:t>, then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pop </a:t>
              </a:r>
              <a:r>
                <a:rPr lang="en-US" altLang="en-US" sz="3200" b="1">
                  <a:solidFill>
                    <a:srgbClr val="3333CC"/>
                  </a:solidFill>
                </a:rPr>
                <a:t>A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transition to state </a:t>
              </a:r>
              <a:r>
                <a:rPr lang="el-GR" altLang="en-US" sz="3600">
                  <a:solidFill>
                    <a:srgbClr val="3333CC"/>
                  </a:solidFill>
                </a:rPr>
                <a:t>σ</a:t>
              </a:r>
              <a:r>
                <a:rPr lang="en-US" altLang="en-US" sz="3600" baseline="-25000">
                  <a:solidFill>
                    <a:srgbClr val="3333CC"/>
                  </a:solidFill>
                </a:rPr>
                <a:t>2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push </a:t>
              </a:r>
              <a:r>
                <a:rPr lang="en-US" altLang="en-US" sz="3200" b="1">
                  <a:solidFill>
                    <a:srgbClr val="3333CC"/>
                  </a:solidFill>
                </a:rPr>
                <a:t>B</a:t>
              </a:r>
              <a:r>
                <a:rPr lang="en-US" altLang="en-US" sz="3200" b="1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A6715-DE6D-4CC9-A4F9-43178F4834B4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200130" name="Text Box 2"/>
          <p:cNvSpPr txBox="1">
            <a:spLocks noChangeArrowheads="1"/>
          </p:cNvSpPr>
          <p:nvPr/>
        </p:nvSpPr>
        <p:spPr bwMode="auto">
          <a:xfrm>
            <a:off x="4654550" y="3246438"/>
            <a:ext cx="4224338" cy="11922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altLang="en-US" sz="3200"/>
              <a:t>Pushdown automaton</a:t>
            </a:r>
          </a:p>
          <a:p>
            <a:pPr eaLnBrk="0" hangingPunct="0">
              <a:lnSpc>
                <a:spcPct val="100000"/>
              </a:lnSpc>
              <a:buFontTx/>
              <a:buNone/>
            </a:pPr>
            <a:r>
              <a:rPr lang="en-US" altLang="en-US" sz="3200"/>
              <a:t>without an input tape</a:t>
            </a:r>
            <a:endParaRPr lang="en-US" altLang="en-US" sz="3200" b="1">
              <a:solidFill>
                <a:srgbClr val="FFFFFF"/>
              </a:solidFill>
            </a:endParaRP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1143000"/>
          </a:xfrm>
        </p:spPr>
        <p:txBody>
          <a:bodyPr/>
          <a:lstStyle/>
          <a:p>
            <a:r>
              <a:rPr lang="en-US" altLang="en-US"/>
              <a:t>Pushdown System (PDS)</a:t>
            </a:r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266700" y="1584325"/>
            <a:ext cx="78216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States: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</a:rPr>
              <a:t>  </a:t>
            </a:r>
            <a:r>
              <a:rPr lang="en-US" altLang="en-US" sz="4000">
                <a:solidFill>
                  <a:srgbClr val="FFFFFF"/>
                </a:solidFill>
              </a:rPr>
              <a:t>{</a:t>
            </a:r>
            <a:r>
              <a:rPr lang="en-US" altLang="en-US" sz="4000" b="1">
                <a:solidFill>
                  <a:srgbClr val="FFFFFF"/>
                </a:solidFill>
              </a:rPr>
              <a:t> 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3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4 </a:t>
            </a:r>
            <a:r>
              <a:rPr lang="en-US" altLang="en-US" sz="4000">
                <a:solidFill>
                  <a:srgbClr val="FFFFFF"/>
                </a:solidFill>
              </a:rPr>
              <a:t>}</a:t>
            </a:r>
            <a:endParaRPr lang="en-US" altLang="en-US" sz="3600"/>
          </a:p>
          <a:p>
            <a:pPr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Stack symbols: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</a:rPr>
              <a:t>  </a:t>
            </a:r>
            <a:r>
              <a:rPr lang="en-US" altLang="en-US" sz="3600">
                <a:solidFill>
                  <a:srgbClr val="FFFFFF"/>
                </a:solidFill>
              </a:rPr>
              <a:t>{ A, B, C, D }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Transition rules: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</a:t>
            </a:r>
            <a:r>
              <a:rPr lang="en-US" altLang="en-US" sz="3600">
                <a:latin typeface="Symbol" panose="05050102010706020507" pitchFamily="18" charset="2"/>
              </a:rPr>
              <a:t>e</a:t>
            </a:r>
            <a:r>
              <a:rPr lang="en-US" altLang="en-US" sz="3600"/>
              <a:t>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B&gt;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  C&gt;</a:t>
            </a:r>
          </a:p>
        </p:txBody>
      </p:sp>
      <p:grpSp>
        <p:nvGrpSpPr>
          <p:cNvPr id="1200133" name="Group 5"/>
          <p:cNvGrpSpPr>
            <a:grpSpLocks/>
          </p:cNvGrpSpPr>
          <p:nvPr/>
        </p:nvGrpSpPr>
        <p:grpSpPr bwMode="auto">
          <a:xfrm>
            <a:off x="3203575" y="2944813"/>
            <a:ext cx="5894388" cy="2674937"/>
            <a:chOff x="1204" y="894"/>
            <a:chExt cx="4123" cy="1685"/>
          </a:xfrm>
        </p:grpSpPr>
        <p:sp>
          <p:nvSpPr>
            <p:cNvPr id="1200134" name="AutoShape 6"/>
            <p:cNvSpPr>
              <a:spLocks noChangeArrowheads="1"/>
            </p:cNvSpPr>
            <p:nvPr/>
          </p:nvSpPr>
          <p:spPr bwMode="auto">
            <a:xfrm>
              <a:off x="1204" y="926"/>
              <a:ext cx="4123" cy="1653"/>
            </a:xfrm>
            <a:prstGeom prst="wedgeRectCallout">
              <a:avLst>
                <a:gd name="adj1" fmla="val -43231"/>
                <a:gd name="adj2" fmla="val 68329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200135" name="Text Box 7"/>
            <p:cNvSpPr txBox="1">
              <a:spLocks noChangeArrowheads="1"/>
            </p:cNvSpPr>
            <p:nvPr/>
          </p:nvSpPr>
          <p:spPr bwMode="auto">
            <a:xfrm>
              <a:off x="1226" y="894"/>
              <a:ext cx="3943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If the state is </a:t>
              </a:r>
              <a:r>
                <a:rPr lang="el-GR" altLang="en-US" sz="3600">
                  <a:solidFill>
                    <a:srgbClr val="3333CC"/>
                  </a:solidFill>
                </a:rPr>
                <a:t>σ</a:t>
              </a:r>
              <a:r>
                <a:rPr lang="en-US" altLang="en-US" sz="3600" baseline="-25000">
                  <a:solidFill>
                    <a:srgbClr val="3333CC"/>
                  </a:solidFill>
                </a:rPr>
                <a:t>1</a:t>
              </a:r>
              <a:r>
                <a:rPr lang="en-US" altLang="en-US" sz="3200" b="1">
                  <a:solidFill>
                    <a:schemeClr val="tx1"/>
                  </a:solidFill>
                </a:rPr>
                <a:t> and the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top of the stack is </a:t>
              </a:r>
              <a:r>
                <a:rPr lang="en-US" altLang="en-US" sz="3200" b="1">
                  <a:solidFill>
                    <a:srgbClr val="3333CC"/>
                  </a:solidFill>
                </a:rPr>
                <a:t>A</a:t>
              </a:r>
              <a:r>
                <a:rPr lang="en-US" altLang="en-US" sz="3200" b="1">
                  <a:solidFill>
                    <a:schemeClr val="tx1"/>
                  </a:solidFill>
                </a:rPr>
                <a:t>, then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pop </a:t>
              </a:r>
              <a:r>
                <a:rPr lang="en-US" altLang="en-US" sz="3200" b="1">
                  <a:solidFill>
                    <a:srgbClr val="3333CC"/>
                  </a:solidFill>
                </a:rPr>
                <a:t>A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transition to state </a:t>
              </a:r>
              <a:r>
                <a:rPr lang="el-GR" altLang="en-US" sz="3600">
                  <a:solidFill>
                    <a:srgbClr val="3333CC"/>
                  </a:solidFill>
                </a:rPr>
                <a:t>σ</a:t>
              </a:r>
              <a:r>
                <a:rPr lang="en-US" altLang="en-US" sz="3600" baseline="-25000">
                  <a:solidFill>
                    <a:srgbClr val="3333CC"/>
                  </a:solidFill>
                </a:rPr>
                <a:t>2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push </a:t>
              </a:r>
              <a:r>
                <a:rPr lang="en-US" altLang="en-US" sz="3200" b="1">
                  <a:solidFill>
                    <a:srgbClr val="3333CC"/>
                  </a:solidFill>
                </a:rPr>
                <a:t>C</a:t>
              </a:r>
              <a:r>
                <a:rPr lang="en-US" altLang="en-US" sz="3200" b="1">
                  <a:solidFill>
                    <a:schemeClr val="tx1"/>
                  </a:solidFill>
                </a:rPr>
                <a:t>; then push</a:t>
              </a:r>
              <a:r>
                <a:rPr lang="en-US" altLang="en-US" sz="3200" b="1">
                  <a:solidFill>
                    <a:srgbClr val="3333CC"/>
                  </a:solidFill>
                </a:rPr>
                <a:t> B</a:t>
              </a:r>
              <a:r>
                <a:rPr lang="en-US" altLang="en-US" sz="3200" b="1">
                  <a:solidFill>
                    <a:schemeClr val="tx1"/>
                  </a:solidFill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9AC55-3D22-4985-B86D-A33F5CF5A6F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67763" name="Text Box 51"/>
          <p:cNvSpPr txBox="1">
            <a:spLocks noChangeArrowheads="1"/>
          </p:cNvSpPr>
          <p:nvPr/>
        </p:nvSpPr>
        <p:spPr bwMode="auto">
          <a:xfrm rot="-5996121">
            <a:off x="7408863" y="4257675"/>
            <a:ext cx="4016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sym typeface="Math B" panose="05000000000000000000" pitchFamily="2" charset="2"/>
              </a:rPr>
              <a:t></a:t>
            </a:r>
          </a:p>
        </p:txBody>
      </p:sp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9563"/>
            <a:ext cx="8458200" cy="685800"/>
          </a:xfrm>
        </p:spPr>
        <p:txBody>
          <a:bodyPr/>
          <a:lstStyle/>
          <a:p>
            <a:r>
              <a:rPr lang="en-US" altLang="en-US"/>
              <a:t>Sidestepping Undecidability</a:t>
            </a:r>
          </a:p>
        </p:txBody>
      </p:sp>
      <p:sp>
        <p:nvSpPr>
          <p:cNvPr id="1267732" name="Oval 20"/>
          <p:cNvSpPr>
            <a:spLocks noChangeArrowheads="1"/>
          </p:cNvSpPr>
          <p:nvPr/>
        </p:nvSpPr>
        <p:spPr bwMode="auto">
          <a:xfrm>
            <a:off x="720725" y="2087563"/>
            <a:ext cx="1276350" cy="587375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7733" name="Oval 21"/>
          <p:cNvSpPr>
            <a:spLocks noChangeArrowheads="1"/>
          </p:cNvSpPr>
          <p:nvPr/>
        </p:nvSpPr>
        <p:spPr bwMode="auto">
          <a:xfrm>
            <a:off x="733425" y="4356100"/>
            <a:ext cx="1276350" cy="587375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67734" name="AutoShape 22"/>
          <p:cNvCxnSpPr>
            <a:cxnSpLocks noChangeShapeType="1"/>
            <a:stCxn id="1267732" idx="4"/>
            <a:endCxn id="1267733" idx="0"/>
          </p:cNvCxnSpPr>
          <p:nvPr/>
        </p:nvCxnSpPr>
        <p:spPr bwMode="auto">
          <a:xfrm>
            <a:off x="1358900" y="2689225"/>
            <a:ext cx="12700" cy="1652588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7737" name="AutoShape 25"/>
          <p:cNvCxnSpPr>
            <a:cxnSpLocks noChangeShapeType="1"/>
            <a:stCxn id="1267739" idx="2"/>
            <a:endCxn id="1267732" idx="0"/>
          </p:cNvCxnSpPr>
          <p:nvPr/>
        </p:nvCxnSpPr>
        <p:spPr bwMode="auto">
          <a:xfrm flipH="1">
            <a:off x="1358900" y="1711325"/>
            <a:ext cx="1588" cy="3619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7738" name="AutoShape 26"/>
          <p:cNvCxnSpPr>
            <a:cxnSpLocks noChangeShapeType="1"/>
            <a:stCxn id="1267733" idx="4"/>
            <a:endCxn id="1267740" idx="0"/>
          </p:cNvCxnSpPr>
          <p:nvPr/>
        </p:nvCxnSpPr>
        <p:spPr bwMode="auto">
          <a:xfrm>
            <a:off x="1371600" y="4957763"/>
            <a:ext cx="4763" cy="36353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7739" name="Text Box 27"/>
          <p:cNvSpPr txBox="1">
            <a:spLocks noChangeArrowheads="1"/>
          </p:cNvSpPr>
          <p:nvPr/>
        </p:nvSpPr>
        <p:spPr bwMode="auto">
          <a:xfrm>
            <a:off x="1211263" y="1181100"/>
            <a:ext cx="2968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he-IL" altLang="en-US" sz="3200">
                <a:solidFill>
                  <a:srgbClr val="FFFFFF"/>
                </a:solidFill>
                <a:cs typeface="Arial" panose="020B0604020202020204" pitchFamily="34" charset="0"/>
              </a:rPr>
              <a:t>׃</a:t>
            </a:r>
            <a:endParaRPr lang="en-US" altLang="en-US" sz="3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67740" name="Text Box 28"/>
          <p:cNvSpPr txBox="1">
            <a:spLocks noChangeArrowheads="1"/>
          </p:cNvSpPr>
          <p:nvPr/>
        </p:nvSpPr>
        <p:spPr bwMode="auto">
          <a:xfrm>
            <a:off x="1227138" y="5321300"/>
            <a:ext cx="2968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he-IL" altLang="en-US" sz="3200">
                <a:solidFill>
                  <a:srgbClr val="FFFFFF"/>
                </a:solidFill>
                <a:cs typeface="Arial" panose="020B0604020202020204" pitchFamily="34" charset="0"/>
              </a:rPr>
              <a:t>׃</a:t>
            </a:r>
            <a:endParaRPr lang="en-US" altLang="en-US" sz="3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67742" name="Text Box 30"/>
          <p:cNvSpPr txBox="1">
            <a:spLocks noChangeArrowheads="1"/>
          </p:cNvSpPr>
          <p:nvPr/>
        </p:nvSpPr>
        <p:spPr bwMode="auto">
          <a:xfrm>
            <a:off x="536575" y="5961063"/>
            <a:ext cx="1654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en-US"/>
              <a:t>Control Flow</a:t>
            </a:r>
          </a:p>
          <a:p>
            <a:pPr algn="ctr">
              <a:buFontTx/>
              <a:buNone/>
            </a:pPr>
            <a:r>
              <a:rPr lang="en-US" altLang="en-US"/>
              <a:t>Graph (CFG)</a:t>
            </a:r>
          </a:p>
        </p:txBody>
      </p:sp>
      <p:grpSp>
        <p:nvGrpSpPr>
          <p:cNvPr id="1267770" name="Group 58"/>
          <p:cNvGrpSpPr>
            <a:grpSpLocks/>
          </p:cNvGrpSpPr>
          <p:nvPr/>
        </p:nvGrpSpPr>
        <p:grpSpPr bwMode="auto">
          <a:xfrm>
            <a:off x="3028950" y="1370013"/>
            <a:ext cx="2857500" cy="5165725"/>
            <a:chOff x="1908" y="863"/>
            <a:chExt cx="1800" cy="3254"/>
          </a:xfrm>
        </p:grpSpPr>
        <p:sp>
          <p:nvSpPr>
            <p:cNvPr id="1267726" name="Rectangle 14"/>
            <p:cNvSpPr>
              <a:spLocks noChangeArrowheads="1"/>
            </p:cNvSpPr>
            <p:nvPr/>
          </p:nvSpPr>
          <p:spPr bwMode="auto">
            <a:xfrm>
              <a:off x="1908" y="863"/>
              <a:ext cx="1795" cy="1320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 type="none" w="sm" len="sm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727" name="Rectangle 15"/>
            <p:cNvSpPr>
              <a:spLocks noChangeArrowheads="1"/>
            </p:cNvSpPr>
            <p:nvPr/>
          </p:nvSpPr>
          <p:spPr bwMode="auto">
            <a:xfrm>
              <a:off x="1913" y="2397"/>
              <a:ext cx="1795" cy="1320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 type="none" w="sm" len="sm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728" name="Oval 16"/>
            <p:cNvSpPr>
              <a:spLocks noChangeArrowheads="1"/>
            </p:cNvSpPr>
            <p:nvPr/>
          </p:nvSpPr>
          <p:spPr bwMode="auto">
            <a:xfrm>
              <a:off x="2419" y="1190"/>
              <a:ext cx="777" cy="536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chemeClr val="bg1"/>
              </a:solidFill>
              <a:round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729" name="Oval 17"/>
            <p:cNvSpPr>
              <a:spLocks noChangeArrowheads="1"/>
            </p:cNvSpPr>
            <p:nvPr/>
          </p:nvSpPr>
          <p:spPr bwMode="auto">
            <a:xfrm rot="5400000">
              <a:off x="2457" y="2798"/>
              <a:ext cx="777" cy="587"/>
            </a:xfrm>
            <a:prstGeom prst="ellipse">
              <a:avLst/>
            </a:prstGeom>
            <a:solidFill>
              <a:schemeClr val="folHlink"/>
            </a:solidFill>
            <a:ln w="28575" algn="ctr">
              <a:solidFill>
                <a:schemeClr val="bg1"/>
              </a:solidFill>
              <a:round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67731" name="AutoShape 19"/>
            <p:cNvCxnSpPr>
              <a:cxnSpLocks noChangeShapeType="1"/>
              <a:stCxn id="1267728" idx="4"/>
              <a:endCxn id="1267729" idx="2"/>
            </p:cNvCxnSpPr>
            <p:nvPr/>
          </p:nvCxnSpPr>
          <p:spPr bwMode="auto">
            <a:xfrm>
              <a:off x="2808" y="1735"/>
              <a:ext cx="39" cy="96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7743" name="Text Box 31"/>
            <p:cNvSpPr txBox="1">
              <a:spLocks noChangeArrowheads="1"/>
            </p:cNvSpPr>
            <p:nvPr/>
          </p:nvSpPr>
          <p:spPr bwMode="auto">
            <a:xfrm>
              <a:off x="2219" y="3886"/>
              <a:ext cx="12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/>
                <a:t>Sets of States</a:t>
              </a:r>
            </a:p>
          </p:txBody>
        </p:sp>
        <p:sp>
          <p:nvSpPr>
            <p:cNvPr id="1267744" name="Text Box 32"/>
            <p:cNvSpPr txBox="1">
              <a:spLocks noChangeArrowheads="1"/>
            </p:cNvSpPr>
            <p:nvPr/>
          </p:nvSpPr>
          <p:spPr bwMode="auto">
            <a:xfrm>
              <a:off x="1934" y="2958"/>
              <a:ext cx="5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/>
                <a:t>f(SS)</a:t>
              </a:r>
            </a:p>
          </p:txBody>
        </p:sp>
        <p:sp>
          <p:nvSpPr>
            <p:cNvPr id="1267745" name="Text Box 33"/>
            <p:cNvSpPr txBox="1">
              <a:spLocks noChangeArrowheads="1"/>
            </p:cNvSpPr>
            <p:nvPr/>
          </p:nvSpPr>
          <p:spPr bwMode="auto">
            <a:xfrm>
              <a:off x="2096" y="1204"/>
              <a:ext cx="3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/>
                <a:t>SS</a:t>
              </a:r>
            </a:p>
          </p:txBody>
        </p:sp>
        <p:sp>
          <p:nvSpPr>
            <p:cNvPr id="1267746" name="Text Box 34"/>
            <p:cNvSpPr txBox="1">
              <a:spLocks noChangeArrowheads="1"/>
            </p:cNvSpPr>
            <p:nvPr/>
          </p:nvSpPr>
          <p:spPr bwMode="auto">
            <a:xfrm>
              <a:off x="2568" y="2173"/>
              <a:ext cx="1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/>
                <a:t>f</a:t>
              </a:r>
              <a:endParaRPr lang="el-GR" altLang="en-US"/>
            </a:p>
          </p:txBody>
        </p:sp>
      </p:grpSp>
      <p:sp>
        <p:nvSpPr>
          <p:cNvPr id="1267759" name="Oval 47"/>
          <p:cNvSpPr>
            <a:spLocks noChangeArrowheads="1"/>
          </p:cNvSpPr>
          <p:nvPr/>
        </p:nvSpPr>
        <p:spPr bwMode="auto">
          <a:xfrm>
            <a:off x="7469188" y="4810125"/>
            <a:ext cx="55562" cy="55563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67760" name="AutoShape 48"/>
          <p:cNvCxnSpPr>
            <a:cxnSpLocks noChangeShapeType="1"/>
            <a:stCxn id="1267756" idx="2"/>
            <a:endCxn id="1267728" idx="6"/>
          </p:cNvCxnSpPr>
          <p:nvPr/>
        </p:nvCxnSpPr>
        <p:spPr bwMode="auto">
          <a:xfrm flipH="1">
            <a:off x="5087938" y="1728788"/>
            <a:ext cx="2862262" cy="585787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7761" name="AutoShape 49"/>
          <p:cNvCxnSpPr>
            <a:cxnSpLocks noChangeShapeType="1"/>
            <a:stCxn id="1267729" idx="0"/>
            <a:endCxn id="1267759" idx="2"/>
          </p:cNvCxnSpPr>
          <p:nvPr/>
        </p:nvCxnSpPr>
        <p:spPr bwMode="auto">
          <a:xfrm flipV="1">
            <a:off x="5000625" y="4838700"/>
            <a:ext cx="2454275" cy="69850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7762" name="AutoShape 50"/>
          <p:cNvCxnSpPr>
            <a:cxnSpLocks noChangeShapeType="1"/>
            <a:stCxn id="1267757" idx="4"/>
            <a:endCxn id="1267759" idx="1"/>
          </p:cNvCxnSpPr>
          <p:nvPr/>
        </p:nvCxnSpPr>
        <p:spPr bwMode="auto">
          <a:xfrm>
            <a:off x="7388225" y="4221163"/>
            <a:ext cx="88900" cy="582612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7765" name="AutoShape 53"/>
          <p:cNvCxnSpPr>
            <a:cxnSpLocks noChangeShapeType="1"/>
            <a:stCxn id="1267757" idx="2"/>
            <a:endCxn id="1267764" idx="1"/>
          </p:cNvCxnSpPr>
          <p:nvPr/>
        </p:nvCxnSpPr>
        <p:spPr bwMode="auto">
          <a:xfrm flipH="1">
            <a:off x="4916488" y="4179888"/>
            <a:ext cx="2428875" cy="149225"/>
          </a:xfrm>
          <a:prstGeom prst="straightConnector1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none" w="sm" len="sm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7764" name="Oval 52"/>
          <p:cNvSpPr>
            <a:spLocks noChangeArrowheads="1"/>
          </p:cNvSpPr>
          <p:nvPr/>
        </p:nvSpPr>
        <p:spPr bwMode="auto">
          <a:xfrm rot="5400000">
            <a:off x="3702050" y="4314825"/>
            <a:ext cx="1604963" cy="1160463"/>
          </a:xfrm>
          <a:prstGeom prst="ellipse">
            <a:avLst/>
          </a:prstGeom>
          <a:solidFill>
            <a:srgbClr val="FF3399">
              <a:alpha val="35001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7777" name="Group 65"/>
          <p:cNvGrpSpPr>
            <a:grpSpLocks/>
          </p:cNvGrpSpPr>
          <p:nvPr/>
        </p:nvGrpSpPr>
        <p:grpSpPr bwMode="auto">
          <a:xfrm>
            <a:off x="6454775" y="1344613"/>
            <a:ext cx="2184400" cy="5405437"/>
            <a:chOff x="4066" y="847"/>
            <a:chExt cx="1376" cy="3405"/>
          </a:xfrm>
        </p:grpSpPr>
        <p:sp>
          <p:nvSpPr>
            <p:cNvPr id="1267747" name="Text Box 35"/>
            <p:cNvSpPr txBox="1">
              <a:spLocks noChangeArrowheads="1"/>
            </p:cNvSpPr>
            <p:nvPr/>
          </p:nvSpPr>
          <p:spPr bwMode="auto">
            <a:xfrm>
              <a:off x="4066" y="3810"/>
              <a:ext cx="121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altLang="en-US"/>
                <a:t>Descriptors of</a:t>
              </a:r>
            </a:p>
            <a:p>
              <a:pPr algn="ctr">
                <a:buFontTx/>
                <a:buNone/>
              </a:pPr>
              <a:r>
                <a:rPr lang="en-US" altLang="en-US"/>
                <a:t>State Sets</a:t>
              </a:r>
            </a:p>
          </p:txBody>
        </p:sp>
        <p:grpSp>
          <p:nvGrpSpPr>
            <p:cNvPr id="1267752" name="Group 40"/>
            <p:cNvGrpSpPr>
              <a:grpSpLocks/>
            </p:cNvGrpSpPr>
            <p:nvPr/>
          </p:nvGrpSpPr>
          <p:grpSpPr bwMode="auto">
            <a:xfrm>
              <a:off x="4219" y="847"/>
              <a:ext cx="1223" cy="1296"/>
              <a:chOff x="4107" y="847"/>
              <a:chExt cx="1223" cy="1296"/>
            </a:xfrm>
          </p:grpSpPr>
          <p:sp>
            <p:nvSpPr>
              <p:cNvPr id="1267750" name="Line 38"/>
              <p:cNvSpPr>
                <a:spLocks noChangeShapeType="1"/>
              </p:cNvSpPr>
              <p:nvPr/>
            </p:nvSpPr>
            <p:spPr bwMode="auto">
              <a:xfrm>
                <a:off x="4107" y="852"/>
                <a:ext cx="610" cy="129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751" name="Line 39"/>
              <p:cNvSpPr>
                <a:spLocks noChangeShapeType="1"/>
              </p:cNvSpPr>
              <p:nvPr/>
            </p:nvSpPr>
            <p:spPr bwMode="auto">
              <a:xfrm flipH="1">
                <a:off x="4720" y="847"/>
                <a:ext cx="610" cy="129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7774" name="Group 62"/>
            <p:cNvGrpSpPr>
              <a:grpSpLocks/>
            </p:cNvGrpSpPr>
            <p:nvPr/>
          </p:nvGrpSpPr>
          <p:grpSpPr bwMode="auto">
            <a:xfrm>
              <a:off x="4219" y="2385"/>
              <a:ext cx="1223" cy="1296"/>
              <a:chOff x="4219" y="2385"/>
              <a:chExt cx="1223" cy="1296"/>
            </a:xfrm>
          </p:grpSpPr>
          <p:sp>
            <p:nvSpPr>
              <p:cNvPr id="1267754" name="Line 42"/>
              <p:cNvSpPr>
                <a:spLocks noChangeShapeType="1"/>
              </p:cNvSpPr>
              <p:nvPr/>
            </p:nvSpPr>
            <p:spPr bwMode="auto">
              <a:xfrm>
                <a:off x="4219" y="2390"/>
                <a:ext cx="610" cy="129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755" name="Line 43"/>
              <p:cNvSpPr>
                <a:spLocks noChangeShapeType="1"/>
              </p:cNvSpPr>
              <p:nvPr/>
            </p:nvSpPr>
            <p:spPr bwMode="auto">
              <a:xfrm flipH="1">
                <a:off x="4832" y="2385"/>
                <a:ext cx="610" cy="129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7756" name="Oval 44"/>
            <p:cNvSpPr>
              <a:spLocks noChangeArrowheads="1"/>
            </p:cNvSpPr>
            <p:nvPr/>
          </p:nvSpPr>
          <p:spPr bwMode="auto">
            <a:xfrm>
              <a:off x="5017" y="1071"/>
              <a:ext cx="35" cy="35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772" name="Text Box 60"/>
            <p:cNvSpPr txBox="1">
              <a:spLocks noChangeArrowheads="1"/>
            </p:cNvSpPr>
            <p:nvPr/>
          </p:nvSpPr>
          <p:spPr bwMode="auto">
            <a:xfrm>
              <a:off x="5048" y="961"/>
              <a:ext cx="2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/>
                <a:t>d</a:t>
              </a:r>
            </a:p>
          </p:txBody>
        </p:sp>
      </p:grpSp>
      <p:grpSp>
        <p:nvGrpSpPr>
          <p:cNvPr id="1267778" name="Group 66"/>
          <p:cNvGrpSpPr>
            <a:grpSpLocks/>
          </p:cNvGrpSpPr>
          <p:nvPr/>
        </p:nvGrpSpPr>
        <p:grpSpPr bwMode="auto">
          <a:xfrm>
            <a:off x="7042150" y="1770063"/>
            <a:ext cx="1173163" cy="2528887"/>
            <a:chOff x="4436" y="1115"/>
            <a:chExt cx="739" cy="1593"/>
          </a:xfrm>
        </p:grpSpPr>
        <p:sp>
          <p:nvSpPr>
            <p:cNvPr id="1267736" name="Text Box 24"/>
            <p:cNvSpPr txBox="1">
              <a:spLocks noChangeArrowheads="1"/>
            </p:cNvSpPr>
            <p:nvPr/>
          </p:nvSpPr>
          <p:spPr bwMode="auto">
            <a:xfrm>
              <a:off x="4436" y="2042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/>
                <a:t>f</a:t>
              </a:r>
              <a:r>
                <a:rPr lang="en-US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#</a:t>
              </a:r>
              <a:endParaRPr lang="el-GR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7757" name="Oval 45"/>
            <p:cNvSpPr>
              <a:spLocks noChangeArrowheads="1"/>
            </p:cNvSpPr>
            <p:nvPr/>
          </p:nvSpPr>
          <p:spPr bwMode="auto">
            <a:xfrm>
              <a:off x="4636" y="2615"/>
              <a:ext cx="35" cy="35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 type="none" w="sm" len="sm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67758" name="AutoShape 46"/>
            <p:cNvCxnSpPr>
              <a:cxnSpLocks noChangeShapeType="1"/>
              <a:stCxn id="1267756" idx="4"/>
              <a:endCxn id="1267757" idx="0"/>
            </p:cNvCxnSpPr>
            <p:nvPr/>
          </p:nvCxnSpPr>
          <p:spPr bwMode="auto">
            <a:xfrm rot="5400000">
              <a:off x="4099" y="1670"/>
              <a:ext cx="1491" cy="381"/>
            </a:xfrm>
            <a:prstGeom prst="curvedConnector3">
              <a:avLst>
                <a:gd name="adj1" fmla="val 49968"/>
              </a:avLst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7773" name="Text Box 61"/>
            <p:cNvSpPr txBox="1">
              <a:spLocks noChangeArrowheads="1"/>
            </p:cNvSpPr>
            <p:nvPr/>
          </p:nvSpPr>
          <p:spPr bwMode="auto">
            <a:xfrm>
              <a:off x="4690" y="2477"/>
              <a:ext cx="4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en-US"/>
                <a:t>f</a:t>
              </a:r>
              <a:r>
                <a:rPr lang="en-US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#</a:t>
              </a:r>
              <a:r>
                <a:rPr lang="en-US" altLang="en-US"/>
                <a:t>(d)</a:t>
              </a:r>
            </a:p>
          </p:txBody>
        </p:sp>
      </p:grpSp>
      <p:sp>
        <p:nvSpPr>
          <p:cNvPr id="1267779" name="Text Box 67"/>
          <p:cNvSpPr txBox="1">
            <a:spLocks noChangeArrowheads="1"/>
          </p:cNvSpPr>
          <p:nvPr/>
        </p:nvSpPr>
        <p:spPr bwMode="auto">
          <a:xfrm>
            <a:off x="1008063" y="3389313"/>
            <a:ext cx="31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/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6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6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6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6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6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6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6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1A1A-344A-487C-A707-B1541C56EAC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9144000" cy="1143000"/>
          </a:xfrm>
        </p:spPr>
        <p:txBody>
          <a:bodyPr/>
          <a:lstStyle/>
          <a:p>
            <a:r>
              <a:rPr lang="en-US" altLang="en-US" sz="3800"/>
              <a:t>Rules Define a Transition Relation</a:t>
            </a:r>
          </a:p>
        </p:txBody>
      </p:sp>
      <p:sp>
        <p:nvSpPr>
          <p:cNvPr id="1202179" name="Text Box 3"/>
          <p:cNvSpPr txBox="1">
            <a:spLocks noChangeArrowheads="1"/>
          </p:cNvSpPr>
          <p:nvPr/>
        </p:nvSpPr>
        <p:spPr bwMode="auto">
          <a:xfrm>
            <a:off x="539750" y="2122488"/>
            <a:ext cx="3289300" cy="588962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&lt;</a:t>
            </a:r>
            <a:r>
              <a:rPr lang="el-GR" altLang="en-US" sz="3200"/>
              <a:t>σ</a:t>
            </a:r>
            <a:r>
              <a:rPr lang="en-US" altLang="en-US" sz="3200" b="1">
                <a:solidFill>
                  <a:srgbClr val="FFFFFF"/>
                </a:solidFill>
              </a:rPr>
              <a:t>,A&gt;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&lt;</a:t>
            </a:r>
            <a:r>
              <a:rPr lang="el-GR" altLang="en-US" sz="3200"/>
              <a:t>σ</a:t>
            </a:r>
            <a:r>
              <a:rPr lang="en-US" altLang="en-US" sz="3200"/>
              <a:t>’</a:t>
            </a:r>
            <a:r>
              <a:rPr lang="en-US" altLang="en-US" sz="3200" b="1">
                <a:solidFill>
                  <a:srgbClr val="FFFFFF"/>
                </a:solidFill>
              </a:rPr>
              <a:t>,</a:t>
            </a:r>
            <a:r>
              <a:rPr lang="el-GR" altLang="en-US" sz="3200" b="1">
                <a:solidFill>
                  <a:srgbClr val="FFFFFF"/>
                </a:solidFill>
              </a:rPr>
              <a:t>ε</a:t>
            </a:r>
            <a:r>
              <a:rPr lang="en-US" altLang="en-US" sz="3200" b="1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202180" name="Text Box 4"/>
          <p:cNvSpPr txBox="1">
            <a:spLocks noChangeArrowheads="1"/>
          </p:cNvSpPr>
          <p:nvPr/>
        </p:nvSpPr>
        <p:spPr bwMode="auto">
          <a:xfrm>
            <a:off x="511175" y="3875088"/>
            <a:ext cx="3344863" cy="588962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&lt;</a:t>
            </a:r>
            <a:r>
              <a:rPr lang="el-GR" altLang="en-US" sz="3200"/>
              <a:t>σ</a:t>
            </a:r>
            <a:r>
              <a:rPr lang="en-US" altLang="en-US" sz="3200" b="1">
                <a:solidFill>
                  <a:srgbClr val="FFFFFF"/>
                </a:solidFill>
              </a:rPr>
              <a:t>,A&gt;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&lt;</a:t>
            </a:r>
            <a:r>
              <a:rPr lang="el-GR" altLang="en-US" sz="3200"/>
              <a:t>σ</a:t>
            </a:r>
            <a:r>
              <a:rPr lang="en-US" altLang="en-US" sz="3200"/>
              <a:t>’</a:t>
            </a:r>
            <a:r>
              <a:rPr lang="en-US" altLang="en-US" sz="3200" b="1">
                <a:solidFill>
                  <a:srgbClr val="FFFFFF"/>
                </a:solidFill>
              </a:rPr>
              <a:t>,B&gt;</a:t>
            </a:r>
          </a:p>
        </p:txBody>
      </p:sp>
      <p:sp>
        <p:nvSpPr>
          <p:cNvPr id="1202181" name="Text Box 5"/>
          <p:cNvSpPr txBox="1">
            <a:spLocks noChangeArrowheads="1"/>
          </p:cNvSpPr>
          <p:nvPr/>
        </p:nvSpPr>
        <p:spPr bwMode="auto">
          <a:xfrm>
            <a:off x="298450" y="5767388"/>
            <a:ext cx="3771900" cy="588962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&lt;</a:t>
            </a:r>
            <a:r>
              <a:rPr lang="el-GR" altLang="en-US" sz="3200"/>
              <a:t>σ</a:t>
            </a:r>
            <a:r>
              <a:rPr lang="en-US" altLang="en-US" sz="3200" b="1">
                <a:solidFill>
                  <a:srgbClr val="FFFFFF"/>
                </a:solidFill>
              </a:rPr>
              <a:t>,A&gt;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&lt;</a:t>
            </a:r>
            <a:r>
              <a:rPr lang="el-GR" altLang="en-US" sz="3200"/>
              <a:t>σ</a:t>
            </a:r>
            <a:r>
              <a:rPr lang="en-US" altLang="en-US" sz="3200"/>
              <a:t>’</a:t>
            </a:r>
            <a:r>
              <a:rPr lang="en-US" altLang="en-US" sz="3200" b="1">
                <a:solidFill>
                  <a:srgbClr val="FFFFFF"/>
                </a:solidFill>
              </a:rPr>
              <a:t>,B C&gt;</a:t>
            </a:r>
          </a:p>
        </p:txBody>
      </p:sp>
      <p:grpSp>
        <p:nvGrpSpPr>
          <p:cNvPr id="1202182" name="Group 6"/>
          <p:cNvGrpSpPr>
            <a:grpSpLocks/>
          </p:cNvGrpSpPr>
          <p:nvPr/>
        </p:nvGrpSpPr>
        <p:grpSpPr bwMode="auto">
          <a:xfrm>
            <a:off x="4737100" y="1457325"/>
            <a:ext cx="4151313" cy="1363663"/>
            <a:chOff x="2984" y="918"/>
            <a:chExt cx="2615" cy="859"/>
          </a:xfrm>
        </p:grpSpPr>
        <p:grpSp>
          <p:nvGrpSpPr>
            <p:cNvPr id="1202183" name="Group 7"/>
            <p:cNvGrpSpPr>
              <a:grpSpLocks/>
            </p:cNvGrpSpPr>
            <p:nvPr/>
          </p:nvGrpSpPr>
          <p:grpSpPr bwMode="auto">
            <a:xfrm>
              <a:off x="2984" y="918"/>
              <a:ext cx="897" cy="808"/>
              <a:chOff x="2484" y="894"/>
              <a:chExt cx="897" cy="808"/>
            </a:xfrm>
          </p:grpSpPr>
          <p:sp>
            <p:nvSpPr>
              <p:cNvPr id="1202184" name="Text Box 8"/>
              <p:cNvSpPr txBox="1">
                <a:spLocks noChangeArrowheads="1"/>
              </p:cNvSpPr>
              <p:nvPr/>
            </p:nvSpPr>
            <p:spPr bwMode="auto">
              <a:xfrm>
                <a:off x="2484" y="1317"/>
                <a:ext cx="25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endParaRPr lang="en-US" altLang="en-US" sz="3200"/>
              </a:p>
            </p:txBody>
          </p:sp>
          <p:sp>
            <p:nvSpPr>
              <p:cNvPr id="1202185" name="Line 9"/>
              <p:cNvSpPr>
                <a:spLocks noChangeShapeType="1"/>
              </p:cNvSpPr>
              <p:nvPr/>
            </p:nvSpPr>
            <p:spPr bwMode="auto">
              <a:xfrm flipV="1">
                <a:off x="3375" y="894"/>
                <a:ext cx="0" cy="80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186" name="Line 10"/>
              <p:cNvSpPr>
                <a:spLocks noChangeShapeType="1"/>
              </p:cNvSpPr>
              <p:nvPr/>
            </p:nvSpPr>
            <p:spPr bwMode="auto">
              <a:xfrm flipV="1">
                <a:off x="2845" y="1381"/>
                <a:ext cx="532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187" name="Line 11"/>
              <p:cNvSpPr>
                <a:spLocks noChangeShapeType="1"/>
              </p:cNvSpPr>
              <p:nvPr/>
            </p:nvSpPr>
            <p:spPr bwMode="auto">
              <a:xfrm flipV="1">
                <a:off x="2852" y="1687"/>
                <a:ext cx="529" cy="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188" name="Line 12"/>
              <p:cNvSpPr>
                <a:spLocks noChangeShapeType="1"/>
              </p:cNvSpPr>
              <p:nvPr/>
            </p:nvSpPr>
            <p:spPr bwMode="auto">
              <a:xfrm>
                <a:off x="2845" y="902"/>
                <a:ext cx="0" cy="79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189" name="Line 13"/>
              <p:cNvSpPr>
                <a:spLocks noChangeShapeType="1"/>
              </p:cNvSpPr>
              <p:nvPr/>
            </p:nvSpPr>
            <p:spPr bwMode="auto">
              <a:xfrm flipV="1">
                <a:off x="2837" y="1012"/>
                <a:ext cx="544" cy="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190" name="Text Box 14"/>
              <p:cNvSpPr txBox="1">
                <a:spLocks noChangeArrowheads="1"/>
              </p:cNvSpPr>
              <p:nvPr/>
            </p:nvSpPr>
            <p:spPr bwMode="auto">
              <a:xfrm>
                <a:off x="2953" y="1337"/>
                <a:ext cx="27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1202191" name="Text Box 15"/>
              <p:cNvSpPr txBox="1">
                <a:spLocks noChangeArrowheads="1"/>
              </p:cNvSpPr>
              <p:nvPr/>
            </p:nvSpPr>
            <p:spPr bwMode="auto">
              <a:xfrm>
                <a:off x="2972" y="988"/>
                <a:ext cx="30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sp>
          <p:nvSpPr>
            <p:cNvPr id="1202192" name="Text Box 16"/>
            <p:cNvSpPr txBox="1">
              <a:spLocks noChangeArrowheads="1"/>
            </p:cNvSpPr>
            <p:nvPr/>
          </p:nvSpPr>
          <p:spPr bwMode="auto">
            <a:xfrm>
              <a:off x="4158" y="1335"/>
              <a:ext cx="3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FFFFFF"/>
                  </a:solidFill>
                  <a:latin typeface="Times New Roman" panose="02020603050405020304" pitchFamily="18" charset="0"/>
                  <a:sym typeface="Math C" panose="05000000000000000000" pitchFamily="2" charset="2"/>
                </a:rPr>
                <a:t></a:t>
              </a:r>
            </a:p>
          </p:txBody>
        </p:sp>
        <p:grpSp>
          <p:nvGrpSpPr>
            <p:cNvPr id="1202193" name="Group 17"/>
            <p:cNvGrpSpPr>
              <a:grpSpLocks/>
            </p:cNvGrpSpPr>
            <p:nvPr/>
          </p:nvGrpSpPr>
          <p:grpSpPr bwMode="auto">
            <a:xfrm>
              <a:off x="4604" y="1234"/>
              <a:ext cx="995" cy="501"/>
              <a:chOff x="4564" y="1234"/>
              <a:chExt cx="995" cy="501"/>
            </a:xfrm>
          </p:grpSpPr>
          <p:sp>
            <p:nvSpPr>
              <p:cNvPr id="1202194" name="Text Box 18"/>
              <p:cNvSpPr txBox="1">
                <a:spLocks noChangeArrowheads="1"/>
              </p:cNvSpPr>
              <p:nvPr/>
            </p:nvSpPr>
            <p:spPr bwMode="auto">
              <a:xfrm>
                <a:off x="4564" y="1365"/>
                <a:ext cx="29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r>
                  <a:rPr lang="en-US" altLang="en-US" sz="3200"/>
                  <a:t>’</a:t>
                </a:r>
                <a:endParaRPr lang="en-US" altLang="en-US" sz="3200" b="1" baseline="-25000"/>
              </a:p>
            </p:txBody>
          </p:sp>
          <p:sp>
            <p:nvSpPr>
              <p:cNvPr id="1202195" name="Line 19"/>
              <p:cNvSpPr>
                <a:spLocks noChangeShapeType="1"/>
              </p:cNvSpPr>
              <p:nvPr/>
            </p:nvSpPr>
            <p:spPr bwMode="auto">
              <a:xfrm flipV="1">
                <a:off x="5552" y="1234"/>
                <a:ext cx="2" cy="50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196" name="Line 20"/>
              <p:cNvSpPr>
                <a:spLocks noChangeShapeType="1"/>
              </p:cNvSpPr>
              <p:nvPr/>
            </p:nvSpPr>
            <p:spPr bwMode="auto">
              <a:xfrm flipV="1">
                <a:off x="4910" y="1412"/>
                <a:ext cx="649" cy="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197" name="Line 21"/>
              <p:cNvSpPr>
                <a:spLocks noChangeShapeType="1"/>
              </p:cNvSpPr>
              <p:nvPr/>
            </p:nvSpPr>
            <p:spPr bwMode="auto">
              <a:xfrm>
                <a:off x="4918" y="1261"/>
                <a:ext cx="0" cy="46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198" name="Text Box 22"/>
              <p:cNvSpPr txBox="1">
                <a:spLocks noChangeArrowheads="1"/>
              </p:cNvSpPr>
              <p:nvPr/>
            </p:nvSpPr>
            <p:spPr bwMode="auto">
              <a:xfrm>
                <a:off x="5064" y="1367"/>
                <a:ext cx="27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1202199" name="Line 23"/>
              <p:cNvSpPr>
                <a:spLocks noChangeShapeType="1"/>
              </p:cNvSpPr>
              <p:nvPr/>
            </p:nvSpPr>
            <p:spPr bwMode="auto">
              <a:xfrm>
                <a:off x="4904" y="1724"/>
                <a:ext cx="64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02200" name="Group 24"/>
          <p:cNvGrpSpPr>
            <a:grpSpLocks/>
          </p:cNvGrpSpPr>
          <p:nvPr/>
        </p:nvGrpSpPr>
        <p:grpSpPr bwMode="auto">
          <a:xfrm>
            <a:off x="4737100" y="3178175"/>
            <a:ext cx="4151313" cy="1395413"/>
            <a:chOff x="2984" y="2002"/>
            <a:chExt cx="2615" cy="879"/>
          </a:xfrm>
        </p:grpSpPr>
        <p:grpSp>
          <p:nvGrpSpPr>
            <p:cNvPr id="1202201" name="Group 25"/>
            <p:cNvGrpSpPr>
              <a:grpSpLocks/>
            </p:cNvGrpSpPr>
            <p:nvPr/>
          </p:nvGrpSpPr>
          <p:grpSpPr bwMode="auto">
            <a:xfrm>
              <a:off x="4604" y="2002"/>
              <a:ext cx="995" cy="832"/>
              <a:chOff x="3676" y="2026"/>
              <a:chExt cx="995" cy="832"/>
            </a:xfrm>
          </p:grpSpPr>
          <p:sp>
            <p:nvSpPr>
              <p:cNvPr id="1202202" name="Line 26"/>
              <p:cNvSpPr>
                <a:spLocks noChangeShapeType="1"/>
              </p:cNvSpPr>
              <p:nvPr/>
            </p:nvSpPr>
            <p:spPr bwMode="auto">
              <a:xfrm flipV="1">
                <a:off x="4664" y="2026"/>
                <a:ext cx="2" cy="82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03" name="Line 27"/>
              <p:cNvSpPr>
                <a:spLocks noChangeShapeType="1"/>
              </p:cNvSpPr>
              <p:nvPr/>
            </p:nvSpPr>
            <p:spPr bwMode="auto">
              <a:xfrm flipV="1">
                <a:off x="4024" y="2214"/>
                <a:ext cx="640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04" name="Line 28"/>
              <p:cNvSpPr>
                <a:spLocks noChangeShapeType="1"/>
              </p:cNvSpPr>
              <p:nvPr/>
            </p:nvSpPr>
            <p:spPr bwMode="auto">
              <a:xfrm flipV="1">
                <a:off x="4022" y="2532"/>
                <a:ext cx="649" cy="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05" name="Line 29"/>
              <p:cNvSpPr>
                <a:spLocks noChangeShapeType="1"/>
              </p:cNvSpPr>
              <p:nvPr/>
            </p:nvSpPr>
            <p:spPr bwMode="auto">
              <a:xfrm>
                <a:off x="4030" y="2029"/>
                <a:ext cx="0" cy="81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06" name="Text Box 30"/>
              <p:cNvSpPr txBox="1">
                <a:spLocks noChangeArrowheads="1"/>
              </p:cNvSpPr>
              <p:nvPr/>
            </p:nvSpPr>
            <p:spPr bwMode="auto">
              <a:xfrm>
                <a:off x="4197" y="2487"/>
                <a:ext cx="27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1202207" name="Line 31"/>
              <p:cNvSpPr>
                <a:spLocks noChangeShapeType="1"/>
              </p:cNvSpPr>
              <p:nvPr/>
            </p:nvSpPr>
            <p:spPr bwMode="auto">
              <a:xfrm>
                <a:off x="4016" y="2844"/>
                <a:ext cx="64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08" name="Text Box 32"/>
              <p:cNvSpPr txBox="1">
                <a:spLocks noChangeArrowheads="1"/>
              </p:cNvSpPr>
              <p:nvPr/>
            </p:nvSpPr>
            <p:spPr bwMode="auto">
              <a:xfrm>
                <a:off x="4197" y="2181"/>
                <a:ext cx="27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</a:rPr>
                  <a:t>B</a:t>
                </a:r>
                <a:endParaRPr lang="en-US" altLang="en-US" sz="3200" baseline="-25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2209" name="Text Box 33"/>
              <p:cNvSpPr txBox="1">
                <a:spLocks noChangeArrowheads="1"/>
              </p:cNvSpPr>
              <p:nvPr/>
            </p:nvSpPr>
            <p:spPr bwMode="auto">
              <a:xfrm>
                <a:off x="3676" y="2493"/>
                <a:ext cx="29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r>
                  <a:rPr lang="en-US" altLang="en-US" sz="3200"/>
                  <a:t>’</a:t>
                </a:r>
                <a:endParaRPr lang="en-US" altLang="en-US" sz="3200" b="1" baseline="-25000"/>
              </a:p>
            </p:txBody>
          </p:sp>
        </p:grpSp>
        <p:sp>
          <p:nvSpPr>
            <p:cNvPr id="1202210" name="Text Box 34"/>
            <p:cNvSpPr txBox="1">
              <a:spLocks noChangeArrowheads="1"/>
            </p:cNvSpPr>
            <p:nvPr/>
          </p:nvSpPr>
          <p:spPr bwMode="auto">
            <a:xfrm>
              <a:off x="4158" y="2439"/>
              <a:ext cx="3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FFFFFF"/>
                  </a:solidFill>
                  <a:latin typeface="Times New Roman" panose="02020603050405020304" pitchFamily="18" charset="0"/>
                  <a:sym typeface="Math C" panose="05000000000000000000" pitchFamily="2" charset="2"/>
                </a:rPr>
                <a:t></a:t>
              </a:r>
            </a:p>
          </p:txBody>
        </p:sp>
        <p:grpSp>
          <p:nvGrpSpPr>
            <p:cNvPr id="1202211" name="Group 35"/>
            <p:cNvGrpSpPr>
              <a:grpSpLocks/>
            </p:cNvGrpSpPr>
            <p:nvPr/>
          </p:nvGrpSpPr>
          <p:grpSpPr bwMode="auto">
            <a:xfrm>
              <a:off x="2984" y="2022"/>
              <a:ext cx="897" cy="808"/>
              <a:chOff x="2484" y="894"/>
              <a:chExt cx="897" cy="808"/>
            </a:xfrm>
          </p:grpSpPr>
          <p:sp>
            <p:nvSpPr>
              <p:cNvPr id="1202212" name="Text Box 36"/>
              <p:cNvSpPr txBox="1">
                <a:spLocks noChangeArrowheads="1"/>
              </p:cNvSpPr>
              <p:nvPr/>
            </p:nvSpPr>
            <p:spPr bwMode="auto">
              <a:xfrm>
                <a:off x="2484" y="1317"/>
                <a:ext cx="25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endParaRPr lang="en-US" altLang="en-US" sz="3200"/>
              </a:p>
            </p:txBody>
          </p:sp>
          <p:sp>
            <p:nvSpPr>
              <p:cNvPr id="1202213" name="Line 37"/>
              <p:cNvSpPr>
                <a:spLocks noChangeShapeType="1"/>
              </p:cNvSpPr>
              <p:nvPr/>
            </p:nvSpPr>
            <p:spPr bwMode="auto">
              <a:xfrm flipV="1">
                <a:off x="3375" y="894"/>
                <a:ext cx="0" cy="80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14" name="Line 38"/>
              <p:cNvSpPr>
                <a:spLocks noChangeShapeType="1"/>
              </p:cNvSpPr>
              <p:nvPr/>
            </p:nvSpPr>
            <p:spPr bwMode="auto">
              <a:xfrm flipV="1">
                <a:off x="2845" y="1381"/>
                <a:ext cx="532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15" name="Line 39"/>
              <p:cNvSpPr>
                <a:spLocks noChangeShapeType="1"/>
              </p:cNvSpPr>
              <p:nvPr/>
            </p:nvSpPr>
            <p:spPr bwMode="auto">
              <a:xfrm flipV="1">
                <a:off x="2852" y="1687"/>
                <a:ext cx="529" cy="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16" name="Line 40"/>
              <p:cNvSpPr>
                <a:spLocks noChangeShapeType="1"/>
              </p:cNvSpPr>
              <p:nvPr/>
            </p:nvSpPr>
            <p:spPr bwMode="auto">
              <a:xfrm>
                <a:off x="2845" y="902"/>
                <a:ext cx="0" cy="79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17" name="Line 41"/>
              <p:cNvSpPr>
                <a:spLocks noChangeShapeType="1"/>
              </p:cNvSpPr>
              <p:nvPr/>
            </p:nvSpPr>
            <p:spPr bwMode="auto">
              <a:xfrm flipV="1">
                <a:off x="2837" y="1012"/>
                <a:ext cx="544" cy="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18" name="Text Box 42"/>
              <p:cNvSpPr txBox="1">
                <a:spLocks noChangeArrowheads="1"/>
              </p:cNvSpPr>
              <p:nvPr/>
            </p:nvSpPr>
            <p:spPr bwMode="auto">
              <a:xfrm>
                <a:off x="2953" y="1337"/>
                <a:ext cx="27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1202219" name="Text Box 43"/>
              <p:cNvSpPr txBox="1">
                <a:spLocks noChangeArrowheads="1"/>
              </p:cNvSpPr>
              <p:nvPr/>
            </p:nvSpPr>
            <p:spPr bwMode="auto">
              <a:xfrm>
                <a:off x="2972" y="988"/>
                <a:ext cx="30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1202220" name="Group 44"/>
          <p:cNvGrpSpPr>
            <a:grpSpLocks/>
          </p:cNvGrpSpPr>
          <p:nvPr/>
        </p:nvGrpSpPr>
        <p:grpSpPr bwMode="auto">
          <a:xfrm>
            <a:off x="4737100" y="4676775"/>
            <a:ext cx="4151313" cy="1890713"/>
            <a:chOff x="2984" y="2946"/>
            <a:chExt cx="2615" cy="1191"/>
          </a:xfrm>
        </p:grpSpPr>
        <p:grpSp>
          <p:nvGrpSpPr>
            <p:cNvPr id="1202221" name="Group 45"/>
            <p:cNvGrpSpPr>
              <a:grpSpLocks/>
            </p:cNvGrpSpPr>
            <p:nvPr/>
          </p:nvGrpSpPr>
          <p:grpSpPr bwMode="auto">
            <a:xfrm>
              <a:off x="4612" y="2946"/>
              <a:ext cx="987" cy="1144"/>
              <a:chOff x="4612" y="2946"/>
              <a:chExt cx="987" cy="1144"/>
            </a:xfrm>
          </p:grpSpPr>
          <p:grpSp>
            <p:nvGrpSpPr>
              <p:cNvPr id="1202222" name="Group 46"/>
              <p:cNvGrpSpPr>
                <a:grpSpLocks/>
              </p:cNvGrpSpPr>
              <p:nvPr/>
            </p:nvGrpSpPr>
            <p:grpSpPr bwMode="auto">
              <a:xfrm>
                <a:off x="4944" y="2946"/>
                <a:ext cx="655" cy="1141"/>
                <a:chOff x="4944" y="2946"/>
                <a:chExt cx="655" cy="1141"/>
              </a:xfrm>
            </p:grpSpPr>
            <p:sp>
              <p:nvSpPr>
                <p:cNvPr id="1202223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5586" y="2946"/>
                  <a:ext cx="6" cy="114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222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5133" y="3077"/>
                  <a:ext cx="277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200" b="1">
                      <a:solidFill>
                        <a:srgbClr val="FFFFFF"/>
                      </a:solidFill>
                    </a:rPr>
                    <a:t>B</a:t>
                  </a:r>
                  <a:endParaRPr lang="en-US" altLang="en-US" sz="3200" baseline="-250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222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952" y="3446"/>
                  <a:ext cx="640" cy="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222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950" y="3764"/>
                  <a:ext cx="649" cy="2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2227" name="Line 51"/>
                <p:cNvSpPr>
                  <a:spLocks noChangeShapeType="1"/>
                </p:cNvSpPr>
                <p:nvPr/>
              </p:nvSpPr>
              <p:spPr bwMode="auto">
                <a:xfrm>
                  <a:off x="4958" y="2949"/>
                  <a:ext cx="0" cy="112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222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953" y="3101"/>
                  <a:ext cx="631" cy="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222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132" y="3719"/>
                  <a:ext cx="278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bg1"/>
                      </a:solidFill>
                      <a:miter lim="800000"/>
                      <a:headEnd/>
                      <a:tailEnd type="none" w="lg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200" b="1">
                      <a:solidFill>
                        <a:srgbClr val="FFFFFF"/>
                      </a:solidFill>
                      <a:sym typeface="Symbol" panose="05050102010706020507" pitchFamily="18" charset="2"/>
                    </a:rPr>
                    <a:t></a:t>
                  </a:r>
                </a:p>
              </p:txBody>
            </p:sp>
            <p:sp>
              <p:nvSpPr>
                <p:cNvPr id="1202230" name="Line 54"/>
                <p:cNvSpPr>
                  <a:spLocks noChangeShapeType="1"/>
                </p:cNvSpPr>
                <p:nvPr/>
              </p:nvSpPr>
              <p:spPr bwMode="auto">
                <a:xfrm>
                  <a:off x="4944" y="4076"/>
                  <a:ext cx="649" cy="1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223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135" y="3421"/>
                  <a:ext cx="27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200" b="1">
                      <a:solidFill>
                        <a:srgbClr val="FFFFFF"/>
                      </a:solidFill>
                    </a:rPr>
                    <a:t>C</a:t>
                  </a:r>
                  <a:endParaRPr lang="en-US" altLang="en-US" sz="3200" baseline="-25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202232" name="Text Box 56"/>
              <p:cNvSpPr txBox="1">
                <a:spLocks noChangeArrowheads="1"/>
              </p:cNvSpPr>
              <p:nvPr/>
            </p:nvSpPr>
            <p:spPr bwMode="auto">
              <a:xfrm>
                <a:off x="4612" y="3725"/>
                <a:ext cx="29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r>
                  <a:rPr lang="en-US" altLang="en-US" sz="3200"/>
                  <a:t>’</a:t>
                </a:r>
                <a:endParaRPr lang="en-US" altLang="en-US" sz="3200" b="1" baseline="-25000"/>
              </a:p>
            </p:txBody>
          </p:sp>
        </p:grpSp>
        <p:sp>
          <p:nvSpPr>
            <p:cNvPr id="1202233" name="Text Box 57"/>
            <p:cNvSpPr txBox="1">
              <a:spLocks noChangeArrowheads="1"/>
            </p:cNvSpPr>
            <p:nvPr/>
          </p:nvSpPr>
          <p:spPr bwMode="auto">
            <a:xfrm>
              <a:off x="4158" y="3695"/>
              <a:ext cx="3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FFFFFF"/>
                  </a:solidFill>
                  <a:latin typeface="Times New Roman" panose="02020603050405020304" pitchFamily="18" charset="0"/>
                  <a:sym typeface="Math C" panose="05000000000000000000" pitchFamily="2" charset="2"/>
                </a:rPr>
                <a:t></a:t>
              </a:r>
            </a:p>
          </p:txBody>
        </p:sp>
        <p:grpSp>
          <p:nvGrpSpPr>
            <p:cNvPr id="1202234" name="Group 58"/>
            <p:cNvGrpSpPr>
              <a:grpSpLocks/>
            </p:cNvGrpSpPr>
            <p:nvPr/>
          </p:nvGrpSpPr>
          <p:grpSpPr bwMode="auto">
            <a:xfrm>
              <a:off x="2984" y="3278"/>
              <a:ext cx="897" cy="808"/>
              <a:chOff x="2484" y="894"/>
              <a:chExt cx="897" cy="808"/>
            </a:xfrm>
          </p:grpSpPr>
          <p:sp>
            <p:nvSpPr>
              <p:cNvPr id="1202235" name="Text Box 59"/>
              <p:cNvSpPr txBox="1">
                <a:spLocks noChangeArrowheads="1"/>
              </p:cNvSpPr>
              <p:nvPr/>
            </p:nvSpPr>
            <p:spPr bwMode="auto">
              <a:xfrm>
                <a:off x="2484" y="1317"/>
                <a:ext cx="25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endParaRPr lang="en-US" altLang="en-US" sz="3200"/>
              </a:p>
            </p:txBody>
          </p:sp>
          <p:sp>
            <p:nvSpPr>
              <p:cNvPr id="1202236" name="Line 60"/>
              <p:cNvSpPr>
                <a:spLocks noChangeShapeType="1"/>
              </p:cNvSpPr>
              <p:nvPr/>
            </p:nvSpPr>
            <p:spPr bwMode="auto">
              <a:xfrm flipV="1">
                <a:off x="3375" y="894"/>
                <a:ext cx="0" cy="80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37" name="Line 61"/>
              <p:cNvSpPr>
                <a:spLocks noChangeShapeType="1"/>
              </p:cNvSpPr>
              <p:nvPr/>
            </p:nvSpPr>
            <p:spPr bwMode="auto">
              <a:xfrm flipV="1">
                <a:off x="2845" y="1381"/>
                <a:ext cx="532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38" name="Line 62"/>
              <p:cNvSpPr>
                <a:spLocks noChangeShapeType="1"/>
              </p:cNvSpPr>
              <p:nvPr/>
            </p:nvSpPr>
            <p:spPr bwMode="auto">
              <a:xfrm flipV="1">
                <a:off x="2852" y="1687"/>
                <a:ext cx="529" cy="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39" name="Line 63"/>
              <p:cNvSpPr>
                <a:spLocks noChangeShapeType="1"/>
              </p:cNvSpPr>
              <p:nvPr/>
            </p:nvSpPr>
            <p:spPr bwMode="auto">
              <a:xfrm>
                <a:off x="2845" y="902"/>
                <a:ext cx="0" cy="79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40" name="Line 64"/>
              <p:cNvSpPr>
                <a:spLocks noChangeShapeType="1"/>
              </p:cNvSpPr>
              <p:nvPr/>
            </p:nvSpPr>
            <p:spPr bwMode="auto">
              <a:xfrm flipV="1">
                <a:off x="2837" y="1012"/>
                <a:ext cx="544" cy="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241" name="Text Box 65"/>
              <p:cNvSpPr txBox="1">
                <a:spLocks noChangeArrowheads="1"/>
              </p:cNvSpPr>
              <p:nvPr/>
            </p:nvSpPr>
            <p:spPr bwMode="auto">
              <a:xfrm>
                <a:off x="2953" y="1337"/>
                <a:ext cx="27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1202242" name="Text Box 66"/>
              <p:cNvSpPr txBox="1">
                <a:spLocks noChangeArrowheads="1"/>
              </p:cNvSpPr>
              <p:nvPr/>
            </p:nvSpPr>
            <p:spPr bwMode="auto">
              <a:xfrm>
                <a:off x="2972" y="988"/>
                <a:ext cx="30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1D4F-C0D3-4796-AC5E-EEA4BD67B99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143000"/>
          </a:xfrm>
        </p:spPr>
        <p:txBody>
          <a:bodyPr/>
          <a:lstStyle/>
          <a:p>
            <a:r>
              <a:rPr lang="en-US" altLang="en-US"/>
              <a:t>Pushdown System (PDS)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49438"/>
            <a:ext cx="7278688" cy="3160712"/>
          </a:xfrm>
        </p:spPr>
        <p:txBody>
          <a:bodyPr/>
          <a:lstStyle/>
          <a:p>
            <a:r>
              <a:rPr lang="en-US" altLang="en-US"/>
              <a:t>Pushdown automaton without an input tape</a:t>
            </a:r>
          </a:p>
          <a:p>
            <a:r>
              <a:rPr lang="en-US" altLang="en-US"/>
              <a:t>Mechanism for defining a class of infinite-state transition systems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en-US"/>
              <a:t>              &lt;</a:t>
            </a:r>
            <a:r>
              <a:rPr lang="el-GR" altLang="en-US" sz="3200"/>
              <a:t>σ</a:t>
            </a:r>
            <a:r>
              <a:rPr lang="en-US" altLang="en-US"/>
              <a:t>, A&gt;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&lt;</a:t>
            </a:r>
            <a:r>
              <a:rPr lang="el-GR" altLang="en-US" sz="3200"/>
              <a:t>σ</a:t>
            </a:r>
            <a:r>
              <a:rPr lang="en-US" altLang="en-US"/>
              <a:t>, A A&gt;</a:t>
            </a:r>
          </a:p>
        </p:txBody>
      </p:sp>
      <p:sp>
        <p:nvSpPr>
          <p:cNvPr id="1204228" name="Text Box 4"/>
          <p:cNvSpPr txBox="1">
            <a:spLocks noChangeArrowheads="1"/>
          </p:cNvSpPr>
          <p:nvPr/>
        </p:nvSpPr>
        <p:spPr bwMode="auto">
          <a:xfrm>
            <a:off x="7513638" y="1901825"/>
            <a:ext cx="1000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&lt;</a:t>
            </a:r>
            <a:r>
              <a:rPr lang="el-GR" altLang="en-US" sz="2800"/>
              <a:t>σ</a:t>
            </a:r>
            <a:r>
              <a:rPr lang="en-US" altLang="en-US" sz="2800"/>
              <a:t>,A&gt;</a:t>
            </a:r>
          </a:p>
        </p:txBody>
      </p:sp>
      <p:sp>
        <p:nvSpPr>
          <p:cNvPr id="1204229" name="Text Box 5"/>
          <p:cNvSpPr txBox="1">
            <a:spLocks noChangeArrowheads="1"/>
          </p:cNvSpPr>
          <p:nvPr/>
        </p:nvSpPr>
        <p:spPr bwMode="auto">
          <a:xfrm>
            <a:off x="7383463" y="2898775"/>
            <a:ext cx="1260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&lt;</a:t>
            </a:r>
            <a:r>
              <a:rPr lang="el-GR" altLang="en-US" sz="2800"/>
              <a:t>σ</a:t>
            </a:r>
            <a:r>
              <a:rPr lang="en-US" altLang="en-US" sz="2800"/>
              <a:t>,AA&gt;</a:t>
            </a:r>
          </a:p>
        </p:txBody>
      </p:sp>
      <p:sp>
        <p:nvSpPr>
          <p:cNvPr id="1204230" name="Text Box 6"/>
          <p:cNvSpPr txBox="1">
            <a:spLocks noChangeArrowheads="1"/>
          </p:cNvSpPr>
          <p:nvPr/>
        </p:nvSpPr>
        <p:spPr bwMode="auto">
          <a:xfrm>
            <a:off x="7253288" y="3897313"/>
            <a:ext cx="1520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&lt;</a:t>
            </a:r>
            <a:r>
              <a:rPr lang="el-GR" altLang="en-US" sz="2800"/>
              <a:t>σ</a:t>
            </a:r>
            <a:r>
              <a:rPr lang="en-US" altLang="en-US" sz="2800"/>
              <a:t>,AAA&gt;</a:t>
            </a:r>
          </a:p>
        </p:txBody>
      </p:sp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7858125" y="5892800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׃</a:t>
            </a:r>
          </a:p>
        </p:txBody>
      </p:sp>
      <p:cxnSp>
        <p:nvCxnSpPr>
          <p:cNvPr id="1204232" name="AutoShape 8"/>
          <p:cNvCxnSpPr>
            <a:cxnSpLocks noChangeShapeType="1"/>
            <a:stCxn id="1204228" idx="2"/>
            <a:endCxn id="1204229" idx="0"/>
          </p:cNvCxnSpPr>
          <p:nvPr/>
        </p:nvCxnSpPr>
        <p:spPr bwMode="auto">
          <a:xfrm>
            <a:off x="8013700" y="2420938"/>
            <a:ext cx="0" cy="47783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4233" name="AutoShape 9"/>
          <p:cNvCxnSpPr>
            <a:cxnSpLocks noChangeShapeType="1"/>
            <a:stCxn id="1204229" idx="2"/>
            <a:endCxn id="1204230" idx="0"/>
          </p:cNvCxnSpPr>
          <p:nvPr/>
        </p:nvCxnSpPr>
        <p:spPr bwMode="auto">
          <a:xfrm>
            <a:off x="8013700" y="3417888"/>
            <a:ext cx="0" cy="47942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4234" name="AutoShape 10"/>
          <p:cNvCxnSpPr>
            <a:cxnSpLocks noChangeShapeType="1"/>
            <a:stCxn id="1204230" idx="2"/>
            <a:endCxn id="1204236" idx="0"/>
          </p:cNvCxnSpPr>
          <p:nvPr/>
        </p:nvCxnSpPr>
        <p:spPr bwMode="auto">
          <a:xfrm>
            <a:off x="8013700" y="4416425"/>
            <a:ext cx="0" cy="47783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4235" name="AutoShape 11"/>
          <p:cNvCxnSpPr>
            <a:cxnSpLocks noChangeShapeType="1"/>
            <a:stCxn id="1204236" idx="2"/>
            <a:endCxn id="1204231" idx="0"/>
          </p:cNvCxnSpPr>
          <p:nvPr/>
        </p:nvCxnSpPr>
        <p:spPr bwMode="auto">
          <a:xfrm>
            <a:off x="8013700" y="5413375"/>
            <a:ext cx="0" cy="47942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4236" name="Text Box 12"/>
          <p:cNvSpPr txBox="1">
            <a:spLocks noChangeArrowheads="1"/>
          </p:cNvSpPr>
          <p:nvPr/>
        </p:nvSpPr>
        <p:spPr bwMode="auto">
          <a:xfrm>
            <a:off x="7123113" y="4894263"/>
            <a:ext cx="178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&lt;</a:t>
            </a:r>
            <a:r>
              <a:rPr lang="el-GR" altLang="en-US" sz="2800"/>
              <a:t>σ</a:t>
            </a:r>
            <a:r>
              <a:rPr lang="en-US" altLang="en-US" sz="2800"/>
              <a:t>,AAAA&gt;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FAC8-0586-4A71-ABF6-BCCEFF63FCC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92088"/>
            <a:ext cx="7823200" cy="563562"/>
          </a:xfrm>
        </p:spPr>
        <p:txBody>
          <a:bodyPr/>
          <a:lstStyle/>
          <a:p>
            <a:r>
              <a:rPr lang="en-US" altLang="en-US"/>
              <a:t>Interprocedural CFG as a PDS</a:t>
            </a:r>
          </a:p>
        </p:txBody>
      </p:sp>
      <p:sp>
        <p:nvSpPr>
          <p:cNvPr id="1241091" name="Freeform 3"/>
          <p:cNvSpPr>
            <a:spLocks/>
          </p:cNvSpPr>
          <p:nvPr/>
        </p:nvSpPr>
        <p:spPr bwMode="auto">
          <a:xfrm>
            <a:off x="3375025" y="5081588"/>
            <a:ext cx="3621088" cy="1630362"/>
          </a:xfrm>
          <a:custGeom>
            <a:avLst/>
            <a:gdLst>
              <a:gd name="T0" fmla="*/ 1642 w 2281"/>
              <a:gd name="T1" fmla="*/ 39 h 1027"/>
              <a:gd name="T2" fmla="*/ 736 w 2281"/>
              <a:gd name="T3" fmla="*/ 39 h 1027"/>
              <a:gd name="T4" fmla="*/ 131 w 2281"/>
              <a:gd name="T5" fmla="*/ 83 h 1027"/>
              <a:gd name="T6" fmla="*/ 26 w 2281"/>
              <a:gd name="T7" fmla="*/ 540 h 1027"/>
              <a:gd name="T8" fmla="*/ 288 w 2281"/>
              <a:gd name="T9" fmla="*/ 906 h 1027"/>
              <a:gd name="T10" fmla="*/ 736 w 2281"/>
              <a:gd name="T11" fmla="*/ 996 h 1027"/>
              <a:gd name="T12" fmla="*/ 1155 w 2281"/>
              <a:gd name="T13" fmla="*/ 1026 h 1027"/>
              <a:gd name="T14" fmla="*/ 1619 w 2281"/>
              <a:gd name="T15" fmla="*/ 989 h 1027"/>
              <a:gd name="T16" fmla="*/ 2008 w 2281"/>
              <a:gd name="T17" fmla="*/ 921 h 1027"/>
              <a:gd name="T18" fmla="*/ 2255 w 2281"/>
              <a:gd name="T19" fmla="*/ 600 h 1027"/>
              <a:gd name="T20" fmla="*/ 2165 w 2281"/>
              <a:gd name="T21" fmla="*/ 98 h 1027"/>
              <a:gd name="T22" fmla="*/ 1642 w 2281"/>
              <a:gd name="T23" fmla="*/ 3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1" h="1027">
                <a:moveTo>
                  <a:pt x="1642" y="39"/>
                </a:moveTo>
                <a:cubicBezTo>
                  <a:pt x="1404" y="29"/>
                  <a:pt x="988" y="32"/>
                  <a:pt x="736" y="39"/>
                </a:cubicBezTo>
                <a:cubicBezTo>
                  <a:pt x="484" y="46"/>
                  <a:pt x="249" y="0"/>
                  <a:pt x="131" y="83"/>
                </a:cubicBezTo>
                <a:cubicBezTo>
                  <a:pt x="13" y="166"/>
                  <a:pt x="0" y="403"/>
                  <a:pt x="26" y="540"/>
                </a:cubicBezTo>
                <a:cubicBezTo>
                  <a:pt x="52" y="677"/>
                  <a:pt x="170" y="830"/>
                  <a:pt x="288" y="906"/>
                </a:cubicBezTo>
                <a:cubicBezTo>
                  <a:pt x="406" y="982"/>
                  <a:pt x="592" y="976"/>
                  <a:pt x="736" y="996"/>
                </a:cubicBezTo>
                <a:cubicBezTo>
                  <a:pt x="880" y="1016"/>
                  <a:pt x="1008" y="1027"/>
                  <a:pt x="1155" y="1026"/>
                </a:cubicBezTo>
                <a:cubicBezTo>
                  <a:pt x="1302" y="1025"/>
                  <a:pt x="1477" y="1006"/>
                  <a:pt x="1619" y="989"/>
                </a:cubicBezTo>
                <a:cubicBezTo>
                  <a:pt x="1761" y="972"/>
                  <a:pt x="1902" y="986"/>
                  <a:pt x="2008" y="921"/>
                </a:cubicBezTo>
                <a:cubicBezTo>
                  <a:pt x="2114" y="856"/>
                  <a:pt x="2229" y="737"/>
                  <a:pt x="2255" y="600"/>
                </a:cubicBezTo>
                <a:cubicBezTo>
                  <a:pt x="2281" y="463"/>
                  <a:pt x="2267" y="191"/>
                  <a:pt x="2165" y="98"/>
                </a:cubicBezTo>
                <a:cubicBezTo>
                  <a:pt x="2063" y="5"/>
                  <a:pt x="1880" y="49"/>
                  <a:pt x="1642" y="39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241092" name="AutoShape 4"/>
          <p:cNvCxnSpPr>
            <a:cxnSpLocks noChangeShapeType="1"/>
            <a:stCxn id="1241103" idx="2"/>
            <a:endCxn id="1241093" idx="0"/>
          </p:cNvCxnSpPr>
          <p:nvPr/>
        </p:nvCxnSpPr>
        <p:spPr bwMode="auto">
          <a:xfrm rot="16200000" flipH="1">
            <a:off x="3150395" y="4037806"/>
            <a:ext cx="1255712" cy="11969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1093" name="Text Box 5"/>
          <p:cNvSpPr txBox="1">
            <a:spLocks noChangeArrowheads="1"/>
          </p:cNvSpPr>
          <p:nvPr/>
        </p:nvSpPr>
        <p:spPr bwMode="auto">
          <a:xfrm>
            <a:off x="3754438" y="5278438"/>
            <a:ext cx="12446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1094" name="AutoShape 6"/>
          <p:cNvCxnSpPr>
            <a:cxnSpLocks noChangeShapeType="1"/>
            <a:stCxn id="1241093" idx="2"/>
            <a:endCxn id="1241095" idx="2"/>
          </p:cNvCxnSpPr>
          <p:nvPr/>
        </p:nvCxnSpPr>
        <p:spPr bwMode="auto">
          <a:xfrm rot="16200000" flipH="1">
            <a:off x="5201444" y="4953794"/>
            <a:ext cx="1588" cy="1651000"/>
          </a:xfrm>
          <a:prstGeom prst="curvedConnector3">
            <a:avLst>
              <a:gd name="adj1" fmla="val 2379999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1095" name="Text Box 7"/>
          <p:cNvSpPr txBox="1">
            <a:spLocks noChangeArrowheads="1"/>
          </p:cNvSpPr>
          <p:nvPr/>
        </p:nvSpPr>
        <p:spPr bwMode="auto">
          <a:xfrm>
            <a:off x="5508625" y="5278438"/>
            <a:ext cx="1036638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1096" name="AutoShape 8"/>
          <p:cNvCxnSpPr>
            <a:cxnSpLocks noChangeShapeType="1"/>
            <a:stCxn id="1241104" idx="2"/>
            <a:endCxn id="1241093" idx="0"/>
          </p:cNvCxnSpPr>
          <p:nvPr/>
        </p:nvCxnSpPr>
        <p:spPr bwMode="auto">
          <a:xfrm rot="5400000">
            <a:off x="4574382" y="3763169"/>
            <a:ext cx="1303337" cy="16986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1097" name="AutoShape 9"/>
          <p:cNvCxnSpPr>
            <a:cxnSpLocks noChangeShapeType="1"/>
            <a:stCxn id="1241095" idx="0"/>
            <a:endCxn id="1241108" idx="2"/>
          </p:cNvCxnSpPr>
          <p:nvPr/>
        </p:nvCxnSpPr>
        <p:spPr bwMode="auto">
          <a:xfrm rot="5400000" flipH="1">
            <a:off x="4593432" y="3829844"/>
            <a:ext cx="1227137" cy="16414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1098" name="AutoShape 10"/>
          <p:cNvCxnSpPr>
            <a:cxnSpLocks noChangeShapeType="1"/>
            <a:stCxn id="1241095" idx="0"/>
            <a:endCxn id="1241109" idx="2"/>
          </p:cNvCxnSpPr>
          <p:nvPr/>
        </p:nvCxnSpPr>
        <p:spPr bwMode="auto">
          <a:xfrm rot="16200000">
            <a:off x="6041232" y="3947319"/>
            <a:ext cx="1303337" cy="13303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1099" name="Freeform 11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00" name="Text Box 12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1101" name="Text Box 13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1102" name="Text Box 14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1103" name="Text Box 15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1104" name="Text Box 16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1105" name="AutoShape 17"/>
          <p:cNvCxnSpPr>
            <a:cxnSpLocks noChangeShapeType="1"/>
            <a:stCxn id="1241100" idx="2"/>
            <a:endCxn id="1241103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1106" name="Text Box 18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1107" name="AutoShape 19"/>
          <p:cNvCxnSpPr>
            <a:cxnSpLocks noChangeShapeType="1"/>
            <a:stCxn id="1241108" idx="0"/>
            <a:endCxn id="1241101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1108" name="Text Box 20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1109" name="Text Box 21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1110" name="AutoShape 22"/>
          <p:cNvCxnSpPr>
            <a:cxnSpLocks noChangeShapeType="1"/>
            <a:stCxn id="1241101" idx="3"/>
            <a:endCxn id="1241104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1111" name="AutoShape 23"/>
          <p:cNvCxnSpPr>
            <a:cxnSpLocks noChangeShapeType="1"/>
            <a:stCxn id="1241102" idx="2"/>
            <a:endCxn id="1241100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1112" name="AutoShape 24"/>
          <p:cNvCxnSpPr>
            <a:cxnSpLocks noChangeShapeType="1"/>
            <a:stCxn id="1241109" idx="0"/>
            <a:endCxn id="1241106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1113" name="Text Box 25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sp>
        <p:nvSpPr>
          <p:cNvPr id="1241114" name="Text Box 26"/>
          <p:cNvSpPr txBox="1">
            <a:spLocks noChangeArrowheads="1"/>
          </p:cNvSpPr>
          <p:nvPr/>
        </p:nvSpPr>
        <p:spPr bwMode="auto">
          <a:xfrm>
            <a:off x="2955925" y="48529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q:</a:t>
            </a:r>
          </a:p>
        </p:txBody>
      </p:sp>
      <p:sp>
        <p:nvSpPr>
          <p:cNvPr id="1241115" name="Text Box 27"/>
          <p:cNvSpPr txBox="1">
            <a:spLocks noChangeArrowheads="1"/>
          </p:cNvSpPr>
          <p:nvPr/>
        </p:nvSpPr>
        <p:spPr bwMode="auto">
          <a:xfrm>
            <a:off x="96838" y="4408488"/>
            <a:ext cx="285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a&gt; </a:t>
            </a:r>
            <a:r>
              <a:rPr lang="en-US" altLang="en-US" sz="3200" b="1">
                <a:solidFill>
                  <a:srgbClr val="FF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3399"/>
                </a:solidFill>
              </a:rPr>
              <a:t> </a:t>
            </a: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b&gt;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241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41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241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41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41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41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1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F7B72-5F70-4AD1-81CF-0E8B9C199535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92088"/>
            <a:ext cx="7823200" cy="563562"/>
          </a:xfrm>
        </p:spPr>
        <p:txBody>
          <a:bodyPr/>
          <a:lstStyle/>
          <a:p>
            <a:r>
              <a:rPr lang="en-US" altLang="en-US"/>
              <a:t>Interprocedural CFG as a PDS</a:t>
            </a:r>
          </a:p>
        </p:txBody>
      </p:sp>
      <p:sp>
        <p:nvSpPr>
          <p:cNvPr id="1243139" name="Freeform 3"/>
          <p:cNvSpPr>
            <a:spLocks/>
          </p:cNvSpPr>
          <p:nvPr/>
        </p:nvSpPr>
        <p:spPr bwMode="auto">
          <a:xfrm>
            <a:off x="3375025" y="5081588"/>
            <a:ext cx="3621088" cy="1630362"/>
          </a:xfrm>
          <a:custGeom>
            <a:avLst/>
            <a:gdLst>
              <a:gd name="T0" fmla="*/ 1642 w 2281"/>
              <a:gd name="T1" fmla="*/ 39 h 1027"/>
              <a:gd name="T2" fmla="*/ 736 w 2281"/>
              <a:gd name="T3" fmla="*/ 39 h 1027"/>
              <a:gd name="T4" fmla="*/ 131 w 2281"/>
              <a:gd name="T5" fmla="*/ 83 h 1027"/>
              <a:gd name="T6" fmla="*/ 26 w 2281"/>
              <a:gd name="T7" fmla="*/ 540 h 1027"/>
              <a:gd name="T8" fmla="*/ 288 w 2281"/>
              <a:gd name="T9" fmla="*/ 906 h 1027"/>
              <a:gd name="T10" fmla="*/ 736 w 2281"/>
              <a:gd name="T11" fmla="*/ 996 h 1027"/>
              <a:gd name="T12" fmla="*/ 1155 w 2281"/>
              <a:gd name="T13" fmla="*/ 1026 h 1027"/>
              <a:gd name="T14" fmla="*/ 1619 w 2281"/>
              <a:gd name="T15" fmla="*/ 989 h 1027"/>
              <a:gd name="T16" fmla="*/ 2008 w 2281"/>
              <a:gd name="T17" fmla="*/ 921 h 1027"/>
              <a:gd name="T18" fmla="*/ 2255 w 2281"/>
              <a:gd name="T19" fmla="*/ 600 h 1027"/>
              <a:gd name="T20" fmla="*/ 2165 w 2281"/>
              <a:gd name="T21" fmla="*/ 98 h 1027"/>
              <a:gd name="T22" fmla="*/ 1642 w 2281"/>
              <a:gd name="T23" fmla="*/ 3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1" h="1027">
                <a:moveTo>
                  <a:pt x="1642" y="39"/>
                </a:moveTo>
                <a:cubicBezTo>
                  <a:pt x="1404" y="29"/>
                  <a:pt x="988" y="32"/>
                  <a:pt x="736" y="39"/>
                </a:cubicBezTo>
                <a:cubicBezTo>
                  <a:pt x="484" y="46"/>
                  <a:pt x="249" y="0"/>
                  <a:pt x="131" y="83"/>
                </a:cubicBezTo>
                <a:cubicBezTo>
                  <a:pt x="13" y="166"/>
                  <a:pt x="0" y="403"/>
                  <a:pt x="26" y="540"/>
                </a:cubicBezTo>
                <a:cubicBezTo>
                  <a:pt x="52" y="677"/>
                  <a:pt x="170" y="830"/>
                  <a:pt x="288" y="906"/>
                </a:cubicBezTo>
                <a:cubicBezTo>
                  <a:pt x="406" y="982"/>
                  <a:pt x="592" y="976"/>
                  <a:pt x="736" y="996"/>
                </a:cubicBezTo>
                <a:cubicBezTo>
                  <a:pt x="880" y="1016"/>
                  <a:pt x="1008" y="1027"/>
                  <a:pt x="1155" y="1026"/>
                </a:cubicBezTo>
                <a:cubicBezTo>
                  <a:pt x="1302" y="1025"/>
                  <a:pt x="1477" y="1006"/>
                  <a:pt x="1619" y="989"/>
                </a:cubicBezTo>
                <a:cubicBezTo>
                  <a:pt x="1761" y="972"/>
                  <a:pt x="1902" y="986"/>
                  <a:pt x="2008" y="921"/>
                </a:cubicBezTo>
                <a:cubicBezTo>
                  <a:pt x="2114" y="856"/>
                  <a:pt x="2229" y="737"/>
                  <a:pt x="2255" y="600"/>
                </a:cubicBezTo>
                <a:cubicBezTo>
                  <a:pt x="2281" y="463"/>
                  <a:pt x="2267" y="191"/>
                  <a:pt x="2165" y="98"/>
                </a:cubicBezTo>
                <a:cubicBezTo>
                  <a:pt x="2063" y="5"/>
                  <a:pt x="1880" y="49"/>
                  <a:pt x="1642" y="39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243140" name="AutoShape 4"/>
          <p:cNvCxnSpPr>
            <a:cxnSpLocks noChangeShapeType="1"/>
            <a:stCxn id="1243151" idx="2"/>
            <a:endCxn id="1243141" idx="0"/>
          </p:cNvCxnSpPr>
          <p:nvPr/>
        </p:nvCxnSpPr>
        <p:spPr bwMode="auto">
          <a:xfrm rot="16200000" flipH="1">
            <a:off x="3150395" y="4037806"/>
            <a:ext cx="1255712" cy="11969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3141" name="Text Box 5"/>
          <p:cNvSpPr txBox="1">
            <a:spLocks noChangeArrowheads="1"/>
          </p:cNvSpPr>
          <p:nvPr/>
        </p:nvSpPr>
        <p:spPr bwMode="auto">
          <a:xfrm>
            <a:off x="3754438" y="5278438"/>
            <a:ext cx="12446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3142" name="AutoShape 6"/>
          <p:cNvCxnSpPr>
            <a:cxnSpLocks noChangeShapeType="1"/>
            <a:stCxn id="1243141" idx="2"/>
            <a:endCxn id="1243143" idx="2"/>
          </p:cNvCxnSpPr>
          <p:nvPr/>
        </p:nvCxnSpPr>
        <p:spPr bwMode="auto">
          <a:xfrm rot="16200000" flipH="1">
            <a:off x="5201444" y="4953794"/>
            <a:ext cx="1588" cy="1651000"/>
          </a:xfrm>
          <a:prstGeom prst="curvedConnector3">
            <a:avLst>
              <a:gd name="adj1" fmla="val 2379999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3143" name="Text Box 7"/>
          <p:cNvSpPr txBox="1">
            <a:spLocks noChangeArrowheads="1"/>
          </p:cNvSpPr>
          <p:nvPr/>
        </p:nvSpPr>
        <p:spPr bwMode="auto">
          <a:xfrm>
            <a:off x="5508625" y="5278438"/>
            <a:ext cx="1036638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3144" name="AutoShape 8"/>
          <p:cNvCxnSpPr>
            <a:cxnSpLocks noChangeShapeType="1"/>
            <a:stCxn id="1243152" idx="2"/>
            <a:endCxn id="1243141" idx="0"/>
          </p:cNvCxnSpPr>
          <p:nvPr/>
        </p:nvCxnSpPr>
        <p:spPr bwMode="auto">
          <a:xfrm rot="5400000">
            <a:off x="4574382" y="3763169"/>
            <a:ext cx="1303337" cy="16986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3145" name="AutoShape 9"/>
          <p:cNvCxnSpPr>
            <a:cxnSpLocks noChangeShapeType="1"/>
            <a:stCxn id="1243143" idx="0"/>
            <a:endCxn id="1243156" idx="2"/>
          </p:cNvCxnSpPr>
          <p:nvPr/>
        </p:nvCxnSpPr>
        <p:spPr bwMode="auto">
          <a:xfrm rot="5400000" flipH="1">
            <a:off x="4593432" y="3829844"/>
            <a:ext cx="1227137" cy="16414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3146" name="AutoShape 10"/>
          <p:cNvCxnSpPr>
            <a:cxnSpLocks noChangeShapeType="1"/>
            <a:stCxn id="1243143" idx="0"/>
            <a:endCxn id="1243157" idx="2"/>
          </p:cNvCxnSpPr>
          <p:nvPr/>
        </p:nvCxnSpPr>
        <p:spPr bwMode="auto">
          <a:xfrm rot="16200000">
            <a:off x="6041232" y="3947319"/>
            <a:ext cx="1303337" cy="13303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3147" name="Freeform 11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48" name="Text Box 12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3149" name="Text Box 13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3150" name="Text Box 14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3151" name="Text Box 15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3152" name="Text Box 16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3153" name="AutoShape 17"/>
          <p:cNvCxnSpPr>
            <a:cxnSpLocks noChangeShapeType="1"/>
            <a:stCxn id="1243148" idx="2"/>
            <a:endCxn id="1243151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3154" name="Text Box 18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3155" name="AutoShape 19"/>
          <p:cNvCxnSpPr>
            <a:cxnSpLocks noChangeShapeType="1"/>
            <a:stCxn id="1243156" idx="0"/>
            <a:endCxn id="1243149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3156" name="Text Box 20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3157" name="Text Box 21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3158" name="AutoShape 22"/>
          <p:cNvCxnSpPr>
            <a:cxnSpLocks noChangeShapeType="1"/>
            <a:stCxn id="1243149" idx="3"/>
            <a:endCxn id="1243152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3159" name="AutoShape 23"/>
          <p:cNvCxnSpPr>
            <a:cxnSpLocks noChangeShapeType="1"/>
            <a:stCxn id="1243150" idx="2"/>
            <a:endCxn id="1243148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3160" name="AutoShape 24"/>
          <p:cNvCxnSpPr>
            <a:cxnSpLocks noChangeShapeType="1"/>
            <a:stCxn id="1243157" idx="0"/>
            <a:endCxn id="1243154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3161" name="Text Box 25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sp>
        <p:nvSpPr>
          <p:cNvPr id="1243162" name="Text Box 26"/>
          <p:cNvSpPr txBox="1">
            <a:spLocks noChangeArrowheads="1"/>
          </p:cNvSpPr>
          <p:nvPr/>
        </p:nvSpPr>
        <p:spPr bwMode="auto">
          <a:xfrm>
            <a:off x="2955925" y="48529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q:</a:t>
            </a:r>
          </a:p>
        </p:txBody>
      </p:sp>
      <p:sp>
        <p:nvSpPr>
          <p:cNvPr id="1243163" name="Text Box 27"/>
          <p:cNvSpPr txBox="1">
            <a:spLocks noChangeArrowheads="1"/>
          </p:cNvSpPr>
          <p:nvPr/>
        </p:nvSpPr>
        <p:spPr bwMode="auto">
          <a:xfrm>
            <a:off x="96838" y="4408488"/>
            <a:ext cx="2855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b&gt; </a:t>
            </a:r>
            <a:r>
              <a:rPr lang="en-US" altLang="en-US" sz="3200" b="1">
                <a:solidFill>
                  <a:srgbClr val="FF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3399"/>
                </a:solidFill>
              </a:rPr>
              <a:t> </a:t>
            </a: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c&gt;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7D02-0819-4A05-87CC-C6528A0B476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245186" name="Freeform 2"/>
          <p:cNvSpPr>
            <a:spLocks/>
          </p:cNvSpPr>
          <p:nvPr/>
        </p:nvSpPr>
        <p:spPr bwMode="auto">
          <a:xfrm>
            <a:off x="3375025" y="5081588"/>
            <a:ext cx="3621088" cy="1630362"/>
          </a:xfrm>
          <a:custGeom>
            <a:avLst/>
            <a:gdLst>
              <a:gd name="T0" fmla="*/ 1642 w 2281"/>
              <a:gd name="T1" fmla="*/ 39 h 1027"/>
              <a:gd name="T2" fmla="*/ 736 w 2281"/>
              <a:gd name="T3" fmla="*/ 39 h 1027"/>
              <a:gd name="T4" fmla="*/ 131 w 2281"/>
              <a:gd name="T5" fmla="*/ 83 h 1027"/>
              <a:gd name="T6" fmla="*/ 26 w 2281"/>
              <a:gd name="T7" fmla="*/ 540 h 1027"/>
              <a:gd name="T8" fmla="*/ 288 w 2281"/>
              <a:gd name="T9" fmla="*/ 906 h 1027"/>
              <a:gd name="T10" fmla="*/ 736 w 2281"/>
              <a:gd name="T11" fmla="*/ 996 h 1027"/>
              <a:gd name="T12" fmla="*/ 1155 w 2281"/>
              <a:gd name="T13" fmla="*/ 1026 h 1027"/>
              <a:gd name="T14" fmla="*/ 1619 w 2281"/>
              <a:gd name="T15" fmla="*/ 989 h 1027"/>
              <a:gd name="T16" fmla="*/ 2008 w 2281"/>
              <a:gd name="T17" fmla="*/ 921 h 1027"/>
              <a:gd name="T18" fmla="*/ 2255 w 2281"/>
              <a:gd name="T19" fmla="*/ 600 h 1027"/>
              <a:gd name="T20" fmla="*/ 2165 w 2281"/>
              <a:gd name="T21" fmla="*/ 98 h 1027"/>
              <a:gd name="T22" fmla="*/ 1642 w 2281"/>
              <a:gd name="T23" fmla="*/ 3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1" h="1027">
                <a:moveTo>
                  <a:pt x="1642" y="39"/>
                </a:moveTo>
                <a:cubicBezTo>
                  <a:pt x="1404" y="29"/>
                  <a:pt x="988" y="32"/>
                  <a:pt x="736" y="39"/>
                </a:cubicBezTo>
                <a:cubicBezTo>
                  <a:pt x="484" y="46"/>
                  <a:pt x="249" y="0"/>
                  <a:pt x="131" y="83"/>
                </a:cubicBezTo>
                <a:cubicBezTo>
                  <a:pt x="13" y="166"/>
                  <a:pt x="0" y="403"/>
                  <a:pt x="26" y="540"/>
                </a:cubicBezTo>
                <a:cubicBezTo>
                  <a:pt x="52" y="677"/>
                  <a:pt x="170" y="830"/>
                  <a:pt x="288" y="906"/>
                </a:cubicBezTo>
                <a:cubicBezTo>
                  <a:pt x="406" y="982"/>
                  <a:pt x="592" y="976"/>
                  <a:pt x="736" y="996"/>
                </a:cubicBezTo>
                <a:cubicBezTo>
                  <a:pt x="880" y="1016"/>
                  <a:pt x="1008" y="1027"/>
                  <a:pt x="1155" y="1026"/>
                </a:cubicBezTo>
                <a:cubicBezTo>
                  <a:pt x="1302" y="1025"/>
                  <a:pt x="1477" y="1006"/>
                  <a:pt x="1619" y="989"/>
                </a:cubicBezTo>
                <a:cubicBezTo>
                  <a:pt x="1761" y="972"/>
                  <a:pt x="1902" y="986"/>
                  <a:pt x="2008" y="921"/>
                </a:cubicBezTo>
                <a:cubicBezTo>
                  <a:pt x="2114" y="856"/>
                  <a:pt x="2229" y="737"/>
                  <a:pt x="2255" y="600"/>
                </a:cubicBezTo>
                <a:cubicBezTo>
                  <a:pt x="2281" y="463"/>
                  <a:pt x="2267" y="191"/>
                  <a:pt x="2165" y="98"/>
                </a:cubicBezTo>
                <a:cubicBezTo>
                  <a:pt x="2063" y="5"/>
                  <a:pt x="1880" y="49"/>
                  <a:pt x="1642" y="39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45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98500" y="192088"/>
            <a:ext cx="7823200" cy="563562"/>
          </a:xfrm>
        </p:spPr>
        <p:txBody>
          <a:bodyPr/>
          <a:lstStyle/>
          <a:p>
            <a:r>
              <a:rPr lang="en-US" altLang="en-US"/>
              <a:t>Interprocedural CFG as a PDS</a:t>
            </a:r>
          </a:p>
        </p:txBody>
      </p:sp>
      <p:sp>
        <p:nvSpPr>
          <p:cNvPr id="1245188" name="Text Box 4"/>
          <p:cNvSpPr txBox="1">
            <a:spLocks noChangeArrowheads="1"/>
          </p:cNvSpPr>
          <p:nvPr/>
        </p:nvSpPr>
        <p:spPr bwMode="auto">
          <a:xfrm>
            <a:off x="3754438" y="5278438"/>
            <a:ext cx="1244600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5189" name="AutoShape 5"/>
          <p:cNvCxnSpPr>
            <a:cxnSpLocks noChangeShapeType="1"/>
            <a:stCxn id="1245188" idx="2"/>
            <a:endCxn id="1245190" idx="2"/>
          </p:cNvCxnSpPr>
          <p:nvPr/>
        </p:nvCxnSpPr>
        <p:spPr bwMode="auto">
          <a:xfrm rot="16200000" flipH="1">
            <a:off x="5201444" y="4953794"/>
            <a:ext cx="1588" cy="1651000"/>
          </a:xfrm>
          <a:prstGeom prst="curvedConnector3">
            <a:avLst>
              <a:gd name="adj1" fmla="val 2379999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5190" name="Text Box 6"/>
          <p:cNvSpPr txBox="1">
            <a:spLocks noChangeArrowheads="1"/>
          </p:cNvSpPr>
          <p:nvPr/>
        </p:nvSpPr>
        <p:spPr bwMode="auto">
          <a:xfrm>
            <a:off x="5508625" y="5278438"/>
            <a:ext cx="1036638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5191" name="AutoShape 7"/>
          <p:cNvCxnSpPr>
            <a:cxnSpLocks noChangeShapeType="1"/>
            <a:stCxn id="1245199" idx="2"/>
            <a:endCxn id="1245188" idx="0"/>
          </p:cNvCxnSpPr>
          <p:nvPr/>
        </p:nvCxnSpPr>
        <p:spPr bwMode="auto">
          <a:xfrm rot="5400000">
            <a:off x="4574382" y="3763169"/>
            <a:ext cx="1303337" cy="16986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5192" name="AutoShape 8"/>
          <p:cNvCxnSpPr>
            <a:cxnSpLocks noChangeShapeType="1"/>
            <a:stCxn id="1245190" idx="0"/>
            <a:endCxn id="1245203" idx="2"/>
          </p:cNvCxnSpPr>
          <p:nvPr/>
        </p:nvCxnSpPr>
        <p:spPr bwMode="auto">
          <a:xfrm rot="5400000" flipH="1">
            <a:off x="4593432" y="3829844"/>
            <a:ext cx="1227137" cy="16414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5193" name="AutoShape 9"/>
          <p:cNvCxnSpPr>
            <a:cxnSpLocks noChangeShapeType="1"/>
            <a:stCxn id="1245190" idx="0"/>
            <a:endCxn id="1245204" idx="2"/>
          </p:cNvCxnSpPr>
          <p:nvPr/>
        </p:nvCxnSpPr>
        <p:spPr bwMode="auto">
          <a:xfrm rot="16200000">
            <a:off x="6041232" y="3947319"/>
            <a:ext cx="1303337" cy="13303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5194" name="Freeform 10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195" name="Text Box 11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5196" name="Text Box 12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5197" name="Text Box 13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5198" name="Text Box 14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5199" name="Text Box 15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5200" name="AutoShape 16"/>
          <p:cNvCxnSpPr>
            <a:cxnSpLocks noChangeShapeType="1"/>
            <a:stCxn id="1245195" idx="2"/>
            <a:endCxn id="1245198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5201" name="Text Box 17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5202" name="AutoShape 18"/>
          <p:cNvCxnSpPr>
            <a:cxnSpLocks noChangeShapeType="1"/>
            <a:stCxn id="1245203" idx="0"/>
            <a:endCxn id="1245196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5203" name="Text Box 19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5204" name="Text Box 20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5205" name="AutoShape 21"/>
          <p:cNvCxnSpPr>
            <a:cxnSpLocks noChangeShapeType="1"/>
            <a:stCxn id="1245196" idx="3"/>
            <a:endCxn id="1245199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5206" name="AutoShape 22"/>
          <p:cNvCxnSpPr>
            <a:cxnSpLocks noChangeShapeType="1"/>
            <a:stCxn id="1245197" idx="2"/>
            <a:endCxn id="1245195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5207" name="AutoShape 23"/>
          <p:cNvCxnSpPr>
            <a:cxnSpLocks noChangeShapeType="1"/>
            <a:stCxn id="1245204" idx="0"/>
            <a:endCxn id="1245201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5208" name="Text Box 24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sp>
        <p:nvSpPr>
          <p:cNvPr id="1245209" name="Text Box 25"/>
          <p:cNvSpPr txBox="1">
            <a:spLocks noChangeArrowheads="1"/>
          </p:cNvSpPr>
          <p:nvPr/>
        </p:nvSpPr>
        <p:spPr bwMode="auto">
          <a:xfrm>
            <a:off x="2955925" y="48529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q:</a:t>
            </a:r>
          </a:p>
        </p:txBody>
      </p:sp>
      <p:sp>
        <p:nvSpPr>
          <p:cNvPr id="1245210" name="Text Box 26"/>
          <p:cNvSpPr txBox="1">
            <a:spLocks noChangeArrowheads="1"/>
          </p:cNvSpPr>
          <p:nvPr/>
        </p:nvSpPr>
        <p:spPr bwMode="auto">
          <a:xfrm>
            <a:off x="96838" y="4408488"/>
            <a:ext cx="3181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c&gt; </a:t>
            </a:r>
            <a:r>
              <a:rPr lang="en-US" altLang="en-US" sz="3200" b="1">
                <a:solidFill>
                  <a:srgbClr val="FF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3399"/>
                </a:solidFill>
              </a:rPr>
              <a:t> </a:t>
            </a: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d f&gt;</a:t>
            </a:r>
          </a:p>
        </p:txBody>
      </p:sp>
      <p:grpSp>
        <p:nvGrpSpPr>
          <p:cNvPr id="1245211" name="Group 27"/>
          <p:cNvGrpSpPr>
            <a:grpSpLocks/>
          </p:cNvGrpSpPr>
          <p:nvPr/>
        </p:nvGrpSpPr>
        <p:grpSpPr bwMode="auto">
          <a:xfrm>
            <a:off x="58738" y="4919663"/>
            <a:ext cx="3236912" cy="1836737"/>
            <a:chOff x="37" y="3099"/>
            <a:chExt cx="2039" cy="1157"/>
          </a:xfrm>
        </p:grpSpPr>
        <p:sp>
          <p:nvSpPr>
            <p:cNvPr id="1245212" name="Text Box 28"/>
            <p:cNvSpPr txBox="1">
              <a:spLocks noChangeArrowheads="1"/>
            </p:cNvSpPr>
            <p:nvPr/>
          </p:nvSpPr>
          <p:spPr bwMode="auto">
            <a:xfrm>
              <a:off x="37" y="3568"/>
              <a:ext cx="2039" cy="68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save return site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on stack</a:t>
              </a:r>
            </a:p>
          </p:txBody>
        </p:sp>
        <p:sp>
          <p:nvSpPr>
            <p:cNvPr id="1245213" name="Line 29"/>
            <p:cNvSpPr>
              <a:spLocks noChangeShapeType="1"/>
            </p:cNvSpPr>
            <p:nvPr/>
          </p:nvSpPr>
          <p:spPr bwMode="auto">
            <a:xfrm flipV="1">
              <a:off x="1488" y="3099"/>
              <a:ext cx="272" cy="46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245214" name="AutoShape 30"/>
          <p:cNvCxnSpPr>
            <a:cxnSpLocks noChangeShapeType="1"/>
            <a:stCxn id="1245198" idx="2"/>
            <a:endCxn id="1245188" idx="0"/>
          </p:cNvCxnSpPr>
          <p:nvPr/>
        </p:nvCxnSpPr>
        <p:spPr bwMode="auto">
          <a:xfrm rot="16200000" flipH="1">
            <a:off x="3150395" y="4037806"/>
            <a:ext cx="1255712" cy="11969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rgbClr val="FF3399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CC46C-734E-4FE6-BF38-F27D035ED70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92088"/>
            <a:ext cx="7823200" cy="563562"/>
          </a:xfrm>
        </p:spPr>
        <p:txBody>
          <a:bodyPr/>
          <a:lstStyle/>
          <a:p>
            <a:r>
              <a:rPr lang="en-US" altLang="en-US"/>
              <a:t>Interprocedural CFG as a PDS</a:t>
            </a:r>
          </a:p>
        </p:txBody>
      </p:sp>
      <p:sp>
        <p:nvSpPr>
          <p:cNvPr id="1247235" name="Freeform 3"/>
          <p:cNvSpPr>
            <a:spLocks/>
          </p:cNvSpPr>
          <p:nvPr/>
        </p:nvSpPr>
        <p:spPr bwMode="auto">
          <a:xfrm>
            <a:off x="3375025" y="5081588"/>
            <a:ext cx="3621088" cy="1630362"/>
          </a:xfrm>
          <a:custGeom>
            <a:avLst/>
            <a:gdLst>
              <a:gd name="T0" fmla="*/ 1642 w 2281"/>
              <a:gd name="T1" fmla="*/ 39 h 1027"/>
              <a:gd name="T2" fmla="*/ 736 w 2281"/>
              <a:gd name="T3" fmla="*/ 39 h 1027"/>
              <a:gd name="T4" fmla="*/ 131 w 2281"/>
              <a:gd name="T5" fmla="*/ 83 h 1027"/>
              <a:gd name="T6" fmla="*/ 26 w 2281"/>
              <a:gd name="T7" fmla="*/ 540 h 1027"/>
              <a:gd name="T8" fmla="*/ 288 w 2281"/>
              <a:gd name="T9" fmla="*/ 906 h 1027"/>
              <a:gd name="T10" fmla="*/ 736 w 2281"/>
              <a:gd name="T11" fmla="*/ 996 h 1027"/>
              <a:gd name="T12" fmla="*/ 1155 w 2281"/>
              <a:gd name="T13" fmla="*/ 1026 h 1027"/>
              <a:gd name="T14" fmla="*/ 1619 w 2281"/>
              <a:gd name="T15" fmla="*/ 989 h 1027"/>
              <a:gd name="T16" fmla="*/ 2008 w 2281"/>
              <a:gd name="T17" fmla="*/ 921 h 1027"/>
              <a:gd name="T18" fmla="*/ 2255 w 2281"/>
              <a:gd name="T19" fmla="*/ 600 h 1027"/>
              <a:gd name="T20" fmla="*/ 2165 w 2281"/>
              <a:gd name="T21" fmla="*/ 98 h 1027"/>
              <a:gd name="T22" fmla="*/ 1642 w 2281"/>
              <a:gd name="T23" fmla="*/ 3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1" h="1027">
                <a:moveTo>
                  <a:pt x="1642" y="39"/>
                </a:moveTo>
                <a:cubicBezTo>
                  <a:pt x="1404" y="29"/>
                  <a:pt x="988" y="32"/>
                  <a:pt x="736" y="39"/>
                </a:cubicBezTo>
                <a:cubicBezTo>
                  <a:pt x="484" y="46"/>
                  <a:pt x="249" y="0"/>
                  <a:pt x="131" y="83"/>
                </a:cubicBezTo>
                <a:cubicBezTo>
                  <a:pt x="13" y="166"/>
                  <a:pt x="0" y="403"/>
                  <a:pt x="26" y="540"/>
                </a:cubicBezTo>
                <a:cubicBezTo>
                  <a:pt x="52" y="677"/>
                  <a:pt x="170" y="830"/>
                  <a:pt x="288" y="906"/>
                </a:cubicBezTo>
                <a:cubicBezTo>
                  <a:pt x="406" y="982"/>
                  <a:pt x="592" y="976"/>
                  <a:pt x="736" y="996"/>
                </a:cubicBezTo>
                <a:cubicBezTo>
                  <a:pt x="880" y="1016"/>
                  <a:pt x="1008" y="1027"/>
                  <a:pt x="1155" y="1026"/>
                </a:cubicBezTo>
                <a:cubicBezTo>
                  <a:pt x="1302" y="1025"/>
                  <a:pt x="1477" y="1006"/>
                  <a:pt x="1619" y="989"/>
                </a:cubicBezTo>
                <a:cubicBezTo>
                  <a:pt x="1761" y="972"/>
                  <a:pt x="1902" y="986"/>
                  <a:pt x="2008" y="921"/>
                </a:cubicBezTo>
                <a:cubicBezTo>
                  <a:pt x="2114" y="856"/>
                  <a:pt x="2229" y="737"/>
                  <a:pt x="2255" y="600"/>
                </a:cubicBezTo>
                <a:cubicBezTo>
                  <a:pt x="2281" y="463"/>
                  <a:pt x="2267" y="191"/>
                  <a:pt x="2165" y="98"/>
                </a:cubicBezTo>
                <a:cubicBezTo>
                  <a:pt x="2063" y="5"/>
                  <a:pt x="1880" y="49"/>
                  <a:pt x="1642" y="39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247236" name="AutoShape 4"/>
          <p:cNvCxnSpPr>
            <a:cxnSpLocks noChangeShapeType="1"/>
            <a:stCxn id="1247247" idx="2"/>
            <a:endCxn id="1247237" idx="0"/>
          </p:cNvCxnSpPr>
          <p:nvPr/>
        </p:nvCxnSpPr>
        <p:spPr bwMode="auto">
          <a:xfrm rot="16200000" flipH="1">
            <a:off x="3150395" y="4037806"/>
            <a:ext cx="1255712" cy="11969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7237" name="Text Box 5"/>
          <p:cNvSpPr txBox="1">
            <a:spLocks noChangeArrowheads="1"/>
          </p:cNvSpPr>
          <p:nvPr/>
        </p:nvSpPr>
        <p:spPr bwMode="auto">
          <a:xfrm>
            <a:off x="3754438" y="5278438"/>
            <a:ext cx="1244600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7238" name="AutoShape 6"/>
          <p:cNvCxnSpPr>
            <a:cxnSpLocks noChangeShapeType="1"/>
            <a:stCxn id="1247237" idx="2"/>
            <a:endCxn id="1247239" idx="2"/>
          </p:cNvCxnSpPr>
          <p:nvPr/>
        </p:nvCxnSpPr>
        <p:spPr bwMode="auto">
          <a:xfrm rot="16200000" flipH="1">
            <a:off x="5201444" y="4953794"/>
            <a:ext cx="1588" cy="1651000"/>
          </a:xfrm>
          <a:prstGeom prst="curvedConnector3">
            <a:avLst>
              <a:gd name="adj1" fmla="val 23799995"/>
            </a:avLst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7239" name="Text Box 7"/>
          <p:cNvSpPr txBox="1">
            <a:spLocks noChangeArrowheads="1"/>
          </p:cNvSpPr>
          <p:nvPr/>
        </p:nvSpPr>
        <p:spPr bwMode="auto">
          <a:xfrm>
            <a:off x="5508625" y="5278438"/>
            <a:ext cx="1036638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7240" name="AutoShape 8"/>
          <p:cNvCxnSpPr>
            <a:cxnSpLocks noChangeShapeType="1"/>
            <a:stCxn id="1247248" idx="2"/>
            <a:endCxn id="1247237" idx="0"/>
          </p:cNvCxnSpPr>
          <p:nvPr/>
        </p:nvCxnSpPr>
        <p:spPr bwMode="auto">
          <a:xfrm rot="5400000">
            <a:off x="4574382" y="3763169"/>
            <a:ext cx="1303337" cy="16986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7241" name="AutoShape 9"/>
          <p:cNvCxnSpPr>
            <a:cxnSpLocks noChangeShapeType="1"/>
            <a:stCxn id="1247239" idx="0"/>
            <a:endCxn id="1247252" idx="2"/>
          </p:cNvCxnSpPr>
          <p:nvPr/>
        </p:nvCxnSpPr>
        <p:spPr bwMode="auto">
          <a:xfrm rot="5400000" flipH="1">
            <a:off x="4593432" y="3829844"/>
            <a:ext cx="1227137" cy="16414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7242" name="AutoShape 10"/>
          <p:cNvCxnSpPr>
            <a:cxnSpLocks noChangeShapeType="1"/>
            <a:stCxn id="1247239" idx="0"/>
            <a:endCxn id="1247253" idx="2"/>
          </p:cNvCxnSpPr>
          <p:nvPr/>
        </p:nvCxnSpPr>
        <p:spPr bwMode="auto">
          <a:xfrm rot="16200000">
            <a:off x="6041232" y="3947319"/>
            <a:ext cx="1303337" cy="13303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7243" name="Freeform 11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44" name="Text Box 12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7245" name="Text Box 13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7246" name="Text Box 14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7247" name="Text Box 15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7248" name="Text Box 16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7249" name="AutoShape 17"/>
          <p:cNvCxnSpPr>
            <a:cxnSpLocks noChangeShapeType="1"/>
            <a:stCxn id="1247244" idx="2"/>
            <a:endCxn id="1247247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7250" name="Text Box 18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7251" name="AutoShape 19"/>
          <p:cNvCxnSpPr>
            <a:cxnSpLocks noChangeShapeType="1"/>
            <a:stCxn id="1247252" idx="0"/>
            <a:endCxn id="1247245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7252" name="Text Box 20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7253" name="Text Box 21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7254" name="AutoShape 22"/>
          <p:cNvCxnSpPr>
            <a:cxnSpLocks noChangeShapeType="1"/>
            <a:stCxn id="1247245" idx="3"/>
            <a:endCxn id="1247248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7255" name="AutoShape 23"/>
          <p:cNvCxnSpPr>
            <a:cxnSpLocks noChangeShapeType="1"/>
            <a:stCxn id="1247246" idx="2"/>
            <a:endCxn id="1247244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7256" name="AutoShape 24"/>
          <p:cNvCxnSpPr>
            <a:cxnSpLocks noChangeShapeType="1"/>
            <a:stCxn id="1247253" idx="0"/>
            <a:endCxn id="1247250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7257" name="Text Box 25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sp>
        <p:nvSpPr>
          <p:cNvPr id="1247258" name="Text Box 26"/>
          <p:cNvSpPr txBox="1">
            <a:spLocks noChangeArrowheads="1"/>
          </p:cNvSpPr>
          <p:nvPr/>
        </p:nvSpPr>
        <p:spPr bwMode="auto">
          <a:xfrm>
            <a:off x="2955925" y="48529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q:</a:t>
            </a:r>
          </a:p>
        </p:txBody>
      </p:sp>
      <p:sp>
        <p:nvSpPr>
          <p:cNvPr id="1247259" name="Text Box 27"/>
          <p:cNvSpPr txBox="1">
            <a:spLocks noChangeArrowheads="1"/>
          </p:cNvSpPr>
          <p:nvPr/>
        </p:nvSpPr>
        <p:spPr bwMode="auto">
          <a:xfrm>
            <a:off x="96838" y="4408488"/>
            <a:ext cx="2865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d&gt; </a:t>
            </a:r>
            <a:r>
              <a:rPr lang="en-US" altLang="en-US" sz="3200" b="1">
                <a:solidFill>
                  <a:srgbClr val="FF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3399"/>
                </a:solidFill>
              </a:rPr>
              <a:t> </a:t>
            </a: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e&gt;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9BA0-98D2-4A16-B43B-F6925E291B5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92088"/>
            <a:ext cx="7823200" cy="563562"/>
          </a:xfrm>
        </p:spPr>
        <p:txBody>
          <a:bodyPr/>
          <a:lstStyle/>
          <a:p>
            <a:r>
              <a:rPr lang="en-US" altLang="en-US"/>
              <a:t>Interprocedural CFG as a PDS</a:t>
            </a:r>
          </a:p>
        </p:txBody>
      </p:sp>
      <p:sp>
        <p:nvSpPr>
          <p:cNvPr id="1249283" name="Freeform 3"/>
          <p:cNvSpPr>
            <a:spLocks/>
          </p:cNvSpPr>
          <p:nvPr/>
        </p:nvSpPr>
        <p:spPr bwMode="auto">
          <a:xfrm>
            <a:off x="3375025" y="5081588"/>
            <a:ext cx="3621088" cy="1630362"/>
          </a:xfrm>
          <a:custGeom>
            <a:avLst/>
            <a:gdLst>
              <a:gd name="T0" fmla="*/ 1642 w 2281"/>
              <a:gd name="T1" fmla="*/ 39 h 1027"/>
              <a:gd name="T2" fmla="*/ 736 w 2281"/>
              <a:gd name="T3" fmla="*/ 39 h 1027"/>
              <a:gd name="T4" fmla="*/ 131 w 2281"/>
              <a:gd name="T5" fmla="*/ 83 h 1027"/>
              <a:gd name="T6" fmla="*/ 26 w 2281"/>
              <a:gd name="T7" fmla="*/ 540 h 1027"/>
              <a:gd name="T8" fmla="*/ 288 w 2281"/>
              <a:gd name="T9" fmla="*/ 906 h 1027"/>
              <a:gd name="T10" fmla="*/ 736 w 2281"/>
              <a:gd name="T11" fmla="*/ 996 h 1027"/>
              <a:gd name="T12" fmla="*/ 1155 w 2281"/>
              <a:gd name="T13" fmla="*/ 1026 h 1027"/>
              <a:gd name="T14" fmla="*/ 1619 w 2281"/>
              <a:gd name="T15" fmla="*/ 989 h 1027"/>
              <a:gd name="T16" fmla="*/ 2008 w 2281"/>
              <a:gd name="T17" fmla="*/ 921 h 1027"/>
              <a:gd name="T18" fmla="*/ 2255 w 2281"/>
              <a:gd name="T19" fmla="*/ 600 h 1027"/>
              <a:gd name="T20" fmla="*/ 2165 w 2281"/>
              <a:gd name="T21" fmla="*/ 98 h 1027"/>
              <a:gd name="T22" fmla="*/ 1642 w 2281"/>
              <a:gd name="T23" fmla="*/ 3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1" h="1027">
                <a:moveTo>
                  <a:pt x="1642" y="39"/>
                </a:moveTo>
                <a:cubicBezTo>
                  <a:pt x="1404" y="29"/>
                  <a:pt x="988" y="32"/>
                  <a:pt x="736" y="39"/>
                </a:cubicBezTo>
                <a:cubicBezTo>
                  <a:pt x="484" y="46"/>
                  <a:pt x="249" y="0"/>
                  <a:pt x="131" y="83"/>
                </a:cubicBezTo>
                <a:cubicBezTo>
                  <a:pt x="13" y="166"/>
                  <a:pt x="0" y="403"/>
                  <a:pt x="26" y="540"/>
                </a:cubicBezTo>
                <a:cubicBezTo>
                  <a:pt x="52" y="677"/>
                  <a:pt x="170" y="830"/>
                  <a:pt x="288" y="906"/>
                </a:cubicBezTo>
                <a:cubicBezTo>
                  <a:pt x="406" y="982"/>
                  <a:pt x="592" y="976"/>
                  <a:pt x="736" y="996"/>
                </a:cubicBezTo>
                <a:cubicBezTo>
                  <a:pt x="880" y="1016"/>
                  <a:pt x="1008" y="1027"/>
                  <a:pt x="1155" y="1026"/>
                </a:cubicBezTo>
                <a:cubicBezTo>
                  <a:pt x="1302" y="1025"/>
                  <a:pt x="1477" y="1006"/>
                  <a:pt x="1619" y="989"/>
                </a:cubicBezTo>
                <a:cubicBezTo>
                  <a:pt x="1761" y="972"/>
                  <a:pt x="1902" y="986"/>
                  <a:pt x="2008" y="921"/>
                </a:cubicBezTo>
                <a:cubicBezTo>
                  <a:pt x="2114" y="856"/>
                  <a:pt x="2229" y="737"/>
                  <a:pt x="2255" y="600"/>
                </a:cubicBezTo>
                <a:cubicBezTo>
                  <a:pt x="2281" y="463"/>
                  <a:pt x="2267" y="191"/>
                  <a:pt x="2165" y="98"/>
                </a:cubicBezTo>
                <a:cubicBezTo>
                  <a:pt x="2063" y="5"/>
                  <a:pt x="1880" y="49"/>
                  <a:pt x="1642" y="39"/>
                </a:cubicBezTo>
                <a:close/>
              </a:path>
            </a:pathLst>
          </a:custGeom>
          <a:noFill/>
          <a:ln w="28575" cap="flat" cmpd="sng">
            <a:solidFill>
              <a:srgbClr val="FF3399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249284" name="AutoShape 4"/>
          <p:cNvCxnSpPr>
            <a:cxnSpLocks noChangeShapeType="1"/>
            <a:stCxn id="1249295" idx="2"/>
            <a:endCxn id="1249285" idx="0"/>
          </p:cNvCxnSpPr>
          <p:nvPr/>
        </p:nvCxnSpPr>
        <p:spPr bwMode="auto">
          <a:xfrm rot="16200000" flipH="1">
            <a:off x="3150395" y="4037806"/>
            <a:ext cx="1255712" cy="11969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285" name="Text Box 5"/>
          <p:cNvSpPr txBox="1">
            <a:spLocks noChangeArrowheads="1"/>
          </p:cNvSpPr>
          <p:nvPr/>
        </p:nvSpPr>
        <p:spPr bwMode="auto">
          <a:xfrm>
            <a:off x="3754438" y="5278438"/>
            <a:ext cx="12446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9286" name="AutoShape 6"/>
          <p:cNvCxnSpPr>
            <a:cxnSpLocks noChangeShapeType="1"/>
            <a:stCxn id="1249285" idx="2"/>
            <a:endCxn id="1249287" idx="2"/>
          </p:cNvCxnSpPr>
          <p:nvPr/>
        </p:nvCxnSpPr>
        <p:spPr bwMode="auto">
          <a:xfrm rot="16200000" flipH="1">
            <a:off x="5201444" y="4953794"/>
            <a:ext cx="1588" cy="1651000"/>
          </a:xfrm>
          <a:prstGeom prst="curvedConnector3">
            <a:avLst>
              <a:gd name="adj1" fmla="val 2379999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508625" y="5278438"/>
            <a:ext cx="1036638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9288" name="AutoShape 8"/>
          <p:cNvCxnSpPr>
            <a:cxnSpLocks noChangeShapeType="1"/>
            <a:stCxn id="1249296" idx="2"/>
            <a:endCxn id="1249285" idx="0"/>
          </p:cNvCxnSpPr>
          <p:nvPr/>
        </p:nvCxnSpPr>
        <p:spPr bwMode="auto">
          <a:xfrm rot="5400000">
            <a:off x="4574382" y="3763169"/>
            <a:ext cx="1303337" cy="16986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289" name="AutoShape 9"/>
          <p:cNvCxnSpPr>
            <a:cxnSpLocks noChangeShapeType="1"/>
            <a:stCxn id="1249287" idx="0"/>
            <a:endCxn id="1249300" idx="2"/>
          </p:cNvCxnSpPr>
          <p:nvPr/>
        </p:nvCxnSpPr>
        <p:spPr bwMode="auto">
          <a:xfrm rot="5400000" flipH="1">
            <a:off x="4593432" y="3829844"/>
            <a:ext cx="1227137" cy="16414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290" name="AutoShape 10"/>
          <p:cNvCxnSpPr>
            <a:cxnSpLocks noChangeShapeType="1"/>
            <a:stCxn id="1249287" idx="0"/>
            <a:endCxn id="1249301" idx="2"/>
          </p:cNvCxnSpPr>
          <p:nvPr/>
        </p:nvCxnSpPr>
        <p:spPr bwMode="auto">
          <a:xfrm rot="16200000">
            <a:off x="6041232" y="3947319"/>
            <a:ext cx="1303337" cy="13303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291" name="Freeform 11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292" name="Text Box 12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293" name="Text Box 13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294" name="Text Box 14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295" name="Text Box 15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296" name="Text Box 16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9297" name="AutoShape 17"/>
          <p:cNvCxnSpPr>
            <a:cxnSpLocks noChangeShapeType="1"/>
            <a:stCxn id="1249292" idx="2"/>
            <a:endCxn id="1249295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298" name="Text Box 18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9299" name="AutoShape 19"/>
          <p:cNvCxnSpPr>
            <a:cxnSpLocks noChangeShapeType="1"/>
            <a:stCxn id="1249300" idx="0"/>
            <a:endCxn id="1249293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300" name="Text Box 20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01" name="Text Box 21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49302" name="AutoShape 22"/>
          <p:cNvCxnSpPr>
            <a:cxnSpLocks noChangeShapeType="1"/>
            <a:stCxn id="1249293" idx="3"/>
            <a:endCxn id="1249296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03" name="AutoShape 23"/>
          <p:cNvCxnSpPr>
            <a:cxnSpLocks noChangeShapeType="1"/>
            <a:stCxn id="1249294" idx="2"/>
            <a:endCxn id="1249292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9304" name="AutoShape 24"/>
          <p:cNvCxnSpPr>
            <a:cxnSpLocks noChangeShapeType="1"/>
            <a:stCxn id="1249301" idx="0"/>
            <a:endCxn id="1249298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9305" name="Text Box 25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sp>
        <p:nvSpPr>
          <p:cNvPr id="1249306" name="Text Box 26"/>
          <p:cNvSpPr txBox="1">
            <a:spLocks noChangeArrowheads="1"/>
          </p:cNvSpPr>
          <p:nvPr/>
        </p:nvSpPr>
        <p:spPr bwMode="auto">
          <a:xfrm>
            <a:off x="2955925" y="48529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q:</a:t>
            </a:r>
          </a:p>
        </p:txBody>
      </p:sp>
      <p:sp>
        <p:nvSpPr>
          <p:cNvPr id="1249307" name="Text Box 27"/>
          <p:cNvSpPr txBox="1">
            <a:spLocks noChangeArrowheads="1"/>
          </p:cNvSpPr>
          <p:nvPr/>
        </p:nvSpPr>
        <p:spPr bwMode="auto">
          <a:xfrm>
            <a:off x="96838" y="4408488"/>
            <a:ext cx="2827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e&gt; </a:t>
            </a:r>
            <a:r>
              <a:rPr lang="en-US" altLang="en-US" sz="3200" b="1">
                <a:solidFill>
                  <a:srgbClr val="FF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3399"/>
                </a:solidFill>
              </a:rPr>
              <a:t> </a:t>
            </a: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</a:t>
            </a:r>
            <a:r>
              <a:rPr lang="el-GR" altLang="en-US" sz="3200">
                <a:solidFill>
                  <a:srgbClr val="FF3399"/>
                </a:solidFill>
              </a:rPr>
              <a:t>ε</a:t>
            </a:r>
            <a:r>
              <a:rPr lang="en-US" altLang="en-US" sz="3200">
                <a:solidFill>
                  <a:srgbClr val="FF3399"/>
                </a:solidFill>
              </a:rPr>
              <a:t>&gt;</a:t>
            </a:r>
          </a:p>
        </p:txBody>
      </p:sp>
      <p:grpSp>
        <p:nvGrpSpPr>
          <p:cNvPr id="1249308" name="Group 28"/>
          <p:cNvGrpSpPr>
            <a:grpSpLocks/>
          </p:cNvGrpSpPr>
          <p:nvPr/>
        </p:nvGrpSpPr>
        <p:grpSpPr bwMode="auto">
          <a:xfrm>
            <a:off x="147638" y="4951413"/>
            <a:ext cx="3074987" cy="1649412"/>
            <a:chOff x="93" y="3119"/>
            <a:chExt cx="1937" cy="1039"/>
          </a:xfrm>
        </p:grpSpPr>
        <p:sp>
          <p:nvSpPr>
            <p:cNvPr id="1249309" name="Text Box 29"/>
            <p:cNvSpPr txBox="1">
              <a:spLocks noChangeArrowheads="1"/>
            </p:cNvSpPr>
            <p:nvPr/>
          </p:nvSpPr>
          <p:spPr bwMode="auto">
            <a:xfrm>
              <a:off x="93" y="3470"/>
              <a:ext cx="1937" cy="68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uncovers most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recent call site</a:t>
              </a:r>
            </a:p>
          </p:txBody>
        </p:sp>
        <p:sp>
          <p:nvSpPr>
            <p:cNvPr id="1249310" name="Line 30"/>
            <p:cNvSpPr>
              <a:spLocks noChangeShapeType="1"/>
            </p:cNvSpPr>
            <p:nvPr/>
          </p:nvSpPr>
          <p:spPr bwMode="auto">
            <a:xfrm flipV="1">
              <a:off x="1399" y="3119"/>
              <a:ext cx="179" cy="35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40756-70A6-40AE-8F79-EE815D42BBC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92088"/>
            <a:ext cx="7823200" cy="563562"/>
          </a:xfrm>
        </p:spPr>
        <p:txBody>
          <a:bodyPr/>
          <a:lstStyle/>
          <a:p>
            <a:r>
              <a:rPr lang="en-US" altLang="en-US"/>
              <a:t>Interprocedural CFG as a PDS</a:t>
            </a:r>
          </a:p>
        </p:txBody>
      </p:sp>
      <p:sp>
        <p:nvSpPr>
          <p:cNvPr id="1251331" name="Freeform 3"/>
          <p:cNvSpPr>
            <a:spLocks/>
          </p:cNvSpPr>
          <p:nvPr/>
        </p:nvSpPr>
        <p:spPr bwMode="auto">
          <a:xfrm>
            <a:off x="3375025" y="5081588"/>
            <a:ext cx="3621088" cy="1630362"/>
          </a:xfrm>
          <a:custGeom>
            <a:avLst/>
            <a:gdLst>
              <a:gd name="T0" fmla="*/ 1642 w 2281"/>
              <a:gd name="T1" fmla="*/ 39 h 1027"/>
              <a:gd name="T2" fmla="*/ 736 w 2281"/>
              <a:gd name="T3" fmla="*/ 39 h 1027"/>
              <a:gd name="T4" fmla="*/ 131 w 2281"/>
              <a:gd name="T5" fmla="*/ 83 h 1027"/>
              <a:gd name="T6" fmla="*/ 26 w 2281"/>
              <a:gd name="T7" fmla="*/ 540 h 1027"/>
              <a:gd name="T8" fmla="*/ 288 w 2281"/>
              <a:gd name="T9" fmla="*/ 906 h 1027"/>
              <a:gd name="T10" fmla="*/ 736 w 2281"/>
              <a:gd name="T11" fmla="*/ 996 h 1027"/>
              <a:gd name="T12" fmla="*/ 1155 w 2281"/>
              <a:gd name="T13" fmla="*/ 1026 h 1027"/>
              <a:gd name="T14" fmla="*/ 1619 w 2281"/>
              <a:gd name="T15" fmla="*/ 989 h 1027"/>
              <a:gd name="T16" fmla="*/ 2008 w 2281"/>
              <a:gd name="T17" fmla="*/ 921 h 1027"/>
              <a:gd name="T18" fmla="*/ 2255 w 2281"/>
              <a:gd name="T19" fmla="*/ 600 h 1027"/>
              <a:gd name="T20" fmla="*/ 2165 w 2281"/>
              <a:gd name="T21" fmla="*/ 98 h 1027"/>
              <a:gd name="T22" fmla="*/ 1642 w 2281"/>
              <a:gd name="T23" fmla="*/ 3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1" h="1027">
                <a:moveTo>
                  <a:pt x="1642" y="39"/>
                </a:moveTo>
                <a:cubicBezTo>
                  <a:pt x="1404" y="29"/>
                  <a:pt x="988" y="32"/>
                  <a:pt x="736" y="39"/>
                </a:cubicBezTo>
                <a:cubicBezTo>
                  <a:pt x="484" y="46"/>
                  <a:pt x="249" y="0"/>
                  <a:pt x="131" y="83"/>
                </a:cubicBezTo>
                <a:cubicBezTo>
                  <a:pt x="13" y="166"/>
                  <a:pt x="0" y="403"/>
                  <a:pt x="26" y="540"/>
                </a:cubicBezTo>
                <a:cubicBezTo>
                  <a:pt x="52" y="677"/>
                  <a:pt x="170" y="830"/>
                  <a:pt x="288" y="906"/>
                </a:cubicBezTo>
                <a:cubicBezTo>
                  <a:pt x="406" y="982"/>
                  <a:pt x="592" y="976"/>
                  <a:pt x="736" y="996"/>
                </a:cubicBezTo>
                <a:cubicBezTo>
                  <a:pt x="880" y="1016"/>
                  <a:pt x="1008" y="1027"/>
                  <a:pt x="1155" y="1026"/>
                </a:cubicBezTo>
                <a:cubicBezTo>
                  <a:pt x="1302" y="1025"/>
                  <a:pt x="1477" y="1006"/>
                  <a:pt x="1619" y="989"/>
                </a:cubicBezTo>
                <a:cubicBezTo>
                  <a:pt x="1761" y="972"/>
                  <a:pt x="1902" y="986"/>
                  <a:pt x="2008" y="921"/>
                </a:cubicBezTo>
                <a:cubicBezTo>
                  <a:pt x="2114" y="856"/>
                  <a:pt x="2229" y="737"/>
                  <a:pt x="2255" y="600"/>
                </a:cubicBezTo>
                <a:cubicBezTo>
                  <a:pt x="2281" y="463"/>
                  <a:pt x="2267" y="191"/>
                  <a:pt x="2165" y="98"/>
                </a:cubicBezTo>
                <a:cubicBezTo>
                  <a:pt x="2063" y="5"/>
                  <a:pt x="1880" y="49"/>
                  <a:pt x="1642" y="39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251332" name="AutoShape 4"/>
          <p:cNvCxnSpPr>
            <a:cxnSpLocks noChangeShapeType="1"/>
            <a:stCxn id="1251343" idx="2"/>
            <a:endCxn id="1251333" idx="0"/>
          </p:cNvCxnSpPr>
          <p:nvPr/>
        </p:nvCxnSpPr>
        <p:spPr bwMode="auto">
          <a:xfrm rot="16200000" flipH="1">
            <a:off x="3150395" y="4037806"/>
            <a:ext cx="1255712" cy="11969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1333" name="Text Box 5"/>
          <p:cNvSpPr txBox="1">
            <a:spLocks noChangeArrowheads="1"/>
          </p:cNvSpPr>
          <p:nvPr/>
        </p:nvSpPr>
        <p:spPr bwMode="auto">
          <a:xfrm>
            <a:off x="3754438" y="5278438"/>
            <a:ext cx="12446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1334" name="AutoShape 6"/>
          <p:cNvCxnSpPr>
            <a:cxnSpLocks noChangeShapeType="1"/>
            <a:stCxn id="1251333" idx="2"/>
            <a:endCxn id="1251335" idx="2"/>
          </p:cNvCxnSpPr>
          <p:nvPr/>
        </p:nvCxnSpPr>
        <p:spPr bwMode="auto">
          <a:xfrm rot="16200000" flipH="1">
            <a:off x="5201444" y="4953794"/>
            <a:ext cx="1588" cy="1651000"/>
          </a:xfrm>
          <a:prstGeom prst="curvedConnector3">
            <a:avLst>
              <a:gd name="adj1" fmla="val 2379999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1335" name="Text Box 7"/>
          <p:cNvSpPr txBox="1">
            <a:spLocks noChangeArrowheads="1"/>
          </p:cNvSpPr>
          <p:nvPr/>
        </p:nvSpPr>
        <p:spPr bwMode="auto">
          <a:xfrm>
            <a:off x="5508625" y="5278438"/>
            <a:ext cx="1036638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1336" name="AutoShape 8"/>
          <p:cNvCxnSpPr>
            <a:cxnSpLocks noChangeShapeType="1"/>
            <a:stCxn id="1251344" idx="2"/>
            <a:endCxn id="1251333" idx="0"/>
          </p:cNvCxnSpPr>
          <p:nvPr/>
        </p:nvCxnSpPr>
        <p:spPr bwMode="auto">
          <a:xfrm rot="5400000">
            <a:off x="4574382" y="3763169"/>
            <a:ext cx="1303337" cy="16986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1337" name="AutoShape 9"/>
          <p:cNvCxnSpPr>
            <a:cxnSpLocks noChangeShapeType="1"/>
            <a:stCxn id="1251335" idx="0"/>
            <a:endCxn id="1251348" idx="2"/>
          </p:cNvCxnSpPr>
          <p:nvPr/>
        </p:nvCxnSpPr>
        <p:spPr bwMode="auto">
          <a:xfrm rot="5400000" flipH="1">
            <a:off x="4593432" y="3829844"/>
            <a:ext cx="1227137" cy="16414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1338" name="AutoShape 10"/>
          <p:cNvCxnSpPr>
            <a:cxnSpLocks noChangeShapeType="1"/>
            <a:stCxn id="1251335" idx="0"/>
            <a:endCxn id="1251349" idx="2"/>
          </p:cNvCxnSpPr>
          <p:nvPr/>
        </p:nvCxnSpPr>
        <p:spPr bwMode="auto">
          <a:xfrm rot="16200000">
            <a:off x="6041232" y="3947319"/>
            <a:ext cx="1303337" cy="13303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1339" name="Freeform 11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340" name="Text Box 12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1341" name="Text Box 13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1342" name="Text Box 14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1343" name="Text Box 15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1344" name="Text Box 16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1345" name="AutoShape 17"/>
          <p:cNvCxnSpPr>
            <a:cxnSpLocks noChangeShapeType="1"/>
            <a:stCxn id="1251340" idx="2"/>
            <a:endCxn id="1251343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1346" name="Text Box 18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1347" name="AutoShape 19"/>
          <p:cNvCxnSpPr>
            <a:cxnSpLocks noChangeShapeType="1"/>
            <a:stCxn id="1251348" idx="0"/>
            <a:endCxn id="1251341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1348" name="Text Box 20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1349" name="Text Box 21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1350" name="AutoShape 22"/>
          <p:cNvCxnSpPr>
            <a:cxnSpLocks noChangeShapeType="1"/>
            <a:stCxn id="1251341" idx="3"/>
            <a:endCxn id="1251344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1351" name="AutoShape 23"/>
          <p:cNvCxnSpPr>
            <a:cxnSpLocks noChangeShapeType="1"/>
            <a:stCxn id="1251342" idx="2"/>
            <a:endCxn id="1251340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1352" name="AutoShape 24"/>
          <p:cNvCxnSpPr>
            <a:cxnSpLocks noChangeShapeType="1"/>
            <a:stCxn id="1251349" idx="0"/>
            <a:endCxn id="1251346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1353" name="Text Box 25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sp>
        <p:nvSpPr>
          <p:cNvPr id="1251354" name="Text Box 26"/>
          <p:cNvSpPr txBox="1">
            <a:spLocks noChangeArrowheads="1"/>
          </p:cNvSpPr>
          <p:nvPr/>
        </p:nvSpPr>
        <p:spPr bwMode="auto">
          <a:xfrm>
            <a:off x="2955925" y="48529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q:</a:t>
            </a:r>
          </a:p>
        </p:txBody>
      </p:sp>
      <p:sp>
        <p:nvSpPr>
          <p:cNvPr id="1251355" name="Text Box 27"/>
          <p:cNvSpPr txBox="1">
            <a:spLocks noChangeArrowheads="1"/>
          </p:cNvSpPr>
          <p:nvPr/>
        </p:nvSpPr>
        <p:spPr bwMode="auto">
          <a:xfrm>
            <a:off x="96838" y="4408488"/>
            <a:ext cx="28273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f&gt; </a:t>
            </a:r>
            <a:r>
              <a:rPr lang="en-US" altLang="en-US" sz="3200" b="1">
                <a:solidFill>
                  <a:srgbClr val="FF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3399"/>
                </a:solidFill>
              </a:rPr>
              <a:t> </a:t>
            </a: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g&gt;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6324-D1CE-48DF-A77E-93F69A534569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92088"/>
            <a:ext cx="7823200" cy="563562"/>
          </a:xfrm>
        </p:spPr>
        <p:txBody>
          <a:bodyPr/>
          <a:lstStyle/>
          <a:p>
            <a:r>
              <a:rPr lang="en-US" altLang="en-US"/>
              <a:t>Interprocedural CFG as a PDS</a:t>
            </a:r>
          </a:p>
        </p:txBody>
      </p:sp>
      <p:sp>
        <p:nvSpPr>
          <p:cNvPr id="1253379" name="Freeform 3"/>
          <p:cNvSpPr>
            <a:spLocks/>
          </p:cNvSpPr>
          <p:nvPr/>
        </p:nvSpPr>
        <p:spPr bwMode="auto">
          <a:xfrm>
            <a:off x="3375025" y="5081588"/>
            <a:ext cx="3621088" cy="1630362"/>
          </a:xfrm>
          <a:custGeom>
            <a:avLst/>
            <a:gdLst>
              <a:gd name="T0" fmla="*/ 1642 w 2281"/>
              <a:gd name="T1" fmla="*/ 39 h 1027"/>
              <a:gd name="T2" fmla="*/ 736 w 2281"/>
              <a:gd name="T3" fmla="*/ 39 h 1027"/>
              <a:gd name="T4" fmla="*/ 131 w 2281"/>
              <a:gd name="T5" fmla="*/ 83 h 1027"/>
              <a:gd name="T6" fmla="*/ 26 w 2281"/>
              <a:gd name="T7" fmla="*/ 540 h 1027"/>
              <a:gd name="T8" fmla="*/ 288 w 2281"/>
              <a:gd name="T9" fmla="*/ 906 h 1027"/>
              <a:gd name="T10" fmla="*/ 736 w 2281"/>
              <a:gd name="T11" fmla="*/ 996 h 1027"/>
              <a:gd name="T12" fmla="*/ 1155 w 2281"/>
              <a:gd name="T13" fmla="*/ 1026 h 1027"/>
              <a:gd name="T14" fmla="*/ 1619 w 2281"/>
              <a:gd name="T15" fmla="*/ 989 h 1027"/>
              <a:gd name="T16" fmla="*/ 2008 w 2281"/>
              <a:gd name="T17" fmla="*/ 921 h 1027"/>
              <a:gd name="T18" fmla="*/ 2255 w 2281"/>
              <a:gd name="T19" fmla="*/ 600 h 1027"/>
              <a:gd name="T20" fmla="*/ 2165 w 2281"/>
              <a:gd name="T21" fmla="*/ 98 h 1027"/>
              <a:gd name="T22" fmla="*/ 1642 w 2281"/>
              <a:gd name="T23" fmla="*/ 3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1" h="1027">
                <a:moveTo>
                  <a:pt x="1642" y="39"/>
                </a:moveTo>
                <a:cubicBezTo>
                  <a:pt x="1404" y="29"/>
                  <a:pt x="988" y="32"/>
                  <a:pt x="736" y="39"/>
                </a:cubicBezTo>
                <a:cubicBezTo>
                  <a:pt x="484" y="46"/>
                  <a:pt x="249" y="0"/>
                  <a:pt x="131" y="83"/>
                </a:cubicBezTo>
                <a:cubicBezTo>
                  <a:pt x="13" y="166"/>
                  <a:pt x="0" y="403"/>
                  <a:pt x="26" y="540"/>
                </a:cubicBezTo>
                <a:cubicBezTo>
                  <a:pt x="52" y="677"/>
                  <a:pt x="170" y="830"/>
                  <a:pt x="288" y="906"/>
                </a:cubicBezTo>
                <a:cubicBezTo>
                  <a:pt x="406" y="982"/>
                  <a:pt x="592" y="976"/>
                  <a:pt x="736" y="996"/>
                </a:cubicBezTo>
                <a:cubicBezTo>
                  <a:pt x="880" y="1016"/>
                  <a:pt x="1008" y="1027"/>
                  <a:pt x="1155" y="1026"/>
                </a:cubicBezTo>
                <a:cubicBezTo>
                  <a:pt x="1302" y="1025"/>
                  <a:pt x="1477" y="1006"/>
                  <a:pt x="1619" y="989"/>
                </a:cubicBezTo>
                <a:cubicBezTo>
                  <a:pt x="1761" y="972"/>
                  <a:pt x="1902" y="986"/>
                  <a:pt x="2008" y="921"/>
                </a:cubicBezTo>
                <a:cubicBezTo>
                  <a:pt x="2114" y="856"/>
                  <a:pt x="2229" y="737"/>
                  <a:pt x="2255" y="600"/>
                </a:cubicBezTo>
                <a:cubicBezTo>
                  <a:pt x="2281" y="463"/>
                  <a:pt x="2267" y="191"/>
                  <a:pt x="2165" y="98"/>
                </a:cubicBezTo>
                <a:cubicBezTo>
                  <a:pt x="2063" y="5"/>
                  <a:pt x="1880" y="49"/>
                  <a:pt x="1642" y="39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253380" name="AutoShape 4"/>
          <p:cNvCxnSpPr>
            <a:cxnSpLocks noChangeShapeType="1"/>
            <a:stCxn id="1253391" idx="2"/>
            <a:endCxn id="1253381" idx="0"/>
          </p:cNvCxnSpPr>
          <p:nvPr/>
        </p:nvCxnSpPr>
        <p:spPr bwMode="auto">
          <a:xfrm rot="16200000" flipH="1">
            <a:off x="3150395" y="4037806"/>
            <a:ext cx="1255712" cy="11969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3381" name="Text Box 5"/>
          <p:cNvSpPr txBox="1">
            <a:spLocks noChangeArrowheads="1"/>
          </p:cNvSpPr>
          <p:nvPr/>
        </p:nvSpPr>
        <p:spPr bwMode="auto">
          <a:xfrm>
            <a:off x="3754438" y="5278438"/>
            <a:ext cx="12446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3382" name="AutoShape 6"/>
          <p:cNvCxnSpPr>
            <a:cxnSpLocks noChangeShapeType="1"/>
            <a:stCxn id="1253381" idx="2"/>
            <a:endCxn id="1253383" idx="2"/>
          </p:cNvCxnSpPr>
          <p:nvPr/>
        </p:nvCxnSpPr>
        <p:spPr bwMode="auto">
          <a:xfrm rot="16200000" flipH="1">
            <a:off x="5201444" y="4953794"/>
            <a:ext cx="1588" cy="1651000"/>
          </a:xfrm>
          <a:prstGeom prst="curvedConnector3">
            <a:avLst>
              <a:gd name="adj1" fmla="val 2379999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3383" name="Text Box 7"/>
          <p:cNvSpPr txBox="1">
            <a:spLocks noChangeArrowheads="1"/>
          </p:cNvSpPr>
          <p:nvPr/>
        </p:nvSpPr>
        <p:spPr bwMode="auto">
          <a:xfrm>
            <a:off x="5508625" y="5278438"/>
            <a:ext cx="1036638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3384" name="AutoShape 8"/>
          <p:cNvCxnSpPr>
            <a:cxnSpLocks noChangeShapeType="1"/>
            <a:stCxn id="1253392" idx="2"/>
            <a:endCxn id="1253381" idx="0"/>
          </p:cNvCxnSpPr>
          <p:nvPr/>
        </p:nvCxnSpPr>
        <p:spPr bwMode="auto">
          <a:xfrm rot="5400000">
            <a:off x="4574382" y="3763169"/>
            <a:ext cx="1303337" cy="16986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3385" name="AutoShape 9"/>
          <p:cNvCxnSpPr>
            <a:cxnSpLocks noChangeShapeType="1"/>
            <a:stCxn id="1253383" idx="0"/>
            <a:endCxn id="1253396" idx="2"/>
          </p:cNvCxnSpPr>
          <p:nvPr/>
        </p:nvCxnSpPr>
        <p:spPr bwMode="auto">
          <a:xfrm rot="5400000" flipH="1">
            <a:off x="4593432" y="3829844"/>
            <a:ext cx="1227137" cy="16414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3386" name="AutoShape 10"/>
          <p:cNvCxnSpPr>
            <a:cxnSpLocks noChangeShapeType="1"/>
            <a:stCxn id="1253383" idx="0"/>
            <a:endCxn id="1253397" idx="2"/>
          </p:cNvCxnSpPr>
          <p:nvPr/>
        </p:nvCxnSpPr>
        <p:spPr bwMode="auto">
          <a:xfrm rot="16200000">
            <a:off x="6041232" y="3947319"/>
            <a:ext cx="1303337" cy="13303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3387" name="Freeform 11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88" name="Text Box 12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3389" name="Text Box 13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3390" name="Text Box 14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3391" name="Text Box 15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3392" name="Text Box 16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3393" name="AutoShape 17"/>
          <p:cNvCxnSpPr>
            <a:cxnSpLocks noChangeShapeType="1"/>
            <a:stCxn id="1253388" idx="2"/>
            <a:endCxn id="1253391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3394" name="Text Box 18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3395" name="AutoShape 19"/>
          <p:cNvCxnSpPr>
            <a:cxnSpLocks noChangeShapeType="1"/>
            <a:stCxn id="1253396" idx="0"/>
            <a:endCxn id="1253389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3396" name="Text Box 20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3397" name="Text Box 21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3398" name="AutoShape 22"/>
          <p:cNvCxnSpPr>
            <a:cxnSpLocks noChangeShapeType="1"/>
            <a:stCxn id="1253389" idx="3"/>
            <a:endCxn id="1253392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3399" name="AutoShape 23"/>
          <p:cNvCxnSpPr>
            <a:cxnSpLocks noChangeShapeType="1"/>
            <a:stCxn id="1253390" idx="2"/>
            <a:endCxn id="1253388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3400" name="AutoShape 24"/>
          <p:cNvCxnSpPr>
            <a:cxnSpLocks noChangeShapeType="1"/>
            <a:stCxn id="1253397" idx="0"/>
            <a:endCxn id="1253394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3401" name="Text Box 25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sp>
        <p:nvSpPr>
          <p:cNvPr id="1253402" name="Text Box 26"/>
          <p:cNvSpPr txBox="1">
            <a:spLocks noChangeArrowheads="1"/>
          </p:cNvSpPr>
          <p:nvPr/>
        </p:nvSpPr>
        <p:spPr bwMode="auto">
          <a:xfrm>
            <a:off x="2955925" y="48529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q:</a:t>
            </a:r>
          </a:p>
        </p:txBody>
      </p:sp>
      <p:sp>
        <p:nvSpPr>
          <p:cNvPr id="1253403" name="Text Box 27"/>
          <p:cNvSpPr txBox="1">
            <a:spLocks noChangeArrowheads="1"/>
          </p:cNvSpPr>
          <p:nvPr/>
        </p:nvSpPr>
        <p:spPr bwMode="auto">
          <a:xfrm>
            <a:off x="96838" y="4408488"/>
            <a:ext cx="28559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g&gt; </a:t>
            </a:r>
            <a:r>
              <a:rPr lang="en-US" altLang="en-US" sz="3200" b="1">
                <a:solidFill>
                  <a:srgbClr val="FF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3399"/>
                </a:solidFill>
              </a:rPr>
              <a:t> </a:t>
            </a: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h&gt;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1878-2E28-46E8-B012-510FD360203B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92088"/>
            <a:ext cx="7823200" cy="563562"/>
          </a:xfrm>
        </p:spPr>
        <p:txBody>
          <a:bodyPr/>
          <a:lstStyle/>
          <a:p>
            <a:r>
              <a:rPr lang="en-US" altLang="en-US"/>
              <a:t>Interprocedural CFG as a PDS</a:t>
            </a:r>
          </a:p>
        </p:txBody>
      </p:sp>
      <p:sp>
        <p:nvSpPr>
          <p:cNvPr id="1255427" name="Freeform 3"/>
          <p:cNvSpPr>
            <a:spLocks/>
          </p:cNvSpPr>
          <p:nvPr/>
        </p:nvSpPr>
        <p:spPr bwMode="auto">
          <a:xfrm>
            <a:off x="3375025" y="5081588"/>
            <a:ext cx="3621088" cy="1630362"/>
          </a:xfrm>
          <a:custGeom>
            <a:avLst/>
            <a:gdLst>
              <a:gd name="T0" fmla="*/ 1642 w 2281"/>
              <a:gd name="T1" fmla="*/ 39 h 1027"/>
              <a:gd name="T2" fmla="*/ 736 w 2281"/>
              <a:gd name="T3" fmla="*/ 39 h 1027"/>
              <a:gd name="T4" fmla="*/ 131 w 2281"/>
              <a:gd name="T5" fmla="*/ 83 h 1027"/>
              <a:gd name="T6" fmla="*/ 26 w 2281"/>
              <a:gd name="T7" fmla="*/ 540 h 1027"/>
              <a:gd name="T8" fmla="*/ 288 w 2281"/>
              <a:gd name="T9" fmla="*/ 906 h 1027"/>
              <a:gd name="T10" fmla="*/ 736 w 2281"/>
              <a:gd name="T11" fmla="*/ 996 h 1027"/>
              <a:gd name="T12" fmla="*/ 1155 w 2281"/>
              <a:gd name="T13" fmla="*/ 1026 h 1027"/>
              <a:gd name="T14" fmla="*/ 1619 w 2281"/>
              <a:gd name="T15" fmla="*/ 989 h 1027"/>
              <a:gd name="T16" fmla="*/ 2008 w 2281"/>
              <a:gd name="T17" fmla="*/ 921 h 1027"/>
              <a:gd name="T18" fmla="*/ 2255 w 2281"/>
              <a:gd name="T19" fmla="*/ 600 h 1027"/>
              <a:gd name="T20" fmla="*/ 2165 w 2281"/>
              <a:gd name="T21" fmla="*/ 98 h 1027"/>
              <a:gd name="T22" fmla="*/ 1642 w 2281"/>
              <a:gd name="T23" fmla="*/ 39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1" h="1027">
                <a:moveTo>
                  <a:pt x="1642" y="39"/>
                </a:moveTo>
                <a:cubicBezTo>
                  <a:pt x="1404" y="29"/>
                  <a:pt x="988" y="32"/>
                  <a:pt x="736" y="39"/>
                </a:cubicBezTo>
                <a:cubicBezTo>
                  <a:pt x="484" y="46"/>
                  <a:pt x="249" y="0"/>
                  <a:pt x="131" y="83"/>
                </a:cubicBezTo>
                <a:cubicBezTo>
                  <a:pt x="13" y="166"/>
                  <a:pt x="0" y="403"/>
                  <a:pt x="26" y="540"/>
                </a:cubicBezTo>
                <a:cubicBezTo>
                  <a:pt x="52" y="677"/>
                  <a:pt x="170" y="830"/>
                  <a:pt x="288" y="906"/>
                </a:cubicBezTo>
                <a:cubicBezTo>
                  <a:pt x="406" y="982"/>
                  <a:pt x="592" y="976"/>
                  <a:pt x="736" y="996"/>
                </a:cubicBezTo>
                <a:cubicBezTo>
                  <a:pt x="880" y="1016"/>
                  <a:pt x="1008" y="1027"/>
                  <a:pt x="1155" y="1026"/>
                </a:cubicBezTo>
                <a:cubicBezTo>
                  <a:pt x="1302" y="1025"/>
                  <a:pt x="1477" y="1006"/>
                  <a:pt x="1619" y="989"/>
                </a:cubicBezTo>
                <a:cubicBezTo>
                  <a:pt x="1761" y="972"/>
                  <a:pt x="1902" y="986"/>
                  <a:pt x="2008" y="921"/>
                </a:cubicBezTo>
                <a:cubicBezTo>
                  <a:pt x="2114" y="856"/>
                  <a:pt x="2229" y="737"/>
                  <a:pt x="2255" y="600"/>
                </a:cubicBezTo>
                <a:cubicBezTo>
                  <a:pt x="2281" y="463"/>
                  <a:pt x="2267" y="191"/>
                  <a:pt x="2165" y="98"/>
                </a:cubicBezTo>
                <a:cubicBezTo>
                  <a:pt x="2063" y="5"/>
                  <a:pt x="1880" y="49"/>
                  <a:pt x="1642" y="39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255428" name="AutoShape 4"/>
          <p:cNvCxnSpPr>
            <a:cxnSpLocks noChangeShapeType="1"/>
            <a:stCxn id="1255438" idx="2"/>
            <a:endCxn id="1255429" idx="0"/>
          </p:cNvCxnSpPr>
          <p:nvPr/>
        </p:nvCxnSpPr>
        <p:spPr bwMode="auto">
          <a:xfrm rot="16200000" flipH="1">
            <a:off x="3150395" y="4037806"/>
            <a:ext cx="1255712" cy="11969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5429" name="Text Box 5"/>
          <p:cNvSpPr txBox="1">
            <a:spLocks noChangeArrowheads="1"/>
          </p:cNvSpPr>
          <p:nvPr/>
        </p:nvSpPr>
        <p:spPr bwMode="auto">
          <a:xfrm>
            <a:off x="3754438" y="5278438"/>
            <a:ext cx="1244600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5430" name="AutoShape 6"/>
          <p:cNvCxnSpPr>
            <a:cxnSpLocks noChangeShapeType="1"/>
            <a:stCxn id="1255429" idx="2"/>
            <a:endCxn id="1255431" idx="2"/>
          </p:cNvCxnSpPr>
          <p:nvPr/>
        </p:nvCxnSpPr>
        <p:spPr bwMode="auto">
          <a:xfrm rot="16200000" flipH="1">
            <a:off x="5201444" y="4953794"/>
            <a:ext cx="1588" cy="1651000"/>
          </a:xfrm>
          <a:prstGeom prst="curvedConnector3">
            <a:avLst>
              <a:gd name="adj1" fmla="val 2379999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5431" name="Text Box 7"/>
          <p:cNvSpPr txBox="1">
            <a:spLocks noChangeArrowheads="1"/>
          </p:cNvSpPr>
          <p:nvPr/>
        </p:nvSpPr>
        <p:spPr bwMode="auto">
          <a:xfrm>
            <a:off x="5508625" y="5278438"/>
            <a:ext cx="1036638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5432" name="AutoShape 8"/>
          <p:cNvCxnSpPr>
            <a:cxnSpLocks noChangeShapeType="1"/>
            <a:stCxn id="1255431" idx="0"/>
            <a:endCxn id="1255443" idx="2"/>
          </p:cNvCxnSpPr>
          <p:nvPr/>
        </p:nvCxnSpPr>
        <p:spPr bwMode="auto">
          <a:xfrm rot="5400000" flipH="1">
            <a:off x="4593432" y="3829844"/>
            <a:ext cx="1227137" cy="1641475"/>
          </a:xfrm>
          <a:prstGeom prst="curvedConnector3">
            <a:avLst>
              <a:gd name="adj1" fmla="val 49935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5433" name="AutoShape 9"/>
          <p:cNvCxnSpPr>
            <a:cxnSpLocks noChangeShapeType="1"/>
            <a:stCxn id="1255431" idx="0"/>
            <a:endCxn id="1255444" idx="2"/>
          </p:cNvCxnSpPr>
          <p:nvPr/>
        </p:nvCxnSpPr>
        <p:spPr bwMode="auto">
          <a:xfrm rot="16200000">
            <a:off x="6041232" y="3947319"/>
            <a:ext cx="1303337" cy="13303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chemeClr val="bg1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5434" name="Freeform 10"/>
          <p:cNvSpPr>
            <a:spLocks/>
          </p:cNvSpPr>
          <p:nvPr/>
        </p:nvSpPr>
        <p:spPr bwMode="auto">
          <a:xfrm>
            <a:off x="1800225" y="987425"/>
            <a:ext cx="6699250" cy="3192463"/>
          </a:xfrm>
          <a:custGeom>
            <a:avLst/>
            <a:gdLst>
              <a:gd name="T0" fmla="*/ 694 w 4220"/>
              <a:gd name="T1" fmla="*/ 236 h 2011"/>
              <a:gd name="T2" fmla="*/ 105 w 4220"/>
              <a:gd name="T3" fmla="*/ 762 h 2011"/>
              <a:gd name="T4" fmla="*/ 65 w 4220"/>
              <a:gd name="T5" fmla="*/ 1544 h 2011"/>
              <a:gd name="T6" fmla="*/ 462 w 4220"/>
              <a:gd name="T7" fmla="*/ 1918 h 2011"/>
              <a:gd name="T8" fmla="*/ 1748 w 4220"/>
              <a:gd name="T9" fmla="*/ 1978 h 2011"/>
              <a:gd name="T10" fmla="*/ 3155 w 4220"/>
              <a:gd name="T11" fmla="*/ 1970 h 2011"/>
              <a:gd name="T12" fmla="*/ 4052 w 4220"/>
              <a:gd name="T13" fmla="*/ 1895 h 2011"/>
              <a:gd name="T14" fmla="*/ 4165 w 4220"/>
              <a:gd name="T15" fmla="*/ 1276 h 2011"/>
              <a:gd name="T16" fmla="*/ 3986 w 4220"/>
              <a:gd name="T17" fmla="*/ 700 h 2011"/>
              <a:gd name="T18" fmla="*/ 3417 w 4220"/>
              <a:gd name="T19" fmla="*/ 213 h 2011"/>
              <a:gd name="T20" fmla="*/ 2452 w 4220"/>
              <a:gd name="T21" fmla="*/ 26 h 2011"/>
              <a:gd name="T22" fmla="*/ 1390 w 4220"/>
              <a:gd name="T23" fmla="*/ 56 h 2011"/>
              <a:gd name="T24" fmla="*/ 694 w 4220"/>
              <a:gd name="T25" fmla="*/ 236 h 2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20" h="2011">
                <a:moveTo>
                  <a:pt x="694" y="236"/>
                </a:moveTo>
                <a:cubicBezTo>
                  <a:pt x="480" y="354"/>
                  <a:pt x="210" y="544"/>
                  <a:pt x="105" y="762"/>
                </a:cubicBezTo>
                <a:cubicBezTo>
                  <a:pt x="0" y="980"/>
                  <a:pt x="6" y="1352"/>
                  <a:pt x="65" y="1544"/>
                </a:cubicBezTo>
                <a:cubicBezTo>
                  <a:pt x="124" y="1736"/>
                  <a:pt x="181" y="1846"/>
                  <a:pt x="462" y="1918"/>
                </a:cubicBezTo>
                <a:cubicBezTo>
                  <a:pt x="743" y="1990"/>
                  <a:pt x="1299" y="1969"/>
                  <a:pt x="1748" y="1978"/>
                </a:cubicBezTo>
                <a:cubicBezTo>
                  <a:pt x="2197" y="1987"/>
                  <a:pt x="2771" y="1984"/>
                  <a:pt x="3155" y="1970"/>
                </a:cubicBezTo>
                <a:cubicBezTo>
                  <a:pt x="3539" y="1956"/>
                  <a:pt x="3884" y="2011"/>
                  <a:pt x="4052" y="1895"/>
                </a:cubicBezTo>
                <a:cubicBezTo>
                  <a:pt x="4220" y="1779"/>
                  <a:pt x="4176" y="1475"/>
                  <a:pt x="4165" y="1276"/>
                </a:cubicBezTo>
                <a:cubicBezTo>
                  <a:pt x="4154" y="1077"/>
                  <a:pt x="4111" y="877"/>
                  <a:pt x="3986" y="700"/>
                </a:cubicBezTo>
                <a:cubicBezTo>
                  <a:pt x="3861" y="523"/>
                  <a:pt x="3673" y="325"/>
                  <a:pt x="3417" y="213"/>
                </a:cubicBezTo>
                <a:cubicBezTo>
                  <a:pt x="3161" y="101"/>
                  <a:pt x="2790" y="52"/>
                  <a:pt x="2452" y="26"/>
                </a:cubicBezTo>
                <a:cubicBezTo>
                  <a:pt x="2114" y="0"/>
                  <a:pt x="1683" y="21"/>
                  <a:pt x="1390" y="56"/>
                </a:cubicBezTo>
                <a:cubicBezTo>
                  <a:pt x="1097" y="91"/>
                  <a:pt x="908" y="118"/>
                  <a:pt x="694" y="236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35" name="Text Box 11"/>
          <p:cNvSpPr txBox="1">
            <a:spLocks noChangeArrowheads="1"/>
          </p:cNvSpPr>
          <p:nvPr/>
        </p:nvSpPr>
        <p:spPr bwMode="auto">
          <a:xfrm>
            <a:off x="2101850" y="2441575"/>
            <a:ext cx="179705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5436" name="Text Box 12"/>
          <p:cNvSpPr txBox="1">
            <a:spLocks noChangeArrowheads="1"/>
          </p:cNvSpPr>
          <p:nvPr/>
        </p:nvSpPr>
        <p:spPr bwMode="auto">
          <a:xfrm>
            <a:off x="4994275" y="2470150"/>
            <a:ext cx="1217613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5437" name="Text Box 13"/>
          <p:cNvSpPr txBox="1">
            <a:spLocks noChangeArrowheads="1"/>
          </p:cNvSpPr>
          <p:nvPr/>
        </p:nvSpPr>
        <p:spPr bwMode="auto">
          <a:xfrm>
            <a:off x="3821113" y="1374775"/>
            <a:ext cx="1249362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5438" name="Text Box 14"/>
          <p:cNvSpPr txBox="1">
            <a:spLocks noChangeArrowheads="1"/>
          </p:cNvSpPr>
          <p:nvPr/>
        </p:nvSpPr>
        <p:spPr bwMode="auto">
          <a:xfrm>
            <a:off x="2708275" y="3508375"/>
            <a:ext cx="9429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5439" name="Text Box 15"/>
          <p:cNvSpPr txBox="1">
            <a:spLocks noChangeArrowheads="1"/>
          </p:cNvSpPr>
          <p:nvPr/>
        </p:nvSpPr>
        <p:spPr bwMode="auto">
          <a:xfrm>
            <a:off x="5603875" y="3460750"/>
            <a:ext cx="942975" cy="485775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5440" name="AutoShape 16"/>
          <p:cNvCxnSpPr>
            <a:cxnSpLocks noChangeShapeType="1"/>
            <a:stCxn id="1255435" idx="2"/>
            <a:endCxn id="1255438" idx="0"/>
          </p:cNvCxnSpPr>
          <p:nvPr/>
        </p:nvCxnSpPr>
        <p:spPr bwMode="auto">
          <a:xfrm rot="16200000" flipH="1">
            <a:off x="2813844" y="3128169"/>
            <a:ext cx="552450" cy="1793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5441" name="Text Box 17"/>
          <p:cNvSpPr txBox="1">
            <a:spLocks noChangeArrowheads="1"/>
          </p:cNvSpPr>
          <p:nvPr/>
        </p:nvSpPr>
        <p:spPr bwMode="auto">
          <a:xfrm>
            <a:off x="5527675" y="1374775"/>
            <a:ext cx="1041400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j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5442" name="AutoShape 18"/>
          <p:cNvCxnSpPr>
            <a:cxnSpLocks noChangeShapeType="1"/>
            <a:stCxn id="1255443" idx="0"/>
            <a:endCxn id="1255436" idx="1"/>
          </p:cNvCxnSpPr>
          <p:nvPr/>
        </p:nvCxnSpPr>
        <p:spPr bwMode="auto">
          <a:xfrm rot="16200000">
            <a:off x="4278313" y="2820988"/>
            <a:ext cx="809625" cy="593725"/>
          </a:xfrm>
          <a:prstGeom prst="curvedConnector2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5443" name="Text Box 19"/>
          <p:cNvSpPr txBox="1">
            <a:spLocks noChangeArrowheads="1"/>
          </p:cNvSpPr>
          <p:nvPr/>
        </p:nvSpPr>
        <p:spPr bwMode="auto">
          <a:xfrm>
            <a:off x="3927475" y="35369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5444" name="Text Box 20"/>
          <p:cNvSpPr txBox="1">
            <a:spLocks noChangeArrowheads="1"/>
          </p:cNvSpPr>
          <p:nvPr/>
        </p:nvSpPr>
        <p:spPr bwMode="auto">
          <a:xfrm>
            <a:off x="6899275" y="3460750"/>
            <a:ext cx="917575" cy="485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i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5445" name="AutoShape 21"/>
          <p:cNvCxnSpPr>
            <a:cxnSpLocks noChangeShapeType="1"/>
            <a:stCxn id="1255436" idx="3"/>
            <a:endCxn id="1255439" idx="0"/>
          </p:cNvCxnSpPr>
          <p:nvPr/>
        </p:nvCxnSpPr>
        <p:spPr bwMode="auto">
          <a:xfrm flipH="1">
            <a:off x="6075363" y="2713038"/>
            <a:ext cx="150812" cy="733425"/>
          </a:xfrm>
          <a:prstGeom prst="curvedConnector4">
            <a:avLst>
              <a:gd name="adj1" fmla="val -142106"/>
              <a:gd name="adj2" fmla="val 67532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5446" name="AutoShape 22"/>
          <p:cNvCxnSpPr>
            <a:cxnSpLocks noChangeShapeType="1"/>
            <a:stCxn id="1255437" idx="2"/>
            <a:endCxn id="1255435" idx="0"/>
          </p:cNvCxnSpPr>
          <p:nvPr/>
        </p:nvCxnSpPr>
        <p:spPr bwMode="auto">
          <a:xfrm rot="5400000">
            <a:off x="3447257" y="1427956"/>
            <a:ext cx="552450" cy="14462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5447" name="AutoShape 23"/>
          <p:cNvCxnSpPr>
            <a:cxnSpLocks noChangeShapeType="1"/>
            <a:stCxn id="1255444" idx="0"/>
            <a:endCxn id="1255441" idx="2"/>
          </p:cNvCxnSpPr>
          <p:nvPr/>
        </p:nvCxnSpPr>
        <p:spPr bwMode="auto">
          <a:xfrm rot="5400000" flipH="1">
            <a:off x="5917406" y="2005807"/>
            <a:ext cx="1571625" cy="1309688"/>
          </a:xfrm>
          <a:prstGeom prst="curvedConnector3">
            <a:avLst>
              <a:gd name="adj1" fmla="val 75755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5448" name="Text Box 24"/>
          <p:cNvSpPr txBox="1">
            <a:spLocks noChangeArrowheads="1"/>
          </p:cNvSpPr>
          <p:nvPr/>
        </p:nvSpPr>
        <p:spPr bwMode="auto">
          <a:xfrm>
            <a:off x="2052638" y="993775"/>
            <a:ext cx="57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p:</a:t>
            </a:r>
          </a:p>
        </p:txBody>
      </p:sp>
      <p:sp>
        <p:nvSpPr>
          <p:cNvPr id="1255449" name="Text Box 25"/>
          <p:cNvSpPr txBox="1">
            <a:spLocks noChangeArrowheads="1"/>
          </p:cNvSpPr>
          <p:nvPr/>
        </p:nvSpPr>
        <p:spPr bwMode="auto">
          <a:xfrm>
            <a:off x="2955925" y="4852988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q:</a:t>
            </a:r>
          </a:p>
        </p:txBody>
      </p:sp>
      <p:sp>
        <p:nvSpPr>
          <p:cNvPr id="1255450" name="Text Box 26"/>
          <p:cNvSpPr txBox="1">
            <a:spLocks noChangeArrowheads="1"/>
          </p:cNvSpPr>
          <p:nvPr/>
        </p:nvSpPr>
        <p:spPr bwMode="auto">
          <a:xfrm>
            <a:off x="96838" y="4408488"/>
            <a:ext cx="3114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h&gt; </a:t>
            </a:r>
            <a:r>
              <a:rPr lang="en-US" altLang="en-US" sz="3200" b="1">
                <a:solidFill>
                  <a:srgbClr val="FF3399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3399"/>
                </a:solidFill>
              </a:rPr>
              <a:t> </a:t>
            </a:r>
            <a:r>
              <a:rPr lang="en-US" altLang="en-US" sz="3200">
                <a:solidFill>
                  <a:srgbClr val="FF3399"/>
                </a:solidFill>
              </a:rPr>
              <a:t>&lt;</a:t>
            </a:r>
            <a:r>
              <a:rPr lang="el-GR" altLang="en-US" sz="3200">
                <a:solidFill>
                  <a:srgbClr val="FF3399"/>
                </a:solidFill>
              </a:rPr>
              <a:t>σ</a:t>
            </a:r>
            <a:r>
              <a:rPr lang="en-US" altLang="en-US" sz="3200">
                <a:solidFill>
                  <a:srgbClr val="FF3399"/>
                </a:solidFill>
              </a:rPr>
              <a:t>, d i&gt;</a:t>
            </a:r>
          </a:p>
        </p:txBody>
      </p:sp>
      <p:grpSp>
        <p:nvGrpSpPr>
          <p:cNvPr id="1255451" name="Group 27"/>
          <p:cNvGrpSpPr>
            <a:grpSpLocks/>
          </p:cNvGrpSpPr>
          <p:nvPr/>
        </p:nvGrpSpPr>
        <p:grpSpPr bwMode="auto">
          <a:xfrm>
            <a:off x="58738" y="4919663"/>
            <a:ext cx="3236912" cy="1836737"/>
            <a:chOff x="37" y="3099"/>
            <a:chExt cx="2039" cy="1157"/>
          </a:xfrm>
        </p:grpSpPr>
        <p:sp>
          <p:nvSpPr>
            <p:cNvPr id="1255452" name="Text Box 28"/>
            <p:cNvSpPr txBox="1">
              <a:spLocks noChangeArrowheads="1"/>
            </p:cNvSpPr>
            <p:nvPr/>
          </p:nvSpPr>
          <p:spPr bwMode="auto">
            <a:xfrm>
              <a:off x="37" y="3568"/>
              <a:ext cx="2039" cy="688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save return site</a:t>
              </a:r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on stack</a:t>
              </a:r>
            </a:p>
          </p:txBody>
        </p:sp>
        <p:sp>
          <p:nvSpPr>
            <p:cNvPr id="1255453" name="Line 29"/>
            <p:cNvSpPr>
              <a:spLocks noChangeShapeType="1"/>
            </p:cNvSpPr>
            <p:nvPr/>
          </p:nvSpPr>
          <p:spPr bwMode="auto">
            <a:xfrm flipV="1">
              <a:off x="1488" y="3099"/>
              <a:ext cx="272" cy="469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255454" name="AutoShape 30"/>
          <p:cNvCxnSpPr>
            <a:cxnSpLocks noChangeShapeType="1"/>
            <a:stCxn id="1255439" idx="2"/>
            <a:endCxn id="1255429" idx="0"/>
          </p:cNvCxnSpPr>
          <p:nvPr/>
        </p:nvCxnSpPr>
        <p:spPr bwMode="auto">
          <a:xfrm rot="5400000">
            <a:off x="4574382" y="3763169"/>
            <a:ext cx="1303337" cy="1698625"/>
          </a:xfrm>
          <a:prstGeom prst="curvedConnector3">
            <a:avLst>
              <a:gd name="adj1" fmla="val 49940"/>
            </a:avLst>
          </a:prstGeom>
          <a:noFill/>
          <a:ln w="28575">
            <a:solidFill>
              <a:srgbClr val="FF3399"/>
            </a:solidFill>
            <a:prstDash val="dash"/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08F2-AFF8-418D-BD89-2FFBB5CF8F1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1028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>
                <a:solidFill>
                  <a:srgbClr val="FFFF00"/>
                </a:solidFill>
              </a:rPr>
              <a:t>Intra</a:t>
            </a:r>
            <a:r>
              <a:rPr lang="en-US" altLang="en-US"/>
              <a:t>procedural Analysis</a:t>
            </a:r>
          </a:p>
        </p:txBody>
      </p:sp>
      <p:sp>
        <p:nvSpPr>
          <p:cNvPr id="1005571" name="Oval 3"/>
          <p:cNvSpPr>
            <a:spLocks noChangeArrowheads="1"/>
          </p:cNvSpPr>
          <p:nvPr/>
        </p:nvSpPr>
        <p:spPr bwMode="auto">
          <a:xfrm>
            <a:off x="1174750" y="1822450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2" name="Oval 4"/>
          <p:cNvSpPr>
            <a:spLocks noChangeArrowheads="1"/>
          </p:cNvSpPr>
          <p:nvPr/>
        </p:nvSpPr>
        <p:spPr bwMode="auto">
          <a:xfrm>
            <a:off x="5300663" y="1822450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3" name="Oval 5"/>
          <p:cNvSpPr>
            <a:spLocks noChangeArrowheads="1"/>
          </p:cNvSpPr>
          <p:nvPr/>
        </p:nvSpPr>
        <p:spPr bwMode="auto">
          <a:xfrm>
            <a:off x="2549525" y="1822450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4" name="Oval 6"/>
          <p:cNvSpPr>
            <a:spLocks noChangeArrowheads="1"/>
          </p:cNvSpPr>
          <p:nvPr/>
        </p:nvSpPr>
        <p:spPr bwMode="auto">
          <a:xfrm>
            <a:off x="3905250" y="1822450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5" name="Oval 7"/>
          <p:cNvSpPr>
            <a:spLocks noChangeArrowheads="1"/>
          </p:cNvSpPr>
          <p:nvPr/>
        </p:nvSpPr>
        <p:spPr bwMode="auto">
          <a:xfrm>
            <a:off x="6675438" y="1822450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6" name="Oval 8"/>
          <p:cNvSpPr>
            <a:spLocks noChangeArrowheads="1"/>
          </p:cNvSpPr>
          <p:nvPr/>
        </p:nvSpPr>
        <p:spPr bwMode="auto">
          <a:xfrm>
            <a:off x="8051800" y="1822450"/>
            <a:ext cx="190500" cy="190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7" name="Line 9"/>
          <p:cNvSpPr>
            <a:spLocks noChangeShapeType="1"/>
          </p:cNvSpPr>
          <p:nvPr/>
        </p:nvSpPr>
        <p:spPr bwMode="auto">
          <a:xfrm>
            <a:off x="6985000" y="1917700"/>
            <a:ext cx="10287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8" name="Line 10"/>
          <p:cNvSpPr>
            <a:spLocks noChangeShapeType="1"/>
          </p:cNvSpPr>
          <p:nvPr/>
        </p:nvSpPr>
        <p:spPr bwMode="auto">
          <a:xfrm>
            <a:off x="5594350" y="1917700"/>
            <a:ext cx="10287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79" name="Line 11"/>
          <p:cNvSpPr>
            <a:spLocks noChangeShapeType="1"/>
          </p:cNvSpPr>
          <p:nvPr/>
        </p:nvSpPr>
        <p:spPr bwMode="auto">
          <a:xfrm>
            <a:off x="2832100" y="1917700"/>
            <a:ext cx="10287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580" name="Line 12"/>
          <p:cNvSpPr>
            <a:spLocks noChangeShapeType="1"/>
          </p:cNvSpPr>
          <p:nvPr/>
        </p:nvSpPr>
        <p:spPr bwMode="auto">
          <a:xfrm>
            <a:off x="1460500" y="1917700"/>
            <a:ext cx="102870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5581" name="Group 13"/>
          <p:cNvGrpSpPr>
            <a:grpSpLocks/>
          </p:cNvGrpSpPr>
          <p:nvPr/>
        </p:nvGrpSpPr>
        <p:grpSpPr bwMode="auto">
          <a:xfrm>
            <a:off x="4308475" y="1879600"/>
            <a:ext cx="779463" cy="74613"/>
            <a:chOff x="2616" y="2136"/>
            <a:chExt cx="491" cy="47"/>
          </a:xfrm>
        </p:grpSpPr>
        <p:sp>
          <p:nvSpPr>
            <p:cNvPr id="1005582" name="Oval 14"/>
            <p:cNvSpPr>
              <a:spLocks noChangeArrowheads="1"/>
            </p:cNvSpPr>
            <p:nvPr/>
          </p:nvSpPr>
          <p:spPr bwMode="auto">
            <a:xfrm>
              <a:off x="2616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3" name="Oval 15"/>
            <p:cNvSpPr>
              <a:spLocks noChangeArrowheads="1"/>
            </p:cNvSpPr>
            <p:nvPr/>
          </p:nvSpPr>
          <p:spPr bwMode="auto">
            <a:xfrm>
              <a:off x="2764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4" name="Oval 16"/>
            <p:cNvSpPr>
              <a:spLocks noChangeArrowheads="1"/>
            </p:cNvSpPr>
            <p:nvPr/>
          </p:nvSpPr>
          <p:spPr bwMode="auto">
            <a:xfrm>
              <a:off x="2912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85" name="Oval 17"/>
            <p:cNvSpPr>
              <a:spLocks noChangeArrowheads="1"/>
            </p:cNvSpPr>
            <p:nvPr/>
          </p:nvSpPr>
          <p:spPr bwMode="auto">
            <a:xfrm>
              <a:off x="3060" y="2136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5586" name="Text Box 18"/>
          <p:cNvSpPr txBox="1">
            <a:spLocks noChangeArrowheads="1"/>
          </p:cNvSpPr>
          <p:nvPr/>
        </p:nvSpPr>
        <p:spPr bwMode="auto">
          <a:xfrm>
            <a:off x="749300" y="2066925"/>
            <a:ext cx="1100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enter</a:t>
            </a:r>
          </a:p>
        </p:txBody>
      </p:sp>
      <p:sp>
        <p:nvSpPr>
          <p:cNvPr id="1005587" name="Text Box 19"/>
          <p:cNvSpPr txBox="1">
            <a:spLocks noChangeArrowheads="1"/>
          </p:cNvSpPr>
          <p:nvPr/>
        </p:nvSpPr>
        <p:spPr bwMode="auto">
          <a:xfrm>
            <a:off x="8007350" y="2028825"/>
            <a:ext cx="369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n</a:t>
            </a:r>
          </a:p>
        </p:txBody>
      </p:sp>
      <p:sp>
        <p:nvSpPr>
          <p:cNvPr id="1005588" name="Text Box 20"/>
          <p:cNvSpPr txBox="1">
            <a:spLocks noChangeArrowheads="1"/>
          </p:cNvSpPr>
          <p:nvPr/>
        </p:nvSpPr>
        <p:spPr bwMode="auto">
          <a:xfrm>
            <a:off x="1011238" y="1271588"/>
            <a:ext cx="563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V</a:t>
            </a:r>
            <a:r>
              <a:rPr lang="en-US" altLang="en-US" sz="2800" baseline="-25000"/>
              <a:t>0</a:t>
            </a:r>
            <a:endParaRPr lang="en-US" altLang="en-US" sz="2800"/>
          </a:p>
        </p:txBody>
      </p:sp>
      <p:sp>
        <p:nvSpPr>
          <p:cNvPr id="1005589" name="Text Box 21"/>
          <p:cNvSpPr txBox="1">
            <a:spLocks noChangeArrowheads="1"/>
          </p:cNvSpPr>
          <p:nvPr/>
        </p:nvSpPr>
        <p:spPr bwMode="auto">
          <a:xfrm>
            <a:off x="1908175" y="4949825"/>
            <a:ext cx="56626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JOP(n)   =         </a:t>
            </a:r>
            <a:r>
              <a:rPr lang="en-US" altLang="en-US" sz="4800">
                <a:solidFill>
                  <a:srgbClr val="FFFFFF"/>
                </a:solidFill>
                <a:sym typeface="Math B" panose="05000000000000000000" pitchFamily="2" charset="2"/>
              </a:rPr>
              <a:t>   </a:t>
            </a:r>
            <a:r>
              <a:rPr lang="en-US" altLang="en-US" sz="6000">
                <a:solidFill>
                  <a:srgbClr val="FFFFFF"/>
                </a:solidFill>
                <a:sym typeface="Math B" panose="05000000000000000000" pitchFamily="2" charset="2"/>
              </a:rPr>
              <a:t> </a:t>
            </a:r>
            <a:r>
              <a:rPr lang="en-US" altLang="en-US" sz="3200">
                <a:solidFill>
                  <a:srgbClr val="FFFFFF"/>
                </a:solidFill>
                <a:sym typeface="Math B" panose="05000000000000000000" pitchFamily="2" charset="2"/>
              </a:rPr>
              <a:t>pf</a:t>
            </a:r>
            <a:r>
              <a:rPr lang="en-US" altLang="en-US" sz="2800" baseline="-25000">
                <a:solidFill>
                  <a:srgbClr val="FFFFFF"/>
                </a:solidFill>
                <a:sym typeface="Math B" panose="05000000000000000000" pitchFamily="2" charset="2"/>
              </a:rPr>
              <a:t>p</a:t>
            </a:r>
            <a:r>
              <a:rPr lang="en-US" altLang="en-US" sz="3200">
                <a:solidFill>
                  <a:srgbClr val="FFFFFF"/>
                </a:solidFill>
                <a:sym typeface="Math B" panose="05000000000000000000" pitchFamily="2" charset="2"/>
              </a:rPr>
              <a:t>(V</a:t>
            </a:r>
            <a:r>
              <a:rPr lang="en-US" altLang="en-US" sz="3200" baseline="-25000">
                <a:solidFill>
                  <a:srgbClr val="FFFFFF"/>
                </a:solidFill>
                <a:sym typeface="Math B" panose="05000000000000000000" pitchFamily="2" charset="2"/>
              </a:rPr>
              <a:t>0</a:t>
            </a:r>
            <a:r>
              <a:rPr lang="en-US" altLang="en-US" sz="3200">
                <a:solidFill>
                  <a:srgbClr val="FFFFFF"/>
                </a:solidFill>
                <a:sym typeface="Math B" panose="05000000000000000000" pitchFamily="2" charset="2"/>
              </a:rPr>
              <a:t>)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Math B" panose="05000000000000000000" pitchFamily="2" charset="2"/>
              </a:rPr>
              <a:t>                   </a:t>
            </a:r>
            <a:r>
              <a:rPr lang="en-US" altLang="en-US" sz="2400">
                <a:solidFill>
                  <a:srgbClr val="FFFFFF"/>
                </a:solidFill>
                <a:sym typeface="Math B" panose="05000000000000000000" pitchFamily="2" charset="2"/>
              </a:rPr>
              <a:t>p</a:t>
            </a:r>
            <a:r>
              <a:rPr lang="en-US" altLang="en-US" sz="2400">
                <a:solidFill>
                  <a:srgbClr val="FFFFFF"/>
                </a:solidFill>
                <a:sym typeface="Symbol" panose="05050102010706020507" pitchFamily="18" charset="2"/>
              </a:rPr>
              <a:t>PathsTo[n]</a:t>
            </a:r>
          </a:p>
        </p:txBody>
      </p:sp>
      <p:sp>
        <p:nvSpPr>
          <p:cNvPr id="1005590" name="Text Box 22"/>
          <p:cNvSpPr txBox="1">
            <a:spLocks noChangeArrowheads="1"/>
          </p:cNvSpPr>
          <p:nvPr/>
        </p:nvSpPr>
        <p:spPr bwMode="auto">
          <a:xfrm>
            <a:off x="1968500" y="3382963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FF"/>
                </a:solidFill>
              </a:rPr>
              <a:t>pf</a:t>
            </a:r>
            <a:r>
              <a:rPr lang="en-US" altLang="en-US" sz="3600" baseline="-25000">
                <a:solidFill>
                  <a:srgbClr val="FFFFFF"/>
                </a:solidFill>
              </a:rPr>
              <a:t>p</a:t>
            </a:r>
            <a:r>
              <a:rPr lang="en-US" altLang="en-US" sz="3600">
                <a:solidFill>
                  <a:srgbClr val="FFFFFF"/>
                </a:solidFill>
              </a:rPr>
              <a:t> = f</a:t>
            </a:r>
            <a:r>
              <a:rPr lang="en-US" altLang="en-US" sz="3600" baseline="-25000">
                <a:solidFill>
                  <a:srgbClr val="FFFFFF"/>
                </a:solidFill>
              </a:rPr>
              <a:t>k</a:t>
            </a:r>
            <a:r>
              <a:rPr lang="en-US" altLang="en-US" sz="3600">
                <a:solidFill>
                  <a:srgbClr val="FFFFFF"/>
                </a:solidFill>
              </a:rPr>
              <a:t> </a:t>
            </a:r>
            <a:r>
              <a:rPr lang="en-US" altLang="en-US" sz="3600">
                <a:solidFill>
                  <a:srgbClr val="FFFFFF"/>
                </a:solidFill>
                <a:sym typeface="Math B" panose="05000000000000000000" pitchFamily="2" charset="2"/>
              </a:rPr>
              <a:t></a:t>
            </a:r>
            <a:r>
              <a:rPr lang="en-US" altLang="en-US" sz="3600">
                <a:solidFill>
                  <a:srgbClr val="FFFFFF"/>
                </a:solidFill>
              </a:rPr>
              <a:t> f</a:t>
            </a:r>
            <a:r>
              <a:rPr lang="en-US" altLang="en-US" sz="3600" baseline="-25000">
                <a:solidFill>
                  <a:srgbClr val="FFFFFF"/>
                </a:solidFill>
              </a:rPr>
              <a:t>k-1</a:t>
            </a:r>
            <a:r>
              <a:rPr lang="en-US" altLang="en-US" sz="3600">
                <a:solidFill>
                  <a:srgbClr val="FFFFFF"/>
                </a:solidFill>
              </a:rPr>
              <a:t> </a:t>
            </a:r>
            <a:r>
              <a:rPr lang="en-US" altLang="en-US" sz="3600">
                <a:solidFill>
                  <a:srgbClr val="FFFFFF"/>
                </a:solidFill>
                <a:sym typeface="Math B" panose="05000000000000000000" pitchFamily="2" charset="2"/>
              </a:rPr>
              <a:t></a:t>
            </a:r>
            <a:r>
              <a:rPr lang="en-US" altLang="en-US" sz="3600" b="1">
                <a:solidFill>
                  <a:srgbClr val="FFFFFF"/>
                </a:solidFill>
              </a:rPr>
              <a:t> </a:t>
            </a:r>
            <a:r>
              <a:rPr lang="en-US" altLang="en-US" sz="3600">
                <a:solidFill>
                  <a:srgbClr val="FFFFFF"/>
                </a:solidFill>
              </a:rPr>
              <a:t>… </a:t>
            </a:r>
            <a:r>
              <a:rPr lang="en-US" altLang="en-US" sz="3600">
                <a:solidFill>
                  <a:srgbClr val="FFFFFF"/>
                </a:solidFill>
                <a:sym typeface="Math B" panose="05000000000000000000" pitchFamily="2" charset="2"/>
              </a:rPr>
              <a:t></a:t>
            </a:r>
            <a:r>
              <a:rPr lang="en-US" altLang="en-US" sz="3600">
                <a:solidFill>
                  <a:srgbClr val="FFFFFF"/>
                </a:solidFill>
              </a:rPr>
              <a:t> f</a:t>
            </a:r>
            <a:r>
              <a:rPr lang="en-US" altLang="en-US" sz="3600" baseline="-25000">
                <a:solidFill>
                  <a:srgbClr val="FFFFFF"/>
                </a:solidFill>
              </a:rPr>
              <a:t>2</a:t>
            </a:r>
            <a:r>
              <a:rPr lang="en-US" altLang="en-US" sz="3600">
                <a:solidFill>
                  <a:srgbClr val="FFFFFF"/>
                </a:solidFill>
              </a:rPr>
              <a:t> </a:t>
            </a:r>
            <a:r>
              <a:rPr lang="en-US" altLang="en-US" sz="3600">
                <a:solidFill>
                  <a:srgbClr val="FFFFFF"/>
                </a:solidFill>
                <a:sym typeface="Math B" panose="05000000000000000000" pitchFamily="2" charset="2"/>
              </a:rPr>
              <a:t></a:t>
            </a:r>
            <a:r>
              <a:rPr lang="en-US" altLang="en-US" sz="3600">
                <a:solidFill>
                  <a:srgbClr val="FFFFFF"/>
                </a:solidFill>
              </a:rPr>
              <a:t> f</a:t>
            </a:r>
            <a:r>
              <a:rPr lang="en-US" altLang="en-US" sz="3600" baseline="-25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05591" name="Text Box 23"/>
          <p:cNvSpPr txBox="1">
            <a:spLocks noChangeArrowheads="1"/>
          </p:cNvSpPr>
          <p:nvPr/>
        </p:nvSpPr>
        <p:spPr bwMode="auto">
          <a:xfrm>
            <a:off x="1863725" y="1195388"/>
            <a:ext cx="473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f</a:t>
            </a:r>
            <a:r>
              <a:rPr lang="en-US" altLang="en-US" sz="2800" baseline="-25000">
                <a:solidFill>
                  <a:srgbClr val="FFFFFF"/>
                </a:solidFill>
              </a:rPr>
              <a:t>1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005592" name="Text Box 24"/>
          <p:cNvSpPr txBox="1">
            <a:spLocks noChangeArrowheads="1"/>
          </p:cNvSpPr>
          <p:nvPr/>
        </p:nvSpPr>
        <p:spPr bwMode="auto">
          <a:xfrm>
            <a:off x="3059113" y="1196975"/>
            <a:ext cx="512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f</a:t>
            </a:r>
            <a:r>
              <a:rPr lang="en-US" altLang="en-US" sz="2800" baseline="-25000">
                <a:solidFill>
                  <a:srgbClr val="FFFFFF"/>
                </a:solidFill>
              </a:rPr>
              <a:t>2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005593" name="Text Box 25"/>
          <p:cNvSpPr txBox="1">
            <a:spLocks noChangeArrowheads="1"/>
          </p:cNvSpPr>
          <p:nvPr/>
        </p:nvSpPr>
        <p:spPr bwMode="auto">
          <a:xfrm>
            <a:off x="5927725" y="1196975"/>
            <a:ext cx="703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f</a:t>
            </a:r>
            <a:r>
              <a:rPr lang="en-US" altLang="en-US" sz="2800" baseline="-25000">
                <a:solidFill>
                  <a:srgbClr val="FFFFFF"/>
                </a:solidFill>
              </a:rPr>
              <a:t>k-1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005594" name="Text Box 26"/>
          <p:cNvSpPr txBox="1">
            <a:spLocks noChangeArrowheads="1"/>
          </p:cNvSpPr>
          <p:nvPr/>
        </p:nvSpPr>
        <p:spPr bwMode="auto">
          <a:xfrm>
            <a:off x="7327900" y="1196975"/>
            <a:ext cx="49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f</a:t>
            </a:r>
            <a:r>
              <a:rPr lang="en-US" altLang="en-US" sz="2800" baseline="-25000">
                <a:solidFill>
                  <a:srgbClr val="FFFFFF"/>
                </a:solidFill>
              </a:rPr>
              <a:t>k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005596" name="Text Box 28"/>
          <p:cNvSpPr txBox="1">
            <a:spLocks noChangeArrowheads="1"/>
          </p:cNvSpPr>
          <p:nvPr/>
        </p:nvSpPr>
        <p:spPr bwMode="auto">
          <a:xfrm>
            <a:off x="7559675" y="1177925"/>
            <a:ext cx="387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05597" name="Text Box 29"/>
          <p:cNvSpPr txBox="1">
            <a:spLocks noChangeArrowheads="1"/>
          </p:cNvSpPr>
          <p:nvPr/>
        </p:nvSpPr>
        <p:spPr bwMode="auto">
          <a:xfrm>
            <a:off x="6143625" y="1177925"/>
            <a:ext cx="387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05598" name="Text Box 30"/>
          <p:cNvSpPr txBox="1">
            <a:spLocks noChangeArrowheads="1"/>
          </p:cNvSpPr>
          <p:nvPr/>
        </p:nvSpPr>
        <p:spPr bwMode="auto">
          <a:xfrm>
            <a:off x="3257550" y="1177925"/>
            <a:ext cx="387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05599" name="Text Box 31"/>
          <p:cNvSpPr txBox="1">
            <a:spLocks noChangeArrowheads="1"/>
          </p:cNvSpPr>
          <p:nvPr/>
        </p:nvSpPr>
        <p:spPr bwMode="auto">
          <a:xfrm>
            <a:off x="2060575" y="1177925"/>
            <a:ext cx="387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05600" name="Text Box 32"/>
          <p:cNvSpPr txBox="1">
            <a:spLocks noChangeArrowheads="1"/>
          </p:cNvSpPr>
          <p:nvPr/>
        </p:nvSpPr>
        <p:spPr bwMode="auto">
          <a:xfrm>
            <a:off x="3370263" y="3403600"/>
            <a:ext cx="387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05601" name="Text Box 33"/>
          <p:cNvSpPr txBox="1">
            <a:spLocks noChangeArrowheads="1"/>
          </p:cNvSpPr>
          <p:nvPr/>
        </p:nvSpPr>
        <p:spPr bwMode="auto">
          <a:xfrm>
            <a:off x="4230688" y="3403600"/>
            <a:ext cx="387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05602" name="Text Box 34"/>
          <p:cNvSpPr txBox="1">
            <a:spLocks noChangeArrowheads="1"/>
          </p:cNvSpPr>
          <p:nvPr/>
        </p:nvSpPr>
        <p:spPr bwMode="auto">
          <a:xfrm>
            <a:off x="6143625" y="3403600"/>
            <a:ext cx="387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05603" name="Text Box 35"/>
          <p:cNvSpPr txBox="1">
            <a:spLocks noChangeArrowheads="1"/>
          </p:cNvSpPr>
          <p:nvPr/>
        </p:nvSpPr>
        <p:spPr bwMode="auto">
          <a:xfrm>
            <a:off x="6997700" y="3403600"/>
            <a:ext cx="387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aseline="30000">
                <a:solidFill>
                  <a:srgbClr val="FFFFFF"/>
                </a:solidFill>
              </a:rPr>
              <a:t>#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95C-D08C-4821-B3B1-45476E6731F9}" type="slidenum">
              <a:rPr lang="en-US" altLang="en-US"/>
              <a:pPr/>
              <a:t>50</a:t>
            </a:fld>
            <a:endParaRPr lang="en-US" altLang="en-US"/>
          </a:p>
        </p:txBody>
      </p:sp>
      <p:grpSp>
        <p:nvGrpSpPr>
          <p:cNvPr id="1257474" name="Group 2"/>
          <p:cNvGrpSpPr>
            <a:grpSpLocks/>
          </p:cNvGrpSpPr>
          <p:nvPr/>
        </p:nvGrpSpPr>
        <p:grpSpPr bwMode="auto">
          <a:xfrm>
            <a:off x="1481138" y="3086100"/>
            <a:ext cx="2211387" cy="1303338"/>
            <a:chOff x="2800" y="2147"/>
            <a:chExt cx="1393" cy="821"/>
          </a:xfrm>
        </p:grpSpPr>
        <p:sp>
          <p:nvSpPr>
            <p:cNvPr id="1257475" name="Freeform 3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476" name="Text Box 4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477" name="Text Box 5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478" name="Text Box 6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479" name="Text Box 7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480" name="AutoShape 8"/>
            <p:cNvCxnSpPr>
              <a:cxnSpLocks noChangeShapeType="1"/>
              <a:stCxn id="1257481" idx="0"/>
              <a:endCxn id="1257478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481" name="Text Box 9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482" name="Text Box 10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483" name="AutoShape 11"/>
            <p:cNvCxnSpPr>
              <a:cxnSpLocks noChangeShapeType="1"/>
              <a:stCxn id="1257476" idx="2"/>
              <a:endCxn id="1257477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7484" name="AutoShape 12"/>
            <p:cNvCxnSpPr>
              <a:cxnSpLocks noChangeShapeType="1"/>
              <a:stCxn id="1257482" idx="0"/>
              <a:endCxn id="1257479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485" name="Text Box 13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57486" name="AutoShape 14"/>
            <p:cNvCxnSpPr>
              <a:cxnSpLocks noChangeShapeType="1"/>
              <a:stCxn id="1257476" idx="2"/>
              <a:endCxn id="1257479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57487" name="Freeform 15"/>
          <p:cNvSpPr>
            <a:spLocks/>
          </p:cNvSpPr>
          <p:nvPr/>
        </p:nvSpPr>
        <p:spPr bwMode="auto">
          <a:xfrm>
            <a:off x="3465513" y="1239838"/>
            <a:ext cx="2211387" cy="1303337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488" name="Text Box 16"/>
          <p:cNvSpPr txBox="1">
            <a:spLocks noChangeArrowheads="1"/>
          </p:cNvSpPr>
          <p:nvPr/>
        </p:nvSpPr>
        <p:spPr bwMode="auto">
          <a:xfrm>
            <a:off x="4124325" y="1331913"/>
            <a:ext cx="322263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7489" name="Text Box 17"/>
          <p:cNvSpPr txBox="1">
            <a:spLocks noChangeArrowheads="1"/>
          </p:cNvSpPr>
          <p:nvPr/>
        </p:nvSpPr>
        <p:spPr bwMode="auto">
          <a:xfrm>
            <a:off x="3554413" y="2084388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7490" name="Text Box 18"/>
          <p:cNvSpPr txBox="1">
            <a:spLocks noChangeArrowheads="1"/>
          </p:cNvSpPr>
          <p:nvPr/>
        </p:nvSpPr>
        <p:spPr bwMode="auto">
          <a:xfrm>
            <a:off x="4764088" y="2085975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7491" name="Text Box 19"/>
          <p:cNvSpPr txBox="1">
            <a:spLocks noChangeArrowheads="1"/>
          </p:cNvSpPr>
          <p:nvPr/>
        </p:nvSpPr>
        <p:spPr bwMode="auto">
          <a:xfrm>
            <a:off x="4743450" y="1331913"/>
            <a:ext cx="325438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7492" name="AutoShape 20"/>
          <p:cNvCxnSpPr>
            <a:cxnSpLocks noChangeShapeType="1"/>
            <a:stCxn id="1257493" idx="0"/>
            <a:endCxn id="1257490" idx="0"/>
          </p:cNvCxnSpPr>
          <p:nvPr/>
        </p:nvCxnSpPr>
        <p:spPr bwMode="auto">
          <a:xfrm rot="5400000" flipV="1">
            <a:off x="4614069" y="1748631"/>
            <a:ext cx="1588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7493" name="Text Box 21"/>
          <p:cNvSpPr txBox="1">
            <a:spLocks noChangeArrowheads="1"/>
          </p:cNvSpPr>
          <p:nvPr/>
        </p:nvSpPr>
        <p:spPr bwMode="auto">
          <a:xfrm>
            <a:off x="4081463" y="2085975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7494" name="Text Box 22"/>
          <p:cNvSpPr txBox="1">
            <a:spLocks noChangeArrowheads="1"/>
          </p:cNvSpPr>
          <p:nvPr/>
        </p:nvSpPr>
        <p:spPr bwMode="auto">
          <a:xfrm>
            <a:off x="5232400" y="2085975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57495" name="AutoShape 23"/>
          <p:cNvCxnSpPr>
            <a:cxnSpLocks noChangeShapeType="1"/>
            <a:stCxn id="1257488" idx="2"/>
            <a:endCxn id="1257489" idx="0"/>
          </p:cNvCxnSpPr>
          <p:nvPr/>
        </p:nvCxnSpPr>
        <p:spPr bwMode="auto">
          <a:xfrm rot="5400000">
            <a:off x="3836195" y="1624806"/>
            <a:ext cx="379412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7496" name="AutoShape 24"/>
          <p:cNvCxnSpPr>
            <a:cxnSpLocks noChangeShapeType="1"/>
            <a:stCxn id="1257494" idx="0"/>
            <a:endCxn id="1257491" idx="2"/>
          </p:cNvCxnSpPr>
          <p:nvPr/>
        </p:nvCxnSpPr>
        <p:spPr bwMode="auto">
          <a:xfrm rot="5400000" flipH="1">
            <a:off x="4964113" y="1635125"/>
            <a:ext cx="382587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7497" name="Text Box 25"/>
          <p:cNvSpPr txBox="1">
            <a:spLocks noChangeArrowheads="1"/>
          </p:cNvSpPr>
          <p:nvPr/>
        </p:nvSpPr>
        <p:spPr bwMode="auto">
          <a:xfrm>
            <a:off x="3667125" y="1296988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57498" name="AutoShape 26"/>
          <p:cNvCxnSpPr>
            <a:cxnSpLocks noChangeShapeType="1"/>
            <a:stCxn id="1257488" idx="2"/>
            <a:endCxn id="1257491" idx="2"/>
          </p:cNvCxnSpPr>
          <p:nvPr/>
        </p:nvCxnSpPr>
        <p:spPr bwMode="auto">
          <a:xfrm rot="16200000" flipH="1">
            <a:off x="4594225" y="1384301"/>
            <a:ext cx="1587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57499" name="Group 27"/>
          <p:cNvGrpSpPr>
            <a:grpSpLocks/>
          </p:cNvGrpSpPr>
          <p:nvPr/>
        </p:nvGrpSpPr>
        <p:grpSpPr bwMode="auto">
          <a:xfrm>
            <a:off x="5954713" y="3181350"/>
            <a:ext cx="2211387" cy="1303338"/>
            <a:chOff x="2800" y="2147"/>
            <a:chExt cx="1393" cy="821"/>
          </a:xfrm>
        </p:grpSpPr>
        <p:sp>
          <p:nvSpPr>
            <p:cNvPr id="1257500" name="Freeform 28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501" name="Text Box 29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02" name="Text Box 30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03" name="Text Box 31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04" name="Text Box 32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05" name="AutoShape 33"/>
            <p:cNvCxnSpPr>
              <a:cxnSpLocks noChangeShapeType="1"/>
              <a:stCxn id="1257506" idx="0"/>
              <a:endCxn id="1257503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06" name="Text Box 34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07" name="Text Box 35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08" name="AutoShape 36"/>
            <p:cNvCxnSpPr>
              <a:cxnSpLocks noChangeShapeType="1"/>
              <a:stCxn id="1257501" idx="2"/>
              <a:endCxn id="1257502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7509" name="AutoShape 37"/>
            <p:cNvCxnSpPr>
              <a:cxnSpLocks noChangeShapeType="1"/>
              <a:stCxn id="1257507" idx="0"/>
              <a:endCxn id="1257504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10" name="Text Box 38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57511" name="AutoShape 39"/>
            <p:cNvCxnSpPr>
              <a:cxnSpLocks noChangeShapeType="1"/>
              <a:stCxn id="1257501" idx="2"/>
              <a:endCxn id="1257504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7512" name="Group 40"/>
          <p:cNvGrpSpPr>
            <a:grpSpLocks/>
          </p:cNvGrpSpPr>
          <p:nvPr/>
        </p:nvGrpSpPr>
        <p:grpSpPr bwMode="auto">
          <a:xfrm>
            <a:off x="6953250" y="4886325"/>
            <a:ext cx="2211388" cy="1303338"/>
            <a:chOff x="2800" y="2147"/>
            <a:chExt cx="1393" cy="821"/>
          </a:xfrm>
        </p:grpSpPr>
        <p:sp>
          <p:nvSpPr>
            <p:cNvPr id="1257513" name="Freeform 41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514" name="Text Box 42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15" name="Text Box 43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16" name="Text Box 44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17" name="Text Box 45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18" name="AutoShape 46"/>
            <p:cNvCxnSpPr>
              <a:cxnSpLocks noChangeShapeType="1"/>
              <a:stCxn id="1257519" idx="0"/>
              <a:endCxn id="1257516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19" name="Text Box 47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20" name="Text Box 48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21" name="AutoShape 49"/>
            <p:cNvCxnSpPr>
              <a:cxnSpLocks noChangeShapeType="1"/>
              <a:stCxn id="1257514" idx="2"/>
              <a:endCxn id="1257515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7522" name="AutoShape 50"/>
            <p:cNvCxnSpPr>
              <a:cxnSpLocks noChangeShapeType="1"/>
              <a:stCxn id="1257520" idx="0"/>
              <a:endCxn id="1257517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23" name="Text Box 51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57524" name="AutoShape 52"/>
            <p:cNvCxnSpPr>
              <a:cxnSpLocks noChangeShapeType="1"/>
              <a:stCxn id="1257514" idx="2"/>
              <a:endCxn id="1257517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7525" name="Group 53"/>
          <p:cNvGrpSpPr>
            <a:grpSpLocks/>
          </p:cNvGrpSpPr>
          <p:nvPr/>
        </p:nvGrpSpPr>
        <p:grpSpPr bwMode="auto">
          <a:xfrm>
            <a:off x="4746625" y="4900613"/>
            <a:ext cx="2211388" cy="1303337"/>
            <a:chOff x="2800" y="2147"/>
            <a:chExt cx="1393" cy="821"/>
          </a:xfrm>
        </p:grpSpPr>
        <p:sp>
          <p:nvSpPr>
            <p:cNvPr id="1257526" name="Freeform 54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527" name="Text Box 55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28" name="Text Box 56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29" name="Text Box 57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30" name="Text Box 58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31" name="AutoShape 59"/>
            <p:cNvCxnSpPr>
              <a:cxnSpLocks noChangeShapeType="1"/>
              <a:stCxn id="1257532" idx="0"/>
              <a:endCxn id="1257529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32" name="Text Box 60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33" name="Text Box 61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34" name="AutoShape 62"/>
            <p:cNvCxnSpPr>
              <a:cxnSpLocks noChangeShapeType="1"/>
              <a:stCxn id="1257527" idx="2"/>
              <a:endCxn id="1257528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7535" name="AutoShape 63"/>
            <p:cNvCxnSpPr>
              <a:cxnSpLocks noChangeShapeType="1"/>
              <a:stCxn id="1257533" idx="0"/>
              <a:endCxn id="1257530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36" name="Text Box 64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57537" name="AutoShape 65"/>
            <p:cNvCxnSpPr>
              <a:cxnSpLocks noChangeShapeType="1"/>
              <a:stCxn id="1257527" idx="2"/>
              <a:endCxn id="1257530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7538" name="Group 66"/>
          <p:cNvGrpSpPr>
            <a:grpSpLocks/>
          </p:cNvGrpSpPr>
          <p:nvPr/>
        </p:nvGrpSpPr>
        <p:grpSpPr bwMode="auto">
          <a:xfrm>
            <a:off x="2433638" y="4875213"/>
            <a:ext cx="2211387" cy="1303337"/>
            <a:chOff x="2800" y="2147"/>
            <a:chExt cx="1393" cy="821"/>
          </a:xfrm>
        </p:grpSpPr>
        <p:sp>
          <p:nvSpPr>
            <p:cNvPr id="1257539" name="Freeform 67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540" name="Text Box 68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41" name="Text Box 69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42" name="Text Box 70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43" name="Text Box 71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44" name="AutoShape 72"/>
            <p:cNvCxnSpPr>
              <a:cxnSpLocks noChangeShapeType="1"/>
              <a:stCxn id="1257545" idx="0"/>
              <a:endCxn id="1257542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45" name="Text Box 73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46" name="Text Box 74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47" name="AutoShape 75"/>
            <p:cNvCxnSpPr>
              <a:cxnSpLocks noChangeShapeType="1"/>
              <a:stCxn id="1257540" idx="2"/>
              <a:endCxn id="1257541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7548" name="AutoShape 76"/>
            <p:cNvCxnSpPr>
              <a:cxnSpLocks noChangeShapeType="1"/>
              <a:stCxn id="1257546" idx="0"/>
              <a:endCxn id="1257543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49" name="Text Box 77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57550" name="AutoShape 78"/>
            <p:cNvCxnSpPr>
              <a:cxnSpLocks noChangeShapeType="1"/>
              <a:stCxn id="1257540" idx="2"/>
              <a:endCxn id="1257543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7551" name="Group 79"/>
          <p:cNvGrpSpPr>
            <a:grpSpLocks/>
          </p:cNvGrpSpPr>
          <p:nvPr/>
        </p:nvGrpSpPr>
        <p:grpSpPr bwMode="auto">
          <a:xfrm>
            <a:off x="147638" y="4845050"/>
            <a:ext cx="2211387" cy="1303338"/>
            <a:chOff x="2800" y="2147"/>
            <a:chExt cx="1393" cy="821"/>
          </a:xfrm>
        </p:grpSpPr>
        <p:sp>
          <p:nvSpPr>
            <p:cNvPr id="1257552" name="Freeform 80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553" name="Text Box 81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54" name="Text Box 82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55" name="Text Box 83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56" name="Text Box 84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57" name="AutoShape 85"/>
            <p:cNvCxnSpPr>
              <a:cxnSpLocks noChangeShapeType="1"/>
              <a:stCxn id="1257558" idx="0"/>
              <a:endCxn id="1257555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58" name="Text Box 86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7559" name="Text Box 87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57560" name="AutoShape 88"/>
            <p:cNvCxnSpPr>
              <a:cxnSpLocks noChangeShapeType="1"/>
              <a:stCxn id="1257553" idx="2"/>
              <a:endCxn id="1257554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7561" name="AutoShape 89"/>
            <p:cNvCxnSpPr>
              <a:cxnSpLocks noChangeShapeType="1"/>
              <a:stCxn id="1257559" idx="0"/>
              <a:endCxn id="1257556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7562" name="Text Box 90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57563" name="AutoShape 91"/>
            <p:cNvCxnSpPr>
              <a:cxnSpLocks noChangeShapeType="1"/>
              <a:stCxn id="1257553" idx="2"/>
              <a:endCxn id="1257556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57564" name="Rectangle 92"/>
          <p:cNvSpPr>
            <a:spLocks noGrp="1" noChangeArrowheads="1"/>
          </p:cNvSpPr>
          <p:nvPr>
            <p:ph type="title"/>
          </p:nvPr>
        </p:nvSpPr>
        <p:spPr>
          <a:xfrm>
            <a:off x="381000" y="192088"/>
            <a:ext cx="8458200" cy="563562"/>
          </a:xfrm>
        </p:spPr>
        <p:txBody>
          <a:bodyPr/>
          <a:lstStyle/>
          <a:p>
            <a:r>
              <a:rPr lang="en-US" altLang="en-US" sz="3000"/>
              <a:t>Unrolled Program = </a:t>
            </a:r>
            <a:r>
              <a:rPr lang="en-US" altLang="en-US" sz="2600"/>
              <a:t>∞</a:t>
            </a:r>
            <a:r>
              <a:rPr lang="en-US" altLang="en-US" sz="3000"/>
              <a:t> Transition System</a:t>
            </a:r>
          </a:p>
        </p:txBody>
      </p:sp>
      <p:grpSp>
        <p:nvGrpSpPr>
          <p:cNvPr id="1257565" name="Group 93"/>
          <p:cNvGrpSpPr>
            <a:grpSpLocks/>
          </p:cNvGrpSpPr>
          <p:nvPr/>
        </p:nvGrpSpPr>
        <p:grpSpPr bwMode="auto">
          <a:xfrm>
            <a:off x="522288" y="6140450"/>
            <a:ext cx="8264525" cy="641350"/>
            <a:chOff x="329" y="3868"/>
            <a:chExt cx="5206" cy="404"/>
          </a:xfrm>
        </p:grpSpPr>
        <p:sp>
          <p:nvSpPr>
            <p:cNvPr id="1257566" name="Text Box 94"/>
            <p:cNvSpPr txBox="1">
              <a:spLocks noChangeArrowheads="1"/>
            </p:cNvSpPr>
            <p:nvPr/>
          </p:nvSpPr>
          <p:spPr bwMode="auto">
            <a:xfrm>
              <a:off x="3191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57567" name="Text Box 95"/>
            <p:cNvSpPr txBox="1">
              <a:spLocks noChangeArrowheads="1"/>
            </p:cNvSpPr>
            <p:nvPr/>
          </p:nvSpPr>
          <p:spPr bwMode="auto">
            <a:xfrm>
              <a:off x="3907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57568" name="Text Box 96"/>
            <p:cNvSpPr txBox="1">
              <a:spLocks noChangeArrowheads="1"/>
            </p:cNvSpPr>
            <p:nvPr/>
          </p:nvSpPr>
          <p:spPr bwMode="auto">
            <a:xfrm>
              <a:off x="4623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57569" name="Text Box 97"/>
            <p:cNvSpPr txBox="1">
              <a:spLocks noChangeArrowheads="1"/>
            </p:cNvSpPr>
            <p:nvPr/>
          </p:nvSpPr>
          <p:spPr bwMode="auto">
            <a:xfrm>
              <a:off x="533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57570" name="Text Box 98"/>
            <p:cNvSpPr txBox="1">
              <a:spLocks noChangeArrowheads="1"/>
            </p:cNvSpPr>
            <p:nvPr/>
          </p:nvSpPr>
          <p:spPr bwMode="auto">
            <a:xfrm>
              <a:off x="32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57571" name="Text Box 99"/>
            <p:cNvSpPr txBox="1">
              <a:spLocks noChangeArrowheads="1"/>
            </p:cNvSpPr>
            <p:nvPr/>
          </p:nvSpPr>
          <p:spPr bwMode="auto">
            <a:xfrm>
              <a:off x="1044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57572" name="Text Box 100"/>
            <p:cNvSpPr txBox="1">
              <a:spLocks noChangeArrowheads="1"/>
            </p:cNvSpPr>
            <p:nvPr/>
          </p:nvSpPr>
          <p:spPr bwMode="auto">
            <a:xfrm>
              <a:off x="1760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57573" name="Text Box 101"/>
            <p:cNvSpPr txBox="1">
              <a:spLocks noChangeArrowheads="1"/>
            </p:cNvSpPr>
            <p:nvPr/>
          </p:nvSpPr>
          <p:spPr bwMode="auto">
            <a:xfrm>
              <a:off x="2476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sp>
        <p:nvSpPr>
          <p:cNvPr id="1257574" name="Line 102"/>
          <p:cNvSpPr>
            <a:spLocks noChangeShapeType="1"/>
          </p:cNvSpPr>
          <p:nvPr/>
        </p:nvSpPr>
        <p:spPr bwMode="auto">
          <a:xfrm flipH="1">
            <a:off x="2381250" y="2413000"/>
            <a:ext cx="1339850" cy="7508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75" name="Line 103"/>
          <p:cNvSpPr>
            <a:spLocks noChangeShapeType="1"/>
          </p:cNvSpPr>
          <p:nvPr/>
        </p:nvSpPr>
        <p:spPr bwMode="auto">
          <a:xfrm flipV="1">
            <a:off x="2946400" y="2476500"/>
            <a:ext cx="1328738" cy="6762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76" name="Line 104"/>
          <p:cNvSpPr>
            <a:spLocks noChangeShapeType="1"/>
          </p:cNvSpPr>
          <p:nvPr/>
        </p:nvSpPr>
        <p:spPr bwMode="auto">
          <a:xfrm>
            <a:off x="4967288" y="2492375"/>
            <a:ext cx="1728787" cy="7889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77" name="Line 105"/>
          <p:cNvSpPr>
            <a:spLocks noChangeShapeType="1"/>
          </p:cNvSpPr>
          <p:nvPr/>
        </p:nvSpPr>
        <p:spPr bwMode="auto">
          <a:xfrm>
            <a:off x="3021013" y="4298950"/>
            <a:ext cx="298450" cy="6365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78" name="Line 106"/>
          <p:cNvSpPr>
            <a:spLocks noChangeShapeType="1"/>
          </p:cNvSpPr>
          <p:nvPr/>
        </p:nvSpPr>
        <p:spPr bwMode="auto">
          <a:xfrm flipH="1">
            <a:off x="1073150" y="43005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79" name="Line 107"/>
          <p:cNvSpPr>
            <a:spLocks noChangeShapeType="1"/>
          </p:cNvSpPr>
          <p:nvPr/>
        </p:nvSpPr>
        <p:spPr bwMode="auto">
          <a:xfrm>
            <a:off x="7566025" y="4373563"/>
            <a:ext cx="149225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80" name="Line 108"/>
          <p:cNvSpPr>
            <a:spLocks noChangeShapeType="1"/>
          </p:cNvSpPr>
          <p:nvPr/>
        </p:nvSpPr>
        <p:spPr bwMode="auto">
          <a:xfrm flipH="1">
            <a:off x="5659438" y="43767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81" name="Line 109"/>
          <p:cNvSpPr>
            <a:spLocks noChangeShapeType="1"/>
          </p:cNvSpPr>
          <p:nvPr/>
        </p:nvSpPr>
        <p:spPr bwMode="auto">
          <a:xfrm flipH="1" flipV="1">
            <a:off x="5403850" y="2428875"/>
            <a:ext cx="1976438" cy="8143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82" name="Line 110"/>
          <p:cNvSpPr>
            <a:spLocks noChangeShapeType="1"/>
          </p:cNvSpPr>
          <p:nvPr/>
        </p:nvSpPr>
        <p:spPr bwMode="auto">
          <a:xfrm flipV="1">
            <a:off x="1660525" y="4306888"/>
            <a:ext cx="487363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83" name="Line 111"/>
          <p:cNvSpPr>
            <a:spLocks noChangeShapeType="1"/>
          </p:cNvSpPr>
          <p:nvPr/>
        </p:nvSpPr>
        <p:spPr bwMode="auto">
          <a:xfrm flipH="1" flipV="1">
            <a:off x="3454400" y="4298950"/>
            <a:ext cx="539750" cy="6746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84" name="Line 112"/>
          <p:cNvSpPr>
            <a:spLocks noChangeShapeType="1"/>
          </p:cNvSpPr>
          <p:nvPr/>
        </p:nvSpPr>
        <p:spPr bwMode="auto">
          <a:xfrm flipV="1">
            <a:off x="6272213" y="4346575"/>
            <a:ext cx="487362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7585" name="Line 113"/>
          <p:cNvSpPr>
            <a:spLocks noChangeShapeType="1"/>
          </p:cNvSpPr>
          <p:nvPr/>
        </p:nvSpPr>
        <p:spPr bwMode="auto">
          <a:xfrm flipH="1" flipV="1">
            <a:off x="8075613" y="4262438"/>
            <a:ext cx="314325" cy="71278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257586" name="Group 114"/>
          <p:cNvGrpSpPr>
            <a:grpSpLocks/>
          </p:cNvGrpSpPr>
          <p:nvPr/>
        </p:nvGrpSpPr>
        <p:grpSpPr bwMode="auto">
          <a:xfrm>
            <a:off x="3238500" y="2082800"/>
            <a:ext cx="2436813" cy="3238500"/>
            <a:chOff x="2040" y="1312"/>
            <a:chExt cx="1535" cy="2040"/>
          </a:xfrm>
        </p:grpSpPr>
        <p:sp>
          <p:nvSpPr>
            <p:cNvPr id="1257587" name="Rectangle 115"/>
            <p:cNvSpPr>
              <a:spLocks noChangeArrowheads="1"/>
            </p:cNvSpPr>
            <p:nvPr/>
          </p:nvSpPr>
          <p:spPr bwMode="auto">
            <a:xfrm>
              <a:off x="2523" y="2353"/>
              <a:ext cx="1052" cy="3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</a:rPr>
                <a:t>&lt;</a:t>
              </a:r>
              <a:r>
                <a:rPr lang="el-GR" altLang="en-US" sz="3200">
                  <a:solidFill>
                    <a:srgbClr val="FFFF00"/>
                  </a:solidFill>
                </a:rPr>
                <a:t>σ</a:t>
              </a:r>
              <a:r>
                <a:rPr lang="en-US" altLang="en-US" sz="2800">
                  <a:solidFill>
                    <a:srgbClr val="FFFF00"/>
                  </a:solidFill>
                </a:rPr>
                <a:t>, f </a:t>
              </a:r>
              <a:r>
                <a:rPr lang="en-US" altLang="en-US" sz="2800">
                  <a:solidFill>
                    <a:srgbClr val="FF3399"/>
                  </a:solidFill>
                </a:rPr>
                <a:t>e c</a:t>
              </a:r>
              <a:r>
                <a:rPr lang="en-US" altLang="en-US" sz="2800">
                  <a:solidFill>
                    <a:srgbClr val="FFFF00"/>
                  </a:solidFill>
                </a:rPr>
                <a:t>&gt;</a:t>
              </a:r>
            </a:p>
          </p:txBody>
        </p:sp>
        <p:sp>
          <p:nvSpPr>
            <p:cNvPr id="1257588" name="Line 116"/>
            <p:cNvSpPr>
              <a:spLocks noChangeShapeType="1"/>
            </p:cNvSpPr>
            <p:nvPr/>
          </p:nvSpPr>
          <p:spPr bwMode="auto">
            <a:xfrm flipH="1">
              <a:off x="2522" y="2740"/>
              <a:ext cx="253" cy="384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57589" name="Rectangle 117"/>
            <p:cNvSpPr>
              <a:spLocks noChangeArrowheads="1"/>
            </p:cNvSpPr>
            <p:nvPr/>
          </p:nvSpPr>
          <p:spPr bwMode="auto">
            <a:xfrm>
              <a:off x="2332" y="3128"/>
              <a:ext cx="212" cy="224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590" name="Rectangle 118"/>
            <p:cNvSpPr>
              <a:spLocks noChangeArrowheads="1"/>
            </p:cNvSpPr>
            <p:nvPr/>
          </p:nvSpPr>
          <p:spPr bwMode="auto">
            <a:xfrm>
              <a:off x="2040" y="2476"/>
              <a:ext cx="220" cy="224"/>
            </a:xfrm>
            <a:prstGeom prst="rect">
              <a:avLst/>
            </a:prstGeom>
            <a:noFill/>
            <a:ln w="25400">
              <a:solidFill>
                <a:srgbClr val="FF3399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591" name="Rectangle 119"/>
            <p:cNvSpPr>
              <a:spLocks noChangeArrowheads="1"/>
            </p:cNvSpPr>
            <p:nvPr/>
          </p:nvSpPr>
          <p:spPr bwMode="auto">
            <a:xfrm>
              <a:off x="2572" y="1312"/>
              <a:ext cx="252" cy="224"/>
            </a:xfrm>
            <a:prstGeom prst="rect">
              <a:avLst/>
            </a:prstGeom>
            <a:noFill/>
            <a:ln w="25400">
              <a:solidFill>
                <a:srgbClr val="FF3399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592" name="Group 120"/>
          <p:cNvGrpSpPr>
            <a:grpSpLocks/>
          </p:cNvGrpSpPr>
          <p:nvPr/>
        </p:nvGrpSpPr>
        <p:grpSpPr bwMode="auto">
          <a:xfrm>
            <a:off x="173038" y="2085975"/>
            <a:ext cx="4318000" cy="3948113"/>
            <a:chOff x="109" y="1314"/>
            <a:chExt cx="2720" cy="2487"/>
          </a:xfrm>
        </p:grpSpPr>
        <p:sp>
          <p:nvSpPr>
            <p:cNvPr id="1257593" name="Rectangle 121"/>
            <p:cNvSpPr>
              <a:spLocks noChangeArrowheads="1"/>
            </p:cNvSpPr>
            <p:nvPr/>
          </p:nvSpPr>
          <p:spPr bwMode="auto">
            <a:xfrm>
              <a:off x="125" y="1516"/>
              <a:ext cx="1063" cy="381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</a:rPr>
                <a:t>&lt;</a:t>
              </a:r>
              <a:r>
                <a:rPr lang="el-GR" altLang="en-US" sz="3200">
                  <a:solidFill>
                    <a:srgbClr val="FFFF00"/>
                  </a:solidFill>
                </a:rPr>
                <a:t>σ</a:t>
              </a:r>
              <a:r>
                <a:rPr lang="en-US" altLang="en-US" sz="2800">
                  <a:solidFill>
                    <a:srgbClr val="FFFF00"/>
                  </a:solidFill>
                </a:rPr>
                <a:t>, b </a:t>
              </a:r>
              <a:r>
                <a:rPr lang="en-US" altLang="en-US" sz="2800">
                  <a:solidFill>
                    <a:srgbClr val="FF3399"/>
                  </a:solidFill>
                </a:rPr>
                <a:t>c c</a:t>
              </a:r>
              <a:r>
                <a:rPr lang="en-US" altLang="en-US" sz="2800">
                  <a:solidFill>
                    <a:srgbClr val="FFFF00"/>
                  </a:solidFill>
                </a:rPr>
                <a:t>&gt;</a:t>
              </a:r>
            </a:p>
          </p:txBody>
        </p:sp>
        <p:sp>
          <p:nvSpPr>
            <p:cNvPr id="1257594" name="Rectangle 122"/>
            <p:cNvSpPr>
              <a:spLocks noChangeArrowheads="1"/>
            </p:cNvSpPr>
            <p:nvPr/>
          </p:nvSpPr>
          <p:spPr bwMode="auto">
            <a:xfrm>
              <a:off x="2562" y="1314"/>
              <a:ext cx="267" cy="224"/>
            </a:xfrm>
            <a:prstGeom prst="rect">
              <a:avLst/>
            </a:prstGeom>
            <a:noFill/>
            <a:ln w="25400">
              <a:solidFill>
                <a:srgbClr val="FF3399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595" name="Rectangle 123"/>
            <p:cNvSpPr>
              <a:spLocks noChangeArrowheads="1"/>
            </p:cNvSpPr>
            <p:nvPr/>
          </p:nvSpPr>
          <p:spPr bwMode="auto">
            <a:xfrm>
              <a:off x="1323" y="2477"/>
              <a:ext cx="251" cy="224"/>
            </a:xfrm>
            <a:prstGeom prst="rect">
              <a:avLst/>
            </a:prstGeom>
            <a:noFill/>
            <a:ln w="25400">
              <a:solidFill>
                <a:srgbClr val="FF3399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596" name="Rectangle 124"/>
            <p:cNvSpPr>
              <a:spLocks noChangeArrowheads="1"/>
            </p:cNvSpPr>
            <p:nvPr/>
          </p:nvSpPr>
          <p:spPr bwMode="auto">
            <a:xfrm>
              <a:off x="158" y="3577"/>
              <a:ext cx="252" cy="224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597" name="Freeform 125"/>
            <p:cNvSpPr>
              <a:spLocks/>
            </p:cNvSpPr>
            <p:nvPr/>
          </p:nvSpPr>
          <p:spPr bwMode="auto">
            <a:xfrm>
              <a:off x="109" y="1909"/>
              <a:ext cx="357" cy="1657"/>
            </a:xfrm>
            <a:custGeom>
              <a:avLst/>
              <a:gdLst>
                <a:gd name="T0" fmla="*/ 357 w 357"/>
                <a:gd name="T1" fmla="*/ 0 h 1657"/>
                <a:gd name="T2" fmla="*/ 151 w 357"/>
                <a:gd name="T3" fmla="*/ 482 h 1657"/>
                <a:gd name="T4" fmla="*/ 9 w 357"/>
                <a:gd name="T5" fmla="*/ 1066 h 1657"/>
                <a:gd name="T6" fmla="*/ 96 w 357"/>
                <a:gd name="T7" fmla="*/ 1657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1657">
                  <a:moveTo>
                    <a:pt x="357" y="0"/>
                  </a:moveTo>
                  <a:cubicBezTo>
                    <a:pt x="283" y="152"/>
                    <a:pt x="209" y="304"/>
                    <a:pt x="151" y="482"/>
                  </a:cubicBezTo>
                  <a:cubicBezTo>
                    <a:pt x="93" y="660"/>
                    <a:pt x="18" y="870"/>
                    <a:pt x="9" y="1066"/>
                  </a:cubicBezTo>
                  <a:cubicBezTo>
                    <a:pt x="0" y="1262"/>
                    <a:pt x="48" y="1459"/>
                    <a:pt x="96" y="1657"/>
                  </a:cubicBez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662B-05A0-463B-9C53-E61859EF8D99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PDS Terminology</a:t>
            </a:r>
          </a:p>
        </p:txBody>
      </p:sp>
      <p:sp>
        <p:nvSpPr>
          <p:cNvPr id="1259523" name="Text Box 3"/>
          <p:cNvSpPr txBox="1">
            <a:spLocks noChangeArrowheads="1"/>
          </p:cNvSpPr>
          <p:nvPr/>
        </p:nvSpPr>
        <p:spPr bwMode="auto">
          <a:xfrm>
            <a:off x="242888" y="1263650"/>
            <a:ext cx="2773362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Configuration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2800">
                <a:solidFill>
                  <a:srgbClr val="FFFF00"/>
                </a:solidFill>
              </a:rPr>
              <a:t>&lt;</a:t>
            </a:r>
            <a:r>
              <a:rPr lang="el-GR" altLang="en-US" sz="3200">
                <a:solidFill>
                  <a:srgbClr val="FFFF00"/>
                </a:solidFill>
              </a:rPr>
              <a:t>σ</a:t>
            </a:r>
            <a:r>
              <a:rPr lang="en-US" altLang="en-US" sz="2800">
                <a:solidFill>
                  <a:srgbClr val="FFFF00"/>
                </a:solidFill>
              </a:rPr>
              <a:t>, f </a:t>
            </a:r>
            <a:r>
              <a:rPr lang="en-US" altLang="en-US" sz="2800">
                <a:solidFill>
                  <a:srgbClr val="FF3399"/>
                </a:solidFill>
              </a:rPr>
              <a:t>e c</a:t>
            </a:r>
            <a:r>
              <a:rPr lang="en-US" altLang="en-US" sz="2800">
                <a:solidFill>
                  <a:srgbClr val="FFFF00"/>
                </a:solidFill>
              </a:rPr>
              <a:t>&gt;</a:t>
            </a:r>
          </a:p>
        </p:txBody>
      </p:sp>
      <p:sp>
        <p:nvSpPr>
          <p:cNvPr id="1259524" name="Text Box 4"/>
          <p:cNvSpPr txBox="1">
            <a:spLocks noChangeArrowheads="1"/>
          </p:cNvSpPr>
          <p:nvPr/>
        </p:nvSpPr>
        <p:spPr bwMode="auto">
          <a:xfrm>
            <a:off x="225425" y="2692400"/>
            <a:ext cx="7688263" cy="253841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c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/>
              <a:t> c’ </a:t>
            </a:r>
            <a:r>
              <a:rPr lang="en-US" altLang="en-US" sz="3200" b="1">
                <a:solidFill>
                  <a:srgbClr val="FFFF00"/>
                </a:solidFill>
              </a:rPr>
              <a:t>(transition relation)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follows from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by a transition rule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predecessor</a:t>
            </a:r>
            <a:r>
              <a:rPr lang="en-US" altLang="en-US" sz="3200" b="1">
                <a:solidFill>
                  <a:srgbClr val="FFFFFF"/>
                </a:solidFill>
              </a:rPr>
              <a:t>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successor</a:t>
            </a:r>
            <a:r>
              <a:rPr lang="en-US" altLang="en-US" sz="3200" b="1">
                <a:solidFill>
                  <a:srgbClr val="FFFFFF"/>
                </a:solidFill>
              </a:rPr>
              <a:t>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c</a:t>
            </a:r>
            <a:r>
              <a:rPr lang="en-US" altLang="en-US" sz="3200" b="1" baseline="-25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 baseline="-25000">
                <a:solidFill>
                  <a:srgbClr val="FFFFFF"/>
                </a:solidFill>
              </a:rPr>
              <a:t>1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. . .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 baseline="-25000">
                <a:solidFill>
                  <a:srgbClr val="FFFFFF"/>
                </a:solidFill>
              </a:rPr>
              <a:t>n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(a run)</a:t>
            </a:r>
          </a:p>
        </p:txBody>
      </p:sp>
      <p:sp>
        <p:nvSpPr>
          <p:cNvPr id="1259525" name="Text Box 5"/>
          <p:cNvSpPr txBox="1">
            <a:spLocks noChangeArrowheads="1"/>
          </p:cNvSpPr>
          <p:nvPr/>
        </p:nvSpPr>
        <p:spPr bwMode="auto">
          <a:xfrm>
            <a:off x="198438" y="5527675"/>
            <a:ext cx="6880225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c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* 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reflexive transitive closure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endParaRPr lang="en-US" altLang="en-US" sz="3200" b="1">
              <a:solidFill>
                <a:srgbClr val="FFFFFF"/>
              </a:solidFill>
            </a:endParaRPr>
          </a:p>
        </p:txBody>
      </p:sp>
      <p:grpSp>
        <p:nvGrpSpPr>
          <p:cNvPr id="1259526" name="Group 6"/>
          <p:cNvGrpSpPr>
            <a:grpSpLocks/>
          </p:cNvGrpSpPr>
          <p:nvPr/>
        </p:nvGrpSpPr>
        <p:grpSpPr bwMode="auto">
          <a:xfrm>
            <a:off x="4032250" y="1050925"/>
            <a:ext cx="2979738" cy="1390650"/>
            <a:chOff x="3724" y="662"/>
            <a:chExt cx="1877" cy="876"/>
          </a:xfrm>
        </p:grpSpPr>
        <p:sp>
          <p:nvSpPr>
            <p:cNvPr id="1259527" name="Line 7"/>
            <p:cNvSpPr>
              <a:spLocks noChangeShapeType="1"/>
            </p:cNvSpPr>
            <p:nvPr/>
          </p:nvSpPr>
          <p:spPr bwMode="auto">
            <a:xfrm flipV="1">
              <a:off x="5228" y="662"/>
              <a:ext cx="0" cy="8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28" name="Line 8"/>
            <p:cNvSpPr>
              <a:spLocks noChangeShapeType="1"/>
            </p:cNvSpPr>
            <p:nvPr/>
          </p:nvSpPr>
          <p:spPr bwMode="auto">
            <a:xfrm flipV="1">
              <a:off x="4551" y="1284"/>
              <a:ext cx="669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29" name="Line 9"/>
            <p:cNvSpPr>
              <a:spLocks noChangeShapeType="1"/>
            </p:cNvSpPr>
            <p:nvPr/>
          </p:nvSpPr>
          <p:spPr bwMode="auto">
            <a:xfrm>
              <a:off x="4560" y="1529"/>
              <a:ext cx="66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30" name="Line 10"/>
            <p:cNvSpPr>
              <a:spLocks noChangeShapeType="1"/>
            </p:cNvSpPr>
            <p:nvPr/>
          </p:nvSpPr>
          <p:spPr bwMode="auto">
            <a:xfrm>
              <a:off x="4559" y="662"/>
              <a:ext cx="0" cy="8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31" name="Line 11"/>
            <p:cNvSpPr>
              <a:spLocks noChangeShapeType="1"/>
            </p:cNvSpPr>
            <p:nvPr/>
          </p:nvSpPr>
          <p:spPr bwMode="auto">
            <a:xfrm flipV="1">
              <a:off x="4550" y="774"/>
              <a:ext cx="669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32" name="Line 12"/>
            <p:cNvSpPr>
              <a:spLocks noChangeShapeType="1"/>
            </p:cNvSpPr>
            <p:nvPr/>
          </p:nvSpPr>
          <p:spPr bwMode="auto">
            <a:xfrm flipV="1">
              <a:off x="4551" y="1028"/>
              <a:ext cx="669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33" name="Line 13"/>
            <p:cNvSpPr>
              <a:spLocks noChangeShapeType="1"/>
            </p:cNvSpPr>
            <p:nvPr/>
          </p:nvSpPr>
          <p:spPr bwMode="auto">
            <a:xfrm flipH="1">
              <a:off x="3724" y="711"/>
              <a:ext cx="189" cy="40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59534" name="Line 14"/>
            <p:cNvSpPr>
              <a:spLocks noChangeShapeType="1"/>
            </p:cNvSpPr>
            <p:nvPr/>
          </p:nvSpPr>
          <p:spPr bwMode="auto">
            <a:xfrm>
              <a:off x="3731" y="1112"/>
              <a:ext cx="182" cy="4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9535" name="Text Box 15"/>
            <p:cNvSpPr txBox="1">
              <a:spLocks noChangeArrowheads="1"/>
            </p:cNvSpPr>
            <p:nvPr/>
          </p:nvSpPr>
          <p:spPr bwMode="auto">
            <a:xfrm>
              <a:off x="3937" y="854"/>
              <a:ext cx="39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sz="4400"/>
                <a:t>σ</a:t>
              </a:r>
              <a:r>
                <a:rPr lang="en-US" altLang="en-US" sz="4800">
                  <a:latin typeface="Times New Roman" panose="02020603050405020304" pitchFamily="18" charset="0"/>
                </a:rPr>
                <a:t>,</a:t>
              </a:r>
            </a:p>
          </p:txBody>
        </p:sp>
        <p:grpSp>
          <p:nvGrpSpPr>
            <p:cNvPr id="1259536" name="Group 16"/>
            <p:cNvGrpSpPr>
              <a:grpSpLocks/>
            </p:cNvGrpSpPr>
            <p:nvPr/>
          </p:nvGrpSpPr>
          <p:grpSpPr bwMode="auto">
            <a:xfrm flipH="1">
              <a:off x="5412" y="711"/>
              <a:ext cx="189" cy="811"/>
              <a:chOff x="2732" y="807"/>
              <a:chExt cx="189" cy="811"/>
            </a:xfrm>
          </p:grpSpPr>
          <p:sp>
            <p:nvSpPr>
              <p:cNvPr id="1259537" name="Line 17"/>
              <p:cNvSpPr>
                <a:spLocks noChangeShapeType="1"/>
              </p:cNvSpPr>
              <p:nvPr/>
            </p:nvSpPr>
            <p:spPr bwMode="auto">
              <a:xfrm flipH="1">
                <a:off x="2732" y="807"/>
                <a:ext cx="189" cy="40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9538" name="Line 18"/>
              <p:cNvSpPr>
                <a:spLocks noChangeShapeType="1"/>
              </p:cNvSpPr>
              <p:nvPr/>
            </p:nvSpPr>
            <p:spPr bwMode="auto">
              <a:xfrm>
                <a:off x="2739" y="1208"/>
                <a:ext cx="182" cy="41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59539" name="Text Box 19"/>
            <p:cNvSpPr txBox="1">
              <a:spLocks noChangeArrowheads="1"/>
            </p:cNvSpPr>
            <p:nvPr/>
          </p:nvSpPr>
          <p:spPr bwMode="auto">
            <a:xfrm>
              <a:off x="4796" y="776"/>
              <a:ext cx="22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f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e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909E-2784-422A-AC7C-822ECAA4BBCB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261570" name="Freeform 2"/>
          <p:cNvSpPr>
            <a:spLocks/>
          </p:cNvSpPr>
          <p:nvPr/>
        </p:nvSpPr>
        <p:spPr bwMode="auto">
          <a:xfrm>
            <a:off x="1481138" y="3086100"/>
            <a:ext cx="2211387" cy="1303338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1" name="Text Box 3"/>
          <p:cNvSpPr txBox="1">
            <a:spLocks noChangeArrowheads="1"/>
          </p:cNvSpPr>
          <p:nvPr/>
        </p:nvSpPr>
        <p:spPr bwMode="auto">
          <a:xfrm>
            <a:off x="2139950" y="3178175"/>
            <a:ext cx="322263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1570038" y="3930650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2779713" y="3932238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2759075" y="3178175"/>
            <a:ext cx="325438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1575" name="AutoShape 7"/>
          <p:cNvCxnSpPr>
            <a:cxnSpLocks noChangeShapeType="1"/>
            <a:stCxn id="1261576" idx="0"/>
            <a:endCxn id="1261573" idx="0"/>
          </p:cNvCxnSpPr>
          <p:nvPr/>
        </p:nvCxnSpPr>
        <p:spPr bwMode="auto">
          <a:xfrm rot="5400000" flipV="1">
            <a:off x="2629694" y="3594894"/>
            <a:ext cx="1587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576" name="Text Box 8"/>
          <p:cNvSpPr txBox="1">
            <a:spLocks noChangeArrowheads="1"/>
          </p:cNvSpPr>
          <p:nvPr/>
        </p:nvSpPr>
        <p:spPr bwMode="auto">
          <a:xfrm>
            <a:off x="2097088" y="3932238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577" name="Text Box 9"/>
          <p:cNvSpPr txBox="1">
            <a:spLocks noChangeArrowheads="1"/>
          </p:cNvSpPr>
          <p:nvPr/>
        </p:nvSpPr>
        <p:spPr bwMode="auto">
          <a:xfrm>
            <a:off x="3248025" y="3932238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1578" name="AutoShape 10"/>
          <p:cNvCxnSpPr>
            <a:cxnSpLocks noChangeShapeType="1"/>
            <a:stCxn id="1261571" idx="2"/>
            <a:endCxn id="1261572" idx="0"/>
          </p:cNvCxnSpPr>
          <p:nvPr/>
        </p:nvCxnSpPr>
        <p:spPr bwMode="auto">
          <a:xfrm rot="5400000">
            <a:off x="1851819" y="3471069"/>
            <a:ext cx="379413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1579" name="AutoShape 11"/>
          <p:cNvCxnSpPr>
            <a:cxnSpLocks noChangeShapeType="1"/>
            <a:stCxn id="1261577" idx="0"/>
            <a:endCxn id="1261574" idx="2"/>
          </p:cNvCxnSpPr>
          <p:nvPr/>
        </p:nvCxnSpPr>
        <p:spPr bwMode="auto">
          <a:xfrm rot="5400000" flipH="1">
            <a:off x="2979738" y="3481387"/>
            <a:ext cx="382588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580" name="Text Box 12"/>
          <p:cNvSpPr txBox="1">
            <a:spLocks noChangeArrowheads="1"/>
          </p:cNvSpPr>
          <p:nvPr/>
        </p:nvSpPr>
        <p:spPr bwMode="auto">
          <a:xfrm>
            <a:off x="1682750" y="314325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1581" name="AutoShape 13"/>
          <p:cNvCxnSpPr>
            <a:cxnSpLocks noChangeShapeType="1"/>
            <a:stCxn id="1261571" idx="2"/>
            <a:endCxn id="1261574" idx="2"/>
          </p:cNvCxnSpPr>
          <p:nvPr/>
        </p:nvCxnSpPr>
        <p:spPr bwMode="auto">
          <a:xfrm rot="16200000" flipH="1">
            <a:off x="2609850" y="3230563"/>
            <a:ext cx="1588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582" name="Freeform 14"/>
          <p:cNvSpPr>
            <a:spLocks/>
          </p:cNvSpPr>
          <p:nvPr/>
        </p:nvSpPr>
        <p:spPr bwMode="auto">
          <a:xfrm>
            <a:off x="3465513" y="1239838"/>
            <a:ext cx="2211387" cy="1303337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3" name="Text Box 15"/>
          <p:cNvSpPr txBox="1">
            <a:spLocks noChangeArrowheads="1"/>
          </p:cNvSpPr>
          <p:nvPr/>
        </p:nvSpPr>
        <p:spPr bwMode="auto">
          <a:xfrm>
            <a:off x="4124325" y="1331913"/>
            <a:ext cx="322263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584" name="Text Box 16"/>
          <p:cNvSpPr txBox="1">
            <a:spLocks noChangeArrowheads="1"/>
          </p:cNvSpPr>
          <p:nvPr/>
        </p:nvSpPr>
        <p:spPr bwMode="auto">
          <a:xfrm>
            <a:off x="3554413" y="2084388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585" name="Text Box 17"/>
          <p:cNvSpPr txBox="1">
            <a:spLocks noChangeArrowheads="1"/>
          </p:cNvSpPr>
          <p:nvPr/>
        </p:nvSpPr>
        <p:spPr bwMode="auto">
          <a:xfrm>
            <a:off x="4764088" y="2085975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586" name="Text Box 18"/>
          <p:cNvSpPr txBox="1">
            <a:spLocks noChangeArrowheads="1"/>
          </p:cNvSpPr>
          <p:nvPr/>
        </p:nvSpPr>
        <p:spPr bwMode="auto">
          <a:xfrm>
            <a:off x="4743450" y="1331913"/>
            <a:ext cx="325438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1587" name="AutoShape 19"/>
          <p:cNvCxnSpPr>
            <a:cxnSpLocks noChangeShapeType="1"/>
            <a:stCxn id="1261588" idx="0"/>
            <a:endCxn id="1261585" idx="0"/>
          </p:cNvCxnSpPr>
          <p:nvPr/>
        </p:nvCxnSpPr>
        <p:spPr bwMode="auto">
          <a:xfrm rot="5400000" flipV="1">
            <a:off x="4614069" y="1748631"/>
            <a:ext cx="1588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588" name="Text Box 20"/>
          <p:cNvSpPr txBox="1">
            <a:spLocks noChangeArrowheads="1"/>
          </p:cNvSpPr>
          <p:nvPr/>
        </p:nvSpPr>
        <p:spPr bwMode="auto">
          <a:xfrm>
            <a:off x="4081463" y="2085975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589" name="Text Box 21"/>
          <p:cNvSpPr txBox="1">
            <a:spLocks noChangeArrowheads="1"/>
          </p:cNvSpPr>
          <p:nvPr/>
        </p:nvSpPr>
        <p:spPr bwMode="auto">
          <a:xfrm>
            <a:off x="5232400" y="2085975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1590" name="AutoShape 22"/>
          <p:cNvCxnSpPr>
            <a:cxnSpLocks noChangeShapeType="1"/>
            <a:stCxn id="1261583" idx="2"/>
            <a:endCxn id="1261584" idx="0"/>
          </p:cNvCxnSpPr>
          <p:nvPr/>
        </p:nvCxnSpPr>
        <p:spPr bwMode="auto">
          <a:xfrm rot="5400000">
            <a:off x="3836195" y="1624806"/>
            <a:ext cx="379412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1591" name="AutoShape 23"/>
          <p:cNvCxnSpPr>
            <a:cxnSpLocks noChangeShapeType="1"/>
            <a:stCxn id="1261589" idx="0"/>
            <a:endCxn id="1261586" idx="2"/>
          </p:cNvCxnSpPr>
          <p:nvPr/>
        </p:nvCxnSpPr>
        <p:spPr bwMode="auto">
          <a:xfrm rot="5400000" flipH="1">
            <a:off x="4964113" y="1635125"/>
            <a:ext cx="382587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592" name="Text Box 24"/>
          <p:cNvSpPr txBox="1">
            <a:spLocks noChangeArrowheads="1"/>
          </p:cNvSpPr>
          <p:nvPr/>
        </p:nvSpPr>
        <p:spPr bwMode="auto">
          <a:xfrm>
            <a:off x="3667125" y="1296988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1593" name="AutoShape 25"/>
          <p:cNvCxnSpPr>
            <a:cxnSpLocks noChangeShapeType="1"/>
            <a:stCxn id="1261583" idx="2"/>
            <a:endCxn id="1261586" idx="2"/>
          </p:cNvCxnSpPr>
          <p:nvPr/>
        </p:nvCxnSpPr>
        <p:spPr bwMode="auto">
          <a:xfrm rot="16200000" flipH="1">
            <a:off x="4594225" y="1384301"/>
            <a:ext cx="1587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61594" name="Group 26"/>
          <p:cNvGrpSpPr>
            <a:grpSpLocks/>
          </p:cNvGrpSpPr>
          <p:nvPr/>
        </p:nvGrpSpPr>
        <p:grpSpPr bwMode="auto">
          <a:xfrm>
            <a:off x="5954713" y="3181350"/>
            <a:ext cx="2211387" cy="1303338"/>
            <a:chOff x="2800" y="2147"/>
            <a:chExt cx="1393" cy="821"/>
          </a:xfrm>
        </p:grpSpPr>
        <p:sp>
          <p:nvSpPr>
            <p:cNvPr id="1261595" name="Freeform 27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596" name="Text Box 28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597" name="Text Box 29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598" name="Text Box 30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599" name="Text Box 31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1600" name="AutoShape 32"/>
            <p:cNvCxnSpPr>
              <a:cxnSpLocks noChangeShapeType="1"/>
              <a:stCxn id="1261601" idx="0"/>
              <a:endCxn id="1261598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1601" name="Text Box 33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02" name="Text Box 34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1603" name="AutoShape 35"/>
            <p:cNvCxnSpPr>
              <a:cxnSpLocks noChangeShapeType="1"/>
              <a:stCxn id="1261596" idx="2"/>
              <a:endCxn id="1261597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1604" name="AutoShape 36"/>
            <p:cNvCxnSpPr>
              <a:cxnSpLocks noChangeShapeType="1"/>
              <a:stCxn id="1261602" idx="0"/>
              <a:endCxn id="1261599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1605" name="Text Box 37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1606" name="AutoShape 38"/>
            <p:cNvCxnSpPr>
              <a:cxnSpLocks noChangeShapeType="1"/>
              <a:stCxn id="1261596" idx="2"/>
              <a:endCxn id="1261599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1607" name="Group 39"/>
          <p:cNvGrpSpPr>
            <a:grpSpLocks/>
          </p:cNvGrpSpPr>
          <p:nvPr/>
        </p:nvGrpSpPr>
        <p:grpSpPr bwMode="auto">
          <a:xfrm>
            <a:off x="6953250" y="4886325"/>
            <a:ext cx="2211388" cy="1303338"/>
            <a:chOff x="2800" y="2147"/>
            <a:chExt cx="1393" cy="821"/>
          </a:xfrm>
        </p:grpSpPr>
        <p:sp>
          <p:nvSpPr>
            <p:cNvPr id="1261608" name="Freeform 40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609" name="Text Box 41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10" name="Text Box 42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11" name="Text Box 43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12" name="Text Box 44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1613" name="AutoShape 45"/>
            <p:cNvCxnSpPr>
              <a:cxnSpLocks noChangeShapeType="1"/>
              <a:stCxn id="1261614" idx="0"/>
              <a:endCxn id="1261611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1614" name="Text Box 46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15" name="Text Box 47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1616" name="AutoShape 48"/>
            <p:cNvCxnSpPr>
              <a:cxnSpLocks noChangeShapeType="1"/>
              <a:stCxn id="1261609" idx="2"/>
              <a:endCxn id="1261610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1617" name="AutoShape 49"/>
            <p:cNvCxnSpPr>
              <a:cxnSpLocks noChangeShapeType="1"/>
              <a:stCxn id="1261615" idx="0"/>
              <a:endCxn id="1261612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1618" name="Text Box 50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1619" name="AutoShape 51"/>
            <p:cNvCxnSpPr>
              <a:cxnSpLocks noChangeShapeType="1"/>
              <a:stCxn id="1261609" idx="2"/>
              <a:endCxn id="1261612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1620" name="Group 52"/>
          <p:cNvGrpSpPr>
            <a:grpSpLocks/>
          </p:cNvGrpSpPr>
          <p:nvPr/>
        </p:nvGrpSpPr>
        <p:grpSpPr bwMode="auto">
          <a:xfrm>
            <a:off x="4746625" y="4900613"/>
            <a:ext cx="2211388" cy="1303337"/>
            <a:chOff x="2800" y="2147"/>
            <a:chExt cx="1393" cy="821"/>
          </a:xfrm>
        </p:grpSpPr>
        <p:sp>
          <p:nvSpPr>
            <p:cNvPr id="1261621" name="Freeform 53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622" name="Text Box 54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23" name="Text Box 55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24" name="Text Box 56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25" name="Text Box 57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1626" name="AutoShape 58"/>
            <p:cNvCxnSpPr>
              <a:cxnSpLocks noChangeShapeType="1"/>
              <a:stCxn id="1261627" idx="0"/>
              <a:endCxn id="1261624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1627" name="Text Box 59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1628" name="Text Box 60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1629" name="AutoShape 61"/>
            <p:cNvCxnSpPr>
              <a:cxnSpLocks noChangeShapeType="1"/>
              <a:stCxn id="1261622" idx="2"/>
              <a:endCxn id="1261623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1630" name="AutoShape 62"/>
            <p:cNvCxnSpPr>
              <a:cxnSpLocks noChangeShapeType="1"/>
              <a:stCxn id="1261628" idx="0"/>
              <a:endCxn id="1261625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1631" name="Text Box 63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1632" name="AutoShape 64"/>
            <p:cNvCxnSpPr>
              <a:cxnSpLocks noChangeShapeType="1"/>
              <a:stCxn id="1261622" idx="2"/>
              <a:endCxn id="1261625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61633" name="Freeform 65"/>
          <p:cNvSpPr>
            <a:spLocks/>
          </p:cNvSpPr>
          <p:nvPr/>
        </p:nvSpPr>
        <p:spPr bwMode="auto">
          <a:xfrm>
            <a:off x="2433638" y="4875213"/>
            <a:ext cx="2211387" cy="1303337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634" name="Text Box 66"/>
          <p:cNvSpPr txBox="1">
            <a:spLocks noChangeArrowheads="1"/>
          </p:cNvSpPr>
          <p:nvPr/>
        </p:nvSpPr>
        <p:spPr bwMode="auto">
          <a:xfrm>
            <a:off x="3092450" y="4967288"/>
            <a:ext cx="322263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635" name="Text Box 67"/>
          <p:cNvSpPr txBox="1">
            <a:spLocks noChangeArrowheads="1"/>
          </p:cNvSpPr>
          <p:nvPr/>
        </p:nvSpPr>
        <p:spPr bwMode="auto">
          <a:xfrm>
            <a:off x="2522538" y="5719763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636" name="Text Box 68"/>
          <p:cNvSpPr txBox="1">
            <a:spLocks noChangeArrowheads="1"/>
          </p:cNvSpPr>
          <p:nvPr/>
        </p:nvSpPr>
        <p:spPr bwMode="auto">
          <a:xfrm>
            <a:off x="3732213" y="5721350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637" name="Text Box 69"/>
          <p:cNvSpPr txBox="1">
            <a:spLocks noChangeArrowheads="1"/>
          </p:cNvSpPr>
          <p:nvPr/>
        </p:nvSpPr>
        <p:spPr bwMode="auto">
          <a:xfrm>
            <a:off x="3711575" y="4967288"/>
            <a:ext cx="325438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1638" name="AutoShape 70"/>
          <p:cNvCxnSpPr>
            <a:cxnSpLocks noChangeShapeType="1"/>
            <a:stCxn id="1261639" idx="0"/>
            <a:endCxn id="1261636" idx="0"/>
          </p:cNvCxnSpPr>
          <p:nvPr/>
        </p:nvCxnSpPr>
        <p:spPr bwMode="auto">
          <a:xfrm rot="5400000" flipV="1">
            <a:off x="3582194" y="5384006"/>
            <a:ext cx="1588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639" name="Text Box 71"/>
          <p:cNvSpPr txBox="1">
            <a:spLocks noChangeArrowheads="1"/>
          </p:cNvSpPr>
          <p:nvPr/>
        </p:nvSpPr>
        <p:spPr bwMode="auto">
          <a:xfrm>
            <a:off x="3049588" y="5721350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640" name="Text Box 72"/>
          <p:cNvSpPr txBox="1">
            <a:spLocks noChangeArrowheads="1"/>
          </p:cNvSpPr>
          <p:nvPr/>
        </p:nvSpPr>
        <p:spPr bwMode="auto">
          <a:xfrm>
            <a:off x="4200525" y="5721350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1641" name="AutoShape 73"/>
          <p:cNvCxnSpPr>
            <a:cxnSpLocks noChangeShapeType="1"/>
            <a:stCxn id="1261634" idx="2"/>
            <a:endCxn id="1261635" idx="0"/>
          </p:cNvCxnSpPr>
          <p:nvPr/>
        </p:nvCxnSpPr>
        <p:spPr bwMode="auto">
          <a:xfrm rot="5400000">
            <a:off x="2804320" y="5260181"/>
            <a:ext cx="379412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1642" name="AutoShape 74"/>
          <p:cNvCxnSpPr>
            <a:cxnSpLocks noChangeShapeType="1"/>
            <a:stCxn id="1261640" idx="0"/>
            <a:endCxn id="1261637" idx="2"/>
          </p:cNvCxnSpPr>
          <p:nvPr/>
        </p:nvCxnSpPr>
        <p:spPr bwMode="auto">
          <a:xfrm rot="5400000" flipH="1">
            <a:off x="3932238" y="5270500"/>
            <a:ext cx="382587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643" name="Text Box 75"/>
          <p:cNvSpPr txBox="1">
            <a:spLocks noChangeArrowheads="1"/>
          </p:cNvSpPr>
          <p:nvPr/>
        </p:nvSpPr>
        <p:spPr bwMode="auto">
          <a:xfrm>
            <a:off x="2635250" y="4932363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1644" name="AutoShape 76"/>
          <p:cNvCxnSpPr>
            <a:cxnSpLocks noChangeShapeType="1"/>
            <a:stCxn id="1261634" idx="2"/>
            <a:endCxn id="1261637" idx="2"/>
          </p:cNvCxnSpPr>
          <p:nvPr/>
        </p:nvCxnSpPr>
        <p:spPr bwMode="auto">
          <a:xfrm rot="16200000" flipH="1">
            <a:off x="3562350" y="5019676"/>
            <a:ext cx="1587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645" name="Freeform 77"/>
          <p:cNvSpPr>
            <a:spLocks/>
          </p:cNvSpPr>
          <p:nvPr/>
        </p:nvSpPr>
        <p:spPr bwMode="auto">
          <a:xfrm>
            <a:off x="147638" y="4845050"/>
            <a:ext cx="2211387" cy="1303338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646" name="Text Box 78"/>
          <p:cNvSpPr txBox="1">
            <a:spLocks noChangeArrowheads="1"/>
          </p:cNvSpPr>
          <p:nvPr/>
        </p:nvSpPr>
        <p:spPr bwMode="auto">
          <a:xfrm>
            <a:off x="806450" y="4937125"/>
            <a:ext cx="322263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647" name="Text Box 79"/>
          <p:cNvSpPr txBox="1">
            <a:spLocks noChangeArrowheads="1"/>
          </p:cNvSpPr>
          <p:nvPr/>
        </p:nvSpPr>
        <p:spPr bwMode="auto">
          <a:xfrm>
            <a:off x="236538" y="5689600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648" name="Text Box 80"/>
          <p:cNvSpPr txBox="1">
            <a:spLocks noChangeArrowheads="1"/>
          </p:cNvSpPr>
          <p:nvPr/>
        </p:nvSpPr>
        <p:spPr bwMode="auto">
          <a:xfrm>
            <a:off x="1446213" y="5691188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649" name="Text Box 81"/>
          <p:cNvSpPr txBox="1">
            <a:spLocks noChangeArrowheads="1"/>
          </p:cNvSpPr>
          <p:nvPr/>
        </p:nvSpPr>
        <p:spPr bwMode="auto">
          <a:xfrm>
            <a:off x="1425575" y="4937125"/>
            <a:ext cx="325438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1650" name="AutoShape 82"/>
          <p:cNvCxnSpPr>
            <a:cxnSpLocks noChangeShapeType="1"/>
            <a:stCxn id="1261651" idx="0"/>
            <a:endCxn id="1261648" idx="0"/>
          </p:cNvCxnSpPr>
          <p:nvPr/>
        </p:nvCxnSpPr>
        <p:spPr bwMode="auto">
          <a:xfrm rot="5400000" flipV="1">
            <a:off x="1296194" y="5353844"/>
            <a:ext cx="1587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651" name="Text Box 83"/>
          <p:cNvSpPr txBox="1">
            <a:spLocks noChangeArrowheads="1"/>
          </p:cNvSpPr>
          <p:nvPr/>
        </p:nvSpPr>
        <p:spPr bwMode="auto">
          <a:xfrm>
            <a:off x="763588" y="5691188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1652" name="Text Box 84"/>
          <p:cNvSpPr txBox="1">
            <a:spLocks noChangeArrowheads="1"/>
          </p:cNvSpPr>
          <p:nvPr/>
        </p:nvSpPr>
        <p:spPr bwMode="auto">
          <a:xfrm>
            <a:off x="1914525" y="5691188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1653" name="AutoShape 85"/>
          <p:cNvCxnSpPr>
            <a:cxnSpLocks noChangeShapeType="1"/>
            <a:stCxn id="1261646" idx="2"/>
            <a:endCxn id="1261647" idx="0"/>
          </p:cNvCxnSpPr>
          <p:nvPr/>
        </p:nvCxnSpPr>
        <p:spPr bwMode="auto">
          <a:xfrm rot="5400000">
            <a:off x="518319" y="5230019"/>
            <a:ext cx="379413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1654" name="AutoShape 86"/>
          <p:cNvCxnSpPr>
            <a:cxnSpLocks noChangeShapeType="1"/>
            <a:stCxn id="1261652" idx="0"/>
            <a:endCxn id="1261649" idx="2"/>
          </p:cNvCxnSpPr>
          <p:nvPr/>
        </p:nvCxnSpPr>
        <p:spPr bwMode="auto">
          <a:xfrm rot="5400000" flipH="1">
            <a:off x="1646238" y="5240337"/>
            <a:ext cx="382588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655" name="Text Box 87"/>
          <p:cNvSpPr txBox="1">
            <a:spLocks noChangeArrowheads="1"/>
          </p:cNvSpPr>
          <p:nvPr/>
        </p:nvSpPr>
        <p:spPr bwMode="auto">
          <a:xfrm>
            <a:off x="349250" y="490220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1656" name="AutoShape 88"/>
          <p:cNvCxnSpPr>
            <a:cxnSpLocks noChangeShapeType="1"/>
            <a:stCxn id="1261646" idx="2"/>
            <a:endCxn id="1261649" idx="2"/>
          </p:cNvCxnSpPr>
          <p:nvPr/>
        </p:nvCxnSpPr>
        <p:spPr bwMode="auto">
          <a:xfrm rot="16200000" flipH="1">
            <a:off x="1276350" y="4989513"/>
            <a:ext cx="1588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1657" name="Rectangle 89"/>
          <p:cNvSpPr>
            <a:spLocks noGrp="1" noChangeArrowheads="1"/>
          </p:cNvSpPr>
          <p:nvPr>
            <p:ph type="title"/>
          </p:nvPr>
        </p:nvSpPr>
        <p:spPr>
          <a:xfrm>
            <a:off x="381000" y="192088"/>
            <a:ext cx="8458200" cy="563562"/>
          </a:xfrm>
        </p:spPr>
        <p:txBody>
          <a:bodyPr/>
          <a:lstStyle/>
          <a:p>
            <a:r>
              <a:rPr lang="en-US" altLang="en-US" sz="3400"/>
              <a:t>A Run</a:t>
            </a:r>
          </a:p>
        </p:txBody>
      </p:sp>
      <p:grpSp>
        <p:nvGrpSpPr>
          <p:cNvPr id="1261658" name="Group 90"/>
          <p:cNvGrpSpPr>
            <a:grpSpLocks/>
          </p:cNvGrpSpPr>
          <p:nvPr/>
        </p:nvGrpSpPr>
        <p:grpSpPr bwMode="auto">
          <a:xfrm>
            <a:off x="522288" y="6140450"/>
            <a:ext cx="8264525" cy="641350"/>
            <a:chOff x="329" y="3868"/>
            <a:chExt cx="5206" cy="404"/>
          </a:xfrm>
        </p:grpSpPr>
        <p:sp>
          <p:nvSpPr>
            <p:cNvPr id="1261659" name="Text Box 91"/>
            <p:cNvSpPr txBox="1">
              <a:spLocks noChangeArrowheads="1"/>
            </p:cNvSpPr>
            <p:nvPr/>
          </p:nvSpPr>
          <p:spPr bwMode="auto">
            <a:xfrm>
              <a:off x="3191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1660" name="Text Box 92"/>
            <p:cNvSpPr txBox="1">
              <a:spLocks noChangeArrowheads="1"/>
            </p:cNvSpPr>
            <p:nvPr/>
          </p:nvSpPr>
          <p:spPr bwMode="auto">
            <a:xfrm>
              <a:off x="3907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1661" name="Text Box 93"/>
            <p:cNvSpPr txBox="1">
              <a:spLocks noChangeArrowheads="1"/>
            </p:cNvSpPr>
            <p:nvPr/>
          </p:nvSpPr>
          <p:spPr bwMode="auto">
            <a:xfrm>
              <a:off x="4623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1662" name="Text Box 94"/>
            <p:cNvSpPr txBox="1">
              <a:spLocks noChangeArrowheads="1"/>
            </p:cNvSpPr>
            <p:nvPr/>
          </p:nvSpPr>
          <p:spPr bwMode="auto">
            <a:xfrm>
              <a:off x="533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1663" name="Text Box 95"/>
            <p:cNvSpPr txBox="1">
              <a:spLocks noChangeArrowheads="1"/>
            </p:cNvSpPr>
            <p:nvPr/>
          </p:nvSpPr>
          <p:spPr bwMode="auto">
            <a:xfrm>
              <a:off x="32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1664" name="Text Box 96"/>
            <p:cNvSpPr txBox="1">
              <a:spLocks noChangeArrowheads="1"/>
            </p:cNvSpPr>
            <p:nvPr/>
          </p:nvSpPr>
          <p:spPr bwMode="auto">
            <a:xfrm>
              <a:off x="1044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1665" name="Text Box 97"/>
            <p:cNvSpPr txBox="1">
              <a:spLocks noChangeArrowheads="1"/>
            </p:cNvSpPr>
            <p:nvPr/>
          </p:nvSpPr>
          <p:spPr bwMode="auto">
            <a:xfrm>
              <a:off x="1760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1666" name="Text Box 98"/>
            <p:cNvSpPr txBox="1">
              <a:spLocks noChangeArrowheads="1"/>
            </p:cNvSpPr>
            <p:nvPr/>
          </p:nvSpPr>
          <p:spPr bwMode="auto">
            <a:xfrm>
              <a:off x="2476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sp>
        <p:nvSpPr>
          <p:cNvPr id="1261667" name="Line 99"/>
          <p:cNvSpPr>
            <a:spLocks noChangeShapeType="1"/>
          </p:cNvSpPr>
          <p:nvPr/>
        </p:nvSpPr>
        <p:spPr bwMode="auto">
          <a:xfrm flipH="1">
            <a:off x="2381250" y="2413000"/>
            <a:ext cx="1339850" cy="7508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68" name="Line 100"/>
          <p:cNvSpPr>
            <a:spLocks noChangeShapeType="1"/>
          </p:cNvSpPr>
          <p:nvPr/>
        </p:nvSpPr>
        <p:spPr bwMode="auto">
          <a:xfrm flipV="1">
            <a:off x="2946400" y="2476500"/>
            <a:ext cx="1328738" cy="6762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69" name="Line 101"/>
          <p:cNvSpPr>
            <a:spLocks noChangeShapeType="1"/>
          </p:cNvSpPr>
          <p:nvPr/>
        </p:nvSpPr>
        <p:spPr bwMode="auto">
          <a:xfrm>
            <a:off x="4967288" y="2492375"/>
            <a:ext cx="1728787" cy="7889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0" name="Line 102"/>
          <p:cNvSpPr>
            <a:spLocks noChangeShapeType="1"/>
          </p:cNvSpPr>
          <p:nvPr/>
        </p:nvSpPr>
        <p:spPr bwMode="auto">
          <a:xfrm>
            <a:off x="3021013" y="4298950"/>
            <a:ext cx="298450" cy="6365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1" name="Line 103"/>
          <p:cNvSpPr>
            <a:spLocks noChangeShapeType="1"/>
          </p:cNvSpPr>
          <p:nvPr/>
        </p:nvSpPr>
        <p:spPr bwMode="auto">
          <a:xfrm flipH="1">
            <a:off x="1073150" y="43005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2" name="Line 104"/>
          <p:cNvSpPr>
            <a:spLocks noChangeShapeType="1"/>
          </p:cNvSpPr>
          <p:nvPr/>
        </p:nvSpPr>
        <p:spPr bwMode="auto">
          <a:xfrm>
            <a:off x="7566025" y="4373563"/>
            <a:ext cx="149225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3" name="Line 105"/>
          <p:cNvSpPr>
            <a:spLocks noChangeShapeType="1"/>
          </p:cNvSpPr>
          <p:nvPr/>
        </p:nvSpPr>
        <p:spPr bwMode="auto">
          <a:xfrm flipH="1">
            <a:off x="5659438" y="43767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4" name="Line 106"/>
          <p:cNvSpPr>
            <a:spLocks noChangeShapeType="1"/>
          </p:cNvSpPr>
          <p:nvPr/>
        </p:nvSpPr>
        <p:spPr bwMode="auto">
          <a:xfrm flipH="1" flipV="1">
            <a:off x="5403850" y="2428875"/>
            <a:ext cx="1976438" cy="8143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5" name="Line 107"/>
          <p:cNvSpPr>
            <a:spLocks noChangeShapeType="1"/>
          </p:cNvSpPr>
          <p:nvPr/>
        </p:nvSpPr>
        <p:spPr bwMode="auto">
          <a:xfrm flipV="1">
            <a:off x="1660525" y="4306888"/>
            <a:ext cx="487363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6" name="Line 108"/>
          <p:cNvSpPr>
            <a:spLocks noChangeShapeType="1"/>
          </p:cNvSpPr>
          <p:nvPr/>
        </p:nvSpPr>
        <p:spPr bwMode="auto">
          <a:xfrm flipH="1" flipV="1">
            <a:off x="3454400" y="4298950"/>
            <a:ext cx="539750" cy="6746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7" name="Line 109"/>
          <p:cNvSpPr>
            <a:spLocks noChangeShapeType="1"/>
          </p:cNvSpPr>
          <p:nvPr/>
        </p:nvSpPr>
        <p:spPr bwMode="auto">
          <a:xfrm flipV="1">
            <a:off x="6272213" y="4346575"/>
            <a:ext cx="487362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8" name="Line 110"/>
          <p:cNvSpPr>
            <a:spLocks noChangeShapeType="1"/>
          </p:cNvSpPr>
          <p:nvPr/>
        </p:nvSpPr>
        <p:spPr bwMode="auto">
          <a:xfrm flipH="1" flipV="1">
            <a:off x="8075613" y="4262438"/>
            <a:ext cx="314325" cy="71278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1679" name="Text Box 111"/>
          <p:cNvSpPr txBox="1">
            <a:spLocks noChangeArrowheads="1"/>
          </p:cNvSpPr>
          <p:nvPr/>
        </p:nvSpPr>
        <p:spPr bwMode="auto">
          <a:xfrm>
            <a:off x="0" y="0"/>
            <a:ext cx="15160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    &lt;</a:t>
            </a:r>
            <a:r>
              <a:rPr lang="el-GR" altLang="en-US" sz="2400"/>
              <a:t>σ</a:t>
            </a:r>
            <a:r>
              <a:rPr lang="en-US" altLang="en-US" sz="2400"/>
              <a:t>,a&gt;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ym typeface="Math C" panose="05000000000000000000" pitchFamily="2" charset="2"/>
              </a:rPr>
              <a:t> </a:t>
            </a:r>
            <a:r>
              <a:rPr lang="en-US" altLang="en-US" sz="2400"/>
              <a:t>&lt;</a:t>
            </a:r>
            <a:r>
              <a:rPr lang="el-GR" altLang="en-US" sz="2400"/>
              <a:t>σ</a:t>
            </a:r>
            <a:r>
              <a:rPr lang="en-US" altLang="en-US" sz="2400"/>
              <a:t>,b&gt;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Math C" panose="05000000000000000000" pitchFamily="2" charset="2"/>
              <a:buChar char="e"/>
            </a:pPr>
            <a:r>
              <a:rPr lang="en-US" altLang="en-US" sz="2400"/>
              <a:t> &lt;</a:t>
            </a:r>
            <a:r>
              <a:rPr lang="el-GR" altLang="en-US" sz="2400"/>
              <a:t>σ</a:t>
            </a:r>
            <a:r>
              <a:rPr lang="en-US" altLang="en-US" sz="2400"/>
              <a:t>,ac&gt;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Math C" panose="05000000000000000000" pitchFamily="2" charset="2"/>
              <a:buChar char="e"/>
            </a:pPr>
            <a:r>
              <a:rPr lang="en-US" altLang="en-US" sz="2400" b="1">
                <a:sym typeface="Math C" panose="05000000000000000000" pitchFamily="2" charset="2"/>
              </a:rPr>
              <a:t> </a:t>
            </a:r>
            <a:r>
              <a:rPr lang="en-US" altLang="en-US" sz="2400"/>
              <a:t>&lt;</a:t>
            </a:r>
            <a:r>
              <a:rPr lang="el-GR" altLang="en-US" sz="2400"/>
              <a:t>σ</a:t>
            </a:r>
            <a:r>
              <a:rPr lang="en-US" altLang="en-US" sz="2400"/>
              <a:t>,bc&gt;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Math C" panose="05000000000000000000" pitchFamily="2" charset="2"/>
              <a:buChar char="e"/>
            </a:pPr>
            <a:r>
              <a:rPr lang="en-US" altLang="en-US" sz="2400"/>
              <a:t> &lt;</a:t>
            </a:r>
            <a:r>
              <a:rPr lang="el-GR" altLang="en-US" sz="2400"/>
              <a:t>σ</a:t>
            </a:r>
            <a:r>
              <a:rPr lang="en-US" altLang="en-US" sz="2400"/>
              <a:t>,acc&gt;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Math C" panose="05000000000000000000" pitchFamily="2" charset="2"/>
              <a:buChar char="e"/>
            </a:pPr>
            <a:r>
              <a:rPr lang="en-US" altLang="en-US" sz="2400"/>
              <a:t> &lt;</a:t>
            </a:r>
            <a:r>
              <a:rPr lang="el-GR" altLang="en-US" sz="2400"/>
              <a:t>σ</a:t>
            </a:r>
            <a:r>
              <a:rPr lang="en-US" altLang="en-US" sz="2400"/>
              <a:t>,fcc&gt;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Math C" panose="05000000000000000000" pitchFamily="2" charset="2"/>
              <a:buChar char="e"/>
            </a:pPr>
            <a:r>
              <a:rPr lang="en-US" altLang="en-US" sz="2400"/>
              <a:t> &lt;</a:t>
            </a:r>
            <a:r>
              <a:rPr lang="el-GR" altLang="en-US" sz="2400"/>
              <a:t>σ</a:t>
            </a:r>
            <a:r>
              <a:rPr lang="en-US" altLang="en-US" sz="2400"/>
              <a:t>,cc&gt;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Math C" panose="05000000000000000000" pitchFamily="2" charset="2"/>
              <a:buChar char="e"/>
            </a:pPr>
            <a:r>
              <a:rPr lang="en-US" altLang="en-US" sz="2400" b="1">
                <a:sym typeface="Math C" panose="05000000000000000000" pitchFamily="2" charset="2"/>
              </a:rPr>
              <a:t> </a:t>
            </a:r>
            <a:r>
              <a:rPr lang="en-US" altLang="en-US" sz="2400"/>
              <a:t>&lt;</a:t>
            </a:r>
            <a:r>
              <a:rPr lang="el-GR" altLang="en-US" sz="2400"/>
              <a:t>σ</a:t>
            </a:r>
            <a:r>
              <a:rPr lang="en-US" altLang="en-US" sz="2400"/>
              <a:t>,dc&gt;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Math C" panose="05000000000000000000" pitchFamily="2" charset="2"/>
              <a:buChar char="e"/>
            </a:pPr>
            <a:r>
              <a:rPr lang="en-US" altLang="en-US" sz="2400"/>
              <a:t> &lt;</a:t>
            </a:r>
            <a:r>
              <a:rPr lang="el-GR" altLang="en-US" sz="2400"/>
              <a:t>σ</a:t>
            </a:r>
            <a:r>
              <a:rPr lang="en-US" altLang="en-US" sz="2400"/>
              <a:t>,aec&gt;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Math C" panose="05000000000000000000" pitchFamily="2" charset="2"/>
              <a:buChar char="e"/>
            </a:pPr>
            <a:r>
              <a:rPr lang="en-US" altLang="en-US" sz="2400" b="1">
                <a:sym typeface="Math C" panose="05000000000000000000" pitchFamily="2" charset="2"/>
              </a:rPr>
              <a:t> </a:t>
            </a:r>
            <a:r>
              <a:rPr lang="en-US" altLang="en-US" sz="2400"/>
              <a:t>&lt;</a:t>
            </a:r>
            <a:r>
              <a:rPr lang="el-GR" altLang="en-US" sz="2400"/>
              <a:t>σ</a:t>
            </a:r>
            <a:r>
              <a:rPr lang="en-US" altLang="en-US" sz="2400"/>
              <a:t>,fec&gt;</a:t>
            </a:r>
          </a:p>
        </p:txBody>
      </p:sp>
      <p:sp>
        <p:nvSpPr>
          <p:cNvPr id="1261680" name="Freeform 112"/>
          <p:cNvSpPr>
            <a:spLocks/>
          </p:cNvSpPr>
          <p:nvPr/>
        </p:nvSpPr>
        <p:spPr bwMode="auto">
          <a:xfrm>
            <a:off x="982663" y="1616075"/>
            <a:ext cx="3289300" cy="3854450"/>
          </a:xfrm>
          <a:custGeom>
            <a:avLst/>
            <a:gdLst>
              <a:gd name="T0" fmla="*/ 2072 w 2072"/>
              <a:gd name="T1" fmla="*/ 0 h 2428"/>
              <a:gd name="T2" fmla="*/ 2001 w 2072"/>
              <a:gd name="T3" fmla="*/ 134 h 2428"/>
              <a:gd name="T4" fmla="*/ 1890 w 2072"/>
              <a:gd name="T5" fmla="*/ 173 h 2428"/>
              <a:gd name="T6" fmla="*/ 1780 w 2072"/>
              <a:gd name="T7" fmla="*/ 276 h 2428"/>
              <a:gd name="T8" fmla="*/ 1756 w 2072"/>
              <a:gd name="T9" fmla="*/ 458 h 2428"/>
              <a:gd name="T10" fmla="*/ 943 w 2072"/>
              <a:gd name="T11" fmla="*/ 915 h 2428"/>
              <a:gd name="T12" fmla="*/ 817 w 2072"/>
              <a:gd name="T13" fmla="*/ 1215 h 2428"/>
              <a:gd name="T14" fmla="*/ 707 w 2072"/>
              <a:gd name="T15" fmla="*/ 1318 h 2428"/>
              <a:gd name="T16" fmla="*/ 541 w 2072"/>
              <a:gd name="T17" fmla="*/ 1404 h 2428"/>
              <a:gd name="T18" fmla="*/ 478 w 2072"/>
              <a:gd name="T19" fmla="*/ 1617 h 2428"/>
              <a:gd name="T20" fmla="*/ 83 w 2072"/>
              <a:gd name="T21" fmla="*/ 2036 h 2428"/>
              <a:gd name="T22" fmla="*/ 44 w 2072"/>
              <a:gd name="T23" fmla="*/ 2312 h 2428"/>
              <a:gd name="T24" fmla="*/ 344 w 2072"/>
              <a:gd name="T25" fmla="*/ 2320 h 2428"/>
              <a:gd name="T26" fmla="*/ 423 w 2072"/>
              <a:gd name="T27" fmla="*/ 2130 h 2428"/>
              <a:gd name="T28" fmla="*/ 778 w 2072"/>
              <a:gd name="T29" fmla="*/ 1570 h 2428"/>
              <a:gd name="T30" fmla="*/ 983 w 2072"/>
              <a:gd name="T31" fmla="*/ 1333 h 2428"/>
              <a:gd name="T32" fmla="*/ 1219 w 2072"/>
              <a:gd name="T33" fmla="*/ 1404 h 2428"/>
              <a:gd name="T34" fmla="*/ 1338 w 2072"/>
              <a:gd name="T35" fmla="*/ 1846 h 2428"/>
              <a:gd name="T36" fmla="*/ 1440 w 2072"/>
              <a:gd name="T37" fmla="*/ 2138 h 2428"/>
              <a:gd name="T38" fmla="*/ 1448 w 2072"/>
              <a:gd name="T39" fmla="*/ 2359 h 2428"/>
              <a:gd name="T40" fmla="*/ 1693 w 2072"/>
              <a:gd name="T41" fmla="*/ 2399 h 2428"/>
              <a:gd name="T42" fmla="*/ 1795 w 2072"/>
              <a:gd name="T43" fmla="*/ 2186 h 2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72" h="2428">
                <a:moveTo>
                  <a:pt x="2072" y="0"/>
                </a:moveTo>
                <a:cubicBezTo>
                  <a:pt x="2051" y="52"/>
                  <a:pt x="2031" y="105"/>
                  <a:pt x="2001" y="134"/>
                </a:cubicBezTo>
                <a:cubicBezTo>
                  <a:pt x="1971" y="163"/>
                  <a:pt x="1927" y="149"/>
                  <a:pt x="1890" y="173"/>
                </a:cubicBezTo>
                <a:cubicBezTo>
                  <a:pt x="1853" y="197"/>
                  <a:pt x="1802" y="228"/>
                  <a:pt x="1780" y="276"/>
                </a:cubicBezTo>
                <a:cubicBezTo>
                  <a:pt x="1758" y="324"/>
                  <a:pt x="1895" y="352"/>
                  <a:pt x="1756" y="458"/>
                </a:cubicBezTo>
                <a:cubicBezTo>
                  <a:pt x="1617" y="564"/>
                  <a:pt x="1099" y="789"/>
                  <a:pt x="943" y="915"/>
                </a:cubicBezTo>
                <a:cubicBezTo>
                  <a:pt x="787" y="1041"/>
                  <a:pt x="856" y="1148"/>
                  <a:pt x="817" y="1215"/>
                </a:cubicBezTo>
                <a:cubicBezTo>
                  <a:pt x="778" y="1282"/>
                  <a:pt x="753" y="1286"/>
                  <a:pt x="707" y="1318"/>
                </a:cubicBezTo>
                <a:cubicBezTo>
                  <a:pt x="661" y="1350"/>
                  <a:pt x="579" y="1354"/>
                  <a:pt x="541" y="1404"/>
                </a:cubicBezTo>
                <a:cubicBezTo>
                  <a:pt x="503" y="1454"/>
                  <a:pt x="554" y="1512"/>
                  <a:pt x="478" y="1617"/>
                </a:cubicBezTo>
                <a:cubicBezTo>
                  <a:pt x="402" y="1722"/>
                  <a:pt x="155" y="1920"/>
                  <a:pt x="83" y="2036"/>
                </a:cubicBezTo>
                <a:cubicBezTo>
                  <a:pt x="11" y="2152"/>
                  <a:pt x="0" y="2265"/>
                  <a:pt x="44" y="2312"/>
                </a:cubicBezTo>
                <a:cubicBezTo>
                  <a:pt x="88" y="2359"/>
                  <a:pt x="281" y="2350"/>
                  <a:pt x="344" y="2320"/>
                </a:cubicBezTo>
                <a:cubicBezTo>
                  <a:pt x="407" y="2290"/>
                  <a:pt x="351" y="2255"/>
                  <a:pt x="423" y="2130"/>
                </a:cubicBezTo>
                <a:cubicBezTo>
                  <a:pt x="495" y="2005"/>
                  <a:pt x="685" y="1703"/>
                  <a:pt x="778" y="1570"/>
                </a:cubicBezTo>
                <a:cubicBezTo>
                  <a:pt x="871" y="1437"/>
                  <a:pt x="910" y="1361"/>
                  <a:pt x="983" y="1333"/>
                </a:cubicBezTo>
                <a:cubicBezTo>
                  <a:pt x="1056" y="1305"/>
                  <a:pt x="1160" y="1319"/>
                  <a:pt x="1219" y="1404"/>
                </a:cubicBezTo>
                <a:cubicBezTo>
                  <a:pt x="1278" y="1489"/>
                  <a:pt x="1301" y="1724"/>
                  <a:pt x="1338" y="1846"/>
                </a:cubicBezTo>
                <a:cubicBezTo>
                  <a:pt x="1375" y="1968"/>
                  <a:pt x="1422" y="2053"/>
                  <a:pt x="1440" y="2138"/>
                </a:cubicBezTo>
                <a:cubicBezTo>
                  <a:pt x="1458" y="2223"/>
                  <a:pt x="1406" y="2315"/>
                  <a:pt x="1448" y="2359"/>
                </a:cubicBezTo>
                <a:cubicBezTo>
                  <a:pt x="1490" y="2403"/>
                  <a:pt x="1635" y="2428"/>
                  <a:pt x="1693" y="2399"/>
                </a:cubicBezTo>
                <a:cubicBezTo>
                  <a:pt x="1751" y="2370"/>
                  <a:pt x="1774" y="2230"/>
                  <a:pt x="1795" y="2186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1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2615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615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1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2615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615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61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615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61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261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615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261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615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61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615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61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261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615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61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2615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2616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616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61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616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616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61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616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61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61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616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61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615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261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615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261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616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615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61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261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2616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61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616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6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6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A64BC-5174-4026-B6B3-9352EE1D1527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263618" name="Freeform 2"/>
          <p:cNvSpPr>
            <a:spLocks/>
          </p:cNvSpPr>
          <p:nvPr/>
        </p:nvSpPr>
        <p:spPr bwMode="auto">
          <a:xfrm>
            <a:off x="1481138" y="3086100"/>
            <a:ext cx="2211387" cy="1303338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619" name="Text Box 3"/>
          <p:cNvSpPr txBox="1">
            <a:spLocks noChangeArrowheads="1"/>
          </p:cNvSpPr>
          <p:nvPr/>
        </p:nvSpPr>
        <p:spPr bwMode="auto">
          <a:xfrm>
            <a:off x="2139950" y="3178175"/>
            <a:ext cx="322263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20" name="Text Box 4"/>
          <p:cNvSpPr txBox="1">
            <a:spLocks noChangeArrowheads="1"/>
          </p:cNvSpPr>
          <p:nvPr/>
        </p:nvSpPr>
        <p:spPr bwMode="auto">
          <a:xfrm>
            <a:off x="1570038" y="3930650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21" name="Text Box 5"/>
          <p:cNvSpPr txBox="1">
            <a:spLocks noChangeArrowheads="1"/>
          </p:cNvSpPr>
          <p:nvPr/>
        </p:nvSpPr>
        <p:spPr bwMode="auto">
          <a:xfrm>
            <a:off x="2779713" y="3932238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22" name="Text Box 6"/>
          <p:cNvSpPr txBox="1">
            <a:spLocks noChangeArrowheads="1"/>
          </p:cNvSpPr>
          <p:nvPr/>
        </p:nvSpPr>
        <p:spPr bwMode="auto">
          <a:xfrm>
            <a:off x="2759075" y="3178175"/>
            <a:ext cx="325438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3623" name="AutoShape 7"/>
          <p:cNvCxnSpPr>
            <a:cxnSpLocks noChangeShapeType="1"/>
            <a:stCxn id="1263624" idx="0"/>
            <a:endCxn id="1263621" idx="0"/>
          </p:cNvCxnSpPr>
          <p:nvPr/>
        </p:nvCxnSpPr>
        <p:spPr bwMode="auto">
          <a:xfrm rot="5400000" flipV="1">
            <a:off x="2629694" y="3594894"/>
            <a:ext cx="1587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24" name="Text Box 8"/>
          <p:cNvSpPr txBox="1">
            <a:spLocks noChangeArrowheads="1"/>
          </p:cNvSpPr>
          <p:nvPr/>
        </p:nvSpPr>
        <p:spPr bwMode="auto">
          <a:xfrm>
            <a:off x="2097088" y="3932238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25" name="Text Box 9"/>
          <p:cNvSpPr txBox="1">
            <a:spLocks noChangeArrowheads="1"/>
          </p:cNvSpPr>
          <p:nvPr/>
        </p:nvSpPr>
        <p:spPr bwMode="auto">
          <a:xfrm>
            <a:off x="3248025" y="3932238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3626" name="AutoShape 10"/>
          <p:cNvCxnSpPr>
            <a:cxnSpLocks noChangeShapeType="1"/>
            <a:stCxn id="1263619" idx="2"/>
            <a:endCxn id="1263620" idx="0"/>
          </p:cNvCxnSpPr>
          <p:nvPr/>
        </p:nvCxnSpPr>
        <p:spPr bwMode="auto">
          <a:xfrm rot="5400000">
            <a:off x="1851819" y="3471069"/>
            <a:ext cx="379413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3627" name="AutoShape 11"/>
          <p:cNvCxnSpPr>
            <a:cxnSpLocks noChangeShapeType="1"/>
            <a:stCxn id="1263625" idx="0"/>
            <a:endCxn id="1263622" idx="2"/>
          </p:cNvCxnSpPr>
          <p:nvPr/>
        </p:nvCxnSpPr>
        <p:spPr bwMode="auto">
          <a:xfrm rot="5400000" flipH="1">
            <a:off x="2979738" y="3481387"/>
            <a:ext cx="382588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28" name="Text Box 12"/>
          <p:cNvSpPr txBox="1">
            <a:spLocks noChangeArrowheads="1"/>
          </p:cNvSpPr>
          <p:nvPr/>
        </p:nvSpPr>
        <p:spPr bwMode="auto">
          <a:xfrm>
            <a:off x="1682750" y="314325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3629" name="AutoShape 13"/>
          <p:cNvCxnSpPr>
            <a:cxnSpLocks noChangeShapeType="1"/>
            <a:stCxn id="1263619" idx="2"/>
            <a:endCxn id="1263622" idx="2"/>
          </p:cNvCxnSpPr>
          <p:nvPr/>
        </p:nvCxnSpPr>
        <p:spPr bwMode="auto">
          <a:xfrm rot="16200000" flipH="1">
            <a:off x="2609850" y="3230563"/>
            <a:ext cx="1588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30" name="Freeform 14"/>
          <p:cNvSpPr>
            <a:spLocks/>
          </p:cNvSpPr>
          <p:nvPr/>
        </p:nvSpPr>
        <p:spPr bwMode="auto">
          <a:xfrm>
            <a:off x="3465513" y="1239838"/>
            <a:ext cx="2211387" cy="1303337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631" name="Text Box 15"/>
          <p:cNvSpPr txBox="1">
            <a:spLocks noChangeArrowheads="1"/>
          </p:cNvSpPr>
          <p:nvPr/>
        </p:nvSpPr>
        <p:spPr bwMode="auto">
          <a:xfrm>
            <a:off x="4124325" y="1331913"/>
            <a:ext cx="322263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32" name="Text Box 16"/>
          <p:cNvSpPr txBox="1">
            <a:spLocks noChangeArrowheads="1"/>
          </p:cNvSpPr>
          <p:nvPr/>
        </p:nvSpPr>
        <p:spPr bwMode="auto">
          <a:xfrm>
            <a:off x="3554413" y="2084388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33" name="Text Box 17"/>
          <p:cNvSpPr txBox="1">
            <a:spLocks noChangeArrowheads="1"/>
          </p:cNvSpPr>
          <p:nvPr/>
        </p:nvSpPr>
        <p:spPr bwMode="auto">
          <a:xfrm>
            <a:off x="4764088" y="2085975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34" name="Text Box 18"/>
          <p:cNvSpPr txBox="1">
            <a:spLocks noChangeArrowheads="1"/>
          </p:cNvSpPr>
          <p:nvPr/>
        </p:nvSpPr>
        <p:spPr bwMode="auto">
          <a:xfrm>
            <a:off x="4743450" y="1331913"/>
            <a:ext cx="325438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3635" name="AutoShape 19"/>
          <p:cNvCxnSpPr>
            <a:cxnSpLocks noChangeShapeType="1"/>
            <a:stCxn id="1263636" idx="0"/>
            <a:endCxn id="1263633" idx="0"/>
          </p:cNvCxnSpPr>
          <p:nvPr/>
        </p:nvCxnSpPr>
        <p:spPr bwMode="auto">
          <a:xfrm rot="5400000" flipV="1">
            <a:off x="4614069" y="1748631"/>
            <a:ext cx="1588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36" name="Text Box 20"/>
          <p:cNvSpPr txBox="1">
            <a:spLocks noChangeArrowheads="1"/>
          </p:cNvSpPr>
          <p:nvPr/>
        </p:nvSpPr>
        <p:spPr bwMode="auto">
          <a:xfrm>
            <a:off x="4081463" y="2085975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37" name="Text Box 21"/>
          <p:cNvSpPr txBox="1">
            <a:spLocks noChangeArrowheads="1"/>
          </p:cNvSpPr>
          <p:nvPr/>
        </p:nvSpPr>
        <p:spPr bwMode="auto">
          <a:xfrm>
            <a:off x="5232400" y="2085975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3638" name="AutoShape 22"/>
          <p:cNvCxnSpPr>
            <a:cxnSpLocks noChangeShapeType="1"/>
            <a:stCxn id="1263631" idx="2"/>
            <a:endCxn id="1263632" idx="0"/>
          </p:cNvCxnSpPr>
          <p:nvPr/>
        </p:nvCxnSpPr>
        <p:spPr bwMode="auto">
          <a:xfrm rot="5400000">
            <a:off x="3836195" y="1624806"/>
            <a:ext cx="379412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3639" name="AutoShape 23"/>
          <p:cNvCxnSpPr>
            <a:cxnSpLocks noChangeShapeType="1"/>
            <a:stCxn id="1263637" idx="0"/>
            <a:endCxn id="1263634" idx="2"/>
          </p:cNvCxnSpPr>
          <p:nvPr/>
        </p:nvCxnSpPr>
        <p:spPr bwMode="auto">
          <a:xfrm rot="5400000" flipH="1">
            <a:off x="4964113" y="1635125"/>
            <a:ext cx="382587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40" name="Text Box 24"/>
          <p:cNvSpPr txBox="1">
            <a:spLocks noChangeArrowheads="1"/>
          </p:cNvSpPr>
          <p:nvPr/>
        </p:nvSpPr>
        <p:spPr bwMode="auto">
          <a:xfrm>
            <a:off x="3667125" y="1296988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3641" name="AutoShape 25"/>
          <p:cNvCxnSpPr>
            <a:cxnSpLocks noChangeShapeType="1"/>
            <a:stCxn id="1263631" idx="2"/>
            <a:endCxn id="1263634" idx="2"/>
          </p:cNvCxnSpPr>
          <p:nvPr/>
        </p:nvCxnSpPr>
        <p:spPr bwMode="auto">
          <a:xfrm rot="16200000" flipH="1">
            <a:off x="4594225" y="1384301"/>
            <a:ext cx="1587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63642" name="Group 26"/>
          <p:cNvGrpSpPr>
            <a:grpSpLocks/>
          </p:cNvGrpSpPr>
          <p:nvPr/>
        </p:nvGrpSpPr>
        <p:grpSpPr bwMode="auto">
          <a:xfrm>
            <a:off x="5954713" y="3181350"/>
            <a:ext cx="2211387" cy="1303338"/>
            <a:chOff x="2800" y="2147"/>
            <a:chExt cx="1393" cy="821"/>
          </a:xfrm>
        </p:grpSpPr>
        <p:sp>
          <p:nvSpPr>
            <p:cNvPr id="1263643" name="Freeform 27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644" name="Text Box 28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45" name="Text Box 29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46" name="Text Box 30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47" name="Text Box 31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3648" name="AutoShape 32"/>
            <p:cNvCxnSpPr>
              <a:cxnSpLocks noChangeShapeType="1"/>
              <a:stCxn id="1263649" idx="0"/>
              <a:endCxn id="1263646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3649" name="Text Box 33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50" name="Text Box 34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3651" name="AutoShape 35"/>
            <p:cNvCxnSpPr>
              <a:cxnSpLocks noChangeShapeType="1"/>
              <a:stCxn id="1263644" idx="2"/>
              <a:endCxn id="1263645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3652" name="AutoShape 36"/>
            <p:cNvCxnSpPr>
              <a:cxnSpLocks noChangeShapeType="1"/>
              <a:stCxn id="1263650" idx="0"/>
              <a:endCxn id="1263647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3653" name="Text Box 37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3654" name="AutoShape 38"/>
            <p:cNvCxnSpPr>
              <a:cxnSpLocks noChangeShapeType="1"/>
              <a:stCxn id="1263644" idx="2"/>
              <a:endCxn id="1263647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3655" name="Group 39"/>
          <p:cNvGrpSpPr>
            <a:grpSpLocks/>
          </p:cNvGrpSpPr>
          <p:nvPr/>
        </p:nvGrpSpPr>
        <p:grpSpPr bwMode="auto">
          <a:xfrm>
            <a:off x="6953250" y="4886325"/>
            <a:ext cx="2211388" cy="1303338"/>
            <a:chOff x="2800" y="2147"/>
            <a:chExt cx="1393" cy="821"/>
          </a:xfrm>
        </p:grpSpPr>
        <p:sp>
          <p:nvSpPr>
            <p:cNvPr id="1263656" name="Freeform 40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657" name="Text Box 41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58" name="Text Box 42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59" name="Text Box 43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60" name="Text Box 44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3661" name="AutoShape 45"/>
            <p:cNvCxnSpPr>
              <a:cxnSpLocks noChangeShapeType="1"/>
              <a:stCxn id="1263662" idx="0"/>
              <a:endCxn id="1263659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3662" name="Text Box 46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63" name="Text Box 47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3664" name="AutoShape 48"/>
            <p:cNvCxnSpPr>
              <a:cxnSpLocks noChangeShapeType="1"/>
              <a:stCxn id="1263657" idx="2"/>
              <a:endCxn id="1263658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3665" name="AutoShape 49"/>
            <p:cNvCxnSpPr>
              <a:cxnSpLocks noChangeShapeType="1"/>
              <a:stCxn id="1263663" idx="0"/>
              <a:endCxn id="1263660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3666" name="Text Box 50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3667" name="AutoShape 51"/>
            <p:cNvCxnSpPr>
              <a:cxnSpLocks noChangeShapeType="1"/>
              <a:stCxn id="1263657" idx="2"/>
              <a:endCxn id="1263660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3668" name="Group 52"/>
          <p:cNvGrpSpPr>
            <a:grpSpLocks/>
          </p:cNvGrpSpPr>
          <p:nvPr/>
        </p:nvGrpSpPr>
        <p:grpSpPr bwMode="auto">
          <a:xfrm>
            <a:off x="4746625" y="4900613"/>
            <a:ext cx="2211388" cy="1303337"/>
            <a:chOff x="2800" y="2147"/>
            <a:chExt cx="1393" cy="821"/>
          </a:xfrm>
        </p:grpSpPr>
        <p:sp>
          <p:nvSpPr>
            <p:cNvPr id="1263669" name="Freeform 53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670" name="Text Box 54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71" name="Text Box 55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72" name="Text Box 56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73" name="Text Box 57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3674" name="AutoShape 58"/>
            <p:cNvCxnSpPr>
              <a:cxnSpLocks noChangeShapeType="1"/>
              <a:stCxn id="1263675" idx="0"/>
              <a:endCxn id="1263672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3675" name="Text Box 59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3676" name="Text Box 60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3677" name="AutoShape 61"/>
            <p:cNvCxnSpPr>
              <a:cxnSpLocks noChangeShapeType="1"/>
              <a:stCxn id="1263670" idx="2"/>
              <a:endCxn id="1263671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3678" name="AutoShape 62"/>
            <p:cNvCxnSpPr>
              <a:cxnSpLocks noChangeShapeType="1"/>
              <a:stCxn id="1263676" idx="0"/>
              <a:endCxn id="1263673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3679" name="Text Box 63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3680" name="AutoShape 64"/>
            <p:cNvCxnSpPr>
              <a:cxnSpLocks noChangeShapeType="1"/>
              <a:stCxn id="1263670" idx="2"/>
              <a:endCxn id="1263673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63681" name="Freeform 65"/>
          <p:cNvSpPr>
            <a:spLocks/>
          </p:cNvSpPr>
          <p:nvPr/>
        </p:nvSpPr>
        <p:spPr bwMode="auto">
          <a:xfrm>
            <a:off x="2433638" y="4875213"/>
            <a:ext cx="2211387" cy="1303337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682" name="Text Box 66"/>
          <p:cNvSpPr txBox="1">
            <a:spLocks noChangeArrowheads="1"/>
          </p:cNvSpPr>
          <p:nvPr/>
        </p:nvSpPr>
        <p:spPr bwMode="auto">
          <a:xfrm>
            <a:off x="3092450" y="4967288"/>
            <a:ext cx="322263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83" name="Text Box 67"/>
          <p:cNvSpPr txBox="1">
            <a:spLocks noChangeArrowheads="1"/>
          </p:cNvSpPr>
          <p:nvPr/>
        </p:nvSpPr>
        <p:spPr bwMode="auto">
          <a:xfrm>
            <a:off x="2522538" y="5719763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84" name="Text Box 68"/>
          <p:cNvSpPr txBox="1">
            <a:spLocks noChangeArrowheads="1"/>
          </p:cNvSpPr>
          <p:nvPr/>
        </p:nvSpPr>
        <p:spPr bwMode="auto">
          <a:xfrm>
            <a:off x="3732213" y="5721350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85" name="Text Box 69"/>
          <p:cNvSpPr txBox="1">
            <a:spLocks noChangeArrowheads="1"/>
          </p:cNvSpPr>
          <p:nvPr/>
        </p:nvSpPr>
        <p:spPr bwMode="auto">
          <a:xfrm>
            <a:off x="3711575" y="4967288"/>
            <a:ext cx="325438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3686" name="AutoShape 70"/>
          <p:cNvCxnSpPr>
            <a:cxnSpLocks noChangeShapeType="1"/>
            <a:stCxn id="1263687" idx="0"/>
            <a:endCxn id="1263684" idx="0"/>
          </p:cNvCxnSpPr>
          <p:nvPr/>
        </p:nvCxnSpPr>
        <p:spPr bwMode="auto">
          <a:xfrm rot="5400000" flipV="1">
            <a:off x="3582194" y="5384006"/>
            <a:ext cx="1588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87" name="Text Box 71"/>
          <p:cNvSpPr txBox="1">
            <a:spLocks noChangeArrowheads="1"/>
          </p:cNvSpPr>
          <p:nvPr/>
        </p:nvSpPr>
        <p:spPr bwMode="auto">
          <a:xfrm>
            <a:off x="3049588" y="5721350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88" name="Text Box 72"/>
          <p:cNvSpPr txBox="1">
            <a:spLocks noChangeArrowheads="1"/>
          </p:cNvSpPr>
          <p:nvPr/>
        </p:nvSpPr>
        <p:spPr bwMode="auto">
          <a:xfrm>
            <a:off x="4200525" y="5721350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3689" name="AutoShape 73"/>
          <p:cNvCxnSpPr>
            <a:cxnSpLocks noChangeShapeType="1"/>
            <a:stCxn id="1263682" idx="2"/>
            <a:endCxn id="1263683" idx="0"/>
          </p:cNvCxnSpPr>
          <p:nvPr/>
        </p:nvCxnSpPr>
        <p:spPr bwMode="auto">
          <a:xfrm rot="5400000">
            <a:off x="2804320" y="5260181"/>
            <a:ext cx="379412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3690" name="AutoShape 74"/>
          <p:cNvCxnSpPr>
            <a:cxnSpLocks noChangeShapeType="1"/>
            <a:stCxn id="1263688" idx="0"/>
            <a:endCxn id="1263685" idx="2"/>
          </p:cNvCxnSpPr>
          <p:nvPr/>
        </p:nvCxnSpPr>
        <p:spPr bwMode="auto">
          <a:xfrm rot="5400000" flipH="1">
            <a:off x="3932238" y="5270500"/>
            <a:ext cx="382587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91" name="Text Box 75"/>
          <p:cNvSpPr txBox="1">
            <a:spLocks noChangeArrowheads="1"/>
          </p:cNvSpPr>
          <p:nvPr/>
        </p:nvSpPr>
        <p:spPr bwMode="auto">
          <a:xfrm>
            <a:off x="2635250" y="4932363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3692" name="AutoShape 76"/>
          <p:cNvCxnSpPr>
            <a:cxnSpLocks noChangeShapeType="1"/>
            <a:stCxn id="1263682" idx="2"/>
            <a:endCxn id="1263685" idx="2"/>
          </p:cNvCxnSpPr>
          <p:nvPr/>
        </p:nvCxnSpPr>
        <p:spPr bwMode="auto">
          <a:xfrm rot="16200000" flipH="1">
            <a:off x="3562350" y="5019676"/>
            <a:ext cx="1587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93" name="Freeform 77"/>
          <p:cNvSpPr>
            <a:spLocks/>
          </p:cNvSpPr>
          <p:nvPr/>
        </p:nvSpPr>
        <p:spPr bwMode="auto">
          <a:xfrm>
            <a:off x="147638" y="4845050"/>
            <a:ext cx="2211387" cy="1303338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3694" name="Text Box 78"/>
          <p:cNvSpPr txBox="1">
            <a:spLocks noChangeArrowheads="1"/>
          </p:cNvSpPr>
          <p:nvPr/>
        </p:nvSpPr>
        <p:spPr bwMode="auto">
          <a:xfrm>
            <a:off x="806450" y="4937125"/>
            <a:ext cx="322263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95" name="Text Box 79"/>
          <p:cNvSpPr txBox="1">
            <a:spLocks noChangeArrowheads="1"/>
          </p:cNvSpPr>
          <p:nvPr/>
        </p:nvSpPr>
        <p:spPr bwMode="auto">
          <a:xfrm>
            <a:off x="236538" y="5689600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96" name="Text Box 80"/>
          <p:cNvSpPr txBox="1">
            <a:spLocks noChangeArrowheads="1"/>
          </p:cNvSpPr>
          <p:nvPr/>
        </p:nvSpPr>
        <p:spPr bwMode="auto">
          <a:xfrm>
            <a:off x="1446213" y="5691188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697" name="Text Box 81"/>
          <p:cNvSpPr txBox="1">
            <a:spLocks noChangeArrowheads="1"/>
          </p:cNvSpPr>
          <p:nvPr/>
        </p:nvSpPr>
        <p:spPr bwMode="auto">
          <a:xfrm>
            <a:off x="1425575" y="4937125"/>
            <a:ext cx="325438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3698" name="AutoShape 82"/>
          <p:cNvCxnSpPr>
            <a:cxnSpLocks noChangeShapeType="1"/>
            <a:stCxn id="1263699" idx="0"/>
            <a:endCxn id="1263696" idx="0"/>
          </p:cNvCxnSpPr>
          <p:nvPr/>
        </p:nvCxnSpPr>
        <p:spPr bwMode="auto">
          <a:xfrm rot="5400000" flipV="1">
            <a:off x="1296194" y="5353844"/>
            <a:ext cx="1587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699" name="Text Box 83"/>
          <p:cNvSpPr txBox="1">
            <a:spLocks noChangeArrowheads="1"/>
          </p:cNvSpPr>
          <p:nvPr/>
        </p:nvSpPr>
        <p:spPr bwMode="auto">
          <a:xfrm>
            <a:off x="763588" y="5691188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3700" name="Text Box 84"/>
          <p:cNvSpPr txBox="1">
            <a:spLocks noChangeArrowheads="1"/>
          </p:cNvSpPr>
          <p:nvPr/>
        </p:nvSpPr>
        <p:spPr bwMode="auto">
          <a:xfrm>
            <a:off x="1914525" y="5691188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3701" name="AutoShape 85"/>
          <p:cNvCxnSpPr>
            <a:cxnSpLocks noChangeShapeType="1"/>
            <a:stCxn id="1263694" idx="2"/>
            <a:endCxn id="1263695" idx="0"/>
          </p:cNvCxnSpPr>
          <p:nvPr/>
        </p:nvCxnSpPr>
        <p:spPr bwMode="auto">
          <a:xfrm rot="5400000">
            <a:off x="518319" y="5230019"/>
            <a:ext cx="379413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3702" name="AutoShape 86"/>
          <p:cNvCxnSpPr>
            <a:cxnSpLocks noChangeShapeType="1"/>
            <a:stCxn id="1263700" idx="0"/>
            <a:endCxn id="1263697" idx="2"/>
          </p:cNvCxnSpPr>
          <p:nvPr/>
        </p:nvCxnSpPr>
        <p:spPr bwMode="auto">
          <a:xfrm rot="5400000" flipH="1">
            <a:off x="1646238" y="5240337"/>
            <a:ext cx="382588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703" name="Text Box 87"/>
          <p:cNvSpPr txBox="1">
            <a:spLocks noChangeArrowheads="1"/>
          </p:cNvSpPr>
          <p:nvPr/>
        </p:nvSpPr>
        <p:spPr bwMode="auto">
          <a:xfrm>
            <a:off x="349250" y="490220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3704" name="AutoShape 88"/>
          <p:cNvCxnSpPr>
            <a:cxnSpLocks noChangeShapeType="1"/>
            <a:stCxn id="1263694" idx="2"/>
            <a:endCxn id="1263697" idx="2"/>
          </p:cNvCxnSpPr>
          <p:nvPr/>
        </p:nvCxnSpPr>
        <p:spPr bwMode="auto">
          <a:xfrm rot="16200000" flipH="1">
            <a:off x="1276350" y="4989513"/>
            <a:ext cx="1588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3705" name="Rectangle 89"/>
          <p:cNvSpPr>
            <a:spLocks noGrp="1" noChangeArrowheads="1"/>
          </p:cNvSpPr>
          <p:nvPr>
            <p:ph type="title"/>
          </p:nvPr>
        </p:nvSpPr>
        <p:spPr>
          <a:xfrm>
            <a:off x="381000" y="192088"/>
            <a:ext cx="8458200" cy="563562"/>
          </a:xfrm>
        </p:spPr>
        <p:txBody>
          <a:bodyPr/>
          <a:lstStyle/>
          <a:p>
            <a:r>
              <a:rPr lang="en-US" altLang="en-US" sz="3400"/>
              <a:t>A Run</a:t>
            </a:r>
          </a:p>
        </p:txBody>
      </p:sp>
      <p:grpSp>
        <p:nvGrpSpPr>
          <p:cNvPr id="1263706" name="Group 90"/>
          <p:cNvGrpSpPr>
            <a:grpSpLocks/>
          </p:cNvGrpSpPr>
          <p:nvPr/>
        </p:nvGrpSpPr>
        <p:grpSpPr bwMode="auto">
          <a:xfrm>
            <a:off x="522288" y="6140450"/>
            <a:ext cx="8264525" cy="641350"/>
            <a:chOff x="329" y="3868"/>
            <a:chExt cx="5206" cy="404"/>
          </a:xfrm>
        </p:grpSpPr>
        <p:sp>
          <p:nvSpPr>
            <p:cNvPr id="1263707" name="Text Box 91"/>
            <p:cNvSpPr txBox="1">
              <a:spLocks noChangeArrowheads="1"/>
            </p:cNvSpPr>
            <p:nvPr/>
          </p:nvSpPr>
          <p:spPr bwMode="auto">
            <a:xfrm>
              <a:off x="3191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3708" name="Text Box 92"/>
            <p:cNvSpPr txBox="1">
              <a:spLocks noChangeArrowheads="1"/>
            </p:cNvSpPr>
            <p:nvPr/>
          </p:nvSpPr>
          <p:spPr bwMode="auto">
            <a:xfrm>
              <a:off x="3907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3709" name="Text Box 93"/>
            <p:cNvSpPr txBox="1">
              <a:spLocks noChangeArrowheads="1"/>
            </p:cNvSpPr>
            <p:nvPr/>
          </p:nvSpPr>
          <p:spPr bwMode="auto">
            <a:xfrm>
              <a:off x="4623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3710" name="Text Box 94"/>
            <p:cNvSpPr txBox="1">
              <a:spLocks noChangeArrowheads="1"/>
            </p:cNvSpPr>
            <p:nvPr/>
          </p:nvSpPr>
          <p:spPr bwMode="auto">
            <a:xfrm>
              <a:off x="533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3711" name="Text Box 95"/>
            <p:cNvSpPr txBox="1">
              <a:spLocks noChangeArrowheads="1"/>
            </p:cNvSpPr>
            <p:nvPr/>
          </p:nvSpPr>
          <p:spPr bwMode="auto">
            <a:xfrm>
              <a:off x="32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3712" name="Text Box 96"/>
            <p:cNvSpPr txBox="1">
              <a:spLocks noChangeArrowheads="1"/>
            </p:cNvSpPr>
            <p:nvPr/>
          </p:nvSpPr>
          <p:spPr bwMode="auto">
            <a:xfrm>
              <a:off x="1044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3713" name="Text Box 97"/>
            <p:cNvSpPr txBox="1">
              <a:spLocks noChangeArrowheads="1"/>
            </p:cNvSpPr>
            <p:nvPr/>
          </p:nvSpPr>
          <p:spPr bwMode="auto">
            <a:xfrm>
              <a:off x="1760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3714" name="Text Box 98"/>
            <p:cNvSpPr txBox="1">
              <a:spLocks noChangeArrowheads="1"/>
            </p:cNvSpPr>
            <p:nvPr/>
          </p:nvSpPr>
          <p:spPr bwMode="auto">
            <a:xfrm>
              <a:off x="2476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sp>
        <p:nvSpPr>
          <p:cNvPr id="1263715" name="Line 99"/>
          <p:cNvSpPr>
            <a:spLocks noChangeShapeType="1"/>
          </p:cNvSpPr>
          <p:nvPr/>
        </p:nvSpPr>
        <p:spPr bwMode="auto">
          <a:xfrm flipH="1">
            <a:off x="2381250" y="2413000"/>
            <a:ext cx="1339850" cy="7508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16" name="Line 100"/>
          <p:cNvSpPr>
            <a:spLocks noChangeShapeType="1"/>
          </p:cNvSpPr>
          <p:nvPr/>
        </p:nvSpPr>
        <p:spPr bwMode="auto">
          <a:xfrm flipV="1">
            <a:off x="2946400" y="2476500"/>
            <a:ext cx="1328738" cy="6762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17" name="Line 101"/>
          <p:cNvSpPr>
            <a:spLocks noChangeShapeType="1"/>
          </p:cNvSpPr>
          <p:nvPr/>
        </p:nvSpPr>
        <p:spPr bwMode="auto">
          <a:xfrm>
            <a:off x="4967288" y="2492375"/>
            <a:ext cx="1728787" cy="7889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18" name="Line 102"/>
          <p:cNvSpPr>
            <a:spLocks noChangeShapeType="1"/>
          </p:cNvSpPr>
          <p:nvPr/>
        </p:nvSpPr>
        <p:spPr bwMode="auto">
          <a:xfrm>
            <a:off x="3021013" y="4298950"/>
            <a:ext cx="298450" cy="6365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19" name="Line 103"/>
          <p:cNvSpPr>
            <a:spLocks noChangeShapeType="1"/>
          </p:cNvSpPr>
          <p:nvPr/>
        </p:nvSpPr>
        <p:spPr bwMode="auto">
          <a:xfrm flipH="1">
            <a:off x="1073150" y="43005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20" name="Line 104"/>
          <p:cNvSpPr>
            <a:spLocks noChangeShapeType="1"/>
          </p:cNvSpPr>
          <p:nvPr/>
        </p:nvSpPr>
        <p:spPr bwMode="auto">
          <a:xfrm>
            <a:off x="7566025" y="4373563"/>
            <a:ext cx="149225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21" name="Line 105"/>
          <p:cNvSpPr>
            <a:spLocks noChangeShapeType="1"/>
          </p:cNvSpPr>
          <p:nvPr/>
        </p:nvSpPr>
        <p:spPr bwMode="auto">
          <a:xfrm flipH="1">
            <a:off x="5659438" y="43767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22" name="Line 106"/>
          <p:cNvSpPr>
            <a:spLocks noChangeShapeType="1"/>
          </p:cNvSpPr>
          <p:nvPr/>
        </p:nvSpPr>
        <p:spPr bwMode="auto">
          <a:xfrm flipH="1" flipV="1">
            <a:off x="5403850" y="2428875"/>
            <a:ext cx="1976438" cy="8143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23" name="Line 107"/>
          <p:cNvSpPr>
            <a:spLocks noChangeShapeType="1"/>
          </p:cNvSpPr>
          <p:nvPr/>
        </p:nvSpPr>
        <p:spPr bwMode="auto">
          <a:xfrm flipV="1">
            <a:off x="1660525" y="4306888"/>
            <a:ext cx="487363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24" name="Line 108"/>
          <p:cNvSpPr>
            <a:spLocks noChangeShapeType="1"/>
          </p:cNvSpPr>
          <p:nvPr/>
        </p:nvSpPr>
        <p:spPr bwMode="auto">
          <a:xfrm flipH="1" flipV="1">
            <a:off x="3454400" y="4298950"/>
            <a:ext cx="539750" cy="6746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25" name="Line 109"/>
          <p:cNvSpPr>
            <a:spLocks noChangeShapeType="1"/>
          </p:cNvSpPr>
          <p:nvPr/>
        </p:nvSpPr>
        <p:spPr bwMode="auto">
          <a:xfrm flipV="1">
            <a:off x="6272213" y="4346575"/>
            <a:ext cx="487362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26" name="Line 110"/>
          <p:cNvSpPr>
            <a:spLocks noChangeShapeType="1"/>
          </p:cNvSpPr>
          <p:nvPr/>
        </p:nvSpPr>
        <p:spPr bwMode="auto">
          <a:xfrm flipH="1" flipV="1">
            <a:off x="8075613" y="4262438"/>
            <a:ext cx="314325" cy="71278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3727" name="Freeform 111"/>
          <p:cNvSpPr>
            <a:spLocks/>
          </p:cNvSpPr>
          <p:nvPr/>
        </p:nvSpPr>
        <p:spPr bwMode="auto">
          <a:xfrm>
            <a:off x="419100" y="1616075"/>
            <a:ext cx="3852863" cy="5094288"/>
          </a:xfrm>
          <a:custGeom>
            <a:avLst/>
            <a:gdLst>
              <a:gd name="T0" fmla="*/ 2427 w 2427"/>
              <a:gd name="T1" fmla="*/ 0 h 3209"/>
              <a:gd name="T2" fmla="*/ 2356 w 2427"/>
              <a:gd name="T3" fmla="*/ 134 h 3209"/>
              <a:gd name="T4" fmla="*/ 2245 w 2427"/>
              <a:gd name="T5" fmla="*/ 173 h 3209"/>
              <a:gd name="T6" fmla="*/ 2135 w 2427"/>
              <a:gd name="T7" fmla="*/ 276 h 3209"/>
              <a:gd name="T8" fmla="*/ 2111 w 2427"/>
              <a:gd name="T9" fmla="*/ 458 h 3209"/>
              <a:gd name="T10" fmla="*/ 1298 w 2427"/>
              <a:gd name="T11" fmla="*/ 915 h 3209"/>
              <a:gd name="T12" fmla="*/ 1172 w 2427"/>
              <a:gd name="T13" fmla="*/ 1215 h 3209"/>
              <a:gd name="T14" fmla="*/ 1062 w 2427"/>
              <a:gd name="T15" fmla="*/ 1318 h 3209"/>
              <a:gd name="T16" fmla="*/ 896 w 2427"/>
              <a:gd name="T17" fmla="*/ 1404 h 3209"/>
              <a:gd name="T18" fmla="*/ 833 w 2427"/>
              <a:gd name="T19" fmla="*/ 1617 h 3209"/>
              <a:gd name="T20" fmla="*/ 438 w 2427"/>
              <a:gd name="T21" fmla="*/ 2036 h 3209"/>
              <a:gd name="T22" fmla="*/ 399 w 2427"/>
              <a:gd name="T23" fmla="*/ 2312 h 3209"/>
              <a:gd name="T24" fmla="*/ 257 w 2427"/>
              <a:gd name="T25" fmla="*/ 2430 h 3209"/>
              <a:gd name="T26" fmla="*/ 91 w 2427"/>
              <a:gd name="T27" fmla="*/ 2485 h 3209"/>
              <a:gd name="T28" fmla="*/ 28 w 2427"/>
              <a:gd name="T29" fmla="*/ 2833 h 3209"/>
              <a:gd name="T30" fmla="*/ 36 w 2427"/>
              <a:gd name="T31" fmla="*/ 3093 h 3209"/>
              <a:gd name="T32" fmla="*/ 241 w 2427"/>
              <a:gd name="T33" fmla="*/ 3148 h 3209"/>
              <a:gd name="T34" fmla="*/ 328 w 2427"/>
              <a:gd name="T35" fmla="*/ 2982 h 3209"/>
              <a:gd name="T36" fmla="*/ 336 w 2427"/>
              <a:gd name="T37" fmla="*/ 2564 h 3209"/>
              <a:gd name="T38" fmla="*/ 588 w 2427"/>
              <a:gd name="T39" fmla="*/ 2470 h 3209"/>
              <a:gd name="T40" fmla="*/ 738 w 2427"/>
              <a:gd name="T41" fmla="*/ 2548 h 3209"/>
              <a:gd name="T42" fmla="*/ 778 w 2427"/>
              <a:gd name="T43" fmla="*/ 2777 h 3209"/>
              <a:gd name="T44" fmla="*/ 809 w 2427"/>
              <a:gd name="T45" fmla="*/ 3117 h 3209"/>
              <a:gd name="T46" fmla="*/ 991 w 2427"/>
              <a:gd name="T47" fmla="*/ 3109 h 3209"/>
              <a:gd name="T48" fmla="*/ 1014 w 2427"/>
              <a:gd name="T49" fmla="*/ 2517 h 3209"/>
              <a:gd name="T50" fmla="*/ 809 w 2427"/>
              <a:gd name="T51" fmla="*/ 2438 h 3209"/>
              <a:gd name="T52" fmla="*/ 699 w 2427"/>
              <a:gd name="T53" fmla="*/ 2320 h 3209"/>
              <a:gd name="T54" fmla="*/ 778 w 2427"/>
              <a:gd name="T55" fmla="*/ 2130 h 3209"/>
              <a:gd name="T56" fmla="*/ 1133 w 2427"/>
              <a:gd name="T57" fmla="*/ 1570 h 3209"/>
              <a:gd name="T58" fmla="*/ 1338 w 2427"/>
              <a:gd name="T59" fmla="*/ 1333 h 3209"/>
              <a:gd name="T60" fmla="*/ 1574 w 2427"/>
              <a:gd name="T61" fmla="*/ 1404 h 3209"/>
              <a:gd name="T62" fmla="*/ 1693 w 2427"/>
              <a:gd name="T63" fmla="*/ 1846 h 3209"/>
              <a:gd name="T64" fmla="*/ 1795 w 2427"/>
              <a:gd name="T65" fmla="*/ 2138 h 3209"/>
              <a:gd name="T66" fmla="*/ 1803 w 2427"/>
              <a:gd name="T67" fmla="*/ 2359 h 3209"/>
              <a:gd name="T68" fmla="*/ 2048 w 2427"/>
              <a:gd name="T69" fmla="*/ 2399 h 3209"/>
              <a:gd name="T70" fmla="*/ 2150 w 2427"/>
              <a:gd name="T71" fmla="*/ 2186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27" h="3209">
                <a:moveTo>
                  <a:pt x="2427" y="0"/>
                </a:moveTo>
                <a:cubicBezTo>
                  <a:pt x="2406" y="52"/>
                  <a:pt x="2386" y="105"/>
                  <a:pt x="2356" y="134"/>
                </a:cubicBezTo>
                <a:cubicBezTo>
                  <a:pt x="2326" y="163"/>
                  <a:pt x="2282" y="149"/>
                  <a:pt x="2245" y="173"/>
                </a:cubicBezTo>
                <a:cubicBezTo>
                  <a:pt x="2208" y="197"/>
                  <a:pt x="2157" y="228"/>
                  <a:pt x="2135" y="276"/>
                </a:cubicBezTo>
                <a:cubicBezTo>
                  <a:pt x="2113" y="324"/>
                  <a:pt x="2250" y="352"/>
                  <a:pt x="2111" y="458"/>
                </a:cubicBezTo>
                <a:cubicBezTo>
                  <a:pt x="1972" y="564"/>
                  <a:pt x="1454" y="789"/>
                  <a:pt x="1298" y="915"/>
                </a:cubicBezTo>
                <a:cubicBezTo>
                  <a:pt x="1142" y="1041"/>
                  <a:pt x="1211" y="1148"/>
                  <a:pt x="1172" y="1215"/>
                </a:cubicBezTo>
                <a:cubicBezTo>
                  <a:pt x="1133" y="1282"/>
                  <a:pt x="1108" y="1286"/>
                  <a:pt x="1062" y="1318"/>
                </a:cubicBezTo>
                <a:cubicBezTo>
                  <a:pt x="1016" y="1350"/>
                  <a:pt x="934" y="1354"/>
                  <a:pt x="896" y="1404"/>
                </a:cubicBezTo>
                <a:cubicBezTo>
                  <a:pt x="858" y="1454"/>
                  <a:pt x="909" y="1512"/>
                  <a:pt x="833" y="1617"/>
                </a:cubicBezTo>
                <a:cubicBezTo>
                  <a:pt x="757" y="1722"/>
                  <a:pt x="510" y="1920"/>
                  <a:pt x="438" y="2036"/>
                </a:cubicBezTo>
                <a:cubicBezTo>
                  <a:pt x="366" y="2152"/>
                  <a:pt x="429" y="2246"/>
                  <a:pt x="399" y="2312"/>
                </a:cubicBezTo>
                <a:cubicBezTo>
                  <a:pt x="369" y="2378"/>
                  <a:pt x="308" y="2401"/>
                  <a:pt x="257" y="2430"/>
                </a:cubicBezTo>
                <a:cubicBezTo>
                  <a:pt x="206" y="2459"/>
                  <a:pt x="129" y="2418"/>
                  <a:pt x="91" y="2485"/>
                </a:cubicBezTo>
                <a:cubicBezTo>
                  <a:pt x="53" y="2552"/>
                  <a:pt x="37" y="2732"/>
                  <a:pt x="28" y="2833"/>
                </a:cubicBezTo>
                <a:cubicBezTo>
                  <a:pt x="19" y="2934"/>
                  <a:pt x="0" y="3040"/>
                  <a:pt x="36" y="3093"/>
                </a:cubicBezTo>
                <a:cubicBezTo>
                  <a:pt x="72" y="3146"/>
                  <a:pt x="192" y="3166"/>
                  <a:pt x="241" y="3148"/>
                </a:cubicBezTo>
                <a:cubicBezTo>
                  <a:pt x="290" y="3130"/>
                  <a:pt x="312" y="3079"/>
                  <a:pt x="328" y="2982"/>
                </a:cubicBezTo>
                <a:cubicBezTo>
                  <a:pt x="344" y="2885"/>
                  <a:pt x="293" y="2649"/>
                  <a:pt x="336" y="2564"/>
                </a:cubicBezTo>
                <a:cubicBezTo>
                  <a:pt x="379" y="2479"/>
                  <a:pt x="521" y="2473"/>
                  <a:pt x="588" y="2470"/>
                </a:cubicBezTo>
                <a:cubicBezTo>
                  <a:pt x="655" y="2467"/>
                  <a:pt x="706" y="2497"/>
                  <a:pt x="738" y="2548"/>
                </a:cubicBezTo>
                <a:cubicBezTo>
                  <a:pt x="770" y="2599"/>
                  <a:pt x="766" y="2682"/>
                  <a:pt x="778" y="2777"/>
                </a:cubicBezTo>
                <a:cubicBezTo>
                  <a:pt x="790" y="2872"/>
                  <a:pt x="774" y="3062"/>
                  <a:pt x="809" y="3117"/>
                </a:cubicBezTo>
                <a:cubicBezTo>
                  <a:pt x="844" y="3172"/>
                  <a:pt x="957" y="3209"/>
                  <a:pt x="991" y="3109"/>
                </a:cubicBezTo>
                <a:cubicBezTo>
                  <a:pt x="1025" y="3009"/>
                  <a:pt x="1044" y="2629"/>
                  <a:pt x="1014" y="2517"/>
                </a:cubicBezTo>
                <a:cubicBezTo>
                  <a:pt x="984" y="2405"/>
                  <a:pt x="861" y="2471"/>
                  <a:pt x="809" y="2438"/>
                </a:cubicBezTo>
                <a:cubicBezTo>
                  <a:pt x="757" y="2405"/>
                  <a:pt x="704" y="2371"/>
                  <a:pt x="699" y="2320"/>
                </a:cubicBezTo>
                <a:cubicBezTo>
                  <a:pt x="694" y="2269"/>
                  <a:pt x="706" y="2255"/>
                  <a:pt x="778" y="2130"/>
                </a:cubicBezTo>
                <a:cubicBezTo>
                  <a:pt x="850" y="2005"/>
                  <a:pt x="1040" y="1703"/>
                  <a:pt x="1133" y="1570"/>
                </a:cubicBezTo>
                <a:cubicBezTo>
                  <a:pt x="1226" y="1437"/>
                  <a:pt x="1265" y="1361"/>
                  <a:pt x="1338" y="1333"/>
                </a:cubicBezTo>
                <a:cubicBezTo>
                  <a:pt x="1411" y="1305"/>
                  <a:pt x="1515" y="1319"/>
                  <a:pt x="1574" y="1404"/>
                </a:cubicBezTo>
                <a:cubicBezTo>
                  <a:pt x="1633" y="1489"/>
                  <a:pt x="1656" y="1724"/>
                  <a:pt x="1693" y="1846"/>
                </a:cubicBezTo>
                <a:cubicBezTo>
                  <a:pt x="1730" y="1968"/>
                  <a:pt x="1777" y="2053"/>
                  <a:pt x="1795" y="2138"/>
                </a:cubicBezTo>
                <a:cubicBezTo>
                  <a:pt x="1813" y="2223"/>
                  <a:pt x="1761" y="2315"/>
                  <a:pt x="1803" y="2359"/>
                </a:cubicBezTo>
                <a:cubicBezTo>
                  <a:pt x="1845" y="2403"/>
                  <a:pt x="1990" y="2428"/>
                  <a:pt x="2048" y="2399"/>
                </a:cubicBezTo>
                <a:cubicBezTo>
                  <a:pt x="2106" y="2370"/>
                  <a:pt x="2129" y="2230"/>
                  <a:pt x="2150" y="2186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B60D-0669-4857-9205-390FE644ED1C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265666" name="Freeform 2"/>
          <p:cNvSpPr>
            <a:spLocks/>
          </p:cNvSpPr>
          <p:nvPr/>
        </p:nvSpPr>
        <p:spPr bwMode="auto">
          <a:xfrm>
            <a:off x="1481138" y="3086100"/>
            <a:ext cx="2211387" cy="1303338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67" name="Text Box 3"/>
          <p:cNvSpPr txBox="1">
            <a:spLocks noChangeArrowheads="1"/>
          </p:cNvSpPr>
          <p:nvPr/>
        </p:nvSpPr>
        <p:spPr bwMode="auto">
          <a:xfrm>
            <a:off x="2139950" y="3178175"/>
            <a:ext cx="322263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1570038" y="3930650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669" name="Text Box 5"/>
          <p:cNvSpPr txBox="1">
            <a:spLocks noChangeArrowheads="1"/>
          </p:cNvSpPr>
          <p:nvPr/>
        </p:nvSpPr>
        <p:spPr bwMode="auto">
          <a:xfrm>
            <a:off x="2779713" y="3932238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670" name="Text Box 6"/>
          <p:cNvSpPr txBox="1">
            <a:spLocks noChangeArrowheads="1"/>
          </p:cNvSpPr>
          <p:nvPr/>
        </p:nvSpPr>
        <p:spPr bwMode="auto">
          <a:xfrm>
            <a:off x="2759075" y="3178175"/>
            <a:ext cx="325438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5671" name="AutoShape 7"/>
          <p:cNvCxnSpPr>
            <a:cxnSpLocks noChangeShapeType="1"/>
            <a:stCxn id="1265672" idx="0"/>
            <a:endCxn id="1265669" idx="0"/>
          </p:cNvCxnSpPr>
          <p:nvPr/>
        </p:nvCxnSpPr>
        <p:spPr bwMode="auto">
          <a:xfrm rot="5400000" flipV="1">
            <a:off x="2629694" y="3594894"/>
            <a:ext cx="1587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672" name="Text Box 8"/>
          <p:cNvSpPr txBox="1">
            <a:spLocks noChangeArrowheads="1"/>
          </p:cNvSpPr>
          <p:nvPr/>
        </p:nvSpPr>
        <p:spPr bwMode="auto">
          <a:xfrm>
            <a:off x="2097088" y="3932238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673" name="Text Box 9"/>
          <p:cNvSpPr txBox="1">
            <a:spLocks noChangeArrowheads="1"/>
          </p:cNvSpPr>
          <p:nvPr/>
        </p:nvSpPr>
        <p:spPr bwMode="auto">
          <a:xfrm>
            <a:off x="3248025" y="3932238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5674" name="AutoShape 10"/>
          <p:cNvCxnSpPr>
            <a:cxnSpLocks noChangeShapeType="1"/>
            <a:stCxn id="1265667" idx="2"/>
            <a:endCxn id="1265668" idx="0"/>
          </p:cNvCxnSpPr>
          <p:nvPr/>
        </p:nvCxnSpPr>
        <p:spPr bwMode="auto">
          <a:xfrm rot="5400000">
            <a:off x="1851819" y="3471069"/>
            <a:ext cx="379413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5675" name="AutoShape 11"/>
          <p:cNvCxnSpPr>
            <a:cxnSpLocks noChangeShapeType="1"/>
            <a:stCxn id="1265673" idx="0"/>
            <a:endCxn id="1265670" idx="2"/>
          </p:cNvCxnSpPr>
          <p:nvPr/>
        </p:nvCxnSpPr>
        <p:spPr bwMode="auto">
          <a:xfrm rot="5400000" flipH="1">
            <a:off x="2979738" y="3481387"/>
            <a:ext cx="382588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676" name="Text Box 12"/>
          <p:cNvSpPr txBox="1">
            <a:spLocks noChangeArrowheads="1"/>
          </p:cNvSpPr>
          <p:nvPr/>
        </p:nvSpPr>
        <p:spPr bwMode="auto">
          <a:xfrm>
            <a:off x="1682750" y="314325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5677" name="AutoShape 13"/>
          <p:cNvCxnSpPr>
            <a:cxnSpLocks noChangeShapeType="1"/>
            <a:stCxn id="1265667" idx="2"/>
            <a:endCxn id="1265670" idx="2"/>
          </p:cNvCxnSpPr>
          <p:nvPr/>
        </p:nvCxnSpPr>
        <p:spPr bwMode="auto">
          <a:xfrm rot="16200000" flipH="1">
            <a:off x="2609850" y="3230563"/>
            <a:ext cx="1588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678" name="Freeform 14"/>
          <p:cNvSpPr>
            <a:spLocks/>
          </p:cNvSpPr>
          <p:nvPr/>
        </p:nvSpPr>
        <p:spPr bwMode="auto">
          <a:xfrm>
            <a:off x="3465513" y="1239838"/>
            <a:ext cx="2211387" cy="1303337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679" name="Text Box 15"/>
          <p:cNvSpPr txBox="1">
            <a:spLocks noChangeArrowheads="1"/>
          </p:cNvSpPr>
          <p:nvPr/>
        </p:nvSpPr>
        <p:spPr bwMode="auto">
          <a:xfrm>
            <a:off x="4124325" y="1331913"/>
            <a:ext cx="322263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680" name="Text Box 16"/>
          <p:cNvSpPr txBox="1">
            <a:spLocks noChangeArrowheads="1"/>
          </p:cNvSpPr>
          <p:nvPr/>
        </p:nvSpPr>
        <p:spPr bwMode="auto">
          <a:xfrm>
            <a:off x="3554413" y="2084388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681" name="Text Box 17"/>
          <p:cNvSpPr txBox="1">
            <a:spLocks noChangeArrowheads="1"/>
          </p:cNvSpPr>
          <p:nvPr/>
        </p:nvSpPr>
        <p:spPr bwMode="auto">
          <a:xfrm>
            <a:off x="4764088" y="2085975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682" name="Text Box 18"/>
          <p:cNvSpPr txBox="1">
            <a:spLocks noChangeArrowheads="1"/>
          </p:cNvSpPr>
          <p:nvPr/>
        </p:nvSpPr>
        <p:spPr bwMode="auto">
          <a:xfrm>
            <a:off x="4743450" y="1331913"/>
            <a:ext cx="325438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5683" name="AutoShape 19"/>
          <p:cNvCxnSpPr>
            <a:cxnSpLocks noChangeShapeType="1"/>
            <a:stCxn id="1265684" idx="0"/>
            <a:endCxn id="1265681" idx="0"/>
          </p:cNvCxnSpPr>
          <p:nvPr/>
        </p:nvCxnSpPr>
        <p:spPr bwMode="auto">
          <a:xfrm rot="5400000" flipV="1">
            <a:off x="4614069" y="1748631"/>
            <a:ext cx="1588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684" name="Text Box 20"/>
          <p:cNvSpPr txBox="1">
            <a:spLocks noChangeArrowheads="1"/>
          </p:cNvSpPr>
          <p:nvPr/>
        </p:nvSpPr>
        <p:spPr bwMode="auto">
          <a:xfrm>
            <a:off x="4081463" y="2085975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685" name="Text Box 21"/>
          <p:cNvSpPr txBox="1">
            <a:spLocks noChangeArrowheads="1"/>
          </p:cNvSpPr>
          <p:nvPr/>
        </p:nvSpPr>
        <p:spPr bwMode="auto">
          <a:xfrm>
            <a:off x="5232400" y="2085975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5686" name="AutoShape 22"/>
          <p:cNvCxnSpPr>
            <a:cxnSpLocks noChangeShapeType="1"/>
            <a:stCxn id="1265679" idx="2"/>
            <a:endCxn id="1265680" idx="0"/>
          </p:cNvCxnSpPr>
          <p:nvPr/>
        </p:nvCxnSpPr>
        <p:spPr bwMode="auto">
          <a:xfrm rot="5400000">
            <a:off x="3836195" y="1624806"/>
            <a:ext cx="379412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5687" name="AutoShape 23"/>
          <p:cNvCxnSpPr>
            <a:cxnSpLocks noChangeShapeType="1"/>
            <a:stCxn id="1265685" idx="0"/>
            <a:endCxn id="1265682" idx="2"/>
          </p:cNvCxnSpPr>
          <p:nvPr/>
        </p:nvCxnSpPr>
        <p:spPr bwMode="auto">
          <a:xfrm rot="5400000" flipH="1">
            <a:off x="4964113" y="1635125"/>
            <a:ext cx="382587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688" name="Text Box 24"/>
          <p:cNvSpPr txBox="1">
            <a:spLocks noChangeArrowheads="1"/>
          </p:cNvSpPr>
          <p:nvPr/>
        </p:nvSpPr>
        <p:spPr bwMode="auto">
          <a:xfrm>
            <a:off x="3667125" y="1296988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5689" name="AutoShape 25"/>
          <p:cNvCxnSpPr>
            <a:cxnSpLocks noChangeShapeType="1"/>
            <a:stCxn id="1265679" idx="2"/>
            <a:endCxn id="1265682" idx="2"/>
          </p:cNvCxnSpPr>
          <p:nvPr/>
        </p:nvCxnSpPr>
        <p:spPr bwMode="auto">
          <a:xfrm rot="16200000" flipH="1">
            <a:off x="4594225" y="1384301"/>
            <a:ext cx="1587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65690" name="Group 26"/>
          <p:cNvGrpSpPr>
            <a:grpSpLocks/>
          </p:cNvGrpSpPr>
          <p:nvPr/>
        </p:nvGrpSpPr>
        <p:grpSpPr bwMode="auto">
          <a:xfrm>
            <a:off x="5954713" y="3181350"/>
            <a:ext cx="2211387" cy="1303338"/>
            <a:chOff x="2800" y="2147"/>
            <a:chExt cx="1393" cy="821"/>
          </a:xfrm>
        </p:grpSpPr>
        <p:sp>
          <p:nvSpPr>
            <p:cNvPr id="1265691" name="Freeform 27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692" name="Text Box 28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693" name="Text Box 29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694" name="Text Box 30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695" name="Text Box 31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5696" name="AutoShape 32"/>
            <p:cNvCxnSpPr>
              <a:cxnSpLocks noChangeShapeType="1"/>
              <a:stCxn id="1265697" idx="0"/>
              <a:endCxn id="1265694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5697" name="Text Box 33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698" name="Text Box 34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5699" name="AutoShape 35"/>
            <p:cNvCxnSpPr>
              <a:cxnSpLocks noChangeShapeType="1"/>
              <a:stCxn id="1265692" idx="2"/>
              <a:endCxn id="1265693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5700" name="AutoShape 36"/>
            <p:cNvCxnSpPr>
              <a:cxnSpLocks noChangeShapeType="1"/>
              <a:stCxn id="1265698" idx="0"/>
              <a:endCxn id="1265695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5701" name="Text Box 37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5702" name="AutoShape 38"/>
            <p:cNvCxnSpPr>
              <a:cxnSpLocks noChangeShapeType="1"/>
              <a:stCxn id="1265692" idx="2"/>
              <a:endCxn id="1265695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5703" name="Group 39"/>
          <p:cNvGrpSpPr>
            <a:grpSpLocks/>
          </p:cNvGrpSpPr>
          <p:nvPr/>
        </p:nvGrpSpPr>
        <p:grpSpPr bwMode="auto">
          <a:xfrm>
            <a:off x="6953250" y="4886325"/>
            <a:ext cx="2211388" cy="1303338"/>
            <a:chOff x="2800" y="2147"/>
            <a:chExt cx="1393" cy="821"/>
          </a:xfrm>
        </p:grpSpPr>
        <p:sp>
          <p:nvSpPr>
            <p:cNvPr id="1265704" name="Freeform 40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705" name="Text Box 41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706" name="Text Box 42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707" name="Text Box 43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708" name="Text Box 44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5709" name="AutoShape 45"/>
            <p:cNvCxnSpPr>
              <a:cxnSpLocks noChangeShapeType="1"/>
              <a:stCxn id="1265710" idx="0"/>
              <a:endCxn id="1265707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5710" name="Text Box 46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711" name="Text Box 47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5712" name="AutoShape 48"/>
            <p:cNvCxnSpPr>
              <a:cxnSpLocks noChangeShapeType="1"/>
              <a:stCxn id="1265705" idx="2"/>
              <a:endCxn id="1265706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5713" name="AutoShape 49"/>
            <p:cNvCxnSpPr>
              <a:cxnSpLocks noChangeShapeType="1"/>
              <a:stCxn id="1265711" idx="0"/>
              <a:endCxn id="1265708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5714" name="Text Box 50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5715" name="AutoShape 51"/>
            <p:cNvCxnSpPr>
              <a:cxnSpLocks noChangeShapeType="1"/>
              <a:stCxn id="1265705" idx="2"/>
              <a:endCxn id="1265708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65716" name="Group 52"/>
          <p:cNvGrpSpPr>
            <a:grpSpLocks/>
          </p:cNvGrpSpPr>
          <p:nvPr/>
        </p:nvGrpSpPr>
        <p:grpSpPr bwMode="auto">
          <a:xfrm>
            <a:off x="4746625" y="4900613"/>
            <a:ext cx="2211388" cy="1303337"/>
            <a:chOff x="2800" y="2147"/>
            <a:chExt cx="1393" cy="821"/>
          </a:xfrm>
        </p:grpSpPr>
        <p:sp>
          <p:nvSpPr>
            <p:cNvPr id="1265717" name="Freeform 53"/>
            <p:cNvSpPr>
              <a:spLocks/>
            </p:cNvSpPr>
            <p:nvPr/>
          </p:nvSpPr>
          <p:spPr bwMode="auto">
            <a:xfrm>
              <a:off x="2800" y="2147"/>
              <a:ext cx="1393" cy="821"/>
            </a:xfrm>
            <a:custGeom>
              <a:avLst/>
              <a:gdLst>
                <a:gd name="T0" fmla="*/ 419 w 1804"/>
                <a:gd name="T1" fmla="*/ 35 h 848"/>
                <a:gd name="T2" fmla="*/ 139 w 1804"/>
                <a:gd name="T3" fmla="*/ 219 h 848"/>
                <a:gd name="T4" fmla="*/ 23 w 1804"/>
                <a:gd name="T5" fmla="*/ 607 h 848"/>
                <a:gd name="T6" fmla="*/ 67 w 1804"/>
                <a:gd name="T7" fmla="*/ 811 h 848"/>
                <a:gd name="T8" fmla="*/ 427 w 1804"/>
                <a:gd name="T9" fmla="*/ 827 h 848"/>
                <a:gd name="T10" fmla="*/ 959 w 1804"/>
                <a:gd name="T11" fmla="*/ 829 h 848"/>
                <a:gd name="T12" fmla="*/ 1523 w 1804"/>
                <a:gd name="T13" fmla="*/ 831 h 848"/>
                <a:gd name="T14" fmla="*/ 1763 w 1804"/>
                <a:gd name="T15" fmla="*/ 783 h 848"/>
                <a:gd name="T16" fmla="*/ 1771 w 1804"/>
                <a:gd name="T17" fmla="*/ 583 h 848"/>
                <a:gd name="T18" fmla="*/ 1639 w 1804"/>
                <a:gd name="T19" fmla="*/ 263 h 848"/>
                <a:gd name="T20" fmla="*/ 1419 w 1804"/>
                <a:gd name="T21" fmla="*/ 47 h 848"/>
                <a:gd name="T22" fmla="*/ 911 w 1804"/>
                <a:gd name="T23" fmla="*/ 11 h 848"/>
                <a:gd name="T24" fmla="*/ 419 w 1804"/>
                <a:gd name="T25" fmla="*/ 3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4" h="848">
                  <a:moveTo>
                    <a:pt x="419" y="35"/>
                  </a:moveTo>
                  <a:cubicBezTo>
                    <a:pt x="290" y="70"/>
                    <a:pt x="205" y="124"/>
                    <a:pt x="139" y="219"/>
                  </a:cubicBezTo>
                  <a:cubicBezTo>
                    <a:pt x="73" y="314"/>
                    <a:pt x="35" y="508"/>
                    <a:pt x="23" y="607"/>
                  </a:cubicBezTo>
                  <a:cubicBezTo>
                    <a:pt x="11" y="706"/>
                    <a:pt x="0" y="774"/>
                    <a:pt x="67" y="811"/>
                  </a:cubicBezTo>
                  <a:cubicBezTo>
                    <a:pt x="134" y="848"/>
                    <a:pt x="278" y="824"/>
                    <a:pt x="427" y="827"/>
                  </a:cubicBezTo>
                  <a:cubicBezTo>
                    <a:pt x="576" y="830"/>
                    <a:pt x="776" y="828"/>
                    <a:pt x="959" y="829"/>
                  </a:cubicBezTo>
                  <a:cubicBezTo>
                    <a:pt x="1142" y="830"/>
                    <a:pt x="1389" y="839"/>
                    <a:pt x="1523" y="831"/>
                  </a:cubicBezTo>
                  <a:cubicBezTo>
                    <a:pt x="1657" y="823"/>
                    <a:pt x="1722" y="824"/>
                    <a:pt x="1763" y="783"/>
                  </a:cubicBezTo>
                  <a:cubicBezTo>
                    <a:pt x="1804" y="742"/>
                    <a:pt x="1792" y="669"/>
                    <a:pt x="1771" y="583"/>
                  </a:cubicBezTo>
                  <a:cubicBezTo>
                    <a:pt x="1750" y="497"/>
                    <a:pt x="1698" y="352"/>
                    <a:pt x="1639" y="263"/>
                  </a:cubicBezTo>
                  <a:cubicBezTo>
                    <a:pt x="1580" y="174"/>
                    <a:pt x="1540" y="89"/>
                    <a:pt x="1419" y="47"/>
                  </a:cubicBezTo>
                  <a:cubicBezTo>
                    <a:pt x="1298" y="5"/>
                    <a:pt x="1078" y="13"/>
                    <a:pt x="911" y="11"/>
                  </a:cubicBezTo>
                  <a:cubicBezTo>
                    <a:pt x="744" y="9"/>
                    <a:pt x="548" y="0"/>
                    <a:pt x="419" y="3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718" name="Text Box 54"/>
            <p:cNvSpPr txBox="1">
              <a:spLocks noChangeArrowheads="1"/>
            </p:cNvSpPr>
            <p:nvPr/>
          </p:nvSpPr>
          <p:spPr bwMode="auto">
            <a:xfrm>
              <a:off x="3215" y="2205"/>
              <a:ext cx="203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719" name="Text Box 55"/>
            <p:cNvSpPr txBox="1">
              <a:spLocks noChangeArrowheads="1"/>
            </p:cNvSpPr>
            <p:nvPr/>
          </p:nvSpPr>
          <p:spPr bwMode="auto">
            <a:xfrm>
              <a:off x="2856" y="2679"/>
              <a:ext cx="268" cy="22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720" name="Text Box 56"/>
            <p:cNvSpPr txBox="1">
              <a:spLocks noChangeArrowheads="1"/>
            </p:cNvSpPr>
            <p:nvPr/>
          </p:nvSpPr>
          <p:spPr bwMode="auto">
            <a:xfrm>
              <a:off x="3618" y="2680"/>
              <a:ext cx="22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d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721" name="Text Box 57"/>
            <p:cNvSpPr txBox="1">
              <a:spLocks noChangeArrowheads="1"/>
            </p:cNvSpPr>
            <p:nvPr/>
          </p:nvSpPr>
          <p:spPr bwMode="auto">
            <a:xfrm>
              <a:off x="3605" y="2205"/>
              <a:ext cx="205" cy="2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f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5722" name="AutoShape 58"/>
            <p:cNvCxnSpPr>
              <a:cxnSpLocks noChangeShapeType="1"/>
              <a:stCxn id="1265723" idx="0"/>
              <a:endCxn id="1265720" idx="0"/>
            </p:cNvCxnSpPr>
            <p:nvPr/>
          </p:nvCxnSpPr>
          <p:spPr bwMode="auto">
            <a:xfrm rot="5400000" flipV="1">
              <a:off x="3523" y="2468"/>
              <a:ext cx="1" cy="414"/>
            </a:xfrm>
            <a:prstGeom prst="curvedConnector3">
              <a:avLst>
                <a:gd name="adj1" fmla="val -990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5723" name="Text Box 59"/>
            <p:cNvSpPr txBox="1">
              <a:spLocks noChangeArrowheads="1"/>
            </p:cNvSpPr>
            <p:nvPr/>
          </p:nvSpPr>
          <p:spPr bwMode="auto">
            <a:xfrm>
              <a:off x="3188" y="2680"/>
              <a:ext cx="25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c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5724" name="Text Box 60"/>
            <p:cNvSpPr txBox="1">
              <a:spLocks noChangeArrowheads="1"/>
            </p:cNvSpPr>
            <p:nvPr/>
          </p:nvSpPr>
          <p:spPr bwMode="auto">
            <a:xfrm>
              <a:off x="3913" y="2680"/>
              <a:ext cx="217" cy="22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/>
                <a:t>e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265725" name="AutoShape 61"/>
            <p:cNvCxnSpPr>
              <a:cxnSpLocks noChangeShapeType="1"/>
              <a:stCxn id="1265718" idx="2"/>
              <a:endCxn id="1265719" idx="0"/>
            </p:cNvCxnSpPr>
            <p:nvPr/>
          </p:nvCxnSpPr>
          <p:spPr bwMode="auto">
            <a:xfrm rot="5400000">
              <a:off x="3033" y="2390"/>
              <a:ext cx="239" cy="326"/>
            </a:xfrm>
            <a:prstGeom prst="curved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5726" name="AutoShape 62"/>
            <p:cNvCxnSpPr>
              <a:cxnSpLocks noChangeShapeType="1"/>
              <a:stCxn id="1265724" idx="0"/>
              <a:endCxn id="1265721" idx="2"/>
            </p:cNvCxnSpPr>
            <p:nvPr/>
          </p:nvCxnSpPr>
          <p:spPr bwMode="auto">
            <a:xfrm rot="5400000" flipH="1">
              <a:off x="3744" y="2396"/>
              <a:ext cx="241" cy="31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bg1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5727" name="Text Box 63"/>
            <p:cNvSpPr txBox="1">
              <a:spLocks noChangeArrowheads="1"/>
            </p:cNvSpPr>
            <p:nvPr/>
          </p:nvSpPr>
          <p:spPr bwMode="auto">
            <a:xfrm>
              <a:off x="2927" y="2183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FF"/>
                  </a:solidFill>
                </a:rPr>
                <a:t>p:</a:t>
              </a:r>
            </a:p>
          </p:txBody>
        </p:sp>
        <p:cxnSp>
          <p:nvCxnSpPr>
            <p:cNvPr id="1265728" name="AutoShape 64"/>
            <p:cNvCxnSpPr>
              <a:cxnSpLocks noChangeShapeType="1"/>
              <a:stCxn id="1265718" idx="2"/>
              <a:endCxn id="1265721" idx="2"/>
            </p:cNvCxnSpPr>
            <p:nvPr/>
          </p:nvCxnSpPr>
          <p:spPr bwMode="auto">
            <a:xfrm rot="16200000" flipH="1">
              <a:off x="3511" y="2238"/>
              <a:ext cx="1" cy="391"/>
            </a:xfrm>
            <a:prstGeom prst="curvedConnector3">
              <a:avLst>
                <a:gd name="adj1" fmla="val 820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65729" name="Freeform 65"/>
          <p:cNvSpPr>
            <a:spLocks/>
          </p:cNvSpPr>
          <p:nvPr/>
        </p:nvSpPr>
        <p:spPr bwMode="auto">
          <a:xfrm>
            <a:off x="2433638" y="4875213"/>
            <a:ext cx="2211387" cy="1303337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730" name="Text Box 66"/>
          <p:cNvSpPr txBox="1">
            <a:spLocks noChangeArrowheads="1"/>
          </p:cNvSpPr>
          <p:nvPr/>
        </p:nvSpPr>
        <p:spPr bwMode="auto">
          <a:xfrm>
            <a:off x="3092450" y="4967288"/>
            <a:ext cx="322263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731" name="Text Box 67"/>
          <p:cNvSpPr txBox="1">
            <a:spLocks noChangeArrowheads="1"/>
          </p:cNvSpPr>
          <p:nvPr/>
        </p:nvSpPr>
        <p:spPr bwMode="auto">
          <a:xfrm>
            <a:off x="2522538" y="5719763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732" name="Text Box 68"/>
          <p:cNvSpPr txBox="1">
            <a:spLocks noChangeArrowheads="1"/>
          </p:cNvSpPr>
          <p:nvPr/>
        </p:nvSpPr>
        <p:spPr bwMode="auto">
          <a:xfrm>
            <a:off x="3732213" y="5721350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733" name="Text Box 69"/>
          <p:cNvSpPr txBox="1">
            <a:spLocks noChangeArrowheads="1"/>
          </p:cNvSpPr>
          <p:nvPr/>
        </p:nvSpPr>
        <p:spPr bwMode="auto">
          <a:xfrm>
            <a:off x="3711575" y="4967288"/>
            <a:ext cx="325438" cy="3508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5734" name="AutoShape 70"/>
          <p:cNvCxnSpPr>
            <a:cxnSpLocks noChangeShapeType="1"/>
            <a:stCxn id="1265735" idx="0"/>
            <a:endCxn id="1265732" idx="0"/>
          </p:cNvCxnSpPr>
          <p:nvPr/>
        </p:nvCxnSpPr>
        <p:spPr bwMode="auto">
          <a:xfrm rot="5400000" flipV="1">
            <a:off x="3582194" y="5384006"/>
            <a:ext cx="1588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735" name="Text Box 71"/>
          <p:cNvSpPr txBox="1">
            <a:spLocks noChangeArrowheads="1"/>
          </p:cNvSpPr>
          <p:nvPr/>
        </p:nvSpPr>
        <p:spPr bwMode="auto">
          <a:xfrm>
            <a:off x="3049588" y="5721350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736" name="Text Box 72"/>
          <p:cNvSpPr txBox="1">
            <a:spLocks noChangeArrowheads="1"/>
          </p:cNvSpPr>
          <p:nvPr/>
        </p:nvSpPr>
        <p:spPr bwMode="auto">
          <a:xfrm>
            <a:off x="4200525" y="5721350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5737" name="AutoShape 73"/>
          <p:cNvCxnSpPr>
            <a:cxnSpLocks noChangeShapeType="1"/>
            <a:stCxn id="1265730" idx="2"/>
            <a:endCxn id="1265731" idx="0"/>
          </p:cNvCxnSpPr>
          <p:nvPr/>
        </p:nvCxnSpPr>
        <p:spPr bwMode="auto">
          <a:xfrm rot="5400000">
            <a:off x="2804320" y="5260181"/>
            <a:ext cx="379412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5738" name="AutoShape 74"/>
          <p:cNvCxnSpPr>
            <a:cxnSpLocks noChangeShapeType="1"/>
            <a:stCxn id="1265736" idx="0"/>
            <a:endCxn id="1265733" idx="2"/>
          </p:cNvCxnSpPr>
          <p:nvPr/>
        </p:nvCxnSpPr>
        <p:spPr bwMode="auto">
          <a:xfrm rot="5400000" flipH="1">
            <a:off x="3932238" y="5270500"/>
            <a:ext cx="382587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739" name="Text Box 75"/>
          <p:cNvSpPr txBox="1">
            <a:spLocks noChangeArrowheads="1"/>
          </p:cNvSpPr>
          <p:nvPr/>
        </p:nvSpPr>
        <p:spPr bwMode="auto">
          <a:xfrm>
            <a:off x="2635250" y="4932363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5740" name="AutoShape 76"/>
          <p:cNvCxnSpPr>
            <a:cxnSpLocks noChangeShapeType="1"/>
            <a:stCxn id="1265730" idx="2"/>
            <a:endCxn id="1265733" idx="2"/>
          </p:cNvCxnSpPr>
          <p:nvPr/>
        </p:nvCxnSpPr>
        <p:spPr bwMode="auto">
          <a:xfrm rot="16200000" flipH="1">
            <a:off x="3562350" y="5019676"/>
            <a:ext cx="1587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741" name="Freeform 77"/>
          <p:cNvSpPr>
            <a:spLocks/>
          </p:cNvSpPr>
          <p:nvPr/>
        </p:nvSpPr>
        <p:spPr bwMode="auto">
          <a:xfrm>
            <a:off x="147638" y="4845050"/>
            <a:ext cx="2211387" cy="1303338"/>
          </a:xfrm>
          <a:custGeom>
            <a:avLst/>
            <a:gdLst>
              <a:gd name="T0" fmla="*/ 419 w 1804"/>
              <a:gd name="T1" fmla="*/ 35 h 848"/>
              <a:gd name="T2" fmla="*/ 139 w 1804"/>
              <a:gd name="T3" fmla="*/ 219 h 848"/>
              <a:gd name="T4" fmla="*/ 23 w 1804"/>
              <a:gd name="T5" fmla="*/ 607 h 848"/>
              <a:gd name="T6" fmla="*/ 67 w 1804"/>
              <a:gd name="T7" fmla="*/ 811 h 848"/>
              <a:gd name="T8" fmla="*/ 427 w 1804"/>
              <a:gd name="T9" fmla="*/ 827 h 848"/>
              <a:gd name="T10" fmla="*/ 959 w 1804"/>
              <a:gd name="T11" fmla="*/ 829 h 848"/>
              <a:gd name="T12" fmla="*/ 1523 w 1804"/>
              <a:gd name="T13" fmla="*/ 831 h 848"/>
              <a:gd name="T14" fmla="*/ 1763 w 1804"/>
              <a:gd name="T15" fmla="*/ 783 h 848"/>
              <a:gd name="T16" fmla="*/ 1771 w 1804"/>
              <a:gd name="T17" fmla="*/ 583 h 848"/>
              <a:gd name="T18" fmla="*/ 1639 w 1804"/>
              <a:gd name="T19" fmla="*/ 263 h 848"/>
              <a:gd name="T20" fmla="*/ 1419 w 1804"/>
              <a:gd name="T21" fmla="*/ 47 h 848"/>
              <a:gd name="T22" fmla="*/ 911 w 1804"/>
              <a:gd name="T23" fmla="*/ 11 h 848"/>
              <a:gd name="T24" fmla="*/ 419 w 1804"/>
              <a:gd name="T25" fmla="*/ 3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04" h="848">
                <a:moveTo>
                  <a:pt x="419" y="35"/>
                </a:moveTo>
                <a:cubicBezTo>
                  <a:pt x="290" y="70"/>
                  <a:pt x="205" y="124"/>
                  <a:pt x="139" y="219"/>
                </a:cubicBezTo>
                <a:cubicBezTo>
                  <a:pt x="73" y="314"/>
                  <a:pt x="35" y="508"/>
                  <a:pt x="23" y="607"/>
                </a:cubicBezTo>
                <a:cubicBezTo>
                  <a:pt x="11" y="706"/>
                  <a:pt x="0" y="774"/>
                  <a:pt x="67" y="811"/>
                </a:cubicBezTo>
                <a:cubicBezTo>
                  <a:pt x="134" y="848"/>
                  <a:pt x="278" y="824"/>
                  <a:pt x="427" y="827"/>
                </a:cubicBezTo>
                <a:cubicBezTo>
                  <a:pt x="576" y="830"/>
                  <a:pt x="776" y="828"/>
                  <a:pt x="959" y="829"/>
                </a:cubicBezTo>
                <a:cubicBezTo>
                  <a:pt x="1142" y="830"/>
                  <a:pt x="1389" y="839"/>
                  <a:pt x="1523" y="831"/>
                </a:cubicBezTo>
                <a:cubicBezTo>
                  <a:pt x="1657" y="823"/>
                  <a:pt x="1722" y="824"/>
                  <a:pt x="1763" y="783"/>
                </a:cubicBezTo>
                <a:cubicBezTo>
                  <a:pt x="1804" y="742"/>
                  <a:pt x="1792" y="669"/>
                  <a:pt x="1771" y="583"/>
                </a:cubicBezTo>
                <a:cubicBezTo>
                  <a:pt x="1750" y="497"/>
                  <a:pt x="1698" y="352"/>
                  <a:pt x="1639" y="263"/>
                </a:cubicBezTo>
                <a:cubicBezTo>
                  <a:pt x="1580" y="174"/>
                  <a:pt x="1540" y="89"/>
                  <a:pt x="1419" y="47"/>
                </a:cubicBezTo>
                <a:cubicBezTo>
                  <a:pt x="1298" y="5"/>
                  <a:pt x="1078" y="13"/>
                  <a:pt x="911" y="11"/>
                </a:cubicBezTo>
                <a:cubicBezTo>
                  <a:pt x="744" y="9"/>
                  <a:pt x="548" y="0"/>
                  <a:pt x="419" y="35"/>
                </a:cubicBezTo>
                <a:close/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5742" name="Text Box 78"/>
          <p:cNvSpPr txBox="1">
            <a:spLocks noChangeArrowheads="1"/>
          </p:cNvSpPr>
          <p:nvPr/>
        </p:nvSpPr>
        <p:spPr bwMode="auto">
          <a:xfrm>
            <a:off x="806450" y="4937125"/>
            <a:ext cx="322263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743" name="Text Box 79"/>
          <p:cNvSpPr txBox="1">
            <a:spLocks noChangeArrowheads="1"/>
          </p:cNvSpPr>
          <p:nvPr/>
        </p:nvSpPr>
        <p:spPr bwMode="auto">
          <a:xfrm>
            <a:off x="236538" y="5689600"/>
            <a:ext cx="425450" cy="349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744" name="Text Box 80"/>
          <p:cNvSpPr txBox="1">
            <a:spLocks noChangeArrowheads="1"/>
          </p:cNvSpPr>
          <p:nvPr/>
        </p:nvSpPr>
        <p:spPr bwMode="auto">
          <a:xfrm>
            <a:off x="1446213" y="5691188"/>
            <a:ext cx="360362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745" name="Text Box 81"/>
          <p:cNvSpPr txBox="1">
            <a:spLocks noChangeArrowheads="1"/>
          </p:cNvSpPr>
          <p:nvPr/>
        </p:nvSpPr>
        <p:spPr bwMode="auto">
          <a:xfrm>
            <a:off x="1425575" y="4937125"/>
            <a:ext cx="325438" cy="3508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5746" name="AutoShape 82"/>
          <p:cNvCxnSpPr>
            <a:cxnSpLocks noChangeShapeType="1"/>
            <a:stCxn id="1265747" idx="0"/>
            <a:endCxn id="1265744" idx="0"/>
          </p:cNvCxnSpPr>
          <p:nvPr/>
        </p:nvCxnSpPr>
        <p:spPr bwMode="auto">
          <a:xfrm rot="5400000" flipV="1">
            <a:off x="1296194" y="5353844"/>
            <a:ext cx="1587" cy="657225"/>
          </a:xfrm>
          <a:prstGeom prst="curvedConnector3">
            <a:avLst>
              <a:gd name="adj1" fmla="val -990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747" name="Text Box 83"/>
          <p:cNvSpPr txBox="1">
            <a:spLocks noChangeArrowheads="1"/>
          </p:cNvSpPr>
          <p:nvPr/>
        </p:nvSpPr>
        <p:spPr bwMode="auto">
          <a:xfrm>
            <a:off x="763588" y="5691188"/>
            <a:ext cx="407987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5748" name="Text Box 84"/>
          <p:cNvSpPr txBox="1">
            <a:spLocks noChangeArrowheads="1"/>
          </p:cNvSpPr>
          <p:nvPr/>
        </p:nvSpPr>
        <p:spPr bwMode="auto">
          <a:xfrm>
            <a:off x="1914525" y="5691188"/>
            <a:ext cx="344488" cy="352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e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65749" name="AutoShape 85"/>
          <p:cNvCxnSpPr>
            <a:cxnSpLocks noChangeShapeType="1"/>
            <a:stCxn id="1265742" idx="2"/>
            <a:endCxn id="1265743" idx="0"/>
          </p:cNvCxnSpPr>
          <p:nvPr/>
        </p:nvCxnSpPr>
        <p:spPr bwMode="auto">
          <a:xfrm rot="5400000">
            <a:off x="518319" y="5230019"/>
            <a:ext cx="379413" cy="517525"/>
          </a:xfrm>
          <a:prstGeom prst="curvedConnector3">
            <a:avLst>
              <a:gd name="adj1" fmla="val 49847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5750" name="AutoShape 86"/>
          <p:cNvCxnSpPr>
            <a:cxnSpLocks noChangeShapeType="1"/>
            <a:stCxn id="1265748" idx="0"/>
            <a:endCxn id="1265745" idx="2"/>
          </p:cNvCxnSpPr>
          <p:nvPr/>
        </p:nvCxnSpPr>
        <p:spPr bwMode="auto">
          <a:xfrm rot="5400000" flipH="1">
            <a:off x="1646238" y="5240337"/>
            <a:ext cx="382588" cy="5000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751" name="Text Box 87"/>
          <p:cNvSpPr txBox="1">
            <a:spLocks noChangeArrowheads="1"/>
          </p:cNvSpPr>
          <p:nvPr/>
        </p:nvSpPr>
        <p:spPr bwMode="auto">
          <a:xfrm>
            <a:off x="349250" y="490220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p:</a:t>
            </a:r>
          </a:p>
        </p:txBody>
      </p:sp>
      <p:cxnSp>
        <p:nvCxnSpPr>
          <p:cNvPr id="1265752" name="AutoShape 88"/>
          <p:cNvCxnSpPr>
            <a:cxnSpLocks noChangeShapeType="1"/>
            <a:stCxn id="1265742" idx="2"/>
            <a:endCxn id="1265745" idx="2"/>
          </p:cNvCxnSpPr>
          <p:nvPr/>
        </p:nvCxnSpPr>
        <p:spPr bwMode="auto">
          <a:xfrm rot="16200000" flipH="1">
            <a:off x="1276350" y="4989513"/>
            <a:ext cx="1588" cy="620712"/>
          </a:xfrm>
          <a:prstGeom prst="curvedConnector3">
            <a:avLst>
              <a:gd name="adj1" fmla="val 8200000"/>
            </a:avLst>
          </a:prstGeom>
          <a:noFill/>
          <a:ln w="25400">
            <a:solidFill>
              <a:schemeClr val="bg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753" name="Rectangle 89"/>
          <p:cNvSpPr>
            <a:spLocks noGrp="1" noChangeArrowheads="1"/>
          </p:cNvSpPr>
          <p:nvPr>
            <p:ph type="title"/>
          </p:nvPr>
        </p:nvSpPr>
        <p:spPr>
          <a:xfrm>
            <a:off x="381000" y="192088"/>
            <a:ext cx="8458200" cy="563562"/>
          </a:xfrm>
        </p:spPr>
        <p:txBody>
          <a:bodyPr/>
          <a:lstStyle/>
          <a:p>
            <a:r>
              <a:rPr lang="en-US" altLang="en-US" sz="3400"/>
              <a:t>A Run</a:t>
            </a:r>
          </a:p>
        </p:txBody>
      </p:sp>
      <p:grpSp>
        <p:nvGrpSpPr>
          <p:cNvPr id="1265754" name="Group 90"/>
          <p:cNvGrpSpPr>
            <a:grpSpLocks/>
          </p:cNvGrpSpPr>
          <p:nvPr/>
        </p:nvGrpSpPr>
        <p:grpSpPr bwMode="auto">
          <a:xfrm>
            <a:off x="522288" y="6140450"/>
            <a:ext cx="8264525" cy="641350"/>
            <a:chOff x="329" y="3868"/>
            <a:chExt cx="5206" cy="404"/>
          </a:xfrm>
        </p:grpSpPr>
        <p:sp>
          <p:nvSpPr>
            <p:cNvPr id="1265755" name="Text Box 91"/>
            <p:cNvSpPr txBox="1">
              <a:spLocks noChangeArrowheads="1"/>
            </p:cNvSpPr>
            <p:nvPr/>
          </p:nvSpPr>
          <p:spPr bwMode="auto">
            <a:xfrm>
              <a:off x="3191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5756" name="Text Box 92"/>
            <p:cNvSpPr txBox="1">
              <a:spLocks noChangeArrowheads="1"/>
            </p:cNvSpPr>
            <p:nvPr/>
          </p:nvSpPr>
          <p:spPr bwMode="auto">
            <a:xfrm>
              <a:off x="3907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5757" name="Text Box 93"/>
            <p:cNvSpPr txBox="1">
              <a:spLocks noChangeArrowheads="1"/>
            </p:cNvSpPr>
            <p:nvPr/>
          </p:nvSpPr>
          <p:spPr bwMode="auto">
            <a:xfrm>
              <a:off x="4623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5758" name="Text Box 94"/>
            <p:cNvSpPr txBox="1">
              <a:spLocks noChangeArrowheads="1"/>
            </p:cNvSpPr>
            <p:nvPr/>
          </p:nvSpPr>
          <p:spPr bwMode="auto">
            <a:xfrm>
              <a:off x="533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5759" name="Text Box 95"/>
            <p:cNvSpPr txBox="1">
              <a:spLocks noChangeArrowheads="1"/>
            </p:cNvSpPr>
            <p:nvPr/>
          </p:nvSpPr>
          <p:spPr bwMode="auto">
            <a:xfrm>
              <a:off x="329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5760" name="Text Box 96"/>
            <p:cNvSpPr txBox="1">
              <a:spLocks noChangeArrowheads="1"/>
            </p:cNvSpPr>
            <p:nvPr/>
          </p:nvSpPr>
          <p:spPr bwMode="auto">
            <a:xfrm>
              <a:off x="1044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5761" name="Text Box 97"/>
            <p:cNvSpPr txBox="1">
              <a:spLocks noChangeArrowheads="1"/>
            </p:cNvSpPr>
            <p:nvPr/>
          </p:nvSpPr>
          <p:spPr bwMode="auto">
            <a:xfrm>
              <a:off x="1760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65762" name="Text Box 98"/>
            <p:cNvSpPr txBox="1">
              <a:spLocks noChangeArrowheads="1"/>
            </p:cNvSpPr>
            <p:nvPr/>
          </p:nvSpPr>
          <p:spPr bwMode="auto">
            <a:xfrm>
              <a:off x="2476" y="3868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sp>
        <p:nvSpPr>
          <p:cNvPr id="1265763" name="Line 99"/>
          <p:cNvSpPr>
            <a:spLocks noChangeShapeType="1"/>
          </p:cNvSpPr>
          <p:nvPr/>
        </p:nvSpPr>
        <p:spPr bwMode="auto">
          <a:xfrm flipH="1">
            <a:off x="2381250" y="2413000"/>
            <a:ext cx="1339850" cy="7508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64" name="Line 100"/>
          <p:cNvSpPr>
            <a:spLocks noChangeShapeType="1"/>
          </p:cNvSpPr>
          <p:nvPr/>
        </p:nvSpPr>
        <p:spPr bwMode="auto">
          <a:xfrm flipV="1">
            <a:off x="2946400" y="2476500"/>
            <a:ext cx="1328738" cy="6762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65" name="Line 101"/>
          <p:cNvSpPr>
            <a:spLocks noChangeShapeType="1"/>
          </p:cNvSpPr>
          <p:nvPr/>
        </p:nvSpPr>
        <p:spPr bwMode="auto">
          <a:xfrm>
            <a:off x="4967288" y="2492375"/>
            <a:ext cx="1728787" cy="7889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66" name="Line 102"/>
          <p:cNvSpPr>
            <a:spLocks noChangeShapeType="1"/>
          </p:cNvSpPr>
          <p:nvPr/>
        </p:nvSpPr>
        <p:spPr bwMode="auto">
          <a:xfrm>
            <a:off x="3021013" y="4298950"/>
            <a:ext cx="298450" cy="6365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67" name="Line 103"/>
          <p:cNvSpPr>
            <a:spLocks noChangeShapeType="1"/>
          </p:cNvSpPr>
          <p:nvPr/>
        </p:nvSpPr>
        <p:spPr bwMode="auto">
          <a:xfrm flipH="1">
            <a:off x="1073150" y="43005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68" name="Line 104"/>
          <p:cNvSpPr>
            <a:spLocks noChangeShapeType="1"/>
          </p:cNvSpPr>
          <p:nvPr/>
        </p:nvSpPr>
        <p:spPr bwMode="auto">
          <a:xfrm>
            <a:off x="7566025" y="4373563"/>
            <a:ext cx="149225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69" name="Line 105"/>
          <p:cNvSpPr>
            <a:spLocks noChangeShapeType="1"/>
          </p:cNvSpPr>
          <p:nvPr/>
        </p:nvSpPr>
        <p:spPr bwMode="auto">
          <a:xfrm flipH="1">
            <a:off x="5659438" y="4376738"/>
            <a:ext cx="650875" cy="6127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70" name="Line 106"/>
          <p:cNvSpPr>
            <a:spLocks noChangeShapeType="1"/>
          </p:cNvSpPr>
          <p:nvPr/>
        </p:nvSpPr>
        <p:spPr bwMode="auto">
          <a:xfrm flipH="1" flipV="1">
            <a:off x="5403850" y="2428875"/>
            <a:ext cx="1976438" cy="8143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71" name="Line 107"/>
          <p:cNvSpPr>
            <a:spLocks noChangeShapeType="1"/>
          </p:cNvSpPr>
          <p:nvPr/>
        </p:nvSpPr>
        <p:spPr bwMode="auto">
          <a:xfrm flipV="1">
            <a:off x="1660525" y="4306888"/>
            <a:ext cx="487363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72" name="Line 108"/>
          <p:cNvSpPr>
            <a:spLocks noChangeShapeType="1"/>
          </p:cNvSpPr>
          <p:nvPr/>
        </p:nvSpPr>
        <p:spPr bwMode="auto">
          <a:xfrm flipH="1" flipV="1">
            <a:off x="3454400" y="4298950"/>
            <a:ext cx="539750" cy="674688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73" name="Line 109"/>
          <p:cNvSpPr>
            <a:spLocks noChangeShapeType="1"/>
          </p:cNvSpPr>
          <p:nvPr/>
        </p:nvSpPr>
        <p:spPr bwMode="auto">
          <a:xfrm flipV="1">
            <a:off x="6272213" y="4346575"/>
            <a:ext cx="487362" cy="625475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74" name="Line 110"/>
          <p:cNvSpPr>
            <a:spLocks noChangeShapeType="1"/>
          </p:cNvSpPr>
          <p:nvPr/>
        </p:nvSpPr>
        <p:spPr bwMode="auto">
          <a:xfrm flipH="1" flipV="1">
            <a:off x="8075613" y="4262438"/>
            <a:ext cx="314325" cy="71278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5775" name="Freeform 111"/>
          <p:cNvSpPr>
            <a:spLocks/>
          </p:cNvSpPr>
          <p:nvPr/>
        </p:nvSpPr>
        <p:spPr bwMode="auto">
          <a:xfrm>
            <a:off x="419100" y="1616075"/>
            <a:ext cx="4075113" cy="5094288"/>
          </a:xfrm>
          <a:custGeom>
            <a:avLst/>
            <a:gdLst>
              <a:gd name="T0" fmla="*/ 2427 w 2567"/>
              <a:gd name="T1" fmla="*/ 0 h 3209"/>
              <a:gd name="T2" fmla="*/ 2356 w 2567"/>
              <a:gd name="T3" fmla="*/ 134 h 3209"/>
              <a:gd name="T4" fmla="*/ 2245 w 2567"/>
              <a:gd name="T5" fmla="*/ 173 h 3209"/>
              <a:gd name="T6" fmla="*/ 2135 w 2567"/>
              <a:gd name="T7" fmla="*/ 276 h 3209"/>
              <a:gd name="T8" fmla="*/ 2111 w 2567"/>
              <a:gd name="T9" fmla="*/ 458 h 3209"/>
              <a:gd name="T10" fmla="*/ 1298 w 2567"/>
              <a:gd name="T11" fmla="*/ 915 h 3209"/>
              <a:gd name="T12" fmla="*/ 1172 w 2567"/>
              <a:gd name="T13" fmla="*/ 1215 h 3209"/>
              <a:gd name="T14" fmla="*/ 1062 w 2567"/>
              <a:gd name="T15" fmla="*/ 1318 h 3209"/>
              <a:gd name="T16" fmla="*/ 896 w 2567"/>
              <a:gd name="T17" fmla="*/ 1404 h 3209"/>
              <a:gd name="T18" fmla="*/ 833 w 2567"/>
              <a:gd name="T19" fmla="*/ 1617 h 3209"/>
              <a:gd name="T20" fmla="*/ 438 w 2567"/>
              <a:gd name="T21" fmla="*/ 2036 h 3209"/>
              <a:gd name="T22" fmla="*/ 399 w 2567"/>
              <a:gd name="T23" fmla="*/ 2312 h 3209"/>
              <a:gd name="T24" fmla="*/ 257 w 2567"/>
              <a:gd name="T25" fmla="*/ 2430 h 3209"/>
              <a:gd name="T26" fmla="*/ 91 w 2567"/>
              <a:gd name="T27" fmla="*/ 2485 h 3209"/>
              <a:gd name="T28" fmla="*/ 28 w 2567"/>
              <a:gd name="T29" fmla="*/ 2833 h 3209"/>
              <a:gd name="T30" fmla="*/ 36 w 2567"/>
              <a:gd name="T31" fmla="*/ 3093 h 3209"/>
              <a:gd name="T32" fmla="*/ 241 w 2567"/>
              <a:gd name="T33" fmla="*/ 3148 h 3209"/>
              <a:gd name="T34" fmla="*/ 328 w 2567"/>
              <a:gd name="T35" fmla="*/ 2982 h 3209"/>
              <a:gd name="T36" fmla="*/ 336 w 2567"/>
              <a:gd name="T37" fmla="*/ 2564 h 3209"/>
              <a:gd name="T38" fmla="*/ 588 w 2567"/>
              <a:gd name="T39" fmla="*/ 2470 h 3209"/>
              <a:gd name="T40" fmla="*/ 738 w 2567"/>
              <a:gd name="T41" fmla="*/ 2548 h 3209"/>
              <a:gd name="T42" fmla="*/ 778 w 2567"/>
              <a:gd name="T43" fmla="*/ 2777 h 3209"/>
              <a:gd name="T44" fmla="*/ 809 w 2567"/>
              <a:gd name="T45" fmla="*/ 3117 h 3209"/>
              <a:gd name="T46" fmla="*/ 991 w 2567"/>
              <a:gd name="T47" fmla="*/ 3109 h 3209"/>
              <a:gd name="T48" fmla="*/ 1014 w 2567"/>
              <a:gd name="T49" fmla="*/ 2517 h 3209"/>
              <a:gd name="T50" fmla="*/ 809 w 2567"/>
              <a:gd name="T51" fmla="*/ 2438 h 3209"/>
              <a:gd name="T52" fmla="*/ 699 w 2567"/>
              <a:gd name="T53" fmla="*/ 2320 h 3209"/>
              <a:gd name="T54" fmla="*/ 778 w 2567"/>
              <a:gd name="T55" fmla="*/ 2130 h 3209"/>
              <a:gd name="T56" fmla="*/ 1133 w 2567"/>
              <a:gd name="T57" fmla="*/ 1570 h 3209"/>
              <a:gd name="T58" fmla="*/ 1338 w 2567"/>
              <a:gd name="T59" fmla="*/ 1333 h 3209"/>
              <a:gd name="T60" fmla="*/ 1574 w 2567"/>
              <a:gd name="T61" fmla="*/ 1404 h 3209"/>
              <a:gd name="T62" fmla="*/ 1693 w 2567"/>
              <a:gd name="T63" fmla="*/ 1846 h 3209"/>
              <a:gd name="T64" fmla="*/ 1795 w 2567"/>
              <a:gd name="T65" fmla="*/ 2138 h 3209"/>
              <a:gd name="T66" fmla="*/ 1803 w 2567"/>
              <a:gd name="T67" fmla="*/ 2359 h 3209"/>
              <a:gd name="T68" fmla="*/ 1653 w 2567"/>
              <a:gd name="T69" fmla="*/ 2454 h 3209"/>
              <a:gd name="T70" fmla="*/ 1464 w 2567"/>
              <a:gd name="T71" fmla="*/ 2596 h 3209"/>
              <a:gd name="T72" fmla="*/ 1496 w 2567"/>
              <a:gd name="T73" fmla="*/ 3124 h 3209"/>
              <a:gd name="T74" fmla="*/ 1756 w 2567"/>
              <a:gd name="T75" fmla="*/ 3093 h 3209"/>
              <a:gd name="T76" fmla="*/ 1780 w 2567"/>
              <a:gd name="T77" fmla="*/ 2675 h 3209"/>
              <a:gd name="T78" fmla="*/ 1922 w 2567"/>
              <a:gd name="T79" fmla="*/ 2509 h 3209"/>
              <a:gd name="T80" fmla="*/ 2135 w 2567"/>
              <a:gd name="T81" fmla="*/ 2525 h 3209"/>
              <a:gd name="T82" fmla="*/ 2221 w 2567"/>
              <a:gd name="T83" fmla="*/ 2706 h 3209"/>
              <a:gd name="T84" fmla="*/ 2292 w 2567"/>
              <a:gd name="T85" fmla="*/ 3140 h 3209"/>
              <a:gd name="T86" fmla="*/ 2529 w 2567"/>
              <a:gd name="T87" fmla="*/ 3093 h 3209"/>
              <a:gd name="T88" fmla="*/ 2521 w 2567"/>
              <a:gd name="T89" fmla="*/ 2683 h 3209"/>
              <a:gd name="T90" fmla="*/ 2387 w 2567"/>
              <a:gd name="T91" fmla="*/ 2485 h 3209"/>
              <a:gd name="T92" fmla="*/ 2221 w 2567"/>
              <a:gd name="T93" fmla="*/ 2414 h 3209"/>
              <a:gd name="T94" fmla="*/ 2150 w 2567"/>
              <a:gd name="T95" fmla="*/ 2186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67" h="3209">
                <a:moveTo>
                  <a:pt x="2427" y="0"/>
                </a:moveTo>
                <a:cubicBezTo>
                  <a:pt x="2406" y="52"/>
                  <a:pt x="2386" y="105"/>
                  <a:pt x="2356" y="134"/>
                </a:cubicBezTo>
                <a:cubicBezTo>
                  <a:pt x="2326" y="163"/>
                  <a:pt x="2282" y="149"/>
                  <a:pt x="2245" y="173"/>
                </a:cubicBezTo>
                <a:cubicBezTo>
                  <a:pt x="2208" y="197"/>
                  <a:pt x="2157" y="228"/>
                  <a:pt x="2135" y="276"/>
                </a:cubicBezTo>
                <a:cubicBezTo>
                  <a:pt x="2113" y="324"/>
                  <a:pt x="2250" y="352"/>
                  <a:pt x="2111" y="458"/>
                </a:cubicBezTo>
                <a:cubicBezTo>
                  <a:pt x="1972" y="564"/>
                  <a:pt x="1454" y="789"/>
                  <a:pt x="1298" y="915"/>
                </a:cubicBezTo>
                <a:cubicBezTo>
                  <a:pt x="1142" y="1041"/>
                  <a:pt x="1211" y="1148"/>
                  <a:pt x="1172" y="1215"/>
                </a:cubicBezTo>
                <a:cubicBezTo>
                  <a:pt x="1133" y="1282"/>
                  <a:pt x="1108" y="1286"/>
                  <a:pt x="1062" y="1318"/>
                </a:cubicBezTo>
                <a:cubicBezTo>
                  <a:pt x="1016" y="1350"/>
                  <a:pt x="934" y="1354"/>
                  <a:pt x="896" y="1404"/>
                </a:cubicBezTo>
                <a:cubicBezTo>
                  <a:pt x="858" y="1454"/>
                  <a:pt x="909" y="1512"/>
                  <a:pt x="833" y="1617"/>
                </a:cubicBezTo>
                <a:cubicBezTo>
                  <a:pt x="757" y="1722"/>
                  <a:pt x="510" y="1920"/>
                  <a:pt x="438" y="2036"/>
                </a:cubicBezTo>
                <a:cubicBezTo>
                  <a:pt x="366" y="2152"/>
                  <a:pt x="429" y="2246"/>
                  <a:pt x="399" y="2312"/>
                </a:cubicBezTo>
                <a:cubicBezTo>
                  <a:pt x="369" y="2378"/>
                  <a:pt x="308" y="2401"/>
                  <a:pt x="257" y="2430"/>
                </a:cubicBezTo>
                <a:cubicBezTo>
                  <a:pt x="206" y="2459"/>
                  <a:pt x="129" y="2418"/>
                  <a:pt x="91" y="2485"/>
                </a:cubicBezTo>
                <a:cubicBezTo>
                  <a:pt x="53" y="2552"/>
                  <a:pt x="37" y="2732"/>
                  <a:pt x="28" y="2833"/>
                </a:cubicBezTo>
                <a:cubicBezTo>
                  <a:pt x="19" y="2934"/>
                  <a:pt x="0" y="3040"/>
                  <a:pt x="36" y="3093"/>
                </a:cubicBezTo>
                <a:cubicBezTo>
                  <a:pt x="72" y="3146"/>
                  <a:pt x="192" y="3166"/>
                  <a:pt x="241" y="3148"/>
                </a:cubicBezTo>
                <a:cubicBezTo>
                  <a:pt x="290" y="3130"/>
                  <a:pt x="312" y="3079"/>
                  <a:pt x="328" y="2982"/>
                </a:cubicBezTo>
                <a:cubicBezTo>
                  <a:pt x="344" y="2885"/>
                  <a:pt x="293" y="2649"/>
                  <a:pt x="336" y="2564"/>
                </a:cubicBezTo>
                <a:cubicBezTo>
                  <a:pt x="379" y="2479"/>
                  <a:pt x="521" y="2473"/>
                  <a:pt x="588" y="2470"/>
                </a:cubicBezTo>
                <a:cubicBezTo>
                  <a:pt x="655" y="2467"/>
                  <a:pt x="706" y="2497"/>
                  <a:pt x="738" y="2548"/>
                </a:cubicBezTo>
                <a:cubicBezTo>
                  <a:pt x="770" y="2599"/>
                  <a:pt x="766" y="2682"/>
                  <a:pt x="778" y="2777"/>
                </a:cubicBezTo>
                <a:cubicBezTo>
                  <a:pt x="790" y="2872"/>
                  <a:pt x="774" y="3062"/>
                  <a:pt x="809" y="3117"/>
                </a:cubicBezTo>
                <a:cubicBezTo>
                  <a:pt x="844" y="3172"/>
                  <a:pt x="957" y="3209"/>
                  <a:pt x="991" y="3109"/>
                </a:cubicBezTo>
                <a:cubicBezTo>
                  <a:pt x="1025" y="3009"/>
                  <a:pt x="1044" y="2629"/>
                  <a:pt x="1014" y="2517"/>
                </a:cubicBezTo>
                <a:cubicBezTo>
                  <a:pt x="984" y="2405"/>
                  <a:pt x="861" y="2471"/>
                  <a:pt x="809" y="2438"/>
                </a:cubicBezTo>
                <a:cubicBezTo>
                  <a:pt x="757" y="2405"/>
                  <a:pt x="704" y="2371"/>
                  <a:pt x="699" y="2320"/>
                </a:cubicBezTo>
                <a:cubicBezTo>
                  <a:pt x="694" y="2269"/>
                  <a:pt x="706" y="2255"/>
                  <a:pt x="778" y="2130"/>
                </a:cubicBezTo>
                <a:cubicBezTo>
                  <a:pt x="850" y="2005"/>
                  <a:pt x="1040" y="1703"/>
                  <a:pt x="1133" y="1570"/>
                </a:cubicBezTo>
                <a:cubicBezTo>
                  <a:pt x="1226" y="1437"/>
                  <a:pt x="1265" y="1361"/>
                  <a:pt x="1338" y="1333"/>
                </a:cubicBezTo>
                <a:cubicBezTo>
                  <a:pt x="1411" y="1305"/>
                  <a:pt x="1515" y="1319"/>
                  <a:pt x="1574" y="1404"/>
                </a:cubicBezTo>
                <a:cubicBezTo>
                  <a:pt x="1633" y="1489"/>
                  <a:pt x="1656" y="1724"/>
                  <a:pt x="1693" y="1846"/>
                </a:cubicBezTo>
                <a:cubicBezTo>
                  <a:pt x="1730" y="1968"/>
                  <a:pt x="1777" y="2053"/>
                  <a:pt x="1795" y="2138"/>
                </a:cubicBezTo>
                <a:cubicBezTo>
                  <a:pt x="1813" y="2223"/>
                  <a:pt x="1827" y="2306"/>
                  <a:pt x="1803" y="2359"/>
                </a:cubicBezTo>
                <a:cubicBezTo>
                  <a:pt x="1779" y="2412"/>
                  <a:pt x="1709" y="2415"/>
                  <a:pt x="1653" y="2454"/>
                </a:cubicBezTo>
                <a:cubicBezTo>
                  <a:pt x="1597" y="2493"/>
                  <a:pt x="1490" y="2484"/>
                  <a:pt x="1464" y="2596"/>
                </a:cubicBezTo>
                <a:cubicBezTo>
                  <a:pt x="1438" y="2708"/>
                  <a:pt x="1447" y="3041"/>
                  <a:pt x="1496" y="3124"/>
                </a:cubicBezTo>
                <a:cubicBezTo>
                  <a:pt x="1545" y="3207"/>
                  <a:pt x="1709" y="3168"/>
                  <a:pt x="1756" y="3093"/>
                </a:cubicBezTo>
                <a:cubicBezTo>
                  <a:pt x="1803" y="3018"/>
                  <a:pt x="1752" y="2772"/>
                  <a:pt x="1780" y="2675"/>
                </a:cubicBezTo>
                <a:cubicBezTo>
                  <a:pt x="1808" y="2578"/>
                  <a:pt x="1863" y="2534"/>
                  <a:pt x="1922" y="2509"/>
                </a:cubicBezTo>
                <a:cubicBezTo>
                  <a:pt x="1981" y="2484"/>
                  <a:pt x="2085" y="2492"/>
                  <a:pt x="2135" y="2525"/>
                </a:cubicBezTo>
                <a:cubicBezTo>
                  <a:pt x="2185" y="2558"/>
                  <a:pt x="2195" y="2604"/>
                  <a:pt x="2221" y="2706"/>
                </a:cubicBezTo>
                <a:cubicBezTo>
                  <a:pt x="2247" y="2808"/>
                  <a:pt x="2241" y="3076"/>
                  <a:pt x="2292" y="3140"/>
                </a:cubicBezTo>
                <a:cubicBezTo>
                  <a:pt x="2343" y="3204"/>
                  <a:pt x="2491" y="3169"/>
                  <a:pt x="2529" y="3093"/>
                </a:cubicBezTo>
                <a:cubicBezTo>
                  <a:pt x="2567" y="3017"/>
                  <a:pt x="2545" y="2784"/>
                  <a:pt x="2521" y="2683"/>
                </a:cubicBezTo>
                <a:cubicBezTo>
                  <a:pt x="2497" y="2582"/>
                  <a:pt x="2437" y="2530"/>
                  <a:pt x="2387" y="2485"/>
                </a:cubicBezTo>
                <a:cubicBezTo>
                  <a:pt x="2337" y="2440"/>
                  <a:pt x="2260" y="2464"/>
                  <a:pt x="2221" y="2414"/>
                </a:cubicBezTo>
                <a:cubicBezTo>
                  <a:pt x="2182" y="2364"/>
                  <a:pt x="2165" y="2234"/>
                  <a:pt x="2150" y="2186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E0C9-F3EE-41EA-B8B0-82E3E9087045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PDS Terminology</a:t>
            </a:r>
          </a:p>
        </p:txBody>
      </p:sp>
      <p:sp>
        <p:nvSpPr>
          <p:cNvPr id="1206275" name="Text Box 3"/>
          <p:cNvSpPr txBox="1">
            <a:spLocks noChangeArrowheads="1"/>
          </p:cNvSpPr>
          <p:nvPr/>
        </p:nvSpPr>
        <p:spPr bwMode="auto">
          <a:xfrm>
            <a:off x="242888" y="1263650"/>
            <a:ext cx="2773362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Configuration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 </a:t>
            </a:r>
            <a:r>
              <a:rPr lang="en-US" altLang="en-US" sz="2800"/>
              <a:t>&lt;</a:t>
            </a:r>
            <a:r>
              <a:rPr lang="el-GR" altLang="en-US" sz="3200"/>
              <a:t>σ</a:t>
            </a:r>
            <a:r>
              <a:rPr lang="en-US" altLang="en-US" sz="2800"/>
              <a:t>, B A C&gt;</a:t>
            </a:r>
          </a:p>
        </p:txBody>
      </p:sp>
      <p:sp>
        <p:nvSpPr>
          <p:cNvPr id="1206276" name="Text Box 4"/>
          <p:cNvSpPr txBox="1">
            <a:spLocks noChangeArrowheads="1"/>
          </p:cNvSpPr>
          <p:nvPr/>
        </p:nvSpPr>
        <p:spPr bwMode="auto">
          <a:xfrm>
            <a:off x="225425" y="2692400"/>
            <a:ext cx="7688263" cy="253841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c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/>
              <a:t> c’ </a:t>
            </a:r>
            <a:r>
              <a:rPr lang="en-US" altLang="en-US" sz="3200" b="1">
                <a:solidFill>
                  <a:srgbClr val="FFFF00"/>
                </a:solidFill>
              </a:rPr>
              <a:t>(transition relation)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follows from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by a transition rule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predecessor</a:t>
            </a:r>
            <a:r>
              <a:rPr lang="en-US" altLang="en-US" sz="3200" b="1">
                <a:solidFill>
                  <a:srgbClr val="FFFFFF"/>
                </a:solidFill>
              </a:rPr>
              <a:t>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successor</a:t>
            </a:r>
            <a:r>
              <a:rPr lang="en-US" altLang="en-US" sz="3200" b="1">
                <a:solidFill>
                  <a:srgbClr val="FFFFFF"/>
                </a:solidFill>
              </a:rPr>
              <a:t>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c</a:t>
            </a:r>
            <a:r>
              <a:rPr lang="en-US" altLang="en-US" sz="3200" b="1" baseline="-25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 baseline="-25000">
                <a:solidFill>
                  <a:srgbClr val="FFFFFF"/>
                </a:solidFill>
              </a:rPr>
              <a:t>1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. . .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 baseline="-25000">
                <a:solidFill>
                  <a:srgbClr val="FFFFFF"/>
                </a:solidFill>
              </a:rPr>
              <a:t>n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(a run)</a:t>
            </a:r>
          </a:p>
        </p:txBody>
      </p:sp>
      <p:sp>
        <p:nvSpPr>
          <p:cNvPr id="1206277" name="Text Box 5"/>
          <p:cNvSpPr txBox="1">
            <a:spLocks noChangeArrowheads="1"/>
          </p:cNvSpPr>
          <p:nvPr/>
        </p:nvSpPr>
        <p:spPr bwMode="auto">
          <a:xfrm>
            <a:off x="198438" y="5527675"/>
            <a:ext cx="6880225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c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* 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reflexive transitive closure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endParaRPr lang="en-US" altLang="en-US" sz="3200" b="1">
              <a:solidFill>
                <a:srgbClr val="FFFFFF"/>
              </a:solidFill>
            </a:endParaRPr>
          </a:p>
        </p:txBody>
      </p:sp>
      <p:grpSp>
        <p:nvGrpSpPr>
          <p:cNvPr id="1206278" name="Group 6"/>
          <p:cNvGrpSpPr>
            <a:grpSpLocks/>
          </p:cNvGrpSpPr>
          <p:nvPr/>
        </p:nvGrpSpPr>
        <p:grpSpPr bwMode="auto">
          <a:xfrm>
            <a:off x="5353050" y="1050925"/>
            <a:ext cx="2979738" cy="1390650"/>
            <a:chOff x="3724" y="662"/>
            <a:chExt cx="1877" cy="876"/>
          </a:xfrm>
        </p:grpSpPr>
        <p:sp>
          <p:nvSpPr>
            <p:cNvPr id="1206279" name="Line 7"/>
            <p:cNvSpPr>
              <a:spLocks noChangeShapeType="1"/>
            </p:cNvSpPr>
            <p:nvPr/>
          </p:nvSpPr>
          <p:spPr bwMode="auto">
            <a:xfrm flipV="1">
              <a:off x="5228" y="662"/>
              <a:ext cx="0" cy="8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80" name="Line 8"/>
            <p:cNvSpPr>
              <a:spLocks noChangeShapeType="1"/>
            </p:cNvSpPr>
            <p:nvPr/>
          </p:nvSpPr>
          <p:spPr bwMode="auto">
            <a:xfrm flipV="1">
              <a:off x="4551" y="1284"/>
              <a:ext cx="669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81" name="Line 9"/>
            <p:cNvSpPr>
              <a:spLocks noChangeShapeType="1"/>
            </p:cNvSpPr>
            <p:nvPr/>
          </p:nvSpPr>
          <p:spPr bwMode="auto">
            <a:xfrm>
              <a:off x="4560" y="1529"/>
              <a:ext cx="66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82" name="Line 10"/>
            <p:cNvSpPr>
              <a:spLocks noChangeShapeType="1"/>
            </p:cNvSpPr>
            <p:nvPr/>
          </p:nvSpPr>
          <p:spPr bwMode="auto">
            <a:xfrm>
              <a:off x="4559" y="662"/>
              <a:ext cx="0" cy="8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83" name="Line 11"/>
            <p:cNvSpPr>
              <a:spLocks noChangeShapeType="1"/>
            </p:cNvSpPr>
            <p:nvPr/>
          </p:nvSpPr>
          <p:spPr bwMode="auto">
            <a:xfrm flipV="1">
              <a:off x="4550" y="774"/>
              <a:ext cx="669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84" name="Line 12"/>
            <p:cNvSpPr>
              <a:spLocks noChangeShapeType="1"/>
            </p:cNvSpPr>
            <p:nvPr/>
          </p:nvSpPr>
          <p:spPr bwMode="auto">
            <a:xfrm flipV="1">
              <a:off x="4551" y="1028"/>
              <a:ext cx="669" cy="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285" name="Line 13"/>
            <p:cNvSpPr>
              <a:spLocks noChangeShapeType="1"/>
            </p:cNvSpPr>
            <p:nvPr/>
          </p:nvSpPr>
          <p:spPr bwMode="auto">
            <a:xfrm flipH="1">
              <a:off x="3724" y="711"/>
              <a:ext cx="189" cy="40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06286" name="Line 14"/>
            <p:cNvSpPr>
              <a:spLocks noChangeShapeType="1"/>
            </p:cNvSpPr>
            <p:nvPr/>
          </p:nvSpPr>
          <p:spPr bwMode="auto">
            <a:xfrm>
              <a:off x="3731" y="1112"/>
              <a:ext cx="182" cy="4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06287" name="Text Box 15"/>
            <p:cNvSpPr txBox="1">
              <a:spLocks noChangeArrowheads="1"/>
            </p:cNvSpPr>
            <p:nvPr/>
          </p:nvSpPr>
          <p:spPr bwMode="auto">
            <a:xfrm>
              <a:off x="3937" y="854"/>
              <a:ext cx="39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sz="4400"/>
                <a:t>σ</a:t>
              </a:r>
              <a:r>
                <a:rPr lang="en-US" altLang="en-US" sz="4800">
                  <a:latin typeface="Times New Roman" panose="02020603050405020304" pitchFamily="18" charset="0"/>
                </a:rPr>
                <a:t>,</a:t>
              </a:r>
            </a:p>
          </p:txBody>
        </p:sp>
        <p:grpSp>
          <p:nvGrpSpPr>
            <p:cNvPr id="1206288" name="Group 16"/>
            <p:cNvGrpSpPr>
              <a:grpSpLocks/>
            </p:cNvGrpSpPr>
            <p:nvPr/>
          </p:nvGrpSpPr>
          <p:grpSpPr bwMode="auto">
            <a:xfrm flipH="1">
              <a:off x="5412" y="711"/>
              <a:ext cx="189" cy="811"/>
              <a:chOff x="2732" y="807"/>
              <a:chExt cx="189" cy="811"/>
            </a:xfrm>
          </p:grpSpPr>
          <p:sp>
            <p:nvSpPr>
              <p:cNvPr id="1206289" name="Line 17"/>
              <p:cNvSpPr>
                <a:spLocks noChangeShapeType="1"/>
              </p:cNvSpPr>
              <p:nvPr/>
            </p:nvSpPr>
            <p:spPr bwMode="auto">
              <a:xfrm flipH="1">
                <a:off x="2732" y="807"/>
                <a:ext cx="189" cy="40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6290" name="Line 18"/>
              <p:cNvSpPr>
                <a:spLocks noChangeShapeType="1"/>
              </p:cNvSpPr>
              <p:nvPr/>
            </p:nvSpPr>
            <p:spPr bwMode="auto">
              <a:xfrm>
                <a:off x="2739" y="1208"/>
                <a:ext cx="182" cy="41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06291" name="Text Box 19"/>
            <p:cNvSpPr txBox="1">
              <a:spLocks noChangeArrowheads="1"/>
            </p:cNvSpPr>
            <p:nvPr/>
          </p:nvSpPr>
          <p:spPr bwMode="auto">
            <a:xfrm>
              <a:off x="4796" y="776"/>
              <a:ext cx="25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B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A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</a:rPr>
                <a:t>C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23BE-EC22-49F7-84CB-F0DA44486219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PDS Terminology</a:t>
            </a:r>
          </a:p>
        </p:txBody>
      </p:sp>
      <p:sp>
        <p:nvSpPr>
          <p:cNvPr id="1208323" name="Text Box 3"/>
          <p:cNvSpPr txBox="1">
            <a:spLocks noChangeArrowheads="1"/>
          </p:cNvSpPr>
          <p:nvPr/>
        </p:nvSpPr>
        <p:spPr bwMode="auto">
          <a:xfrm>
            <a:off x="225425" y="2692400"/>
            <a:ext cx="7688263" cy="2538413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c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/>
              <a:t> c’ </a:t>
            </a:r>
            <a:r>
              <a:rPr lang="en-US" altLang="en-US" sz="3200" b="1">
                <a:solidFill>
                  <a:srgbClr val="FFFF00"/>
                </a:solidFill>
              </a:rPr>
              <a:t>(transition relation)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follows from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by a transition rule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predecessor</a:t>
            </a:r>
            <a:r>
              <a:rPr lang="en-US" altLang="en-US" sz="3200" b="1">
                <a:solidFill>
                  <a:srgbClr val="FFFFFF"/>
                </a:solidFill>
              </a:rPr>
              <a:t>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successor</a:t>
            </a:r>
            <a:r>
              <a:rPr lang="en-US" altLang="en-US" sz="3200" b="1">
                <a:solidFill>
                  <a:srgbClr val="FFFFFF"/>
                </a:solidFill>
              </a:rPr>
              <a:t>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c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c</a:t>
            </a:r>
            <a:r>
              <a:rPr lang="en-US" altLang="en-US" sz="3200" b="1" baseline="-25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 baseline="-25000">
                <a:solidFill>
                  <a:srgbClr val="FFFFFF"/>
                </a:solidFill>
              </a:rPr>
              <a:t>1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. . .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 c</a:t>
            </a:r>
            <a:r>
              <a:rPr lang="en-US" altLang="en-US" sz="3200" b="1" baseline="-25000">
                <a:solidFill>
                  <a:srgbClr val="FFFFFF"/>
                </a:solidFill>
              </a:rPr>
              <a:t>n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66"/>
                </a:solidFill>
              </a:rPr>
              <a:t>(a run)</a:t>
            </a:r>
          </a:p>
        </p:txBody>
      </p:sp>
      <p:sp>
        <p:nvSpPr>
          <p:cNvPr id="1208324" name="Text Box 4"/>
          <p:cNvSpPr txBox="1">
            <a:spLocks noChangeArrowheads="1"/>
          </p:cNvSpPr>
          <p:nvPr/>
        </p:nvSpPr>
        <p:spPr bwMode="auto">
          <a:xfrm>
            <a:off x="198438" y="5527675"/>
            <a:ext cx="6880225" cy="107632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c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3200" b="1">
                <a:solidFill>
                  <a:srgbClr val="FFFFFF"/>
                </a:solidFill>
              </a:rPr>
              <a:t>* c’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 reflexive transitive closure of</a:t>
            </a:r>
            <a:r>
              <a:rPr lang="en-US" altLang="en-US" sz="3200" b="1">
                <a:solidFill>
                  <a:schemeClr val="tx1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</a:t>
            </a:r>
            <a:endParaRPr lang="en-US" altLang="en-US" sz="3200" b="1">
              <a:solidFill>
                <a:srgbClr val="FFFFFF"/>
              </a:solidFill>
            </a:endParaRPr>
          </a:p>
        </p:txBody>
      </p:sp>
      <p:grpSp>
        <p:nvGrpSpPr>
          <p:cNvPr id="1208325" name="Group 5"/>
          <p:cNvGrpSpPr>
            <a:grpSpLocks/>
          </p:cNvGrpSpPr>
          <p:nvPr/>
        </p:nvGrpSpPr>
        <p:grpSpPr bwMode="auto">
          <a:xfrm>
            <a:off x="5472113" y="1065213"/>
            <a:ext cx="3563937" cy="1287462"/>
            <a:chOff x="3467" y="671"/>
            <a:chExt cx="2245" cy="811"/>
          </a:xfrm>
        </p:grpSpPr>
        <p:grpSp>
          <p:nvGrpSpPr>
            <p:cNvPr id="1208326" name="Group 6"/>
            <p:cNvGrpSpPr>
              <a:grpSpLocks/>
            </p:cNvGrpSpPr>
            <p:nvPr/>
          </p:nvGrpSpPr>
          <p:grpSpPr bwMode="auto">
            <a:xfrm>
              <a:off x="3467" y="671"/>
              <a:ext cx="189" cy="811"/>
              <a:chOff x="3835" y="671"/>
              <a:chExt cx="189" cy="811"/>
            </a:xfrm>
          </p:grpSpPr>
          <p:sp>
            <p:nvSpPr>
              <p:cNvPr id="1208327" name="Line 7"/>
              <p:cNvSpPr>
                <a:spLocks noChangeShapeType="1"/>
              </p:cNvSpPr>
              <p:nvPr/>
            </p:nvSpPr>
            <p:spPr bwMode="auto">
              <a:xfrm flipH="1">
                <a:off x="3835" y="671"/>
                <a:ext cx="189" cy="40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8328" name="Line 8"/>
              <p:cNvSpPr>
                <a:spLocks noChangeShapeType="1"/>
              </p:cNvSpPr>
              <p:nvPr/>
            </p:nvSpPr>
            <p:spPr bwMode="auto">
              <a:xfrm>
                <a:off x="3842" y="1072"/>
                <a:ext cx="182" cy="41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208329" name="Text Box 9"/>
            <p:cNvSpPr txBox="1">
              <a:spLocks noChangeArrowheads="1"/>
            </p:cNvSpPr>
            <p:nvPr/>
          </p:nvSpPr>
          <p:spPr bwMode="auto">
            <a:xfrm>
              <a:off x="3520" y="783"/>
              <a:ext cx="73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K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Bob </a:t>
              </a:r>
              <a:r>
                <a:rPr lang="en-US" altLang="en-US" sz="4800">
                  <a:latin typeface="Times New Roman" panose="02020603050405020304" pitchFamily="18" charset="0"/>
                </a:rPr>
                <a:t>,</a:t>
              </a:r>
            </a:p>
          </p:txBody>
        </p:sp>
        <p:grpSp>
          <p:nvGrpSpPr>
            <p:cNvPr id="1208330" name="Group 10"/>
            <p:cNvGrpSpPr>
              <a:grpSpLocks/>
            </p:cNvGrpSpPr>
            <p:nvPr/>
          </p:nvGrpSpPr>
          <p:grpSpPr bwMode="auto">
            <a:xfrm flipH="1">
              <a:off x="5523" y="671"/>
              <a:ext cx="189" cy="811"/>
              <a:chOff x="2732" y="807"/>
              <a:chExt cx="189" cy="811"/>
            </a:xfrm>
          </p:grpSpPr>
          <p:sp>
            <p:nvSpPr>
              <p:cNvPr id="1208331" name="Line 11"/>
              <p:cNvSpPr>
                <a:spLocks noChangeShapeType="1"/>
              </p:cNvSpPr>
              <p:nvPr/>
            </p:nvSpPr>
            <p:spPr bwMode="auto">
              <a:xfrm flipH="1">
                <a:off x="2732" y="807"/>
                <a:ext cx="189" cy="403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8332" name="Line 12"/>
              <p:cNvSpPr>
                <a:spLocks noChangeShapeType="1"/>
              </p:cNvSpPr>
              <p:nvPr/>
            </p:nvSpPr>
            <p:spPr bwMode="auto">
              <a:xfrm>
                <a:off x="2739" y="1208"/>
                <a:ext cx="182" cy="41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08333" name="Group 13"/>
            <p:cNvGrpSpPr>
              <a:grpSpLocks/>
            </p:cNvGrpSpPr>
            <p:nvPr/>
          </p:nvGrpSpPr>
          <p:grpSpPr bwMode="auto">
            <a:xfrm>
              <a:off x="4282" y="798"/>
              <a:ext cx="1202" cy="652"/>
              <a:chOff x="4282" y="798"/>
              <a:chExt cx="1202" cy="652"/>
            </a:xfrm>
          </p:grpSpPr>
          <p:sp>
            <p:nvSpPr>
              <p:cNvPr id="1208334" name="Line 14"/>
              <p:cNvSpPr>
                <a:spLocks noChangeShapeType="1"/>
              </p:cNvSpPr>
              <p:nvPr/>
            </p:nvSpPr>
            <p:spPr bwMode="auto">
              <a:xfrm flipV="1">
                <a:off x="5475" y="798"/>
                <a:ext cx="0" cy="64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5" name="Line 15"/>
              <p:cNvSpPr>
                <a:spLocks noChangeShapeType="1"/>
              </p:cNvSpPr>
              <p:nvPr/>
            </p:nvSpPr>
            <p:spPr bwMode="auto">
              <a:xfrm>
                <a:off x="4294" y="1190"/>
                <a:ext cx="1173" cy="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6" name="Line 16"/>
              <p:cNvSpPr>
                <a:spLocks noChangeShapeType="1"/>
              </p:cNvSpPr>
              <p:nvPr/>
            </p:nvSpPr>
            <p:spPr bwMode="auto">
              <a:xfrm>
                <a:off x="4291" y="1437"/>
                <a:ext cx="1193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7" name="Line 17"/>
              <p:cNvSpPr>
                <a:spLocks noChangeShapeType="1"/>
              </p:cNvSpPr>
              <p:nvPr/>
            </p:nvSpPr>
            <p:spPr bwMode="auto">
              <a:xfrm>
                <a:off x="4294" y="802"/>
                <a:ext cx="0" cy="64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8" name="Line 18"/>
              <p:cNvSpPr>
                <a:spLocks noChangeShapeType="1"/>
              </p:cNvSpPr>
              <p:nvPr/>
            </p:nvSpPr>
            <p:spPr bwMode="auto">
              <a:xfrm flipV="1">
                <a:off x="4286" y="940"/>
                <a:ext cx="1185" cy="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339" name="Text Box 19"/>
              <p:cNvSpPr txBox="1">
                <a:spLocks noChangeArrowheads="1"/>
              </p:cNvSpPr>
              <p:nvPr/>
            </p:nvSpPr>
            <p:spPr bwMode="auto">
              <a:xfrm>
                <a:off x="4282" y="915"/>
                <a:ext cx="11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FFFF"/>
                    </a:solidFill>
                  </a:rPr>
                  <a:t>myStudents</a:t>
                </a:r>
              </a:p>
            </p:txBody>
          </p:sp>
          <p:sp>
            <p:nvSpPr>
              <p:cNvPr id="1208340" name="Rectangle 20"/>
              <p:cNvSpPr>
                <a:spLocks noChangeArrowheads="1"/>
              </p:cNvSpPr>
              <p:nvPr/>
            </p:nvSpPr>
            <p:spPr bwMode="auto">
              <a:xfrm>
                <a:off x="4815" y="1243"/>
                <a:ext cx="141" cy="1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08341" name="Group 21"/>
          <p:cNvGrpSpPr>
            <a:grpSpLocks/>
          </p:cNvGrpSpPr>
          <p:nvPr/>
        </p:nvGrpSpPr>
        <p:grpSpPr bwMode="auto">
          <a:xfrm>
            <a:off x="217488" y="1225550"/>
            <a:ext cx="4756150" cy="1076325"/>
            <a:chOff x="137" y="772"/>
            <a:chExt cx="2996" cy="678"/>
          </a:xfrm>
        </p:grpSpPr>
        <p:sp>
          <p:nvSpPr>
            <p:cNvPr id="1208342" name="Text Box 22"/>
            <p:cNvSpPr txBox="1">
              <a:spLocks noChangeArrowheads="1"/>
            </p:cNvSpPr>
            <p:nvPr/>
          </p:nvSpPr>
          <p:spPr bwMode="auto">
            <a:xfrm>
              <a:off x="137" y="772"/>
              <a:ext cx="2996" cy="678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66"/>
                  </a:solidFill>
                </a:rPr>
                <a:t>Configuration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</a:t>
              </a:r>
              <a:r>
                <a:rPr lang="en-US" altLang="en-US" sz="3200" b="1">
                  <a:solidFill>
                    <a:srgbClr val="FFFFFF"/>
                  </a:solidFill>
                </a:rPr>
                <a:t>&lt;K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Bob</a:t>
              </a:r>
              <a:r>
                <a:rPr lang="en-US" altLang="en-US" sz="3200" b="1">
                  <a:solidFill>
                    <a:srgbClr val="FFFFFF"/>
                  </a:solidFill>
                </a:rPr>
                <a:t>,</a:t>
              </a:r>
              <a:r>
                <a:rPr lang="en-US" altLang="en-US" sz="3200" b="1">
                  <a:solidFill>
                    <a:schemeClr val="tx1"/>
                  </a:solidFill>
                </a:rPr>
                <a:t> </a:t>
              </a:r>
              <a:r>
                <a:rPr lang="en-US" altLang="en-US" sz="3200" b="1">
                  <a:solidFill>
                    <a:srgbClr val="FFFFFF"/>
                  </a:solidFill>
                </a:rPr>
                <a:t>myStudents   &gt;</a:t>
              </a:r>
            </a:p>
          </p:txBody>
        </p:sp>
        <p:sp>
          <p:nvSpPr>
            <p:cNvPr id="1208343" name="Rectangle 23"/>
            <p:cNvSpPr>
              <a:spLocks noChangeArrowheads="1"/>
            </p:cNvSpPr>
            <p:nvPr/>
          </p:nvSpPr>
          <p:spPr bwMode="auto">
            <a:xfrm>
              <a:off x="2697" y="1204"/>
              <a:ext cx="148" cy="13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1D8-20E4-451F-A8CC-D392EF0F93F6}" type="slidenum">
              <a:rPr lang="en-US" altLang="en-US"/>
              <a:pPr/>
              <a:t>57</a:t>
            </a:fld>
            <a:endParaRPr lang="en-US" altLang="en-US"/>
          </a:p>
        </p:txBody>
      </p:sp>
      <p:grpSp>
        <p:nvGrpSpPr>
          <p:cNvPr id="985090" name="Group 2"/>
          <p:cNvGrpSpPr>
            <a:grpSpLocks/>
          </p:cNvGrpSpPr>
          <p:nvPr/>
        </p:nvGrpSpPr>
        <p:grpSpPr bwMode="auto">
          <a:xfrm>
            <a:off x="660400" y="1511300"/>
            <a:ext cx="7634288" cy="5116513"/>
            <a:chOff x="416" y="872"/>
            <a:chExt cx="4809" cy="3223"/>
          </a:xfrm>
        </p:grpSpPr>
        <p:sp>
          <p:nvSpPr>
            <p:cNvPr id="985091" name="Cloud"/>
            <p:cNvSpPr>
              <a:spLocks noChangeAspect="1" noEditPoints="1" noChangeArrowheads="1"/>
            </p:cNvSpPr>
            <p:nvPr/>
          </p:nvSpPr>
          <p:spPr bwMode="auto">
            <a:xfrm>
              <a:off x="416" y="872"/>
              <a:ext cx="4809" cy="322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985092" name="Text Box 4"/>
            <p:cNvSpPr txBox="1">
              <a:spLocks noChangeArrowheads="1"/>
            </p:cNvSpPr>
            <p:nvPr/>
          </p:nvSpPr>
          <p:spPr bwMode="auto">
            <a:xfrm>
              <a:off x="1564" y="3182"/>
              <a:ext cx="102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Pre*(S)</a:t>
              </a:r>
            </a:p>
          </p:txBody>
        </p:sp>
      </p:grpSp>
      <p:sp>
        <p:nvSpPr>
          <p:cNvPr id="9850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600"/>
              <a:t>Basic Authorization-Access Query:</a:t>
            </a:r>
            <a:br>
              <a:rPr lang="en-US" altLang="en-US" sz="3600"/>
            </a:br>
            <a:r>
              <a:rPr lang="en-US" altLang="en-US" sz="3600"/>
              <a:t>&lt;</a:t>
            </a:r>
            <a:r>
              <a:rPr lang="en-US" altLang="en-US" sz="2800" b="1"/>
              <a:t>K</a:t>
            </a:r>
            <a:r>
              <a:rPr lang="en-US" altLang="en-US" sz="2800" b="1" baseline="-25000"/>
              <a:t>Owner[H]</a:t>
            </a:r>
            <a:r>
              <a:rPr lang="en-US" altLang="en-US" sz="2800" b="1"/>
              <a:t>,</a:t>
            </a:r>
            <a:r>
              <a:rPr lang="en-US" altLang="en-US" sz="24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  <a:r>
              <a:rPr lang="en-US" altLang="en-US" sz="3600"/>
              <a:t>&gt; </a:t>
            </a:r>
            <a:r>
              <a:rPr lang="en-US" altLang="en-US" sz="2800">
                <a:sym typeface="Symbol" panose="05050102010706020507" pitchFamily="18" charset="2"/>
              </a:rPr>
              <a:t></a:t>
            </a:r>
            <a:r>
              <a:rPr lang="en-US" altLang="en-US" sz="2800"/>
              <a:t> Pre*({&lt;K,</a:t>
            </a:r>
            <a:r>
              <a:rPr lang="en-US" altLang="en-US" sz="3200">
                <a:cs typeface="Times New Roman" panose="02020603050405020304" pitchFamily="18" charset="0"/>
              </a:rPr>
              <a:t>□</a:t>
            </a:r>
            <a:r>
              <a:rPr lang="en-US" altLang="en-US" sz="2800"/>
              <a:t>&gt;, &lt;K,</a:t>
            </a: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■</a:t>
            </a:r>
            <a:r>
              <a:rPr lang="en-US" altLang="en-US" sz="2800"/>
              <a:t>&gt;})?</a:t>
            </a:r>
          </a:p>
        </p:txBody>
      </p:sp>
      <p:grpSp>
        <p:nvGrpSpPr>
          <p:cNvPr id="985107" name="Group 19"/>
          <p:cNvGrpSpPr>
            <a:grpSpLocks/>
          </p:cNvGrpSpPr>
          <p:nvPr/>
        </p:nvGrpSpPr>
        <p:grpSpPr bwMode="auto">
          <a:xfrm>
            <a:off x="2689225" y="2633663"/>
            <a:ext cx="3711575" cy="2487612"/>
            <a:chOff x="1694" y="1659"/>
            <a:chExt cx="2338" cy="1567"/>
          </a:xfrm>
        </p:grpSpPr>
        <p:sp>
          <p:nvSpPr>
            <p:cNvPr id="985095" name="Cloud"/>
            <p:cNvSpPr>
              <a:spLocks noChangeAspect="1" noEditPoints="1" noChangeArrowheads="1"/>
            </p:cNvSpPr>
            <p:nvPr/>
          </p:nvSpPr>
          <p:spPr bwMode="auto">
            <a:xfrm>
              <a:off x="1694" y="1659"/>
              <a:ext cx="2338" cy="156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85097" name="Text Box 9"/>
            <p:cNvSpPr txBox="1">
              <a:spLocks noChangeArrowheads="1"/>
            </p:cNvSpPr>
            <p:nvPr/>
          </p:nvSpPr>
          <p:spPr bwMode="auto">
            <a:xfrm>
              <a:off x="1956" y="1984"/>
              <a:ext cx="1649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S = {&lt;K,</a:t>
              </a:r>
              <a:r>
                <a:rPr lang="en-US" altLang="en-US" sz="4000">
                  <a:solidFill>
                    <a:schemeClr val="tx1"/>
                  </a:solidFill>
                  <a:cs typeface="Times New Roman" panose="02020603050405020304" pitchFamily="18" charset="0"/>
                </a:rPr>
                <a:t>□</a:t>
              </a:r>
              <a:r>
                <a:rPr lang="en-US" altLang="en-US" sz="3200" b="1">
                  <a:solidFill>
                    <a:schemeClr val="tx1"/>
                  </a:solidFill>
                </a:rPr>
                <a:t>&gt;,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     &lt;K,</a:t>
              </a:r>
              <a:r>
                <a:rPr lang="en-US" altLang="en-US" sz="4000">
                  <a:solidFill>
                    <a:srgbClr val="FF3300"/>
                  </a:solidFill>
                  <a:cs typeface="Times New Roman" panose="02020603050405020304" pitchFamily="18" charset="0"/>
                </a:rPr>
                <a:t>■</a:t>
              </a:r>
              <a:r>
                <a:rPr lang="en-US" altLang="en-US" sz="3200" b="1">
                  <a:solidFill>
                    <a:schemeClr val="tx1"/>
                  </a:solidFill>
                </a:rPr>
                <a:t>&gt;}</a:t>
              </a:r>
            </a:p>
          </p:txBody>
        </p:sp>
      </p:grpSp>
      <p:sp>
        <p:nvSpPr>
          <p:cNvPr id="985100" name="Text Box 12"/>
          <p:cNvSpPr txBox="1">
            <a:spLocks noChangeArrowheads="1"/>
          </p:cNvSpPr>
          <p:nvPr/>
        </p:nvSpPr>
        <p:spPr bwMode="auto">
          <a:xfrm>
            <a:off x="660400" y="3741738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&lt;K</a:t>
            </a:r>
            <a:r>
              <a:rPr lang="en-US" altLang="en-US" sz="2400" b="1" baseline="-25000">
                <a:solidFill>
                  <a:schemeClr val="tx1"/>
                </a:solidFill>
              </a:rPr>
              <a:t>Owner[H]</a:t>
            </a:r>
            <a:r>
              <a:rPr lang="en-US" altLang="en-US" sz="2400" b="1">
                <a:solidFill>
                  <a:schemeClr val="tx1"/>
                </a:solidFill>
              </a:rPr>
              <a:t>,</a:t>
            </a:r>
            <a:r>
              <a:rPr lang="en-US" altLang="en-US">
                <a:solidFill>
                  <a:schemeClr val="tx1"/>
                </a:solidFill>
                <a:sym typeface="Math C" panose="05000000000000000000" pitchFamily="2" charset="2"/>
              </a:rPr>
              <a:t></a:t>
            </a:r>
            <a:r>
              <a:rPr lang="en-US" altLang="en-US" sz="2400" b="1">
                <a:solidFill>
                  <a:schemeClr val="tx1"/>
                </a:solidFill>
              </a:rPr>
              <a:t>&gt;</a:t>
            </a:r>
          </a:p>
        </p:txBody>
      </p:sp>
      <p:grpSp>
        <p:nvGrpSpPr>
          <p:cNvPr id="985101" name="Group 13"/>
          <p:cNvGrpSpPr>
            <a:grpSpLocks/>
          </p:cNvGrpSpPr>
          <p:nvPr/>
        </p:nvGrpSpPr>
        <p:grpSpPr bwMode="auto">
          <a:xfrm>
            <a:off x="1839913" y="2286000"/>
            <a:ext cx="2979737" cy="1416050"/>
            <a:chOff x="1159" y="1360"/>
            <a:chExt cx="1877" cy="892"/>
          </a:xfrm>
        </p:grpSpPr>
        <p:sp>
          <p:nvSpPr>
            <p:cNvPr id="985102" name="Line 14"/>
            <p:cNvSpPr>
              <a:spLocks noChangeShapeType="1"/>
            </p:cNvSpPr>
            <p:nvPr/>
          </p:nvSpPr>
          <p:spPr bwMode="auto">
            <a:xfrm flipV="1">
              <a:off x="1159" y="1952"/>
              <a:ext cx="270" cy="30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03" name="Line 15"/>
            <p:cNvSpPr>
              <a:spLocks noChangeShapeType="1"/>
            </p:cNvSpPr>
            <p:nvPr/>
          </p:nvSpPr>
          <p:spPr bwMode="auto">
            <a:xfrm flipV="1">
              <a:off x="1510" y="1592"/>
              <a:ext cx="270" cy="300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04" name="Line 16"/>
            <p:cNvSpPr>
              <a:spLocks noChangeShapeType="1"/>
            </p:cNvSpPr>
            <p:nvPr/>
          </p:nvSpPr>
          <p:spPr bwMode="auto">
            <a:xfrm flipV="1">
              <a:off x="1868" y="1374"/>
              <a:ext cx="457" cy="203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05" name="Line 17"/>
            <p:cNvSpPr>
              <a:spLocks noChangeShapeType="1"/>
            </p:cNvSpPr>
            <p:nvPr/>
          </p:nvSpPr>
          <p:spPr bwMode="auto">
            <a:xfrm>
              <a:off x="2362" y="1360"/>
              <a:ext cx="471" cy="59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06" name="Line 18"/>
            <p:cNvSpPr>
              <a:spLocks noChangeShapeType="1"/>
            </p:cNvSpPr>
            <p:nvPr/>
          </p:nvSpPr>
          <p:spPr bwMode="auto">
            <a:xfrm>
              <a:off x="2849" y="1465"/>
              <a:ext cx="187" cy="462"/>
            </a:xfrm>
            <a:prstGeom prst="line">
              <a:avLst/>
            </a:prstGeom>
            <a:noFill/>
            <a:ln w="79375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8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3.33333E-6 C -0.00695 0.02685 -0.02344 0.05393 -0.03472 0.08703 C -0.04601 0.12014 -0.05139 0.15764 -0.05834 0.19814 C -0.06528 0.23865 -0.07344 0.30764 -0.07639 0.32963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6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85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100" grpId="0"/>
      <p:bldP spid="985100" grpId="1"/>
      <p:bldP spid="985100" grpId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9A3-5B55-47A5-8FF1-68DA3A51F9B2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210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738" y="1884363"/>
            <a:ext cx="8688387" cy="4772025"/>
          </a:xfrm>
        </p:spPr>
        <p:txBody>
          <a:bodyPr/>
          <a:lstStyle/>
          <a:p>
            <a:r>
              <a:rPr lang="en-US" altLang="en-US"/>
              <a:t>The set of configurations pre*(S)           can be </a:t>
            </a:r>
            <a:r>
              <a:rPr lang="en-US" altLang="en-US">
                <a:solidFill>
                  <a:srgbClr val="FFFF66"/>
                </a:solidFill>
              </a:rPr>
              <a:t>infinite</a:t>
            </a:r>
          </a:p>
          <a:p>
            <a:r>
              <a:rPr lang="en-US" altLang="en-US"/>
              <a:t>Example</a:t>
            </a:r>
          </a:p>
          <a:p>
            <a:pPr lvl="1"/>
            <a:r>
              <a:rPr lang="en-US" altLang="en-US"/>
              <a:t>&lt;</a:t>
            </a:r>
            <a:r>
              <a:rPr lang="el-GR" altLang="en-US"/>
              <a:t>σ</a:t>
            </a:r>
            <a:r>
              <a:rPr lang="en-US" altLang="en-US"/>
              <a:t>,A&gt; </a:t>
            </a:r>
            <a:r>
              <a:rPr lang="en-US" altLang="en-US" b="1">
                <a:sym typeface="Symbol" panose="05050102010706020507" pitchFamily="18" charset="2"/>
              </a:rPr>
              <a:t></a:t>
            </a:r>
            <a:r>
              <a:rPr lang="en-US" altLang="en-US"/>
              <a:t> &lt;</a:t>
            </a:r>
            <a:r>
              <a:rPr lang="el-GR" altLang="en-US"/>
              <a:t>σ</a:t>
            </a:r>
            <a:r>
              <a:rPr lang="en-US" altLang="en-US">
                <a:latin typeface="Symbol" panose="05050102010706020507" pitchFamily="18" charset="2"/>
              </a:rPr>
              <a:t>, e </a:t>
            </a:r>
            <a:r>
              <a:rPr lang="en-US" altLang="en-US"/>
              <a:t>&gt;</a:t>
            </a:r>
          </a:p>
          <a:p>
            <a:pPr lvl="1"/>
            <a:r>
              <a:rPr lang="en-US" altLang="en-US"/>
              <a:t>pre* ( {&lt;</a:t>
            </a:r>
            <a:r>
              <a:rPr lang="el-GR" altLang="en-US"/>
              <a:t>σ</a:t>
            </a:r>
            <a:r>
              <a:rPr lang="en-US" altLang="en-US"/>
              <a:t>,A&gt;}) = { </a:t>
            </a:r>
            <a:r>
              <a:rPr lang="el-GR" altLang="en-US"/>
              <a:t>σ</a:t>
            </a:r>
            <a:r>
              <a:rPr lang="en-US" altLang="en-US"/>
              <a:t> A</a:t>
            </a:r>
            <a:r>
              <a:rPr lang="en-US" altLang="en-US" baseline="30000"/>
              <a:t>i</a:t>
            </a:r>
            <a:r>
              <a:rPr lang="en-US" altLang="en-US"/>
              <a:t> | i ≥ 1 }</a:t>
            </a:r>
          </a:p>
          <a:p>
            <a:r>
              <a:rPr lang="en-US" altLang="en-US"/>
              <a:t>Solution in the PDS literature: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rgbClr val="FF6600"/>
                </a:solidFill>
              </a:rPr>
              <a:t>  </a:t>
            </a:r>
            <a:r>
              <a:rPr lang="en-US" altLang="en-US" sz="3200">
                <a:solidFill>
                  <a:srgbClr val="FFFF00"/>
                </a:solidFill>
              </a:rPr>
              <a:t>Represent a set of configurations</a:t>
            </a:r>
          </a:p>
          <a:p>
            <a:pPr lvl="1">
              <a:buFontTx/>
              <a:buNone/>
            </a:pPr>
            <a:r>
              <a:rPr lang="en-US" altLang="en-US" sz="3200">
                <a:solidFill>
                  <a:srgbClr val="FFFF00"/>
                </a:solidFill>
              </a:rPr>
              <a:t>  with an automaton</a:t>
            </a:r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9144000" cy="1143000"/>
          </a:xfrm>
        </p:spPr>
        <p:txBody>
          <a:bodyPr/>
          <a:lstStyle/>
          <a:p>
            <a:r>
              <a:rPr lang="en-US" altLang="en-US"/>
              <a:t>Representation Issue</a:t>
            </a:r>
          </a:p>
        </p:txBody>
      </p:sp>
      <p:grpSp>
        <p:nvGrpSpPr>
          <p:cNvPr id="1210372" name="Group 4"/>
          <p:cNvGrpSpPr>
            <a:grpSpLocks/>
          </p:cNvGrpSpPr>
          <p:nvPr/>
        </p:nvGrpSpPr>
        <p:grpSpPr bwMode="auto">
          <a:xfrm>
            <a:off x="7366000" y="1789113"/>
            <a:ext cx="1520825" cy="3598862"/>
            <a:chOff x="4598" y="497"/>
            <a:chExt cx="958" cy="2267"/>
          </a:xfrm>
        </p:grpSpPr>
        <p:sp>
          <p:nvSpPr>
            <p:cNvPr id="1210373" name="Text Box 5"/>
            <p:cNvSpPr txBox="1">
              <a:spLocks noChangeArrowheads="1"/>
            </p:cNvSpPr>
            <p:nvPr/>
          </p:nvSpPr>
          <p:spPr bwMode="auto">
            <a:xfrm>
              <a:off x="4762" y="1906"/>
              <a:ext cx="6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&lt;</a:t>
              </a:r>
              <a:r>
                <a:rPr lang="el-GR" altLang="en-US" sz="2800"/>
                <a:t>σ</a:t>
              </a:r>
              <a:r>
                <a:rPr lang="en-US" altLang="en-US" sz="2800"/>
                <a:t>,A&gt;</a:t>
              </a:r>
            </a:p>
          </p:txBody>
        </p:sp>
        <p:sp>
          <p:nvSpPr>
            <p:cNvPr id="1210374" name="Text Box 6"/>
            <p:cNvSpPr txBox="1">
              <a:spLocks noChangeArrowheads="1"/>
            </p:cNvSpPr>
            <p:nvPr/>
          </p:nvSpPr>
          <p:spPr bwMode="auto">
            <a:xfrm>
              <a:off x="4680" y="1413"/>
              <a:ext cx="7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&lt;</a:t>
              </a:r>
              <a:r>
                <a:rPr lang="el-GR" altLang="en-US" sz="2800"/>
                <a:t>σ</a:t>
              </a:r>
              <a:r>
                <a:rPr lang="en-US" altLang="en-US" sz="2800"/>
                <a:t>,AA&gt;</a:t>
              </a:r>
            </a:p>
          </p:txBody>
        </p:sp>
        <p:sp>
          <p:nvSpPr>
            <p:cNvPr id="1210375" name="Text Box 7"/>
            <p:cNvSpPr txBox="1">
              <a:spLocks noChangeArrowheads="1"/>
            </p:cNvSpPr>
            <p:nvPr/>
          </p:nvSpPr>
          <p:spPr bwMode="auto">
            <a:xfrm>
              <a:off x="4721" y="2399"/>
              <a:ext cx="7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&lt;</a:t>
              </a:r>
              <a:r>
                <a:rPr lang="el-GR" altLang="en-US" sz="2800"/>
                <a:t>σ</a:t>
              </a:r>
              <a:r>
                <a:rPr lang="en-US" altLang="en-US" sz="2800"/>
                <a:t>, </a:t>
              </a:r>
              <a:r>
                <a:rPr lang="en-US" altLang="en-US" sz="3200">
                  <a:latin typeface="Symbol" panose="05050102010706020507" pitchFamily="18" charset="2"/>
                </a:rPr>
                <a:t>e</a:t>
              </a:r>
              <a:r>
                <a:rPr lang="en-US" altLang="en-US" sz="2800"/>
                <a:t> &gt;</a:t>
              </a:r>
            </a:p>
          </p:txBody>
        </p:sp>
        <p:sp>
          <p:nvSpPr>
            <p:cNvPr id="1210376" name="Text Box 8"/>
            <p:cNvSpPr txBox="1">
              <a:spLocks noChangeArrowheads="1"/>
            </p:cNvSpPr>
            <p:nvPr/>
          </p:nvSpPr>
          <p:spPr bwMode="auto">
            <a:xfrm>
              <a:off x="4598" y="920"/>
              <a:ext cx="9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&lt;</a:t>
              </a:r>
              <a:r>
                <a:rPr lang="el-GR" altLang="en-US" sz="2800">
                  <a:sym typeface="Symbol" panose="05050102010706020507" pitchFamily="18" charset="2"/>
                </a:rPr>
                <a:t>σ</a:t>
              </a:r>
              <a:r>
                <a:rPr lang="en-US" altLang="en-US" sz="2800"/>
                <a:t>,AAA&gt;</a:t>
              </a:r>
            </a:p>
          </p:txBody>
        </p:sp>
        <p:sp>
          <p:nvSpPr>
            <p:cNvPr id="1210377" name="Text Box 9"/>
            <p:cNvSpPr txBox="1">
              <a:spLocks noChangeArrowheads="1"/>
            </p:cNvSpPr>
            <p:nvPr/>
          </p:nvSpPr>
          <p:spPr bwMode="auto">
            <a:xfrm>
              <a:off x="4988" y="497"/>
              <a:ext cx="239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eaLnBrk="0" hangingPunct="0">
                <a:lnSpc>
                  <a:spcPct val="4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...</a:t>
              </a:r>
            </a:p>
          </p:txBody>
        </p:sp>
        <p:cxnSp>
          <p:nvCxnSpPr>
            <p:cNvPr id="1210378" name="AutoShape 10"/>
            <p:cNvCxnSpPr>
              <a:cxnSpLocks noChangeShapeType="1"/>
              <a:stCxn id="1210373" idx="2"/>
              <a:endCxn id="1210375" idx="0"/>
            </p:cNvCxnSpPr>
            <p:nvPr/>
          </p:nvCxnSpPr>
          <p:spPr bwMode="auto">
            <a:xfrm>
              <a:off x="5087" y="2233"/>
              <a:ext cx="0" cy="166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0379" name="AutoShape 11"/>
            <p:cNvCxnSpPr>
              <a:cxnSpLocks noChangeShapeType="1"/>
              <a:stCxn id="1210374" idx="2"/>
              <a:endCxn id="1210373" idx="0"/>
            </p:cNvCxnSpPr>
            <p:nvPr/>
          </p:nvCxnSpPr>
          <p:spPr bwMode="auto">
            <a:xfrm>
              <a:off x="5087" y="1740"/>
              <a:ext cx="0" cy="166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0380" name="AutoShape 12"/>
            <p:cNvCxnSpPr>
              <a:cxnSpLocks noChangeShapeType="1"/>
              <a:stCxn id="1210376" idx="2"/>
              <a:endCxn id="1210374" idx="0"/>
            </p:cNvCxnSpPr>
            <p:nvPr/>
          </p:nvCxnSpPr>
          <p:spPr bwMode="auto">
            <a:xfrm>
              <a:off x="5087" y="1247"/>
              <a:ext cx="0" cy="166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0381" name="Oval 13"/>
          <p:cNvSpPr>
            <a:spLocks noChangeArrowheads="1"/>
          </p:cNvSpPr>
          <p:nvPr/>
        </p:nvSpPr>
        <p:spPr bwMode="auto">
          <a:xfrm>
            <a:off x="7215188" y="1514475"/>
            <a:ext cx="1817687" cy="324326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0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0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1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10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1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10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10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0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0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AA73-9094-4294-BCE4-1A99A1C70807}" type="slidenum">
              <a:rPr lang="en-US" altLang="en-US"/>
              <a:pPr/>
              <a:t>59</a:t>
            </a:fld>
            <a:endParaRPr lang="en-US" altLang="en-US"/>
          </a:p>
        </p:txBody>
      </p:sp>
      <p:grpSp>
        <p:nvGrpSpPr>
          <p:cNvPr id="1212441" name="Group 25"/>
          <p:cNvGrpSpPr>
            <a:grpSpLocks/>
          </p:cNvGrpSpPr>
          <p:nvPr/>
        </p:nvGrpSpPr>
        <p:grpSpPr bwMode="auto">
          <a:xfrm>
            <a:off x="3506788" y="15875"/>
            <a:ext cx="1446212" cy="641350"/>
            <a:chOff x="2393" y="100"/>
            <a:chExt cx="911" cy="404"/>
          </a:xfrm>
        </p:grpSpPr>
        <p:sp>
          <p:nvSpPr>
            <p:cNvPr id="1212423" name="Text Box 7"/>
            <p:cNvSpPr txBox="1">
              <a:spLocks noChangeArrowheads="1"/>
            </p:cNvSpPr>
            <p:nvPr/>
          </p:nvSpPr>
          <p:spPr bwMode="auto">
            <a:xfrm>
              <a:off x="2393" y="100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12424" name="Text Box 8"/>
            <p:cNvSpPr txBox="1">
              <a:spLocks noChangeArrowheads="1"/>
            </p:cNvSpPr>
            <p:nvPr/>
          </p:nvSpPr>
          <p:spPr bwMode="auto">
            <a:xfrm>
              <a:off x="3108" y="100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sp>
        <p:nvSpPr>
          <p:cNvPr id="1212428" name="Text Box 12"/>
          <p:cNvSpPr txBox="1">
            <a:spLocks noChangeArrowheads="1"/>
          </p:cNvSpPr>
          <p:nvPr/>
        </p:nvSpPr>
        <p:spPr bwMode="auto">
          <a:xfrm>
            <a:off x="7880350" y="2336800"/>
            <a:ext cx="523875" cy="54451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212429" name="Oval 13"/>
          <p:cNvSpPr>
            <a:spLocks noChangeArrowheads="1"/>
          </p:cNvSpPr>
          <p:nvPr/>
        </p:nvSpPr>
        <p:spPr bwMode="auto">
          <a:xfrm>
            <a:off x="5370513" y="3775075"/>
            <a:ext cx="88900" cy="889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212448" name="Group 32"/>
          <p:cNvGrpSpPr>
            <a:grpSpLocks/>
          </p:cNvGrpSpPr>
          <p:nvPr/>
        </p:nvGrpSpPr>
        <p:grpSpPr bwMode="auto">
          <a:xfrm>
            <a:off x="3494088" y="6118225"/>
            <a:ext cx="1447800" cy="641350"/>
            <a:chOff x="2276" y="3684"/>
            <a:chExt cx="912" cy="404"/>
          </a:xfrm>
        </p:grpSpPr>
        <p:sp>
          <p:nvSpPr>
            <p:cNvPr id="1212425" name="Text Box 9"/>
            <p:cNvSpPr txBox="1">
              <a:spLocks noChangeArrowheads="1"/>
            </p:cNvSpPr>
            <p:nvPr/>
          </p:nvSpPr>
          <p:spPr bwMode="auto">
            <a:xfrm>
              <a:off x="2276" y="3684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12426" name="Text Box 10"/>
            <p:cNvSpPr txBox="1">
              <a:spLocks noChangeArrowheads="1"/>
            </p:cNvSpPr>
            <p:nvPr/>
          </p:nvSpPr>
          <p:spPr bwMode="auto">
            <a:xfrm>
              <a:off x="2992" y="3684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5440363" y="5381625"/>
            <a:ext cx="88900" cy="889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431" name="Oval 15"/>
          <p:cNvSpPr>
            <a:spLocks noChangeArrowheads="1"/>
          </p:cNvSpPr>
          <p:nvPr/>
        </p:nvSpPr>
        <p:spPr bwMode="auto">
          <a:xfrm>
            <a:off x="4360863" y="2941638"/>
            <a:ext cx="88900" cy="889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432" name="Oval 16"/>
          <p:cNvSpPr>
            <a:spLocks noChangeArrowheads="1"/>
          </p:cNvSpPr>
          <p:nvPr/>
        </p:nvSpPr>
        <p:spPr bwMode="auto">
          <a:xfrm>
            <a:off x="3125788" y="4706938"/>
            <a:ext cx="88900" cy="889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438" name="AutoShape 22"/>
          <p:cNvSpPr>
            <a:spLocks noChangeArrowheads="1"/>
          </p:cNvSpPr>
          <p:nvPr/>
        </p:nvSpPr>
        <p:spPr bwMode="auto">
          <a:xfrm>
            <a:off x="8023225" y="1698625"/>
            <a:ext cx="238125" cy="619125"/>
          </a:xfrm>
          <a:prstGeom prst="upArrow">
            <a:avLst>
              <a:gd name="adj1" fmla="val 58667"/>
              <a:gd name="adj2" fmla="val 64856"/>
            </a:avLst>
          </a:prstGeom>
          <a:noFill/>
          <a:ln w="25400">
            <a:solidFill>
              <a:srgbClr val="FF33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2439" name="Text Box 23"/>
          <p:cNvSpPr txBox="1">
            <a:spLocks noChangeArrowheads="1"/>
          </p:cNvSpPr>
          <p:nvPr/>
        </p:nvSpPr>
        <p:spPr bwMode="auto">
          <a:xfrm>
            <a:off x="7377113" y="1128713"/>
            <a:ext cx="1530350" cy="544512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pre*(M)</a:t>
            </a:r>
          </a:p>
        </p:txBody>
      </p:sp>
      <p:sp>
        <p:nvSpPr>
          <p:cNvPr id="1212442" name="Freeform 26"/>
          <p:cNvSpPr>
            <a:spLocks/>
          </p:cNvSpPr>
          <p:nvPr/>
        </p:nvSpPr>
        <p:spPr bwMode="auto">
          <a:xfrm>
            <a:off x="993775" y="404813"/>
            <a:ext cx="2033588" cy="6070600"/>
          </a:xfrm>
          <a:custGeom>
            <a:avLst/>
            <a:gdLst>
              <a:gd name="T0" fmla="*/ 1281 w 1281"/>
              <a:gd name="T1" fmla="*/ 0 h 3824"/>
              <a:gd name="T2" fmla="*/ 801 w 1281"/>
              <a:gd name="T3" fmla="*/ 315 h 3824"/>
              <a:gd name="T4" fmla="*/ 390 w 1281"/>
              <a:gd name="T5" fmla="*/ 806 h 3824"/>
              <a:gd name="T6" fmla="*/ 54 w 1281"/>
              <a:gd name="T7" fmla="*/ 1600 h 3824"/>
              <a:gd name="T8" fmla="*/ 65 w 1281"/>
              <a:gd name="T9" fmla="*/ 2427 h 3824"/>
              <a:gd name="T10" fmla="*/ 444 w 1281"/>
              <a:gd name="T11" fmla="*/ 3158 h 3824"/>
              <a:gd name="T12" fmla="*/ 833 w 1281"/>
              <a:gd name="T13" fmla="*/ 3563 h 3824"/>
              <a:gd name="T14" fmla="*/ 1254 w 1281"/>
              <a:gd name="T15" fmla="*/ 3824 h 3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1" h="3824">
                <a:moveTo>
                  <a:pt x="1281" y="0"/>
                </a:moveTo>
                <a:cubicBezTo>
                  <a:pt x="1201" y="52"/>
                  <a:pt x="949" y="181"/>
                  <a:pt x="801" y="315"/>
                </a:cubicBezTo>
                <a:cubicBezTo>
                  <a:pt x="653" y="449"/>
                  <a:pt x="515" y="592"/>
                  <a:pt x="390" y="806"/>
                </a:cubicBezTo>
                <a:cubicBezTo>
                  <a:pt x="265" y="1020"/>
                  <a:pt x="108" y="1330"/>
                  <a:pt x="54" y="1600"/>
                </a:cubicBezTo>
                <a:cubicBezTo>
                  <a:pt x="0" y="1870"/>
                  <a:pt x="0" y="2167"/>
                  <a:pt x="65" y="2427"/>
                </a:cubicBezTo>
                <a:cubicBezTo>
                  <a:pt x="130" y="2687"/>
                  <a:pt x="316" y="2969"/>
                  <a:pt x="444" y="3158"/>
                </a:cubicBezTo>
                <a:cubicBezTo>
                  <a:pt x="572" y="3347"/>
                  <a:pt x="698" y="3452"/>
                  <a:pt x="833" y="3563"/>
                </a:cubicBezTo>
                <a:cubicBezTo>
                  <a:pt x="968" y="3674"/>
                  <a:pt x="1167" y="3770"/>
                  <a:pt x="1254" y="382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3" name="Freeform 27"/>
          <p:cNvSpPr>
            <a:spLocks/>
          </p:cNvSpPr>
          <p:nvPr/>
        </p:nvSpPr>
        <p:spPr bwMode="auto">
          <a:xfrm flipH="1">
            <a:off x="5383213" y="452438"/>
            <a:ext cx="2033587" cy="6070600"/>
          </a:xfrm>
          <a:custGeom>
            <a:avLst/>
            <a:gdLst>
              <a:gd name="T0" fmla="*/ 1281 w 1281"/>
              <a:gd name="T1" fmla="*/ 0 h 3824"/>
              <a:gd name="T2" fmla="*/ 801 w 1281"/>
              <a:gd name="T3" fmla="*/ 315 h 3824"/>
              <a:gd name="T4" fmla="*/ 390 w 1281"/>
              <a:gd name="T5" fmla="*/ 806 h 3824"/>
              <a:gd name="T6" fmla="*/ 54 w 1281"/>
              <a:gd name="T7" fmla="*/ 1600 h 3824"/>
              <a:gd name="T8" fmla="*/ 65 w 1281"/>
              <a:gd name="T9" fmla="*/ 2427 h 3824"/>
              <a:gd name="T10" fmla="*/ 444 w 1281"/>
              <a:gd name="T11" fmla="*/ 3158 h 3824"/>
              <a:gd name="T12" fmla="*/ 833 w 1281"/>
              <a:gd name="T13" fmla="*/ 3563 h 3824"/>
              <a:gd name="T14" fmla="*/ 1254 w 1281"/>
              <a:gd name="T15" fmla="*/ 3824 h 3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1" h="3824">
                <a:moveTo>
                  <a:pt x="1281" y="0"/>
                </a:moveTo>
                <a:cubicBezTo>
                  <a:pt x="1201" y="52"/>
                  <a:pt x="949" y="181"/>
                  <a:pt x="801" y="315"/>
                </a:cubicBezTo>
                <a:cubicBezTo>
                  <a:pt x="653" y="449"/>
                  <a:pt x="515" y="592"/>
                  <a:pt x="390" y="806"/>
                </a:cubicBezTo>
                <a:cubicBezTo>
                  <a:pt x="265" y="1020"/>
                  <a:pt x="108" y="1330"/>
                  <a:pt x="54" y="1600"/>
                </a:cubicBezTo>
                <a:cubicBezTo>
                  <a:pt x="0" y="1870"/>
                  <a:pt x="0" y="2167"/>
                  <a:pt x="65" y="2427"/>
                </a:cubicBezTo>
                <a:cubicBezTo>
                  <a:pt x="130" y="2687"/>
                  <a:pt x="316" y="2969"/>
                  <a:pt x="444" y="3158"/>
                </a:cubicBezTo>
                <a:cubicBezTo>
                  <a:pt x="572" y="3347"/>
                  <a:pt x="698" y="3452"/>
                  <a:pt x="833" y="3563"/>
                </a:cubicBezTo>
                <a:cubicBezTo>
                  <a:pt x="968" y="3674"/>
                  <a:pt x="1167" y="3770"/>
                  <a:pt x="1254" y="382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2449" name="Group 33"/>
          <p:cNvGrpSpPr>
            <a:grpSpLocks/>
          </p:cNvGrpSpPr>
          <p:nvPr/>
        </p:nvGrpSpPr>
        <p:grpSpPr bwMode="auto">
          <a:xfrm>
            <a:off x="3036888" y="674688"/>
            <a:ext cx="2478087" cy="4694237"/>
            <a:chOff x="1913" y="425"/>
            <a:chExt cx="1561" cy="2957"/>
          </a:xfrm>
        </p:grpSpPr>
        <p:sp>
          <p:nvSpPr>
            <p:cNvPr id="1212434" name="Freeform 18"/>
            <p:cNvSpPr>
              <a:spLocks/>
            </p:cNvSpPr>
            <p:nvPr/>
          </p:nvSpPr>
          <p:spPr bwMode="auto">
            <a:xfrm>
              <a:off x="2758" y="514"/>
              <a:ext cx="62" cy="1332"/>
            </a:xfrm>
            <a:custGeom>
              <a:avLst/>
              <a:gdLst>
                <a:gd name="T0" fmla="*/ 62 w 62"/>
                <a:gd name="T1" fmla="*/ 0 h 1332"/>
                <a:gd name="T2" fmla="*/ 38 w 62"/>
                <a:gd name="T3" fmla="*/ 36 h 1332"/>
                <a:gd name="T4" fmla="*/ 56 w 62"/>
                <a:gd name="T5" fmla="*/ 342 h 1332"/>
                <a:gd name="T6" fmla="*/ 26 w 62"/>
                <a:gd name="T7" fmla="*/ 552 h 1332"/>
                <a:gd name="T8" fmla="*/ 8 w 62"/>
                <a:gd name="T9" fmla="*/ 708 h 1332"/>
                <a:gd name="T10" fmla="*/ 20 w 62"/>
                <a:gd name="T11" fmla="*/ 912 h 1332"/>
                <a:gd name="T12" fmla="*/ 38 w 62"/>
                <a:gd name="T13" fmla="*/ 966 h 1332"/>
                <a:gd name="T14" fmla="*/ 50 w 62"/>
                <a:gd name="T15" fmla="*/ 1002 h 1332"/>
                <a:gd name="T16" fmla="*/ 44 w 62"/>
                <a:gd name="T17" fmla="*/ 1092 h 1332"/>
                <a:gd name="T18" fmla="*/ 32 w 62"/>
                <a:gd name="T19" fmla="*/ 1128 h 1332"/>
                <a:gd name="T20" fmla="*/ 50 w 62"/>
                <a:gd name="T21" fmla="*/ 1176 h 1332"/>
                <a:gd name="T22" fmla="*/ 26 w 62"/>
                <a:gd name="T23" fmla="*/ 133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1332">
                  <a:moveTo>
                    <a:pt x="62" y="0"/>
                  </a:moveTo>
                  <a:cubicBezTo>
                    <a:pt x="54" y="12"/>
                    <a:pt x="38" y="36"/>
                    <a:pt x="38" y="36"/>
                  </a:cubicBezTo>
                  <a:cubicBezTo>
                    <a:pt x="13" y="135"/>
                    <a:pt x="24" y="245"/>
                    <a:pt x="56" y="342"/>
                  </a:cubicBezTo>
                  <a:cubicBezTo>
                    <a:pt x="50" y="481"/>
                    <a:pt x="55" y="464"/>
                    <a:pt x="26" y="552"/>
                  </a:cubicBezTo>
                  <a:cubicBezTo>
                    <a:pt x="19" y="604"/>
                    <a:pt x="13" y="656"/>
                    <a:pt x="8" y="708"/>
                  </a:cubicBezTo>
                  <a:cubicBezTo>
                    <a:pt x="11" y="784"/>
                    <a:pt x="0" y="845"/>
                    <a:pt x="20" y="912"/>
                  </a:cubicBezTo>
                  <a:cubicBezTo>
                    <a:pt x="20" y="912"/>
                    <a:pt x="35" y="957"/>
                    <a:pt x="38" y="966"/>
                  </a:cubicBezTo>
                  <a:cubicBezTo>
                    <a:pt x="42" y="978"/>
                    <a:pt x="50" y="1002"/>
                    <a:pt x="50" y="1002"/>
                  </a:cubicBezTo>
                  <a:cubicBezTo>
                    <a:pt x="48" y="1032"/>
                    <a:pt x="48" y="1062"/>
                    <a:pt x="44" y="1092"/>
                  </a:cubicBezTo>
                  <a:cubicBezTo>
                    <a:pt x="42" y="1105"/>
                    <a:pt x="32" y="1128"/>
                    <a:pt x="32" y="1128"/>
                  </a:cubicBezTo>
                  <a:cubicBezTo>
                    <a:pt x="36" y="1145"/>
                    <a:pt x="49" y="1159"/>
                    <a:pt x="50" y="1176"/>
                  </a:cubicBezTo>
                  <a:cubicBezTo>
                    <a:pt x="54" y="1241"/>
                    <a:pt x="26" y="1275"/>
                    <a:pt x="26" y="1332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12435" name="Freeform 19"/>
            <p:cNvSpPr>
              <a:spLocks/>
            </p:cNvSpPr>
            <p:nvPr/>
          </p:nvSpPr>
          <p:spPr bwMode="auto">
            <a:xfrm>
              <a:off x="2010" y="1324"/>
              <a:ext cx="750" cy="1644"/>
            </a:xfrm>
            <a:custGeom>
              <a:avLst/>
              <a:gdLst>
                <a:gd name="T0" fmla="*/ 750 w 750"/>
                <a:gd name="T1" fmla="*/ 0 h 1644"/>
                <a:gd name="T2" fmla="*/ 690 w 750"/>
                <a:gd name="T3" fmla="*/ 30 h 1644"/>
                <a:gd name="T4" fmla="*/ 684 w 750"/>
                <a:gd name="T5" fmla="*/ 126 h 1644"/>
                <a:gd name="T6" fmla="*/ 648 w 750"/>
                <a:gd name="T7" fmla="*/ 144 h 1644"/>
                <a:gd name="T8" fmla="*/ 648 w 750"/>
                <a:gd name="T9" fmla="*/ 216 h 1644"/>
                <a:gd name="T10" fmla="*/ 600 w 750"/>
                <a:gd name="T11" fmla="*/ 330 h 1644"/>
                <a:gd name="T12" fmla="*/ 564 w 750"/>
                <a:gd name="T13" fmla="*/ 354 h 1644"/>
                <a:gd name="T14" fmla="*/ 546 w 750"/>
                <a:gd name="T15" fmla="*/ 366 h 1644"/>
                <a:gd name="T16" fmla="*/ 534 w 750"/>
                <a:gd name="T17" fmla="*/ 402 h 1644"/>
                <a:gd name="T18" fmla="*/ 528 w 750"/>
                <a:gd name="T19" fmla="*/ 420 h 1644"/>
                <a:gd name="T20" fmla="*/ 462 w 750"/>
                <a:gd name="T21" fmla="*/ 624 h 1644"/>
                <a:gd name="T22" fmla="*/ 450 w 750"/>
                <a:gd name="T23" fmla="*/ 732 h 1644"/>
                <a:gd name="T24" fmla="*/ 408 w 750"/>
                <a:gd name="T25" fmla="*/ 816 h 1644"/>
                <a:gd name="T26" fmla="*/ 366 w 750"/>
                <a:gd name="T27" fmla="*/ 870 h 1644"/>
                <a:gd name="T28" fmla="*/ 354 w 750"/>
                <a:gd name="T29" fmla="*/ 906 h 1644"/>
                <a:gd name="T30" fmla="*/ 306 w 750"/>
                <a:gd name="T31" fmla="*/ 1050 h 1644"/>
                <a:gd name="T32" fmla="*/ 240 w 750"/>
                <a:gd name="T33" fmla="*/ 1122 h 1644"/>
                <a:gd name="T34" fmla="*/ 228 w 750"/>
                <a:gd name="T35" fmla="*/ 1158 h 1644"/>
                <a:gd name="T36" fmla="*/ 222 w 750"/>
                <a:gd name="T37" fmla="*/ 1284 h 1644"/>
                <a:gd name="T38" fmla="*/ 192 w 750"/>
                <a:gd name="T39" fmla="*/ 1320 h 1644"/>
                <a:gd name="T40" fmla="*/ 102 w 750"/>
                <a:gd name="T41" fmla="*/ 1440 h 1644"/>
                <a:gd name="T42" fmla="*/ 108 w 750"/>
                <a:gd name="T43" fmla="*/ 1476 h 1644"/>
                <a:gd name="T44" fmla="*/ 114 w 750"/>
                <a:gd name="T45" fmla="*/ 1494 h 1644"/>
                <a:gd name="T46" fmla="*/ 54 w 750"/>
                <a:gd name="T47" fmla="*/ 1560 h 1644"/>
                <a:gd name="T48" fmla="*/ 24 w 750"/>
                <a:gd name="T49" fmla="*/ 1620 h 1644"/>
                <a:gd name="T50" fmla="*/ 18 w 750"/>
                <a:gd name="T51" fmla="*/ 1638 h 1644"/>
                <a:gd name="T52" fmla="*/ 0 w 750"/>
                <a:gd name="T53" fmla="*/ 164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0" h="1644">
                  <a:moveTo>
                    <a:pt x="750" y="0"/>
                  </a:moveTo>
                  <a:cubicBezTo>
                    <a:pt x="729" y="21"/>
                    <a:pt x="718" y="23"/>
                    <a:pt x="690" y="30"/>
                  </a:cubicBezTo>
                  <a:cubicBezTo>
                    <a:pt x="680" y="61"/>
                    <a:pt x="703" y="98"/>
                    <a:pt x="684" y="126"/>
                  </a:cubicBezTo>
                  <a:cubicBezTo>
                    <a:pt x="677" y="137"/>
                    <a:pt x="659" y="137"/>
                    <a:pt x="648" y="144"/>
                  </a:cubicBezTo>
                  <a:cubicBezTo>
                    <a:pt x="631" y="170"/>
                    <a:pt x="598" y="199"/>
                    <a:pt x="648" y="216"/>
                  </a:cubicBezTo>
                  <a:cubicBezTo>
                    <a:pt x="677" y="260"/>
                    <a:pt x="630" y="300"/>
                    <a:pt x="600" y="330"/>
                  </a:cubicBezTo>
                  <a:cubicBezTo>
                    <a:pt x="590" y="340"/>
                    <a:pt x="576" y="346"/>
                    <a:pt x="564" y="354"/>
                  </a:cubicBezTo>
                  <a:cubicBezTo>
                    <a:pt x="558" y="358"/>
                    <a:pt x="546" y="366"/>
                    <a:pt x="546" y="366"/>
                  </a:cubicBezTo>
                  <a:cubicBezTo>
                    <a:pt x="542" y="378"/>
                    <a:pt x="538" y="390"/>
                    <a:pt x="534" y="402"/>
                  </a:cubicBezTo>
                  <a:cubicBezTo>
                    <a:pt x="532" y="408"/>
                    <a:pt x="528" y="420"/>
                    <a:pt x="528" y="420"/>
                  </a:cubicBezTo>
                  <a:cubicBezTo>
                    <a:pt x="524" y="493"/>
                    <a:pt x="531" y="578"/>
                    <a:pt x="462" y="624"/>
                  </a:cubicBezTo>
                  <a:cubicBezTo>
                    <a:pt x="436" y="663"/>
                    <a:pt x="445" y="681"/>
                    <a:pt x="450" y="732"/>
                  </a:cubicBezTo>
                  <a:cubicBezTo>
                    <a:pt x="445" y="764"/>
                    <a:pt x="441" y="805"/>
                    <a:pt x="408" y="816"/>
                  </a:cubicBezTo>
                  <a:cubicBezTo>
                    <a:pt x="395" y="835"/>
                    <a:pt x="375" y="849"/>
                    <a:pt x="366" y="870"/>
                  </a:cubicBezTo>
                  <a:cubicBezTo>
                    <a:pt x="361" y="882"/>
                    <a:pt x="354" y="906"/>
                    <a:pt x="354" y="906"/>
                  </a:cubicBezTo>
                  <a:cubicBezTo>
                    <a:pt x="345" y="1005"/>
                    <a:pt x="375" y="1027"/>
                    <a:pt x="306" y="1050"/>
                  </a:cubicBezTo>
                  <a:cubicBezTo>
                    <a:pt x="287" y="1069"/>
                    <a:pt x="252" y="1095"/>
                    <a:pt x="240" y="1122"/>
                  </a:cubicBezTo>
                  <a:cubicBezTo>
                    <a:pt x="235" y="1134"/>
                    <a:pt x="228" y="1158"/>
                    <a:pt x="228" y="1158"/>
                  </a:cubicBezTo>
                  <a:cubicBezTo>
                    <a:pt x="226" y="1200"/>
                    <a:pt x="227" y="1242"/>
                    <a:pt x="222" y="1284"/>
                  </a:cubicBezTo>
                  <a:cubicBezTo>
                    <a:pt x="221" y="1295"/>
                    <a:pt x="197" y="1314"/>
                    <a:pt x="192" y="1320"/>
                  </a:cubicBezTo>
                  <a:cubicBezTo>
                    <a:pt x="160" y="1359"/>
                    <a:pt x="119" y="1389"/>
                    <a:pt x="102" y="1440"/>
                  </a:cubicBezTo>
                  <a:cubicBezTo>
                    <a:pt x="104" y="1452"/>
                    <a:pt x="105" y="1464"/>
                    <a:pt x="108" y="1476"/>
                  </a:cubicBezTo>
                  <a:cubicBezTo>
                    <a:pt x="109" y="1482"/>
                    <a:pt x="115" y="1488"/>
                    <a:pt x="114" y="1494"/>
                  </a:cubicBezTo>
                  <a:cubicBezTo>
                    <a:pt x="110" y="1515"/>
                    <a:pt x="71" y="1549"/>
                    <a:pt x="54" y="1560"/>
                  </a:cubicBezTo>
                  <a:cubicBezTo>
                    <a:pt x="44" y="1580"/>
                    <a:pt x="34" y="1600"/>
                    <a:pt x="24" y="1620"/>
                  </a:cubicBezTo>
                  <a:cubicBezTo>
                    <a:pt x="21" y="1626"/>
                    <a:pt x="22" y="1634"/>
                    <a:pt x="18" y="1638"/>
                  </a:cubicBezTo>
                  <a:cubicBezTo>
                    <a:pt x="14" y="1642"/>
                    <a:pt x="0" y="1644"/>
                    <a:pt x="0" y="1644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12436" name="Freeform 20"/>
            <p:cNvSpPr>
              <a:spLocks/>
            </p:cNvSpPr>
            <p:nvPr/>
          </p:nvSpPr>
          <p:spPr bwMode="auto">
            <a:xfrm>
              <a:off x="2760" y="1924"/>
              <a:ext cx="186" cy="1458"/>
            </a:xfrm>
            <a:custGeom>
              <a:avLst/>
              <a:gdLst>
                <a:gd name="T0" fmla="*/ 18 w 186"/>
                <a:gd name="T1" fmla="*/ 0 h 1458"/>
                <a:gd name="T2" fmla="*/ 0 w 186"/>
                <a:gd name="T3" fmla="*/ 60 h 1458"/>
                <a:gd name="T4" fmla="*/ 6 w 186"/>
                <a:gd name="T5" fmla="*/ 90 h 1458"/>
                <a:gd name="T6" fmla="*/ 24 w 186"/>
                <a:gd name="T7" fmla="*/ 96 h 1458"/>
                <a:gd name="T8" fmla="*/ 42 w 186"/>
                <a:gd name="T9" fmla="*/ 132 h 1458"/>
                <a:gd name="T10" fmla="*/ 36 w 186"/>
                <a:gd name="T11" fmla="*/ 258 h 1458"/>
                <a:gd name="T12" fmla="*/ 24 w 186"/>
                <a:gd name="T13" fmla="*/ 276 h 1458"/>
                <a:gd name="T14" fmla="*/ 66 w 186"/>
                <a:gd name="T15" fmla="*/ 360 h 1458"/>
                <a:gd name="T16" fmla="*/ 66 w 186"/>
                <a:gd name="T17" fmla="*/ 438 h 1458"/>
                <a:gd name="T18" fmla="*/ 42 w 186"/>
                <a:gd name="T19" fmla="*/ 474 h 1458"/>
                <a:gd name="T20" fmla="*/ 30 w 186"/>
                <a:gd name="T21" fmla="*/ 492 h 1458"/>
                <a:gd name="T22" fmla="*/ 36 w 186"/>
                <a:gd name="T23" fmla="*/ 564 h 1458"/>
                <a:gd name="T24" fmla="*/ 66 w 186"/>
                <a:gd name="T25" fmla="*/ 594 h 1458"/>
                <a:gd name="T26" fmla="*/ 102 w 186"/>
                <a:gd name="T27" fmla="*/ 648 h 1458"/>
                <a:gd name="T28" fmla="*/ 66 w 186"/>
                <a:gd name="T29" fmla="*/ 762 h 1458"/>
                <a:gd name="T30" fmla="*/ 102 w 186"/>
                <a:gd name="T31" fmla="*/ 870 h 1458"/>
                <a:gd name="T32" fmla="*/ 132 w 186"/>
                <a:gd name="T33" fmla="*/ 924 h 1458"/>
                <a:gd name="T34" fmla="*/ 144 w 186"/>
                <a:gd name="T35" fmla="*/ 942 h 1458"/>
                <a:gd name="T36" fmla="*/ 126 w 186"/>
                <a:gd name="T37" fmla="*/ 1098 h 1458"/>
                <a:gd name="T38" fmla="*/ 132 w 186"/>
                <a:gd name="T39" fmla="*/ 1164 h 1458"/>
                <a:gd name="T40" fmla="*/ 186 w 186"/>
                <a:gd name="T41" fmla="*/ 1236 h 1458"/>
                <a:gd name="T42" fmla="*/ 180 w 186"/>
                <a:gd name="T43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1458">
                  <a:moveTo>
                    <a:pt x="18" y="0"/>
                  </a:moveTo>
                  <a:cubicBezTo>
                    <a:pt x="3" y="44"/>
                    <a:pt x="9" y="24"/>
                    <a:pt x="0" y="60"/>
                  </a:cubicBezTo>
                  <a:cubicBezTo>
                    <a:pt x="2" y="70"/>
                    <a:pt x="0" y="82"/>
                    <a:pt x="6" y="90"/>
                  </a:cubicBezTo>
                  <a:cubicBezTo>
                    <a:pt x="10" y="95"/>
                    <a:pt x="19" y="92"/>
                    <a:pt x="24" y="96"/>
                  </a:cubicBezTo>
                  <a:cubicBezTo>
                    <a:pt x="35" y="104"/>
                    <a:pt x="38" y="120"/>
                    <a:pt x="42" y="132"/>
                  </a:cubicBezTo>
                  <a:cubicBezTo>
                    <a:pt x="40" y="174"/>
                    <a:pt x="41" y="216"/>
                    <a:pt x="36" y="258"/>
                  </a:cubicBezTo>
                  <a:cubicBezTo>
                    <a:pt x="35" y="265"/>
                    <a:pt x="25" y="269"/>
                    <a:pt x="24" y="276"/>
                  </a:cubicBezTo>
                  <a:cubicBezTo>
                    <a:pt x="20" y="309"/>
                    <a:pt x="40" y="343"/>
                    <a:pt x="66" y="360"/>
                  </a:cubicBezTo>
                  <a:cubicBezTo>
                    <a:pt x="76" y="390"/>
                    <a:pt x="80" y="394"/>
                    <a:pt x="66" y="438"/>
                  </a:cubicBezTo>
                  <a:cubicBezTo>
                    <a:pt x="62" y="452"/>
                    <a:pt x="50" y="462"/>
                    <a:pt x="42" y="474"/>
                  </a:cubicBezTo>
                  <a:cubicBezTo>
                    <a:pt x="38" y="480"/>
                    <a:pt x="30" y="492"/>
                    <a:pt x="30" y="492"/>
                  </a:cubicBezTo>
                  <a:cubicBezTo>
                    <a:pt x="32" y="516"/>
                    <a:pt x="31" y="540"/>
                    <a:pt x="36" y="564"/>
                  </a:cubicBezTo>
                  <a:cubicBezTo>
                    <a:pt x="40" y="582"/>
                    <a:pt x="54" y="584"/>
                    <a:pt x="66" y="594"/>
                  </a:cubicBezTo>
                  <a:cubicBezTo>
                    <a:pt x="85" y="610"/>
                    <a:pt x="94" y="625"/>
                    <a:pt x="102" y="648"/>
                  </a:cubicBezTo>
                  <a:cubicBezTo>
                    <a:pt x="95" y="687"/>
                    <a:pt x="88" y="729"/>
                    <a:pt x="66" y="762"/>
                  </a:cubicBezTo>
                  <a:cubicBezTo>
                    <a:pt x="69" y="799"/>
                    <a:pt x="60" y="856"/>
                    <a:pt x="102" y="870"/>
                  </a:cubicBezTo>
                  <a:cubicBezTo>
                    <a:pt x="113" y="902"/>
                    <a:pt x="104" y="883"/>
                    <a:pt x="132" y="924"/>
                  </a:cubicBezTo>
                  <a:cubicBezTo>
                    <a:pt x="136" y="930"/>
                    <a:pt x="144" y="942"/>
                    <a:pt x="144" y="942"/>
                  </a:cubicBezTo>
                  <a:cubicBezTo>
                    <a:pt x="140" y="1007"/>
                    <a:pt x="134" y="1040"/>
                    <a:pt x="126" y="1098"/>
                  </a:cubicBezTo>
                  <a:cubicBezTo>
                    <a:pt x="128" y="1120"/>
                    <a:pt x="124" y="1144"/>
                    <a:pt x="132" y="1164"/>
                  </a:cubicBezTo>
                  <a:cubicBezTo>
                    <a:pt x="145" y="1197"/>
                    <a:pt x="173" y="1197"/>
                    <a:pt x="186" y="1236"/>
                  </a:cubicBezTo>
                  <a:cubicBezTo>
                    <a:pt x="180" y="1311"/>
                    <a:pt x="180" y="1384"/>
                    <a:pt x="180" y="1458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12437" name="Freeform 21"/>
            <p:cNvSpPr>
              <a:spLocks/>
            </p:cNvSpPr>
            <p:nvPr/>
          </p:nvSpPr>
          <p:spPr bwMode="auto">
            <a:xfrm>
              <a:off x="2994" y="580"/>
              <a:ext cx="480" cy="1808"/>
            </a:xfrm>
            <a:custGeom>
              <a:avLst/>
              <a:gdLst>
                <a:gd name="T0" fmla="*/ 0 w 480"/>
                <a:gd name="T1" fmla="*/ 0 h 1808"/>
                <a:gd name="T2" fmla="*/ 6 w 480"/>
                <a:gd name="T3" fmla="*/ 72 h 1808"/>
                <a:gd name="T4" fmla="*/ 24 w 480"/>
                <a:gd name="T5" fmla="*/ 90 h 1808"/>
                <a:gd name="T6" fmla="*/ 78 w 480"/>
                <a:gd name="T7" fmla="*/ 168 h 1808"/>
                <a:gd name="T8" fmla="*/ 84 w 480"/>
                <a:gd name="T9" fmla="*/ 186 h 1808"/>
                <a:gd name="T10" fmla="*/ 96 w 480"/>
                <a:gd name="T11" fmla="*/ 204 h 1808"/>
                <a:gd name="T12" fmla="*/ 108 w 480"/>
                <a:gd name="T13" fmla="*/ 240 h 1808"/>
                <a:gd name="T14" fmla="*/ 132 w 480"/>
                <a:gd name="T15" fmla="*/ 444 h 1808"/>
                <a:gd name="T16" fmla="*/ 162 w 480"/>
                <a:gd name="T17" fmla="*/ 516 h 1808"/>
                <a:gd name="T18" fmla="*/ 174 w 480"/>
                <a:gd name="T19" fmla="*/ 552 h 1808"/>
                <a:gd name="T20" fmla="*/ 180 w 480"/>
                <a:gd name="T21" fmla="*/ 696 h 1808"/>
                <a:gd name="T22" fmla="*/ 234 w 480"/>
                <a:gd name="T23" fmla="*/ 744 h 1808"/>
                <a:gd name="T24" fmla="*/ 270 w 480"/>
                <a:gd name="T25" fmla="*/ 798 h 1808"/>
                <a:gd name="T26" fmla="*/ 252 w 480"/>
                <a:gd name="T27" fmla="*/ 960 h 1808"/>
                <a:gd name="T28" fmla="*/ 282 w 480"/>
                <a:gd name="T29" fmla="*/ 1026 h 1808"/>
                <a:gd name="T30" fmla="*/ 300 w 480"/>
                <a:gd name="T31" fmla="*/ 1128 h 1808"/>
                <a:gd name="T32" fmla="*/ 336 w 480"/>
                <a:gd name="T33" fmla="*/ 1158 h 1808"/>
                <a:gd name="T34" fmla="*/ 366 w 480"/>
                <a:gd name="T35" fmla="*/ 1212 h 1808"/>
                <a:gd name="T36" fmla="*/ 384 w 480"/>
                <a:gd name="T37" fmla="*/ 1374 h 1808"/>
                <a:gd name="T38" fmla="*/ 390 w 480"/>
                <a:gd name="T39" fmla="*/ 1428 h 1808"/>
                <a:gd name="T40" fmla="*/ 402 w 480"/>
                <a:gd name="T41" fmla="*/ 1464 h 1808"/>
                <a:gd name="T42" fmla="*/ 450 w 480"/>
                <a:gd name="T43" fmla="*/ 1590 h 1808"/>
                <a:gd name="T44" fmla="*/ 456 w 480"/>
                <a:gd name="T45" fmla="*/ 1734 h 1808"/>
                <a:gd name="T46" fmla="*/ 432 w 480"/>
                <a:gd name="T47" fmla="*/ 1788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0" h="1808">
                  <a:moveTo>
                    <a:pt x="0" y="0"/>
                  </a:moveTo>
                  <a:cubicBezTo>
                    <a:pt x="2" y="24"/>
                    <a:pt x="0" y="49"/>
                    <a:pt x="6" y="72"/>
                  </a:cubicBezTo>
                  <a:cubicBezTo>
                    <a:pt x="8" y="80"/>
                    <a:pt x="19" y="83"/>
                    <a:pt x="24" y="90"/>
                  </a:cubicBezTo>
                  <a:cubicBezTo>
                    <a:pt x="42" y="117"/>
                    <a:pt x="53" y="143"/>
                    <a:pt x="78" y="168"/>
                  </a:cubicBezTo>
                  <a:cubicBezTo>
                    <a:pt x="80" y="174"/>
                    <a:pt x="81" y="180"/>
                    <a:pt x="84" y="186"/>
                  </a:cubicBezTo>
                  <a:cubicBezTo>
                    <a:pt x="87" y="192"/>
                    <a:pt x="93" y="197"/>
                    <a:pt x="96" y="204"/>
                  </a:cubicBezTo>
                  <a:cubicBezTo>
                    <a:pt x="101" y="216"/>
                    <a:pt x="108" y="240"/>
                    <a:pt x="108" y="240"/>
                  </a:cubicBezTo>
                  <a:cubicBezTo>
                    <a:pt x="115" y="453"/>
                    <a:pt x="78" y="368"/>
                    <a:pt x="132" y="444"/>
                  </a:cubicBezTo>
                  <a:cubicBezTo>
                    <a:pt x="148" y="466"/>
                    <a:pt x="154" y="491"/>
                    <a:pt x="162" y="516"/>
                  </a:cubicBezTo>
                  <a:cubicBezTo>
                    <a:pt x="166" y="528"/>
                    <a:pt x="174" y="552"/>
                    <a:pt x="174" y="552"/>
                  </a:cubicBezTo>
                  <a:cubicBezTo>
                    <a:pt x="176" y="600"/>
                    <a:pt x="175" y="648"/>
                    <a:pt x="180" y="696"/>
                  </a:cubicBezTo>
                  <a:cubicBezTo>
                    <a:pt x="183" y="719"/>
                    <a:pt x="219" y="731"/>
                    <a:pt x="234" y="744"/>
                  </a:cubicBezTo>
                  <a:cubicBezTo>
                    <a:pt x="253" y="760"/>
                    <a:pt x="262" y="775"/>
                    <a:pt x="270" y="798"/>
                  </a:cubicBezTo>
                  <a:cubicBezTo>
                    <a:pt x="267" y="849"/>
                    <a:pt x="269" y="910"/>
                    <a:pt x="252" y="960"/>
                  </a:cubicBezTo>
                  <a:cubicBezTo>
                    <a:pt x="258" y="994"/>
                    <a:pt x="254" y="1008"/>
                    <a:pt x="282" y="1026"/>
                  </a:cubicBezTo>
                  <a:cubicBezTo>
                    <a:pt x="316" y="1076"/>
                    <a:pt x="270" y="1002"/>
                    <a:pt x="300" y="1128"/>
                  </a:cubicBezTo>
                  <a:cubicBezTo>
                    <a:pt x="302" y="1137"/>
                    <a:pt x="329" y="1153"/>
                    <a:pt x="336" y="1158"/>
                  </a:cubicBezTo>
                  <a:cubicBezTo>
                    <a:pt x="348" y="1176"/>
                    <a:pt x="354" y="1194"/>
                    <a:pt x="366" y="1212"/>
                  </a:cubicBezTo>
                  <a:cubicBezTo>
                    <a:pt x="370" y="1272"/>
                    <a:pt x="376" y="1317"/>
                    <a:pt x="384" y="1374"/>
                  </a:cubicBezTo>
                  <a:cubicBezTo>
                    <a:pt x="386" y="1392"/>
                    <a:pt x="386" y="1410"/>
                    <a:pt x="390" y="1428"/>
                  </a:cubicBezTo>
                  <a:cubicBezTo>
                    <a:pt x="392" y="1440"/>
                    <a:pt x="402" y="1464"/>
                    <a:pt x="402" y="1464"/>
                  </a:cubicBezTo>
                  <a:cubicBezTo>
                    <a:pt x="409" y="1524"/>
                    <a:pt x="398" y="1555"/>
                    <a:pt x="450" y="1590"/>
                  </a:cubicBezTo>
                  <a:cubicBezTo>
                    <a:pt x="480" y="1634"/>
                    <a:pt x="471" y="1683"/>
                    <a:pt x="456" y="1734"/>
                  </a:cubicBezTo>
                  <a:cubicBezTo>
                    <a:pt x="453" y="1746"/>
                    <a:pt x="452" y="1808"/>
                    <a:pt x="432" y="1788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12444" name="Freeform 28"/>
            <p:cNvSpPr>
              <a:spLocks/>
            </p:cNvSpPr>
            <p:nvPr/>
          </p:nvSpPr>
          <p:spPr bwMode="auto">
            <a:xfrm>
              <a:off x="1913" y="425"/>
              <a:ext cx="576" cy="1473"/>
            </a:xfrm>
            <a:custGeom>
              <a:avLst/>
              <a:gdLst>
                <a:gd name="T0" fmla="*/ 103 w 576"/>
                <a:gd name="T1" fmla="*/ 0 h 1473"/>
                <a:gd name="T2" fmla="*/ 114 w 576"/>
                <a:gd name="T3" fmla="*/ 109 h 1473"/>
                <a:gd name="T4" fmla="*/ 12 w 576"/>
                <a:gd name="T5" fmla="*/ 183 h 1473"/>
                <a:gd name="T6" fmla="*/ 42 w 576"/>
                <a:gd name="T7" fmla="*/ 231 h 1473"/>
                <a:gd name="T8" fmla="*/ 48 w 576"/>
                <a:gd name="T9" fmla="*/ 249 h 1473"/>
                <a:gd name="T10" fmla="*/ 114 w 576"/>
                <a:gd name="T11" fmla="*/ 453 h 1473"/>
                <a:gd name="T12" fmla="*/ 126 w 576"/>
                <a:gd name="T13" fmla="*/ 561 h 1473"/>
                <a:gd name="T14" fmla="*/ 168 w 576"/>
                <a:gd name="T15" fmla="*/ 645 h 1473"/>
                <a:gd name="T16" fmla="*/ 210 w 576"/>
                <a:gd name="T17" fmla="*/ 699 h 1473"/>
                <a:gd name="T18" fmla="*/ 222 w 576"/>
                <a:gd name="T19" fmla="*/ 735 h 1473"/>
                <a:gd name="T20" fmla="*/ 270 w 576"/>
                <a:gd name="T21" fmla="*/ 879 h 1473"/>
                <a:gd name="T22" fmla="*/ 336 w 576"/>
                <a:gd name="T23" fmla="*/ 951 h 1473"/>
                <a:gd name="T24" fmla="*/ 348 w 576"/>
                <a:gd name="T25" fmla="*/ 987 h 1473"/>
                <a:gd name="T26" fmla="*/ 354 w 576"/>
                <a:gd name="T27" fmla="*/ 1113 h 1473"/>
                <a:gd name="T28" fmla="*/ 384 w 576"/>
                <a:gd name="T29" fmla="*/ 1149 h 1473"/>
                <a:gd name="T30" fmla="*/ 474 w 576"/>
                <a:gd name="T31" fmla="*/ 1269 h 1473"/>
                <a:gd name="T32" fmla="*/ 468 w 576"/>
                <a:gd name="T33" fmla="*/ 1305 h 1473"/>
                <a:gd name="T34" fmla="*/ 462 w 576"/>
                <a:gd name="T35" fmla="*/ 1323 h 1473"/>
                <a:gd name="T36" fmla="*/ 522 w 576"/>
                <a:gd name="T37" fmla="*/ 1389 h 1473"/>
                <a:gd name="T38" fmla="*/ 552 w 576"/>
                <a:gd name="T39" fmla="*/ 1449 h 1473"/>
                <a:gd name="T40" fmla="*/ 558 w 576"/>
                <a:gd name="T41" fmla="*/ 1467 h 1473"/>
                <a:gd name="T42" fmla="*/ 576 w 576"/>
                <a:gd name="T43" fmla="*/ 147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6" h="1473">
                  <a:moveTo>
                    <a:pt x="103" y="0"/>
                  </a:moveTo>
                  <a:cubicBezTo>
                    <a:pt x="120" y="26"/>
                    <a:pt x="164" y="92"/>
                    <a:pt x="114" y="109"/>
                  </a:cubicBezTo>
                  <a:cubicBezTo>
                    <a:pt x="99" y="139"/>
                    <a:pt x="26" y="169"/>
                    <a:pt x="12" y="183"/>
                  </a:cubicBezTo>
                  <a:cubicBezTo>
                    <a:pt x="0" y="203"/>
                    <a:pt x="36" y="220"/>
                    <a:pt x="42" y="231"/>
                  </a:cubicBezTo>
                  <a:cubicBezTo>
                    <a:pt x="44" y="237"/>
                    <a:pt x="48" y="249"/>
                    <a:pt x="48" y="249"/>
                  </a:cubicBezTo>
                  <a:cubicBezTo>
                    <a:pt x="52" y="322"/>
                    <a:pt x="45" y="407"/>
                    <a:pt x="114" y="453"/>
                  </a:cubicBezTo>
                  <a:cubicBezTo>
                    <a:pt x="140" y="492"/>
                    <a:pt x="131" y="510"/>
                    <a:pt x="126" y="561"/>
                  </a:cubicBezTo>
                  <a:cubicBezTo>
                    <a:pt x="131" y="593"/>
                    <a:pt x="135" y="634"/>
                    <a:pt x="168" y="645"/>
                  </a:cubicBezTo>
                  <a:cubicBezTo>
                    <a:pt x="181" y="664"/>
                    <a:pt x="201" y="678"/>
                    <a:pt x="210" y="699"/>
                  </a:cubicBezTo>
                  <a:cubicBezTo>
                    <a:pt x="215" y="711"/>
                    <a:pt x="222" y="735"/>
                    <a:pt x="222" y="735"/>
                  </a:cubicBezTo>
                  <a:cubicBezTo>
                    <a:pt x="231" y="834"/>
                    <a:pt x="201" y="856"/>
                    <a:pt x="270" y="879"/>
                  </a:cubicBezTo>
                  <a:cubicBezTo>
                    <a:pt x="289" y="898"/>
                    <a:pt x="324" y="924"/>
                    <a:pt x="336" y="951"/>
                  </a:cubicBezTo>
                  <a:cubicBezTo>
                    <a:pt x="341" y="963"/>
                    <a:pt x="348" y="987"/>
                    <a:pt x="348" y="987"/>
                  </a:cubicBezTo>
                  <a:cubicBezTo>
                    <a:pt x="350" y="1029"/>
                    <a:pt x="349" y="1071"/>
                    <a:pt x="354" y="1113"/>
                  </a:cubicBezTo>
                  <a:cubicBezTo>
                    <a:pt x="355" y="1124"/>
                    <a:pt x="379" y="1143"/>
                    <a:pt x="384" y="1149"/>
                  </a:cubicBezTo>
                  <a:cubicBezTo>
                    <a:pt x="416" y="1188"/>
                    <a:pt x="457" y="1218"/>
                    <a:pt x="474" y="1269"/>
                  </a:cubicBezTo>
                  <a:cubicBezTo>
                    <a:pt x="472" y="1281"/>
                    <a:pt x="471" y="1293"/>
                    <a:pt x="468" y="1305"/>
                  </a:cubicBezTo>
                  <a:cubicBezTo>
                    <a:pt x="467" y="1311"/>
                    <a:pt x="461" y="1317"/>
                    <a:pt x="462" y="1323"/>
                  </a:cubicBezTo>
                  <a:cubicBezTo>
                    <a:pt x="466" y="1344"/>
                    <a:pt x="505" y="1378"/>
                    <a:pt x="522" y="1389"/>
                  </a:cubicBezTo>
                  <a:cubicBezTo>
                    <a:pt x="532" y="1409"/>
                    <a:pt x="542" y="1429"/>
                    <a:pt x="552" y="1449"/>
                  </a:cubicBezTo>
                  <a:cubicBezTo>
                    <a:pt x="555" y="1455"/>
                    <a:pt x="554" y="1463"/>
                    <a:pt x="558" y="1467"/>
                  </a:cubicBezTo>
                  <a:cubicBezTo>
                    <a:pt x="562" y="1471"/>
                    <a:pt x="576" y="1473"/>
                    <a:pt x="576" y="1473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12445" name="Freeform 29"/>
            <p:cNvSpPr>
              <a:spLocks/>
            </p:cNvSpPr>
            <p:nvPr/>
          </p:nvSpPr>
          <p:spPr bwMode="auto">
            <a:xfrm>
              <a:off x="1994" y="572"/>
              <a:ext cx="707" cy="826"/>
            </a:xfrm>
            <a:custGeom>
              <a:avLst/>
              <a:gdLst>
                <a:gd name="T0" fmla="*/ 0 w 707"/>
                <a:gd name="T1" fmla="*/ 0 h 826"/>
                <a:gd name="T2" fmla="*/ 71 w 707"/>
                <a:gd name="T3" fmla="*/ 130 h 826"/>
                <a:gd name="T4" fmla="*/ 250 w 707"/>
                <a:gd name="T5" fmla="*/ 179 h 826"/>
                <a:gd name="T6" fmla="*/ 408 w 707"/>
                <a:gd name="T7" fmla="*/ 309 h 826"/>
                <a:gd name="T8" fmla="*/ 506 w 707"/>
                <a:gd name="T9" fmla="*/ 423 h 826"/>
                <a:gd name="T10" fmla="*/ 641 w 707"/>
                <a:gd name="T11" fmla="*/ 581 h 826"/>
                <a:gd name="T12" fmla="*/ 707 w 707"/>
                <a:gd name="T13" fmla="*/ 82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7" h="826">
                  <a:moveTo>
                    <a:pt x="0" y="0"/>
                  </a:moveTo>
                  <a:cubicBezTo>
                    <a:pt x="12" y="21"/>
                    <a:pt x="29" y="100"/>
                    <a:pt x="71" y="130"/>
                  </a:cubicBezTo>
                  <a:cubicBezTo>
                    <a:pt x="113" y="160"/>
                    <a:pt x="194" y="149"/>
                    <a:pt x="250" y="179"/>
                  </a:cubicBezTo>
                  <a:cubicBezTo>
                    <a:pt x="306" y="209"/>
                    <a:pt x="365" y="268"/>
                    <a:pt x="408" y="309"/>
                  </a:cubicBezTo>
                  <a:cubicBezTo>
                    <a:pt x="451" y="350"/>
                    <a:pt x="467" y="378"/>
                    <a:pt x="506" y="423"/>
                  </a:cubicBezTo>
                  <a:cubicBezTo>
                    <a:pt x="545" y="468"/>
                    <a:pt x="608" y="514"/>
                    <a:pt x="641" y="581"/>
                  </a:cubicBezTo>
                  <a:cubicBezTo>
                    <a:pt x="674" y="648"/>
                    <a:pt x="690" y="737"/>
                    <a:pt x="707" y="82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1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1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1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1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8" grpId="0" animBg="1"/>
      <p:bldP spid="12124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E22-37D8-42DE-839A-C0A73844DFD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9563"/>
            <a:ext cx="8458200" cy="685800"/>
          </a:xfrm>
        </p:spPr>
        <p:txBody>
          <a:bodyPr/>
          <a:lstStyle/>
          <a:p>
            <a:r>
              <a:rPr lang="en-US" altLang="en-US"/>
              <a:t>Sidestepping Undecidability</a:t>
            </a:r>
          </a:p>
        </p:txBody>
      </p:sp>
      <p:sp>
        <p:nvSpPr>
          <p:cNvPr id="1273859" name="Rectangle 3"/>
          <p:cNvSpPr>
            <a:spLocks noChangeArrowheads="1"/>
          </p:cNvSpPr>
          <p:nvPr/>
        </p:nvSpPr>
        <p:spPr bwMode="auto">
          <a:xfrm>
            <a:off x="668338" y="1538288"/>
            <a:ext cx="7634287" cy="4484687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60" name="Text Box 4"/>
          <p:cNvSpPr txBox="1">
            <a:spLocks noChangeArrowheads="1"/>
          </p:cNvSpPr>
          <p:nvPr/>
        </p:nvSpPr>
        <p:spPr bwMode="auto">
          <a:xfrm>
            <a:off x="635000" y="6164263"/>
            <a:ext cx="28924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2400"/>
              <a:t>Universe of States</a:t>
            </a:r>
          </a:p>
        </p:txBody>
      </p:sp>
      <p:sp>
        <p:nvSpPr>
          <p:cNvPr id="1273861" name="Oval 5"/>
          <p:cNvSpPr>
            <a:spLocks noChangeArrowheads="1"/>
          </p:cNvSpPr>
          <p:nvPr/>
        </p:nvSpPr>
        <p:spPr bwMode="auto">
          <a:xfrm>
            <a:off x="2235200" y="3265488"/>
            <a:ext cx="3149600" cy="1727200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Reachable States</a:t>
            </a:r>
          </a:p>
        </p:txBody>
      </p:sp>
      <p:sp>
        <p:nvSpPr>
          <p:cNvPr id="1273862" name="Oval 6"/>
          <p:cNvSpPr>
            <a:spLocks noChangeArrowheads="1"/>
          </p:cNvSpPr>
          <p:nvPr/>
        </p:nvSpPr>
        <p:spPr bwMode="auto">
          <a:xfrm>
            <a:off x="6124575" y="3541713"/>
            <a:ext cx="1901825" cy="1089025"/>
          </a:xfrm>
          <a:prstGeom prst="ellipse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Bad States</a:t>
            </a:r>
          </a:p>
        </p:txBody>
      </p:sp>
      <p:sp>
        <p:nvSpPr>
          <p:cNvPr id="1273863" name="Oval 7"/>
          <p:cNvSpPr>
            <a:spLocks noChangeArrowheads="1"/>
          </p:cNvSpPr>
          <p:nvPr/>
        </p:nvSpPr>
        <p:spPr bwMode="auto">
          <a:xfrm>
            <a:off x="2019300" y="2773363"/>
            <a:ext cx="3833813" cy="2509837"/>
          </a:xfrm>
          <a:prstGeom prst="ellipse">
            <a:avLst/>
          </a:prstGeom>
          <a:solidFill>
            <a:srgbClr val="FF3399">
              <a:alpha val="35001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64" name="Oval 8"/>
          <p:cNvSpPr>
            <a:spLocks noChangeArrowheads="1"/>
          </p:cNvSpPr>
          <p:nvPr/>
        </p:nvSpPr>
        <p:spPr bwMode="auto">
          <a:xfrm>
            <a:off x="2414588" y="2995613"/>
            <a:ext cx="2541587" cy="1754187"/>
          </a:xfrm>
          <a:prstGeom prst="ellipse">
            <a:avLst/>
          </a:prstGeom>
          <a:solidFill>
            <a:srgbClr val="FF3399">
              <a:alpha val="35001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65" name="Oval 9"/>
          <p:cNvSpPr>
            <a:spLocks noChangeArrowheads="1"/>
          </p:cNvSpPr>
          <p:nvPr/>
        </p:nvSpPr>
        <p:spPr bwMode="auto">
          <a:xfrm>
            <a:off x="2820988" y="3243263"/>
            <a:ext cx="1509712" cy="1144587"/>
          </a:xfrm>
          <a:prstGeom prst="ellipse">
            <a:avLst/>
          </a:prstGeom>
          <a:solidFill>
            <a:srgbClr val="FF3399">
              <a:alpha val="35001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66" name="Oval 10"/>
          <p:cNvSpPr>
            <a:spLocks noChangeArrowheads="1"/>
          </p:cNvSpPr>
          <p:nvPr/>
        </p:nvSpPr>
        <p:spPr bwMode="auto">
          <a:xfrm>
            <a:off x="3048000" y="3498850"/>
            <a:ext cx="857250" cy="549275"/>
          </a:xfrm>
          <a:prstGeom prst="ellipse">
            <a:avLst/>
          </a:prstGeom>
          <a:solidFill>
            <a:srgbClr val="FF3399">
              <a:alpha val="35001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67" name="Oval 11"/>
          <p:cNvSpPr>
            <a:spLocks noChangeArrowheads="1"/>
          </p:cNvSpPr>
          <p:nvPr/>
        </p:nvSpPr>
        <p:spPr bwMode="auto">
          <a:xfrm>
            <a:off x="3178175" y="3614738"/>
            <a:ext cx="450850" cy="274637"/>
          </a:xfrm>
          <a:prstGeom prst="ellipse">
            <a:avLst/>
          </a:prstGeom>
          <a:solidFill>
            <a:srgbClr val="FF3399">
              <a:alpha val="35001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3868" name="Text Box 12"/>
          <p:cNvSpPr txBox="1">
            <a:spLocks noChangeArrowheads="1"/>
          </p:cNvSpPr>
          <p:nvPr/>
        </p:nvSpPr>
        <p:spPr bwMode="auto">
          <a:xfrm>
            <a:off x="1177925" y="1968500"/>
            <a:ext cx="6632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2800"/>
              <a:t>Overapproximate the reachable states</a:t>
            </a:r>
          </a:p>
        </p:txBody>
      </p:sp>
      <p:sp>
        <p:nvSpPr>
          <p:cNvPr id="1273869" name="Text Box 13"/>
          <p:cNvSpPr txBox="1">
            <a:spLocks noChangeArrowheads="1"/>
          </p:cNvSpPr>
          <p:nvPr/>
        </p:nvSpPr>
        <p:spPr bwMode="auto">
          <a:xfrm>
            <a:off x="4821238" y="5248275"/>
            <a:ext cx="25257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2800"/>
              <a:t>False positive!</a:t>
            </a:r>
          </a:p>
        </p:txBody>
      </p:sp>
      <p:sp>
        <p:nvSpPr>
          <p:cNvPr id="1273870" name="Line 14"/>
          <p:cNvSpPr>
            <a:spLocks noChangeShapeType="1"/>
          </p:cNvSpPr>
          <p:nvPr/>
        </p:nvSpPr>
        <p:spPr bwMode="auto">
          <a:xfrm flipH="1">
            <a:off x="5638800" y="1544638"/>
            <a:ext cx="771525" cy="4492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7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7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7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7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7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7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7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50867E-6 L -0.05799 -0.002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73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-1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73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7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-0.00208 L -0.10816 0.0020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73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20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273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62" grpId="0" animBg="1"/>
      <p:bldP spid="1273862" grpId="1" animBg="1"/>
      <p:bldP spid="1273862" grpId="2" animBg="1"/>
      <p:bldP spid="1273868" grpId="0"/>
      <p:bldP spid="1273869" grpId="0"/>
      <p:bldP spid="1273869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19FB-72F6-44CA-A11E-F1F6DBD4ADEF}" type="slidenum">
              <a:rPr lang="en-US" altLang="en-US"/>
              <a:pPr/>
              <a:t>60</a:t>
            </a:fld>
            <a:endParaRPr lang="en-US" altLang="en-US"/>
          </a:p>
        </p:txBody>
      </p:sp>
      <p:grpSp>
        <p:nvGrpSpPr>
          <p:cNvPr id="1230850" name="Group 2"/>
          <p:cNvGrpSpPr>
            <a:grpSpLocks/>
          </p:cNvGrpSpPr>
          <p:nvPr/>
        </p:nvGrpSpPr>
        <p:grpSpPr bwMode="auto">
          <a:xfrm>
            <a:off x="3506788" y="15875"/>
            <a:ext cx="1446212" cy="641350"/>
            <a:chOff x="2393" y="100"/>
            <a:chExt cx="911" cy="404"/>
          </a:xfrm>
        </p:grpSpPr>
        <p:sp>
          <p:nvSpPr>
            <p:cNvPr id="1230851" name="Text Box 3"/>
            <p:cNvSpPr txBox="1">
              <a:spLocks noChangeArrowheads="1"/>
            </p:cNvSpPr>
            <p:nvPr/>
          </p:nvSpPr>
          <p:spPr bwMode="auto">
            <a:xfrm>
              <a:off x="2393" y="100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0852" name="Text Box 4"/>
            <p:cNvSpPr txBox="1">
              <a:spLocks noChangeArrowheads="1"/>
            </p:cNvSpPr>
            <p:nvPr/>
          </p:nvSpPr>
          <p:spPr bwMode="auto">
            <a:xfrm>
              <a:off x="3108" y="100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grpSp>
        <p:nvGrpSpPr>
          <p:cNvPr id="1230855" name="Group 7"/>
          <p:cNvGrpSpPr>
            <a:grpSpLocks/>
          </p:cNvGrpSpPr>
          <p:nvPr/>
        </p:nvGrpSpPr>
        <p:grpSpPr bwMode="auto">
          <a:xfrm>
            <a:off x="3494088" y="6118225"/>
            <a:ext cx="1447800" cy="641350"/>
            <a:chOff x="2276" y="3684"/>
            <a:chExt cx="912" cy="404"/>
          </a:xfrm>
        </p:grpSpPr>
        <p:sp>
          <p:nvSpPr>
            <p:cNvPr id="1230856" name="Text Box 8"/>
            <p:cNvSpPr txBox="1">
              <a:spLocks noChangeArrowheads="1"/>
            </p:cNvSpPr>
            <p:nvPr/>
          </p:nvSpPr>
          <p:spPr bwMode="auto">
            <a:xfrm>
              <a:off x="2276" y="3684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  <p:sp>
          <p:nvSpPr>
            <p:cNvPr id="1230857" name="Text Box 9"/>
            <p:cNvSpPr txBox="1">
              <a:spLocks noChangeArrowheads="1"/>
            </p:cNvSpPr>
            <p:nvPr/>
          </p:nvSpPr>
          <p:spPr bwMode="auto">
            <a:xfrm>
              <a:off x="2992" y="3684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e-IL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׃</a:t>
              </a:r>
            </a:p>
          </p:txBody>
        </p:sp>
      </p:grpSp>
      <p:sp>
        <p:nvSpPr>
          <p:cNvPr id="1230863" name="Freeform 15"/>
          <p:cNvSpPr>
            <a:spLocks/>
          </p:cNvSpPr>
          <p:nvPr/>
        </p:nvSpPr>
        <p:spPr bwMode="auto">
          <a:xfrm>
            <a:off x="993775" y="404813"/>
            <a:ext cx="2033588" cy="6070600"/>
          </a:xfrm>
          <a:custGeom>
            <a:avLst/>
            <a:gdLst>
              <a:gd name="T0" fmla="*/ 1281 w 1281"/>
              <a:gd name="T1" fmla="*/ 0 h 3824"/>
              <a:gd name="T2" fmla="*/ 801 w 1281"/>
              <a:gd name="T3" fmla="*/ 315 h 3824"/>
              <a:gd name="T4" fmla="*/ 390 w 1281"/>
              <a:gd name="T5" fmla="*/ 806 h 3824"/>
              <a:gd name="T6" fmla="*/ 54 w 1281"/>
              <a:gd name="T7" fmla="*/ 1600 h 3824"/>
              <a:gd name="T8" fmla="*/ 65 w 1281"/>
              <a:gd name="T9" fmla="*/ 2427 h 3824"/>
              <a:gd name="T10" fmla="*/ 444 w 1281"/>
              <a:gd name="T11" fmla="*/ 3158 h 3824"/>
              <a:gd name="T12" fmla="*/ 833 w 1281"/>
              <a:gd name="T13" fmla="*/ 3563 h 3824"/>
              <a:gd name="T14" fmla="*/ 1254 w 1281"/>
              <a:gd name="T15" fmla="*/ 3824 h 3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1" h="3824">
                <a:moveTo>
                  <a:pt x="1281" y="0"/>
                </a:moveTo>
                <a:cubicBezTo>
                  <a:pt x="1201" y="52"/>
                  <a:pt x="949" y="181"/>
                  <a:pt x="801" y="315"/>
                </a:cubicBezTo>
                <a:cubicBezTo>
                  <a:pt x="653" y="449"/>
                  <a:pt x="515" y="592"/>
                  <a:pt x="390" y="806"/>
                </a:cubicBezTo>
                <a:cubicBezTo>
                  <a:pt x="265" y="1020"/>
                  <a:pt x="108" y="1330"/>
                  <a:pt x="54" y="1600"/>
                </a:cubicBezTo>
                <a:cubicBezTo>
                  <a:pt x="0" y="1870"/>
                  <a:pt x="0" y="2167"/>
                  <a:pt x="65" y="2427"/>
                </a:cubicBezTo>
                <a:cubicBezTo>
                  <a:pt x="130" y="2687"/>
                  <a:pt x="316" y="2969"/>
                  <a:pt x="444" y="3158"/>
                </a:cubicBezTo>
                <a:cubicBezTo>
                  <a:pt x="572" y="3347"/>
                  <a:pt x="698" y="3452"/>
                  <a:pt x="833" y="3563"/>
                </a:cubicBezTo>
                <a:cubicBezTo>
                  <a:pt x="968" y="3674"/>
                  <a:pt x="1167" y="3770"/>
                  <a:pt x="1254" y="382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64" name="Freeform 16"/>
          <p:cNvSpPr>
            <a:spLocks/>
          </p:cNvSpPr>
          <p:nvPr/>
        </p:nvSpPr>
        <p:spPr bwMode="auto">
          <a:xfrm flipH="1">
            <a:off x="5383213" y="452438"/>
            <a:ext cx="2033587" cy="6070600"/>
          </a:xfrm>
          <a:custGeom>
            <a:avLst/>
            <a:gdLst>
              <a:gd name="T0" fmla="*/ 1281 w 1281"/>
              <a:gd name="T1" fmla="*/ 0 h 3824"/>
              <a:gd name="T2" fmla="*/ 801 w 1281"/>
              <a:gd name="T3" fmla="*/ 315 h 3824"/>
              <a:gd name="T4" fmla="*/ 390 w 1281"/>
              <a:gd name="T5" fmla="*/ 806 h 3824"/>
              <a:gd name="T6" fmla="*/ 54 w 1281"/>
              <a:gd name="T7" fmla="*/ 1600 h 3824"/>
              <a:gd name="T8" fmla="*/ 65 w 1281"/>
              <a:gd name="T9" fmla="*/ 2427 h 3824"/>
              <a:gd name="T10" fmla="*/ 444 w 1281"/>
              <a:gd name="T11" fmla="*/ 3158 h 3824"/>
              <a:gd name="T12" fmla="*/ 833 w 1281"/>
              <a:gd name="T13" fmla="*/ 3563 h 3824"/>
              <a:gd name="T14" fmla="*/ 1254 w 1281"/>
              <a:gd name="T15" fmla="*/ 3824 h 3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1" h="3824">
                <a:moveTo>
                  <a:pt x="1281" y="0"/>
                </a:moveTo>
                <a:cubicBezTo>
                  <a:pt x="1201" y="52"/>
                  <a:pt x="949" y="181"/>
                  <a:pt x="801" y="315"/>
                </a:cubicBezTo>
                <a:cubicBezTo>
                  <a:pt x="653" y="449"/>
                  <a:pt x="515" y="592"/>
                  <a:pt x="390" y="806"/>
                </a:cubicBezTo>
                <a:cubicBezTo>
                  <a:pt x="265" y="1020"/>
                  <a:pt x="108" y="1330"/>
                  <a:pt x="54" y="1600"/>
                </a:cubicBezTo>
                <a:cubicBezTo>
                  <a:pt x="0" y="1870"/>
                  <a:pt x="0" y="2167"/>
                  <a:pt x="65" y="2427"/>
                </a:cubicBezTo>
                <a:cubicBezTo>
                  <a:pt x="130" y="2687"/>
                  <a:pt x="316" y="2969"/>
                  <a:pt x="444" y="3158"/>
                </a:cubicBezTo>
                <a:cubicBezTo>
                  <a:pt x="572" y="3347"/>
                  <a:pt x="698" y="3452"/>
                  <a:pt x="833" y="3563"/>
                </a:cubicBezTo>
                <a:cubicBezTo>
                  <a:pt x="968" y="3674"/>
                  <a:pt x="1167" y="3770"/>
                  <a:pt x="1254" y="382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71" name="Text Box 23"/>
          <p:cNvSpPr txBox="1">
            <a:spLocks noChangeArrowheads="1"/>
          </p:cNvSpPr>
          <p:nvPr/>
        </p:nvSpPr>
        <p:spPr bwMode="auto">
          <a:xfrm>
            <a:off x="7821613" y="4189413"/>
            <a:ext cx="523875" cy="5445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1230872" name="AutoShape 24"/>
          <p:cNvSpPr>
            <a:spLocks noChangeArrowheads="1"/>
          </p:cNvSpPr>
          <p:nvPr/>
        </p:nvSpPr>
        <p:spPr bwMode="auto">
          <a:xfrm flipV="1">
            <a:off x="7964488" y="4767263"/>
            <a:ext cx="238125" cy="619125"/>
          </a:xfrm>
          <a:prstGeom prst="upArrow">
            <a:avLst>
              <a:gd name="adj1" fmla="val 58667"/>
              <a:gd name="adj2" fmla="val 64856"/>
            </a:avLst>
          </a:prstGeom>
          <a:noFill/>
          <a:ln w="25400">
            <a:solidFill>
              <a:srgbClr val="FF33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873" name="Text Box 25"/>
          <p:cNvSpPr txBox="1">
            <a:spLocks noChangeArrowheads="1"/>
          </p:cNvSpPr>
          <p:nvPr/>
        </p:nvSpPr>
        <p:spPr bwMode="auto">
          <a:xfrm>
            <a:off x="7237413" y="5427663"/>
            <a:ext cx="1692275" cy="544512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post*(M)</a:t>
            </a:r>
          </a:p>
        </p:txBody>
      </p:sp>
      <p:grpSp>
        <p:nvGrpSpPr>
          <p:cNvPr id="1230874" name="Group 26"/>
          <p:cNvGrpSpPr>
            <a:grpSpLocks/>
          </p:cNvGrpSpPr>
          <p:nvPr/>
        </p:nvGrpSpPr>
        <p:grpSpPr bwMode="auto">
          <a:xfrm>
            <a:off x="2641600" y="3054350"/>
            <a:ext cx="3683000" cy="3397250"/>
            <a:chOff x="1664" y="2124"/>
            <a:chExt cx="2320" cy="2140"/>
          </a:xfrm>
        </p:grpSpPr>
        <p:sp>
          <p:nvSpPr>
            <p:cNvPr id="1230875" name="Freeform 27"/>
            <p:cNvSpPr>
              <a:spLocks/>
            </p:cNvSpPr>
            <p:nvPr/>
          </p:nvSpPr>
          <p:spPr bwMode="auto">
            <a:xfrm>
              <a:off x="3408" y="2604"/>
              <a:ext cx="306" cy="1256"/>
            </a:xfrm>
            <a:custGeom>
              <a:avLst/>
              <a:gdLst>
                <a:gd name="T0" fmla="*/ 0 w 306"/>
                <a:gd name="T1" fmla="*/ 0 h 1256"/>
                <a:gd name="T2" fmla="*/ 6 w 306"/>
                <a:gd name="T3" fmla="*/ 144 h 1256"/>
                <a:gd name="T4" fmla="*/ 60 w 306"/>
                <a:gd name="T5" fmla="*/ 192 h 1256"/>
                <a:gd name="T6" fmla="*/ 96 w 306"/>
                <a:gd name="T7" fmla="*/ 246 h 1256"/>
                <a:gd name="T8" fmla="*/ 78 w 306"/>
                <a:gd name="T9" fmla="*/ 408 h 1256"/>
                <a:gd name="T10" fmla="*/ 108 w 306"/>
                <a:gd name="T11" fmla="*/ 474 h 1256"/>
                <a:gd name="T12" fmla="*/ 126 w 306"/>
                <a:gd name="T13" fmla="*/ 576 h 1256"/>
                <a:gd name="T14" fmla="*/ 162 w 306"/>
                <a:gd name="T15" fmla="*/ 606 h 1256"/>
                <a:gd name="T16" fmla="*/ 192 w 306"/>
                <a:gd name="T17" fmla="*/ 660 h 1256"/>
                <a:gd name="T18" fmla="*/ 210 w 306"/>
                <a:gd name="T19" fmla="*/ 822 h 1256"/>
                <a:gd name="T20" fmla="*/ 216 w 306"/>
                <a:gd name="T21" fmla="*/ 876 h 1256"/>
                <a:gd name="T22" fmla="*/ 228 w 306"/>
                <a:gd name="T23" fmla="*/ 912 h 1256"/>
                <a:gd name="T24" fmla="*/ 276 w 306"/>
                <a:gd name="T25" fmla="*/ 1038 h 1256"/>
                <a:gd name="T26" fmla="*/ 282 w 306"/>
                <a:gd name="T27" fmla="*/ 1182 h 1256"/>
                <a:gd name="T28" fmla="*/ 258 w 306"/>
                <a:gd name="T29" fmla="*/ 123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1256">
                  <a:moveTo>
                    <a:pt x="0" y="0"/>
                  </a:moveTo>
                  <a:cubicBezTo>
                    <a:pt x="2" y="48"/>
                    <a:pt x="1" y="96"/>
                    <a:pt x="6" y="144"/>
                  </a:cubicBezTo>
                  <a:cubicBezTo>
                    <a:pt x="9" y="167"/>
                    <a:pt x="45" y="179"/>
                    <a:pt x="60" y="192"/>
                  </a:cubicBezTo>
                  <a:cubicBezTo>
                    <a:pt x="79" y="208"/>
                    <a:pt x="88" y="223"/>
                    <a:pt x="96" y="246"/>
                  </a:cubicBezTo>
                  <a:cubicBezTo>
                    <a:pt x="93" y="297"/>
                    <a:pt x="95" y="358"/>
                    <a:pt x="78" y="408"/>
                  </a:cubicBezTo>
                  <a:cubicBezTo>
                    <a:pt x="84" y="442"/>
                    <a:pt x="80" y="456"/>
                    <a:pt x="108" y="474"/>
                  </a:cubicBezTo>
                  <a:cubicBezTo>
                    <a:pt x="142" y="524"/>
                    <a:pt x="96" y="450"/>
                    <a:pt x="126" y="576"/>
                  </a:cubicBezTo>
                  <a:cubicBezTo>
                    <a:pt x="128" y="585"/>
                    <a:pt x="155" y="601"/>
                    <a:pt x="162" y="606"/>
                  </a:cubicBezTo>
                  <a:cubicBezTo>
                    <a:pt x="174" y="624"/>
                    <a:pt x="180" y="642"/>
                    <a:pt x="192" y="660"/>
                  </a:cubicBezTo>
                  <a:cubicBezTo>
                    <a:pt x="196" y="720"/>
                    <a:pt x="202" y="765"/>
                    <a:pt x="210" y="822"/>
                  </a:cubicBezTo>
                  <a:cubicBezTo>
                    <a:pt x="212" y="840"/>
                    <a:pt x="212" y="858"/>
                    <a:pt x="216" y="876"/>
                  </a:cubicBezTo>
                  <a:cubicBezTo>
                    <a:pt x="218" y="888"/>
                    <a:pt x="228" y="912"/>
                    <a:pt x="228" y="912"/>
                  </a:cubicBezTo>
                  <a:cubicBezTo>
                    <a:pt x="235" y="972"/>
                    <a:pt x="224" y="1003"/>
                    <a:pt x="276" y="1038"/>
                  </a:cubicBezTo>
                  <a:cubicBezTo>
                    <a:pt x="306" y="1082"/>
                    <a:pt x="297" y="1131"/>
                    <a:pt x="282" y="1182"/>
                  </a:cubicBezTo>
                  <a:cubicBezTo>
                    <a:pt x="279" y="1194"/>
                    <a:pt x="278" y="1256"/>
                    <a:pt x="258" y="1236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76" name="Freeform 28"/>
            <p:cNvSpPr>
              <a:spLocks/>
            </p:cNvSpPr>
            <p:nvPr/>
          </p:nvSpPr>
          <p:spPr bwMode="auto">
            <a:xfrm>
              <a:off x="1864" y="3200"/>
              <a:ext cx="120" cy="624"/>
            </a:xfrm>
            <a:custGeom>
              <a:avLst/>
              <a:gdLst>
                <a:gd name="T0" fmla="*/ 120 w 120"/>
                <a:gd name="T1" fmla="*/ 0 h 624"/>
                <a:gd name="T2" fmla="*/ 64 w 120"/>
                <a:gd name="T3" fmla="*/ 104 h 624"/>
                <a:gd name="T4" fmla="*/ 88 w 120"/>
                <a:gd name="T5" fmla="*/ 144 h 624"/>
                <a:gd name="T6" fmla="*/ 88 w 120"/>
                <a:gd name="T7" fmla="*/ 200 h 624"/>
                <a:gd name="T8" fmla="*/ 40 w 120"/>
                <a:gd name="T9" fmla="*/ 240 h 624"/>
                <a:gd name="T10" fmla="*/ 16 w 120"/>
                <a:gd name="T11" fmla="*/ 336 h 624"/>
                <a:gd name="T12" fmla="*/ 72 w 120"/>
                <a:gd name="T13" fmla="*/ 424 h 624"/>
                <a:gd name="T14" fmla="*/ 8 w 120"/>
                <a:gd name="T15" fmla="*/ 480 h 624"/>
                <a:gd name="T16" fmla="*/ 24 w 120"/>
                <a:gd name="T17" fmla="*/ 560 h 624"/>
                <a:gd name="T18" fmla="*/ 104 w 120"/>
                <a:gd name="T1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624">
                  <a:moveTo>
                    <a:pt x="120" y="0"/>
                  </a:moveTo>
                  <a:cubicBezTo>
                    <a:pt x="94" y="40"/>
                    <a:pt x="69" y="80"/>
                    <a:pt x="64" y="104"/>
                  </a:cubicBezTo>
                  <a:cubicBezTo>
                    <a:pt x="59" y="128"/>
                    <a:pt x="84" y="128"/>
                    <a:pt x="88" y="144"/>
                  </a:cubicBezTo>
                  <a:cubicBezTo>
                    <a:pt x="92" y="160"/>
                    <a:pt x="96" y="184"/>
                    <a:pt x="88" y="200"/>
                  </a:cubicBezTo>
                  <a:cubicBezTo>
                    <a:pt x="80" y="216"/>
                    <a:pt x="52" y="218"/>
                    <a:pt x="40" y="240"/>
                  </a:cubicBezTo>
                  <a:cubicBezTo>
                    <a:pt x="28" y="262"/>
                    <a:pt x="11" y="305"/>
                    <a:pt x="16" y="336"/>
                  </a:cubicBezTo>
                  <a:cubicBezTo>
                    <a:pt x="21" y="367"/>
                    <a:pt x="73" y="400"/>
                    <a:pt x="72" y="424"/>
                  </a:cubicBezTo>
                  <a:cubicBezTo>
                    <a:pt x="71" y="448"/>
                    <a:pt x="16" y="457"/>
                    <a:pt x="8" y="480"/>
                  </a:cubicBezTo>
                  <a:cubicBezTo>
                    <a:pt x="0" y="503"/>
                    <a:pt x="8" y="536"/>
                    <a:pt x="24" y="560"/>
                  </a:cubicBezTo>
                  <a:cubicBezTo>
                    <a:pt x="40" y="584"/>
                    <a:pt x="72" y="604"/>
                    <a:pt x="104" y="624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77" name="Freeform 29"/>
            <p:cNvSpPr>
              <a:spLocks/>
            </p:cNvSpPr>
            <p:nvPr/>
          </p:nvSpPr>
          <p:spPr bwMode="auto">
            <a:xfrm>
              <a:off x="2760" y="2124"/>
              <a:ext cx="186" cy="1458"/>
            </a:xfrm>
            <a:custGeom>
              <a:avLst/>
              <a:gdLst>
                <a:gd name="T0" fmla="*/ 18 w 186"/>
                <a:gd name="T1" fmla="*/ 0 h 1458"/>
                <a:gd name="T2" fmla="*/ 0 w 186"/>
                <a:gd name="T3" fmla="*/ 60 h 1458"/>
                <a:gd name="T4" fmla="*/ 6 w 186"/>
                <a:gd name="T5" fmla="*/ 90 h 1458"/>
                <a:gd name="T6" fmla="*/ 24 w 186"/>
                <a:gd name="T7" fmla="*/ 96 h 1458"/>
                <a:gd name="T8" fmla="*/ 42 w 186"/>
                <a:gd name="T9" fmla="*/ 132 h 1458"/>
                <a:gd name="T10" fmla="*/ 36 w 186"/>
                <a:gd name="T11" fmla="*/ 258 h 1458"/>
                <a:gd name="T12" fmla="*/ 24 w 186"/>
                <a:gd name="T13" fmla="*/ 276 h 1458"/>
                <a:gd name="T14" fmla="*/ 66 w 186"/>
                <a:gd name="T15" fmla="*/ 360 h 1458"/>
                <a:gd name="T16" fmla="*/ 66 w 186"/>
                <a:gd name="T17" fmla="*/ 438 h 1458"/>
                <a:gd name="T18" fmla="*/ 42 w 186"/>
                <a:gd name="T19" fmla="*/ 474 h 1458"/>
                <a:gd name="T20" fmla="*/ 30 w 186"/>
                <a:gd name="T21" fmla="*/ 492 h 1458"/>
                <a:gd name="T22" fmla="*/ 36 w 186"/>
                <a:gd name="T23" fmla="*/ 564 h 1458"/>
                <a:gd name="T24" fmla="*/ 66 w 186"/>
                <a:gd name="T25" fmla="*/ 594 h 1458"/>
                <a:gd name="T26" fmla="*/ 102 w 186"/>
                <a:gd name="T27" fmla="*/ 648 h 1458"/>
                <a:gd name="T28" fmla="*/ 66 w 186"/>
                <a:gd name="T29" fmla="*/ 762 h 1458"/>
                <a:gd name="T30" fmla="*/ 102 w 186"/>
                <a:gd name="T31" fmla="*/ 870 h 1458"/>
                <a:gd name="T32" fmla="*/ 132 w 186"/>
                <a:gd name="T33" fmla="*/ 924 h 1458"/>
                <a:gd name="T34" fmla="*/ 144 w 186"/>
                <a:gd name="T35" fmla="*/ 942 h 1458"/>
                <a:gd name="T36" fmla="*/ 126 w 186"/>
                <a:gd name="T37" fmla="*/ 1098 h 1458"/>
                <a:gd name="T38" fmla="*/ 132 w 186"/>
                <a:gd name="T39" fmla="*/ 1164 h 1458"/>
                <a:gd name="T40" fmla="*/ 186 w 186"/>
                <a:gd name="T41" fmla="*/ 1236 h 1458"/>
                <a:gd name="T42" fmla="*/ 180 w 186"/>
                <a:gd name="T43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1458">
                  <a:moveTo>
                    <a:pt x="18" y="0"/>
                  </a:moveTo>
                  <a:cubicBezTo>
                    <a:pt x="3" y="44"/>
                    <a:pt x="9" y="24"/>
                    <a:pt x="0" y="60"/>
                  </a:cubicBezTo>
                  <a:cubicBezTo>
                    <a:pt x="2" y="70"/>
                    <a:pt x="0" y="82"/>
                    <a:pt x="6" y="90"/>
                  </a:cubicBezTo>
                  <a:cubicBezTo>
                    <a:pt x="10" y="95"/>
                    <a:pt x="19" y="92"/>
                    <a:pt x="24" y="96"/>
                  </a:cubicBezTo>
                  <a:cubicBezTo>
                    <a:pt x="35" y="104"/>
                    <a:pt x="38" y="120"/>
                    <a:pt x="42" y="132"/>
                  </a:cubicBezTo>
                  <a:cubicBezTo>
                    <a:pt x="40" y="174"/>
                    <a:pt x="41" y="216"/>
                    <a:pt x="36" y="258"/>
                  </a:cubicBezTo>
                  <a:cubicBezTo>
                    <a:pt x="35" y="265"/>
                    <a:pt x="25" y="269"/>
                    <a:pt x="24" y="276"/>
                  </a:cubicBezTo>
                  <a:cubicBezTo>
                    <a:pt x="20" y="309"/>
                    <a:pt x="40" y="343"/>
                    <a:pt x="66" y="360"/>
                  </a:cubicBezTo>
                  <a:cubicBezTo>
                    <a:pt x="76" y="390"/>
                    <a:pt x="80" y="394"/>
                    <a:pt x="66" y="438"/>
                  </a:cubicBezTo>
                  <a:cubicBezTo>
                    <a:pt x="62" y="452"/>
                    <a:pt x="50" y="462"/>
                    <a:pt x="42" y="474"/>
                  </a:cubicBezTo>
                  <a:cubicBezTo>
                    <a:pt x="38" y="480"/>
                    <a:pt x="30" y="492"/>
                    <a:pt x="30" y="492"/>
                  </a:cubicBezTo>
                  <a:cubicBezTo>
                    <a:pt x="32" y="516"/>
                    <a:pt x="31" y="540"/>
                    <a:pt x="36" y="564"/>
                  </a:cubicBezTo>
                  <a:cubicBezTo>
                    <a:pt x="40" y="582"/>
                    <a:pt x="54" y="584"/>
                    <a:pt x="66" y="594"/>
                  </a:cubicBezTo>
                  <a:cubicBezTo>
                    <a:pt x="85" y="610"/>
                    <a:pt x="94" y="625"/>
                    <a:pt x="102" y="648"/>
                  </a:cubicBezTo>
                  <a:cubicBezTo>
                    <a:pt x="95" y="687"/>
                    <a:pt x="88" y="729"/>
                    <a:pt x="66" y="762"/>
                  </a:cubicBezTo>
                  <a:cubicBezTo>
                    <a:pt x="69" y="799"/>
                    <a:pt x="60" y="856"/>
                    <a:pt x="102" y="870"/>
                  </a:cubicBezTo>
                  <a:cubicBezTo>
                    <a:pt x="113" y="902"/>
                    <a:pt x="104" y="883"/>
                    <a:pt x="132" y="924"/>
                  </a:cubicBezTo>
                  <a:cubicBezTo>
                    <a:pt x="136" y="930"/>
                    <a:pt x="144" y="942"/>
                    <a:pt x="144" y="942"/>
                  </a:cubicBezTo>
                  <a:cubicBezTo>
                    <a:pt x="140" y="1007"/>
                    <a:pt x="134" y="1040"/>
                    <a:pt x="126" y="1098"/>
                  </a:cubicBezTo>
                  <a:cubicBezTo>
                    <a:pt x="128" y="1120"/>
                    <a:pt x="124" y="1144"/>
                    <a:pt x="132" y="1164"/>
                  </a:cubicBezTo>
                  <a:cubicBezTo>
                    <a:pt x="145" y="1197"/>
                    <a:pt x="173" y="1197"/>
                    <a:pt x="186" y="1236"/>
                  </a:cubicBezTo>
                  <a:cubicBezTo>
                    <a:pt x="180" y="1311"/>
                    <a:pt x="180" y="1384"/>
                    <a:pt x="180" y="1458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78" name="Freeform 30"/>
            <p:cNvSpPr>
              <a:spLocks/>
            </p:cNvSpPr>
            <p:nvPr/>
          </p:nvSpPr>
          <p:spPr bwMode="auto">
            <a:xfrm>
              <a:off x="3224" y="3008"/>
              <a:ext cx="256" cy="872"/>
            </a:xfrm>
            <a:custGeom>
              <a:avLst/>
              <a:gdLst>
                <a:gd name="T0" fmla="*/ 256 w 256"/>
                <a:gd name="T1" fmla="*/ 0 h 872"/>
                <a:gd name="T2" fmla="*/ 192 w 256"/>
                <a:gd name="T3" fmla="*/ 136 h 872"/>
                <a:gd name="T4" fmla="*/ 168 w 256"/>
                <a:gd name="T5" fmla="*/ 200 h 872"/>
                <a:gd name="T6" fmla="*/ 192 w 256"/>
                <a:gd name="T7" fmla="*/ 272 h 872"/>
                <a:gd name="T8" fmla="*/ 192 w 256"/>
                <a:gd name="T9" fmla="*/ 336 h 872"/>
                <a:gd name="T10" fmla="*/ 128 w 256"/>
                <a:gd name="T11" fmla="*/ 416 h 872"/>
                <a:gd name="T12" fmla="*/ 128 w 256"/>
                <a:gd name="T13" fmla="*/ 504 h 872"/>
                <a:gd name="T14" fmla="*/ 128 w 256"/>
                <a:gd name="T15" fmla="*/ 624 h 872"/>
                <a:gd name="T16" fmla="*/ 40 w 256"/>
                <a:gd name="T17" fmla="*/ 664 h 872"/>
                <a:gd name="T18" fmla="*/ 8 w 256"/>
                <a:gd name="T19" fmla="*/ 736 h 872"/>
                <a:gd name="T20" fmla="*/ 0 w 256"/>
                <a:gd name="T2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872">
                  <a:moveTo>
                    <a:pt x="256" y="0"/>
                  </a:moveTo>
                  <a:cubicBezTo>
                    <a:pt x="231" y="51"/>
                    <a:pt x="207" y="103"/>
                    <a:pt x="192" y="136"/>
                  </a:cubicBezTo>
                  <a:cubicBezTo>
                    <a:pt x="177" y="169"/>
                    <a:pt x="168" y="177"/>
                    <a:pt x="168" y="200"/>
                  </a:cubicBezTo>
                  <a:cubicBezTo>
                    <a:pt x="168" y="223"/>
                    <a:pt x="188" y="249"/>
                    <a:pt x="192" y="272"/>
                  </a:cubicBezTo>
                  <a:cubicBezTo>
                    <a:pt x="196" y="295"/>
                    <a:pt x="203" y="312"/>
                    <a:pt x="192" y="336"/>
                  </a:cubicBezTo>
                  <a:cubicBezTo>
                    <a:pt x="181" y="360"/>
                    <a:pt x="139" y="388"/>
                    <a:pt x="128" y="416"/>
                  </a:cubicBezTo>
                  <a:cubicBezTo>
                    <a:pt x="117" y="444"/>
                    <a:pt x="128" y="469"/>
                    <a:pt x="128" y="504"/>
                  </a:cubicBezTo>
                  <a:cubicBezTo>
                    <a:pt x="128" y="539"/>
                    <a:pt x="143" y="597"/>
                    <a:pt x="128" y="624"/>
                  </a:cubicBezTo>
                  <a:cubicBezTo>
                    <a:pt x="113" y="651"/>
                    <a:pt x="60" y="645"/>
                    <a:pt x="40" y="664"/>
                  </a:cubicBezTo>
                  <a:cubicBezTo>
                    <a:pt x="20" y="683"/>
                    <a:pt x="15" y="701"/>
                    <a:pt x="8" y="736"/>
                  </a:cubicBezTo>
                  <a:cubicBezTo>
                    <a:pt x="1" y="771"/>
                    <a:pt x="2" y="844"/>
                    <a:pt x="0" y="872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79" name="Freeform 31"/>
            <p:cNvSpPr>
              <a:spLocks/>
            </p:cNvSpPr>
            <p:nvPr/>
          </p:nvSpPr>
          <p:spPr bwMode="auto">
            <a:xfrm>
              <a:off x="3608" y="3272"/>
              <a:ext cx="376" cy="440"/>
            </a:xfrm>
            <a:custGeom>
              <a:avLst/>
              <a:gdLst>
                <a:gd name="T0" fmla="*/ 0 w 376"/>
                <a:gd name="T1" fmla="*/ 0 h 440"/>
                <a:gd name="T2" fmla="*/ 112 w 376"/>
                <a:gd name="T3" fmla="*/ 56 h 440"/>
                <a:gd name="T4" fmla="*/ 144 w 376"/>
                <a:gd name="T5" fmla="*/ 128 h 440"/>
                <a:gd name="T6" fmla="*/ 128 w 376"/>
                <a:gd name="T7" fmla="*/ 192 h 440"/>
                <a:gd name="T8" fmla="*/ 176 w 376"/>
                <a:gd name="T9" fmla="*/ 216 h 440"/>
                <a:gd name="T10" fmla="*/ 288 w 376"/>
                <a:gd name="T11" fmla="*/ 232 h 440"/>
                <a:gd name="T12" fmla="*/ 248 w 376"/>
                <a:gd name="T13" fmla="*/ 304 h 440"/>
                <a:gd name="T14" fmla="*/ 248 w 376"/>
                <a:gd name="T15" fmla="*/ 368 h 440"/>
                <a:gd name="T16" fmla="*/ 376 w 376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40">
                  <a:moveTo>
                    <a:pt x="0" y="0"/>
                  </a:moveTo>
                  <a:cubicBezTo>
                    <a:pt x="19" y="9"/>
                    <a:pt x="88" y="35"/>
                    <a:pt x="112" y="56"/>
                  </a:cubicBezTo>
                  <a:cubicBezTo>
                    <a:pt x="136" y="77"/>
                    <a:pt x="141" y="105"/>
                    <a:pt x="144" y="128"/>
                  </a:cubicBezTo>
                  <a:cubicBezTo>
                    <a:pt x="147" y="151"/>
                    <a:pt x="123" y="177"/>
                    <a:pt x="128" y="192"/>
                  </a:cubicBezTo>
                  <a:cubicBezTo>
                    <a:pt x="133" y="207"/>
                    <a:pt x="149" y="209"/>
                    <a:pt x="176" y="216"/>
                  </a:cubicBezTo>
                  <a:cubicBezTo>
                    <a:pt x="203" y="223"/>
                    <a:pt x="276" y="217"/>
                    <a:pt x="288" y="232"/>
                  </a:cubicBezTo>
                  <a:cubicBezTo>
                    <a:pt x="300" y="247"/>
                    <a:pt x="255" y="281"/>
                    <a:pt x="248" y="304"/>
                  </a:cubicBezTo>
                  <a:cubicBezTo>
                    <a:pt x="241" y="327"/>
                    <a:pt x="227" y="345"/>
                    <a:pt x="248" y="368"/>
                  </a:cubicBezTo>
                  <a:cubicBezTo>
                    <a:pt x="269" y="391"/>
                    <a:pt x="349" y="425"/>
                    <a:pt x="376" y="44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0" name="Freeform 32"/>
            <p:cNvSpPr>
              <a:spLocks/>
            </p:cNvSpPr>
            <p:nvPr/>
          </p:nvSpPr>
          <p:spPr bwMode="auto">
            <a:xfrm>
              <a:off x="2016" y="3216"/>
              <a:ext cx="376" cy="440"/>
            </a:xfrm>
            <a:custGeom>
              <a:avLst/>
              <a:gdLst>
                <a:gd name="T0" fmla="*/ 0 w 376"/>
                <a:gd name="T1" fmla="*/ 0 h 440"/>
                <a:gd name="T2" fmla="*/ 112 w 376"/>
                <a:gd name="T3" fmla="*/ 56 h 440"/>
                <a:gd name="T4" fmla="*/ 144 w 376"/>
                <a:gd name="T5" fmla="*/ 128 h 440"/>
                <a:gd name="T6" fmla="*/ 128 w 376"/>
                <a:gd name="T7" fmla="*/ 192 h 440"/>
                <a:gd name="T8" fmla="*/ 176 w 376"/>
                <a:gd name="T9" fmla="*/ 216 h 440"/>
                <a:gd name="T10" fmla="*/ 288 w 376"/>
                <a:gd name="T11" fmla="*/ 232 h 440"/>
                <a:gd name="T12" fmla="*/ 248 w 376"/>
                <a:gd name="T13" fmla="*/ 304 h 440"/>
                <a:gd name="T14" fmla="*/ 248 w 376"/>
                <a:gd name="T15" fmla="*/ 368 h 440"/>
                <a:gd name="T16" fmla="*/ 376 w 376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40">
                  <a:moveTo>
                    <a:pt x="0" y="0"/>
                  </a:moveTo>
                  <a:cubicBezTo>
                    <a:pt x="19" y="9"/>
                    <a:pt x="88" y="35"/>
                    <a:pt x="112" y="56"/>
                  </a:cubicBezTo>
                  <a:cubicBezTo>
                    <a:pt x="136" y="77"/>
                    <a:pt x="141" y="105"/>
                    <a:pt x="144" y="128"/>
                  </a:cubicBezTo>
                  <a:cubicBezTo>
                    <a:pt x="147" y="151"/>
                    <a:pt x="123" y="177"/>
                    <a:pt x="128" y="192"/>
                  </a:cubicBezTo>
                  <a:cubicBezTo>
                    <a:pt x="133" y="207"/>
                    <a:pt x="149" y="209"/>
                    <a:pt x="176" y="216"/>
                  </a:cubicBezTo>
                  <a:cubicBezTo>
                    <a:pt x="203" y="223"/>
                    <a:pt x="276" y="217"/>
                    <a:pt x="288" y="232"/>
                  </a:cubicBezTo>
                  <a:cubicBezTo>
                    <a:pt x="300" y="247"/>
                    <a:pt x="255" y="281"/>
                    <a:pt x="248" y="304"/>
                  </a:cubicBezTo>
                  <a:cubicBezTo>
                    <a:pt x="241" y="327"/>
                    <a:pt x="227" y="345"/>
                    <a:pt x="248" y="368"/>
                  </a:cubicBezTo>
                  <a:cubicBezTo>
                    <a:pt x="269" y="391"/>
                    <a:pt x="349" y="425"/>
                    <a:pt x="376" y="44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1" name="Freeform 33"/>
            <p:cNvSpPr>
              <a:spLocks/>
            </p:cNvSpPr>
            <p:nvPr/>
          </p:nvSpPr>
          <p:spPr bwMode="auto">
            <a:xfrm>
              <a:off x="1664" y="3456"/>
              <a:ext cx="216" cy="352"/>
            </a:xfrm>
            <a:custGeom>
              <a:avLst/>
              <a:gdLst>
                <a:gd name="T0" fmla="*/ 216 w 216"/>
                <a:gd name="T1" fmla="*/ 0 h 352"/>
                <a:gd name="T2" fmla="*/ 136 w 216"/>
                <a:gd name="T3" fmla="*/ 88 h 352"/>
                <a:gd name="T4" fmla="*/ 64 w 216"/>
                <a:gd name="T5" fmla="*/ 112 h 352"/>
                <a:gd name="T6" fmla="*/ 104 w 216"/>
                <a:gd name="T7" fmla="*/ 184 h 352"/>
                <a:gd name="T8" fmla="*/ 32 w 216"/>
                <a:gd name="T9" fmla="*/ 232 h 352"/>
                <a:gd name="T10" fmla="*/ 40 w 216"/>
                <a:gd name="T11" fmla="*/ 288 h 352"/>
                <a:gd name="T12" fmla="*/ 0 w 216"/>
                <a:gd name="T1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352">
                  <a:moveTo>
                    <a:pt x="216" y="0"/>
                  </a:moveTo>
                  <a:cubicBezTo>
                    <a:pt x="188" y="34"/>
                    <a:pt x="161" y="69"/>
                    <a:pt x="136" y="88"/>
                  </a:cubicBezTo>
                  <a:cubicBezTo>
                    <a:pt x="111" y="107"/>
                    <a:pt x="69" y="96"/>
                    <a:pt x="64" y="112"/>
                  </a:cubicBezTo>
                  <a:cubicBezTo>
                    <a:pt x="59" y="128"/>
                    <a:pt x="109" y="164"/>
                    <a:pt x="104" y="184"/>
                  </a:cubicBezTo>
                  <a:cubicBezTo>
                    <a:pt x="99" y="204"/>
                    <a:pt x="43" y="215"/>
                    <a:pt x="32" y="232"/>
                  </a:cubicBezTo>
                  <a:cubicBezTo>
                    <a:pt x="21" y="249"/>
                    <a:pt x="45" y="268"/>
                    <a:pt x="40" y="288"/>
                  </a:cubicBezTo>
                  <a:cubicBezTo>
                    <a:pt x="35" y="308"/>
                    <a:pt x="17" y="330"/>
                    <a:pt x="0" y="352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2" name="Freeform 34"/>
            <p:cNvSpPr>
              <a:spLocks/>
            </p:cNvSpPr>
            <p:nvPr/>
          </p:nvSpPr>
          <p:spPr bwMode="auto">
            <a:xfrm>
              <a:off x="2061" y="3400"/>
              <a:ext cx="103" cy="432"/>
            </a:xfrm>
            <a:custGeom>
              <a:avLst/>
              <a:gdLst>
                <a:gd name="T0" fmla="*/ 75 w 103"/>
                <a:gd name="T1" fmla="*/ 0 h 432"/>
                <a:gd name="T2" fmla="*/ 51 w 103"/>
                <a:gd name="T3" fmla="*/ 72 h 432"/>
                <a:gd name="T4" fmla="*/ 75 w 103"/>
                <a:gd name="T5" fmla="*/ 160 h 432"/>
                <a:gd name="T6" fmla="*/ 91 w 103"/>
                <a:gd name="T7" fmla="*/ 224 h 432"/>
                <a:gd name="T8" fmla="*/ 3 w 103"/>
                <a:gd name="T9" fmla="*/ 304 h 432"/>
                <a:gd name="T10" fmla="*/ 75 w 103"/>
                <a:gd name="T11" fmla="*/ 360 h 432"/>
                <a:gd name="T12" fmla="*/ 91 w 103"/>
                <a:gd name="T13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32">
                  <a:moveTo>
                    <a:pt x="75" y="0"/>
                  </a:moveTo>
                  <a:cubicBezTo>
                    <a:pt x="63" y="22"/>
                    <a:pt x="51" y="45"/>
                    <a:pt x="51" y="72"/>
                  </a:cubicBezTo>
                  <a:cubicBezTo>
                    <a:pt x="51" y="99"/>
                    <a:pt x="68" y="135"/>
                    <a:pt x="75" y="160"/>
                  </a:cubicBezTo>
                  <a:cubicBezTo>
                    <a:pt x="82" y="185"/>
                    <a:pt x="103" y="200"/>
                    <a:pt x="91" y="224"/>
                  </a:cubicBezTo>
                  <a:cubicBezTo>
                    <a:pt x="79" y="248"/>
                    <a:pt x="6" y="281"/>
                    <a:pt x="3" y="304"/>
                  </a:cubicBezTo>
                  <a:cubicBezTo>
                    <a:pt x="0" y="327"/>
                    <a:pt x="60" y="339"/>
                    <a:pt x="75" y="360"/>
                  </a:cubicBezTo>
                  <a:cubicBezTo>
                    <a:pt x="90" y="381"/>
                    <a:pt x="90" y="406"/>
                    <a:pt x="91" y="432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3" name="Freeform 35"/>
            <p:cNvSpPr>
              <a:spLocks/>
            </p:cNvSpPr>
            <p:nvPr/>
          </p:nvSpPr>
          <p:spPr bwMode="auto">
            <a:xfrm>
              <a:off x="2944" y="3648"/>
              <a:ext cx="376" cy="440"/>
            </a:xfrm>
            <a:custGeom>
              <a:avLst/>
              <a:gdLst>
                <a:gd name="T0" fmla="*/ 0 w 376"/>
                <a:gd name="T1" fmla="*/ 0 h 440"/>
                <a:gd name="T2" fmla="*/ 112 w 376"/>
                <a:gd name="T3" fmla="*/ 56 h 440"/>
                <a:gd name="T4" fmla="*/ 144 w 376"/>
                <a:gd name="T5" fmla="*/ 128 h 440"/>
                <a:gd name="T6" fmla="*/ 128 w 376"/>
                <a:gd name="T7" fmla="*/ 192 h 440"/>
                <a:gd name="T8" fmla="*/ 176 w 376"/>
                <a:gd name="T9" fmla="*/ 216 h 440"/>
                <a:gd name="T10" fmla="*/ 288 w 376"/>
                <a:gd name="T11" fmla="*/ 232 h 440"/>
                <a:gd name="T12" fmla="*/ 248 w 376"/>
                <a:gd name="T13" fmla="*/ 304 h 440"/>
                <a:gd name="T14" fmla="*/ 248 w 376"/>
                <a:gd name="T15" fmla="*/ 368 h 440"/>
                <a:gd name="T16" fmla="*/ 376 w 376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40">
                  <a:moveTo>
                    <a:pt x="0" y="0"/>
                  </a:moveTo>
                  <a:cubicBezTo>
                    <a:pt x="19" y="9"/>
                    <a:pt x="88" y="35"/>
                    <a:pt x="112" y="56"/>
                  </a:cubicBezTo>
                  <a:cubicBezTo>
                    <a:pt x="136" y="77"/>
                    <a:pt x="141" y="105"/>
                    <a:pt x="144" y="128"/>
                  </a:cubicBezTo>
                  <a:cubicBezTo>
                    <a:pt x="147" y="151"/>
                    <a:pt x="123" y="177"/>
                    <a:pt x="128" y="192"/>
                  </a:cubicBezTo>
                  <a:cubicBezTo>
                    <a:pt x="133" y="207"/>
                    <a:pt x="149" y="209"/>
                    <a:pt x="176" y="216"/>
                  </a:cubicBezTo>
                  <a:cubicBezTo>
                    <a:pt x="203" y="223"/>
                    <a:pt x="276" y="217"/>
                    <a:pt x="288" y="232"/>
                  </a:cubicBezTo>
                  <a:cubicBezTo>
                    <a:pt x="300" y="247"/>
                    <a:pt x="255" y="281"/>
                    <a:pt x="248" y="304"/>
                  </a:cubicBezTo>
                  <a:cubicBezTo>
                    <a:pt x="241" y="327"/>
                    <a:pt x="227" y="345"/>
                    <a:pt x="248" y="368"/>
                  </a:cubicBezTo>
                  <a:cubicBezTo>
                    <a:pt x="269" y="391"/>
                    <a:pt x="349" y="425"/>
                    <a:pt x="376" y="44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4" name="Freeform 36"/>
            <p:cNvSpPr>
              <a:spLocks/>
            </p:cNvSpPr>
            <p:nvPr/>
          </p:nvSpPr>
          <p:spPr bwMode="auto">
            <a:xfrm>
              <a:off x="2792" y="3632"/>
              <a:ext cx="120" cy="624"/>
            </a:xfrm>
            <a:custGeom>
              <a:avLst/>
              <a:gdLst>
                <a:gd name="T0" fmla="*/ 120 w 120"/>
                <a:gd name="T1" fmla="*/ 0 h 624"/>
                <a:gd name="T2" fmla="*/ 64 w 120"/>
                <a:gd name="T3" fmla="*/ 104 h 624"/>
                <a:gd name="T4" fmla="*/ 88 w 120"/>
                <a:gd name="T5" fmla="*/ 144 h 624"/>
                <a:gd name="T6" fmla="*/ 88 w 120"/>
                <a:gd name="T7" fmla="*/ 200 h 624"/>
                <a:gd name="T8" fmla="*/ 40 w 120"/>
                <a:gd name="T9" fmla="*/ 240 h 624"/>
                <a:gd name="T10" fmla="*/ 16 w 120"/>
                <a:gd name="T11" fmla="*/ 336 h 624"/>
                <a:gd name="T12" fmla="*/ 72 w 120"/>
                <a:gd name="T13" fmla="*/ 424 h 624"/>
                <a:gd name="T14" fmla="*/ 8 w 120"/>
                <a:gd name="T15" fmla="*/ 480 h 624"/>
                <a:gd name="T16" fmla="*/ 24 w 120"/>
                <a:gd name="T17" fmla="*/ 560 h 624"/>
                <a:gd name="T18" fmla="*/ 104 w 120"/>
                <a:gd name="T1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624">
                  <a:moveTo>
                    <a:pt x="120" y="0"/>
                  </a:moveTo>
                  <a:cubicBezTo>
                    <a:pt x="94" y="40"/>
                    <a:pt x="69" y="80"/>
                    <a:pt x="64" y="104"/>
                  </a:cubicBezTo>
                  <a:cubicBezTo>
                    <a:pt x="59" y="128"/>
                    <a:pt x="84" y="128"/>
                    <a:pt x="88" y="144"/>
                  </a:cubicBezTo>
                  <a:cubicBezTo>
                    <a:pt x="92" y="160"/>
                    <a:pt x="96" y="184"/>
                    <a:pt x="88" y="200"/>
                  </a:cubicBezTo>
                  <a:cubicBezTo>
                    <a:pt x="80" y="216"/>
                    <a:pt x="52" y="218"/>
                    <a:pt x="40" y="240"/>
                  </a:cubicBezTo>
                  <a:cubicBezTo>
                    <a:pt x="28" y="262"/>
                    <a:pt x="11" y="305"/>
                    <a:pt x="16" y="336"/>
                  </a:cubicBezTo>
                  <a:cubicBezTo>
                    <a:pt x="21" y="367"/>
                    <a:pt x="73" y="400"/>
                    <a:pt x="72" y="424"/>
                  </a:cubicBezTo>
                  <a:cubicBezTo>
                    <a:pt x="71" y="448"/>
                    <a:pt x="16" y="457"/>
                    <a:pt x="8" y="480"/>
                  </a:cubicBezTo>
                  <a:cubicBezTo>
                    <a:pt x="0" y="503"/>
                    <a:pt x="8" y="536"/>
                    <a:pt x="24" y="560"/>
                  </a:cubicBezTo>
                  <a:cubicBezTo>
                    <a:pt x="40" y="584"/>
                    <a:pt x="72" y="604"/>
                    <a:pt x="104" y="624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5" name="Freeform 37"/>
            <p:cNvSpPr>
              <a:spLocks/>
            </p:cNvSpPr>
            <p:nvPr/>
          </p:nvSpPr>
          <p:spPr bwMode="auto">
            <a:xfrm>
              <a:off x="2592" y="3888"/>
              <a:ext cx="216" cy="352"/>
            </a:xfrm>
            <a:custGeom>
              <a:avLst/>
              <a:gdLst>
                <a:gd name="T0" fmla="*/ 216 w 216"/>
                <a:gd name="T1" fmla="*/ 0 h 352"/>
                <a:gd name="T2" fmla="*/ 136 w 216"/>
                <a:gd name="T3" fmla="*/ 88 h 352"/>
                <a:gd name="T4" fmla="*/ 64 w 216"/>
                <a:gd name="T5" fmla="*/ 112 h 352"/>
                <a:gd name="T6" fmla="*/ 104 w 216"/>
                <a:gd name="T7" fmla="*/ 184 h 352"/>
                <a:gd name="T8" fmla="*/ 32 w 216"/>
                <a:gd name="T9" fmla="*/ 232 h 352"/>
                <a:gd name="T10" fmla="*/ 40 w 216"/>
                <a:gd name="T11" fmla="*/ 288 h 352"/>
                <a:gd name="T12" fmla="*/ 0 w 216"/>
                <a:gd name="T1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352">
                  <a:moveTo>
                    <a:pt x="216" y="0"/>
                  </a:moveTo>
                  <a:cubicBezTo>
                    <a:pt x="188" y="34"/>
                    <a:pt x="161" y="69"/>
                    <a:pt x="136" y="88"/>
                  </a:cubicBezTo>
                  <a:cubicBezTo>
                    <a:pt x="111" y="107"/>
                    <a:pt x="69" y="96"/>
                    <a:pt x="64" y="112"/>
                  </a:cubicBezTo>
                  <a:cubicBezTo>
                    <a:pt x="59" y="128"/>
                    <a:pt x="109" y="164"/>
                    <a:pt x="104" y="184"/>
                  </a:cubicBezTo>
                  <a:cubicBezTo>
                    <a:pt x="99" y="204"/>
                    <a:pt x="43" y="215"/>
                    <a:pt x="32" y="232"/>
                  </a:cubicBezTo>
                  <a:cubicBezTo>
                    <a:pt x="21" y="249"/>
                    <a:pt x="45" y="268"/>
                    <a:pt x="40" y="288"/>
                  </a:cubicBezTo>
                  <a:cubicBezTo>
                    <a:pt x="35" y="308"/>
                    <a:pt x="17" y="330"/>
                    <a:pt x="0" y="352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6" name="Freeform 38"/>
            <p:cNvSpPr>
              <a:spLocks/>
            </p:cNvSpPr>
            <p:nvPr/>
          </p:nvSpPr>
          <p:spPr bwMode="auto">
            <a:xfrm>
              <a:off x="2989" y="3832"/>
              <a:ext cx="103" cy="432"/>
            </a:xfrm>
            <a:custGeom>
              <a:avLst/>
              <a:gdLst>
                <a:gd name="T0" fmla="*/ 75 w 103"/>
                <a:gd name="T1" fmla="*/ 0 h 432"/>
                <a:gd name="T2" fmla="*/ 51 w 103"/>
                <a:gd name="T3" fmla="*/ 72 h 432"/>
                <a:gd name="T4" fmla="*/ 75 w 103"/>
                <a:gd name="T5" fmla="*/ 160 h 432"/>
                <a:gd name="T6" fmla="*/ 91 w 103"/>
                <a:gd name="T7" fmla="*/ 224 h 432"/>
                <a:gd name="T8" fmla="*/ 3 w 103"/>
                <a:gd name="T9" fmla="*/ 304 h 432"/>
                <a:gd name="T10" fmla="*/ 75 w 103"/>
                <a:gd name="T11" fmla="*/ 360 h 432"/>
                <a:gd name="T12" fmla="*/ 91 w 103"/>
                <a:gd name="T13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32">
                  <a:moveTo>
                    <a:pt x="75" y="0"/>
                  </a:moveTo>
                  <a:cubicBezTo>
                    <a:pt x="63" y="22"/>
                    <a:pt x="51" y="45"/>
                    <a:pt x="51" y="72"/>
                  </a:cubicBezTo>
                  <a:cubicBezTo>
                    <a:pt x="51" y="99"/>
                    <a:pt x="68" y="135"/>
                    <a:pt x="75" y="160"/>
                  </a:cubicBezTo>
                  <a:cubicBezTo>
                    <a:pt x="82" y="185"/>
                    <a:pt x="103" y="200"/>
                    <a:pt x="91" y="224"/>
                  </a:cubicBezTo>
                  <a:cubicBezTo>
                    <a:pt x="79" y="248"/>
                    <a:pt x="6" y="281"/>
                    <a:pt x="3" y="304"/>
                  </a:cubicBezTo>
                  <a:cubicBezTo>
                    <a:pt x="0" y="327"/>
                    <a:pt x="60" y="339"/>
                    <a:pt x="75" y="360"/>
                  </a:cubicBezTo>
                  <a:cubicBezTo>
                    <a:pt x="90" y="381"/>
                    <a:pt x="90" y="406"/>
                    <a:pt x="91" y="432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7" name="Freeform 39"/>
            <p:cNvSpPr>
              <a:spLocks/>
            </p:cNvSpPr>
            <p:nvPr/>
          </p:nvSpPr>
          <p:spPr bwMode="auto">
            <a:xfrm>
              <a:off x="2008" y="2208"/>
              <a:ext cx="736" cy="960"/>
            </a:xfrm>
            <a:custGeom>
              <a:avLst/>
              <a:gdLst>
                <a:gd name="T0" fmla="*/ 736 w 736"/>
                <a:gd name="T1" fmla="*/ 0 h 960"/>
                <a:gd name="T2" fmla="*/ 632 w 736"/>
                <a:gd name="T3" fmla="*/ 104 h 960"/>
                <a:gd name="T4" fmla="*/ 560 w 736"/>
                <a:gd name="T5" fmla="*/ 176 h 960"/>
                <a:gd name="T6" fmla="*/ 576 w 736"/>
                <a:gd name="T7" fmla="*/ 320 h 960"/>
                <a:gd name="T8" fmla="*/ 544 w 736"/>
                <a:gd name="T9" fmla="*/ 400 h 960"/>
                <a:gd name="T10" fmla="*/ 496 w 736"/>
                <a:gd name="T11" fmla="*/ 416 h 960"/>
                <a:gd name="T12" fmla="*/ 416 w 736"/>
                <a:gd name="T13" fmla="*/ 464 h 960"/>
                <a:gd name="T14" fmla="*/ 376 w 736"/>
                <a:gd name="T15" fmla="*/ 560 h 960"/>
                <a:gd name="T16" fmla="*/ 392 w 736"/>
                <a:gd name="T17" fmla="*/ 624 h 960"/>
                <a:gd name="T18" fmla="*/ 376 w 736"/>
                <a:gd name="T19" fmla="*/ 704 h 960"/>
                <a:gd name="T20" fmla="*/ 288 w 736"/>
                <a:gd name="T21" fmla="*/ 752 h 960"/>
                <a:gd name="T22" fmla="*/ 144 w 736"/>
                <a:gd name="T23" fmla="*/ 808 h 960"/>
                <a:gd name="T24" fmla="*/ 152 w 736"/>
                <a:gd name="T25" fmla="*/ 888 h 960"/>
                <a:gd name="T26" fmla="*/ 112 w 736"/>
                <a:gd name="T27" fmla="*/ 912 h 960"/>
                <a:gd name="T28" fmla="*/ 0 w 736"/>
                <a:gd name="T2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6" h="960">
                  <a:moveTo>
                    <a:pt x="736" y="0"/>
                  </a:moveTo>
                  <a:cubicBezTo>
                    <a:pt x="698" y="37"/>
                    <a:pt x="661" y="75"/>
                    <a:pt x="632" y="104"/>
                  </a:cubicBezTo>
                  <a:cubicBezTo>
                    <a:pt x="603" y="133"/>
                    <a:pt x="569" y="140"/>
                    <a:pt x="560" y="176"/>
                  </a:cubicBezTo>
                  <a:cubicBezTo>
                    <a:pt x="551" y="212"/>
                    <a:pt x="579" y="283"/>
                    <a:pt x="576" y="320"/>
                  </a:cubicBezTo>
                  <a:cubicBezTo>
                    <a:pt x="573" y="357"/>
                    <a:pt x="557" y="384"/>
                    <a:pt x="544" y="400"/>
                  </a:cubicBezTo>
                  <a:cubicBezTo>
                    <a:pt x="531" y="416"/>
                    <a:pt x="517" y="405"/>
                    <a:pt x="496" y="416"/>
                  </a:cubicBezTo>
                  <a:cubicBezTo>
                    <a:pt x="475" y="427"/>
                    <a:pt x="436" y="440"/>
                    <a:pt x="416" y="464"/>
                  </a:cubicBezTo>
                  <a:cubicBezTo>
                    <a:pt x="396" y="488"/>
                    <a:pt x="380" y="533"/>
                    <a:pt x="376" y="560"/>
                  </a:cubicBezTo>
                  <a:cubicBezTo>
                    <a:pt x="372" y="587"/>
                    <a:pt x="392" y="600"/>
                    <a:pt x="392" y="624"/>
                  </a:cubicBezTo>
                  <a:cubicBezTo>
                    <a:pt x="392" y="648"/>
                    <a:pt x="393" y="683"/>
                    <a:pt x="376" y="704"/>
                  </a:cubicBezTo>
                  <a:cubicBezTo>
                    <a:pt x="359" y="725"/>
                    <a:pt x="327" y="735"/>
                    <a:pt x="288" y="752"/>
                  </a:cubicBezTo>
                  <a:cubicBezTo>
                    <a:pt x="249" y="769"/>
                    <a:pt x="167" y="785"/>
                    <a:pt x="144" y="808"/>
                  </a:cubicBezTo>
                  <a:cubicBezTo>
                    <a:pt x="121" y="831"/>
                    <a:pt x="157" y="871"/>
                    <a:pt x="152" y="888"/>
                  </a:cubicBezTo>
                  <a:cubicBezTo>
                    <a:pt x="147" y="905"/>
                    <a:pt x="137" y="900"/>
                    <a:pt x="112" y="912"/>
                  </a:cubicBezTo>
                  <a:cubicBezTo>
                    <a:pt x="87" y="924"/>
                    <a:pt x="43" y="942"/>
                    <a:pt x="0" y="96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8" name="Freeform 40"/>
            <p:cNvSpPr>
              <a:spLocks/>
            </p:cNvSpPr>
            <p:nvPr/>
          </p:nvSpPr>
          <p:spPr bwMode="auto">
            <a:xfrm>
              <a:off x="2391" y="2800"/>
              <a:ext cx="281" cy="1160"/>
            </a:xfrm>
            <a:custGeom>
              <a:avLst/>
              <a:gdLst>
                <a:gd name="T0" fmla="*/ 1 w 281"/>
                <a:gd name="T1" fmla="*/ 0 h 1160"/>
                <a:gd name="T2" fmla="*/ 9 w 281"/>
                <a:gd name="T3" fmla="*/ 80 h 1160"/>
                <a:gd name="T4" fmla="*/ 57 w 281"/>
                <a:gd name="T5" fmla="*/ 176 h 1160"/>
                <a:gd name="T6" fmla="*/ 17 w 281"/>
                <a:gd name="T7" fmla="*/ 248 h 1160"/>
                <a:gd name="T8" fmla="*/ 89 w 281"/>
                <a:gd name="T9" fmla="*/ 320 h 1160"/>
                <a:gd name="T10" fmla="*/ 97 w 281"/>
                <a:gd name="T11" fmla="*/ 424 h 1160"/>
                <a:gd name="T12" fmla="*/ 65 w 281"/>
                <a:gd name="T13" fmla="*/ 512 h 1160"/>
                <a:gd name="T14" fmla="*/ 121 w 281"/>
                <a:gd name="T15" fmla="*/ 600 h 1160"/>
                <a:gd name="T16" fmla="*/ 145 w 281"/>
                <a:gd name="T17" fmla="*/ 808 h 1160"/>
                <a:gd name="T18" fmla="*/ 225 w 281"/>
                <a:gd name="T19" fmla="*/ 864 h 1160"/>
                <a:gd name="T20" fmla="*/ 273 w 281"/>
                <a:gd name="T21" fmla="*/ 1016 h 1160"/>
                <a:gd name="T22" fmla="*/ 273 w 281"/>
                <a:gd name="T23" fmla="*/ 1160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160">
                  <a:moveTo>
                    <a:pt x="1" y="0"/>
                  </a:moveTo>
                  <a:cubicBezTo>
                    <a:pt x="0" y="25"/>
                    <a:pt x="0" y="51"/>
                    <a:pt x="9" y="80"/>
                  </a:cubicBezTo>
                  <a:cubicBezTo>
                    <a:pt x="18" y="109"/>
                    <a:pt x="56" y="148"/>
                    <a:pt x="57" y="176"/>
                  </a:cubicBezTo>
                  <a:cubicBezTo>
                    <a:pt x="58" y="204"/>
                    <a:pt x="12" y="224"/>
                    <a:pt x="17" y="248"/>
                  </a:cubicBezTo>
                  <a:cubicBezTo>
                    <a:pt x="22" y="272"/>
                    <a:pt x="76" y="291"/>
                    <a:pt x="89" y="320"/>
                  </a:cubicBezTo>
                  <a:cubicBezTo>
                    <a:pt x="102" y="349"/>
                    <a:pt x="101" y="392"/>
                    <a:pt x="97" y="424"/>
                  </a:cubicBezTo>
                  <a:cubicBezTo>
                    <a:pt x="93" y="456"/>
                    <a:pt x="61" y="483"/>
                    <a:pt x="65" y="512"/>
                  </a:cubicBezTo>
                  <a:cubicBezTo>
                    <a:pt x="69" y="541"/>
                    <a:pt x="108" y="551"/>
                    <a:pt x="121" y="600"/>
                  </a:cubicBezTo>
                  <a:cubicBezTo>
                    <a:pt x="134" y="649"/>
                    <a:pt x="128" y="764"/>
                    <a:pt x="145" y="808"/>
                  </a:cubicBezTo>
                  <a:cubicBezTo>
                    <a:pt x="162" y="852"/>
                    <a:pt x="204" y="829"/>
                    <a:pt x="225" y="864"/>
                  </a:cubicBezTo>
                  <a:cubicBezTo>
                    <a:pt x="246" y="899"/>
                    <a:pt x="265" y="967"/>
                    <a:pt x="273" y="1016"/>
                  </a:cubicBezTo>
                  <a:cubicBezTo>
                    <a:pt x="281" y="1065"/>
                    <a:pt x="274" y="1131"/>
                    <a:pt x="273" y="116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889" name="Freeform 41"/>
            <p:cNvSpPr>
              <a:spLocks/>
            </p:cNvSpPr>
            <p:nvPr/>
          </p:nvSpPr>
          <p:spPr bwMode="auto">
            <a:xfrm>
              <a:off x="2296" y="3280"/>
              <a:ext cx="152" cy="168"/>
            </a:xfrm>
            <a:custGeom>
              <a:avLst/>
              <a:gdLst>
                <a:gd name="T0" fmla="*/ 152 w 152"/>
                <a:gd name="T1" fmla="*/ 0 h 168"/>
                <a:gd name="T2" fmla="*/ 112 w 152"/>
                <a:gd name="T3" fmla="*/ 24 h 168"/>
                <a:gd name="T4" fmla="*/ 40 w 152"/>
                <a:gd name="T5" fmla="*/ 112 h 168"/>
                <a:gd name="T6" fmla="*/ 0 w 152"/>
                <a:gd name="T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68">
                  <a:moveTo>
                    <a:pt x="152" y="0"/>
                  </a:moveTo>
                  <a:cubicBezTo>
                    <a:pt x="123" y="19"/>
                    <a:pt x="137" y="12"/>
                    <a:pt x="112" y="24"/>
                  </a:cubicBezTo>
                  <a:lnTo>
                    <a:pt x="40" y="112"/>
                  </a:lnTo>
                  <a:lnTo>
                    <a:pt x="0" y="168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230890" name="Oval 42"/>
          <p:cNvSpPr>
            <a:spLocks noChangeArrowheads="1"/>
          </p:cNvSpPr>
          <p:nvPr/>
        </p:nvSpPr>
        <p:spPr bwMode="auto">
          <a:xfrm>
            <a:off x="3125788" y="4706938"/>
            <a:ext cx="88900" cy="889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891" name="Oval 43"/>
          <p:cNvSpPr>
            <a:spLocks noChangeArrowheads="1"/>
          </p:cNvSpPr>
          <p:nvPr/>
        </p:nvSpPr>
        <p:spPr bwMode="auto">
          <a:xfrm>
            <a:off x="4360863" y="2941638"/>
            <a:ext cx="88900" cy="889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892" name="Oval 44"/>
          <p:cNvSpPr>
            <a:spLocks noChangeArrowheads="1"/>
          </p:cNvSpPr>
          <p:nvPr/>
        </p:nvSpPr>
        <p:spPr bwMode="auto">
          <a:xfrm>
            <a:off x="4621213" y="5381625"/>
            <a:ext cx="88900" cy="889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893" name="Oval 45"/>
          <p:cNvSpPr>
            <a:spLocks noChangeArrowheads="1"/>
          </p:cNvSpPr>
          <p:nvPr/>
        </p:nvSpPr>
        <p:spPr bwMode="auto">
          <a:xfrm>
            <a:off x="5370513" y="3775075"/>
            <a:ext cx="88900" cy="8890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3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72" grpId="0" animBg="1"/>
      <p:bldP spid="123087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88AA-2AC2-4887-939B-C204C5A3978E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6725"/>
            <a:ext cx="9144000" cy="1143000"/>
          </a:xfrm>
        </p:spPr>
        <p:txBody>
          <a:bodyPr/>
          <a:lstStyle/>
          <a:p>
            <a:r>
              <a:rPr lang="en-US" altLang="en-US"/>
              <a:t>{&lt;K</a:t>
            </a:r>
            <a:r>
              <a:rPr lang="en-US" altLang="en-US" baseline="-25000"/>
              <a:t>Alice</a:t>
            </a:r>
            <a:r>
              <a:rPr lang="en-US" altLang="en-US"/>
              <a:t>,   &gt;,&lt;K</a:t>
            </a:r>
            <a:r>
              <a:rPr lang="en-US" altLang="en-US" baseline="-25000"/>
              <a:t>Alice</a:t>
            </a:r>
            <a:r>
              <a:rPr lang="en-US" altLang="en-US"/>
              <a:t>,   &gt;}</a:t>
            </a:r>
          </a:p>
        </p:txBody>
      </p:sp>
      <p:sp>
        <p:nvSpPr>
          <p:cNvPr id="1216515" name="Oval 3"/>
          <p:cNvSpPr>
            <a:spLocks noChangeArrowheads="1"/>
          </p:cNvSpPr>
          <p:nvPr/>
        </p:nvSpPr>
        <p:spPr bwMode="auto">
          <a:xfrm>
            <a:off x="2851150" y="2355850"/>
            <a:ext cx="1395413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CS</a:t>
            </a:r>
          </a:p>
        </p:txBody>
      </p:sp>
      <p:sp>
        <p:nvSpPr>
          <p:cNvPr id="1216516" name="Oval 4"/>
          <p:cNvSpPr>
            <a:spLocks noChangeArrowheads="1"/>
          </p:cNvSpPr>
          <p:nvPr/>
        </p:nvSpPr>
        <p:spPr bwMode="auto">
          <a:xfrm>
            <a:off x="3741738" y="4687888"/>
            <a:ext cx="1004887" cy="958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17" name="Oval 5"/>
          <p:cNvSpPr>
            <a:spLocks noChangeArrowheads="1"/>
          </p:cNvSpPr>
          <p:nvPr/>
        </p:nvSpPr>
        <p:spPr bwMode="auto">
          <a:xfrm>
            <a:off x="227013" y="2274888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K</a:t>
            </a:r>
            <a:r>
              <a:rPr lang="en-US" altLang="en-US" sz="2800" b="1" baseline="-25000">
                <a:solidFill>
                  <a:schemeClr val="tx1"/>
                </a:solidFill>
              </a:rPr>
              <a:t>Owner[H]</a:t>
            </a:r>
          </a:p>
        </p:txBody>
      </p:sp>
      <p:sp>
        <p:nvSpPr>
          <p:cNvPr id="1216518" name="Oval 6"/>
          <p:cNvSpPr>
            <a:spLocks noChangeArrowheads="1"/>
          </p:cNvSpPr>
          <p:nvPr/>
        </p:nvSpPr>
        <p:spPr bwMode="auto">
          <a:xfrm>
            <a:off x="7748588" y="2324100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216519" name="Oval 7"/>
          <p:cNvSpPr>
            <a:spLocks noChangeArrowheads="1"/>
          </p:cNvSpPr>
          <p:nvPr/>
        </p:nvSpPr>
        <p:spPr bwMode="auto">
          <a:xfrm>
            <a:off x="5037138" y="2289175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216520" name="Line 8"/>
          <p:cNvSpPr>
            <a:spLocks noChangeShapeType="1"/>
          </p:cNvSpPr>
          <p:nvPr/>
        </p:nvSpPr>
        <p:spPr bwMode="auto">
          <a:xfrm flipH="1">
            <a:off x="4705350" y="3421063"/>
            <a:ext cx="3244850" cy="14938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21" name="Rectangle 9"/>
          <p:cNvSpPr>
            <a:spLocks noChangeArrowheads="1"/>
          </p:cNvSpPr>
          <p:nvPr/>
        </p:nvSpPr>
        <p:spPr bwMode="auto">
          <a:xfrm>
            <a:off x="6858000" y="4713288"/>
            <a:ext cx="211138" cy="234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22" name="Rectangle 10"/>
          <p:cNvSpPr>
            <a:spLocks noChangeArrowheads="1"/>
          </p:cNvSpPr>
          <p:nvPr/>
        </p:nvSpPr>
        <p:spPr bwMode="auto">
          <a:xfrm>
            <a:off x="6284913" y="4699000"/>
            <a:ext cx="211137" cy="234950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23" name="Rectangle 11"/>
          <p:cNvSpPr>
            <a:spLocks noChangeArrowheads="1"/>
          </p:cNvSpPr>
          <p:nvPr/>
        </p:nvSpPr>
        <p:spPr bwMode="auto">
          <a:xfrm>
            <a:off x="5942013" y="4535488"/>
            <a:ext cx="1450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{   ,    }</a:t>
            </a:r>
          </a:p>
        </p:txBody>
      </p:sp>
      <p:sp>
        <p:nvSpPr>
          <p:cNvPr id="1216524" name="Rectangle 12"/>
          <p:cNvSpPr>
            <a:spLocks noChangeArrowheads="1"/>
          </p:cNvSpPr>
          <p:nvPr/>
        </p:nvSpPr>
        <p:spPr bwMode="auto">
          <a:xfrm>
            <a:off x="6334125" y="957263"/>
            <a:ext cx="279400" cy="2444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6525" name="Rectangle 13"/>
          <p:cNvSpPr>
            <a:spLocks noChangeArrowheads="1"/>
          </p:cNvSpPr>
          <p:nvPr/>
        </p:nvSpPr>
        <p:spPr bwMode="auto">
          <a:xfrm>
            <a:off x="3956050" y="965200"/>
            <a:ext cx="279400" cy="244475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5" grpId="0" animBg="1"/>
      <p:bldP spid="1216517" grpId="0" animBg="1"/>
      <p:bldP spid="12165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EE78-C5F4-4F4F-AE5A-31D1D7B57BF4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What Does the Automaton Represent?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93125" cy="4038600"/>
          </a:xfrm>
        </p:spPr>
        <p:txBody>
          <a:bodyPr/>
          <a:lstStyle/>
          <a:p>
            <a:r>
              <a:rPr lang="en-US" altLang="en-US"/>
              <a:t>A set of configurations:</a:t>
            </a:r>
          </a:p>
          <a:p>
            <a:pPr lvl="1">
              <a:buFontTx/>
              <a:buNone/>
            </a:pPr>
            <a:r>
              <a:rPr lang="en-US" altLang="en-US"/>
              <a:t>&lt;K, a</a:t>
            </a:r>
            <a:r>
              <a:rPr lang="en-US" altLang="en-US" baseline="-25000"/>
              <a:t>1 </a:t>
            </a:r>
            <a:r>
              <a:rPr lang="en-US" altLang="en-US"/>
              <a:t>… a</a:t>
            </a:r>
            <a:r>
              <a:rPr lang="en-US" altLang="en-US" baseline="-25000"/>
              <a:t>m</a:t>
            </a:r>
            <a:r>
              <a:rPr lang="en-US" altLang="en-US"/>
              <a:t> &gt; is in the set if there is a path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>
              <a:lnSpc>
                <a:spcPct val="160000"/>
              </a:lnSpc>
            </a:pPr>
            <a:r>
              <a:rPr lang="en-US" altLang="en-US"/>
              <a:t>Initial automaton represents </a:t>
            </a:r>
          </a:p>
          <a:p>
            <a:pPr lvl="1">
              <a:buFontTx/>
              <a:buNone/>
            </a:pPr>
            <a:r>
              <a:rPr lang="en-US" altLang="en-US"/>
              <a:t>                   {&lt;K</a:t>
            </a:r>
            <a:r>
              <a:rPr lang="en-US" altLang="en-US" baseline="-25000"/>
              <a:t>Alice</a:t>
            </a:r>
            <a:r>
              <a:rPr lang="en-US" altLang="en-US"/>
              <a:t>,    &gt;,&lt;K</a:t>
            </a:r>
            <a:r>
              <a:rPr lang="en-US" altLang="en-US" baseline="-25000"/>
              <a:t>Alice</a:t>
            </a:r>
            <a:r>
              <a:rPr lang="en-US" altLang="en-US"/>
              <a:t>,    &gt;}</a:t>
            </a:r>
          </a:p>
        </p:txBody>
      </p:sp>
      <p:sp>
        <p:nvSpPr>
          <p:cNvPr id="1218564" name="Rectangle 4"/>
          <p:cNvSpPr>
            <a:spLocks noChangeArrowheads="1"/>
          </p:cNvSpPr>
          <p:nvPr/>
        </p:nvSpPr>
        <p:spPr bwMode="auto">
          <a:xfrm>
            <a:off x="3992563" y="4354513"/>
            <a:ext cx="258762" cy="258762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65" name="Rectangle 5"/>
          <p:cNvSpPr>
            <a:spLocks noChangeArrowheads="1"/>
          </p:cNvSpPr>
          <p:nvPr/>
        </p:nvSpPr>
        <p:spPr bwMode="auto">
          <a:xfrm>
            <a:off x="5705475" y="4340225"/>
            <a:ext cx="258763" cy="258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566" name="Group 6"/>
          <p:cNvGrpSpPr>
            <a:grpSpLocks/>
          </p:cNvGrpSpPr>
          <p:nvPr/>
        </p:nvGrpSpPr>
        <p:grpSpPr bwMode="auto">
          <a:xfrm>
            <a:off x="625475" y="2249488"/>
            <a:ext cx="7194550" cy="1074737"/>
            <a:chOff x="394" y="1417"/>
            <a:chExt cx="4532" cy="677"/>
          </a:xfrm>
        </p:grpSpPr>
        <p:sp>
          <p:nvSpPr>
            <p:cNvPr id="1218567" name="Oval 7"/>
            <p:cNvSpPr>
              <a:spLocks noChangeArrowheads="1"/>
            </p:cNvSpPr>
            <p:nvPr/>
          </p:nvSpPr>
          <p:spPr bwMode="auto">
            <a:xfrm>
              <a:off x="394" y="1603"/>
              <a:ext cx="508" cy="4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1218568" name="Oval 8"/>
            <p:cNvSpPr>
              <a:spLocks noChangeArrowheads="1"/>
            </p:cNvSpPr>
            <p:nvPr/>
          </p:nvSpPr>
          <p:spPr bwMode="auto">
            <a:xfrm>
              <a:off x="4418" y="1593"/>
              <a:ext cx="508" cy="47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69" name="Oval 9"/>
            <p:cNvSpPr>
              <a:spLocks noChangeArrowheads="1"/>
            </p:cNvSpPr>
            <p:nvPr/>
          </p:nvSpPr>
          <p:spPr bwMode="auto">
            <a:xfrm>
              <a:off x="1315" y="1623"/>
              <a:ext cx="508" cy="4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0" name="Oval 10"/>
            <p:cNvSpPr>
              <a:spLocks noChangeArrowheads="1"/>
            </p:cNvSpPr>
            <p:nvPr/>
          </p:nvSpPr>
          <p:spPr bwMode="auto">
            <a:xfrm>
              <a:off x="3389" y="1612"/>
              <a:ext cx="508" cy="47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1" name="Text Box 11"/>
            <p:cNvSpPr txBox="1">
              <a:spLocks noChangeArrowheads="1"/>
            </p:cNvSpPr>
            <p:nvPr/>
          </p:nvSpPr>
          <p:spPr bwMode="auto">
            <a:xfrm>
              <a:off x="515" y="1666"/>
              <a:ext cx="2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1218572" name="Line 12"/>
            <p:cNvSpPr>
              <a:spLocks noChangeShapeType="1"/>
            </p:cNvSpPr>
            <p:nvPr/>
          </p:nvSpPr>
          <p:spPr bwMode="auto">
            <a:xfrm>
              <a:off x="883" y="1853"/>
              <a:ext cx="46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3" name="Line 13"/>
            <p:cNvSpPr>
              <a:spLocks noChangeShapeType="1"/>
            </p:cNvSpPr>
            <p:nvPr/>
          </p:nvSpPr>
          <p:spPr bwMode="auto">
            <a:xfrm>
              <a:off x="1795" y="1862"/>
              <a:ext cx="39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4" name="Line 14"/>
            <p:cNvSpPr>
              <a:spLocks noChangeShapeType="1"/>
            </p:cNvSpPr>
            <p:nvPr/>
          </p:nvSpPr>
          <p:spPr bwMode="auto">
            <a:xfrm>
              <a:off x="2890" y="1853"/>
              <a:ext cx="537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5" name="Line 15"/>
            <p:cNvSpPr>
              <a:spLocks noChangeShapeType="1"/>
            </p:cNvSpPr>
            <p:nvPr/>
          </p:nvSpPr>
          <p:spPr bwMode="auto">
            <a:xfrm flipV="1">
              <a:off x="3878" y="1834"/>
              <a:ext cx="557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6" name="Text Box 16"/>
            <p:cNvSpPr txBox="1">
              <a:spLocks noChangeArrowheads="1"/>
            </p:cNvSpPr>
            <p:nvPr/>
          </p:nvSpPr>
          <p:spPr bwMode="auto">
            <a:xfrm>
              <a:off x="2233" y="1610"/>
              <a:ext cx="6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. . .</a:t>
              </a:r>
            </a:p>
          </p:txBody>
        </p:sp>
        <p:sp>
          <p:nvSpPr>
            <p:cNvPr id="1218577" name="Text Box 17"/>
            <p:cNvSpPr txBox="1">
              <a:spLocks noChangeArrowheads="1"/>
            </p:cNvSpPr>
            <p:nvPr/>
          </p:nvSpPr>
          <p:spPr bwMode="auto">
            <a:xfrm>
              <a:off x="940" y="1456"/>
              <a:ext cx="3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218578" name="Text Box 18"/>
            <p:cNvSpPr txBox="1">
              <a:spLocks noChangeArrowheads="1"/>
            </p:cNvSpPr>
            <p:nvPr/>
          </p:nvSpPr>
          <p:spPr bwMode="auto">
            <a:xfrm>
              <a:off x="1853" y="1456"/>
              <a:ext cx="3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218579" name="Text Box 19"/>
            <p:cNvSpPr txBox="1">
              <a:spLocks noChangeArrowheads="1"/>
            </p:cNvSpPr>
            <p:nvPr/>
          </p:nvSpPr>
          <p:spPr bwMode="auto">
            <a:xfrm>
              <a:off x="3964" y="1417"/>
              <a:ext cx="38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m</a:t>
              </a:r>
            </a:p>
          </p:txBody>
        </p:sp>
      </p:grpSp>
      <p:grpSp>
        <p:nvGrpSpPr>
          <p:cNvPr id="1218580" name="Group 20"/>
          <p:cNvGrpSpPr>
            <a:grpSpLocks/>
          </p:cNvGrpSpPr>
          <p:nvPr/>
        </p:nvGrpSpPr>
        <p:grpSpPr bwMode="auto">
          <a:xfrm>
            <a:off x="5373688" y="5768975"/>
            <a:ext cx="1287462" cy="519113"/>
            <a:chOff x="4510" y="3634"/>
            <a:chExt cx="811" cy="327"/>
          </a:xfrm>
        </p:grpSpPr>
        <p:sp>
          <p:nvSpPr>
            <p:cNvPr id="1218581" name="Rectangle 21"/>
            <p:cNvSpPr>
              <a:spLocks noChangeArrowheads="1"/>
            </p:cNvSpPr>
            <p:nvPr/>
          </p:nvSpPr>
          <p:spPr bwMode="auto">
            <a:xfrm>
              <a:off x="4976" y="3705"/>
              <a:ext cx="161" cy="1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82" name="Rectangle 22"/>
            <p:cNvSpPr>
              <a:spLocks noChangeArrowheads="1"/>
            </p:cNvSpPr>
            <p:nvPr/>
          </p:nvSpPr>
          <p:spPr bwMode="auto">
            <a:xfrm>
              <a:off x="4679" y="3719"/>
              <a:ext cx="169" cy="164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83" name="Rectangle 23"/>
            <p:cNvSpPr>
              <a:spLocks noChangeArrowheads="1"/>
            </p:cNvSpPr>
            <p:nvPr/>
          </p:nvSpPr>
          <p:spPr bwMode="auto">
            <a:xfrm>
              <a:off x="4510" y="3634"/>
              <a:ext cx="8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{   ,    }</a:t>
              </a:r>
            </a:p>
          </p:txBody>
        </p:sp>
      </p:grpSp>
      <p:sp>
        <p:nvSpPr>
          <p:cNvPr id="1218584" name="Oval 24"/>
          <p:cNvSpPr>
            <a:spLocks noChangeArrowheads="1"/>
          </p:cNvSpPr>
          <p:nvPr/>
        </p:nvSpPr>
        <p:spPr bwMode="auto">
          <a:xfrm>
            <a:off x="3743325" y="4995863"/>
            <a:ext cx="627063" cy="66040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K</a:t>
            </a:r>
            <a:r>
              <a:rPr lang="en-US" altLang="en-US" sz="2400" b="1" baseline="-25000">
                <a:solidFill>
                  <a:schemeClr val="tx1"/>
                </a:solidFill>
              </a:rPr>
              <a:t>CS</a:t>
            </a:r>
          </a:p>
        </p:txBody>
      </p:sp>
      <p:sp>
        <p:nvSpPr>
          <p:cNvPr id="1218585" name="Oval 25"/>
          <p:cNvSpPr>
            <a:spLocks noChangeArrowheads="1"/>
          </p:cNvSpPr>
          <p:nvPr/>
        </p:nvSpPr>
        <p:spPr bwMode="auto">
          <a:xfrm>
            <a:off x="4143375" y="6154738"/>
            <a:ext cx="452438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6" name="Oval 26"/>
          <p:cNvSpPr>
            <a:spLocks noChangeAspect="1" noChangeArrowheads="1"/>
          </p:cNvSpPr>
          <p:nvPr/>
        </p:nvSpPr>
        <p:spPr bwMode="auto">
          <a:xfrm>
            <a:off x="2562225" y="4956175"/>
            <a:ext cx="695325" cy="7302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</a:rPr>
              <a:t>K</a:t>
            </a:r>
            <a:r>
              <a:rPr lang="en-US" altLang="en-US" sz="1400" b="1" baseline="-25000">
                <a:solidFill>
                  <a:schemeClr val="tx1"/>
                </a:solidFill>
              </a:rPr>
              <a:t>Owner[H]</a:t>
            </a:r>
          </a:p>
        </p:txBody>
      </p:sp>
      <p:sp>
        <p:nvSpPr>
          <p:cNvPr id="1218587" name="Oval 27"/>
          <p:cNvSpPr>
            <a:spLocks noChangeArrowheads="1"/>
          </p:cNvSpPr>
          <p:nvPr/>
        </p:nvSpPr>
        <p:spPr bwMode="auto">
          <a:xfrm>
            <a:off x="5946775" y="4979988"/>
            <a:ext cx="627063" cy="66040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K</a:t>
            </a:r>
            <a:r>
              <a:rPr lang="en-US" altLang="en-US" sz="1800" b="1" baseline="-2500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218588" name="Oval 28"/>
          <p:cNvSpPr>
            <a:spLocks noChangeArrowheads="1"/>
          </p:cNvSpPr>
          <p:nvPr/>
        </p:nvSpPr>
        <p:spPr bwMode="auto">
          <a:xfrm>
            <a:off x="4725988" y="4962525"/>
            <a:ext cx="628650" cy="66040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K</a:t>
            </a:r>
            <a:r>
              <a:rPr lang="en-US" altLang="en-US" sz="2400" b="1" baseline="-25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218589" name="Line 29"/>
          <p:cNvSpPr>
            <a:spLocks noChangeShapeType="1"/>
          </p:cNvSpPr>
          <p:nvPr/>
        </p:nvSpPr>
        <p:spPr bwMode="auto">
          <a:xfrm flipH="1">
            <a:off x="4576763" y="5526088"/>
            <a:ext cx="1460500" cy="741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0" name="Rectangle 30"/>
          <p:cNvSpPr>
            <a:spLocks noChangeArrowheads="1"/>
          </p:cNvSpPr>
          <p:nvPr/>
        </p:nvSpPr>
        <p:spPr bwMode="auto">
          <a:xfrm>
            <a:off x="2444750" y="4870450"/>
            <a:ext cx="4252913" cy="1916113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02E9-F143-438E-A5AC-501E12EA4B2F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M to Pre*(M)</a:t>
            </a:r>
          </a:p>
        </p:txBody>
      </p:sp>
      <p:sp>
        <p:nvSpPr>
          <p:cNvPr id="1220611" name="Text Box 3"/>
          <p:cNvSpPr txBox="1">
            <a:spLocks noChangeArrowheads="1"/>
          </p:cNvSpPr>
          <p:nvPr/>
        </p:nvSpPr>
        <p:spPr bwMode="auto">
          <a:xfrm>
            <a:off x="196850" y="1411288"/>
            <a:ext cx="5222875" cy="588962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&lt;</a:t>
            </a:r>
            <a:r>
              <a:rPr lang="el-GR" altLang="en-US" sz="3200"/>
              <a:t>σ</a:t>
            </a:r>
            <a:r>
              <a:rPr lang="en-US" altLang="en-US" sz="3200" b="1">
                <a:solidFill>
                  <a:srgbClr val="FFFFFF"/>
                </a:solidFill>
              </a:rPr>
              <a:t>,A&gt;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&lt;</a:t>
            </a:r>
            <a:r>
              <a:rPr lang="el-GR" altLang="en-US" sz="3200"/>
              <a:t>σ</a:t>
            </a:r>
            <a:r>
              <a:rPr lang="en-US" altLang="en-US" sz="3200" b="1" baseline="-25000">
                <a:solidFill>
                  <a:srgbClr val="FFFFFF"/>
                </a:solidFill>
              </a:rPr>
              <a:t>1</a:t>
            </a:r>
            <a:r>
              <a:rPr lang="en-US" altLang="en-US" sz="3200" b="1">
                <a:solidFill>
                  <a:srgbClr val="FFFFFF"/>
                </a:solidFill>
              </a:rPr>
              <a:t>,A</a:t>
            </a:r>
            <a:r>
              <a:rPr lang="en-US" altLang="en-US" sz="3200" b="1" baseline="-25000">
                <a:solidFill>
                  <a:srgbClr val="FFFFFF"/>
                </a:solidFill>
              </a:rPr>
              <a:t>1</a:t>
            </a:r>
            <a:r>
              <a:rPr lang="en-US" altLang="en-US" sz="3200" b="1">
                <a:solidFill>
                  <a:srgbClr val="FFFFFF"/>
                </a:solidFill>
              </a:rPr>
              <a:t> .</a:t>
            </a:r>
            <a:r>
              <a:rPr lang="en-US" altLang="en-US" sz="18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.</a:t>
            </a:r>
            <a:r>
              <a:rPr lang="en-US" altLang="en-US" sz="1800" b="1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olidFill>
                  <a:srgbClr val="FFFFFF"/>
                </a:solidFill>
              </a:rPr>
              <a:t>. A</a:t>
            </a:r>
            <a:r>
              <a:rPr lang="en-US" altLang="en-US" sz="3200" b="1" baseline="-25000">
                <a:solidFill>
                  <a:srgbClr val="FFFFFF"/>
                </a:solidFill>
              </a:rPr>
              <a:t>m</a:t>
            </a:r>
            <a:r>
              <a:rPr lang="en-US" altLang="en-US" sz="3200" b="1">
                <a:solidFill>
                  <a:srgbClr val="FFFFFF"/>
                </a:solidFill>
              </a:rPr>
              <a:t>&gt;</a:t>
            </a:r>
          </a:p>
        </p:txBody>
      </p:sp>
      <p:grpSp>
        <p:nvGrpSpPr>
          <p:cNvPr id="1220612" name="Group 4"/>
          <p:cNvGrpSpPr>
            <a:grpSpLocks/>
          </p:cNvGrpSpPr>
          <p:nvPr/>
        </p:nvGrpSpPr>
        <p:grpSpPr bwMode="auto">
          <a:xfrm>
            <a:off x="6292850" y="1427163"/>
            <a:ext cx="1644650" cy="1546225"/>
            <a:chOff x="3988" y="1495"/>
            <a:chExt cx="1036" cy="974"/>
          </a:xfrm>
        </p:grpSpPr>
        <p:sp>
          <p:nvSpPr>
            <p:cNvPr id="1220613" name="Oval 5"/>
            <p:cNvSpPr>
              <a:spLocks noChangeArrowheads="1"/>
            </p:cNvSpPr>
            <p:nvPr/>
          </p:nvSpPr>
          <p:spPr bwMode="auto">
            <a:xfrm>
              <a:off x="4834" y="1495"/>
              <a:ext cx="190" cy="1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14" name="Freeform 6"/>
            <p:cNvSpPr>
              <a:spLocks/>
            </p:cNvSpPr>
            <p:nvPr/>
          </p:nvSpPr>
          <p:spPr bwMode="auto">
            <a:xfrm>
              <a:off x="3988" y="1642"/>
              <a:ext cx="865" cy="827"/>
            </a:xfrm>
            <a:custGeom>
              <a:avLst/>
              <a:gdLst>
                <a:gd name="T0" fmla="*/ 7 w 865"/>
                <a:gd name="T1" fmla="*/ 827 h 827"/>
                <a:gd name="T2" fmla="*/ 32 w 865"/>
                <a:gd name="T3" fmla="*/ 729 h 827"/>
                <a:gd name="T4" fmla="*/ 69 w 865"/>
                <a:gd name="T5" fmla="*/ 723 h 827"/>
                <a:gd name="T6" fmla="*/ 265 w 865"/>
                <a:gd name="T7" fmla="*/ 705 h 827"/>
                <a:gd name="T8" fmla="*/ 307 w 865"/>
                <a:gd name="T9" fmla="*/ 582 h 827"/>
                <a:gd name="T10" fmla="*/ 307 w 865"/>
                <a:gd name="T11" fmla="*/ 546 h 827"/>
                <a:gd name="T12" fmla="*/ 338 w 865"/>
                <a:gd name="T13" fmla="*/ 454 h 827"/>
                <a:gd name="T14" fmla="*/ 436 w 865"/>
                <a:gd name="T15" fmla="*/ 423 h 827"/>
                <a:gd name="T16" fmla="*/ 540 w 865"/>
                <a:gd name="T17" fmla="*/ 392 h 827"/>
                <a:gd name="T18" fmla="*/ 571 w 865"/>
                <a:gd name="T19" fmla="*/ 343 h 827"/>
                <a:gd name="T20" fmla="*/ 595 w 865"/>
                <a:gd name="T21" fmla="*/ 307 h 827"/>
                <a:gd name="T22" fmla="*/ 626 w 865"/>
                <a:gd name="T23" fmla="*/ 166 h 827"/>
                <a:gd name="T24" fmla="*/ 743 w 865"/>
                <a:gd name="T25" fmla="*/ 117 h 827"/>
                <a:gd name="T26" fmla="*/ 810 w 865"/>
                <a:gd name="T27" fmla="*/ 74 h 827"/>
                <a:gd name="T28" fmla="*/ 847 w 865"/>
                <a:gd name="T29" fmla="*/ 31 h 827"/>
                <a:gd name="T30" fmla="*/ 865 w 865"/>
                <a:gd name="T31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5" h="827">
                  <a:moveTo>
                    <a:pt x="7" y="827"/>
                  </a:moveTo>
                  <a:cubicBezTo>
                    <a:pt x="0" y="805"/>
                    <a:pt x="5" y="739"/>
                    <a:pt x="32" y="729"/>
                  </a:cubicBezTo>
                  <a:cubicBezTo>
                    <a:pt x="44" y="725"/>
                    <a:pt x="57" y="725"/>
                    <a:pt x="69" y="723"/>
                  </a:cubicBezTo>
                  <a:cubicBezTo>
                    <a:pt x="135" y="734"/>
                    <a:pt x="202" y="725"/>
                    <a:pt x="265" y="705"/>
                  </a:cubicBezTo>
                  <a:cubicBezTo>
                    <a:pt x="289" y="670"/>
                    <a:pt x="299" y="624"/>
                    <a:pt x="307" y="582"/>
                  </a:cubicBezTo>
                  <a:cubicBezTo>
                    <a:pt x="298" y="554"/>
                    <a:pt x="300" y="574"/>
                    <a:pt x="307" y="546"/>
                  </a:cubicBezTo>
                  <a:cubicBezTo>
                    <a:pt x="314" y="516"/>
                    <a:pt x="315" y="477"/>
                    <a:pt x="338" y="454"/>
                  </a:cubicBezTo>
                  <a:cubicBezTo>
                    <a:pt x="361" y="431"/>
                    <a:pt x="407" y="428"/>
                    <a:pt x="436" y="423"/>
                  </a:cubicBezTo>
                  <a:cubicBezTo>
                    <a:pt x="472" y="417"/>
                    <a:pt x="506" y="405"/>
                    <a:pt x="540" y="392"/>
                  </a:cubicBezTo>
                  <a:cubicBezTo>
                    <a:pt x="557" y="376"/>
                    <a:pt x="560" y="363"/>
                    <a:pt x="571" y="343"/>
                  </a:cubicBezTo>
                  <a:cubicBezTo>
                    <a:pt x="578" y="330"/>
                    <a:pt x="595" y="307"/>
                    <a:pt x="595" y="307"/>
                  </a:cubicBezTo>
                  <a:cubicBezTo>
                    <a:pt x="599" y="273"/>
                    <a:pt x="598" y="194"/>
                    <a:pt x="626" y="166"/>
                  </a:cubicBezTo>
                  <a:cubicBezTo>
                    <a:pt x="657" y="135"/>
                    <a:pt x="703" y="127"/>
                    <a:pt x="743" y="117"/>
                  </a:cubicBezTo>
                  <a:cubicBezTo>
                    <a:pt x="765" y="101"/>
                    <a:pt x="789" y="91"/>
                    <a:pt x="810" y="74"/>
                  </a:cubicBezTo>
                  <a:cubicBezTo>
                    <a:pt x="825" y="62"/>
                    <a:pt x="833" y="44"/>
                    <a:pt x="847" y="31"/>
                  </a:cubicBezTo>
                  <a:cubicBezTo>
                    <a:pt x="855" y="7"/>
                    <a:pt x="848" y="17"/>
                    <a:pt x="865" y="0"/>
                  </a:cubicBezTo>
                </a:path>
              </a:pathLst>
            </a:custGeom>
            <a:noFill/>
            <a:ln w="38100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15" name="Text Box 7"/>
            <p:cNvSpPr txBox="1">
              <a:spLocks noChangeArrowheads="1"/>
            </p:cNvSpPr>
            <p:nvPr/>
          </p:nvSpPr>
          <p:spPr bwMode="auto">
            <a:xfrm>
              <a:off x="4164" y="1664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</p:grpSp>
      <p:grpSp>
        <p:nvGrpSpPr>
          <p:cNvPr id="1220616" name="Group 8"/>
          <p:cNvGrpSpPr>
            <a:grpSpLocks/>
          </p:cNvGrpSpPr>
          <p:nvPr/>
        </p:nvGrpSpPr>
        <p:grpSpPr bwMode="auto">
          <a:xfrm>
            <a:off x="1868488" y="2490788"/>
            <a:ext cx="4375150" cy="989012"/>
            <a:chOff x="1201" y="2165"/>
            <a:chExt cx="2756" cy="623"/>
          </a:xfrm>
        </p:grpSpPr>
        <p:sp>
          <p:nvSpPr>
            <p:cNvPr id="1220617" name="Text Box 9"/>
            <p:cNvSpPr txBox="1">
              <a:spLocks noChangeArrowheads="1"/>
            </p:cNvSpPr>
            <p:nvPr/>
          </p:nvSpPr>
          <p:spPr bwMode="auto">
            <a:xfrm>
              <a:off x="1830" y="2165"/>
              <a:ext cx="14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1</a:t>
              </a:r>
              <a:r>
                <a:rPr lang="en-US" altLang="en-US" sz="3200" b="1">
                  <a:solidFill>
                    <a:srgbClr val="FFFFFF"/>
                  </a:solidFill>
                </a:rPr>
                <a:t> .</a:t>
              </a:r>
              <a:r>
                <a:rPr lang="en-US" altLang="en-US" sz="1800" b="1">
                  <a:solidFill>
                    <a:srgbClr val="FFFFFF"/>
                  </a:solidFill>
                </a:rPr>
                <a:t> </a:t>
              </a:r>
              <a:r>
                <a:rPr lang="en-US" altLang="en-US" sz="3200" b="1">
                  <a:solidFill>
                    <a:srgbClr val="FFFFFF"/>
                  </a:solidFill>
                </a:rPr>
                <a:t>.</a:t>
              </a:r>
              <a:r>
                <a:rPr lang="en-US" altLang="en-US" sz="1800" b="1">
                  <a:solidFill>
                    <a:srgbClr val="FFFFFF"/>
                  </a:solidFill>
                </a:rPr>
                <a:t> </a:t>
              </a:r>
              <a:r>
                <a:rPr lang="en-US" altLang="en-US" sz="3200" b="1">
                  <a:solidFill>
                    <a:srgbClr val="FFFFFF"/>
                  </a:solidFill>
                </a:rPr>
                <a:t>. 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m</a:t>
              </a:r>
            </a:p>
          </p:txBody>
        </p:sp>
        <p:grpSp>
          <p:nvGrpSpPr>
            <p:cNvPr id="1220618" name="Group 10"/>
            <p:cNvGrpSpPr>
              <a:grpSpLocks/>
            </p:cNvGrpSpPr>
            <p:nvPr/>
          </p:nvGrpSpPr>
          <p:grpSpPr bwMode="auto">
            <a:xfrm>
              <a:off x="1201" y="2423"/>
              <a:ext cx="2524" cy="365"/>
              <a:chOff x="1201" y="2423"/>
              <a:chExt cx="2524" cy="365"/>
            </a:xfrm>
          </p:grpSpPr>
          <p:sp>
            <p:nvSpPr>
              <p:cNvPr id="1220619" name="Freeform 11"/>
              <p:cNvSpPr>
                <a:spLocks/>
              </p:cNvSpPr>
              <p:nvPr/>
            </p:nvSpPr>
            <p:spPr bwMode="auto">
              <a:xfrm>
                <a:off x="1585" y="2558"/>
                <a:ext cx="2140" cy="128"/>
              </a:xfrm>
              <a:custGeom>
                <a:avLst/>
                <a:gdLst>
                  <a:gd name="T0" fmla="*/ 0 w 2140"/>
                  <a:gd name="T1" fmla="*/ 80 h 128"/>
                  <a:gd name="T2" fmla="*/ 288 w 2140"/>
                  <a:gd name="T3" fmla="*/ 70 h 128"/>
                  <a:gd name="T4" fmla="*/ 423 w 2140"/>
                  <a:gd name="T5" fmla="*/ 128 h 128"/>
                  <a:gd name="T6" fmla="*/ 547 w 2140"/>
                  <a:gd name="T7" fmla="*/ 118 h 128"/>
                  <a:gd name="T8" fmla="*/ 816 w 2140"/>
                  <a:gd name="T9" fmla="*/ 80 h 128"/>
                  <a:gd name="T10" fmla="*/ 1011 w 2140"/>
                  <a:gd name="T11" fmla="*/ 128 h 128"/>
                  <a:gd name="T12" fmla="*/ 1239 w 2140"/>
                  <a:gd name="T13" fmla="*/ 61 h 128"/>
                  <a:gd name="T14" fmla="*/ 1355 w 2140"/>
                  <a:gd name="T15" fmla="*/ 98 h 128"/>
                  <a:gd name="T16" fmla="*/ 1519 w 2140"/>
                  <a:gd name="T17" fmla="*/ 60 h 128"/>
                  <a:gd name="T18" fmla="*/ 1662 w 2140"/>
                  <a:gd name="T19" fmla="*/ 98 h 128"/>
                  <a:gd name="T20" fmla="*/ 1811 w 2140"/>
                  <a:gd name="T21" fmla="*/ 30 h 128"/>
                  <a:gd name="T22" fmla="*/ 1886 w 2140"/>
                  <a:gd name="T23" fmla="*/ 68 h 128"/>
                  <a:gd name="T24" fmla="*/ 1991 w 2140"/>
                  <a:gd name="T25" fmla="*/ 38 h 128"/>
                  <a:gd name="T26" fmla="*/ 2140 w 2140"/>
                  <a:gd name="T2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0" h="128">
                    <a:moveTo>
                      <a:pt x="0" y="80"/>
                    </a:moveTo>
                    <a:cubicBezTo>
                      <a:pt x="97" y="91"/>
                      <a:pt x="192" y="95"/>
                      <a:pt x="288" y="70"/>
                    </a:cubicBezTo>
                    <a:cubicBezTo>
                      <a:pt x="374" y="83"/>
                      <a:pt x="354" y="86"/>
                      <a:pt x="423" y="128"/>
                    </a:cubicBezTo>
                    <a:cubicBezTo>
                      <a:pt x="464" y="125"/>
                      <a:pt x="506" y="123"/>
                      <a:pt x="547" y="118"/>
                    </a:cubicBezTo>
                    <a:cubicBezTo>
                      <a:pt x="637" y="107"/>
                      <a:pt x="816" y="80"/>
                      <a:pt x="816" y="80"/>
                    </a:cubicBezTo>
                    <a:cubicBezTo>
                      <a:pt x="906" y="44"/>
                      <a:pt x="918" y="116"/>
                      <a:pt x="1011" y="128"/>
                    </a:cubicBezTo>
                    <a:cubicBezTo>
                      <a:pt x="1059" y="116"/>
                      <a:pt x="1190" y="72"/>
                      <a:pt x="1239" y="61"/>
                    </a:cubicBezTo>
                    <a:cubicBezTo>
                      <a:pt x="1318" y="8"/>
                      <a:pt x="1280" y="124"/>
                      <a:pt x="1355" y="98"/>
                    </a:cubicBezTo>
                    <a:cubicBezTo>
                      <a:pt x="1402" y="105"/>
                      <a:pt x="1478" y="31"/>
                      <a:pt x="1519" y="60"/>
                    </a:cubicBezTo>
                    <a:cubicBezTo>
                      <a:pt x="1558" y="88"/>
                      <a:pt x="1613" y="85"/>
                      <a:pt x="1662" y="98"/>
                    </a:cubicBezTo>
                    <a:cubicBezTo>
                      <a:pt x="1707" y="94"/>
                      <a:pt x="1774" y="35"/>
                      <a:pt x="1811" y="30"/>
                    </a:cubicBezTo>
                    <a:cubicBezTo>
                      <a:pt x="1848" y="25"/>
                      <a:pt x="1856" y="67"/>
                      <a:pt x="1886" y="68"/>
                    </a:cubicBezTo>
                    <a:cubicBezTo>
                      <a:pt x="1916" y="69"/>
                      <a:pt x="1949" y="49"/>
                      <a:pt x="1991" y="38"/>
                    </a:cubicBezTo>
                    <a:cubicBezTo>
                      <a:pt x="2033" y="27"/>
                      <a:pt x="2109" y="8"/>
                      <a:pt x="2140" y="0"/>
                    </a:cubicBezTo>
                  </a:path>
                </a:pathLst>
              </a:cu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620" name="Text Box 12"/>
              <p:cNvSpPr txBox="1">
                <a:spLocks noChangeArrowheads="1"/>
              </p:cNvSpPr>
              <p:nvPr/>
            </p:nvSpPr>
            <p:spPr bwMode="auto">
              <a:xfrm>
                <a:off x="1201" y="2423"/>
                <a:ext cx="35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r>
                  <a:rPr lang="en-US" altLang="en-US" sz="3200" b="1" baseline="-250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sp>
          <p:nvSpPr>
            <p:cNvPr id="1220621" name="Oval 13"/>
            <p:cNvSpPr>
              <a:spLocks noChangeArrowheads="1"/>
            </p:cNvSpPr>
            <p:nvPr/>
          </p:nvSpPr>
          <p:spPr bwMode="auto">
            <a:xfrm>
              <a:off x="3725" y="2434"/>
              <a:ext cx="232" cy="2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0622" name="Group 14"/>
          <p:cNvGrpSpPr>
            <a:grpSpLocks/>
          </p:cNvGrpSpPr>
          <p:nvPr/>
        </p:nvGrpSpPr>
        <p:grpSpPr bwMode="auto">
          <a:xfrm>
            <a:off x="2266950" y="5318125"/>
            <a:ext cx="3125788" cy="1282700"/>
            <a:chOff x="1428" y="3350"/>
            <a:chExt cx="1969" cy="808"/>
          </a:xfrm>
        </p:grpSpPr>
        <p:grpSp>
          <p:nvGrpSpPr>
            <p:cNvPr id="1220623" name="Group 15"/>
            <p:cNvGrpSpPr>
              <a:grpSpLocks/>
            </p:cNvGrpSpPr>
            <p:nvPr/>
          </p:nvGrpSpPr>
          <p:grpSpPr bwMode="auto">
            <a:xfrm>
              <a:off x="1428" y="3350"/>
              <a:ext cx="945" cy="808"/>
              <a:chOff x="268" y="3350"/>
              <a:chExt cx="945" cy="808"/>
            </a:xfrm>
          </p:grpSpPr>
          <p:sp>
            <p:nvSpPr>
              <p:cNvPr id="1220624" name="Text Box 16"/>
              <p:cNvSpPr txBox="1">
                <a:spLocks noChangeArrowheads="1"/>
              </p:cNvSpPr>
              <p:nvPr/>
            </p:nvSpPr>
            <p:spPr bwMode="auto">
              <a:xfrm>
                <a:off x="268" y="3773"/>
                <a:ext cx="25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endParaRPr lang="en-US" altLang="en-US" sz="3200"/>
              </a:p>
            </p:txBody>
          </p:sp>
          <p:sp>
            <p:nvSpPr>
              <p:cNvPr id="1220625" name="Line 17"/>
              <p:cNvSpPr>
                <a:spLocks noChangeShapeType="1"/>
              </p:cNvSpPr>
              <p:nvPr/>
            </p:nvSpPr>
            <p:spPr bwMode="auto">
              <a:xfrm flipV="1">
                <a:off x="1207" y="3350"/>
                <a:ext cx="0" cy="80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626" name="Line 18"/>
              <p:cNvSpPr>
                <a:spLocks noChangeShapeType="1"/>
              </p:cNvSpPr>
              <p:nvPr/>
            </p:nvSpPr>
            <p:spPr bwMode="auto">
              <a:xfrm flipV="1">
                <a:off x="677" y="3837"/>
                <a:ext cx="532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627" name="Line 19"/>
              <p:cNvSpPr>
                <a:spLocks noChangeShapeType="1"/>
              </p:cNvSpPr>
              <p:nvPr/>
            </p:nvSpPr>
            <p:spPr bwMode="auto">
              <a:xfrm flipV="1">
                <a:off x="684" y="4143"/>
                <a:ext cx="529" cy="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628" name="Line 20"/>
              <p:cNvSpPr>
                <a:spLocks noChangeShapeType="1"/>
              </p:cNvSpPr>
              <p:nvPr/>
            </p:nvSpPr>
            <p:spPr bwMode="auto">
              <a:xfrm>
                <a:off x="677" y="3358"/>
                <a:ext cx="0" cy="79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629" name="Line 21"/>
              <p:cNvSpPr>
                <a:spLocks noChangeShapeType="1"/>
              </p:cNvSpPr>
              <p:nvPr/>
            </p:nvSpPr>
            <p:spPr bwMode="auto">
              <a:xfrm flipV="1">
                <a:off x="669" y="3468"/>
                <a:ext cx="544" cy="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630" name="Text Box 22"/>
              <p:cNvSpPr txBox="1">
                <a:spLocks noChangeArrowheads="1"/>
              </p:cNvSpPr>
              <p:nvPr/>
            </p:nvSpPr>
            <p:spPr bwMode="auto">
              <a:xfrm>
                <a:off x="785" y="3793"/>
                <a:ext cx="27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1220631" name="Text Box 23"/>
              <p:cNvSpPr txBox="1">
                <a:spLocks noChangeArrowheads="1"/>
              </p:cNvSpPr>
              <p:nvPr/>
            </p:nvSpPr>
            <p:spPr bwMode="auto">
              <a:xfrm>
                <a:off x="804" y="3444"/>
                <a:ext cx="30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sp>
          <p:nvSpPr>
            <p:cNvPr id="1220632" name="AutoShape 24"/>
            <p:cNvSpPr>
              <a:spLocks noChangeArrowheads="1"/>
            </p:cNvSpPr>
            <p:nvPr/>
          </p:nvSpPr>
          <p:spPr bwMode="auto">
            <a:xfrm>
              <a:off x="2638" y="3889"/>
              <a:ext cx="759" cy="182"/>
            </a:xfrm>
            <a:prstGeom prst="rightArrow">
              <a:avLst>
                <a:gd name="adj1" fmla="val 50000"/>
                <a:gd name="adj2" fmla="val 104258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0633" name="Group 25"/>
          <p:cNvGrpSpPr>
            <a:grpSpLocks/>
          </p:cNvGrpSpPr>
          <p:nvPr/>
        </p:nvGrpSpPr>
        <p:grpSpPr bwMode="auto">
          <a:xfrm>
            <a:off x="5645150" y="4338638"/>
            <a:ext cx="1693863" cy="2255837"/>
            <a:chOff x="3556" y="2733"/>
            <a:chExt cx="1067" cy="1421"/>
          </a:xfrm>
        </p:grpSpPr>
        <p:sp>
          <p:nvSpPr>
            <p:cNvPr id="1220634" name="Text Box 26"/>
            <p:cNvSpPr txBox="1">
              <a:spLocks noChangeArrowheads="1"/>
            </p:cNvSpPr>
            <p:nvPr/>
          </p:nvSpPr>
          <p:spPr bwMode="auto">
            <a:xfrm>
              <a:off x="3556" y="3789"/>
              <a:ext cx="3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sz="3200"/>
                <a:t>σ</a:t>
              </a:r>
              <a:r>
                <a:rPr lang="en-US" altLang="en-US" sz="3200" b="1" baseline="-25000"/>
                <a:t>1</a:t>
              </a:r>
            </a:p>
          </p:txBody>
        </p:sp>
        <p:sp>
          <p:nvSpPr>
            <p:cNvPr id="1220635" name="Line 27"/>
            <p:cNvSpPr>
              <a:spLocks noChangeShapeType="1"/>
            </p:cNvSpPr>
            <p:nvPr/>
          </p:nvSpPr>
          <p:spPr bwMode="auto">
            <a:xfrm flipH="1" flipV="1">
              <a:off x="4602" y="2738"/>
              <a:ext cx="14" cy="14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36" name="Text Box 28"/>
            <p:cNvSpPr txBox="1">
              <a:spLocks noChangeArrowheads="1"/>
            </p:cNvSpPr>
            <p:nvPr/>
          </p:nvSpPr>
          <p:spPr bwMode="auto">
            <a:xfrm>
              <a:off x="4100" y="2797"/>
              <a:ext cx="3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220637" name="Line 29"/>
            <p:cNvSpPr>
              <a:spLocks noChangeShapeType="1"/>
            </p:cNvSpPr>
            <p:nvPr/>
          </p:nvSpPr>
          <p:spPr bwMode="auto">
            <a:xfrm flipV="1">
              <a:off x="3976" y="3510"/>
              <a:ext cx="64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38" name="Line 30"/>
            <p:cNvSpPr>
              <a:spLocks noChangeShapeType="1"/>
            </p:cNvSpPr>
            <p:nvPr/>
          </p:nvSpPr>
          <p:spPr bwMode="auto">
            <a:xfrm flipV="1">
              <a:off x="3974" y="3828"/>
              <a:ext cx="649" cy="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39" name="Line 31"/>
            <p:cNvSpPr>
              <a:spLocks noChangeShapeType="1"/>
            </p:cNvSpPr>
            <p:nvPr/>
          </p:nvSpPr>
          <p:spPr bwMode="auto">
            <a:xfrm>
              <a:off x="3982" y="2733"/>
              <a:ext cx="0" cy="140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40" name="Line 32"/>
            <p:cNvSpPr>
              <a:spLocks noChangeShapeType="1"/>
            </p:cNvSpPr>
            <p:nvPr/>
          </p:nvSpPr>
          <p:spPr bwMode="auto">
            <a:xfrm flipV="1">
              <a:off x="3977" y="3165"/>
              <a:ext cx="63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41" name="Text Box 33"/>
            <p:cNvSpPr txBox="1">
              <a:spLocks noChangeArrowheads="1"/>
            </p:cNvSpPr>
            <p:nvPr/>
          </p:nvSpPr>
          <p:spPr bwMode="auto">
            <a:xfrm>
              <a:off x="4128" y="3783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1220642" name="Line 34"/>
            <p:cNvSpPr>
              <a:spLocks noChangeShapeType="1"/>
            </p:cNvSpPr>
            <p:nvPr/>
          </p:nvSpPr>
          <p:spPr bwMode="auto">
            <a:xfrm>
              <a:off x="3968" y="4140"/>
              <a:ext cx="64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43" name="Line 35"/>
            <p:cNvSpPr>
              <a:spLocks noChangeShapeType="1"/>
            </p:cNvSpPr>
            <p:nvPr/>
          </p:nvSpPr>
          <p:spPr bwMode="auto">
            <a:xfrm flipV="1">
              <a:off x="3976" y="2862"/>
              <a:ext cx="62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44" name="Text Box 36"/>
            <p:cNvSpPr txBox="1">
              <a:spLocks noChangeArrowheads="1"/>
            </p:cNvSpPr>
            <p:nvPr/>
          </p:nvSpPr>
          <p:spPr bwMode="auto">
            <a:xfrm>
              <a:off x="4105" y="3453"/>
              <a:ext cx="4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1220645" name="Text Box 37"/>
            <p:cNvSpPr txBox="1">
              <a:spLocks noChangeArrowheads="1"/>
            </p:cNvSpPr>
            <p:nvPr/>
          </p:nvSpPr>
          <p:spPr bwMode="auto">
            <a:xfrm>
              <a:off x="4147" y="3143"/>
              <a:ext cx="423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...</a:t>
              </a:r>
            </a:p>
          </p:txBody>
        </p:sp>
      </p:grpSp>
      <p:grpSp>
        <p:nvGrpSpPr>
          <p:cNvPr id="1220646" name="Group 38"/>
          <p:cNvGrpSpPr>
            <a:grpSpLocks/>
          </p:cNvGrpSpPr>
          <p:nvPr/>
        </p:nvGrpSpPr>
        <p:grpSpPr bwMode="auto">
          <a:xfrm>
            <a:off x="4373563" y="3263900"/>
            <a:ext cx="1539875" cy="1282700"/>
            <a:chOff x="2755" y="2056"/>
            <a:chExt cx="970" cy="808"/>
          </a:xfrm>
        </p:grpSpPr>
        <p:sp>
          <p:nvSpPr>
            <p:cNvPr id="1220647" name="Text Box 39"/>
            <p:cNvSpPr txBox="1">
              <a:spLocks noChangeArrowheads="1"/>
            </p:cNvSpPr>
            <p:nvPr/>
          </p:nvSpPr>
          <p:spPr bwMode="auto">
            <a:xfrm>
              <a:off x="2755" y="2499"/>
              <a:ext cx="2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sz="3200"/>
                <a:t>σ</a:t>
              </a:r>
              <a:endParaRPr lang="en-US" altLang="en-US" sz="3200"/>
            </a:p>
          </p:txBody>
        </p:sp>
        <p:sp>
          <p:nvSpPr>
            <p:cNvPr id="1220648" name="Line 40"/>
            <p:cNvSpPr>
              <a:spLocks noChangeShapeType="1"/>
            </p:cNvSpPr>
            <p:nvPr/>
          </p:nvSpPr>
          <p:spPr bwMode="auto">
            <a:xfrm flipV="1">
              <a:off x="3062" y="2056"/>
              <a:ext cx="663" cy="57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49" name="Text Box 41"/>
            <p:cNvSpPr txBox="1">
              <a:spLocks noChangeArrowheads="1"/>
            </p:cNvSpPr>
            <p:nvPr/>
          </p:nvSpPr>
          <p:spPr bwMode="auto">
            <a:xfrm>
              <a:off x="3014" y="2123"/>
              <a:ext cx="3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1220650" name="Group 42"/>
          <p:cNvGrpSpPr>
            <a:grpSpLocks/>
          </p:cNvGrpSpPr>
          <p:nvPr/>
        </p:nvGrpSpPr>
        <p:grpSpPr bwMode="auto">
          <a:xfrm>
            <a:off x="2108200" y="1163638"/>
            <a:ext cx="6129338" cy="5629275"/>
            <a:chOff x="1328" y="733"/>
            <a:chExt cx="3861" cy="3546"/>
          </a:xfrm>
        </p:grpSpPr>
        <p:sp>
          <p:nvSpPr>
            <p:cNvPr id="1220651" name="Freeform 43"/>
            <p:cNvSpPr>
              <a:spLocks/>
            </p:cNvSpPr>
            <p:nvPr/>
          </p:nvSpPr>
          <p:spPr bwMode="auto">
            <a:xfrm>
              <a:off x="1328" y="3185"/>
              <a:ext cx="1315" cy="1094"/>
            </a:xfrm>
            <a:custGeom>
              <a:avLst/>
              <a:gdLst>
                <a:gd name="T0" fmla="*/ 560 w 1315"/>
                <a:gd name="T1" fmla="*/ 63 h 1094"/>
                <a:gd name="T2" fmla="*/ 160 w 1315"/>
                <a:gd name="T3" fmla="*/ 407 h 1094"/>
                <a:gd name="T4" fmla="*/ 88 w 1315"/>
                <a:gd name="T5" fmla="*/ 919 h 1094"/>
                <a:gd name="T6" fmla="*/ 688 w 1315"/>
                <a:gd name="T7" fmla="*/ 1087 h 1094"/>
                <a:gd name="T8" fmla="*/ 1216 w 1315"/>
                <a:gd name="T9" fmla="*/ 959 h 1094"/>
                <a:gd name="T10" fmla="*/ 1280 w 1315"/>
                <a:gd name="T11" fmla="*/ 487 h 1094"/>
                <a:gd name="T12" fmla="*/ 1064 w 1315"/>
                <a:gd name="T13" fmla="*/ 71 h 1094"/>
                <a:gd name="T14" fmla="*/ 560 w 1315"/>
                <a:gd name="T15" fmla="*/ 63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5" h="1094">
                  <a:moveTo>
                    <a:pt x="560" y="63"/>
                  </a:moveTo>
                  <a:cubicBezTo>
                    <a:pt x="409" y="119"/>
                    <a:pt x="239" y="264"/>
                    <a:pt x="160" y="407"/>
                  </a:cubicBezTo>
                  <a:cubicBezTo>
                    <a:pt x="81" y="550"/>
                    <a:pt x="0" y="806"/>
                    <a:pt x="88" y="919"/>
                  </a:cubicBezTo>
                  <a:cubicBezTo>
                    <a:pt x="176" y="1032"/>
                    <a:pt x="500" y="1080"/>
                    <a:pt x="688" y="1087"/>
                  </a:cubicBezTo>
                  <a:cubicBezTo>
                    <a:pt x="876" y="1094"/>
                    <a:pt x="1117" y="1059"/>
                    <a:pt x="1216" y="959"/>
                  </a:cubicBezTo>
                  <a:cubicBezTo>
                    <a:pt x="1315" y="859"/>
                    <a:pt x="1305" y="635"/>
                    <a:pt x="1280" y="487"/>
                  </a:cubicBezTo>
                  <a:cubicBezTo>
                    <a:pt x="1255" y="339"/>
                    <a:pt x="1184" y="142"/>
                    <a:pt x="1064" y="71"/>
                  </a:cubicBezTo>
                  <a:cubicBezTo>
                    <a:pt x="944" y="0"/>
                    <a:pt x="716" y="36"/>
                    <a:pt x="560" y="63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0652" name="Freeform 44"/>
            <p:cNvSpPr>
              <a:spLocks/>
            </p:cNvSpPr>
            <p:nvPr/>
          </p:nvSpPr>
          <p:spPr bwMode="auto">
            <a:xfrm>
              <a:off x="2693" y="733"/>
              <a:ext cx="2496" cy="2236"/>
            </a:xfrm>
            <a:custGeom>
              <a:avLst/>
              <a:gdLst>
                <a:gd name="T0" fmla="*/ 2011 w 2496"/>
                <a:gd name="T1" fmla="*/ 99 h 2236"/>
                <a:gd name="T2" fmla="*/ 1155 w 2496"/>
                <a:gd name="T3" fmla="*/ 755 h 2236"/>
                <a:gd name="T4" fmla="*/ 403 w 2496"/>
                <a:gd name="T5" fmla="*/ 1427 h 2236"/>
                <a:gd name="T6" fmla="*/ 59 w 2496"/>
                <a:gd name="T7" fmla="*/ 1843 h 2236"/>
                <a:gd name="T8" fmla="*/ 51 w 2496"/>
                <a:gd name="T9" fmla="*/ 2107 h 2236"/>
                <a:gd name="T10" fmla="*/ 347 w 2496"/>
                <a:gd name="T11" fmla="*/ 2091 h 2236"/>
                <a:gd name="T12" fmla="*/ 1435 w 2496"/>
                <a:gd name="T13" fmla="*/ 1235 h 2236"/>
                <a:gd name="T14" fmla="*/ 2331 w 2496"/>
                <a:gd name="T15" fmla="*/ 403 h 2236"/>
                <a:gd name="T16" fmla="*/ 2427 w 2496"/>
                <a:gd name="T17" fmla="*/ 51 h 2236"/>
                <a:gd name="T18" fmla="*/ 2011 w 2496"/>
                <a:gd name="T19" fmla="*/ 99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6" h="2236">
                  <a:moveTo>
                    <a:pt x="2011" y="99"/>
                  </a:moveTo>
                  <a:cubicBezTo>
                    <a:pt x="1799" y="216"/>
                    <a:pt x="1423" y="534"/>
                    <a:pt x="1155" y="755"/>
                  </a:cubicBezTo>
                  <a:cubicBezTo>
                    <a:pt x="887" y="976"/>
                    <a:pt x="586" y="1246"/>
                    <a:pt x="403" y="1427"/>
                  </a:cubicBezTo>
                  <a:cubicBezTo>
                    <a:pt x="220" y="1608"/>
                    <a:pt x="118" y="1730"/>
                    <a:pt x="59" y="1843"/>
                  </a:cubicBezTo>
                  <a:cubicBezTo>
                    <a:pt x="0" y="1956"/>
                    <a:pt x="3" y="2066"/>
                    <a:pt x="51" y="2107"/>
                  </a:cubicBezTo>
                  <a:cubicBezTo>
                    <a:pt x="99" y="2148"/>
                    <a:pt x="116" y="2236"/>
                    <a:pt x="347" y="2091"/>
                  </a:cubicBezTo>
                  <a:cubicBezTo>
                    <a:pt x="578" y="1946"/>
                    <a:pt x="1104" y="1516"/>
                    <a:pt x="1435" y="1235"/>
                  </a:cubicBezTo>
                  <a:cubicBezTo>
                    <a:pt x="1766" y="954"/>
                    <a:pt x="2166" y="600"/>
                    <a:pt x="2331" y="403"/>
                  </a:cubicBezTo>
                  <a:cubicBezTo>
                    <a:pt x="2496" y="206"/>
                    <a:pt x="2480" y="102"/>
                    <a:pt x="2427" y="51"/>
                  </a:cubicBezTo>
                  <a:cubicBezTo>
                    <a:pt x="2374" y="0"/>
                    <a:pt x="2171" y="30"/>
                    <a:pt x="2011" y="99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20653" name="AutoShape 45"/>
            <p:cNvCxnSpPr>
              <a:cxnSpLocks noChangeShapeType="1"/>
              <a:stCxn id="1220651" idx="6"/>
              <a:endCxn id="1220652" idx="4"/>
            </p:cNvCxnSpPr>
            <p:nvPr/>
          </p:nvCxnSpPr>
          <p:spPr bwMode="auto">
            <a:xfrm flipV="1">
              <a:off x="2392" y="2840"/>
              <a:ext cx="344" cy="408"/>
            </a:xfrm>
            <a:prstGeom prst="straightConnector1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2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CA68-A1DA-4953-916B-A7AF4908C6D3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Pre*({&lt;K</a:t>
            </a:r>
            <a:r>
              <a:rPr lang="en-US" altLang="en-US" baseline="-25000"/>
              <a:t>Alice</a:t>
            </a:r>
            <a:r>
              <a:rPr lang="en-US" altLang="en-US"/>
              <a:t>,   &gt;, &lt;K</a:t>
            </a:r>
            <a:r>
              <a:rPr lang="en-US" altLang="en-US" baseline="-25000"/>
              <a:t>Alice</a:t>
            </a:r>
            <a:r>
              <a:rPr lang="en-US" altLang="en-US"/>
              <a:t>,   &gt;})</a:t>
            </a:r>
          </a:p>
        </p:txBody>
      </p:sp>
      <p:sp>
        <p:nvSpPr>
          <p:cNvPr id="1222659" name="Oval 3"/>
          <p:cNvSpPr>
            <a:spLocks noChangeArrowheads="1"/>
          </p:cNvSpPr>
          <p:nvPr/>
        </p:nvSpPr>
        <p:spPr bwMode="auto">
          <a:xfrm>
            <a:off x="2851150" y="1711325"/>
            <a:ext cx="1395413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CS</a:t>
            </a:r>
          </a:p>
        </p:txBody>
      </p:sp>
      <p:sp>
        <p:nvSpPr>
          <p:cNvPr id="1222660" name="Oval 4"/>
          <p:cNvSpPr>
            <a:spLocks noChangeArrowheads="1"/>
          </p:cNvSpPr>
          <p:nvPr/>
        </p:nvSpPr>
        <p:spPr bwMode="auto">
          <a:xfrm>
            <a:off x="3741738" y="4043363"/>
            <a:ext cx="1004887" cy="958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61" name="Oval 5"/>
          <p:cNvSpPr>
            <a:spLocks noChangeArrowheads="1"/>
          </p:cNvSpPr>
          <p:nvPr/>
        </p:nvSpPr>
        <p:spPr bwMode="auto">
          <a:xfrm>
            <a:off x="227013" y="1630363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K</a:t>
            </a:r>
            <a:r>
              <a:rPr lang="en-US" altLang="en-US" sz="2800" b="1" baseline="-25000">
                <a:solidFill>
                  <a:schemeClr val="tx1"/>
                </a:solidFill>
              </a:rPr>
              <a:t>Owner[H]</a:t>
            </a:r>
          </a:p>
        </p:txBody>
      </p:sp>
      <p:sp>
        <p:nvSpPr>
          <p:cNvPr id="1222662" name="Oval 6"/>
          <p:cNvSpPr>
            <a:spLocks noChangeArrowheads="1"/>
          </p:cNvSpPr>
          <p:nvPr/>
        </p:nvSpPr>
        <p:spPr bwMode="auto">
          <a:xfrm>
            <a:off x="7748588" y="1679575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222663" name="Oval 7"/>
          <p:cNvSpPr>
            <a:spLocks noChangeArrowheads="1"/>
          </p:cNvSpPr>
          <p:nvPr/>
        </p:nvSpPr>
        <p:spPr bwMode="auto">
          <a:xfrm>
            <a:off x="5037138" y="1644650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222664" name="Line 8"/>
          <p:cNvSpPr>
            <a:spLocks noChangeShapeType="1"/>
          </p:cNvSpPr>
          <p:nvPr/>
        </p:nvSpPr>
        <p:spPr bwMode="auto">
          <a:xfrm flipH="1">
            <a:off x="4705350" y="2776538"/>
            <a:ext cx="3244850" cy="14938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65" name="Rectangle 9"/>
          <p:cNvSpPr>
            <a:spLocks noChangeArrowheads="1"/>
          </p:cNvSpPr>
          <p:nvPr/>
        </p:nvSpPr>
        <p:spPr bwMode="auto">
          <a:xfrm>
            <a:off x="6858000" y="4068763"/>
            <a:ext cx="211138" cy="234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66" name="Rectangle 10"/>
          <p:cNvSpPr>
            <a:spLocks noChangeArrowheads="1"/>
          </p:cNvSpPr>
          <p:nvPr/>
        </p:nvSpPr>
        <p:spPr bwMode="auto">
          <a:xfrm>
            <a:off x="6284913" y="4054475"/>
            <a:ext cx="211137" cy="234950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67" name="Rectangle 11"/>
          <p:cNvSpPr>
            <a:spLocks noChangeArrowheads="1"/>
          </p:cNvSpPr>
          <p:nvPr/>
        </p:nvSpPr>
        <p:spPr bwMode="auto">
          <a:xfrm>
            <a:off x="5954713" y="3840163"/>
            <a:ext cx="1539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{  ,   }</a:t>
            </a:r>
          </a:p>
        </p:txBody>
      </p:sp>
      <p:sp>
        <p:nvSpPr>
          <p:cNvPr id="1222668" name="Line 12"/>
          <p:cNvSpPr>
            <a:spLocks noChangeShapeType="1"/>
          </p:cNvSpPr>
          <p:nvPr/>
        </p:nvSpPr>
        <p:spPr bwMode="auto">
          <a:xfrm>
            <a:off x="6411913" y="2252663"/>
            <a:ext cx="13938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69" name="Line 13"/>
          <p:cNvSpPr>
            <a:spLocks noChangeShapeType="1"/>
          </p:cNvSpPr>
          <p:nvPr/>
        </p:nvSpPr>
        <p:spPr bwMode="auto">
          <a:xfrm flipV="1">
            <a:off x="4203700" y="2286000"/>
            <a:ext cx="869950" cy="11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70" name="Text Box 14"/>
          <p:cNvSpPr txBox="1">
            <a:spLocks noChangeArrowheads="1"/>
          </p:cNvSpPr>
          <p:nvPr/>
        </p:nvSpPr>
        <p:spPr bwMode="auto">
          <a:xfrm>
            <a:off x="3933825" y="1285875"/>
            <a:ext cx="156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faculty</a:t>
            </a:r>
          </a:p>
        </p:txBody>
      </p:sp>
      <p:sp>
        <p:nvSpPr>
          <p:cNvPr id="1222671" name="Text Box 15"/>
          <p:cNvSpPr txBox="1">
            <a:spLocks noChangeArrowheads="1"/>
          </p:cNvSpPr>
          <p:nvPr/>
        </p:nvSpPr>
        <p:spPr bwMode="auto">
          <a:xfrm>
            <a:off x="6064250" y="1230313"/>
            <a:ext cx="2479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myStudents</a:t>
            </a:r>
          </a:p>
        </p:txBody>
      </p:sp>
      <p:sp>
        <p:nvSpPr>
          <p:cNvPr id="1222672" name="Text Box 16"/>
          <p:cNvSpPr txBox="1">
            <a:spLocks noChangeArrowheads="1"/>
          </p:cNvSpPr>
          <p:nvPr/>
        </p:nvSpPr>
        <p:spPr bwMode="auto">
          <a:xfrm>
            <a:off x="522288" y="5957888"/>
            <a:ext cx="5505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&lt;K</a:t>
            </a:r>
            <a:r>
              <a:rPr lang="en-US" altLang="en-US" sz="3200" b="1" baseline="-25000"/>
              <a:t>CS</a:t>
            </a:r>
            <a:r>
              <a:rPr lang="en-US" altLang="en-US" sz="3200" b="1"/>
              <a:t>,faculty 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 b="1"/>
              <a:t>&lt;K</a:t>
            </a:r>
            <a:r>
              <a:rPr lang="en-US" altLang="en-US" sz="3200" b="1" baseline="-25000"/>
              <a:t>Bob</a:t>
            </a:r>
            <a:r>
              <a:rPr lang="en-US" altLang="en-US" sz="3200" b="1"/>
              <a:t>, </a:t>
            </a:r>
            <a:r>
              <a:rPr lang="en-US" altLang="en-US" sz="3200" b="1">
                <a:solidFill>
                  <a:srgbClr val="FFFFFF"/>
                </a:solidFill>
                <a:latin typeface="Symbol" panose="05050102010706020507" pitchFamily="18" charset="2"/>
              </a:rPr>
              <a:t>e</a:t>
            </a:r>
            <a:r>
              <a:rPr lang="en-US" altLang="en-US" sz="3200" b="1"/>
              <a:t>&gt;</a:t>
            </a:r>
          </a:p>
        </p:txBody>
      </p:sp>
      <p:grpSp>
        <p:nvGrpSpPr>
          <p:cNvPr id="1222673" name="Group 17"/>
          <p:cNvGrpSpPr>
            <a:grpSpLocks/>
          </p:cNvGrpSpPr>
          <p:nvPr/>
        </p:nvGrpSpPr>
        <p:grpSpPr bwMode="auto">
          <a:xfrm>
            <a:off x="350838" y="5026025"/>
            <a:ext cx="6875462" cy="703263"/>
            <a:chOff x="47" y="3513"/>
            <a:chExt cx="4331" cy="443"/>
          </a:xfrm>
        </p:grpSpPr>
        <p:sp>
          <p:nvSpPr>
            <p:cNvPr id="1222674" name="Text Box 18"/>
            <p:cNvSpPr txBox="1">
              <a:spLocks noChangeArrowheads="1"/>
            </p:cNvSpPr>
            <p:nvPr/>
          </p:nvSpPr>
          <p:spPr bwMode="auto">
            <a:xfrm>
              <a:off x="47" y="3591"/>
              <a:ext cx="433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/>
                <a:t>&lt;K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, myStudents &gt; </a:t>
              </a:r>
              <a:r>
                <a:rPr lang="en-US" altLang="en-US" sz="3200" b="1">
                  <a:sym typeface="Symbol" panose="05050102010706020507" pitchFamily="18" charset="2"/>
                </a:rPr>
                <a:t></a:t>
              </a:r>
              <a:r>
                <a:rPr lang="en-US" altLang="en-US" sz="3200" b="1"/>
                <a:t> &lt;K</a:t>
              </a:r>
              <a:r>
                <a:rPr lang="en-US" altLang="en-US" sz="3200" b="1" baseline="-25000"/>
                <a:t>Alice</a:t>
              </a:r>
              <a:r>
                <a:rPr lang="en-US" altLang="en-US" sz="3200" b="1"/>
                <a:t>, </a:t>
              </a:r>
              <a:r>
                <a:rPr lang="en-US" altLang="en-US" sz="3200" b="1">
                  <a:solidFill>
                    <a:srgbClr val="FFFFFF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3200" b="1"/>
                <a:t>&gt;</a:t>
              </a:r>
            </a:p>
          </p:txBody>
        </p:sp>
        <p:sp>
          <p:nvSpPr>
            <p:cNvPr id="1222675" name="Text Box 19"/>
            <p:cNvSpPr txBox="1">
              <a:spLocks noChangeArrowheads="1"/>
            </p:cNvSpPr>
            <p:nvPr/>
          </p:nvSpPr>
          <p:spPr bwMode="auto">
            <a:xfrm>
              <a:off x="3995" y="3513"/>
              <a:ext cx="1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200" b="1">
                <a:solidFill>
                  <a:srgbClr val="FFFFFF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1222676" name="Freeform 20"/>
          <p:cNvSpPr>
            <a:spLocks/>
          </p:cNvSpPr>
          <p:nvPr/>
        </p:nvSpPr>
        <p:spPr bwMode="auto">
          <a:xfrm>
            <a:off x="7289800" y="2360613"/>
            <a:ext cx="463550" cy="392112"/>
          </a:xfrm>
          <a:custGeom>
            <a:avLst/>
            <a:gdLst>
              <a:gd name="T0" fmla="*/ 273 w 292"/>
              <a:gd name="T1" fmla="*/ 33 h 247"/>
              <a:gd name="T2" fmla="*/ 151 w 292"/>
              <a:gd name="T3" fmla="*/ 20 h 247"/>
              <a:gd name="T4" fmla="*/ 4 w 292"/>
              <a:gd name="T5" fmla="*/ 82 h 247"/>
              <a:gd name="T6" fmla="*/ 47 w 292"/>
              <a:gd name="T7" fmla="*/ 210 h 247"/>
              <a:gd name="T8" fmla="*/ 90 w 292"/>
              <a:gd name="T9" fmla="*/ 247 h 247"/>
              <a:gd name="T10" fmla="*/ 237 w 292"/>
              <a:gd name="T11" fmla="*/ 198 h 247"/>
              <a:gd name="T12" fmla="*/ 255 w 292"/>
              <a:gd name="T13" fmla="*/ 186 h 247"/>
              <a:gd name="T14" fmla="*/ 292 w 292"/>
              <a:gd name="T15" fmla="*/ 17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247">
                <a:moveTo>
                  <a:pt x="273" y="33"/>
                </a:moveTo>
                <a:cubicBezTo>
                  <a:pt x="242" y="0"/>
                  <a:pt x="190" y="17"/>
                  <a:pt x="151" y="20"/>
                </a:cubicBezTo>
                <a:cubicBezTo>
                  <a:pt x="97" y="35"/>
                  <a:pt x="45" y="38"/>
                  <a:pt x="4" y="82"/>
                </a:cubicBezTo>
                <a:cubicBezTo>
                  <a:pt x="8" y="135"/>
                  <a:pt x="0" y="180"/>
                  <a:pt x="47" y="210"/>
                </a:cubicBezTo>
                <a:cubicBezTo>
                  <a:pt x="55" y="236"/>
                  <a:pt x="65" y="239"/>
                  <a:pt x="90" y="247"/>
                </a:cubicBezTo>
                <a:cubicBezTo>
                  <a:pt x="139" y="231"/>
                  <a:pt x="188" y="214"/>
                  <a:pt x="237" y="198"/>
                </a:cubicBezTo>
                <a:cubicBezTo>
                  <a:pt x="243" y="194"/>
                  <a:pt x="248" y="189"/>
                  <a:pt x="255" y="186"/>
                </a:cubicBezTo>
                <a:cubicBezTo>
                  <a:pt x="267" y="181"/>
                  <a:pt x="292" y="174"/>
                  <a:pt x="292" y="174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77" name="Freeform 21"/>
          <p:cNvSpPr>
            <a:spLocks/>
          </p:cNvSpPr>
          <p:nvPr/>
        </p:nvSpPr>
        <p:spPr bwMode="auto">
          <a:xfrm>
            <a:off x="4668838" y="2433638"/>
            <a:ext cx="463550" cy="392112"/>
          </a:xfrm>
          <a:custGeom>
            <a:avLst/>
            <a:gdLst>
              <a:gd name="T0" fmla="*/ 273 w 292"/>
              <a:gd name="T1" fmla="*/ 33 h 247"/>
              <a:gd name="T2" fmla="*/ 151 w 292"/>
              <a:gd name="T3" fmla="*/ 20 h 247"/>
              <a:gd name="T4" fmla="*/ 4 w 292"/>
              <a:gd name="T5" fmla="*/ 82 h 247"/>
              <a:gd name="T6" fmla="*/ 47 w 292"/>
              <a:gd name="T7" fmla="*/ 210 h 247"/>
              <a:gd name="T8" fmla="*/ 90 w 292"/>
              <a:gd name="T9" fmla="*/ 247 h 247"/>
              <a:gd name="T10" fmla="*/ 237 w 292"/>
              <a:gd name="T11" fmla="*/ 198 h 247"/>
              <a:gd name="T12" fmla="*/ 255 w 292"/>
              <a:gd name="T13" fmla="*/ 186 h 247"/>
              <a:gd name="T14" fmla="*/ 292 w 292"/>
              <a:gd name="T15" fmla="*/ 17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2" h="247">
                <a:moveTo>
                  <a:pt x="273" y="33"/>
                </a:moveTo>
                <a:cubicBezTo>
                  <a:pt x="242" y="0"/>
                  <a:pt x="190" y="17"/>
                  <a:pt x="151" y="20"/>
                </a:cubicBezTo>
                <a:cubicBezTo>
                  <a:pt x="97" y="35"/>
                  <a:pt x="45" y="38"/>
                  <a:pt x="4" y="82"/>
                </a:cubicBezTo>
                <a:cubicBezTo>
                  <a:pt x="8" y="135"/>
                  <a:pt x="0" y="180"/>
                  <a:pt x="47" y="210"/>
                </a:cubicBezTo>
                <a:cubicBezTo>
                  <a:pt x="55" y="236"/>
                  <a:pt x="65" y="239"/>
                  <a:pt x="90" y="247"/>
                </a:cubicBezTo>
                <a:cubicBezTo>
                  <a:pt x="139" y="231"/>
                  <a:pt x="188" y="214"/>
                  <a:pt x="237" y="198"/>
                </a:cubicBezTo>
                <a:cubicBezTo>
                  <a:pt x="243" y="194"/>
                  <a:pt x="248" y="189"/>
                  <a:pt x="255" y="186"/>
                </a:cubicBezTo>
                <a:cubicBezTo>
                  <a:pt x="267" y="181"/>
                  <a:pt x="292" y="174"/>
                  <a:pt x="292" y="174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78" name="Rectangle 22"/>
          <p:cNvSpPr>
            <a:spLocks noChangeArrowheads="1"/>
          </p:cNvSpPr>
          <p:nvPr/>
        </p:nvSpPr>
        <p:spPr bwMode="auto">
          <a:xfrm>
            <a:off x="6992938" y="468313"/>
            <a:ext cx="268287" cy="2555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2679" name="Rectangle 23"/>
          <p:cNvSpPr>
            <a:spLocks noChangeArrowheads="1"/>
          </p:cNvSpPr>
          <p:nvPr/>
        </p:nvSpPr>
        <p:spPr bwMode="auto">
          <a:xfrm>
            <a:off x="4445000" y="487363"/>
            <a:ext cx="268288" cy="255587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2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2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2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2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0" grpId="0"/>
      <p:bldP spid="1222671" grpId="0"/>
      <p:bldP spid="122267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8B495-B022-4EC5-BBCF-1C81C669C99F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Pre*({&lt;K</a:t>
            </a:r>
            <a:r>
              <a:rPr lang="en-US" altLang="en-US" baseline="-25000"/>
              <a:t>Alice</a:t>
            </a:r>
            <a:r>
              <a:rPr lang="en-US" altLang="en-US"/>
              <a:t>,   &gt;, &lt;K</a:t>
            </a:r>
            <a:r>
              <a:rPr lang="en-US" altLang="en-US" baseline="-25000"/>
              <a:t>Alice</a:t>
            </a:r>
            <a:r>
              <a:rPr lang="en-US" altLang="en-US"/>
              <a:t>,   &gt;}) </a:t>
            </a:r>
          </a:p>
        </p:txBody>
      </p:sp>
      <p:sp>
        <p:nvSpPr>
          <p:cNvPr id="1224707" name="Oval 3"/>
          <p:cNvSpPr>
            <a:spLocks noChangeArrowheads="1"/>
          </p:cNvSpPr>
          <p:nvPr/>
        </p:nvSpPr>
        <p:spPr bwMode="auto">
          <a:xfrm>
            <a:off x="2851150" y="1711325"/>
            <a:ext cx="1395413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CS</a:t>
            </a:r>
          </a:p>
        </p:txBody>
      </p:sp>
      <p:sp>
        <p:nvSpPr>
          <p:cNvPr id="1224708" name="Oval 4"/>
          <p:cNvSpPr>
            <a:spLocks noChangeArrowheads="1"/>
          </p:cNvSpPr>
          <p:nvPr/>
        </p:nvSpPr>
        <p:spPr bwMode="auto">
          <a:xfrm>
            <a:off x="3741738" y="4043363"/>
            <a:ext cx="1004887" cy="958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09" name="Oval 5"/>
          <p:cNvSpPr>
            <a:spLocks noChangeArrowheads="1"/>
          </p:cNvSpPr>
          <p:nvPr/>
        </p:nvSpPr>
        <p:spPr bwMode="auto">
          <a:xfrm>
            <a:off x="227013" y="1630363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K</a:t>
            </a:r>
            <a:r>
              <a:rPr lang="en-US" altLang="en-US" sz="2800" b="1" baseline="-25000">
                <a:solidFill>
                  <a:schemeClr val="tx1"/>
                </a:solidFill>
              </a:rPr>
              <a:t>Owner[H]</a:t>
            </a:r>
          </a:p>
        </p:txBody>
      </p:sp>
      <p:sp>
        <p:nvSpPr>
          <p:cNvPr id="1224710" name="Oval 6"/>
          <p:cNvSpPr>
            <a:spLocks noChangeArrowheads="1"/>
          </p:cNvSpPr>
          <p:nvPr/>
        </p:nvSpPr>
        <p:spPr bwMode="auto">
          <a:xfrm>
            <a:off x="7748588" y="1679575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224711" name="Oval 7"/>
          <p:cNvSpPr>
            <a:spLocks noChangeArrowheads="1"/>
          </p:cNvSpPr>
          <p:nvPr/>
        </p:nvSpPr>
        <p:spPr bwMode="auto">
          <a:xfrm>
            <a:off x="5037138" y="1644650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224712" name="Line 8"/>
          <p:cNvSpPr>
            <a:spLocks noChangeShapeType="1"/>
          </p:cNvSpPr>
          <p:nvPr/>
        </p:nvSpPr>
        <p:spPr bwMode="auto">
          <a:xfrm flipH="1">
            <a:off x="4705350" y="2776538"/>
            <a:ext cx="3244850" cy="14938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13" name="Rectangle 9"/>
          <p:cNvSpPr>
            <a:spLocks noChangeArrowheads="1"/>
          </p:cNvSpPr>
          <p:nvPr/>
        </p:nvSpPr>
        <p:spPr bwMode="auto">
          <a:xfrm>
            <a:off x="6858000" y="4068763"/>
            <a:ext cx="211138" cy="234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14" name="Rectangle 10"/>
          <p:cNvSpPr>
            <a:spLocks noChangeArrowheads="1"/>
          </p:cNvSpPr>
          <p:nvPr/>
        </p:nvSpPr>
        <p:spPr bwMode="auto">
          <a:xfrm>
            <a:off x="6284913" y="4054475"/>
            <a:ext cx="211137" cy="234950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15" name="Rectangle 11"/>
          <p:cNvSpPr>
            <a:spLocks noChangeArrowheads="1"/>
          </p:cNvSpPr>
          <p:nvPr/>
        </p:nvSpPr>
        <p:spPr bwMode="auto">
          <a:xfrm>
            <a:off x="5943600" y="3930650"/>
            <a:ext cx="1539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{  ,   }</a:t>
            </a:r>
          </a:p>
        </p:txBody>
      </p:sp>
      <p:sp>
        <p:nvSpPr>
          <p:cNvPr id="1224716" name="Line 12"/>
          <p:cNvSpPr>
            <a:spLocks noChangeShapeType="1"/>
          </p:cNvSpPr>
          <p:nvPr/>
        </p:nvSpPr>
        <p:spPr bwMode="auto">
          <a:xfrm>
            <a:off x="6411913" y="2252663"/>
            <a:ext cx="13938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17" name="Line 13"/>
          <p:cNvSpPr>
            <a:spLocks noChangeShapeType="1"/>
          </p:cNvSpPr>
          <p:nvPr/>
        </p:nvSpPr>
        <p:spPr bwMode="auto">
          <a:xfrm flipV="1">
            <a:off x="4203700" y="2286000"/>
            <a:ext cx="869950" cy="11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3933825" y="1285875"/>
            <a:ext cx="156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faculty</a:t>
            </a: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6064250" y="1230313"/>
            <a:ext cx="2479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myStudents</a:t>
            </a:r>
          </a:p>
        </p:txBody>
      </p:sp>
      <p:grpSp>
        <p:nvGrpSpPr>
          <p:cNvPr id="1224720" name="Group 16"/>
          <p:cNvGrpSpPr>
            <a:grpSpLocks/>
          </p:cNvGrpSpPr>
          <p:nvPr/>
        </p:nvGrpSpPr>
        <p:grpSpPr bwMode="auto">
          <a:xfrm>
            <a:off x="4427538" y="2876550"/>
            <a:ext cx="1014412" cy="1182688"/>
            <a:chOff x="2789" y="1812"/>
            <a:chExt cx="639" cy="745"/>
          </a:xfrm>
        </p:grpSpPr>
        <p:sp>
          <p:nvSpPr>
            <p:cNvPr id="1224721" name="Line 17"/>
            <p:cNvSpPr>
              <a:spLocks noChangeShapeType="1"/>
            </p:cNvSpPr>
            <p:nvPr/>
          </p:nvSpPr>
          <p:spPr bwMode="auto">
            <a:xfrm flipH="1">
              <a:off x="2789" y="1812"/>
              <a:ext cx="639" cy="7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722" name="Rectangle 18"/>
            <p:cNvSpPr>
              <a:spLocks noChangeArrowheads="1"/>
            </p:cNvSpPr>
            <p:nvPr/>
          </p:nvSpPr>
          <p:spPr bwMode="auto">
            <a:xfrm>
              <a:off x="2901" y="1988"/>
              <a:ext cx="154" cy="169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4723" name="Group 19"/>
          <p:cNvGrpSpPr>
            <a:grpSpLocks/>
          </p:cNvGrpSpPr>
          <p:nvPr/>
        </p:nvGrpSpPr>
        <p:grpSpPr bwMode="auto">
          <a:xfrm>
            <a:off x="1404938" y="2743200"/>
            <a:ext cx="2430462" cy="1560513"/>
            <a:chOff x="885" y="1728"/>
            <a:chExt cx="1531" cy="983"/>
          </a:xfrm>
        </p:grpSpPr>
        <p:sp>
          <p:nvSpPr>
            <p:cNvPr id="1224724" name="Line 20"/>
            <p:cNvSpPr>
              <a:spLocks noChangeShapeType="1"/>
            </p:cNvSpPr>
            <p:nvPr/>
          </p:nvSpPr>
          <p:spPr bwMode="auto">
            <a:xfrm>
              <a:off x="885" y="1728"/>
              <a:ext cx="1531" cy="9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725" name="Rectangle 21"/>
            <p:cNvSpPr>
              <a:spLocks noChangeArrowheads="1"/>
            </p:cNvSpPr>
            <p:nvPr/>
          </p:nvSpPr>
          <p:spPr bwMode="auto">
            <a:xfrm>
              <a:off x="1621" y="1971"/>
              <a:ext cx="154" cy="169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4726" name="Group 22"/>
          <p:cNvGrpSpPr>
            <a:grpSpLocks/>
          </p:cNvGrpSpPr>
          <p:nvPr/>
        </p:nvGrpSpPr>
        <p:grpSpPr bwMode="auto">
          <a:xfrm>
            <a:off x="-92075" y="5051425"/>
            <a:ext cx="7339013" cy="641350"/>
            <a:chOff x="-58" y="3182"/>
            <a:chExt cx="4623" cy="404"/>
          </a:xfrm>
        </p:grpSpPr>
        <p:sp>
          <p:nvSpPr>
            <p:cNvPr id="1224727" name="Text Box 23"/>
            <p:cNvSpPr txBox="1">
              <a:spLocks noChangeArrowheads="1"/>
            </p:cNvSpPr>
            <p:nvPr/>
          </p:nvSpPr>
          <p:spPr bwMode="auto">
            <a:xfrm>
              <a:off x="-58" y="3182"/>
              <a:ext cx="462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 </a:t>
              </a:r>
              <a:r>
                <a:rPr lang="en-US" altLang="en-US" sz="3200" b="1"/>
                <a:t>&lt;K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,  &gt; </a:t>
              </a:r>
              <a:r>
                <a:rPr lang="en-US" altLang="en-US" sz="3200" b="1">
                  <a:sym typeface="Symbol" panose="05050102010706020507" pitchFamily="18" charset="2"/>
                </a:rPr>
                <a:t></a:t>
              </a:r>
              <a:r>
                <a:rPr lang="en-US" altLang="en-US" sz="3200" b="1"/>
                <a:t> &lt;K</a:t>
              </a:r>
              <a:r>
                <a:rPr lang="en-US" altLang="en-US" sz="3200" b="1" baseline="-25000"/>
                <a:t>Bob</a:t>
              </a:r>
              <a:r>
                <a:rPr lang="en-US" altLang="en-US" sz="3200" b="1"/>
                <a:t>, myStudents  </a:t>
              </a:r>
              <a:r>
                <a:rPr lang="en-US" altLang="en-US" sz="36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■</a:t>
              </a:r>
              <a:r>
                <a:rPr lang="en-US" altLang="en-US" sz="3200" b="1"/>
                <a:t>&gt;</a:t>
              </a:r>
              <a:endParaRPr lang="en-US" alt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1224728" name="Rectangle 24"/>
            <p:cNvSpPr>
              <a:spLocks noChangeArrowheads="1"/>
            </p:cNvSpPr>
            <p:nvPr/>
          </p:nvSpPr>
          <p:spPr bwMode="auto">
            <a:xfrm>
              <a:off x="883" y="3329"/>
              <a:ext cx="154" cy="169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4729" name="Text Box 25"/>
          <p:cNvSpPr txBox="1">
            <a:spLocks noChangeArrowheads="1"/>
          </p:cNvSpPr>
          <p:nvPr/>
        </p:nvSpPr>
        <p:spPr bwMode="auto">
          <a:xfrm>
            <a:off x="84138" y="5778500"/>
            <a:ext cx="7023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&lt;</a:t>
            </a:r>
            <a:r>
              <a:rPr lang="en-US" altLang="en-US" sz="3200" b="1"/>
              <a:t>K</a:t>
            </a:r>
            <a:r>
              <a:rPr lang="en-US" altLang="en-US" sz="3200" b="1" baseline="-25000"/>
              <a:t>Owner[H]</a:t>
            </a:r>
            <a:r>
              <a:rPr lang="en-US" altLang="en-US" sz="3200" b="1"/>
              <a:t>,</a:t>
            </a:r>
            <a:r>
              <a:rPr lang="en-US" altLang="en-US" sz="3200" b="1" baseline="-25000"/>
              <a:t> </a:t>
            </a:r>
            <a:r>
              <a:rPr lang="en-US" altLang="en-US" sz="28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  <a:r>
              <a:rPr lang="en-US" altLang="en-US" sz="3200" b="1">
                <a:solidFill>
                  <a:srgbClr val="FFFFFF"/>
                </a:solidFill>
              </a:rPr>
              <a:t>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&lt;K</a:t>
            </a:r>
            <a:r>
              <a:rPr lang="en-US" altLang="en-US" sz="3200" b="1" baseline="-25000">
                <a:solidFill>
                  <a:srgbClr val="FFFFFF"/>
                </a:solidFill>
              </a:rPr>
              <a:t>CS</a:t>
            </a:r>
            <a:r>
              <a:rPr lang="en-US" altLang="en-US" sz="3200" b="1">
                <a:solidFill>
                  <a:srgbClr val="FFFFFF"/>
                </a:solidFill>
              </a:rPr>
              <a:t>, faculty  </a:t>
            </a:r>
            <a:r>
              <a:rPr lang="en-US" altLang="en-US" sz="28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  <a:r>
              <a:rPr lang="en-US" altLang="en-US" sz="3200" b="1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224730" name="Rectangle 26"/>
          <p:cNvSpPr>
            <a:spLocks noChangeArrowheads="1"/>
          </p:cNvSpPr>
          <p:nvPr/>
        </p:nvSpPr>
        <p:spPr bwMode="auto">
          <a:xfrm>
            <a:off x="6992938" y="468313"/>
            <a:ext cx="268287" cy="2555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31" name="Rectangle 27"/>
          <p:cNvSpPr>
            <a:spLocks noChangeArrowheads="1"/>
          </p:cNvSpPr>
          <p:nvPr/>
        </p:nvSpPr>
        <p:spPr bwMode="auto">
          <a:xfrm>
            <a:off x="4445000" y="487363"/>
            <a:ext cx="268288" cy="255587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32" name="Freeform 28"/>
          <p:cNvSpPr>
            <a:spLocks/>
          </p:cNvSpPr>
          <p:nvPr/>
        </p:nvSpPr>
        <p:spPr bwMode="auto">
          <a:xfrm>
            <a:off x="4519613" y="2105025"/>
            <a:ext cx="3124200" cy="2087563"/>
          </a:xfrm>
          <a:custGeom>
            <a:avLst/>
            <a:gdLst>
              <a:gd name="T0" fmla="*/ 1094 w 1968"/>
              <a:gd name="T1" fmla="*/ 23 h 1315"/>
              <a:gd name="T2" fmla="*/ 1654 w 1968"/>
              <a:gd name="T3" fmla="*/ 15 h 1315"/>
              <a:gd name="T4" fmla="*/ 1843 w 1968"/>
              <a:gd name="T5" fmla="*/ 73 h 1315"/>
              <a:gd name="T6" fmla="*/ 1967 w 1968"/>
              <a:gd name="T7" fmla="*/ 163 h 1315"/>
              <a:gd name="T8" fmla="*/ 1909 w 1968"/>
              <a:gd name="T9" fmla="*/ 344 h 1315"/>
              <a:gd name="T10" fmla="*/ 1613 w 1968"/>
              <a:gd name="T11" fmla="*/ 501 h 1315"/>
              <a:gd name="T12" fmla="*/ 1203 w 1968"/>
              <a:gd name="T13" fmla="*/ 695 h 1315"/>
              <a:gd name="T14" fmla="*/ 831 w 1968"/>
              <a:gd name="T15" fmla="*/ 855 h 1315"/>
              <a:gd name="T16" fmla="*/ 329 w 1968"/>
              <a:gd name="T17" fmla="*/ 1110 h 1315"/>
              <a:gd name="T18" fmla="*/ 173 w 1968"/>
              <a:gd name="T19" fmla="*/ 1192 h 1315"/>
              <a:gd name="T20" fmla="*/ 0 w 1968"/>
              <a:gd name="T21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68" h="1315">
                <a:moveTo>
                  <a:pt x="1094" y="23"/>
                </a:moveTo>
                <a:cubicBezTo>
                  <a:pt x="1281" y="0"/>
                  <a:pt x="1467" y="6"/>
                  <a:pt x="1654" y="15"/>
                </a:cubicBezTo>
                <a:cubicBezTo>
                  <a:pt x="1699" y="22"/>
                  <a:pt x="1801" y="63"/>
                  <a:pt x="1843" y="73"/>
                </a:cubicBezTo>
                <a:cubicBezTo>
                  <a:pt x="1895" y="98"/>
                  <a:pt x="1940" y="111"/>
                  <a:pt x="1967" y="163"/>
                </a:cubicBezTo>
                <a:cubicBezTo>
                  <a:pt x="1967" y="203"/>
                  <a:pt x="1968" y="288"/>
                  <a:pt x="1909" y="344"/>
                </a:cubicBezTo>
                <a:cubicBezTo>
                  <a:pt x="1823" y="413"/>
                  <a:pt x="1726" y="483"/>
                  <a:pt x="1613" y="501"/>
                </a:cubicBezTo>
                <a:cubicBezTo>
                  <a:pt x="1472" y="567"/>
                  <a:pt x="1333" y="636"/>
                  <a:pt x="1203" y="695"/>
                </a:cubicBezTo>
                <a:cubicBezTo>
                  <a:pt x="1115" y="739"/>
                  <a:pt x="907" y="808"/>
                  <a:pt x="831" y="855"/>
                </a:cubicBezTo>
                <a:cubicBezTo>
                  <a:pt x="709" y="917"/>
                  <a:pt x="439" y="1054"/>
                  <a:pt x="329" y="1110"/>
                </a:cubicBezTo>
                <a:cubicBezTo>
                  <a:pt x="294" y="1126"/>
                  <a:pt x="206" y="1174"/>
                  <a:pt x="173" y="1192"/>
                </a:cubicBezTo>
                <a:cubicBezTo>
                  <a:pt x="118" y="1226"/>
                  <a:pt x="29" y="1295"/>
                  <a:pt x="0" y="1315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ysDot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4733" name="Freeform 29"/>
          <p:cNvSpPr>
            <a:spLocks/>
          </p:cNvSpPr>
          <p:nvPr/>
        </p:nvSpPr>
        <p:spPr bwMode="auto">
          <a:xfrm>
            <a:off x="4144963" y="2079625"/>
            <a:ext cx="1044575" cy="1943100"/>
          </a:xfrm>
          <a:custGeom>
            <a:avLst/>
            <a:gdLst>
              <a:gd name="T0" fmla="*/ 0 w 658"/>
              <a:gd name="T1" fmla="*/ 5 h 1224"/>
              <a:gd name="T2" fmla="*/ 379 w 658"/>
              <a:gd name="T3" fmla="*/ 16 h 1224"/>
              <a:gd name="T4" fmla="*/ 605 w 658"/>
              <a:gd name="T5" fmla="*/ 101 h 1224"/>
              <a:gd name="T6" fmla="*/ 653 w 658"/>
              <a:gd name="T7" fmla="*/ 263 h 1224"/>
              <a:gd name="T8" fmla="*/ 576 w 658"/>
              <a:gd name="T9" fmla="*/ 466 h 1224"/>
              <a:gd name="T10" fmla="*/ 394 w 658"/>
              <a:gd name="T11" fmla="*/ 802 h 1224"/>
              <a:gd name="T12" fmla="*/ 279 w 658"/>
              <a:gd name="T13" fmla="*/ 927 h 1224"/>
              <a:gd name="T14" fmla="*/ 77 w 658"/>
              <a:gd name="T15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8" h="1224">
                <a:moveTo>
                  <a:pt x="0" y="5"/>
                </a:moveTo>
                <a:cubicBezTo>
                  <a:pt x="63" y="13"/>
                  <a:pt x="278" y="0"/>
                  <a:pt x="379" y="16"/>
                </a:cubicBezTo>
                <a:cubicBezTo>
                  <a:pt x="480" y="32"/>
                  <a:pt x="559" y="60"/>
                  <a:pt x="605" y="101"/>
                </a:cubicBezTo>
                <a:cubicBezTo>
                  <a:pt x="629" y="141"/>
                  <a:pt x="658" y="202"/>
                  <a:pt x="653" y="263"/>
                </a:cubicBezTo>
                <a:cubicBezTo>
                  <a:pt x="640" y="320"/>
                  <a:pt x="599" y="412"/>
                  <a:pt x="576" y="466"/>
                </a:cubicBezTo>
                <a:cubicBezTo>
                  <a:pt x="538" y="551"/>
                  <a:pt x="443" y="725"/>
                  <a:pt x="394" y="802"/>
                </a:cubicBezTo>
                <a:cubicBezTo>
                  <a:pt x="359" y="855"/>
                  <a:pt x="332" y="857"/>
                  <a:pt x="279" y="927"/>
                </a:cubicBezTo>
                <a:cubicBezTo>
                  <a:pt x="241" y="980"/>
                  <a:pt x="111" y="1174"/>
                  <a:pt x="77" y="1224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ysDot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2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2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2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D9E7-0723-4198-B79E-4AA1750B29D4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Pre*({&lt;K</a:t>
            </a:r>
            <a:r>
              <a:rPr lang="en-US" altLang="en-US" baseline="-25000"/>
              <a:t>Alice</a:t>
            </a:r>
            <a:r>
              <a:rPr lang="en-US" altLang="en-US"/>
              <a:t>,   &gt;, &lt;K</a:t>
            </a:r>
            <a:r>
              <a:rPr lang="en-US" altLang="en-US" baseline="-25000"/>
              <a:t>Alice</a:t>
            </a:r>
            <a:r>
              <a:rPr lang="en-US" altLang="en-US"/>
              <a:t>,   &gt;}) </a:t>
            </a:r>
          </a:p>
        </p:txBody>
      </p:sp>
      <p:sp>
        <p:nvSpPr>
          <p:cNvPr id="1226755" name="Oval 3"/>
          <p:cNvSpPr>
            <a:spLocks noChangeArrowheads="1"/>
          </p:cNvSpPr>
          <p:nvPr/>
        </p:nvSpPr>
        <p:spPr bwMode="auto">
          <a:xfrm>
            <a:off x="2851150" y="1711325"/>
            <a:ext cx="1395413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CS</a:t>
            </a:r>
          </a:p>
        </p:txBody>
      </p:sp>
      <p:sp>
        <p:nvSpPr>
          <p:cNvPr id="1226756" name="Oval 4"/>
          <p:cNvSpPr>
            <a:spLocks noChangeArrowheads="1"/>
          </p:cNvSpPr>
          <p:nvPr/>
        </p:nvSpPr>
        <p:spPr bwMode="auto">
          <a:xfrm>
            <a:off x="3741738" y="4043363"/>
            <a:ext cx="1004887" cy="958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57" name="Oval 5"/>
          <p:cNvSpPr>
            <a:spLocks noChangeArrowheads="1"/>
          </p:cNvSpPr>
          <p:nvPr/>
        </p:nvSpPr>
        <p:spPr bwMode="auto">
          <a:xfrm>
            <a:off x="227013" y="1630363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K</a:t>
            </a:r>
            <a:r>
              <a:rPr lang="en-US" altLang="en-US" sz="2800" b="1" baseline="-25000">
                <a:solidFill>
                  <a:schemeClr val="tx1"/>
                </a:solidFill>
              </a:rPr>
              <a:t>Owner[H]</a:t>
            </a:r>
            <a:endParaRPr lang="en-US" altLang="en-US" sz="3200" b="1" baseline="-25000">
              <a:solidFill>
                <a:schemeClr val="tx1"/>
              </a:solidFill>
            </a:endParaRPr>
          </a:p>
        </p:txBody>
      </p:sp>
      <p:sp>
        <p:nvSpPr>
          <p:cNvPr id="1226758" name="Oval 6"/>
          <p:cNvSpPr>
            <a:spLocks noChangeArrowheads="1"/>
          </p:cNvSpPr>
          <p:nvPr/>
        </p:nvSpPr>
        <p:spPr bwMode="auto">
          <a:xfrm>
            <a:off x="7748588" y="1679575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226759" name="Oval 7"/>
          <p:cNvSpPr>
            <a:spLocks noChangeArrowheads="1"/>
          </p:cNvSpPr>
          <p:nvPr/>
        </p:nvSpPr>
        <p:spPr bwMode="auto">
          <a:xfrm>
            <a:off x="5037138" y="1644650"/>
            <a:ext cx="1395412" cy="1327150"/>
          </a:xfrm>
          <a:prstGeom prst="ellipse">
            <a:avLst/>
          </a:prstGeom>
          <a:solidFill>
            <a:schemeClr val="bg1">
              <a:alpha val="9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K</a:t>
            </a:r>
            <a:r>
              <a:rPr lang="en-US" altLang="en-US" sz="3200" b="1" baseline="-2500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1226760" name="Line 8"/>
          <p:cNvSpPr>
            <a:spLocks noChangeShapeType="1"/>
          </p:cNvSpPr>
          <p:nvPr/>
        </p:nvSpPr>
        <p:spPr bwMode="auto">
          <a:xfrm flipH="1">
            <a:off x="4705350" y="2776538"/>
            <a:ext cx="3244850" cy="14938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1" name="Rectangle 9"/>
          <p:cNvSpPr>
            <a:spLocks noChangeArrowheads="1"/>
          </p:cNvSpPr>
          <p:nvPr/>
        </p:nvSpPr>
        <p:spPr bwMode="auto">
          <a:xfrm>
            <a:off x="6858000" y="4068763"/>
            <a:ext cx="211138" cy="234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2" name="Rectangle 10"/>
          <p:cNvSpPr>
            <a:spLocks noChangeArrowheads="1"/>
          </p:cNvSpPr>
          <p:nvPr/>
        </p:nvSpPr>
        <p:spPr bwMode="auto">
          <a:xfrm>
            <a:off x="6284913" y="4054475"/>
            <a:ext cx="211137" cy="234950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3" name="Rectangle 11"/>
          <p:cNvSpPr>
            <a:spLocks noChangeArrowheads="1"/>
          </p:cNvSpPr>
          <p:nvPr/>
        </p:nvSpPr>
        <p:spPr bwMode="auto">
          <a:xfrm>
            <a:off x="5943600" y="3930650"/>
            <a:ext cx="1539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{  ,   }</a:t>
            </a:r>
          </a:p>
        </p:txBody>
      </p:sp>
      <p:sp>
        <p:nvSpPr>
          <p:cNvPr id="1226764" name="Line 12"/>
          <p:cNvSpPr>
            <a:spLocks noChangeShapeType="1"/>
          </p:cNvSpPr>
          <p:nvPr/>
        </p:nvSpPr>
        <p:spPr bwMode="auto">
          <a:xfrm>
            <a:off x="6411913" y="2252663"/>
            <a:ext cx="13938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5" name="Line 13"/>
          <p:cNvSpPr>
            <a:spLocks noChangeShapeType="1"/>
          </p:cNvSpPr>
          <p:nvPr/>
        </p:nvSpPr>
        <p:spPr bwMode="auto">
          <a:xfrm flipV="1">
            <a:off x="4203700" y="2286000"/>
            <a:ext cx="869950" cy="11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3933825" y="1285875"/>
            <a:ext cx="156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faculty</a:t>
            </a: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6064250" y="1230313"/>
            <a:ext cx="2479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myStudents</a:t>
            </a:r>
          </a:p>
        </p:txBody>
      </p:sp>
      <p:grpSp>
        <p:nvGrpSpPr>
          <p:cNvPr id="1226768" name="Group 16"/>
          <p:cNvGrpSpPr>
            <a:grpSpLocks/>
          </p:cNvGrpSpPr>
          <p:nvPr/>
        </p:nvGrpSpPr>
        <p:grpSpPr bwMode="auto">
          <a:xfrm>
            <a:off x="4427538" y="2876550"/>
            <a:ext cx="1014412" cy="1182688"/>
            <a:chOff x="2789" y="1812"/>
            <a:chExt cx="639" cy="745"/>
          </a:xfrm>
        </p:grpSpPr>
        <p:sp>
          <p:nvSpPr>
            <p:cNvPr id="1226769" name="Line 17"/>
            <p:cNvSpPr>
              <a:spLocks noChangeShapeType="1"/>
            </p:cNvSpPr>
            <p:nvPr/>
          </p:nvSpPr>
          <p:spPr bwMode="auto">
            <a:xfrm flipH="1">
              <a:off x="2789" y="1812"/>
              <a:ext cx="639" cy="74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70" name="Rectangle 18"/>
            <p:cNvSpPr>
              <a:spLocks noChangeArrowheads="1"/>
            </p:cNvSpPr>
            <p:nvPr/>
          </p:nvSpPr>
          <p:spPr bwMode="auto">
            <a:xfrm>
              <a:off x="2901" y="1988"/>
              <a:ext cx="154" cy="169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6771" name="Group 19"/>
          <p:cNvGrpSpPr>
            <a:grpSpLocks/>
          </p:cNvGrpSpPr>
          <p:nvPr/>
        </p:nvGrpSpPr>
        <p:grpSpPr bwMode="auto">
          <a:xfrm>
            <a:off x="1404938" y="2743200"/>
            <a:ext cx="2430462" cy="1560513"/>
            <a:chOff x="885" y="1728"/>
            <a:chExt cx="1531" cy="983"/>
          </a:xfrm>
        </p:grpSpPr>
        <p:sp>
          <p:nvSpPr>
            <p:cNvPr id="1226772" name="Line 20"/>
            <p:cNvSpPr>
              <a:spLocks noChangeShapeType="1"/>
            </p:cNvSpPr>
            <p:nvPr/>
          </p:nvSpPr>
          <p:spPr bwMode="auto">
            <a:xfrm>
              <a:off x="885" y="1728"/>
              <a:ext cx="1531" cy="98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6773" name="Rectangle 21"/>
            <p:cNvSpPr>
              <a:spLocks noChangeArrowheads="1"/>
            </p:cNvSpPr>
            <p:nvPr/>
          </p:nvSpPr>
          <p:spPr bwMode="auto">
            <a:xfrm>
              <a:off x="1621" y="1971"/>
              <a:ext cx="154" cy="169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6774" name="Rectangle 22"/>
          <p:cNvSpPr>
            <a:spLocks noChangeArrowheads="1"/>
          </p:cNvSpPr>
          <p:nvPr/>
        </p:nvSpPr>
        <p:spPr bwMode="auto">
          <a:xfrm>
            <a:off x="6992938" y="468313"/>
            <a:ext cx="268287" cy="2555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5" name="Rectangle 23"/>
          <p:cNvSpPr>
            <a:spLocks noChangeArrowheads="1"/>
          </p:cNvSpPr>
          <p:nvPr/>
        </p:nvSpPr>
        <p:spPr bwMode="auto">
          <a:xfrm>
            <a:off x="4445000" y="487363"/>
            <a:ext cx="268288" cy="255587"/>
          </a:xfrm>
          <a:prstGeom prst="rect">
            <a:avLst/>
          </a:prstGeom>
          <a:noFill/>
          <a:ln w="9525">
            <a:solidFill>
              <a:srgbClr val="E7ECE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6776" name="Text Box 24"/>
          <p:cNvSpPr txBox="1">
            <a:spLocks noChangeArrowheads="1"/>
          </p:cNvSpPr>
          <p:nvPr/>
        </p:nvSpPr>
        <p:spPr bwMode="auto">
          <a:xfrm>
            <a:off x="457200" y="5559425"/>
            <a:ext cx="822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&lt;</a:t>
            </a:r>
            <a:r>
              <a:rPr lang="en-US" altLang="en-US" sz="3200" b="1"/>
              <a:t>K</a:t>
            </a:r>
            <a:r>
              <a:rPr lang="en-US" altLang="en-US" sz="3200" b="1" baseline="-25000"/>
              <a:t>Owner[H]</a:t>
            </a:r>
            <a:r>
              <a:rPr lang="en-US" altLang="en-US" sz="3200" b="1"/>
              <a:t>,</a:t>
            </a:r>
            <a:r>
              <a:rPr lang="en-US" altLang="en-US" sz="3200" b="1" baseline="-25000"/>
              <a:t> </a:t>
            </a:r>
            <a:r>
              <a:rPr lang="en-US" altLang="en-US" sz="2800">
                <a:solidFill>
                  <a:srgbClr val="FFFFFF"/>
                </a:solidFill>
                <a:sym typeface="Math C" panose="05000000000000000000" pitchFamily="2" charset="2"/>
              </a:rPr>
              <a:t></a:t>
            </a:r>
            <a:r>
              <a:rPr lang="en-US" altLang="en-US" sz="4000"/>
              <a:t>&gt; </a:t>
            </a:r>
            <a:r>
              <a:rPr lang="en-US" altLang="en-US" sz="3200">
                <a:sym typeface="Symbol" panose="05050102010706020507" pitchFamily="18" charset="2"/>
              </a:rPr>
              <a:t></a:t>
            </a:r>
            <a:r>
              <a:rPr lang="en-US" altLang="en-US" sz="3200"/>
              <a:t> Pre*({&lt;K</a:t>
            </a:r>
            <a:r>
              <a:rPr lang="en-US" altLang="en-US" sz="3200" baseline="-25000"/>
              <a:t>Alice</a:t>
            </a:r>
            <a:r>
              <a:rPr lang="en-US" altLang="en-US" sz="3200"/>
              <a:t>,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□</a:t>
            </a:r>
            <a:r>
              <a:rPr lang="en-US" altLang="en-US" sz="3200"/>
              <a:t>&gt;, &lt;K</a:t>
            </a:r>
            <a:r>
              <a:rPr lang="en-US" altLang="en-US" sz="3200" baseline="-25000"/>
              <a:t>Alice</a:t>
            </a:r>
            <a:r>
              <a:rPr lang="en-US" altLang="en-US" sz="3200"/>
              <a:t>, 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en-US" altLang="en-US" sz="3200"/>
              <a:t>&gt;})</a:t>
            </a:r>
          </a:p>
        </p:txBody>
      </p:sp>
      <p:sp>
        <p:nvSpPr>
          <p:cNvPr id="1226777" name="Oval 25"/>
          <p:cNvSpPr>
            <a:spLocks noChangeArrowheads="1"/>
          </p:cNvSpPr>
          <p:nvPr/>
        </p:nvSpPr>
        <p:spPr bwMode="auto">
          <a:xfrm rot="1941593">
            <a:off x="-341313" y="2243138"/>
            <a:ext cx="5697538" cy="214471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76" grpId="0"/>
      <p:bldP spid="122677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0BF4-BC05-4D3C-9F06-F8E5A7F565A9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altLang="en-US"/>
              <a:t>Time and Space Complexity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943100"/>
            <a:ext cx="8501063" cy="4546600"/>
          </a:xfrm>
        </p:spPr>
        <p:txBody>
          <a:bodyPr/>
          <a:lstStyle/>
          <a:p>
            <a:r>
              <a:rPr lang="en-US" altLang="en-US"/>
              <a:t>n</a:t>
            </a:r>
            <a:r>
              <a:rPr lang="en-US" altLang="en-US" baseline="-25000"/>
              <a:t>K</a:t>
            </a:r>
            <a:r>
              <a:rPr lang="en-US" altLang="en-US"/>
              <a:t> : number of principals</a:t>
            </a:r>
          </a:p>
          <a:p>
            <a:r>
              <a:rPr lang="en-US" altLang="en-US"/>
              <a:t>|C|: sum of the lengths of the right-hand sides of the certs in C</a:t>
            </a:r>
          </a:p>
          <a:p>
            <a:r>
              <a:rPr lang="en-US" altLang="en-US"/>
              <a:t>Pre* </a:t>
            </a:r>
          </a:p>
          <a:p>
            <a:pPr lvl="1"/>
            <a:r>
              <a:rPr lang="en-US" altLang="en-US"/>
              <a:t>Time complexity: O(n</a:t>
            </a:r>
            <a:r>
              <a:rPr lang="en-US" altLang="en-US" baseline="-25000"/>
              <a:t>K</a:t>
            </a:r>
            <a:r>
              <a:rPr lang="en-US" altLang="en-US"/>
              <a:t> |C|)</a:t>
            </a:r>
          </a:p>
          <a:p>
            <a:pPr lvl="1"/>
            <a:r>
              <a:rPr lang="en-US" altLang="en-US"/>
              <a:t>Space complexity: O(n</a:t>
            </a:r>
            <a:r>
              <a:rPr lang="en-US" altLang="en-US" baseline="-25000"/>
              <a:t>K</a:t>
            </a:r>
            <a:r>
              <a:rPr lang="en-US" altLang="en-US"/>
              <a:t> |C|)</a:t>
            </a:r>
          </a:p>
          <a:p>
            <a:r>
              <a:rPr lang="en-US" altLang="en-US"/>
              <a:t>Post*</a:t>
            </a:r>
          </a:p>
          <a:p>
            <a:pPr lvl="1"/>
            <a:r>
              <a:rPr lang="en-US" altLang="en-US"/>
              <a:t>Time and space complexity: O(n</a:t>
            </a:r>
            <a:r>
              <a:rPr lang="en-US" altLang="en-US" baseline="-25000"/>
              <a:t>k</a:t>
            </a:r>
            <a:r>
              <a:rPr lang="en-US" altLang="en-US" baseline="30000"/>
              <a:t> </a:t>
            </a:r>
            <a:r>
              <a:rPr lang="en-US" altLang="en-US"/>
              <a:t>|C|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</a:p>
        </p:txBody>
      </p:sp>
      <p:sp>
        <p:nvSpPr>
          <p:cNvPr id="1228804" name="Text Box 4"/>
          <p:cNvSpPr txBox="1">
            <a:spLocks noChangeArrowheads="1"/>
          </p:cNvSpPr>
          <p:nvPr/>
        </p:nvSpPr>
        <p:spPr bwMode="auto">
          <a:xfrm>
            <a:off x="4562475" y="41370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2AB-E5FC-4AB6-89E8-2FDD3B8294FA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6713"/>
            <a:ext cx="8458200" cy="685800"/>
          </a:xfrm>
        </p:spPr>
        <p:txBody>
          <a:bodyPr/>
          <a:lstStyle/>
          <a:p>
            <a:r>
              <a:rPr lang="en-US" altLang="en-US"/>
              <a:t>Our Story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13" y="1290638"/>
            <a:ext cx="8918575" cy="5327650"/>
          </a:xfrm>
        </p:spPr>
        <p:txBody>
          <a:bodyPr/>
          <a:lstStyle/>
          <a:p>
            <a:r>
              <a:rPr lang="en-US" altLang="en-US" sz="2800"/>
              <a:t>Chapter 3 </a:t>
            </a:r>
            <a:r>
              <a:rPr lang="en-US" altLang="en-US" sz="2800">
                <a:solidFill>
                  <a:srgbClr val="FFFF00"/>
                </a:solidFill>
              </a:rPr>
              <a:t>(Bonus)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Applying model-checking techniques lets you answer other questions about SPKI/SDSI certificate sets </a:t>
            </a:r>
            <a:r>
              <a:rPr lang="en-US" altLang="en-US" sz="2000"/>
              <a:t>[JR02, JR04]</a:t>
            </a:r>
          </a:p>
        </p:txBody>
      </p:sp>
      <p:sp>
        <p:nvSpPr>
          <p:cNvPr id="900102" name="AutoShape 6"/>
          <p:cNvSpPr>
            <a:spLocks noChangeArrowheads="1"/>
          </p:cNvSpPr>
          <p:nvPr/>
        </p:nvSpPr>
        <p:spPr bwMode="auto">
          <a:xfrm>
            <a:off x="2619375" y="3257550"/>
            <a:ext cx="6161088" cy="1965325"/>
          </a:xfrm>
          <a:prstGeom prst="wedgeRectCallout">
            <a:avLst>
              <a:gd name="adj1" fmla="val -40954"/>
              <a:gd name="adj2" fmla="val -79481"/>
            </a:avLst>
          </a:prstGeom>
          <a:solidFill>
            <a:srgbClr val="3333FF"/>
          </a:solidFill>
          <a:ln w="28575" algn="ctr">
            <a:solidFill>
              <a:srgbClr val="FFFF00"/>
            </a:solidFill>
            <a:miter lim="800000"/>
            <a:headEnd type="none" w="sm" len="sm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 What are the properties of this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security policy?</a:t>
            </a:r>
          </a:p>
          <a:p>
            <a:r>
              <a:rPr lang="en-US" altLang="en-US" sz="2800">
                <a:solidFill>
                  <a:srgbClr val="FFFF00"/>
                </a:solidFill>
              </a:rPr>
              <a:t> What would happen if the policy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   were changed?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0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4682-E090-4C89-B3FB-3EE803802670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1025"/>
            <a:ext cx="8458200" cy="685800"/>
          </a:xfrm>
        </p:spPr>
        <p:txBody>
          <a:bodyPr/>
          <a:lstStyle/>
          <a:p>
            <a:r>
              <a:rPr lang="en-US" altLang="en-US"/>
              <a:t>Certificate-Set Analysis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19275"/>
            <a:ext cx="8493125" cy="43942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Generalized authorization-access query</a:t>
            </a:r>
          </a:p>
          <a:p>
            <a:pPr>
              <a:buFontTx/>
              <a:buNone/>
            </a:pPr>
            <a:r>
              <a:rPr lang="en-US" altLang="en-US"/>
              <a:t>   Given a resource R and name N (not necessarily a principal), is N authorized to access R?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Name N = K A</a:t>
            </a:r>
            <a:r>
              <a:rPr lang="en-US" altLang="en-US" baseline="-25000"/>
              <a:t>1 </a:t>
            </a:r>
            <a:r>
              <a:rPr lang="en-US" altLang="en-US"/>
              <a:t>… A</a:t>
            </a:r>
            <a:r>
              <a:rPr lang="en-US" altLang="en-US" baseline="-25000"/>
              <a:t>m</a:t>
            </a: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Is &lt;</a:t>
            </a:r>
            <a:r>
              <a:rPr lang="en-US" altLang="en-US" b="1">
                <a:solidFill>
                  <a:srgbClr val="FFFFFF"/>
                </a:solidFill>
              </a:rPr>
              <a:t>K</a:t>
            </a:r>
            <a:r>
              <a:rPr lang="en-US" altLang="en-US" b="1" baseline="-25000">
                <a:solidFill>
                  <a:srgbClr val="FFFFFF"/>
                </a:solidFill>
              </a:rPr>
              <a:t>Owner[R]</a:t>
            </a:r>
            <a:r>
              <a:rPr lang="en-US" altLang="en-US"/>
              <a:t>, </a:t>
            </a:r>
            <a:r>
              <a:rPr lang="en-US" altLang="en-US">
                <a:sym typeface="Wingdings" panose="05000000000000000000" pitchFamily="2" charset="2"/>
              </a:rPr>
              <a:t></a:t>
            </a:r>
            <a:r>
              <a:rPr lang="en-US" altLang="en-US"/>
              <a:t>&gt; in pre*({ K A</a:t>
            </a:r>
            <a:r>
              <a:rPr lang="en-US" altLang="en-US" baseline="-25000"/>
              <a:t>1 </a:t>
            </a:r>
            <a:r>
              <a:rPr lang="en-US" altLang="en-US"/>
              <a:t>… A</a:t>
            </a:r>
            <a:r>
              <a:rPr lang="en-US" altLang="en-US" baseline="-25000"/>
              <a:t>m</a:t>
            </a:r>
            <a:r>
              <a:rPr lang="en-US" altLang="en-US"/>
              <a:t> })?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F6A2-B0E0-4401-B0F7-B621D36C9C4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2425"/>
            <a:ext cx="8458200" cy="685800"/>
          </a:xfrm>
        </p:spPr>
        <p:txBody>
          <a:bodyPr/>
          <a:lstStyle/>
          <a:p>
            <a:r>
              <a:rPr lang="en-US" altLang="en-US"/>
              <a:t>Rest of the Talk: A Story 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025" y="1276350"/>
            <a:ext cx="8996363" cy="3679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From CFL-Reachability to Weighted Pushdown Systems</a:t>
            </a:r>
          </a:p>
          <a:p>
            <a:pPr>
              <a:buFontTx/>
              <a:buNone/>
            </a:pPr>
            <a:r>
              <a:rPr lang="en-US" altLang="en-US" sz="2800"/>
              <a:t>   </a:t>
            </a:r>
            <a:r>
              <a:rPr lang="en-US" altLang="en-US" sz="2000"/>
              <a:t>T. Reps, S. Jha, S. Schwoon, N. Kidd, A. Lal, </a:t>
            </a:r>
          </a:p>
          <a:p>
            <a:pPr>
              <a:buFontTx/>
              <a:buNone/>
            </a:pPr>
            <a:r>
              <a:rPr lang="en-US" altLang="en-US" sz="2000"/>
              <a:t>    D. Melski, T. Touili, H. Wang, G. Balakrishnan,</a:t>
            </a:r>
          </a:p>
          <a:p>
            <a:pPr>
              <a:buFontTx/>
              <a:buNone/>
            </a:pPr>
            <a:r>
              <a:rPr lang="en-US" altLang="en-US" sz="2000"/>
              <a:t>    D. Gopan, J. Lim, S. Chaki, E. Clarke, S. Stubblebine</a:t>
            </a:r>
          </a:p>
          <a:p>
            <a:endParaRPr lang="en-US" altLang="en-US" sz="2000"/>
          </a:p>
          <a:p>
            <a:r>
              <a:rPr lang="en-US" altLang="en-US" sz="2800"/>
              <a:t>Prologue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Program analysis via CFL-reachability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8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5F54-6A3C-4BD9-9218-3BD1F324597B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6900"/>
            <a:ext cx="8458200" cy="685800"/>
          </a:xfrm>
        </p:spPr>
        <p:txBody>
          <a:bodyPr/>
          <a:lstStyle/>
          <a:p>
            <a:r>
              <a:rPr lang="en-US" altLang="en-US"/>
              <a:t>Certificate-Set Analysis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6088"/>
            <a:ext cx="8493125" cy="4805362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Expiration vulnerability query</a:t>
            </a:r>
          </a:p>
          <a:p>
            <a:pPr>
              <a:buFontTx/>
              <a:buNone/>
            </a:pPr>
            <a:r>
              <a:rPr lang="en-US" altLang="en-US"/>
              <a:t>  What resources will principal K be prevented from accessing if certificate set C’ expires?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R1 = pre*[C] ({&lt;K, </a:t>
            </a:r>
            <a:r>
              <a:rPr lang="en-US" altLang="en-US">
                <a:sym typeface="Wingdings" panose="05000000000000000000" pitchFamily="2" charset="2"/>
              </a:rPr>
              <a:t></a:t>
            </a:r>
            <a:r>
              <a:rPr lang="en-US" altLang="en-US"/>
              <a:t>&gt;,&lt;K, </a:t>
            </a:r>
            <a:r>
              <a:rPr lang="en-US" altLang="en-US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altLang="en-US"/>
              <a:t>&gt;})</a:t>
            </a:r>
          </a:p>
          <a:p>
            <a:pPr>
              <a:buFontTx/>
              <a:buNone/>
            </a:pPr>
            <a:r>
              <a:rPr lang="en-US" altLang="en-US"/>
              <a:t>   R2 = pre*[C-C’] ({&lt;K, </a:t>
            </a:r>
            <a:r>
              <a:rPr lang="en-US" altLang="en-US">
                <a:sym typeface="Wingdings" panose="05000000000000000000" pitchFamily="2" charset="2"/>
              </a:rPr>
              <a:t></a:t>
            </a:r>
            <a:r>
              <a:rPr lang="en-US" altLang="en-US"/>
              <a:t>&gt;, &lt;K, </a:t>
            </a:r>
            <a:r>
              <a:rPr lang="en-US" altLang="en-US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altLang="en-US"/>
              <a:t>&gt;})</a:t>
            </a:r>
          </a:p>
          <a:p>
            <a:pPr>
              <a:buFontTx/>
              <a:buNone/>
            </a:pPr>
            <a:r>
              <a:rPr lang="en-US" altLang="en-US"/>
              <a:t>   {</a:t>
            </a:r>
            <a:r>
              <a:rPr lang="en-US" altLang="en-US" b="1">
                <a:solidFill>
                  <a:srgbClr val="FFFFFF"/>
                </a:solidFill>
              </a:rPr>
              <a:t>K</a:t>
            </a:r>
            <a:r>
              <a:rPr lang="en-US" altLang="en-US" b="1" baseline="-25000">
                <a:solidFill>
                  <a:srgbClr val="FFFFFF"/>
                </a:solidFill>
              </a:rPr>
              <a:t>Owner[R]</a:t>
            </a:r>
            <a:r>
              <a:rPr lang="en-US" altLang="en-US"/>
              <a:t> | &lt;</a:t>
            </a:r>
            <a:r>
              <a:rPr lang="en-US" altLang="en-US" b="1">
                <a:solidFill>
                  <a:srgbClr val="FFFFFF"/>
                </a:solidFill>
              </a:rPr>
              <a:t>K</a:t>
            </a:r>
            <a:r>
              <a:rPr lang="en-US" altLang="en-US" b="1" baseline="-25000">
                <a:solidFill>
                  <a:srgbClr val="FFFFFF"/>
                </a:solidFill>
              </a:rPr>
              <a:t>Owner[R]</a:t>
            </a:r>
            <a:r>
              <a:rPr lang="en-US" altLang="en-US"/>
              <a:t>, </a:t>
            </a:r>
            <a:r>
              <a:rPr lang="en-US" altLang="en-US">
                <a:sym typeface="Wingdings" panose="05000000000000000000" pitchFamily="2" charset="2"/>
              </a:rPr>
              <a:t></a:t>
            </a:r>
            <a:r>
              <a:rPr lang="en-US" altLang="en-US"/>
              <a:t>&gt; is in R1 – R2 }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A696D-BBE8-44DC-9206-1E77B128198F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5300"/>
            <a:ext cx="9144000" cy="685800"/>
          </a:xfrm>
        </p:spPr>
        <p:txBody>
          <a:bodyPr/>
          <a:lstStyle/>
          <a:p>
            <a:r>
              <a:rPr lang="en-US" altLang="en-US" sz="3600"/>
              <a:t>Certificate-Set-Analysis</a:t>
            </a:r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924050"/>
            <a:ext cx="8763000" cy="4362450"/>
          </a:xfrm>
        </p:spPr>
        <p:txBody>
          <a:bodyPr/>
          <a:lstStyle/>
          <a:p>
            <a:r>
              <a:rPr lang="en-US" altLang="en-US"/>
              <a:t>Many more — see </a:t>
            </a:r>
            <a:r>
              <a:rPr lang="en-US" altLang="en-US" sz="2400"/>
              <a:t>[JR04]</a:t>
            </a:r>
          </a:p>
          <a:p>
            <a:pPr lvl="1">
              <a:buFontTx/>
              <a:buNone/>
            </a:pPr>
            <a:endParaRPr lang="en-US" altLang="en-US"/>
          </a:p>
          <a:p>
            <a:r>
              <a:rPr lang="en-US" altLang="en-US">
                <a:solidFill>
                  <a:srgbClr val="FFFF00"/>
                </a:solidFill>
              </a:rPr>
              <a:t>Main message: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/>
              <a:t>   Algorithms for model checking pushdown systems can be exploited to solve several certificate-set-analysis problems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94ACE-F8DE-41C2-A9FF-5782E0FE18EF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6713"/>
            <a:ext cx="8458200" cy="685800"/>
          </a:xfrm>
        </p:spPr>
        <p:txBody>
          <a:bodyPr/>
          <a:lstStyle/>
          <a:p>
            <a:r>
              <a:rPr lang="en-US" altLang="en-US"/>
              <a:t>Our Story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13" y="1290638"/>
            <a:ext cx="8918575" cy="5327650"/>
          </a:xfrm>
        </p:spPr>
        <p:txBody>
          <a:bodyPr/>
          <a:lstStyle/>
          <a:p>
            <a:r>
              <a:rPr lang="en-US" altLang="en-US" sz="2800"/>
              <a:t>Chapter 3 </a:t>
            </a:r>
            <a:r>
              <a:rPr lang="en-US" altLang="en-US" sz="2800">
                <a:solidFill>
                  <a:srgbClr val="FFFF00"/>
                </a:solidFill>
              </a:rPr>
              <a:t>(Bonus)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Applying model-checking techniques lets you answer other questions about SPKI/SDSI certificate sets </a:t>
            </a:r>
            <a:r>
              <a:rPr lang="en-US" altLang="en-US" sz="2000"/>
              <a:t>[JR02, JR04]</a:t>
            </a:r>
          </a:p>
          <a:p>
            <a:r>
              <a:rPr lang="en-US" altLang="en-US" sz="2800"/>
              <a:t>Chapter 4 </a:t>
            </a:r>
            <a:r>
              <a:rPr lang="en-US" altLang="en-US" sz="2800">
                <a:solidFill>
                  <a:srgbClr val="FFFF00"/>
                </a:solidFill>
              </a:rPr>
              <a:t>(Bummer)</a:t>
            </a:r>
          </a:p>
          <a:p>
            <a:pPr lvl="1"/>
            <a:r>
              <a:rPr lang="en-US" altLang="en-US" sz="2400"/>
              <a:t>Actually, SPKI/SDSI </a:t>
            </a:r>
            <a:r>
              <a:rPr lang="en-US" altLang="en-US" sz="2400" b="1">
                <a:sym typeface="Symbol" panose="05050102010706020507" pitchFamily="18" charset="2"/>
              </a:rPr>
              <a:t></a:t>
            </a:r>
            <a:r>
              <a:rPr lang="en-US" altLang="en-US" sz="2400">
                <a:sym typeface="Symbol" panose="05050102010706020507" pitchFamily="18" charset="2"/>
              </a:rPr>
              <a:t> PDS</a:t>
            </a:r>
          </a:p>
          <a:p>
            <a:pPr lvl="2"/>
            <a:r>
              <a:rPr lang="en-US" altLang="en-US" sz="2200"/>
              <a:t>What about issues such as recency, trust, and expiration?</a:t>
            </a:r>
            <a:endParaRPr lang="en-US" altLang="en-US" sz="2200">
              <a:sym typeface="Symbol" panose="05050102010706020507" pitchFamily="18" charset="2"/>
            </a:endParaRPr>
          </a:p>
          <a:p>
            <a:pPr lvl="1"/>
            <a:r>
              <a:rPr lang="en-US" altLang="en-US" sz="2400"/>
              <a:t>From PDSs to </a:t>
            </a:r>
            <a:r>
              <a:rPr lang="en-US" altLang="en-US" sz="2400" u="sng">
                <a:solidFill>
                  <a:srgbClr val="FFFF00"/>
                </a:solidFill>
              </a:rPr>
              <a:t>weighted</a:t>
            </a:r>
            <a:r>
              <a:rPr lang="en-US" altLang="en-US" sz="2400"/>
              <a:t> PDSs </a:t>
            </a:r>
            <a:r>
              <a:rPr lang="en-US" altLang="en-US" sz="2000"/>
              <a:t>[SJRS03]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9DF4-6439-4438-8B35-96EBA191F54A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8613"/>
            <a:ext cx="9144000" cy="1143000"/>
          </a:xfrm>
        </p:spPr>
        <p:txBody>
          <a:bodyPr/>
          <a:lstStyle/>
          <a:p>
            <a:r>
              <a:rPr lang="en-US" altLang="en-US" sz="3600"/>
              <a:t>Weighted Pushdown System (WPDS)</a:t>
            </a:r>
            <a:br>
              <a:rPr lang="en-US" altLang="en-US" sz="3600"/>
            </a:br>
            <a:r>
              <a:rPr lang="en-US" altLang="en-US" sz="2800"/>
              <a:t>[BET03], [SJRS03]</a:t>
            </a:r>
          </a:p>
        </p:txBody>
      </p:sp>
      <p:sp>
        <p:nvSpPr>
          <p:cNvPr id="1000451" name="Text Box 3"/>
          <p:cNvSpPr txBox="1">
            <a:spLocks noChangeArrowheads="1"/>
          </p:cNvSpPr>
          <p:nvPr/>
        </p:nvSpPr>
        <p:spPr bwMode="auto">
          <a:xfrm>
            <a:off x="266700" y="1584325"/>
            <a:ext cx="78216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States: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1"/>
                </a:solidFill>
              </a:rPr>
              <a:t>  </a:t>
            </a:r>
            <a:r>
              <a:rPr lang="en-US" altLang="en-US" sz="3600">
                <a:solidFill>
                  <a:srgbClr val="FFFFFF"/>
                </a:solidFill>
              </a:rPr>
              <a:t>{</a:t>
            </a:r>
            <a:r>
              <a:rPr lang="en-US" altLang="en-US" sz="4000" b="1">
                <a:solidFill>
                  <a:srgbClr val="FFFFFF"/>
                </a:solidFill>
              </a:rPr>
              <a:t> 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3</a:t>
            </a:r>
            <a:r>
              <a:rPr lang="en-US" altLang="en-US" sz="4000"/>
              <a:t>, </a:t>
            </a:r>
            <a:r>
              <a:rPr lang="el-GR" altLang="en-US" sz="4000"/>
              <a:t>σ</a:t>
            </a:r>
            <a:r>
              <a:rPr lang="en-US" altLang="en-US" sz="4000" baseline="-25000"/>
              <a:t>4 </a:t>
            </a:r>
            <a:r>
              <a:rPr lang="en-US" altLang="en-US" sz="3600">
                <a:solidFill>
                  <a:srgbClr val="FFFFFF"/>
                </a:solidFill>
              </a:rPr>
              <a:t>}</a:t>
            </a:r>
            <a:endParaRPr lang="en-US" altLang="en-US" sz="3200"/>
          </a:p>
          <a:p>
            <a:pPr eaLnBrk="0" hangingPunc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Stack symbols: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</a:rPr>
              <a:t>  </a:t>
            </a:r>
            <a:r>
              <a:rPr lang="en-US" altLang="en-US" sz="3600">
                <a:solidFill>
                  <a:srgbClr val="FFFFFF"/>
                </a:solidFill>
              </a:rPr>
              <a:t>{ A, B, C, D }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Transition rules: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</a:t>
            </a:r>
            <a:r>
              <a:rPr lang="en-US" altLang="en-US" sz="3600">
                <a:latin typeface="Symbol" panose="05050102010706020507" pitchFamily="18" charset="2"/>
              </a:rPr>
              <a:t>e</a:t>
            </a:r>
            <a:r>
              <a:rPr lang="en-US" altLang="en-US" sz="3600"/>
              <a:t>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B&gt;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  </a:t>
            </a:r>
            <a:r>
              <a:rPr lang="en-US" altLang="en-US" sz="3600"/>
              <a:t>&lt;</a:t>
            </a:r>
            <a:r>
              <a:rPr lang="el-GR" altLang="en-US" sz="4000"/>
              <a:t>σ</a:t>
            </a:r>
            <a:r>
              <a:rPr lang="en-US" altLang="en-US" sz="4000" baseline="-25000"/>
              <a:t>1</a:t>
            </a:r>
            <a:r>
              <a:rPr lang="en-US" altLang="en-US" sz="3600"/>
              <a:t>, A&gt; </a:t>
            </a:r>
            <a:r>
              <a:rPr lang="en-US" altLang="en-US" sz="3600">
                <a:sym typeface="Symbol" panose="05050102010706020507" pitchFamily="18" charset="2"/>
              </a:rPr>
              <a:t></a:t>
            </a:r>
            <a:r>
              <a:rPr lang="en-US" altLang="en-US" sz="3600"/>
              <a:t> &lt;</a:t>
            </a:r>
            <a:r>
              <a:rPr lang="el-GR" altLang="en-US" sz="4000"/>
              <a:t>σ</a:t>
            </a:r>
            <a:r>
              <a:rPr lang="en-US" altLang="en-US" sz="4000" baseline="-25000"/>
              <a:t>2</a:t>
            </a:r>
            <a:r>
              <a:rPr lang="en-US" altLang="en-US" sz="3600"/>
              <a:t>, B  C&gt;</a:t>
            </a:r>
          </a:p>
        </p:txBody>
      </p:sp>
      <p:sp>
        <p:nvSpPr>
          <p:cNvPr id="1000452" name="Text Box 4"/>
          <p:cNvSpPr txBox="1">
            <a:spLocks noChangeArrowheads="1"/>
          </p:cNvSpPr>
          <p:nvPr/>
        </p:nvSpPr>
        <p:spPr bwMode="auto">
          <a:xfrm>
            <a:off x="6557963" y="563721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latin typeface="Symbol" panose="05050102010706020507" pitchFamily="18" charset="2"/>
            </a:endParaRPr>
          </a:p>
        </p:txBody>
      </p:sp>
      <p:sp>
        <p:nvSpPr>
          <p:cNvPr id="1000453" name="Text Box 5"/>
          <p:cNvSpPr txBox="1">
            <a:spLocks noChangeArrowheads="1"/>
          </p:cNvSpPr>
          <p:nvPr/>
        </p:nvSpPr>
        <p:spPr bwMode="auto">
          <a:xfrm>
            <a:off x="2149475" y="4613275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</a:t>
            </a:r>
            <a:r>
              <a:rPr lang="en-US" altLang="en-US" sz="2400" baseline="-25000">
                <a:solidFill>
                  <a:srgbClr val="FFFF00"/>
                </a:solidFill>
              </a:rPr>
              <a:t>1</a:t>
            </a:r>
            <a:endParaRPr lang="en-US" altLang="en-US" sz="2400">
              <a:solidFill>
                <a:srgbClr val="FFFF00"/>
              </a:solidFill>
            </a:endParaRPr>
          </a:p>
        </p:txBody>
      </p:sp>
      <p:sp>
        <p:nvSpPr>
          <p:cNvPr id="1000454" name="Text Box 6"/>
          <p:cNvSpPr txBox="1">
            <a:spLocks noChangeArrowheads="1"/>
          </p:cNvSpPr>
          <p:nvPr/>
        </p:nvSpPr>
        <p:spPr bwMode="auto">
          <a:xfrm>
            <a:off x="2111375" y="5235575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</a:t>
            </a:r>
            <a:r>
              <a:rPr lang="en-US" altLang="en-US" sz="2400" baseline="-25000">
                <a:solidFill>
                  <a:srgbClr val="FFFF00"/>
                </a:solidFill>
              </a:rPr>
              <a:t>2</a:t>
            </a:r>
            <a:endParaRPr lang="en-US" altLang="en-US" sz="2400">
              <a:solidFill>
                <a:srgbClr val="FFFF00"/>
              </a:solidFill>
            </a:endParaRPr>
          </a:p>
        </p:txBody>
      </p:sp>
      <p:sp>
        <p:nvSpPr>
          <p:cNvPr id="1000455" name="Text Box 7"/>
          <p:cNvSpPr txBox="1">
            <a:spLocks noChangeArrowheads="1"/>
          </p:cNvSpPr>
          <p:nvPr/>
        </p:nvSpPr>
        <p:spPr bwMode="auto">
          <a:xfrm>
            <a:off x="2124075" y="5883275"/>
            <a:ext cx="51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</a:t>
            </a:r>
            <a:r>
              <a:rPr lang="en-US" altLang="en-US" sz="2400" baseline="-25000">
                <a:solidFill>
                  <a:srgbClr val="FFFF00"/>
                </a:solidFill>
              </a:rPr>
              <a:t>3</a:t>
            </a: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F34D-5EAB-4F12-B98C-8D4264366A36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001474" name="Text Box 2"/>
          <p:cNvSpPr txBox="1">
            <a:spLocks noChangeArrowheads="1"/>
          </p:cNvSpPr>
          <p:nvPr/>
        </p:nvSpPr>
        <p:spPr bwMode="auto">
          <a:xfrm>
            <a:off x="703263" y="1549400"/>
            <a:ext cx="66008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    </a:t>
            </a:r>
            <a:r>
              <a:rPr lang="en-US" altLang="en-US">
                <a:solidFill>
                  <a:srgbClr val="FFFFFF"/>
                </a:solidFill>
              </a:rPr>
              <a:t>     </a:t>
            </a: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Insurer</a:t>
            </a:r>
            <a:r>
              <a:rPr lang="en-US" altLang="en-US" sz="3200">
                <a:solidFill>
                  <a:srgbClr val="FFFFFF"/>
                </a:solidFill>
              </a:rPr>
              <a:t>,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□&gt;</a:t>
            </a:r>
            <a:r>
              <a:rPr lang="en-US" altLang="en-US" sz="3200">
                <a:solidFill>
                  <a:srgbClr val="FFFFFF"/>
                </a:solidFill>
              </a:rPr>
              <a:t>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H</a:t>
            </a:r>
            <a:r>
              <a:rPr lang="en-US" altLang="en-US" sz="3200">
                <a:solidFill>
                  <a:srgbClr val="FFFFFF"/>
                </a:solidFill>
              </a:rPr>
              <a:t>, patient  </a:t>
            </a: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    &lt;K</a:t>
            </a:r>
            <a:r>
              <a:rPr lang="en-US" altLang="en-US" sz="3200" baseline="-25000">
                <a:solidFill>
                  <a:srgbClr val="FFFFFF"/>
                </a:solidFill>
              </a:rPr>
              <a:t>H</a:t>
            </a:r>
            <a:r>
              <a:rPr lang="en-US" altLang="en-US" sz="3200">
                <a:solidFill>
                  <a:srgbClr val="FFFFFF"/>
                </a:solidFill>
              </a:rPr>
              <a:t>, patient&gt;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AIDS</a:t>
            </a:r>
            <a:r>
              <a:rPr lang="en-US" altLang="en-US" sz="3200">
                <a:solidFill>
                  <a:srgbClr val="FFFFFF"/>
                </a:solidFill>
              </a:rPr>
              <a:t>, patient&gt;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    &lt;K</a:t>
            </a:r>
            <a:r>
              <a:rPr lang="en-US" altLang="en-US" sz="3200" baseline="-25000">
                <a:solidFill>
                  <a:srgbClr val="FFFFFF"/>
                </a:solidFill>
              </a:rPr>
              <a:t>H</a:t>
            </a:r>
            <a:r>
              <a:rPr lang="en-US" altLang="en-US" sz="3200">
                <a:solidFill>
                  <a:srgbClr val="FFFFFF"/>
                </a:solidFill>
              </a:rPr>
              <a:t>, patient&gt;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IM</a:t>
            </a:r>
            <a:r>
              <a:rPr lang="en-US" altLang="en-US" sz="3200">
                <a:solidFill>
                  <a:srgbClr val="FFFFFF"/>
                </a:solidFill>
              </a:rPr>
              <a:t>, patient&gt;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AIDS</a:t>
            </a:r>
            <a:r>
              <a:rPr lang="en-US" altLang="en-US" sz="3200">
                <a:solidFill>
                  <a:srgbClr val="FFFFFF"/>
                </a:solidFill>
              </a:rPr>
              <a:t>, patient&gt;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Alice</a:t>
            </a:r>
            <a:r>
              <a:rPr lang="en-US" altLang="en-US" sz="3200">
                <a:solidFill>
                  <a:srgbClr val="FFFFFF"/>
                </a:solidFill>
              </a:rPr>
              <a:t>, </a:t>
            </a:r>
            <a:r>
              <a:rPr lang="en-US" altLang="en-US" sz="3200" b="1">
                <a:latin typeface="Symbol" panose="05050102010706020507" pitchFamily="18" charset="2"/>
              </a:rPr>
              <a:t>e</a:t>
            </a:r>
            <a:r>
              <a:rPr lang="en-US" altLang="en-US" sz="3200">
                <a:solidFill>
                  <a:srgbClr val="FFFFFF"/>
                </a:solidFill>
              </a:rPr>
              <a:t>&gt;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   &lt;K</a:t>
            </a:r>
            <a:r>
              <a:rPr lang="en-US" altLang="en-US" sz="3200" baseline="-25000">
                <a:solidFill>
                  <a:srgbClr val="FFFFFF"/>
                </a:solidFill>
              </a:rPr>
              <a:t>IM</a:t>
            </a:r>
            <a:r>
              <a:rPr lang="en-US" altLang="en-US" sz="3200">
                <a:solidFill>
                  <a:srgbClr val="FFFFFF"/>
                </a:solidFill>
              </a:rPr>
              <a:t>, patient&gt; </a:t>
            </a:r>
            <a:r>
              <a:rPr lang="en-US" altLang="en-US" sz="3200" b="1">
                <a:sym typeface="Symbol" panose="05050102010706020507" pitchFamily="18" charset="2"/>
              </a:rPr>
              <a:t>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Alice</a:t>
            </a:r>
            <a:r>
              <a:rPr lang="en-US" altLang="en-US" sz="3200">
                <a:solidFill>
                  <a:srgbClr val="FFFFFF"/>
                </a:solidFill>
              </a:rPr>
              <a:t>, </a:t>
            </a:r>
            <a:r>
              <a:rPr lang="en-US" altLang="en-US" sz="3200" b="1">
                <a:latin typeface="Symbol" panose="05050102010706020507" pitchFamily="18" charset="2"/>
              </a:rPr>
              <a:t>e</a:t>
            </a:r>
            <a:r>
              <a:rPr lang="en-US" altLang="en-US" sz="320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1143000"/>
          </a:xfrm>
        </p:spPr>
        <p:txBody>
          <a:bodyPr/>
          <a:lstStyle/>
          <a:p>
            <a:r>
              <a:rPr lang="en-US" altLang="en-US"/>
              <a:t>Privacy using a Weighted PDS</a:t>
            </a:r>
          </a:p>
        </p:txBody>
      </p:sp>
      <p:grpSp>
        <p:nvGrpSpPr>
          <p:cNvPr id="1001476" name="Group 4"/>
          <p:cNvGrpSpPr>
            <a:grpSpLocks/>
          </p:cNvGrpSpPr>
          <p:nvPr/>
        </p:nvGrpSpPr>
        <p:grpSpPr bwMode="auto">
          <a:xfrm>
            <a:off x="4338638" y="4567238"/>
            <a:ext cx="496887" cy="1909762"/>
            <a:chOff x="2733" y="3019"/>
            <a:chExt cx="313" cy="1203"/>
          </a:xfrm>
        </p:grpSpPr>
        <p:sp>
          <p:nvSpPr>
            <p:cNvPr id="1001477" name="Text Box 5"/>
            <p:cNvSpPr txBox="1">
              <a:spLocks noChangeArrowheads="1"/>
            </p:cNvSpPr>
            <p:nvPr/>
          </p:nvSpPr>
          <p:spPr bwMode="auto">
            <a:xfrm>
              <a:off x="2733" y="3019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I</a:t>
              </a:r>
            </a:p>
          </p:txBody>
        </p:sp>
        <p:sp>
          <p:nvSpPr>
            <p:cNvPr id="1001478" name="Text Box 6"/>
            <p:cNvSpPr txBox="1">
              <a:spLocks noChangeArrowheads="1"/>
            </p:cNvSpPr>
            <p:nvPr/>
          </p:nvSpPr>
          <p:spPr bwMode="auto">
            <a:xfrm>
              <a:off x="2752" y="3857"/>
              <a:ext cx="29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S</a:t>
              </a:r>
            </a:p>
          </p:txBody>
        </p:sp>
        <p:cxnSp>
          <p:nvCxnSpPr>
            <p:cNvPr id="1001479" name="AutoShape 7"/>
            <p:cNvCxnSpPr>
              <a:cxnSpLocks noChangeShapeType="1"/>
              <a:stCxn id="1001477" idx="2"/>
              <a:endCxn id="1001478" idx="0"/>
            </p:cNvCxnSpPr>
            <p:nvPr/>
          </p:nvCxnSpPr>
          <p:spPr bwMode="auto">
            <a:xfrm>
              <a:off x="2880" y="3384"/>
              <a:ext cx="0" cy="473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01480" name="Text Box 8"/>
          <p:cNvSpPr txBox="1">
            <a:spLocks noChangeArrowheads="1"/>
          </p:cNvSpPr>
          <p:nvPr/>
        </p:nvSpPr>
        <p:spPr bwMode="auto">
          <a:xfrm>
            <a:off x="8018463" y="1549400"/>
            <a:ext cx="4667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I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I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8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5F2B-246F-4560-95D1-5E8A3F782818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1143000"/>
          </a:xfrm>
        </p:spPr>
        <p:txBody>
          <a:bodyPr/>
          <a:lstStyle/>
          <a:p>
            <a:r>
              <a:rPr lang="en-US" altLang="en-US"/>
              <a:t>Privacy using a Weighted PDS</a:t>
            </a:r>
          </a:p>
        </p:txBody>
      </p:sp>
      <p:sp>
        <p:nvSpPr>
          <p:cNvPr id="1002499" name="Text Box 3"/>
          <p:cNvSpPr txBox="1">
            <a:spLocks noChangeArrowheads="1"/>
          </p:cNvSpPr>
          <p:nvPr/>
        </p:nvSpPr>
        <p:spPr bwMode="auto">
          <a:xfrm>
            <a:off x="3297238" y="1549400"/>
            <a:ext cx="2257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Insurer</a:t>
            </a:r>
            <a:r>
              <a:rPr lang="en-US" altLang="en-US" sz="3200">
                <a:solidFill>
                  <a:srgbClr val="FFFFFF"/>
                </a:solidFill>
              </a:rPr>
              <a:t>,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□&gt;</a:t>
            </a: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002500" name="Text Box 4"/>
          <p:cNvSpPr txBox="1">
            <a:spLocks noChangeArrowheads="1"/>
          </p:cNvSpPr>
          <p:nvPr/>
        </p:nvSpPr>
        <p:spPr bwMode="auto">
          <a:xfrm>
            <a:off x="5178425" y="3062288"/>
            <a:ext cx="303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H</a:t>
            </a:r>
            <a:r>
              <a:rPr lang="en-US" altLang="en-US" sz="3200">
                <a:solidFill>
                  <a:srgbClr val="FFFFFF"/>
                </a:solidFill>
              </a:rPr>
              <a:t>, patient  </a:t>
            </a: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6021388" y="2236788"/>
            <a:ext cx="40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002502" name="Text Box 6"/>
          <p:cNvSpPr txBox="1">
            <a:spLocks noChangeArrowheads="1"/>
          </p:cNvSpPr>
          <p:nvPr/>
        </p:nvSpPr>
        <p:spPr bwMode="auto">
          <a:xfrm>
            <a:off x="5124450" y="4575175"/>
            <a:ext cx="3140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IM</a:t>
            </a:r>
            <a:r>
              <a:rPr lang="en-US" altLang="en-US" sz="3200">
                <a:solidFill>
                  <a:srgbClr val="FFFFFF"/>
                </a:solidFill>
              </a:rPr>
              <a:t>, patient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3300"/>
                </a:solidFill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002503" name="AutoShape 7"/>
          <p:cNvSpPr>
            <a:spLocks noChangeArrowheads="1"/>
          </p:cNvSpPr>
          <p:nvPr/>
        </p:nvSpPr>
        <p:spPr bwMode="auto">
          <a:xfrm>
            <a:off x="6332538" y="3729038"/>
            <a:ext cx="323850" cy="792162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04" name="Text Box 8"/>
          <p:cNvSpPr txBox="1">
            <a:spLocks noChangeArrowheads="1"/>
          </p:cNvSpPr>
          <p:nvPr/>
        </p:nvSpPr>
        <p:spPr bwMode="auto">
          <a:xfrm>
            <a:off x="6645275" y="3805238"/>
            <a:ext cx="40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002505" name="Text Box 9"/>
          <p:cNvSpPr txBox="1">
            <a:spLocks noChangeArrowheads="1"/>
          </p:cNvSpPr>
          <p:nvPr/>
        </p:nvSpPr>
        <p:spPr bwMode="auto">
          <a:xfrm>
            <a:off x="3403600" y="6088063"/>
            <a:ext cx="2338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Alice</a:t>
            </a:r>
            <a:r>
              <a:rPr lang="en-US" altLang="en-US" sz="3200">
                <a:solidFill>
                  <a:srgbClr val="FFFFFF"/>
                </a:solidFill>
              </a:rPr>
              <a:t>, </a:t>
            </a:r>
            <a:r>
              <a:rPr lang="en-US" altLang="en-US" sz="3200">
                <a:solidFill>
                  <a:srgbClr val="FF3300"/>
                </a:solidFill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    </a:t>
            </a:r>
          </a:p>
        </p:txBody>
      </p:sp>
      <p:sp>
        <p:nvSpPr>
          <p:cNvPr id="1002506" name="Text Box 10"/>
          <p:cNvSpPr txBox="1">
            <a:spLocks noChangeArrowheads="1"/>
          </p:cNvSpPr>
          <p:nvPr/>
        </p:nvSpPr>
        <p:spPr bwMode="auto">
          <a:xfrm>
            <a:off x="5830888" y="5472113"/>
            <a:ext cx="40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002507" name="Text Box 11"/>
          <p:cNvSpPr txBox="1">
            <a:spLocks noChangeArrowheads="1"/>
          </p:cNvSpPr>
          <p:nvPr/>
        </p:nvSpPr>
        <p:spPr bwMode="auto">
          <a:xfrm>
            <a:off x="1063625" y="3074988"/>
            <a:ext cx="303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H</a:t>
            </a:r>
            <a:r>
              <a:rPr lang="en-US" altLang="en-US" sz="3200">
                <a:solidFill>
                  <a:srgbClr val="FFFFFF"/>
                </a:solidFill>
              </a:rPr>
              <a:t>, patient  </a:t>
            </a: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002508" name="Text Box 12"/>
          <p:cNvSpPr txBox="1">
            <a:spLocks noChangeArrowheads="1"/>
          </p:cNvSpPr>
          <p:nvPr/>
        </p:nvSpPr>
        <p:spPr bwMode="auto">
          <a:xfrm>
            <a:off x="2824163" y="2238375"/>
            <a:ext cx="40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002509" name="Text Box 13"/>
          <p:cNvSpPr txBox="1">
            <a:spLocks noChangeArrowheads="1"/>
          </p:cNvSpPr>
          <p:nvPr/>
        </p:nvSpPr>
        <p:spPr bwMode="auto">
          <a:xfrm>
            <a:off x="841375" y="4587875"/>
            <a:ext cx="347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AIDS</a:t>
            </a:r>
            <a:r>
              <a:rPr lang="en-US" altLang="en-US" sz="3200">
                <a:solidFill>
                  <a:srgbClr val="FFFFFF"/>
                </a:solidFill>
              </a:rPr>
              <a:t>, patient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3300"/>
                </a:solidFill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</a:t>
            </a:r>
          </a:p>
        </p:txBody>
      </p:sp>
      <p:sp>
        <p:nvSpPr>
          <p:cNvPr id="1002510" name="AutoShape 14"/>
          <p:cNvSpPr>
            <a:spLocks noChangeArrowheads="1"/>
          </p:cNvSpPr>
          <p:nvPr/>
        </p:nvSpPr>
        <p:spPr bwMode="auto">
          <a:xfrm>
            <a:off x="2417763" y="3741738"/>
            <a:ext cx="323850" cy="792162"/>
          </a:xfrm>
          <a:prstGeom prst="downArrow">
            <a:avLst>
              <a:gd name="adj1" fmla="val 50000"/>
              <a:gd name="adj2" fmla="val 61152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11" name="Text Box 15"/>
          <p:cNvSpPr txBox="1">
            <a:spLocks noChangeArrowheads="1"/>
          </p:cNvSpPr>
          <p:nvPr/>
        </p:nvSpPr>
        <p:spPr bwMode="auto">
          <a:xfrm>
            <a:off x="2025650" y="3817938"/>
            <a:ext cx="466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002512" name="Text Box 16"/>
          <p:cNvSpPr txBox="1">
            <a:spLocks noChangeArrowheads="1"/>
          </p:cNvSpPr>
          <p:nvPr/>
        </p:nvSpPr>
        <p:spPr bwMode="auto">
          <a:xfrm>
            <a:off x="2844800" y="5495925"/>
            <a:ext cx="46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002513" name="AutoShape 17"/>
          <p:cNvSpPr>
            <a:spLocks noChangeArrowheads="1"/>
          </p:cNvSpPr>
          <p:nvPr/>
        </p:nvSpPr>
        <p:spPr bwMode="auto">
          <a:xfrm rot="3168539">
            <a:off x="3167857" y="1937543"/>
            <a:ext cx="323850" cy="1497013"/>
          </a:xfrm>
          <a:prstGeom prst="downArrow">
            <a:avLst>
              <a:gd name="adj1" fmla="val 50000"/>
              <a:gd name="adj2" fmla="val 11556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14" name="AutoShape 18"/>
          <p:cNvSpPr>
            <a:spLocks noChangeArrowheads="1"/>
          </p:cNvSpPr>
          <p:nvPr/>
        </p:nvSpPr>
        <p:spPr bwMode="auto">
          <a:xfrm rot="-24617531">
            <a:off x="5703888" y="1857375"/>
            <a:ext cx="323850" cy="1606550"/>
          </a:xfrm>
          <a:prstGeom prst="downArrow">
            <a:avLst>
              <a:gd name="adj1" fmla="val 50000"/>
              <a:gd name="adj2" fmla="val 12402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15" name="AutoShape 19"/>
          <p:cNvSpPr>
            <a:spLocks noChangeArrowheads="1"/>
          </p:cNvSpPr>
          <p:nvPr/>
        </p:nvSpPr>
        <p:spPr bwMode="auto">
          <a:xfrm rot="3168539">
            <a:off x="5374482" y="4939506"/>
            <a:ext cx="323850" cy="1497013"/>
          </a:xfrm>
          <a:prstGeom prst="downArrow">
            <a:avLst>
              <a:gd name="adj1" fmla="val 50000"/>
              <a:gd name="adj2" fmla="val 11556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16" name="AutoShape 20"/>
          <p:cNvSpPr>
            <a:spLocks noChangeArrowheads="1"/>
          </p:cNvSpPr>
          <p:nvPr/>
        </p:nvSpPr>
        <p:spPr bwMode="auto">
          <a:xfrm rot="-24617531">
            <a:off x="3375025" y="4883150"/>
            <a:ext cx="323850" cy="1606550"/>
          </a:xfrm>
          <a:prstGeom prst="downArrow">
            <a:avLst>
              <a:gd name="adj1" fmla="val 50000"/>
              <a:gd name="adj2" fmla="val 12402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17" name="Text Box 21"/>
          <p:cNvSpPr txBox="1">
            <a:spLocks noChangeArrowheads="1"/>
          </p:cNvSpPr>
          <p:nvPr/>
        </p:nvSpPr>
        <p:spPr bwMode="auto">
          <a:xfrm>
            <a:off x="6343650" y="5849938"/>
            <a:ext cx="2743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FF00"/>
                </a:solidFill>
              </a:rPr>
              <a:t>S </a:t>
            </a:r>
            <a:r>
              <a:rPr lang="en-US" altLang="en-US" sz="4400">
                <a:solidFill>
                  <a:srgbClr val="FFFF00"/>
                </a:solidFill>
                <a:sym typeface="Symbol" panose="05050102010706020507" pitchFamily="18" charset="2"/>
              </a:rPr>
              <a:t></a:t>
            </a:r>
            <a:r>
              <a:rPr lang="en-US" altLang="en-US" sz="4800">
                <a:solidFill>
                  <a:srgbClr val="FFFF00"/>
                </a:solidFill>
              </a:rPr>
              <a:t> I = I</a:t>
            </a:r>
          </a:p>
        </p:txBody>
      </p:sp>
      <p:sp>
        <p:nvSpPr>
          <p:cNvPr id="1002518" name="Text Box 22"/>
          <p:cNvSpPr txBox="1">
            <a:spLocks noChangeArrowheads="1"/>
          </p:cNvSpPr>
          <p:nvPr/>
        </p:nvSpPr>
        <p:spPr bwMode="auto">
          <a:xfrm>
            <a:off x="4192588" y="5287963"/>
            <a:ext cx="769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  <a:sym typeface="Symbol" panose="05050102010706020507" pitchFamily="18" charset="2"/>
              </a:rPr>
              <a:t></a:t>
            </a:r>
          </a:p>
        </p:txBody>
      </p:sp>
      <p:sp>
        <p:nvSpPr>
          <p:cNvPr id="1002519" name="Freeform 23"/>
          <p:cNvSpPr>
            <a:spLocks/>
          </p:cNvSpPr>
          <p:nvPr/>
        </p:nvSpPr>
        <p:spPr bwMode="auto">
          <a:xfrm>
            <a:off x="2619375" y="2209800"/>
            <a:ext cx="1516063" cy="3976688"/>
          </a:xfrm>
          <a:custGeom>
            <a:avLst/>
            <a:gdLst>
              <a:gd name="T0" fmla="*/ 878 w 955"/>
              <a:gd name="T1" fmla="*/ 0 h 2505"/>
              <a:gd name="T2" fmla="*/ 590 w 955"/>
              <a:gd name="T3" fmla="*/ 192 h 2505"/>
              <a:gd name="T4" fmla="*/ 278 w 955"/>
              <a:gd name="T5" fmla="*/ 472 h 2505"/>
              <a:gd name="T6" fmla="*/ 94 w 955"/>
              <a:gd name="T7" fmla="*/ 712 h 2505"/>
              <a:gd name="T8" fmla="*/ 5 w 955"/>
              <a:gd name="T9" fmla="*/ 1092 h 2505"/>
              <a:gd name="T10" fmla="*/ 65 w 955"/>
              <a:gd name="T11" fmla="*/ 1428 h 2505"/>
              <a:gd name="T12" fmla="*/ 181 w 955"/>
              <a:gd name="T13" fmla="*/ 1675 h 2505"/>
              <a:gd name="T14" fmla="*/ 484 w 955"/>
              <a:gd name="T15" fmla="*/ 2079 h 2505"/>
              <a:gd name="T16" fmla="*/ 955 w 955"/>
              <a:gd name="T17" fmla="*/ 2505 h 2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5" h="2505">
                <a:moveTo>
                  <a:pt x="878" y="0"/>
                </a:moveTo>
                <a:cubicBezTo>
                  <a:pt x="831" y="32"/>
                  <a:pt x="690" y="113"/>
                  <a:pt x="590" y="192"/>
                </a:cubicBezTo>
                <a:cubicBezTo>
                  <a:pt x="490" y="271"/>
                  <a:pt x="361" y="385"/>
                  <a:pt x="278" y="472"/>
                </a:cubicBezTo>
                <a:cubicBezTo>
                  <a:pt x="195" y="559"/>
                  <a:pt x="140" y="609"/>
                  <a:pt x="94" y="712"/>
                </a:cubicBezTo>
                <a:cubicBezTo>
                  <a:pt x="48" y="815"/>
                  <a:pt x="10" y="973"/>
                  <a:pt x="5" y="1092"/>
                </a:cubicBezTo>
                <a:cubicBezTo>
                  <a:pt x="0" y="1211"/>
                  <a:pt x="36" y="1331"/>
                  <a:pt x="65" y="1428"/>
                </a:cubicBezTo>
                <a:cubicBezTo>
                  <a:pt x="94" y="1525"/>
                  <a:pt x="111" y="1566"/>
                  <a:pt x="181" y="1675"/>
                </a:cubicBezTo>
                <a:cubicBezTo>
                  <a:pt x="251" y="1784"/>
                  <a:pt x="355" y="1941"/>
                  <a:pt x="484" y="2079"/>
                </a:cubicBezTo>
                <a:cubicBezTo>
                  <a:pt x="613" y="2217"/>
                  <a:pt x="857" y="2416"/>
                  <a:pt x="955" y="2505"/>
                </a:cubicBezTo>
              </a:path>
            </a:pathLst>
          </a:custGeom>
          <a:noFill/>
          <a:ln w="3175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20" name="Text Box 24"/>
          <p:cNvSpPr txBox="1">
            <a:spLocks noChangeArrowheads="1"/>
          </p:cNvSpPr>
          <p:nvPr/>
        </p:nvSpPr>
        <p:spPr bwMode="auto">
          <a:xfrm>
            <a:off x="2889250" y="3455988"/>
            <a:ext cx="7651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002521" name="Freeform 25"/>
          <p:cNvSpPr>
            <a:spLocks/>
          </p:cNvSpPr>
          <p:nvPr/>
        </p:nvSpPr>
        <p:spPr bwMode="auto">
          <a:xfrm flipH="1">
            <a:off x="4957763" y="2281238"/>
            <a:ext cx="1512887" cy="3917950"/>
          </a:xfrm>
          <a:custGeom>
            <a:avLst/>
            <a:gdLst>
              <a:gd name="T0" fmla="*/ 803 w 953"/>
              <a:gd name="T1" fmla="*/ 0 h 2468"/>
              <a:gd name="T2" fmla="*/ 549 w 953"/>
              <a:gd name="T3" fmla="*/ 157 h 2468"/>
              <a:gd name="T4" fmla="*/ 212 w 953"/>
              <a:gd name="T5" fmla="*/ 426 h 2468"/>
              <a:gd name="T6" fmla="*/ 48 w 953"/>
              <a:gd name="T7" fmla="*/ 725 h 2468"/>
              <a:gd name="T8" fmla="*/ 3 w 953"/>
              <a:gd name="T9" fmla="*/ 1055 h 2468"/>
              <a:gd name="T10" fmla="*/ 63 w 953"/>
              <a:gd name="T11" fmla="*/ 1391 h 2468"/>
              <a:gd name="T12" fmla="*/ 179 w 953"/>
              <a:gd name="T13" fmla="*/ 1638 h 2468"/>
              <a:gd name="T14" fmla="*/ 482 w 953"/>
              <a:gd name="T15" fmla="*/ 2042 h 2468"/>
              <a:gd name="T16" fmla="*/ 953 w 953"/>
              <a:gd name="T17" fmla="*/ 2468 h 2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3" h="2468">
                <a:moveTo>
                  <a:pt x="803" y="0"/>
                </a:moveTo>
                <a:cubicBezTo>
                  <a:pt x="761" y="26"/>
                  <a:pt x="647" y="86"/>
                  <a:pt x="549" y="157"/>
                </a:cubicBezTo>
                <a:cubicBezTo>
                  <a:pt x="451" y="228"/>
                  <a:pt x="295" y="331"/>
                  <a:pt x="212" y="426"/>
                </a:cubicBezTo>
                <a:cubicBezTo>
                  <a:pt x="129" y="521"/>
                  <a:pt x="83" y="620"/>
                  <a:pt x="48" y="725"/>
                </a:cubicBezTo>
                <a:cubicBezTo>
                  <a:pt x="13" y="830"/>
                  <a:pt x="0" y="944"/>
                  <a:pt x="3" y="1055"/>
                </a:cubicBezTo>
                <a:cubicBezTo>
                  <a:pt x="6" y="1166"/>
                  <a:pt x="34" y="1294"/>
                  <a:pt x="63" y="1391"/>
                </a:cubicBezTo>
                <a:cubicBezTo>
                  <a:pt x="92" y="1488"/>
                  <a:pt x="109" y="1529"/>
                  <a:pt x="179" y="1638"/>
                </a:cubicBezTo>
                <a:cubicBezTo>
                  <a:pt x="249" y="1747"/>
                  <a:pt x="353" y="1904"/>
                  <a:pt x="482" y="2042"/>
                </a:cubicBezTo>
                <a:cubicBezTo>
                  <a:pt x="611" y="2180"/>
                  <a:pt x="855" y="2379"/>
                  <a:pt x="953" y="2468"/>
                </a:cubicBezTo>
              </a:path>
            </a:pathLst>
          </a:custGeom>
          <a:noFill/>
          <a:ln w="3175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2522" name="Text Box 26"/>
          <p:cNvSpPr txBox="1">
            <a:spLocks noChangeArrowheads="1"/>
          </p:cNvSpPr>
          <p:nvPr/>
        </p:nvSpPr>
        <p:spPr bwMode="auto">
          <a:xfrm>
            <a:off x="5619750" y="3543300"/>
            <a:ext cx="6413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1002523" name="Text Box 27"/>
          <p:cNvSpPr txBox="1">
            <a:spLocks noChangeArrowheads="1"/>
          </p:cNvSpPr>
          <p:nvPr/>
        </p:nvSpPr>
        <p:spPr bwMode="auto">
          <a:xfrm>
            <a:off x="0" y="1527175"/>
            <a:ext cx="3140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I </a:t>
            </a:r>
            <a:r>
              <a:rPr lang="en-US" altLang="en-US" sz="3600">
                <a:solidFill>
                  <a:srgbClr val="FFFF00"/>
                </a:solidFill>
                <a:sym typeface="Symbol" panose="05050102010706020507" pitchFamily="18" charset="2"/>
              </a:rPr>
              <a:t></a:t>
            </a:r>
            <a:r>
              <a:rPr lang="en-US" altLang="en-US" sz="3600">
                <a:solidFill>
                  <a:srgbClr val="FFFF00"/>
                </a:solidFill>
              </a:rPr>
              <a:t> S </a:t>
            </a:r>
            <a:r>
              <a:rPr lang="en-US" altLang="en-US" sz="3600">
                <a:solidFill>
                  <a:srgbClr val="FFFF00"/>
                </a:solidFill>
                <a:sym typeface="Symbol" panose="05050102010706020507" pitchFamily="18" charset="2"/>
              </a:rPr>
              <a:t></a:t>
            </a:r>
            <a:r>
              <a:rPr lang="en-US" altLang="en-US" sz="3600">
                <a:solidFill>
                  <a:srgbClr val="FFFF00"/>
                </a:solidFill>
              </a:rPr>
              <a:t> S = S</a:t>
            </a:r>
          </a:p>
        </p:txBody>
      </p:sp>
      <p:sp>
        <p:nvSpPr>
          <p:cNvPr id="1002524" name="Text Box 28"/>
          <p:cNvSpPr txBox="1">
            <a:spLocks noChangeArrowheads="1"/>
          </p:cNvSpPr>
          <p:nvPr/>
        </p:nvSpPr>
        <p:spPr bwMode="auto">
          <a:xfrm>
            <a:off x="6208713" y="1501775"/>
            <a:ext cx="2935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I </a:t>
            </a:r>
            <a:r>
              <a:rPr lang="en-US" altLang="en-US" sz="3600">
                <a:solidFill>
                  <a:srgbClr val="FFFF00"/>
                </a:solidFill>
                <a:sym typeface="Symbol" panose="05050102010706020507" pitchFamily="18" charset="2"/>
              </a:rPr>
              <a:t></a:t>
            </a:r>
            <a:r>
              <a:rPr lang="en-US" altLang="en-US" sz="3600">
                <a:solidFill>
                  <a:srgbClr val="FFFF00"/>
                </a:solidFill>
              </a:rPr>
              <a:t> I </a:t>
            </a:r>
            <a:r>
              <a:rPr lang="en-US" altLang="en-US" sz="3600">
                <a:solidFill>
                  <a:srgbClr val="FFFF00"/>
                </a:solidFill>
                <a:sym typeface="Symbol" panose="05050102010706020507" pitchFamily="18" charset="2"/>
              </a:rPr>
              <a:t></a:t>
            </a:r>
            <a:r>
              <a:rPr lang="en-US" altLang="en-US" sz="3600">
                <a:solidFill>
                  <a:srgbClr val="FFFF00"/>
                </a:solidFill>
              </a:rPr>
              <a:t> I =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0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0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025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025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02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517" grpId="0"/>
      <p:bldP spid="1002518" grpId="0"/>
      <p:bldP spid="1002520" grpId="0"/>
      <p:bldP spid="1002522" grpId="0"/>
      <p:bldP spid="1002522" grpId="1"/>
      <p:bldP spid="1002523" grpId="0"/>
      <p:bldP spid="100252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1E9F-1D5C-4E35-895D-A748F1F0E5A1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93800"/>
          </a:xfrm>
        </p:spPr>
        <p:txBody>
          <a:bodyPr/>
          <a:lstStyle/>
          <a:p>
            <a:r>
              <a:rPr lang="en-US" altLang="en-US" sz="3600"/>
              <a:t>Idempotent Semiring (D, </a:t>
            </a:r>
            <a:r>
              <a:rPr lang="en-US" altLang="en-US" sz="3600">
                <a:sym typeface="Symbol" panose="05050102010706020507" pitchFamily="18" charset="2"/>
              </a:rPr>
              <a:t></a:t>
            </a:r>
            <a:r>
              <a:rPr lang="en-US" altLang="en-US" sz="3600"/>
              <a:t>, </a:t>
            </a:r>
            <a:r>
              <a:rPr lang="en-US" altLang="en-US" sz="3600">
                <a:sym typeface="Symbol" panose="05050102010706020507" pitchFamily="18" charset="2"/>
              </a:rPr>
              <a:t></a:t>
            </a:r>
            <a:r>
              <a:rPr lang="en-US" altLang="en-US" sz="3600"/>
              <a:t>, 0, 1)</a:t>
            </a:r>
            <a:br>
              <a:rPr lang="en-US" altLang="en-US" sz="3600"/>
            </a:br>
            <a:r>
              <a:rPr lang="en-US" altLang="en-US" sz="3600"/>
              <a:t>[= Join Semilattice      (D, </a:t>
            </a:r>
            <a:r>
              <a:rPr lang="en-US" altLang="en-US" sz="3600">
                <a:sym typeface="Math B" panose="05000000000000000000" pitchFamily="2" charset="2"/>
              </a:rPr>
              <a:t></a:t>
            </a:r>
            <a:r>
              <a:rPr lang="en-US" altLang="en-US" sz="3600">
                <a:sym typeface="Symbol" panose="05050102010706020507" pitchFamily="18" charset="2"/>
              </a:rPr>
              <a:t>, ..., </a:t>
            </a:r>
            <a:r>
              <a:rPr lang="en-US" altLang="en-US" sz="3600">
                <a:sym typeface="Math B" panose="05000000000000000000" pitchFamily="2" charset="2"/>
              </a:rPr>
              <a:t>, ...</a:t>
            </a:r>
            <a:r>
              <a:rPr lang="en-US" altLang="en-US" sz="3600"/>
              <a:t>)]</a:t>
            </a:r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266700" y="1660525"/>
            <a:ext cx="50149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a </a:t>
            </a:r>
            <a:r>
              <a:rPr lang="en-US" altLang="en-US" sz="3200">
                <a:sym typeface="Symbol" panose="05050102010706020507" pitchFamily="18" charset="2"/>
              </a:rPr>
              <a:t> 0 = a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a  b = b  a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a  (b  c) = (a  b)  c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a </a:t>
            </a:r>
            <a:r>
              <a:rPr lang="en-US" altLang="en-US" sz="3200">
                <a:sym typeface="Symbol" panose="05050102010706020507" pitchFamily="18" charset="2"/>
              </a:rPr>
              <a:t> a = a</a:t>
            </a:r>
          </a:p>
        </p:txBody>
      </p:sp>
      <p:sp>
        <p:nvSpPr>
          <p:cNvPr id="1084420" name="Text Box 4"/>
          <p:cNvSpPr txBox="1">
            <a:spLocks noChangeArrowheads="1"/>
          </p:cNvSpPr>
          <p:nvPr/>
        </p:nvSpPr>
        <p:spPr bwMode="auto">
          <a:xfrm>
            <a:off x="6557963" y="563721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>
              <a:latin typeface="Symbol" panose="05050102010706020507" pitchFamily="18" charset="2"/>
            </a:endParaRPr>
          </a:p>
        </p:txBody>
      </p:sp>
      <p:sp>
        <p:nvSpPr>
          <p:cNvPr id="1084421" name="Text Box 5"/>
          <p:cNvSpPr txBox="1">
            <a:spLocks noChangeArrowheads="1"/>
          </p:cNvSpPr>
          <p:nvPr/>
        </p:nvSpPr>
        <p:spPr bwMode="auto">
          <a:xfrm>
            <a:off x="255588" y="3929063"/>
            <a:ext cx="4916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a </a:t>
            </a:r>
            <a:r>
              <a:rPr lang="en-US" altLang="en-US" sz="3200">
                <a:sym typeface="Symbol" panose="05050102010706020507" pitchFamily="18" charset="2"/>
              </a:rPr>
              <a:t> 1 = a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a  (b  c) = (a  b)  c</a:t>
            </a:r>
          </a:p>
        </p:txBody>
      </p:sp>
      <p:sp>
        <p:nvSpPr>
          <p:cNvPr id="1084422" name="Text Box 6"/>
          <p:cNvSpPr txBox="1">
            <a:spLocks noChangeArrowheads="1"/>
          </p:cNvSpPr>
          <p:nvPr/>
        </p:nvSpPr>
        <p:spPr bwMode="auto">
          <a:xfrm>
            <a:off x="269875" y="5245100"/>
            <a:ext cx="59801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ym typeface="Symbol" panose="05050102010706020507" pitchFamily="18" charset="2"/>
              </a:rPr>
              <a:t>a  (b  c) = (a  b)  (a  c)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ym typeface="Symbol" panose="05050102010706020507" pitchFamily="18" charset="2"/>
              </a:rPr>
              <a:t>(a  b)  c = (a  c)  (b  c)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/>
              <a:t>a </a:t>
            </a:r>
            <a:r>
              <a:rPr lang="en-US" altLang="en-US" sz="3200" dirty="0">
                <a:sym typeface="Symbol" panose="05050102010706020507" pitchFamily="18" charset="2"/>
              </a:rPr>
              <a:t> 0 = 0  a = </a:t>
            </a:r>
            <a:r>
              <a:rPr lang="en-US" altLang="en-US" sz="3200" dirty="0">
                <a:sym typeface="Symbol" panose="05050102010706020507" pitchFamily="18" charset="2"/>
              </a:rPr>
              <a:t>0</a:t>
            </a:r>
            <a:endParaRPr lang="en-US" altLang="en-US" sz="3200" dirty="0">
              <a:sym typeface="Symbol" panose="05050102010706020507" pitchFamily="18" charset="2"/>
            </a:endParaRPr>
          </a:p>
        </p:txBody>
      </p:sp>
      <p:sp>
        <p:nvSpPr>
          <p:cNvPr id="1084423" name="Text Box 7"/>
          <p:cNvSpPr txBox="1">
            <a:spLocks noChangeArrowheads="1"/>
          </p:cNvSpPr>
          <p:nvPr/>
        </p:nvSpPr>
        <p:spPr bwMode="auto">
          <a:xfrm>
            <a:off x="5397500" y="1633538"/>
            <a:ext cx="3746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a </a:t>
            </a:r>
            <a:r>
              <a:rPr lang="en-US" altLang="en-US" sz="3200">
                <a:sym typeface="Math B" panose="05000000000000000000" pitchFamily="2" charset="2"/>
              </a:rPr>
              <a:t> b iff a </a:t>
            </a:r>
            <a:r>
              <a:rPr lang="en-US" altLang="en-US" sz="3200">
                <a:sym typeface="Symbol" panose="05050102010706020507" pitchFamily="18" charset="2"/>
              </a:rPr>
              <a:t> b = b</a:t>
            </a:r>
            <a:endParaRPr lang="en-US" altLang="en-US" sz="3200">
              <a:sym typeface="Math B" panose="05000000000000000000" pitchFamily="2" charset="2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 = </a:t>
            </a:r>
            <a:r>
              <a:rPr lang="en-US" altLang="en-US" sz="3200">
                <a:sym typeface="Math B" panose="05000000000000000000" pitchFamily="2" charset="2"/>
              </a:rPr>
              <a:t></a:t>
            </a:r>
            <a:endParaRPr lang="en-US" altLang="en-US" sz="3200">
              <a:solidFill>
                <a:srgbClr val="FFFF00"/>
              </a:solidFill>
              <a:sym typeface="Math B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19" grpId="0"/>
      <p:bldP spid="1084421" grpId="0"/>
      <p:bldP spid="1084422" grpId="0"/>
      <p:bldP spid="108442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4866C-D2B2-47D0-AA15-55FA5C41578C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086467" name="Text Box 3"/>
          <p:cNvSpPr txBox="1">
            <a:spLocks noChangeArrowheads="1"/>
          </p:cNvSpPr>
          <p:nvPr/>
        </p:nvSpPr>
        <p:spPr bwMode="auto">
          <a:xfrm>
            <a:off x="5397500" y="1633538"/>
            <a:ext cx="3746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a </a:t>
            </a:r>
            <a:r>
              <a:rPr lang="en-US" altLang="en-US" sz="3200">
                <a:sym typeface="Math B" panose="05000000000000000000" pitchFamily="2" charset="2"/>
              </a:rPr>
              <a:t> b iff a </a:t>
            </a:r>
            <a:r>
              <a:rPr lang="en-US" altLang="en-US" sz="3200">
                <a:sym typeface="Symbol" panose="05050102010706020507" pitchFamily="18" charset="2"/>
              </a:rPr>
              <a:t> b = b</a:t>
            </a:r>
            <a:endParaRPr lang="en-US" altLang="en-US" sz="3200">
              <a:sym typeface="Math B" panose="05000000000000000000" pitchFamily="2" charset="2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 = </a:t>
            </a:r>
            <a:r>
              <a:rPr lang="en-US" altLang="en-US" sz="3200">
                <a:sym typeface="Math B" panose="05000000000000000000" pitchFamily="2" charset="2"/>
              </a:rPr>
              <a:t></a:t>
            </a:r>
            <a:endParaRPr lang="en-US" altLang="en-US" sz="3200">
              <a:solidFill>
                <a:srgbClr val="FFFF00"/>
              </a:solidFill>
              <a:sym typeface="Math B" panose="05000000000000000000" pitchFamily="2" charset="2"/>
            </a:endParaRPr>
          </a:p>
        </p:txBody>
      </p:sp>
      <p:sp>
        <p:nvSpPr>
          <p:cNvPr id="1086469" name="Text Box 5"/>
          <p:cNvSpPr txBox="1">
            <a:spLocks noChangeArrowheads="1"/>
          </p:cNvSpPr>
          <p:nvPr/>
        </p:nvSpPr>
        <p:spPr bwMode="auto">
          <a:xfrm>
            <a:off x="347663" y="3394075"/>
            <a:ext cx="8570912" cy="1701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>
                <a:solidFill>
                  <a:srgbClr val="FFFFFF"/>
                </a:solidFill>
                <a:sym typeface="Symbol" panose="05050102010706020507" pitchFamily="18" charset="2"/>
              </a:rPr>
              <a:t>             </a:t>
            </a:r>
            <a:r>
              <a:rPr lang="en-US" altLang="en-US" sz="3200" u="sng"/>
              <a:t>D</a:t>
            </a:r>
            <a:r>
              <a:rPr lang="en-US" altLang="en-US" sz="3200" b="1" u="sng">
                <a:solidFill>
                  <a:srgbClr val="FFFFFF"/>
                </a:solidFill>
                <a:sym typeface="Symbol" panose="05050102010706020507" pitchFamily="18" charset="2"/>
              </a:rPr>
              <a:t>             </a:t>
            </a:r>
            <a:r>
              <a:rPr lang="en-US" altLang="en-US" sz="1800" b="1" u="sng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b="1" u="sng">
                <a:solidFill>
                  <a:srgbClr val="FFFFFF"/>
                </a:solidFill>
                <a:sym typeface="Symbol" panose="05050102010706020507" pitchFamily="18" charset="2"/>
              </a:rPr>
              <a:t>     </a:t>
            </a:r>
            <a:r>
              <a:rPr lang="en-US" altLang="en-US" sz="3200" u="sng">
                <a:solidFill>
                  <a:srgbClr val="FFFFFF"/>
                </a:solidFill>
                <a:sym typeface="Symbol" panose="05050102010706020507" pitchFamily="18" charset="2"/>
              </a:rPr>
              <a:t>0      1	</a:t>
            </a:r>
            <a:endParaRPr lang="en-US" altLang="en-US" sz="320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Validity  </a:t>
            </a:r>
            <a:r>
              <a:rPr lang="en-US" altLang="en-US" sz="3200" b="1">
                <a:latin typeface="Imprint MT Shadow" panose="04020605060303030202" pitchFamily="82" charset="0"/>
              </a:rPr>
              <a:t>N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{</a:t>
            </a: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}</a:t>
            </a:r>
            <a:r>
              <a:rPr lang="en-US" altLang="en-US" sz="4000"/>
              <a:t> 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  max      min    -</a:t>
            </a: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    +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Privacy      {S,I}   </a:t>
            </a:r>
            <a:r>
              <a:rPr lang="en-US" altLang="en-US" sz="3200">
                <a:solidFill>
                  <a:srgbClr val="FFFFFF"/>
                </a:solidFill>
              </a:rPr>
              <a:t>S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</a:t>
            </a:r>
            <a:r>
              <a:rPr lang="en-US" altLang="en-US" sz="3200">
                <a:solidFill>
                  <a:srgbClr val="FFFFFF"/>
                </a:solidFill>
              </a:rPr>
              <a:t>I=I  S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</a:t>
            </a:r>
            <a:r>
              <a:rPr lang="en-US" altLang="en-US" sz="3200">
                <a:solidFill>
                  <a:srgbClr val="FFFFFF"/>
                </a:solidFill>
              </a:rPr>
              <a:t>I=S   S     I</a:t>
            </a:r>
          </a:p>
        </p:txBody>
      </p:sp>
      <p:sp>
        <p:nvSpPr>
          <p:cNvPr id="108647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93800"/>
          </a:xfrm>
          <a:noFill/>
          <a:ln/>
        </p:spPr>
        <p:txBody>
          <a:bodyPr/>
          <a:lstStyle/>
          <a:p>
            <a:r>
              <a:rPr lang="en-US" altLang="en-US" sz="3600"/>
              <a:t>Idempotent Semiring (D, </a:t>
            </a:r>
            <a:r>
              <a:rPr lang="en-US" altLang="en-US" sz="3600">
                <a:sym typeface="Symbol" panose="05050102010706020507" pitchFamily="18" charset="2"/>
              </a:rPr>
              <a:t></a:t>
            </a:r>
            <a:r>
              <a:rPr lang="en-US" altLang="en-US" sz="3600"/>
              <a:t>, </a:t>
            </a:r>
            <a:r>
              <a:rPr lang="en-US" altLang="en-US" sz="3600">
                <a:sym typeface="Symbol" panose="05050102010706020507" pitchFamily="18" charset="2"/>
              </a:rPr>
              <a:t></a:t>
            </a:r>
            <a:r>
              <a:rPr lang="en-US" altLang="en-US" sz="3600"/>
              <a:t>, 0, 1)</a:t>
            </a:r>
            <a:br>
              <a:rPr lang="en-US" altLang="en-US" sz="3600"/>
            </a:br>
            <a:r>
              <a:rPr lang="en-US" altLang="en-US" sz="3600"/>
              <a:t>[= Join Semilattice      (D, </a:t>
            </a:r>
            <a:r>
              <a:rPr lang="en-US" altLang="en-US" sz="3600">
                <a:sym typeface="Math B" panose="05000000000000000000" pitchFamily="2" charset="2"/>
              </a:rPr>
              <a:t></a:t>
            </a:r>
            <a:r>
              <a:rPr lang="en-US" altLang="en-US" sz="3600">
                <a:sym typeface="Symbol" panose="05050102010706020507" pitchFamily="18" charset="2"/>
              </a:rPr>
              <a:t>, ..., </a:t>
            </a:r>
            <a:r>
              <a:rPr lang="en-US" altLang="en-US" sz="3600">
                <a:sym typeface="Math B" panose="05000000000000000000" pitchFamily="2" charset="2"/>
              </a:rPr>
              <a:t>, ...</a:t>
            </a:r>
            <a:r>
              <a:rPr lang="en-US" altLang="en-US" sz="3600"/>
              <a:t>)]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6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003C-0D4C-4B3A-BD07-033EA8C7E2E0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4825" y="1550988"/>
            <a:ext cx="7856538" cy="1782762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u="sng"/>
              <a:t>Rule</a:t>
            </a:r>
            <a:r>
              <a:rPr lang="en-US" altLang="en-US"/>
              <a:t>                             </a:t>
            </a:r>
            <a:r>
              <a:rPr lang="en-US" altLang="en-US" u="sng"/>
              <a:t>Validity</a:t>
            </a:r>
          </a:p>
          <a:p>
            <a:pPr>
              <a:buFontTx/>
              <a:buNone/>
            </a:pPr>
            <a:r>
              <a:rPr lang="en-US" altLang="en-US"/>
              <a:t>K</a:t>
            </a:r>
            <a:r>
              <a:rPr lang="en-US" altLang="en-US" baseline="-25000"/>
              <a:t>Owner[D]</a:t>
            </a:r>
            <a:r>
              <a:rPr lang="en-US" altLang="en-US"/>
              <a:t>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K</a:t>
            </a:r>
            <a:r>
              <a:rPr lang="en-US" altLang="en-US" baseline="-25000"/>
              <a:t>Alice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FF3300"/>
                </a:solidFill>
                <a:sym typeface="Math C" panose="05000000000000000000" pitchFamily="2" charset="2"/>
              </a:rPr>
              <a:t></a:t>
            </a:r>
            <a:r>
              <a:rPr lang="en-US" altLang="en-US" baseline="-25000"/>
              <a:t> </a:t>
            </a:r>
            <a:r>
              <a:rPr lang="en-US" altLang="en-US"/>
              <a:t>        10</a:t>
            </a:r>
          </a:p>
          <a:p>
            <a:pPr>
              <a:buFontTx/>
              <a:buNone/>
            </a:pPr>
            <a:r>
              <a:rPr lang="en-US" altLang="en-US"/>
              <a:t>K</a:t>
            </a:r>
            <a:r>
              <a:rPr lang="en-US" altLang="en-US" baseline="-25000"/>
              <a:t>Owner[D]</a:t>
            </a:r>
            <a:r>
              <a:rPr lang="en-US" altLang="en-US"/>
              <a:t> </a:t>
            </a:r>
            <a:r>
              <a:rPr lang="en-US" altLang="en-US" sz="2400">
                <a:sym typeface="Math C" panose="05000000000000000000" pitchFamily="2" charset="2"/>
              </a:rPr>
              <a:t>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K</a:t>
            </a:r>
            <a:r>
              <a:rPr lang="en-US" altLang="en-US" baseline="-25000"/>
              <a:t>Alice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FF3300"/>
                </a:solidFill>
                <a:sym typeface="Math C" panose="05000000000000000000" pitchFamily="2" charset="2"/>
              </a:rPr>
              <a:t> </a:t>
            </a:r>
            <a:r>
              <a:rPr lang="en-US" altLang="en-US"/>
              <a:t>        20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0813"/>
            <a:ext cx="9144000" cy="1298575"/>
          </a:xfrm>
        </p:spPr>
        <p:txBody>
          <a:bodyPr/>
          <a:lstStyle/>
          <a:p>
            <a:r>
              <a:rPr lang="en-US" altLang="en-US"/>
              <a:t>Validity using a Weighted PDS</a:t>
            </a:r>
          </a:p>
        </p:txBody>
      </p:sp>
      <p:sp>
        <p:nvSpPr>
          <p:cNvPr id="1094660" name="Text Box 4"/>
          <p:cNvSpPr txBox="1">
            <a:spLocks noChangeArrowheads="1"/>
          </p:cNvSpPr>
          <p:nvPr/>
        </p:nvSpPr>
        <p:spPr bwMode="auto">
          <a:xfrm>
            <a:off x="481013" y="3784600"/>
            <a:ext cx="76073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200" u="sng">
                <a:solidFill>
                  <a:srgbClr val="FFFFFF"/>
                </a:solidFill>
              </a:rPr>
              <a:t>Request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Does </a:t>
            </a:r>
            <a:r>
              <a:rPr lang="en-US" altLang="en-US" sz="3200"/>
              <a:t>K</a:t>
            </a:r>
            <a:r>
              <a:rPr lang="en-US" altLang="en-US" sz="3200" baseline="-25000"/>
              <a:t>Alice</a:t>
            </a:r>
            <a:r>
              <a:rPr lang="en-US" altLang="en-US" sz="3200"/>
              <a:t> have the right to access D?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If so, what is the cert chain with the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00"/>
                </a:solidFill>
              </a:rPr>
              <a:t>largest</a:t>
            </a:r>
            <a:r>
              <a:rPr lang="en-US" altLang="en-US" sz="3200"/>
              <a:t> validity value?</a:t>
            </a:r>
            <a:endParaRPr lang="en-US" altLang="en-US" sz="3200" baseline="-25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7D68-26D6-4E47-AA7F-2E7DE0C9ABFF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1143000"/>
          </a:xfrm>
        </p:spPr>
        <p:txBody>
          <a:bodyPr/>
          <a:lstStyle/>
          <a:p>
            <a:r>
              <a:rPr lang="en-US" altLang="en-US"/>
              <a:t>Validity using a Weighted PDS</a:t>
            </a:r>
          </a:p>
        </p:txBody>
      </p:sp>
      <p:sp>
        <p:nvSpPr>
          <p:cNvPr id="1096707" name="Text Box 3"/>
          <p:cNvSpPr txBox="1">
            <a:spLocks noChangeArrowheads="1"/>
          </p:cNvSpPr>
          <p:nvPr/>
        </p:nvSpPr>
        <p:spPr bwMode="auto">
          <a:xfrm>
            <a:off x="3221038" y="1558925"/>
            <a:ext cx="265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</a:t>
            </a:r>
            <a:r>
              <a:rPr lang="en-US" altLang="en-US" sz="3200"/>
              <a:t>K</a:t>
            </a:r>
            <a:r>
              <a:rPr lang="en-US" altLang="en-US" sz="3200" baseline="-25000"/>
              <a:t>Owner[D]</a:t>
            </a:r>
            <a:r>
              <a:rPr lang="en-US" altLang="en-US" sz="3200"/>
              <a:t>,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096708" name="Text Box 4"/>
          <p:cNvSpPr txBox="1">
            <a:spLocks noChangeArrowheads="1"/>
          </p:cNvSpPr>
          <p:nvPr/>
        </p:nvSpPr>
        <p:spPr bwMode="auto">
          <a:xfrm>
            <a:off x="2895600" y="6018213"/>
            <a:ext cx="3354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max(10, 20) = 20</a:t>
            </a:r>
          </a:p>
        </p:txBody>
      </p:sp>
      <p:grpSp>
        <p:nvGrpSpPr>
          <p:cNvPr id="1096709" name="Group 5"/>
          <p:cNvGrpSpPr>
            <a:grpSpLocks/>
          </p:cNvGrpSpPr>
          <p:nvPr/>
        </p:nvGrpSpPr>
        <p:grpSpPr bwMode="auto">
          <a:xfrm>
            <a:off x="2070100" y="2185988"/>
            <a:ext cx="3276600" cy="3592512"/>
            <a:chOff x="1304" y="1377"/>
            <a:chExt cx="2064" cy="2263"/>
          </a:xfrm>
        </p:grpSpPr>
        <p:sp>
          <p:nvSpPr>
            <p:cNvPr id="1096710" name="Text Box 6"/>
            <p:cNvSpPr txBox="1">
              <a:spLocks noChangeArrowheads="1"/>
            </p:cNvSpPr>
            <p:nvPr/>
          </p:nvSpPr>
          <p:spPr bwMode="auto">
            <a:xfrm>
              <a:off x="2142" y="3275"/>
              <a:ext cx="12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&lt;K</a:t>
              </a:r>
              <a:r>
                <a:rPr lang="en-US" altLang="en-US" sz="3200" baseline="-25000">
                  <a:solidFill>
                    <a:srgbClr val="FFFFFF"/>
                  </a:solidFill>
                </a:rPr>
                <a:t>Alice</a:t>
              </a:r>
              <a:r>
                <a:rPr lang="en-US" altLang="en-US" sz="3200">
                  <a:solidFill>
                    <a:srgbClr val="FFFFFF"/>
                  </a:solidFill>
                </a:rPr>
                <a:t>, </a:t>
              </a:r>
              <a:r>
                <a:rPr lang="en-US" altLang="en-US" sz="3200">
                  <a:solidFill>
                    <a:srgbClr val="FF3300"/>
                  </a:solidFill>
                </a:rPr>
                <a:t>■</a:t>
              </a:r>
              <a:r>
                <a:rPr lang="en-US" altLang="en-US" sz="3200">
                  <a:solidFill>
                    <a:srgbClr val="FFFFFF"/>
                  </a:solidFill>
                </a:rPr>
                <a:t>&gt;    </a:t>
              </a:r>
            </a:p>
          </p:txBody>
        </p:sp>
        <p:sp>
          <p:nvSpPr>
            <p:cNvPr id="1096711" name="Freeform 7"/>
            <p:cNvSpPr>
              <a:spLocks/>
            </p:cNvSpPr>
            <p:nvPr/>
          </p:nvSpPr>
          <p:spPr bwMode="auto">
            <a:xfrm>
              <a:off x="1909" y="1377"/>
              <a:ext cx="556" cy="1908"/>
            </a:xfrm>
            <a:custGeom>
              <a:avLst/>
              <a:gdLst>
                <a:gd name="T0" fmla="*/ 856 w 953"/>
                <a:gd name="T1" fmla="*/ 0 h 2506"/>
                <a:gd name="T2" fmla="*/ 549 w 953"/>
                <a:gd name="T3" fmla="*/ 195 h 2506"/>
                <a:gd name="T4" fmla="*/ 212 w 953"/>
                <a:gd name="T5" fmla="*/ 464 h 2506"/>
                <a:gd name="T6" fmla="*/ 48 w 953"/>
                <a:gd name="T7" fmla="*/ 763 h 2506"/>
                <a:gd name="T8" fmla="*/ 3 w 953"/>
                <a:gd name="T9" fmla="*/ 1093 h 2506"/>
                <a:gd name="T10" fmla="*/ 63 w 953"/>
                <a:gd name="T11" fmla="*/ 1429 h 2506"/>
                <a:gd name="T12" fmla="*/ 179 w 953"/>
                <a:gd name="T13" fmla="*/ 1676 h 2506"/>
                <a:gd name="T14" fmla="*/ 482 w 953"/>
                <a:gd name="T15" fmla="*/ 2080 h 2506"/>
                <a:gd name="T16" fmla="*/ 953 w 953"/>
                <a:gd name="T17" fmla="*/ 2506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2506">
                  <a:moveTo>
                    <a:pt x="856" y="0"/>
                  </a:moveTo>
                  <a:cubicBezTo>
                    <a:pt x="805" y="32"/>
                    <a:pt x="656" y="118"/>
                    <a:pt x="549" y="195"/>
                  </a:cubicBezTo>
                  <a:cubicBezTo>
                    <a:pt x="442" y="272"/>
                    <a:pt x="295" y="369"/>
                    <a:pt x="212" y="464"/>
                  </a:cubicBezTo>
                  <a:cubicBezTo>
                    <a:pt x="129" y="559"/>
                    <a:pt x="83" y="658"/>
                    <a:pt x="48" y="763"/>
                  </a:cubicBezTo>
                  <a:cubicBezTo>
                    <a:pt x="13" y="868"/>
                    <a:pt x="0" y="982"/>
                    <a:pt x="3" y="1093"/>
                  </a:cubicBezTo>
                  <a:cubicBezTo>
                    <a:pt x="6" y="1204"/>
                    <a:pt x="34" y="1332"/>
                    <a:pt x="63" y="1429"/>
                  </a:cubicBezTo>
                  <a:cubicBezTo>
                    <a:pt x="92" y="1526"/>
                    <a:pt x="109" y="1567"/>
                    <a:pt x="179" y="1676"/>
                  </a:cubicBezTo>
                  <a:cubicBezTo>
                    <a:pt x="249" y="1785"/>
                    <a:pt x="353" y="1942"/>
                    <a:pt x="482" y="2080"/>
                  </a:cubicBezTo>
                  <a:cubicBezTo>
                    <a:pt x="611" y="2218"/>
                    <a:pt x="855" y="2417"/>
                    <a:pt x="953" y="2506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12" name="Text Box 8"/>
            <p:cNvSpPr txBox="1">
              <a:spLocks noChangeArrowheads="1"/>
            </p:cNvSpPr>
            <p:nvPr/>
          </p:nvSpPr>
          <p:spPr bwMode="auto">
            <a:xfrm>
              <a:off x="1304" y="2016"/>
              <a:ext cx="4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/>
                <a:t>10</a:t>
              </a:r>
            </a:p>
          </p:txBody>
        </p:sp>
      </p:grpSp>
      <p:grpSp>
        <p:nvGrpSpPr>
          <p:cNvPr id="1096713" name="Group 9"/>
          <p:cNvGrpSpPr>
            <a:grpSpLocks/>
          </p:cNvGrpSpPr>
          <p:nvPr/>
        </p:nvGrpSpPr>
        <p:grpSpPr bwMode="auto">
          <a:xfrm>
            <a:off x="4811713" y="2179638"/>
            <a:ext cx="1892300" cy="3016250"/>
            <a:chOff x="3031" y="1373"/>
            <a:chExt cx="1192" cy="1900"/>
          </a:xfrm>
        </p:grpSpPr>
        <p:sp>
          <p:nvSpPr>
            <p:cNvPr id="1096714" name="Freeform 10"/>
            <p:cNvSpPr>
              <a:spLocks/>
            </p:cNvSpPr>
            <p:nvPr/>
          </p:nvSpPr>
          <p:spPr bwMode="auto">
            <a:xfrm flipH="1">
              <a:off x="3031" y="1373"/>
              <a:ext cx="564" cy="1900"/>
            </a:xfrm>
            <a:custGeom>
              <a:avLst/>
              <a:gdLst>
                <a:gd name="T0" fmla="*/ 803 w 953"/>
                <a:gd name="T1" fmla="*/ 0 h 2468"/>
                <a:gd name="T2" fmla="*/ 549 w 953"/>
                <a:gd name="T3" fmla="*/ 157 h 2468"/>
                <a:gd name="T4" fmla="*/ 212 w 953"/>
                <a:gd name="T5" fmla="*/ 426 h 2468"/>
                <a:gd name="T6" fmla="*/ 48 w 953"/>
                <a:gd name="T7" fmla="*/ 725 h 2468"/>
                <a:gd name="T8" fmla="*/ 3 w 953"/>
                <a:gd name="T9" fmla="*/ 1055 h 2468"/>
                <a:gd name="T10" fmla="*/ 63 w 953"/>
                <a:gd name="T11" fmla="*/ 1391 h 2468"/>
                <a:gd name="T12" fmla="*/ 179 w 953"/>
                <a:gd name="T13" fmla="*/ 1638 h 2468"/>
                <a:gd name="T14" fmla="*/ 482 w 953"/>
                <a:gd name="T15" fmla="*/ 2042 h 2468"/>
                <a:gd name="T16" fmla="*/ 953 w 953"/>
                <a:gd name="T17" fmla="*/ 2468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2468">
                  <a:moveTo>
                    <a:pt x="803" y="0"/>
                  </a:moveTo>
                  <a:cubicBezTo>
                    <a:pt x="761" y="26"/>
                    <a:pt x="647" y="86"/>
                    <a:pt x="549" y="157"/>
                  </a:cubicBezTo>
                  <a:cubicBezTo>
                    <a:pt x="451" y="228"/>
                    <a:pt x="295" y="331"/>
                    <a:pt x="212" y="426"/>
                  </a:cubicBezTo>
                  <a:cubicBezTo>
                    <a:pt x="129" y="521"/>
                    <a:pt x="83" y="620"/>
                    <a:pt x="48" y="725"/>
                  </a:cubicBezTo>
                  <a:cubicBezTo>
                    <a:pt x="13" y="830"/>
                    <a:pt x="0" y="944"/>
                    <a:pt x="3" y="1055"/>
                  </a:cubicBezTo>
                  <a:cubicBezTo>
                    <a:pt x="6" y="1166"/>
                    <a:pt x="34" y="1294"/>
                    <a:pt x="63" y="1391"/>
                  </a:cubicBezTo>
                  <a:cubicBezTo>
                    <a:pt x="92" y="1488"/>
                    <a:pt x="109" y="1529"/>
                    <a:pt x="179" y="1638"/>
                  </a:cubicBezTo>
                  <a:cubicBezTo>
                    <a:pt x="249" y="1747"/>
                    <a:pt x="353" y="1904"/>
                    <a:pt x="482" y="2042"/>
                  </a:cubicBezTo>
                  <a:cubicBezTo>
                    <a:pt x="611" y="2180"/>
                    <a:pt x="855" y="2379"/>
                    <a:pt x="953" y="2468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15" name="Text Box 11"/>
            <p:cNvSpPr txBox="1">
              <a:spLocks noChangeArrowheads="1"/>
            </p:cNvSpPr>
            <p:nvPr/>
          </p:nvSpPr>
          <p:spPr bwMode="auto">
            <a:xfrm>
              <a:off x="3717" y="2048"/>
              <a:ext cx="50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/>
                <a:t>20</a:t>
              </a:r>
            </a:p>
          </p:txBody>
        </p:sp>
      </p:grpSp>
      <p:sp>
        <p:nvSpPr>
          <p:cNvPr id="1096716" name="Text Box 12"/>
          <p:cNvSpPr txBox="1">
            <a:spLocks noChangeArrowheads="1"/>
          </p:cNvSpPr>
          <p:nvPr/>
        </p:nvSpPr>
        <p:spPr bwMode="auto">
          <a:xfrm>
            <a:off x="3578225" y="4327525"/>
            <a:ext cx="1458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sym typeface="Symbol" panose="05050102010706020507" pitchFamily="18" charset="2"/>
              </a:rPr>
              <a:t></a:t>
            </a:r>
            <a:r>
              <a:rPr lang="en-US" altLang="en-US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>
                <a:solidFill>
                  <a:srgbClr val="FFFFFF"/>
                </a:solidFill>
                <a:sym typeface="Symbol" panose="05050102010706020507" pitchFamily="18" charset="2"/>
              </a:rPr>
              <a:t>=</a:t>
            </a:r>
            <a:r>
              <a:rPr lang="en-US" altLang="en-US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>
                <a:solidFill>
                  <a:srgbClr val="FFFFFF"/>
                </a:solidFill>
                <a:sym typeface="Symbol" panose="05050102010706020507" pitchFamily="18" charset="2"/>
              </a:rPr>
              <a:t>max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8" grpId="0"/>
      <p:bldP spid="10967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A94C-33B1-49EA-BD5F-D5603426BBF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1450"/>
            <a:ext cx="8458200" cy="917575"/>
          </a:xfrm>
        </p:spPr>
        <p:txBody>
          <a:bodyPr/>
          <a:lstStyle/>
          <a:p>
            <a:r>
              <a:rPr lang="en-US" altLang="en-US" sz="3200"/>
              <a:t>Our Story’s Theme:</a:t>
            </a:r>
            <a:br>
              <a:rPr lang="en-US" altLang="en-US" sz="3200"/>
            </a:br>
            <a:r>
              <a:rPr lang="en-US" altLang="en-US" sz="3200"/>
              <a:t>When the World Smiles on You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738" y="1154113"/>
            <a:ext cx="8789987" cy="5645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Aha!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My problem P can be cast in formalism F, and I can use a known algorithm A</a:t>
            </a:r>
            <a:r>
              <a:rPr lang="en-US" altLang="en-US" sz="2400" baseline="-25000"/>
              <a:t>F</a:t>
            </a:r>
            <a:endParaRPr lang="en-US" altLang="en-US" sz="2400" i="1" baseline="-25000"/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Bonus </a:t>
            </a: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US" altLang="en-US" sz="2800" b="1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/>
              <a:t>Can sometimes do more, now that you know that P is an F problem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Bummer </a:t>
            </a: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</a:t>
            </a:r>
            <a:endParaRPr lang="en-US" altLang="en-US" sz="2800" b="1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/>
              <a:t>I want to do “something” that F doesn’t support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FF00"/>
                </a:solidFill>
              </a:rPr>
              <a:t>Ah! </a:t>
            </a: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US" altLang="en-US" sz="2800" b="1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/>
              <a:t>Extend F to do “something”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Write new paper, which is interesting because of the connection to P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Discover that the extension has applications and/or applications in the original context (i.e., F problems)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9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9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9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5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B4C-1F09-400F-8C35-EA2CDF9D35D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0525" y="1550988"/>
            <a:ext cx="7718425" cy="1782762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u="sng"/>
              <a:t>Rule</a:t>
            </a:r>
            <a:r>
              <a:rPr lang="en-US" altLang="en-US"/>
              <a:t>                           </a:t>
            </a:r>
            <a:r>
              <a:rPr lang="en-US" altLang="en-US" u="sng"/>
              <a:t>Authorization</a:t>
            </a:r>
          </a:p>
          <a:p>
            <a:pPr>
              <a:buFontTx/>
              <a:buNone/>
            </a:pPr>
            <a:r>
              <a:rPr lang="en-US" altLang="en-US"/>
              <a:t>K</a:t>
            </a:r>
            <a:r>
              <a:rPr lang="en-US" altLang="en-US" baseline="-25000"/>
              <a:t>Owner[D]</a:t>
            </a:r>
            <a:r>
              <a:rPr lang="en-US" altLang="en-US"/>
              <a:t>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K</a:t>
            </a:r>
            <a:r>
              <a:rPr lang="en-US" altLang="en-US" baseline="-25000"/>
              <a:t>Alice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FF3300"/>
                </a:solidFill>
                <a:sym typeface="Math C" panose="05000000000000000000" pitchFamily="2" charset="2"/>
              </a:rPr>
              <a:t></a:t>
            </a:r>
            <a:r>
              <a:rPr lang="en-US" altLang="en-US" baseline="-25000"/>
              <a:t> </a:t>
            </a:r>
            <a:r>
              <a:rPr lang="en-US" altLang="en-US"/>
              <a:t>        {read}</a:t>
            </a:r>
          </a:p>
          <a:p>
            <a:pPr>
              <a:buFontTx/>
              <a:buNone/>
            </a:pPr>
            <a:r>
              <a:rPr lang="en-US" altLang="en-US"/>
              <a:t>K</a:t>
            </a:r>
            <a:r>
              <a:rPr lang="en-US" altLang="en-US" baseline="-25000"/>
              <a:t>Owner[D]</a:t>
            </a:r>
            <a:r>
              <a:rPr lang="en-US" altLang="en-US"/>
              <a:t> </a:t>
            </a:r>
            <a:r>
              <a:rPr lang="en-US" altLang="en-US" sz="2400">
                <a:sym typeface="Math C" panose="05000000000000000000" pitchFamily="2" charset="2"/>
              </a:rPr>
              <a:t>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K</a:t>
            </a:r>
            <a:r>
              <a:rPr lang="en-US" altLang="en-US" baseline="-25000"/>
              <a:t>Alice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FF3300"/>
                </a:solidFill>
                <a:sym typeface="Math C" panose="05000000000000000000" pitchFamily="2" charset="2"/>
              </a:rPr>
              <a:t> </a:t>
            </a:r>
            <a:r>
              <a:rPr lang="en-US" altLang="en-US"/>
              <a:t>        {write}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0813"/>
            <a:ext cx="9144000" cy="1298575"/>
          </a:xfrm>
        </p:spPr>
        <p:txBody>
          <a:bodyPr/>
          <a:lstStyle/>
          <a:p>
            <a:r>
              <a:rPr lang="en-US" altLang="en-US" sz="3600"/>
              <a:t>“Auth Cert Reduction is Incomplete”</a:t>
            </a:r>
            <a:br>
              <a:rPr lang="en-US" altLang="en-US" sz="3600"/>
            </a:br>
            <a:r>
              <a:rPr lang="en-US" altLang="en-US" sz="2800"/>
              <a:t>[LM03]</a:t>
            </a:r>
          </a:p>
        </p:txBody>
      </p:sp>
      <p:sp>
        <p:nvSpPr>
          <p:cNvPr id="1088516" name="Text Box 4"/>
          <p:cNvSpPr txBox="1">
            <a:spLocks noChangeArrowheads="1"/>
          </p:cNvSpPr>
          <p:nvPr/>
        </p:nvSpPr>
        <p:spPr bwMode="auto">
          <a:xfrm>
            <a:off x="195263" y="4152900"/>
            <a:ext cx="80184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u="sng">
                <a:solidFill>
                  <a:srgbClr val="FFFFFF"/>
                </a:solidFill>
              </a:rPr>
              <a:t>Request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Does </a:t>
            </a:r>
            <a:r>
              <a:rPr lang="en-US" altLang="en-US" sz="3200"/>
              <a:t>K</a:t>
            </a:r>
            <a:r>
              <a:rPr lang="en-US" altLang="en-US" sz="3200" baseline="-25000"/>
              <a:t>Alice</a:t>
            </a:r>
            <a:r>
              <a:rPr lang="en-US" altLang="en-US" sz="3200"/>
              <a:t> have {read,write} access to D?</a:t>
            </a:r>
            <a:endParaRPr lang="en-US" altLang="en-US" sz="3200" baseline="-25000"/>
          </a:p>
        </p:txBody>
      </p:sp>
      <p:sp>
        <p:nvSpPr>
          <p:cNvPr id="1088517" name="Text Box 5"/>
          <p:cNvSpPr txBox="1">
            <a:spLocks noChangeArrowheads="1"/>
          </p:cNvSpPr>
          <p:nvPr/>
        </p:nvSpPr>
        <p:spPr bwMode="auto">
          <a:xfrm>
            <a:off x="195263" y="5537200"/>
            <a:ext cx="7983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RFC2693: “Remove all certificates whose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authorization is not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 </a:t>
            </a:r>
            <a:r>
              <a:rPr lang="en-US" altLang="en-US" sz="3200"/>
              <a:t>{read,write}</a:t>
            </a:r>
            <a:r>
              <a:rPr lang="en-US" altLang="en-US" sz="3200" b="1">
                <a:solidFill>
                  <a:srgbClr val="FFFFFF"/>
                </a:solidFill>
              </a:rPr>
              <a:t>”</a:t>
            </a:r>
          </a:p>
        </p:txBody>
      </p:sp>
      <p:grpSp>
        <p:nvGrpSpPr>
          <p:cNvPr id="1088518" name="Group 6"/>
          <p:cNvGrpSpPr>
            <a:grpSpLocks/>
          </p:cNvGrpSpPr>
          <p:nvPr/>
        </p:nvGrpSpPr>
        <p:grpSpPr bwMode="auto">
          <a:xfrm>
            <a:off x="203200" y="2387600"/>
            <a:ext cx="6756400" cy="1168400"/>
            <a:chOff x="128" y="1504"/>
            <a:chExt cx="4256" cy="736"/>
          </a:xfrm>
        </p:grpSpPr>
        <p:sp>
          <p:nvSpPr>
            <p:cNvPr id="1088519" name="Line 7"/>
            <p:cNvSpPr>
              <a:spLocks noChangeShapeType="1"/>
            </p:cNvSpPr>
            <p:nvPr/>
          </p:nvSpPr>
          <p:spPr bwMode="auto">
            <a:xfrm>
              <a:off x="136" y="1504"/>
              <a:ext cx="4248" cy="73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520" name="Line 8"/>
            <p:cNvSpPr>
              <a:spLocks noChangeShapeType="1"/>
            </p:cNvSpPr>
            <p:nvPr/>
          </p:nvSpPr>
          <p:spPr bwMode="auto">
            <a:xfrm flipH="1">
              <a:off x="128" y="1504"/>
              <a:ext cx="4248" cy="73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8521" name="Text Box 9"/>
          <p:cNvSpPr txBox="1">
            <a:spLocks noChangeArrowheads="1"/>
          </p:cNvSpPr>
          <p:nvPr/>
        </p:nvSpPr>
        <p:spPr bwMode="auto">
          <a:xfrm>
            <a:off x="8226425" y="4622800"/>
            <a:ext cx="747713" cy="6048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00"/>
                </a:solidFill>
              </a:rPr>
              <a:t>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4" grpId="0"/>
      <p:bldP spid="1088516" grpId="0"/>
      <p:bldP spid="1088517" grpId="0"/>
      <p:bldP spid="108852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B1EB-E597-43EA-8904-EBCE04795AC4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1143000"/>
          </a:xfrm>
        </p:spPr>
        <p:txBody>
          <a:bodyPr/>
          <a:lstStyle/>
          <a:p>
            <a:r>
              <a:rPr lang="en-US" altLang="en-US" sz="3600"/>
              <a:t>Authorization using a Weighted PDS</a:t>
            </a:r>
          </a:p>
        </p:txBody>
      </p:sp>
      <p:sp>
        <p:nvSpPr>
          <p:cNvPr id="1090563" name="Text Box 3"/>
          <p:cNvSpPr txBox="1">
            <a:spLocks noChangeArrowheads="1"/>
          </p:cNvSpPr>
          <p:nvPr/>
        </p:nvSpPr>
        <p:spPr bwMode="auto">
          <a:xfrm>
            <a:off x="3195638" y="1533525"/>
            <a:ext cx="265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</a:t>
            </a:r>
            <a:r>
              <a:rPr lang="en-US" altLang="en-US" sz="3200"/>
              <a:t>K</a:t>
            </a:r>
            <a:r>
              <a:rPr lang="en-US" altLang="en-US" sz="3200" baseline="-25000"/>
              <a:t>Owner[D]</a:t>
            </a:r>
            <a:r>
              <a:rPr lang="en-US" altLang="en-US" sz="3200"/>
              <a:t>,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090564" name="Text Box 4"/>
          <p:cNvSpPr txBox="1">
            <a:spLocks noChangeArrowheads="1"/>
          </p:cNvSpPr>
          <p:nvPr/>
        </p:nvSpPr>
        <p:spPr bwMode="auto">
          <a:xfrm>
            <a:off x="1544638" y="6018213"/>
            <a:ext cx="6054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{read}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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/>
              <a:t>{write} = {read, write}</a:t>
            </a:r>
          </a:p>
        </p:txBody>
      </p:sp>
      <p:grpSp>
        <p:nvGrpSpPr>
          <p:cNvPr id="1090565" name="Group 5"/>
          <p:cNvGrpSpPr>
            <a:grpSpLocks/>
          </p:cNvGrpSpPr>
          <p:nvPr/>
        </p:nvGrpSpPr>
        <p:grpSpPr bwMode="auto">
          <a:xfrm>
            <a:off x="1270000" y="2185988"/>
            <a:ext cx="4076700" cy="3592512"/>
            <a:chOff x="800" y="1377"/>
            <a:chExt cx="2568" cy="2263"/>
          </a:xfrm>
        </p:grpSpPr>
        <p:sp>
          <p:nvSpPr>
            <p:cNvPr id="1090566" name="Text Box 6"/>
            <p:cNvSpPr txBox="1">
              <a:spLocks noChangeArrowheads="1"/>
            </p:cNvSpPr>
            <p:nvPr/>
          </p:nvSpPr>
          <p:spPr bwMode="auto">
            <a:xfrm>
              <a:off x="2142" y="3275"/>
              <a:ext cx="122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</a:rPr>
                <a:t>&lt;K</a:t>
              </a:r>
              <a:r>
                <a:rPr lang="en-US" altLang="en-US" sz="3200" baseline="-25000">
                  <a:solidFill>
                    <a:srgbClr val="FFFFFF"/>
                  </a:solidFill>
                </a:rPr>
                <a:t>Alice</a:t>
              </a:r>
              <a:r>
                <a:rPr lang="en-US" altLang="en-US" sz="3200">
                  <a:solidFill>
                    <a:srgbClr val="FFFFFF"/>
                  </a:solidFill>
                </a:rPr>
                <a:t>, </a:t>
              </a:r>
              <a:r>
                <a:rPr lang="en-US" altLang="en-US" sz="3200">
                  <a:solidFill>
                    <a:srgbClr val="FF3300"/>
                  </a:solidFill>
                </a:rPr>
                <a:t>■</a:t>
              </a:r>
              <a:r>
                <a:rPr lang="en-US" altLang="en-US" sz="3200">
                  <a:solidFill>
                    <a:srgbClr val="FFFFFF"/>
                  </a:solidFill>
                </a:rPr>
                <a:t>&gt;    </a:t>
              </a:r>
            </a:p>
          </p:txBody>
        </p:sp>
        <p:sp>
          <p:nvSpPr>
            <p:cNvPr id="1090567" name="Freeform 7"/>
            <p:cNvSpPr>
              <a:spLocks/>
            </p:cNvSpPr>
            <p:nvPr/>
          </p:nvSpPr>
          <p:spPr bwMode="auto">
            <a:xfrm>
              <a:off x="1909" y="1377"/>
              <a:ext cx="556" cy="1908"/>
            </a:xfrm>
            <a:custGeom>
              <a:avLst/>
              <a:gdLst>
                <a:gd name="T0" fmla="*/ 856 w 953"/>
                <a:gd name="T1" fmla="*/ 0 h 2506"/>
                <a:gd name="T2" fmla="*/ 549 w 953"/>
                <a:gd name="T3" fmla="*/ 195 h 2506"/>
                <a:gd name="T4" fmla="*/ 212 w 953"/>
                <a:gd name="T5" fmla="*/ 464 h 2506"/>
                <a:gd name="T6" fmla="*/ 48 w 953"/>
                <a:gd name="T7" fmla="*/ 763 h 2506"/>
                <a:gd name="T8" fmla="*/ 3 w 953"/>
                <a:gd name="T9" fmla="*/ 1093 h 2506"/>
                <a:gd name="T10" fmla="*/ 63 w 953"/>
                <a:gd name="T11" fmla="*/ 1429 h 2506"/>
                <a:gd name="T12" fmla="*/ 179 w 953"/>
                <a:gd name="T13" fmla="*/ 1676 h 2506"/>
                <a:gd name="T14" fmla="*/ 482 w 953"/>
                <a:gd name="T15" fmla="*/ 2080 h 2506"/>
                <a:gd name="T16" fmla="*/ 953 w 953"/>
                <a:gd name="T17" fmla="*/ 2506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2506">
                  <a:moveTo>
                    <a:pt x="856" y="0"/>
                  </a:moveTo>
                  <a:cubicBezTo>
                    <a:pt x="805" y="32"/>
                    <a:pt x="656" y="118"/>
                    <a:pt x="549" y="195"/>
                  </a:cubicBezTo>
                  <a:cubicBezTo>
                    <a:pt x="442" y="272"/>
                    <a:pt x="295" y="369"/>
                    <a:pt x="212" y="464"/>
                  </a:cubicBezTo>
                  <a:cubicBezTo>
                    <a:pt x="129" y="559"/>
                    <a:pt x="83" y="658"/>
                    <a:pt x="48" y="763"/>
                  </a:cubicBezTo>
                  <a:cubicBezTo>
                    <a:pt x="13" y="868"/>
                    <a:pt x="0" y="982"/>
                    <a:pt x="3" y="1093"/>
                  </a:cubicBezTo>
                  <a:cubicBezTo>
                    <a:pt x="6" y="1204"/>
                    <a:pt x="34" y="1332"/>
                    <a:pt x="63" y="1429"/>
                  </a:cubicBezTo>
                  <a:cubicBezTo>
                    <a:pt x="92" y="1526"/>
                    <a:pt x="109" y="1567"/>
                    <a:pt x="179" y="1676"/>
                  </a:cubicBezTo>
                  <a:cubicBezTo>
                    <a:pt x="249" y="1785"/>
                    <a:pt x="353" y="1942"/>
                    <a:pt x="482" y="2080"/>
                  </a:cubicBezTo>
                  <a:cubicBezTo>
                    <a:pt x="611" y="2218"/>
                    <a:pt x="855" y="2417"/>
                    <a:pt x="953" y="2506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568" name="Text Box 8"/>
            <p:cNvSpPr txBox="1">
              <a:spLocks noChangeArrowheads="1"/>
            </p:cNvSpPr>
            <p:nvPr/>
          </p:nvSpPr>
          <p:spPr bwMode="auto">
            <a:xfrm>
              <a:off x="800" y="2078"/>
              <a:ext cx="93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{read}</a:t>
              </a:r>
            </a:p>
          </p:txBody>
        </p:sp>
      </p:grpSp>
      <p:grpSp>
        <p:nvGrpSpPr>
          <p:cNvPr id="1090569" name="Group 9"/>
          <p:cNvGrpSpPr>
            <a:grpSpLocks/>
          </p:cNvGrpSpPr>
          <p:nvPr/>
        </p:nvGrpSpPr>
        <p:grpSpPr bwMode="auto">
          <a:xfrm>
            <a:off x="4811713" y="2179638"/>
            <a:ext cx="2733675" cy="3016250"/>
            <a:chOff x="3031" y="1373"/>
            <a:chExt cx="1722" cy="1900"/>
          </a:xfrm>
        </p:grpSpPr>
        <p:sp>
          <p:nvSpPr>
            <p:cNvPr id="1090570" name="Freeform 10"/>
            <p:cNvSpPr>
              <a:spLocks/>
            </p:cNvSpPr>
            <p:nvPr/>
          </p:nvSpPr>
          <p:spPr bwMode="auto">
            <a:xfrm flipH="1">
              <a:off x="3031" y="1373"/>
              <a:ext cx="564" cy="1900"/>
            </a:xfrm>
            <a:custGeom>
              <a:avLst/>
              <a:gdLst>
                <a:gd name="T0" fmla="*/ 803 w 953"/>
                <a:gd name="T1" fmla="*/ 0 h 2468"/>
                <a:gd name="T2" fmla="*/ 549 w 953"/>
                <a:gd name="T3" fmla="*/ 157 h 2468"/>
                <a:gd name="T4" fmla="*/ 212 w 953"/>
                <a:gd name="T5" fmla="*/ 426 h 2468"/>
                <a:gd name="T6" fmla="*/ 48 w 953"/>
                <a:gd name="T7" fmla="*/ 725 h 2468"/>
                <a:gd name="T8" fmla="*/ 3 w 953"/>
                <a:gd name="T9" fmla="*/ 1055 h 2468"/>
                <a:gd name="T10" fmla="*/ 63 w 953"/>
                <a:gd name="T11" fmla="*/ 1391 h 2468"/>
                <a:gd name="T12" fmla="*/ 179 w 953"/>
                <a:gd name="T13" fmla="*/ 1638 h 2468"/>
                <a:gd name="T14" fmla="*/ 482 w 953"/>
                <a:gd name="T15" fmla="*/ 2042 h 2468"/>
                <a:gd name="T16" fmla="*/ 953 w 953"/>
                <a:gd name="T17" fmla="*/ 2468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2468">
                  <a:moveTo>
                    <a:pt x="803" y="0"/>
                  </a:moveTo>
                  <a:cubicBezTo>
                    <a:pt x="761" y="26"/>
                    <a:pt x="647" y="86"/>
                    <a:pt x="549" y="157"/>
                  </a:cubicBezTo>
                  <a:cubicBezTo>
                    <a:pt x="451" y="228"/>
                    <a:pt x="295" y="331"/>
                    <a:pt x="212" y="426"/>
                  </a:cubicBezTo>
                  <a:cubicBezTo>
                    <a:pt x="129" y="521"/>
                    <a:pt x="83" y="620"/>
                    <a:pt x="48" y="725"/>
                  </a:cubicBezTo>
                  <a:cubicBezTo>
                    <a:pt x="13" y="830"/>
                    <a:pt x="0" y="944"/>
                    <a:pt x="3" y="1055"/>
                  </a:cubicBezTo>
                  <a:cubicBezTo>
                    <a:pt x="6" y="1166"/>
                    <a:pt x="34" y="1294"/>
                    <a:pt x="63" y="1391"/>
                  </a:cubicBezTo>
                  <a:cubicBezTo>
                    <a:pt x="92" y="1488"/>
                    <a:pt x="109" y="1529"/>
                    <a:pt x="179" y="1638"/>
                  </a:cubicBezTo>
                  <a:cubicBezTo>
                    <a:pt x="249" y="1747"/>
                    <a:pt x="353" y="1904"/>
                    <a:pt x="482" y="2042"/>
                  </a:cubicBezTo>
                  <a:cubicBezTo>
                    <a:pt x="611" y="2180"/>
                    <a:pt x="855" y="2379"/>
                    <a:pt x="953" y="2468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571" name="Text Box 11"/>
            <p:cNvSpPr txBox="1">
              <a:spLocks noChangeArrowheads="1"/>
            </p:cNvSpPr>
            <p:nvPr/>
          </p:nvSpPr>
          <p:spPr bwMode="auto">
            <a:xfrm>
              <a:off x="3717" y="2078"/>
              <a:ext cx="10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{write}</a:t>
              </a:r>
            </a:p>
          </p:txBody>
        </p:sp>
      </p:grpSp>
      <p:sp>
        <p:nvSpPr>
          <p:cNvPr id="1090572" name="Text Box 12"/>
          <p:cNvSpPr txBox="1">
            <a:spLocks noChangeArrowheads="1"/>
          </p:cNvSpPr>
          <p:nvPr/>
        </p:nvSpPr>
        <p:spPr bwMode="auto">
          <a:xfrm>
            <a:off x="3768725" y="4508500"/>
            <a:ext cx="1198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</a:t>
            </a:r>
            <a:r>
              <a:rPr lang="en-US" altLang="en-US" sz="240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=</a:t>
            </a:r>
            <a:r>
              <a:rPr lang="en-US" altLang="en-US" sz="240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</a:t>
            </a:r>
          </a:p>
        </p:txBody>
      </p:sp>
      <p:sp>
        <p:nvSpPr>
          <p:cNvPr id="1090573" name="Freeform 13"/>
          <p:cNvSpPr>
            <a:spLocks/>
          </p:cNvSpPr>
          <p:nvPr/>
        </p:nvSpPr>
        <p:spPr bwMode="auto">
          <a:xfrm>
            <a:off x="2641600" y="1441450"/>
            <a:ext cx="3476625" cy="4602163"/>
          </a:xfrm>
          <a:custGeom>
            <a:avLst/>
            <a:gdLst>
              <a:gd name="T0" fmla="*/ 558 w 2190"/>
              <a:gd name="T1" fmla="*/ 20 h 2899"/>
              <a:gd name="T2" fmla="*/ 296 w 2190"/>
              <a:gd name="T3" fmla="*/ 274 h 2899"/>
              <a:gd name="T4" fmla="*/ 19 w 2190"/>
              <a:gd name="T5" fmla="*/ 1044 h 2899"/>
              <a:gd name="T6" fmla="*/ 184 w 2190"/>
              <a:gd name="T7" fmla="*/ 1972 h 2899"/>
              <a:gd name="T8" fmla="*/ 565 w 2190"/>
              <a:gd name="T9" fmla="*/ 2757 h 2899"/>
              <a:gd name="T10" fmla="*/ 1298 w 2190"/>
              <a:gd name="T11" fmla="*/ 2825 h 2899"/>
              <a:gd name="T12" fmla="*/ 1710 w 2190"/>
              <a:gd name="T13" fmla="*/ 2585 h 2899"/>
              <a:gd name="T14" fmla="*/ 1508 w 2190"/>
              <a:gd name="T15" fmla="*/ 2368 h 2899"/>
              <a:gd name="T16" fmla="*/ 1051 w 2190"/>
              <a:gd name="T17" fmla="*/ 2211 h 2899"/>
              <a:gd name="T18" fmla="*/ 662 w 2190"/>
              <a:gd name="T19" fmla="*/ 1359 h 2899"/>
              <a:gd name="T20" fmla="*/ 984 w 2190"/>
              <a:gd name="T21" fmla="*/ 693 h 2899"/>
              <a:gd name="T22" fmla="*/ 1942 w 2190"/>
              <a:gd name="T23" fmla="*/ 461 h 2899"/>
              <a:gd name="T24" fmla="*/ 2106 w 2190"/>
              <a:gd name="T25" fmla="*/ 87 h 2899"/>
              <a:gd name="T26" fmla="*/ 1440 w 2190"/>
              <a:gd name="T27" fmla="*/ 12 h 2899"/>
              <a:gd name="T28" fmla="*/ 984 w 2190"/>
              <a:gd name="T29" fmla="*/ 12 h 2899"/>
              <a:gd name="T30" fmla="*/ 558 w 2190"/>
              <a:gd name="T31" fmla="*/ 20 h 2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90" h="2899">
                <a:moveTo>
                  <a:pt x="558" y="20"/>
                </a:moveTo>
                <a:cubicBezTo>
                  <a:pt x="476" y="79"/>
                  <a:pt x="386" y="103"/>
                  <a:pt x="296" y="274"/>
                </a:cubicBezTo>
                <a:cubicBezTo>
                  <a:pt x="206" y="445"/>
                  <a:pt x="38" y="761"/>
                  <a:pt x="19" y="1044"/>
                </a:cubicBezTo>
                <a:cubicBezTo>
                  <a:pt x="0" y="1327"/>
                  <a:pt x="93" y="1687"/>
                  <a:pt x="184" y="1972"/>
                </a:cubicBezTo>
                <a:cubicBezTo>
                  <a:pt x="275" y="2257"/>
                  <a:pt x="379" y="2615"/>
                  <a:pt x="565" y="2757"/>
                </a:cubicBezTo>
                <a:cubicBezTo>
                  <a:pt x="751" y="2899"/>
                  <a:pt x="1107" y="2854"/>
                  <a:pt x="1298" y="2825"/>
                </a:cubicBezTo>
                <a:cubicBezTo>
                  <a:pt x="1489" y="2796"/>
                  <a:pt x="1675" y="2661"/>
                  <a:pt x="1710" y="2585"/>
                </a:cubicBezTo>
                <a:cubicBezTo>
                  <a:pt x="1745" y="2509"/>
                  <a:pt x="1618" y="2430"/>
                  <a:pt x="1508" y="2368"/>
                </a:cubicBezTo>
                <a:cubicBezTo>
                  <a:pt x="1398" y="2306"/>
                  <a:pt x="1192" y="2379"/>
                  <a:pt x="1051" y="2211"/>
                </a:cubicBezTo>
                <a:cubicBezTo>
                  <a:pt x="910" y="2043"/>
                  <a:pt x="673" y="1612"/>
                  <a:pt x="662" y="1359"/>
                </a:cubicBezTo>
                <a:cubicBezTo>
                  <a:pt x="651" y="1106"/>
                  <a:pt x="771" y="843"/>
                  <a:pt x="984" y="693"/>
                </a:cubicBezTo>
                <a:cubicBezTo>
                  <a:pt x="1197" y="543"/>
                  <a:pt x="1755" y="562"/>
                  <a:pt x="1942" y="461"/>
                </a:cubicBezTo>
                <a:cubicBezTo>
                  <a:pt x="2129" y="360"/>
                  <a:pt x="2190" y="162"/>
                  <a:pt x="2106" y="87"/>
                </a:cubicBezTo>
                <a:cubicBezTo>
                  <a:pt x="2022" y="12"/>
                  <a:pt x="1627" y="24"/>
                  <a:pt x="1440" y="12"/>
                </a:cubicBezTo>
                <a:cubicBezTo>
                  <a:pt x="1253" y="0"/>
                  <a:pt x="1131" y="11"/>
                  <a:pt x="984" y="12"/>
                </a:cubicBezTo>
                <a:cubicBezTo>
                  <a:pt x="837" y="13"/>
                  <a:pt x="647" y="18"/>
                  <a:pt x="558" y="20"/>
                </a:cubicBezTo>
                <a:close/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0574" name="Text Box 14"/>
          <p:cNvSpPr txBox="1">
            <a:spLocks noChangeArrowheads="1"/>
          </p:cNvSpPr>
          <p:nvPr/>
        </p:nvSpPr>
        <p:spPr bwMode="auto">
          <a:xfrm>
            <a:off x="174625" y="4749800"/>
            <a:ext cx="2574925" cy="6048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Cert chain?!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9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4" grpId="0"/>
      <p:bldP spid="1090572" grpId="0"/>
      <p:bldP spid="109057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2E83-55E8-4D99-9061-ACF6D05D3A99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1092610" name="Text Box 2"/>
          <p:cNvSpPr txBox="1">
            <a:spLocks noChangeArrowheads="1"/>
          </p:cNvSpPr>
          <p:nvPr/>
        </p:nvSpPr>
        <p:spPr bwMode="auto">
          <a:xfrm>
            <a:off x="3195638" y="1533525"/>
            <a:ext cx="265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</a:t>
            </a:r>
            <a:r>
              <a:rPr lang="en-US" altLang="en-US" sz="3200"/>
              <a:t>K</a:t>
            </a:r>
            <a:r>
              <a:rPr lang="en-US" altLang="en-US" sz="3200" baseline="-25000"/>
              <a:t>Owner[D]</a:t>
            </a:r>
            <a:r>
              <a:rPr lang="en-US" altLang="en-US" sz="3200"/>
              <a:t>,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092611" name="Text Box 3"/>
          <p:cNvSpPr txBox="1">
            <a:spLocks noChangeArrowheads="1"/>
          </p:cNvSpPr>
          <p:nvPr/>
        </p:nvSpPr>
        <p:spPr bwMode="auto">
          <a:xfrm>
            <a:off x="3400425" y="5199063"/>
            <a:ext cx="194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Alice</a:t>
            </a:r>
            <a:r>
              <a:rPr lang="en-US" altLang="en-US" sz="3200">
                <a:solidFill>
                  <a:srgbClr val="FFFFFF"/>
                </a:solidFill>
              </a:rPr>
              <a:t>, </a:t>
            </a:r>
            <a:r>
              <a:rPr lang="en-US" altLang="en-US" sz="3200">
                <a:solidFill>
                  <a:srgbClr val="FF3300"/>
                </a:solidFill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    </a:t>
            </a:r>
          </a:p>
        </p:txBody>
      </p:sp>
      <p:sp>
        <p:nvSpPr>
          <p:cNvPr id="1092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1143000"/>
          </a:xfrm>
        </p:spPr>
        <p:txBody>
          <a:bodyPr/>
          <a:lstStyle/>
          <a:p>
            <a:r>
              <a:rPr lang="en-US" altLang="en-US" sz="3600"/>
              <a:t>Authorization using a Weighted PDS</a:t>
            </a:r>
          </a:p>
        </p:txBody>
      </p:sp>
      <p:sp>
        <p:nvSpPr>
          <p:cNvPr id="1092613" name="Text Box 5"/>
          <p:cNvSpPr txBox="1">
            <a:spLocks noChangeArrowheads="1"/>
          </p:cNvSpPr>
          <p:nvPr/>
        </p:nvSpPr>
        <p:spPr bwMode="auto">
          <a:xfrm>
            <a:off x="3195638" y="1533525"/>
            <a:ext cx="265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</a:t>
            </a:r>
            <a:r>
              <a:rPr lang="en-US" altLang="en-US" sz="3200"/>
              <a:t>K</a:t>
            </a:r>
            <a:r>
              <a:rPr lang="en-US" altLang="en-US" sz="3200" baseline="-25000"/>
              <a:t>Owner[D]</a:t>
            </a:r>
            <a:r>
              <a:rPr lang="en-US" altLang="en-US" sz="3200"/>
              <a:t>,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092614" name="Text Box 6"/>
          <p:cNvSpPr txBox="1">
            <a:spLocks noChangeArrowheads="1"/>
          </p:cNvSpPr>
          <p:nvPr/>
        </p:nvSpPr>
        <p:spPr bwMode="auto">
          <a:xfrm>
            <a:off x="1544638" y="6018213"/>
            <a:ext cx="6054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{read}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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/>
              <a:t>{write} = {read, write}</a:t>
            </a:r>
          </a:p>
        </p:txBody>
      </p:sp>
      <p:sp>
        <p:nvSpPr>
          <p:cNvPr id="1092615" name="Freeform 7"/>
          <p:cNvSpPr>
            <a:spLocks/>
          </p:cNvSpPr>
          <p:nvPr/>
        </p:nvSpPr>
        <p:spPr bwMode="auto">
          <a:xfrm>
            <a:off x="3030538" y="2185988"/>
            <a:ext cx="882650" cy="3028950"/>
          </a:xfrm>
          <a:custGeom>
            <a:avLst/>
            <a:gdLst>
              <a:gd name="T0" fmla="*/ 856 w 953"/>
              <a:gd name="T1" fmla="*/ 0 h 2506"/>
              <a:gd name="T2" fmla="*/ 549 w 953"/>
              <a:gd name="T3" fmla="*/ 195 h 2506"/>
              <a:gd name="T4" fmla="*/ 212 w 953"/>
              <a:gd name="T5" fmla="*/ 464 h 2506"/>
              <a:gd name="T6" fmla="*/ 48 w 953"/>
              <a:gd name="T7" fmla="*/ 763 h 2506"/>
              <a:gd name="T8" fmla="*/ 3 w 953"/>
              <a:gd name="T9" fmla="*/ 1093 h 2506"/>
              <a:gd name="T10" fmla="*/ 63 w 953"/>
              <a:gd name="T11" fmla="*/ 1429 h 2506"/>
              <a:gd name="T12" fmla="*/ 179 w 953"/>
              <a:gd name="T13" fmla="*/ 1676 h 2506"/>
              <a:gd name="T14" fmla="*/ 482 w 953"/>
              <a:gd name="T15" fmla="*/ 2080 h 2506"/>
              <a:gd name="T16" fmla="*/ 953 w 953"/>
              <a:gd name="T17" fmla="*/ 2506 h 2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3" h="2506">
                <a:moveTo>
                  <a:pt x="856" y="0"/>
                </a:moveTo>
                <a:cubicBezTo>
                  <a:pt x="805" y="32"/>
                  <a:pt x="656" y="118"/>
                  <a:pt x="549" y="195"/>
                </a:cubicBezTo>
                <a:cubicBezTo>
                  <a:pt x="442" y="272"/>
                  <a:pt x="295" y="369"/>
                  <a:pt x="212" y="464"/>
                </a:cubicBezTo>
                <a:cubicBezTo>
                  <a:pt x="129" y="559"/>
                  <a:pt x="83" y="658"/>
                  <a:pt x="48" y="763"/>
                </a:cubicBezTo>
                <a:cubicBezTo>
                  <a:pt x="13" y="868"/>
                  <a:pt x="0" y="982"/>
                  <a:pt x="3" y="1093"/>
                </a:cubicBezTo>
                <a:cubicBezTo>
                  <a:pt x="6" y="1204"/>
                  <a:pt x="34" y="1332"/>
                  <a:pt x="63" y="1429"/>
                </a:cubicBezTo>
                <a:cubicBezTo>
                  <a:pt x="92" y="1526"/>
                  <a:pt x="109" y="1567"/>
                  <a:pt x="179" y="1676"/>
                </a:cubicBezTo>
                <a:cubicBezTo>
                  <a:pt x="249" y="1785"/>
                  <a:pt x="353" y="1942"/>
                  <a:pt x="482" y="2080"/>
                </a:cubicBezTo>
                <a:cubicBezTo>
                  <a:pt x="611" y="2218"/>
                  <a:pt x="855" y="2417"/>
                  <a:pt x="953" y="2506"/>
                </a:cubicBezTo>
              </a:path>
            </a:pathLst>
          </a:custGeom>
          <a:noFill/>
          <a:ln w="152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16" name="Text Box 8"/>
          <p:cNvSpPr txBox="1">
            <a:spLocks noChangeArrowheads="1"/>
          </p:cNvSpPr>
          <p:nvPr/>
        </p:nvSpPr>
        <p:spPr bwMode="auto">
          <a:xfrm>
            <a:off x="1270000" y="3298825"/>
            <a:ext cx="148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{read}</a:t>
            </a:r>
          </a:p>
        </p:txBody>
      </p:sp>
      <p:sp>
        <p:nvSpPr>
          <p:cNvPr id="1092617" name="Freeform 9"/>
          <p:cNvSpPr>
            <a:spLocks/>
          </p:cNvSpPr>
          <p:nvPr/>
        </p:nvSpPr>
        <p:spPr bwMode="auto">
          <a:xfrm flipH="1">
            <a:off x="4811713" y="2179638"/>
            <a:ext cx="895350" cy="3016250"/>
          </a:xfrm>
          <a:custGeom>
            <a:avLst/>
            <a:gdLst>
              <a:gd name="T0" fmla="*/ 803 w 953"/>
              <a:gd name="T1" fmla="*/ 0 h 2468"/>
              <a:gd name="T2" fmla="*/ 549 w 953"/>
              <a:gd name="T3" fmla="*/ 157 h 2468"/>
              <a:gd name="T4" fmla="*/ 212 w 953"/>
              <a:gd name="T5" fmla="*/ 426 h 2468"/>
              <a:gd name="T6" fmla="*/ 48 w 953"/>
              <a:gd name="T7" fmla="*/ 725 h 2468"/>
              <a:gd name="T8" fmla="*/ 3 w 953"/>
              <a:gd name="T9" fmla="*/ 1055 h 2468"/>
              <a:gd name="T10" fmla="*/ 63 w 953"/>
              <a:gd name="T11" fmla="*/ 1391 h 2468"/>
              <a:gd name="T12" fmla="*/ 179 w 953"/>
              <a:gd name="T13" fmla="*/ 1638 h 2468"/>
              <a:gd name="T14" fmla="*/ 482 w 953"/>
              <a:gd name="T15" fmla="*/ 2042 h 2468"/>
              <a:gd name="T16" fmla="*/ 953 w 953"/>
              <a:gd name="T17" fmla="*/ 2468 h 2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3" h="2468">
                <a:moveTo>
                  <a:pt x="803" y="0"/>
                </a:moveTo>
                <a:cubicBezTo>
                  <a:pt x="761" y="26"/>
                  <a:pt x="647" y="86"/>
                  <a:pt x="549" y="157"/>
                </a:cubicBezTo>
                <a:cubicBezTo>
                  <a:pt x="451" y="228"/>
                  <a:pt x="295" y="331"/>
                  <a:pt x="212" y="426"/>
                </a:cubicBezTo>
                <a:cubicBezTo>
                  <a:pt x="129" y="521"/>
                  <a:pt x="83" y="620"/>
                  <a:pt x="48" y="725"/>
                </a:cubicBezTo>
                <a:cubicBezTo>
                  <a:pt x="13" y="830"/>
                  <a:pt x="0" y="944"/>
                  <a:pt x="3" y="1055"/>
                </a:cubicBezTo>
                <a:cubicBezTo>
                  <a:pt x="6" y="1166"/>
                  <a:pt x="34" y="1294"/>
                  <a:pt x="63" y="1391"/>
                </a:cubicBezTo>
                <a:cubicBezTo>
                  <a:pt x="92" y="1488"/>
                  <a:pt x="109" y="1529"/>
                  <a:pt x="179" y="1638"/>
                </a:cubicBezTo>
                <a:cubicBezTo>
                  <a:pt x="249" y="1747"/>
                  <a:pt x="353" y="1904"/>
                  <a:pt x="482" y="2042"/>
                </a:cubicBezTo>
                <a:cubicBezTo>
                  <a:pt x="611" y="2180"/>
                  <a:pt x="855" y="2379"/>
                  <a:pt x="953" y="2468"/>
                </a:cubicBezTo>
              </a:path>
            </a:pathLst>
          </a:custGeom>
          <a:noFill/>
          <a:ln w="152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18" name="Text Box 10"/>
          <p:cNvSpPr txBox="1">
            <a:spLocks noChangeArrowheads="1"/>
          </p:cNvSpPr>
          <p:nvPr/>
        </p:nvSpPr>
        <p:spPr bwMode="auto">
          <a:xfrm>
            <a:off x="5900738" y="3298825"/>
            <a:ext cx="164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{write}</a:t>
            </a:r>
          </a:p>
        </p:txBody>
      </p:sp>
      <p:sp>
        <p:nvSpPr>
          <p:cNvPr id="1092619" name="Text Box 11"/>
          <p:cNvSpPr txBox="1">
            <a:spLocks noChangeArrowheads="1"/>
          </p:cNvSpPr>
          <p:nvPr/>
        </p:nvSpPr>
        <p:spPr bwMode="auto">
          <a:xfrm>
            <a:off x="3768725" y="4508500"/>
            <a:ext cx="1198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</a:t>
            </a:r>
            <a:r>
              <a:rPr lang="en-US" altLang="en-US" sz="240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=</a:t>
            </a:r>
            <a:r>
              <a:rPr lang="en-US" altLang="en-US" sz="2400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</a:t>
            </a:r>
          </a:p>
        </p:txBody>
      </p:sp>
      <p:sp>
        <p:nvSpPr>
          <p:cNvPr id="1092620" name="Line 12"/>
          <p:cNvSpPr>
            <a:spLocks noChangeShapeType="1"/>
          </p:cNvSpPr>
          <p:nvPr/>
        </p:nvSpPr>
        <p:spPr bwMode="auto">
          <a:xfrm flipH="1">
            <a:off x="4927600" y="2197100"/>
            <a:ext cx="1155700" cy="2946400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1" name="Line 13"/>
          <p:cNvSpPr>
            <a:spLocks noChangeShapeType="1"/>
          </p:cNvSpPr>
          <p:nvPr/>
        </p:nvSpPr>
        <p:spPr bwMode="auto">
          <a:xfrm>
            <a:off x="2514600" y="2286000"/>
            <a:ext cx="1270000" cy="2832100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2" name="Freeform 14"/>
          <p:cNvSpPr>
            <a:spLocks/>
          </p:cNvSpPr>
          <p:nvPr/>
        </p:nvSpPr>
        <p:spPr bwMode="auto">
          <a:xfrm>
            <a:off x="1106488" y="1338263"/>
            <a:ext cx="6537325" cy="4573587"/>
          </a:xfrm>
          <a:custGeom>
            <a:avLst/>
            <a:gdLst>
              <a:gd name="T0" fmla="*/ 895 w 4118"/>
              <a:gd name="T1" fmla="*/ 29 h 2881"/>
              <a:gd name="T2" fmla="*/ 383 w 4118"/>
              <a:gd name="T3" fmla="*/ 45 h 2881"/>
              <a:gd name="T4" fmla="*/ 55 w 4118"/>
              <a:gd name="T5" fmla="*/ 237 h 2881"/>
              <a:gd name="T6" fmla="*/ 103 w 4118"/>
              <a:gd name="T7" fmla="*/ 573 h 2881"/>
              <a:gd name="T8" fmla="*/ 671 w 4118"/>
              <a:gd name="T9" fmla="*/ 661 h 2881"/>
              <a:gd name="T10" fmla="*/ 903 w 4118"/>
              <a:gd name="T11" fmla="*/ 981 h 2881"/>
              <a:gd name="T12" fmla="*/ 1319 w 4118"/>
              <a:gd name="T13" fmla="*/ 1933 h 2881"/>
              <a:gd name="T14" fmla="*/ 1479 w 4118"/>
              <a:gd name="T15" fmla="*/ 2469 h 2881"/>
              <a:gd name="T16" fmla="*/ 1407 w 4118"/>
              <a:gd name="T17" fmla="*/ 2661 h 2881"/>
              <a:gd name="T18" fmla="*/ 1599 w 4118"/>
              <a:gd name="T19" fmla="*/ 2829 h 2881"/>
              <a:gd name="T20" fmla="*/ 1951 w 4118"/>
              <a:gd name="T21" fmla="*/ 2861 h 2881"/>
              <a:gd name="T22" fmla="*/ 2351 w 4118"/>
              <a:gd name="T23" fmla="*/ 2853 h 2881"/>
              <a:gd name="T24" fmla="*/ 2663 w 4118"/>
              <a:gd name="T25" fmla="*/ 2693 h 2881"/>
              <a:gd name="T26" fmla="*/ 2639 w 4118"/>
              <a:gd name="T27" fmla="*/ 2461 h 2881"/>
              <a:gd name="T28" fmla="*/ 2743 w 4118"/>
              <a:gd name="T29" fmla="*/ 2077 h 2881"/>
              <a:gd name="T30" fmla="*/ 3167 w 4118"/>
              <a:gd name="T31" fmla="*/ 997 h 2881"/>
              <a:gd name="T32" fmla="*/ 3415 w 4118"/>
              <a:gd name="T33" fmla="*/ 557 h 2881"/>
              <a:gd name="T34" fmla="*/ 3967 w 4118"/>
              <a:gd name="T35" fmla="*/ 501 h 2881"/>
              <a:gd name="T36" fmla="*/ 4095 w 4118"/>
              <a:gd name="T37" fmla="*/ 165 h 2881"/>
              <a:gd name="T38" fmla="*/ 3831 w 4118"/>
              <a:gd name="T39" fmla="*/ 61 h 2881"/>
              <a:gd name="T40" fmla="*/ 3207 w 4118"/>
              <a:gd name="T41" fmla="*/ 5 h 2881"/>
              <a:gd name="T42" fmla="*/ 2479 w 4118"/>
              <a:gd name="T43" fmla="*/ 93 h 2881"/>
              <a:gd name="T44" fmla="*/ 2359 w 4118"/>
              <a:gd name="T45" fmla="*/ 461 h 2881"/>
              <a:gd name="T46" fmla="*/ 2783 w 4118"/>
              <a:gd name="T47" fmla="*/ 645 h 2881"/>
              <a:gd name="T48" fmla="*/ 2575 w 4118"/>
              <a:gd name="T49" fmla="*/ 1421 h 2881"/>
              <a:gd name="T50" fmla="*/ 2215 w 4118"/>
              <a:gd name="T51" fmla="*/ 2349 h 2881"/>
              <a:gd name="T52" fmla="*/ 1943 w 4118"/>
              <a:gd name="T53" fmla="*/ 2365 h 2881"/>
              <a:gd name="T54" fmla="*/ 1719 w 4118"/>
              <a:gd name="T55" fmla="*/ 1877 h 2881"/>
              <a:gd name="T56" fmla="*/ 1319 w 4118"/>
              <a:gd name="T57" fmla="*/ 989 h 2881"/>
              <a:gd name="T58" fmla="*/ 1239 w 4118"/>
              <a:gd name="T59" fmla="*/ 613 h 2881"/>
              <a:gd name="T60" fmla="*/ 1679 w 4118"/>
              <a:gd name="T61" fmla="*/ 549 h 2881"/>
              <a:gd name="T62" fmla="*/ 1903 w 4118"/>
              <a:gd name="T63" fmla="*/ 365 h 2881"/>
              <a:gd name="T64" fmla="*/ 1815 w 4118"/>
              <a:gd name="T65" fmla="*/ 117 h 2881"/>
              <a:gd name="T66" fmla="*/ 1407 w 4118"/>
              <a:gd name="T67" fmla="*/ 37 h 2881"/>
              <a:gd name="T68" fmla="*/ 895 w 4118"/>
              <a:gd name="T69" fmla="*/ 29 h 2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18" h="2881">
                <a:moveTo>
                  <a:pt x="895" y="29"/>
                </a:moveTo>
                <a:cubicBezTo>
                  <a:pt x="724" y="30"/>
                  <a:pt x="523" y="10"/>
                  <a:pt x="383" y="45"/>
                </a:cubicBezTo>
                <a:cubicBezTo>
                  <a:pt x="243" y="80"/>
                  <a:pt x="102" y="149"/>
                  <a:pt x="55" y="237"/>
                </a:cubicBezTo>
                <a:cubicBezTo>
                  <a:pt x="8" y="325"/>
                  <a:pt x="0" y="502"/>
                  <a:pt x="103" y="573"/>
                </a:cubicBezTo>
                <a:cubicBezTo>
                  <a:pt x="206" y="644"/>
                  <a:pt x="538" y="593"/>
                  <a:pt x="671" y="661"/>
                </a:cubicBezTo>
                <a:cubicBezTo>
                  <a:pt x="804" y="729"/>
                  <a:pt x="795" y="769"/>
                  <a:pt x="903" y="981"/>
                </a:cubicBezTo>
                <a:cubicBezTo>
                  <a:pt x="1011" y="1193"/>
                  <a:pt x="1223" y="1685"/>
                  <a:pt x="1319" y="1933"/>
                </a:cubicBezTo>
                <a:cubicBezTo>
                  <a:pt x="1415" y="2181"/>
                  <a:pt x="1464" y="2348"/>
                  <a:pt x="1479" y="2469"/>
                </a:cubicBezTo>
                <a:cubicBezTo>
                  <a:pt x="1494" y="2590"/>
                  <a:pt x="1387" y="2601"/>
                  <a:pt x="1407" y="2661"/>
                </a:cubicBezTo>
                <a:cubicBezTo>
                  <a:pt x="1427" y="2721"/>
                  <a:pt x="1509" y="2796"/>
                  <a:pt x="1599" y="2829"/>
                </a:cubicBezTo>
                <a:cubicBezTo>
                  <a:pt x="1689" y="2862"/>
                  <a:pt x="1826" y="2857"/>
                  <a:pt x="1951" y="2861"/>
                </a:cubicBezTo>
                <a:cubicBezTo>
                  <a:pt x="2076" y="2865"/>
                  <a:pt x="2232" y="2881"/>
                  <a:pt x="2351" y="2853"/>
                </a:cubicBezTo>
                <a:cubicBezTo>
                  <a:pt x="2470" y="2825"/>
                  <a:pt x="2615" y="2758"/>
                  <a:pt x="2663" y="2693"/>
                </a:cubicBezTo>
                <a:cubicBezTo>
                  <a:pt x="2711" y="2628"/>
                  <a:pt x="2626" y="2564"/>
                  <a:pt x="2639" y="2461"/>
                </a:cubicBezTo>
                <a:cubicBezTo>
                  <a:pt x="2652" y="2358"/>
                  <a:pt x="2655" y="2321"/>
                  <a:pt x="2743" y="2077"/>
                </a:cubicBezTo>
                <a:cubicBezTo>
                  <a:pt x="2831" y="1833"/>
                  <a:pt x="3055" y="1250"/>
                  <a:pt x="3167" y="997"/>
                </a:cubicBezTo>
                <a:cubicBezTo>
                  <a:pt x="3279" y="744"/>
                  <a:pt x="3282" y="640"/>
                  <a:pt x="3415" y="557"/>
                </a:cubicBezTo>
                <a:cubicBezTo>
                  <a:pt x="3548" y="474"/>
                  <a:pt x="3854" y="566"/>
                  <a:pt x="3967" y="501"/>
                </a:cubicBezTo>
                <a:cubicBezTo>
                  <a:pt x="4080" y="436"/>
                  <a:pt x="4118" y="238"/>
                  <a:pt x="4095" y="165"/>
                </a:cubicBezTo>
                <a:cubicBezTo>
                  <a:pt x="4072" y="92"/>
                  <a:pt x="3979" y="88"/>
                  <a:pt x="3831" y="61"/>
                </a:cubicBezTo>
                <a:cubicBezTo>
                  <a:pt x="3683" y="34"/>
                  <a:pt x="3432" y="0"/>
                  <a:pt x="3207" y="5"/>
                </a:cubicBezTo>
                <a:cubicBezTo>
                  <a:pt x="2982" y="10"/>
                  <a:pt x="2620" y="17"/>
                  <a:pt x="2479" y="93"/>
                </a:cubicBezTo>
                <a:cubicBezTo>
                  <a:pt x="2338" y="169"/>
                  <a:pt x="2308" y="369"/>
                  <a:pt x="2359" y="461"/>
                </a:cubicBezTo>
                <a:cubicBezTo>
                  <a:pt x="2410" y="553"/>
                  <a:pt x="2747" y="485"/>
                  <a:pt x="2783" y="645"/>
                </a:cubicBezTo>
                <a:cubicBezTo>
                  <a:pt x="2819" y="805"/>
                  <a:pt x="2670" y="1137"/>
                  <a:pt x="2575" y="1421"/>
                </a:cubicBezTo>
                <a:cubicBezTo>
                  <a:pt x="2480" y="1705"/>
                  <a:pt x="2320" y="2192"/>
                  <a:pt x="2215" y="2349"/>
                </a:cubicBezTo>
                <a:cubicBezTo>
                  <a:pt x="2110" y="2506"/>
                  <a:pt x="2026" y="2444"/>
                  <a:pt x="1943" y="2365"/>
                </a:cubicBezTo>
                <a:cubicBezTo>
                  <a:pt x="1860" y="2286"/>
                  <a:pt x="1823" y="2106"/>
                  <a:pt x="1719" y="1877"/>
                </a:cubicBezTo>
                <a:cubicBezTo>
                  <a:pt x="1615" y="1648"/>
                  <a:pt x="1399" y="1200"/>
                  <a:pt x="1319" y="989"/>
                </a:cubicBezTo>
                <a:cubicBezTo>
                  <a:pt x="1239" y="778"/>
                  <a:pt x="1179" y="686"/>
                  <a:pt x="1239" y="613"/>
                </a:cubicBezTo>
                <a:cubicBezTo>
                  <a:pt x="1299" y="540"/>
                  <a:pt x="1568" y="590"/>
                  <a:pt x="1679" y="549"/>
                </a:cubicBezTo>
                <a:cubicBezTo>
                  <a:pt x="1790" y="508"/>
                  <a:pt x="1880" y="437"/>
                  <a:pt x="1903" y="365"/>
                </a:cubicBezTo>
                <a:cubicBezTo>
                  <a:pt x="1926" y="293"/>
                  <a:pt x="1898" y="172"/>
                  <a:pt x="1815" y="117"/>
                </a:cubicBezTo>
                <a:cubicBezTo>
                  <a:pt x="1732" y="62"/>
                  <a:pt x="1560" y="52"/>
                  <a:pt x="1407" y="37"/>
                </a:cubicBezTo>
                <a:cubicBezTo>
                  <a:pt x="1254" y="22"/>
                  <a:pt x="1066" y="28"/>
                  <a:pt x="895" y="29"/>
                </a:cubicBezTo>
                <a:close/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3" name="Text Box 15"/>
          <p:cNvSpPr txBox="1">
            <a:spLocks noChangeArrowheads="1"/>
          </p:cNvSpPr>
          <p:nvPr/>
        </p:nvSpPr>
        <p:spPr bwMode="auto">
          <a:xfrm>
            <a:off x="441325" y="4495800"/>
            <a:ext cx="2189163" cy="6048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66"/>
                </a:solidFill>
              </a:rPr>
              <a:t>Cert tree!</a:t>
            </a:r>
            <a:endParaRPr lang="en-US" altLang="en-US" sz="3200" b="1" u="sng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18611 0.00185 " pathEditMode="relative" ptsTypes="AA">
                                      <p:cBhvr>
                                        <p:cTn id="6" dur="1000" fill="hold"/>
                                        <p:tgtEl>
                                          <p:spTgt spid="1092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21111 4.07407E-6 " pathEditMode="relative" ptsTypes="AA">
                                      <p:cBhvr>
                                        <p:cTn id="8" dur="1000" fill="hold"/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9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9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610" grpId="0"/>
      <p:bldP spid="1092613" grpId="0"/>
      <p:bldP spid="109262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353A-3918-47B9-9622-C6BF75611ED0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109875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138" y="1109663"/>
            <a:ext cx="7134225" cy="17811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u="sng"/>
              <a:t>Rule</a:t>
            </a:r>
            <a:r>
              <a:rPr lang="en-US" altLang="en-US"/>
              <a:t>                          </a:t>
            </a:r>
            <a:r>
              <a:rPr lang="en-US" altLang="en-US" u="sng"/>
              <a:t>Authorization</a:t>
            </a:r>
          </a:p>
          <a:p>
            <a:pPr>
              <a:buFontTx/>
              <a:buNone/>
            </a:pPr>
            <a:r>
              <a:rPr lang="en-US" altLang="en-US"/>
              <a:t>K</a:t>
            </a:r>
            <a:r>
              <a:rPr lang="en-US" altLang="en-US" baseline="-25000"/>
              <a:t>Owner[D]</a:t>
            </a:r>
            <a:r>
              <a:rPr lang="en-US" altLang="en-US"/>
              <a:t>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K</a:t>
            </a:r>
            <a:r>
              <a:rPr lang="en-US" altLang="en-US" baseline="-25000"/>
              <a:t>Alice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FF3300"/>
                </a:solidFill>
                <a:sym typeface="Math C" panose="05000000000000000000" pitchFamily="2" charset="2"/>
              </a:rPr>
              <a:t></a:t>
            </a:r>
            <a:r>
              <a:rPr lang="en-US" altLang="en-US" baseline="-25000"/>
              <a:t> </a:t>
            </a:r>
            <a:r>
              <a:rPr lang="en-US" altLang="en-US"/>
              <a:t>       {read}</a:t>
            </a:r>
          </a:p>
          <a:p>
            <a:pPr>
              <a:buFontTx/>
              <a:buNone/>
            </a:pPr>
            <a:r>
              <a:rPr lang="en-US" altLang="en-US"/>
              <a:t>K</a:t>
            </a:r>
            <a:r>
              <a:rPr lang="en-US" altLang="en-US" baseline="-25000"/>
              <a:t>Owner[D]</a:t>
            </a:r>
            <a:r>
              <a:rPr lang="en-US" altLang="en-US"/>
              <a:t> </a:t>
            </a:r>
            <a:r>
              <a:rPr lang="en-US" altLang="en-US" sz="2400">
                <a:sym typeface="Math C" panose="05000000000000000000" pitchFamily="2" charset="2"/>
              </a:rPr>
              <a:t>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K</a:t>
            </a:r>
            <a:r>
              <a:rPr lang="en-US" altLang="en-US" baseline="-25000"/>
              <a:t>Alice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FF3300"/>
                </a:solidFill>
                <a:sym typeface="Math C" panose="05000000000000000000" pitchFamily="2" charset="2"/>
              </a:rPr>
              <a:t></a:t>
            </a:r>
            <a:r>
              <a:rPr lang="en-US" altLang="en-US" baseline="-25000"/>
              <a:t> </a:t>
            </a:r>
            <a:r>
              <a:rPr lang="en-US" altLang="en-US"/>
              <a:t>       {write}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0813"/>
            <a:ext cx="9144000" cy="1298575"/>
          </a:xfrm>
        </p:spPr>
        <p:txBody>
          <a:bodyPr/>
          <a:lstStyle/>
          <a:p>
            <a:r>
              <a:rPr lang="en-US" altLang="en-US"/>
              <a:t>Authorization + Validity</a:t>
            </a:r>
            <a:endParaRPr lang="en-US" altLang="en-US" sz="3200"/>
          </a:p>
        </p:txBody>
      </p:sp>
      <p:sp>
        <p:nvSpPr>
          <p:cNvPr id="1098756" name="Rectangle 4"/>
          <p:cNvSpPr>
            <a:spLocks noChangeArrowheads="1"/>
          </p:cNvSpPr>
          <p:nvPr/>
        </p:nvSpPr>
        <p:spPr bwMode="auto">
          <a:xfrm>
            <a:off x="7285038" y="1119188"/>
            <a:ext cx="1693862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buChar char="–"/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buChar char="–"/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120000"/>
              </a:lnSpc>
              <a:buChar char="»"/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 u="sng"/>
              <a:t>Validity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/>
              <a:t>    10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3200"/>
              <a:t>    20</a:t>
            </a:r>
          </a:p>
        </p:txBody>
      </p:sp>
      <p:sp>
        <p:nvSpPr>
          <p:cNvPr id="1098757" name="Text Box 5"/>
          <p:cNvSpPr txBox="1">
            <a:spLocks noChangeArrowheads="1"/>
          </p:cNvSpPr>
          <p:nvPr/>
        </p:nvSpPr>
        <p:spPr bwMode="auto">
          <a:xfrm>
            <a:off x="315913" y="3387725"/>
            <a:ext cx="8512175" cy="15795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>
                <a:solidFill>
                  <a:srgbClr val="FFFFFF"/>
                </a:solidFill>
                <a:sym typeface="Symbol" panose="05050102010706020507" pitchFamily="18" charset="2"/>
              </a:rPr>
              <a:t>                        </a:t>
            </a:r>
            <a:r>
              <a:rPr lang="en-US" altLang="en-US" sz="1800" b="1" u="sng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b="1" u="sng">
                <a:solidFill>
                  <a:srgbClr val="FFFFFF"/>
                </a:solidFill>
                <a:sym typeface="Symbol" panose="05050102010706020507" pitchFamily="18" charset="2"/>
              </a:rPr>
              <a:t>    </a:t>
            </a:r>
            <a:r>
              <a:rPr lang="en-US" altLang="en-US" sz="3200" u="sng">
                <a:solidFill>
                  <a:srgbClr val="FFFFFF"/>
                </a:solidFill>
                <a:sym typeface="Symbol" panose="05050102010706020507" pitchFamily="18" charset="2"/>
              </a:rPr>
              <a:t>0          1		</a:t>
            </a:r>
            <a:endParaRPr lang="en-US" altLang="en-US" sz="320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Authorization      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         </a:t>
            </a: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</a:t>
            </a:r>
            <a:r>
              <a:rPr lang="en-US" altLang="en-US" sz="3200" b="1">
                <a:solidFill>
                  <a:srgbClr val="FFFFFF"/>
                </a:solidFill>
                <a:sym typeface="Math C" panose="05000000000000000000" pitchFamily="2" charset="2"/>
              </a:rPr>
              <a:t>   </a:t>
            </a: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{rlidwka}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Validity               max    min   -</a:t>
            </a: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        +</a:t>
            </a:r>
            <a:endParaRPr lang="en-US" altLang="en-US" sz="3200" b="1">
              <a:solidFill>
                <a:srgbClr val="FFFFFF"/>
              </a:solidFill>
              <a:sym typeface="Symbol" panose="05050102010706020507" pitchFamily="18" charset="2"/>
            </a:endParaRPr>
          </a:p>
        </p:txBody>
      </p:sp>
      <p:sp>
        <p:nvSpPr>
          <p:cNvPr id="1098758" name="Text Box 6"/>
          <p:cNvSpPr txBox="1">
            <a:spLocks noChangeArrowheads="1"/>
          </p:cNvSpPr>
          <p:nvPr/>
        </p:nvSpPr>
        <p:spPr bwMode="auto">
          <a:xfrm>
            <a:off x="2674938" y="5295900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</a:t>
            </a:r>
            <a:r>
              <a:rPr lang="en-US" altLang="en-US" sz="3200">
                <a:solidFill>
                  <a:srgbClr val="FFFFFF"/>
                </a:solidFill>
              </a:rPr>
              <a:t>{read,write}, 20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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 ?</a:t>
            </a:r>
            <a:endParaRPr lang="en-US" altLang="en-US" sz="3200" b="1">
              <a:solidFill>
                <a:srgbClr val="FFFFFF"/>
              </a:solidFill>
              <a:sym typeface="Symbol" panose="05050102010706020507" pitchFamily="18" charset="2"/>
            </a:endParaRPr>
          </a:p>
        </p:txBody>
      </p:sp>
      <p:sp>
        <p:nvSpPr>
          <p:cNvPr id="1098759" name="Text Box 7"/>
          <p:cNvSpPr txBox="1">
            <a:spLocks noChangeArrowheads="1"/>
          </p:cNvSpPr>
          <p:nvPr/>
        </p:nvSpPr>
        <p:spPr bwMode="auto">
          <a:xfrm>
            <a:off x="2755900" y="6070600"/>
            <a:ext cx="3630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{read:10,write:20}</a:t>
            </a:r>
            <a:endParaRPr lang="en-US" altLang="en-US" sz="3200">
              <a:solidFill>
                <a:srgbClr val="FFFFFF"/>
              </a:solidFill>
              <a:sym typeface="Symbol" panose="05050102010706020507" pitchFamily="18" charset="2"/>
            </a:endParaRPr>
          </a:p>
        </p:txBody>
      </p:sp>
      <p:grpSp>
        <p:nvGrpSpPr>
          <p:cNvPr id="1098760" name="Group 8"/>
          <p:cNvGrpSpPr>
            <a:grpSpLocks/>
          </p:cNvGrpSpPr>
          <p:nvPr/>
        </p:nvGrpSpPr>
        <p:grpSpPr bwMode="auto">
          <a:xfrm>
            <a:off x="3073400" y="5791200"/>
            <a:ext cx="2844800" cy="25400"/>
            <a:chOff x="400" y="3648"/>
            <a:chExt cx="1792" cy="16"/>
          </a:xfrm>
        </p:grpSpPr>
        <p:sp>
          <p:nvSpPr>
            <p:cNvPr id="1098761" name="Line 9"/>
            <p:cNvSpPr>
              <a:spLocks noChangeShapeType="1"/>
            </p:cNvSpPr>
            <p:nvPr/>
          </p:nvSpPr>
          <p:spPr bwMode="auto">
            <a:xfrm>
              <a:off x="400" y="3664"/>
              <a:ext cx="55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762" name="Line 10"/>
            <p:cNvSpPr>
              <a:spLocks noChangeShapeType="1"/>
            </p:cNvSpPr>
            <p:nvPr/>
          </p:nvSpPr>
          <p:spPr bwMode="auto">
            <a:xfrm>
              <a:off x="1896" y="3648"/>
              <a:ext cx="29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7" grpId="0" animBg="1"/>
      <p:bldP spid="1098758" grpId="0"/>
      <p:bldP spid="109875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346D-C9AC-4494-B57A-6B40913F7C0B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1143000"/>
          </a:xfrm>
        </p:spPr>
        <p:txBody>
          <a:bodyPr/>
          <a:lstStyle/>
          <a:p>
            <a:r>
              <a:rPr lang="en-US" altLang="en-US"/>
              <a:t>Authorization + Validity</a:t>
            </a:r>
          </a:p>
        </p:txBody>
      </p:sp>
      <p:sp>
        <p:nvSpPr>
          <p:cNvPr id="1102851" name="Text Box 3"/>
          <p:cNvSpPr txBox="1">
            <a:spLocks noChangeArrowheads="1"/>
          </p:cNvSpPr>
          <p:nvPr/>
        </p:nvSpPr>
        <p:spPr bwMode="auto">
          <a:xfrm>
            <a:off x="3386138" y="1558925"/>
            <a:ext cx="265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</a:t>
            </a:r>
            <a:r>
              <a:rPr lang="en-US" altLang="en-US" sz="3200"/>
              <a:t>K</a:t>
            </a:r>
            <a:r>
              <a:rPr lang="en-US" altLang="en-US" sz="3200" baseline="-25000"/>
              <a:t>Owner[D]</a:t>
            </a:r>
            <a:r>
              <a:rPr lang="en-US" altLang="en-US" sz="3200"/>
              <a:t>,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02852" name="Text Box 4"/>
          <p:cNvSpPr txBox="1">
            <a:spLocks noChangeArrowheads="1"/>
          </p:cNvSpPr>
          <p:nvPr/>
        </p:nvSpPr>
        <p:spPr bwMode="auto">
          <a:xfrm>
            <a:off x="436563" y="6018213"/>
            <a:ext cx="8272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{read:10}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 </a:t>
            </a:r>
            <a:r>
              <a:rPr lang="en-US" altLang="en-US" sz="3200"/>
              <a:t>{write:20} = {read:10,write:20}</a:t>
            </a:r>
          </a:p>
        </p:txBody>
      </p:sp>
      <p:sp>
        <p:nvSpPr>
          <p:cNvPr id="1102853" name="Text Box 5"/>
          <p:cNvSpPr txBox="1">
            <a:spLocks noChangeArrowheads="1"/>
          </p:cNvSpPr>
          <p:nvPr/>
        </p:nvSpPr>
        <p:spPr bwMode="auto">
          <a:xfrm>
            <a:off x="723900" y="3200400"/>
            <a:ext cx="2327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{read:10}</a:t>
            </a:r>
          </a:p>
        </p:txBody>
      </p:sp>
      <p:grpSp>
        <p:nvGrpSpPr>
          <p:cNvPr id="1102854" name="Group 6"/>
          <p:cNvGrpSpPr>
            <a:grpSpLocks/>
          </p:cNvGrpSpPr>
          <p:nvPr/>
        </p:nvGrpSpPr>
        <p:grpSpPr bwMode="auto">
          <a:xfrm>
            <a:off x="4976813" y="2179638"/>
            <a:ext cx="3668712" cy="3016250"/>
            <a:chOff x="3031" y="1373"/>
            <a:chExt cx="2311" cy="1900"/>
          </a:xfrm>
        </p:grpSpPr>
        <p:sp>
          <p:nvSpPr>
            <p:cNvPr id="1102855" name="Freeform 7"/>
            <p:cNvSpPr>
              <a:spLocks/>
            </p:cNvSpPr>
            <p:nvPr/>
          </p:nvSpPr>
          <p:spPr bwMode="auto">
            <a:xfrm flipH="1">
              <a:off x="3031" y="1373"/>
              <a:ext cx="564" cy="1900"/>
            </a:xfrm>
            <a:custGeom>
              <a:avLst/>
              <a:gdLst>
                <a:gd name="T0" fmla="*/ 803 w 953"/>
                <a:gd name="T1" fmla="*/ 0 h 2468"/>
                <a:gd name="T2" fmla="*/ 549 w 953"/>
                <a:gd name="T3" fmla="*/ 157 h 2468"/>
                <a:gd name="T4" fmla="*/ 212 w 953"/>
                <a:gd name="T5" fmla="*/ 426 h 2468"/>
                <a:gd name="T6" fmla="*/ 48 w 953"/>
                <a:gd name="T7" fmla="*/ 725 h 2468"/>
                <a:gd name="T8" fmla="*/ 3 w 953"/>
                <a:gd name="T9" fmla="*/ 1055 h 2468"/>
                <a:gd name="T10" fmla="*/ 63 w 953"/>
                <a:gd name="T11" fmla="*/ 1391 h 2468"/>
                <a:gd name="T12" fmla="*/ 179 w 953"/>
                <a:gd name="T13" fmla="*/ 1638 h 2468"/>
                <a:gd name="T14" fmla="*/ 482 w 953"/>
                <a:gd name="T15" fmla="*/ 2042 h 2468"/>
                <a:gd name="T16" fmla="*/ 953 w 953"/>
                <a:gd name="T17" fmla="*/ 2468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3" h="2468">
                  <a:moveTo>
                    <a:pt x="803" y="0"/>
                  </a:moveTo>
                  <a:cubicBezTo>
                    <a:pt x="761" y="26"/>
                    <a:pt x="647" y="86"/>
                    <a:pt x="549" y="157"/>
                  </a:cubicBezTo>
                  <a:cubicBezTo>
                    <a:pt x="451" y="228"/>
                    <a:pt x="295" y="331"/>
                    <a:pt x="212" y="426"/>
                  </a:cubicBezTo>
                  <a:cubicBezTo>
                    <a:pt x="129" y="521"/>
                    <a:pt x="83" y="620"/>
                    <a:pt x="48" y="725"/>
                  </a:cubicBezTo>
                  <a:cubicBezTo>
                    <a:pt x="13" y="830"/>
                    <a:pt x="0" y="944"/>
                    <a:pt x="3" y="1055"/>
                  </a:cubicBezTo>
                  <a:cubicBezTo>
                    <a:pt x="6" y="1166"/>
                    <a:pt x="34" y="1294"/>
                    <a:pt x="63" y="1391"/>
                  </a:cubicBezTo>
                  <a:cubicBezTo>
                    <a:pt x="92" y="1488"/>
                    <a:pt x="109" y="1529"/>
                    <a:pt x="179" y="1638"/>
                  </a:cubicBezTo>
                  <a:cubicBezTo>
                    <a:pt x="249" y="1747"/>
                    <a:pt x="353" y="1904"/>
                    <a:pt x="482" y="2042"/>
                  </a:cubicBezTo>
                  <a:cubicBezTo>
                    <a:pt x="611" y="2180"/>
                    <a:pt x="855" y="2379"/>
                    <a:pt x="953" y="2468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856" name="Text Box 8"/>
            <p:cNvSpPr txBox="1">
              <a:spLocks noChangeArrowheads="1"/>
            </p:cNvSpPr>
            <p:nvPr/>
          </p:nvSpPr>
          <p:spPr bwMode="auto">
            <a:xfrm>
              <a:off x="3717" y="2048"/>
              <a:ext cx="162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/>
                <a:t>{write:20}</a:t>
              </a:r>
            </a:p>
          </p:txBody>
        </p:sp>
      </p:grpSp>
      <p:sp>
        <p:nvSpPr>
          <p:cNvPr id="1102857" name="Text Box 9"/>
          <p:cNvSpPr txBox="1">
            <a:spLocks noChangeArrowheads="1"/>
          </p:cNvSpPr>
          <p:nvPr/>
        </p:nvSpPr>
        <p:spPr bwMode="auto">
          <a:xfrm>
            <a:off x="3616325" y="5199063"/>
            <a:ext cx="194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Alice</a:t>
            </a:r>
            <a:r>
              <a:rPr lang="en-US" altLang="en-US" sz="3200">
                <a:solidFill>
                  <a:srgbClr val="FFFFFF"/>
                </a:solidFill>
              </a:rPr>
              <a:t>, </a:t>
            </a:r>
            <a:r>
              <a:rPr lang="en-US" altLang="en-US" sz="3200">
                <a:solidFill>
                  <a:srgbClr val="FF3300"/>
                </a:solidFill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    </a:t>
            </a:r>
          </a:p>
        </p:txBody>
      </p:sp>
      <p:sp>
        <p:nvSpPr>
          <p:cNvPr id="1102858" name="Freeform 10"/>
          <p:cNvSpPr>
            <a:spLocks/>
          </p:cNvSpPr>
          <p:nvPr/>
        </p:nvSpPr>
        <p:spPr bwMode="auto">
          <a:xfrm>
            <a:off x="3386138" y="2211388"/>
            <a:ext cx="882650" cy="3028950"/>
          </a:xfrm>
          <a:custGeom>
            <a:avLst/>
            <a:gdLst>
              <a:gd name="T0" fmla="*/ 856 w 953"/>
              <a:gd name="T1" fmla="*/ 0 h 2506"/>
              <a:gd name="T2" fmla="*/ 549 w 953"/>
              <a:gd name="T3" fmla="*/ 195 h 2506"/>
              <a:gd name="T4" fmla="*/ 212 w 953"/>
              <a:gd name="T5" fmla="*/ 464 h 2506"/>
              <a:gd name="T6" fmla="*/ 48 w 953"/>
              <a:gd name="T7" fmla="*/ 763 h 2506"/>
              <a:gd name="T8" fmla="*/ 3 w 953"/>
              <a:gd name="T9" fmla="*/ 1093 h 2506"/>
              <a:gd name="T10" fmla="*/ 63 w 953"/>
              <a:gd name="T11" fmla="*/ 1429 h 2506"/>
              <a:gd name="T12" fmla="*/ 179 w 953"/>
              <a:gd name="T13" fmla="*/ 1676 h 2506"/>
              <a:gd name="T14" fmla="*/ 482 w 953"/>
              <a:gd name="T15" fmla="*/ 2080 h 2506"/>
              <a:gd name="T16" fmla="*/ 953 w 953"/>
              <a:gd name="T17" fmla="*/ 2506 h 2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3" h="2506">
                <a:moveTo>
                  <a:pt x="856" y="0"/>
                </a:moveTo>
                <a:cubicBezTo>
                  <a:pt x="805" y="32"/>
                  <a:pt x="656" y="118"/>
                  <a:pt x="549" y="195"/>
                </a:cubicBezTo>
                <a:cubicBezTo>
                  <a:pt x="442" y="272"/>
                  <a:pt x="295" y="369"/>
                  <a:pt x="212" y="464"/>
                </a:cubicBezTo>
                <a:cubicBezTo>
                  <a:pt x="129" y="559"/>
                  <a:pt x="83" y="658"/>
                  <a:pt x="48" y="763"/>
                </a:cubicBezTo>
                <a:cubicBezTo>
                  <a:pt x="13" y="868"/>
                  <a:pt x="0" y="982"/>
                  <a:pt x="3" y="1093"/>
                </a:cubicBezTo>
                <a:cubicBezTo>
                  <a:pt x="6" y="1204"/>
                  <a:pt x="34" y="1332"/>
                  <a:pt x="63" y="1429"/>
                </a:cubicBezTo>
                <a:cubicBezTo>
                  <a:pt x="92" y="1526"/>
                  <a:pt x="109" y="1567"/>
                  <a:pt x="179" y="1676"/>
                </a:cubicBezTo>
                <a:cubicBezTo>
                  <a:pt x="249" y="1785"/>
                  <a:pt x="353" y="1942"/>
                  <a:pt x="482" y="2080"/>
                </a:cubicBezTo>
                <a:cubicBezTo>
                  <a:pt x="611" y="2218"/>
                  <a:pt x="855" y="2417"/>
                  <a:pt x="953" y="2506"/>
                </a:cubicBezTo>
              </a:path>
            </a:pathLst>
          </a:custGeom>
          <a:noFill/>
          <a:ln w="152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19B2-1C16-4BB1-BAD2-C5AC7364AC33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9144000" cy="1143000"/>
          </a:xfrm>
        </p:spPr>
        <p:txBody>
          <a:bodyPr/>
          <a:lstStyle/>
          <a:p>
            <a:r>
              <a:rPr lang="en-US" altLang="en-US"/>
              <a:t>Authorization + Validity</a:t>
            </a:r>
          </a:p>
        </p:txBody>
      </p:sp>
      <p:sp>
        <p:nvSpPr>
          <p:cNvPr id="1104899" name="Text Box 3"/>
          <p:cNvSpPr txBox="1">
            <a:spLocks noChangeArrowheads="1"/>
          </p:cNvSpPr>
          <p:nvPr/>
        </p:nvSpPr>
        <p:spPr bwMode="auto">
          <a:xfrm>
            <a:off x="3386138" y="1558925"/>
            <a:ext cx="265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z="3200">
                <a:solidFill>
                  <a:srgbClr val="FFFFFF"/>
                </a:solidFill>
              </a:rPr>
              <a:t>&lt;</a:t>
            </a:r>
            <a:r>
              <a:rPr lang="en-US" altLang="en-US" sz="3200"/>
              <a:t>K</a:t>
            </a:r>
            <a:r>
              <a:rPr lang="en-US" altLang="en-US" sz="3200" baseline="-25000"/>
              <a:t>Owner[D]</a:t>
            </a:r>
            <a:r>
              <a:rPr lang="en-US" altLang="en-US" sz="3200"/>
              <a:t>, </a:t>
            </a:r>
            <a:r>
              <a:rPr lang="en-US" altLang="en-US" sz="2400">
                <a:sym typeface="Math C" panose="05000000000000000000" pitchFamily="2" charset="2"/>
              </a:rPr>
              <a:t>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FFFF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04900" name="Text Box 4"/>
          <p:cNvSpPr txBox="1">
            <a:spLocks noChangeArrowheads="1"/>
          </p:cNvSpPr>
          <p:nvPr/>
        </p:nvSpPr>
        <p:spPr bwMode="auto">
          <a:xfrm>
            <a:off x="127000" y="6080125"/>
            <a:ext cx="889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/>
              <a:t>{r:10,w:15,l:10} </a:t>
            </a:r>
            <a:r>
              <a:rPr lang="en-US" altLang="en-US" sz="2800">
                <a:solidFill>
                  <a:srgbClr val="FFFFFF"/>
                </a:solidFill>
                <a:sym typeface="Symbol" panose="05050102010706020507" pitchFamily="18" charset="2"/>
              </a:rPr>
              <a:t> {</a:t>
            </a:r>
            <a:r>
              <a:rPr lang="en-US" altLang="en-US" sz="2800"/>
              <a:t>r:5,w:20,k:5} = {r:10,w:20,l:10,k:5}</a:t>
            </a:r>
          </a:p>
        </p:txBody>
      </p:sp>
      <p:sp>
        <p:nvSpPr>
          <p:cNvPr id="1104901" name="Text Box 5"/>
          <p:cNvSpPr txBox="1">
            <a:spLocks noChangeArrowheads="1"/>
          </p:cNvSpPr>
          <p:nvPr/>
        </p:nvSpPr>
        <p:spPr bwMode="auto">
          <a:xfrm>
            <a:off x="3616325" y="5199063"/>
            <a:ext cx="194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&lt;K</a:t>
            </a:r>
            <a:r>
              <a:rPr lang="en-US" altLang="en-US" sz="3200" baseline="-25000">
                <a:solidFill>
                  <a:srgbClr val="FFFFFF"/>
                </a:solidFill>
              </a:rPr>
              <a:t>Alice</a:t>
            </a:r>
            <a:r>
              <a:rPr lang="en-US" altLang="en-US" sz="3200">
                <a:solidFill>
                  <a:srgbClr val="FFFFFF"/>
                </a:solidFill>
              </a:rPr>
              <a:t>, </a:t>
            </a:r>
            <a:r>
              <a:rPr lang="en-US" altLang="en-US" sz="3200">
                <a:solidFill>
                  <a:srgbClr val="FF3300"/>
                </a:solidFill>
              </a:rPr>
              <a:t>■</a:t>
            </a:r>
            <a:r>
              <a:rPr lang="en-US" altLang="en-US" sz="3200">
                <a:solidFill>
                  <a:srgbClr val="FFFFFF"/>
                </a:solidFill>
              </a:rPr>
              <a:t>&gt;    </a:t>
            </a:r>
          </a:p>
        </p:txBody>
      </p:sp>
      <p:sp>
        <p:nvSpPr>
          <p:cNvPr id="1104902" name="Freeform 6"/>
          <p:cNvSpPr>
            <a:spLocks/>
          </p:cNvSpPr>
          <p:nvPr/>
        </p:nvSpPr>
        <p:spPr bwMode="auto">
          <a:xfrm>
            <a:off x="3386138" y="2211388"/>
            <a:ext cx="882650" cy="3028950"/>
          </a:xfrm>
          <a:custGeom>
            <a:avLst/>
            <a:gdLst>
              <a:gd name="T0" fmla="*/ 856 w 953"/>
              <a:gd name="T1" fmla="*/ 0 h 2506"/>
              <a:gd name="T2" fmla="*/ 549 w 953"/>
              <a:gd name="T3" fmla="*/ 195 h 2506"/>
              <a:gd name="T4" fmla="*/ 212 w 953"/>
              <a:gd name="T5" fmla="*/ 464 h 2506"/>
              <a:gd name="T6" fmla="*/ 48 w 953"/>
              <a:gd name="T7" fmla="*/ 763 h 2506"/>
              <a:gd name="T8" fmla="*/ 3 w 953"/>
              <a:gd name="T9" fmla="*/ 1093 h 2506"/>
              <a:gd name="T10" fmla="*/ 63 w 953"/>
              <a:gd name="T11" fmla="*/ 1429 h 2506"/>
              <a:gd name="T12" fmla="*/ 179 w 953"/>
              <a:gd name="T13" fmla="*/ 1676 h 2506"/>
              <a:gd name="T14" fmla="*/ 482 w 953"/>
              <a:gd name="T15" fmla="*/ 2080 h 2506"/>
              <a:gd name="T16" fmla="*/ 953 w 953"/>
              <a:gd name="T17" fmla="*/ 2506 h 2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3" h="2506">
                <a:moveTo>
                  <a:pt x="856" y="0"/>
                </a:moveTo>
                <a:cubicBezTo>
                  <a:pt x="805" y="32"/>
                  <a:pt x="656" y="118"/>
                  <a:pt x="549" y="195"/>
                </a:cubicBezTo>
                <a:cubicBezTo>
                  <a:pt x="442" y="272"/>
                  <a:pt x="295" y="369"/>
                  <a:pt x="212" y="464"/>
                </a:cubicBezTo>
                <a:cubicBezTo>
                  <a:pt x="129" y="559"/>
                  <a:pt x="83" y="658"/>
                  <a:pt x="48" y="763"/>
                </a:cubicBezTo>
                <a:cubicBezTo>
                  <a:pt x="13" y="868"/>
                  <a:pt x="0" y="982"/>
                  <a:pt x="3" y="1093"/>
                </a:cubicBezTo>
                <a:cubicBezTo>
                  <a:pt x="6" y="1204"/>
                  <a:pt x="34" y="1332"/>
                  <a:pt x="63" y="1429"/>
                </a:cubicBezTo>
                <a:cubicBezTo>
                  <a:pt x="92" y="1526"/>
                  <a:pt x="109" y="1567"/>
                  <a:pt x="179" y="1676"/>
                </a:cubicBezTo>
                <a:cubicBezTo>
                  <a:pt x="249" y="1785"/>
                  <a:pt x="353" y="1942"/>
                  <a:pt x="482" y="2080"/>
                </a:cubicBezTo>
                <a:cubicBezTo>
                  <a:pt x="611" y="2218"/>
                  <a:pt x="855" y="2417"/>
                  <a:pt x="953" y="2506"/>
                </a:cubicBezTo>
              </a:path>
            </a:pathLst>
          </a:custGeom>
          <a:noFill/>
          <a:ln w="152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4903" name="Text Box 7"/>
          <p:cNvSpPr txBox="1">
            <a:spLocks noChangeArrowheads="1"/>
          </p:cNvSpPr>
          <p:nvPr/>
        </p:nvSpPr>
        <p:spPr bwMode="auto">
          <a:xfrm>
            <a:off x="25400" y="3248025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{r:10,w:15,l:10}</a:t>
            </a:r>
          </a:p>
        </p:txBody>
      </p:sp>
      <p:sp>
        <p:nvSpPr>
          <p:cNvPr id="1104904" name="Freeform 8"/>
          <p:cNvSpPr>
            <a:spLocks/>
          </p:cNvSpPr>
          <p:nvPr/>
        </p:nvSpPr>
        <p:spPr bwMode="auto">
          <a:xfrm flipH="1">
            <a:off x="4976813" y="2179638"/>
            <a:ext cx="895350" cy="3016250"/>
          </a:xfrm>
          <a:custGeom>
            <a:avLst/>
            <a:gdLst>
              <a:gd name="T0" fmla="*/ 803 w 953"/>
              <a:gd name="T1" fmla="*/ 0 h 2468"/>
              <a:gd name="T2" fmla="*/ 549 w 953"/>
              <a:gd name="T3" fmla="*/ 157 h 2468"/>
              <a:gd name="T4" fmla="*/ 212 w 953"/>
              <a:gd name="T5" fmla="*/ 426 h 2468"/>
              <a:gd name="T6" fmla="*/ 48 w 953"/>
              <a:gd name="T7" fmla="*/ 725 h 2468"/>
              <a:gd name="T8" fmla="*/ 3 w 953"/>
              <a:gd name="T9" fmla="*/ 1055 h 2468"/>
              <a:gd name="T10" fmla="*/ 63 w 953"/>
              <a:gd name="T11" fmla="*/ 1391 h 2468"/>
              <a:gd name="T12" fmla="*/ 179 w 953"/>
              <a:gd name="T13" fmla="*/ 1638 h 2468"/>
              <a:gd name="T14" fmla="*/ 482 w 953"/>
              <a:gd name="T15" fmla="*/ 2042 h 2468"/>
              <a:gd name="T16" fmla="*/ 953 w 953"/>
              <a:gd name="T17" fmla="*/ 2468 h 2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3" h="2468">
                <a:moveTo>
                  <a:pt x="803" y="0"/>
                </a:moveTo>
                <a:cubicBezTo>
                  <a:pt x="761" y="26"/>
                  <a:pt x="647" y="86"/>
                  <a:pt x="549" y="157"/>
                </a:cubicBezTo>
                <a:cubicBezTo>
                  <a:pt x="451" y="228"/>
                  <a:pt x="295" y="331"/>
                  <a:pt x="212" y="426"/>
                </a:cubicBezTo>
                <a:cubicBezTo>
                  <a:pt x="129" y="521"/>
                  <a:pt x="83" y="620"/>
                  <a:pt x="48" y="725"/>
                </a:cubicBezTo>
                <a:cubicBezTo>
                  <a:pt x="13" y="830"/>
                  <a:pt x="0" y="944"/>
                  <a:pt x="3" y="1055"/>
                </a:cubicBezTo>
                <a:cubicBezTo>
                  <a:pt x="6" y="1166"/>
                  <a:pt x="34" y="1294"/>
                  <a:pt x="63" y="1391"/>
                </a:cubicBezTo>
                <a:cubicBezTo>
                  <a:pt x="92" y="1488"/>
                  <a:pt x="109" y="1529"/>
                  <a:pt x="179" y="1638"/>
                </a:cubicBezTo>
                <a:cubicBezTo>
                  <a:pt x="249" y="1747"/>
                  <a:pt x="353" y="1904"/>
                  <a:pt x="482" y="2042"/>
                </a:cubicBezTo>
                <a:cubicBezTo>
                  <a:pt x="611" y="2180"/>
                  <a:pt x="855" y="2379"/>
                  <a:pt x="953" y="2468"/>
                </a:cubicBezTo>
              </a:path>
            </a:pathLst>
          </a:custGeom>
          <a:noFill/>
          <a:ln w="152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4905" name="Text Box 9"/>
          <p:cNvSpPr txBox="1">
            <a:spLocks noChangeArrowheads="1"/>
          </p:cNvSpPr>
          <p:nvPr/>
        </p:nvSpPr>
        <p:spPr bwMode="auto">
          <a:xfrm>
            <a:off x="6065838" y="3298825"/>
            <a:ext cx="3078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{r:5,w:20,k:5}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00" grpId="0"/>
      <p:bldP spid="1104903" grpId="0"/>
      <p:bldP spid="110490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63F0-3B30-41BA-9929-8F061A77483F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M to Pre*(M)</a:t>
            </a:r>
          </a:p>
        </p:txBody>
      </p:sp>
      <p:sp>
        <p:nvSpPr>
          <p:cNvPr id="1106947" name="Text Box 3"/>
          <p:cNvSpPr txBox="1">
            <a:spLocks noChangeArrowheads="1"/>
          </p:cNvSpPr>
          <p:nvPr/>
        </p:nvSpPr>
        <p:spPr bwMode="auto">
          <a:xfrm>
            <a:off x="5084763" y="3700463"/>
            <a:ext cx="39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/>
              <a:t>σ</a:t>
            </a:r>
            <a:endParaRPr lang="en-US" altLang="en-US" sz="3200"/>
          </a:p>
        </p:txBody>
      </p:sp>
      <p:sp>
        <p:nvSpPr>
          <p:cNvPr id="1106948" name="Line 4"/>
          <p:cNvSpPr>
            <a:spLocks noChangeShapeType="1"/>
          </p:cNvSpPr>
          <p:nvPr/>
        </p:nvSpPr>
        <p:spPr bwMode="auto">
          <a:xfrm flipV="1">
            <a:off x="5572125" y="2971800"/>
            <a:ext cx="1052513" cy="9318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949" name="Group 5"/>
          <p:cNvGrpSpPr>
            <a:grpSpLocks/>
          </p:cNvGrpSpPr>
          <p:nvPr/>
        </p:nvGrpSpPr>
        <p:grpSpPr bwMode="auto">
          <a:xfrm>
            <a:off x="7004050" y="1173163"/>
            <a:ext cx="1644650" cy="1546225"/>
            <a:chOff x="3988" y="1495"/>
            <a:chExt cx="1036" cy="974"/>
          </a:xfrm>
        </p:grpSpPr>
        <p:sp>
          <p:nvSpPr>
            <p:cNvPr id="1106950" name="Oval 6"/>
            <p:cNvSpPr>
              <a:spLocks noChangeArrowheads="1"/>
            </p:cNvSpPr>
            <p:nvPr/>
          </p:nvSpPr>
          <p:spPr bwMode="auto">
            <a:xfrm>
              <a:off x="4834" y="1495"/>
              <a:ext cx="190" cy="1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51" name="Freeform 7"/>
            <p:cNvSpPr>
              <a:spLocks/>
            </p:cNvSpPr>
            <p:nvPr/>
          </p:nvSpPr>
          <p:spPr bwMode="auto">
            <a:xfrm>
              <a:off x="3988" y="1642"/>
              <a:ext cx="865" cy="827"/>
            </a:xfrm>
            <a:custGeom>
              <a:avLst/>
              <a:gdLst>
                <a:gd name="T0" fmla="*/ 7 w 865"/>
                <a:gd name="T1" fmla="*/ 827 h 827"/>
                <a:gd name="T2" fmla="*/ 32 w 865"/>
                <a:gd name="T3" fmla="*/ 729 h 827"/>
                <a:gd name="T4" fmla="*/ 69 w 865"/>
                <a:gd name="T5" fmla="*/ 723 h 827"/>
                <a:gd name="T6" fmla="*/ 265 w 865"/>
                <a:gd name="T7" fmla="*/ 705 h 827"/>
                <a:gd name="T8" fmla="*/ 307 w 865"/>
                <a:gd name="T9" fmla="*/ 582 h 827"/>
                <a:gd name="T10" fmla="*/ 307 w 865"/>
                <a:gd name="T11" fmla="*/ 546 h 827"/>
                <a:gd name="T12" fmla="*/ 338 w 865"/>
                <a:gd name="T13" fmla="*/ 454 h 827"/>
                <a:gd name="T14" fmla="*/ 436 w 865"/>
                <a:gd name="T15" fmla="*/ 423 h 827"/>
                <a:gd name="T16" fmla="*/ 540 w 865"/>
                <a:gd name="T17" fmla="*/ 392 h 827"/>
                <a:gd name="T18" fmla="*/ 571 w 865"/>
                <a:gd name="T19" fmla="*/ 343 h 827"/>
                <a:gd name="T20" fmla="*/ 595 w 865"/>
                <a:gd name="T21" fmla="*/ 307 h 827"/>
                <a:gd name="T22" fmla="*/ 626 w 865"/>
                <a:gd name="T23" fmla="*/ 166 h 827"/>
                <a:gd name="T24" fmla="*/ 743 w 865"/>
                <a:gd name="T25" fmla="*/ 117 h 827"/>
                <a:gd name="T26" fmla="*/ 810 w 865"/>
                <a:gd name="T27" fmla="*/ 74 h 827"/>
                <a:gd name="T28" fmla="*/ 847 w 865"/>
                <a:gd name="T29" fmla="*/ 31 h 827"/>
                <a:gd name="T30" fmla="*/ 865 w 865"/>
                <a:gd name="T31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5" h="827">
                  <a:moveTo>
                    <a:pt x="7" y="827"/>
                  </a:moveTo>
                  <a:cubicBezTo>
                    <a:pt x="0" y="805"/>
                    <a:pt x="5" y="739"/>
                    <a:pt x="32" y="729"/>
                  </a:cubicBezTo>
                  <a:cubicBezTo>
                    <a:pt x="44" y="725"/>
                    <a:pt x="57" y="725"/>
                    <a:pt x="69" y="723"/>
                  </a:cubicBezTo>
                  <a:cubicBezTo>
                    <a:pt x="135" y="734"/>
                    <a:pt x="202" y="725"/>
                    <a:pt x="265" y="705"/>
                  </a:cubicBezTo>
                  <a:cubicBezTo>
                    <a:pt x="289" y="670"/>
                    <a:pt x="299" y="624"/>
                    <a:pt x="307" y="582"/>
                  </a:cubicBezTo>
                  <a:cubicBezTo>
                    <a:pt x="298" y="554"/>
                    <a:pt x="300" y="574"/>
                    <a:pt x="307" y="546"/>
                  </a:cubicBezTo>
                  <a:cubicBezTo>
                    <a:pt x="314" y="516"/>
                    <a:pt x="315" y="477"/>
                    <a:pt x="338" y="454"/>
                  </a:cubicBezTo>
                  <a:cubicBezTo>
                    <a:pt x="361" y="431"/>
                    <a:pt x="407" y="428"/>
                    <a:pt x="436" y="423"/>
                  </a:cubicBezTo>
                  <a:cubicBezTo>
                    <a:pt x="472" y="417"/>
                    <a:pt x="506" y="405"/>
                    <a:pt x="540" y="392"/>
                  </a:cubicBezTo>
                  <a:cubicBezTo>
                    <a:pt x="557" y="376"/>
                    <a:pt x="560" y="363"/>
                    <a:pt x="571" y="343"/>
                  </a:cubicBezTo>
                  <a:cubicBezTo>
                    <a:pt x="578" y="330"/>
                    <a:pt x="595" y="307"/>
                    <a:pt x="595" y="307"/>
                  </a:cubicBezTo>
                  <a:cubicBezTo>
                    <a:pt x="599" y="273"/>
                    <a:pt x="598" y="194"/>
                    <a:pt x="626" y="166"/>
                  </a:cubicBezTo>
                  <a:cubicBezTo>
                    <a:pt x="657" y="135"/>
                    <a:pt x="703" y="127"/>
                    <a:pt x="743" y="117"/>
                  </a:cubicBezTo>
                  <a:cubicBezTo>
                    <a:pt x="765" y="101"/>
                    <a:pt x="789" y="91"/>
                    <a:pt x="810" y="74"/>
                  </a:cubicBezTo>
                  <a:cubicBezTo>
                    <a:pt x="825" y="62"/>
                    <a:pt x="833" y="44"/>
                    <a:pt x="847" y="31"/>
                  </a:cubicBezTo>
                  <a:cubicBezTo>
                    <a:pt x="855" y="7"/>
                    <a:pt x="848" y="17"/>
                    <a:pt x="865" y="0"/>
                  </a:cubicBezTo>
                </a:path>
              </a:pathLst>
            </a:custGeom>
            <a:noFill/>
            <a:ln w="38100" cap="flat" cmpd="sng">
              <a:solidFill>
                <a:srgbClr val="FF66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52" name="Text Box 8"/>
            <p:cNvSpPr txBox="1">
              <a:spLocks noChangeArrowheads="1"/>
            </p:cNvSpPr>
            <p:nvPr/>
          </p:nvSpPr>
          <p:spPr bwMode="auto">
            <a:xfrm>
              <a:off x="4164" y="1664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</p:grpSp>
      <p:sp>
        <p:nvSpPr>
          <p:cNvPr id="1106953" name="Oval 9"/>
          <p:cNvSpPr>
            <a:spLocks noChangeArrowheads="1"/>
          </p:cNvSpPr>
          <p:nvPr/>
        </p:nvSpPr>
        <p:spPr bwMode="auto">
          <a:xfrm>
            <a:off x="6586538" y="2663825"/>
            <a:ext cx="368300" cy="344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954" name="Group 10"/>
          <p:cNvGrpSpPr>
            <a:grpSpLocks/>
          </p:cNvGrpSpPr>
          <p:nvPr/>
        </p:nvGrpSpPr>
        <p:grpSpPr bwMode="auto">
          <a:xfrm>
            <a:off x="196850" y="1228725"/>
            <a:ext cx="5222875" cy="669925"/>
            <a:chOff x="124" y="774"/>
            <a:chExt cx="3290" cy="422"/>
          </a:xfrm>
        </p:grpSpPr>
        <p:sp>
          <p:nvSpPr>
            <p:cNvPr id="1106955" name="Text Box 11"/>
            <p:cNvSpPr txBox="1">
              <a:spLocks noChangeArrowheads="1"/>
            </p:cNvSpPr>
            <p:nvPr/>
          </p:nvSpPr>
          <p:spPr bwMode="auto">
            <a:xfrm>
              <a:off x="124" y="825"/>
              <a:ext cx="3290" cy="371"/>
            </a:xfrm>
            <a:prstGeom prst="rect">
              <a:avLst/>
            </a:prstGeom>
            <a:noFill/>
            <a:ln w="9525">
              <a:solidFill>
                <a:srgbClr val="E7ECE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&lt;</a:t>
              </a:r>
              <a:r>
                <a:rPr lang="el-GR" altLang="en-US" sz="3200"/>
                <a:t>σ</a:t>
              </a:r>
              <a:r>
                <a:rPr lang="en-US" altLang="en-US" sz="3200" b="1">
                  <a:solidFill>
                    <a:srgbClr val="FFFFFF"/>
                  </a:solidFill>
                </a:rPr>
                <a:t>,A&gt; </a:t>
              </a:r>
              <a:r>
                <a:rPr lang="en-US" altLang="en-US" sz="3200" b="1">
                  <a:sym typeface="Symbol" panose="05050102010706020507" pitchFamily="18" charset="2"/>
                </a:rPr>
                <a:t></a:t>
              </a:r>
              <a:r>
                <a:rPr lang="en-US" altLang="en-US" sz="3200" b="1">
                  <a:solidFill>
                    <a:srgbClr val="FFFFFF"/>
                  </a:solidFill>
                </a:rPr>
                <a:t> &lt;</a:t>
              </a:r>
              <a:r>
                <a:rPr lang="el-GR" altLang="en-US" sz="3200"/>
                <a:t>σ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1</a:t>
              </a:r>
              <a:r>
                <a:rPr lang="en-US" altLang="en-US" sz="3200" b="1">
                  <a:solidFill>
                    <a:srgbClr val="FFFFFF"/>
                  </a:solidFill>
                </a:rPr>
                <a:t>,A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1</a:t>
              </a:r>
              <a:r>
                <a:rPr lang="en-US" altLang="en-US" sz="3200" b="1">
                  <a:solidFill>
                    <a:srgbClr val="FFFFFF"/>
                  </a:solidFill>
                </a:rPr>
                <a:t> .</a:t>
              </a:r>
              <a:r>
                <a:rPr lang="en-US" altLang="en-US" sz="1800" b="1">
                  <a:solidFill>
                    <a:srgbClr val="FFFFFF"/>
                  </a:solidFill>
                </a:rPr>
                <a:t> </a:t>
              </a:r>
              <a:r>
                <a:rPr lang="en-US" altLang="en-US" sz="3200" b="1">
                  <a:solidFill>
                    <a:srgbClr val="FFFFFF"/>
                  </a:solidFill>
                </a:rPr>
                <a:t>.</a:t>
              </a:r>
              <a:r>
                <a:rPr lang="en-US" altLang="en-US" sz="1800" b="1">
                  <a:solidFill>
                    <a:srgbClr val="FFFFFF"/>
                  </a:solidFill>
                </a:rPr>
                <a:t> </a:t>
              </a:r>
              <a:r>
                <a:rPr lang="en-US" altLang="en-US" sz="3200" b="1">
                  <a:solidFill>
                    <a:srgbClr val="FFFFFF"/>
                  </a:solidFill>
                </a:rPr>
                <a:t>. 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m</a:t>
              </a:r>
              <a:r>
                <a:rPr lang="en-US" altLang="en-US" sz="3200" b="1">
                  <a:solidFill>
                    <a:srgbClr val="FFFFFF"/>
                  </a:solidFill>
                </a:rPr>
                <a:t>&gt;</a:t>
              </a:r>
            </a:p>
          </p:txBody>
        </p:sp>
        <p:sp>
          <p:nvSpPr>
            <p:cNvPr id="1106956" name="Text Box 12"/>
            <p:cNvSpPr txBox="1">
              <a:spLocks noChangeArrowheads="1"/>
            </p:cNvSpPr>
            <p:nvPr/>
          </p:nvSpPr>
          <p:spPr bwMode="auto">
            <a:xfrm>
              <a:off x="1017" y="774"/>
              <a:ext cx="2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</a:rPr>
                <a:t>w</a:t>
              </a:r>
            </a:p>
          </p:txBody>
        </p:sp>
      </p:grpSp>
      <p:sp>
        <p:nvSpPr>
          <p:cNvPr id="1106957" name="Text Box 13"/>
          <p:cNvSpPr txBox="1">
            <a:spLocks noChangeArrowheads="1"/>
          </p:cNvSpPr>
          <p:nvPr/>
        </p:nvSpPr>
        <p:spPr bwMode="auto">
          <a:xfrm>
            <a:off x="6211888" y="3306763"/>
            <a:ext cx="447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00"/>
                </a:solidFill>
              </a:rPr>
              <a:t>V</a:t>
            </a:r>
          </a:p>
        </p:txBody>
      </p:sp>
      <p:sp>
        <p:nvSpPr>
          <p:cNvPr id="1106958" name="Text Box 14"/>
          <p:cNvSpPr txBox="1">
            <a:spLocks noChangeArrowheads="1"/>
          </p:cNvSpPr>
          <p:nvPr/>
        </p:nvSpPr>
        <p:spPr bwMode="auto">
          <a:xfrm>
            <a:off x="6570663" y="3294063"/>
            <a:ext cx="2046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u="sng">
                <a:solidFill>
                  <a:srgbClr val="FFFF00"/>
                </a:solidFill>
                <a:sym typeface="Symbol" panose="05050102010706020507" pitchFamily="18" charset="2"/>
              </a:rPr>
              <a:t> (</a:t>
            </a:r>
            <a:r>
              <a:rPr lang="en-US" altLang="en-US" sz="3200" u="sng">
                <a:solidFill>
                  <a:srgbClr val="FFFF00"/>
                </a:solidFill>
              </a:rPr>
              <a:t>w</a:t>
            </a:r>
            <a:r>
              <a:rPr lang="en-US" altLang="en-US" sz="3200" u="sng">
                <a:solidFill>
                  <a:srgbClr val="FFFF00"/>
                </a:solidFill>
                <a:sym typeface="Symbol" panose="05050102010706020507" pitchFamily="18" charset="2"/>
              </a:rPr>
              <a:t>  </a:t>
            </a:r>
            <a:r>
              <a:rPr lang="en-US" altLang="en-US" sz="3200" u="sng">
                <a:solidFill>
                  <a:srgbClr val="FFFF00"/>
                </a:solidFill>
              </a:rPr>
              <a:t>X)</a:t>
            </a:r>
            <a:endParaRPr lang="en-US" altLang="en-US" sz="3200" u="sng">
              <a:solidFill>
                <a:srgbClr val="FFFF00"/>
              </a:solidFill>
              <a:sym typeface="Symbol" panose="05050102010706020507" pitchFamily="18" charset="2"/>
            </a:endParaRPr>
          </a:p>
        </p:txBody>
      </p:sp>
      <p:sp>
        <p:nvSpPr>
          <p:cNvPr id="1106959" name="Text Box 15"/>
          <p:cNvSpPr txBox="1">
            <a:spLocks noChangeArrowheads="1"/>
          </p:cNvSpPr>
          <p:nvPr/>
        </p:nvSpPr>
        <p:spPr bwMode="auto">
          <a:xfrm>
            <a:off x="5521325" y="3090863"/>
            <a:ext cx="481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A</a:t>
            </a:r>
          </a:p>
        </p:txBody>
      </p:sp>
      <p:grpSp>
        <p:nvGrpSpPr>
          <p:cNvPr id="1106960" name="Group 16"/>
          <p:cNvGrpSpPr>
            <a:grpSpLocks/>
          </p:cNvGrpSpPr>
          <p:nvPr/>
        </p:nvGrpSpPr>
        <p:grpSpPr bwMode="auto">
          <a:xfrm>
            <a:off x="2579688" y="2236788"/>
            <a:ext cx="4006850" cy="1452562"/>
            <a:chOff x="1625" y="1409"/>
            <a:chExt cx="2524" cy="915"/>
          </a:xfrm>
        </p:grpSpPr>
        <p:sp>
          <p:nvSpPr>
            <p:cNvPr id="1106961" name="Text Box 17"/>
            <p:cNvSpPr txBox="1">
              <a:spLocks noChangeArrowheads="1"/>
            </p:cNvSpPr>
            <p:nvPr/>
          </p:nvSpPr>
          <p:spPr bwMode="auto">
            <a:xfrm>
              <a:off x="2254" y="1409"/>
              <a:ext cx="14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1</a:t>
              </a:r>
              <a:r>
                <a:rPr lang="en-US" altLang="en-US" sz="3200" b="1">
                  <a:solidFill>
                    <a:srgbClr val="FFFFFF"/>
                  </a:solidFill>
                </a:rPr>
                <a:t> .</a:t>
              </a:r>
              <a:r>
                <a:rPr lang="en-US" altLang="en-US" sz="1800" b="1">
                  <a:solidFill>
                    <a:srgbClr val="FFFFFF"/>
                  </a:solidFill>
                </a:rPr>
                <a:t> </a:t>
              </a:r>
              <a:r>
                <a:rPr lang="en-US" altLang="en-US" sz="3200" b="1">
                  <a:solidFill>
                    <a:srgbClr val="FFFFFF"/>
                  </a:solidFill>
                </a:rPr>
                <a:t>.</a:t>
              </a:r>
              <a:r>
                <a:rPr lang="en-US" altLang="en-US" sz="1800" b="1">
                  <a:solidFill>
                    <a:srgbClr val="FFFFFF"/>
                  </a:solidFill>
                </a:rPr>
                <a:t> </a:t>
              </a:r>
              <a:r>
                <a:rPr lang="en-US" altLang="en-US" sz="3200" b="1">
                  <a:solidFill>
                    <a:srgbClr val="FFFFFF"/>
                  </a:solidFill>
                </a:rPr>
                <a:t>. A</a:t>
              </a:r>
              <a:r>
                <a:rPr lang="en-US" altLang="en-US" sz="3200" b="1" baseline="-25000">
                  <a:solidFill>
                    <a:srgbClr val="FFFFFF"/>
                  </a:solidFill>
                </a:rPr>
                <a:t>m</a:t>
              </a:r>
            </a:p>
          </p:txBody>
        </p:sp>
        <p:grpSp>
          <p:nvGrpSpPr>
            <p:cNvPr id="1106962" name="Group 18"/>
            <p:cNvGrpSpPr>
              <a:grpSpLocks/>
            </p:cNvGrpSpPr>
            <p:nvPr/>
          </p:nvGrpSpPr>
          <p:grpSpPr bwMode="auto">
            <a:xfrm>
              <a:off x="1625" y="1667"/>
              <a:ext cx="2524" cy="365"/>
              <a:chOff x="1201" y="2423"/>
              <a:chExt cx="2524" cy="365"/>
            </a:xfrm>
          </p:grpSpPr>
          <p:sp>
            <p:nvSpPr>
              <p:cNvPr id="1106963" name="Freeform 19"/>
              <p:cNvSpPr>
                <a:spLocks/>
              </p:cNvSpPr>
              <p:nvPr/>
            </p:nvSpPr>
            <p:spPr bwMode="auto">
              <a:xfrm>
                <a:off x="1585" y="2558"/>
                <a:ext cx="2140" cy="128"/>
              </a:xfrm>
              <a:custGeom>
                <a:avLst/>
                <a:gdLst>
                  <a:gd name="T0" fmla="*/ 0 w 2140"/>
                  <a:gd name="T1" fmla="*/ 80 h 128"/>
                  <a:gd name="T2" fmla="*/ 288 w 2140"/>
                  <a:gd name="T3" fmla="*/ 70 h 128"/>
                  <a:gd name="T4" fmla="*/ 423 w 2140"/>
                  <a:gd name="T5" fmla="*/ 128 h 128"/>
                  <a:gd name="T6" fmla="*/ 547 w 2140"/>
                  <a:gd name="T7" fmla="*/ 118 h 128"/>
                  <a:gd name="T8" fmla="*/ 816 w 2140"/>
                  <a:gd name="T9" fmla="*/ 80 h 128"/>
                  <a:gd name="T10" fmla="*/ 1011 w 2140"/>
                  <a:gd name="T11" fmla="*/ 128 h 128"/>
                  <a:gd name="T12" fmla="*/ 1239 w 2140"/>
                  <a:gd name="T13" fmla="*/ 61 h 128"/>
                  <a:gd name="T14" fmla="*/ 1355 w 2140"/>
                  <a:gd name="T15" fmla="*/ 98 h 128"/>
                  <a:gd name="T16" fmla="*/ 1519 w 2140"/>
                  <a:gd name="T17" fmla="*/ 60 h 128"/>
                  <a:gd name="T18" fmla="*/ 1662 w 2140"/>
                  <a:gd name="T19" fmla="*/ 98 h 128"/>
                  <a:gd name="T20" fmla="*/ 1811 w 2140"/>
                  <a:gd name="T21" fmla="*/ 30 h 128"/>
                  <a:gd name="T22" fmla="*/ 1886 w 2140"/>
                  <a:gd name="T23" fmla="*/ 68 h 128"/>
                  <a:gd name="T24" fmla="*/ 1991 w 2140"/>
                  <a:gd name="T25" fmla="*/ 38 h 128"/>
                  <a:gd name="T26" fmla="*/ 2140 w 2140"/>
                  <a:gd name="T2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0" h="128">
                    <a:moveTo>
                      <a:pt x="0" y="80"/>
                    </a:moveTo>
                    <a:cubicBezTo>
                      <a:pt x="97" y="91"/>
                      <a:pt x="192" y="95"/>
                      <a:pt x="288" y="70"/>
                    </a:cubicBezTo>
                    <a:cubicBezTo>
                      <a:pt x="374" y="83"/>
                      <a:pt x="354" y="86"/>
                      <a:pt x="423" y="128"/>
                    </a:cubicBezTo>
                    <a:cubicBezTo>
                      <a:pt x="464" y="125"/>
                      <a:pt x="506" y="123"/>
                      <a:pt x="547" y="118"/>
                    </a:cubicBezTo>
                    <a:cubicBezTo>
                      <a:pt x="637" y="107"/>
                      <a:pt x="816" y="80"/>
                      <a:pt x="816" y="80"/>
                    </a:cubicBezTo>
                    <a:cubicBezTo>
                      <a:pt x="906" y="44"/>
                      <a:pt x="918" y="116"/>
                      <a:pt x="1011" y="128"/>
                    </a:cubicBezTo>
                    <a:cubicBezTo>
                      <a:pt x="1059" y="116"/>
                      <a:pt x="1190" y="72"/>
                      <a:pt x="1239" y="61"/>
                    </a:cubicBezTo>
                    <a:cubicBezTo>
                      <a:pt x="1318" y="8"/>
                      <a:pt x="1280" y="124"/>
                      <a:pt x="1355" y="98"/>
                    </a:cubicBezTo>
                    <a:cubicBezTo>
                      <a:pt x="1402" y="105"/>
                      <a:pt x="1478" y="31"/>
                      <a:pt x="1519" y="60"/>
                    </a:cubicBezTo>
                    <a:cubicBezTo>
                      <a:pt x="1558" y="88"/>
                      <a:pt x="1613" y="85"/>
                      <a:pt x="1662" y="98"/>
                    </a:cubicBezTo>
                    <a:cubicBezTo>
                      <a:pt x="1707" y="94"/>
                      <a:pt x="1774" y="35"/>
                      <a:pt x="1811" y="30"/>
                    </a:cubicBezTo>
                    <a:cubicBezTo>
                      <a:pt x="1848" y="25"/>
                      <a:pt x="1856" y="67"/>
                      <a:pt x="1886" y="68"/>
                    </a:cubicBezTo>
                    <a:cubicBezTo>
                      <a:pt x="1916" y="69"/>
                      <a:pt x="1949" y="49"/>
                      <a:pt x="1991" y="38"/>
                    </a:cubicBezTo>
                    <a:cubicBezTo>
                      <a:pt x="2033" y="27"/>
                      <a:pt x="2109" y="8"/>
                      <a:pt x="2140" y="0"/>
                    </a:cubicBezTo>
                  </a:path>
                </a:pathLst>
              </a:custGeom>
              <a:noFill/>
              <a:ln w="38100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964" name="Text Box 20"/>
              <p:cNvSpPr txBox="1">
                <a:spLocks noChangeArrowheads="1"/>
              </p:cNvSpPr>
              <p:nvPr/>
            </p:nvSpPr>
            <p:spPr bwMode="auto">
              <a:xfrm>
                <a:off x="1201" y="2423"/>
                <a:ext cx="35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r>
                  <a:rPr lang="en-US" altLang="en-US" sz="3200" b="1" baseline="-2500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sp>
          <p:nvSpPr>
            <p:cNvPr id="1106965" name="Text Box 21"/>
            <p:cNvSpPr txBox="1">
              <a:spLocks noChangeArrowheads="1"/>
            </p:cNvSpPr>
            <p:nvPr/>
          </p:nvSpPr>
          <p:spPr bwMode="auto">
            <a:xfrm>
              <a:off x="2733" y="1920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FF00"/>
                  </a:solidFill>
                </a:rPr>
                <a:t>X</a:t>
              </a:r>
            </a:p>
          </p:txBody>
        </p:sp>
      </p:grpSp>
      <p:grpSp>
        <p:nvGrpSpPr>
          <p:cNvPr id="1106966" name="Group 22"/>
          <p:cNvGrpSpPr>
            <a:grpSpLocks/>
          </p:cNvGrpSpPr>
          <p:nvPr/>
        </p:nvGrpSpPr>
        <p:grpSpPr bwMode="auto">
          <a:xfrm>
            <a:off x="1717675" y="5102225"/>
            <a:ext cx="728663" cy="776288"/>
            <a:chOff x="1082" y="3214"/>
            <a:chExt cx="459" cy="489"/>
          </a:xfrm>
        </p:grpSpPr>
        <p:sp>
          <p:nvSpPr>
            <p:cNvPr id="1106967" name="Text Box 23"/>
            <p:cNvSpPr txBox="1">
              <a:spLocks noChangeArrowheads="1"/>
            </p:cNvSpPr>
            <p:nvPr/>
          </p:nvSpPr>
          <p:spPr bwMode="auto">
            <a:xfrm>
              <a:off x="1162" y="3214"/>
              <a:ext cx="29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00"/>
                  </a:solidFill>
                </a:rPr>
                <a:t>w</a:t>
              </a:r>
            </a:p>
          </p:txBody>
        </p:sp>
        <p:sp>
          <p:nvSpPr>
            <p:cNvPr id="1106968" name="AutoShape 24"/>
            <p:cNvSpPr>
              <a:spLocks noChangeArrowheads="1"/>
            </p:cNvSpPr>
            <p:nvPr/>
          </p:nvSpPr>
          <p:spPr bwMode="auto">
            <a:xfrm>
              <a:off x="1082" y="3521"/>
              <a:ext cx="459" cy="182"/>
            </a:xfrm>
            <a:prstGeom prst="rightArrow">
              <a:avLst>
                <a:gd name="adj1" fmla="val 50000"/>
                <a:gd name="adj2" fmla="val 63049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6969" name="Group 25"/>
          <p:cNvGrpSpPr>
            <a:grpSpLocks/>
          </p:cNvGrpSpPr>
          <p:nvPr/>
        </p:nvGrpSpPr>
        <p:grpSpPr bwMode="auto">
          <a:xfrm>
            <a:off x="2571750" y="3754438"/>
            <a:ext cx="1693863" cy="2255837"/>
            <a:chOff x="1620" y="2365"/>
            <a:chExt cx="1067" cy="1421"/>
          </a:xfrm>
        </p:grpSpPr>
        <p:sp>
          <p:nvSpPr>
            <p:cNvPr id="1106970" name="Text Box 26"/>
            <p:cNvSpPr txBox="1">
              <a:spLocks noChangeArrowheads="1"/>
            </p:cNvSpPr>
            <p:nvPr/>
          </p:nvSpPr>
          <p:spPr bwMode="auto">
            <a:xfrm>
              <a:off x="1620" y="3421"/>
              <a:ext cx="3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sz="3200"/>
                <a:t>σ</a:t>
              </a:r>
              <a:r>
                <a:rPr lang="en-US" altLang="en-US" sz="3200" b="1" baseline="-25000"/>
                <a:t>1</a:t>
              </a:r>
            </a:p>
          </p:txBody>
        </p:sp>
        <p:sp>
          <p:nvSpPr>
            <p:cNvPr id="1106971" name="Line 27"/>
            <p:cNvSpPr>
              <a:spLocks noChangeShapeType="1"/>
            </p:cNvSpPr>
            <p:nvPr/>
          </p:nvSpPr>
          <p:spPr bwMode="auto">
            <a:xfrm flipH="1" flipV="1">
              <a:off x="2666" y="2370"/>
              <a:ext cx="14" cy="14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2" name="Text Box 28"/>
            <p:cNvSpPr txBox="1">
              <a:spLocks noChangeArrowheads="1"/>
            </p:cNvSpPr>
            <p:nvPr/>
          </p:nvSpPr>
          <p:spPr bwMode="auto">
            <a:xfrm>
              <a:off x="2164" y="2437"/>
              <a:ext cx="3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106973" name="Line 29"/>
            <p:cNvSpPr>
              <a:spLocks noChangeShapeType="1"/>
            </p:cNvSpPr>
            <p:nvPr/>
          </p:nvSpPr>
          <p:spPr bwMode="auto">
            <a:xfrm flipV="1">
              <a:off x="2040" y="3142"/>
              <a:ext cx="64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4" name="Line 30"/>
            <p:cNvSpPr>
              <a:spLocks noChangeShapeType="1"/>
            </p:cNvSpPr>
            <p:nvPr/>
          </p:nvSpPr>
          <p:spPr bwMode="auto">
            <a:xfrm flipV="1">
              <a:off x="2038" y="3460"/>
              <a:ext cx="649" cy="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5" name="Line 31"/>
            <p:cNvSpPr>
              <a:spLocks noChangeShapeType="1"/>
            </p:cNvSpPr>
            <p:nvPr/>
          </p:nvSpPr>
          <p:spPr bwMode="auto">
            <a:xfrm>
              <a:off x="2046" y="2365"/>
              <a:ext cx="0" cy="140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6" name="Line 32"/>
            <p:cNvSpPr>
              <a:spLocks noChangeShapeType="1"/>
            </p:cNvSpPr>
            <p:nvPr/>
          </p:nvSpPr>
          <p:spPr bwMode="auto">
            <a:xfrm flipV="1">
              <a:off x="2041" y="2797"/>
              <a:ext cx="631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7" name="Text Box 33"/>
            <p:cNvSpPr txBox="1">
              <a:spLocks noChangeArrowheads="1"/>
            </p:cNvSpPr>
            <p:nvPr/>
          </p:nvSpPr>
          <p:spPr bwMode="auto">
            <a:xfrm>
              <a:off x="2192" y="3415"/>
              <a:ext cx="27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1106978" name="Line 34"/>
            <p:cNvSpPr>
              <a:spLocks noChangeShapeType="1"/>
            </p:cNvSpPr>
            <p:nvPr/>
          </p:nvSpPr>
          <p:spPr bwMode="auto">
            <a:xfrm>
              <a:off x="2032" y="3772"/>
              <a:ext cx="64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9" name="Line 35"/>
            <p:cNvSpPr>
              <a:spLocks noChangeShapeType="1"/>
            </p:cNvSpPr>
            <p:nvPr/>
          </p:nvSpPr>
          <p:spPr bwMode="auto">
            <a:xfrm flipV="1">
              <a:off x="2040" y="2486"/>
              <a:ext cx="62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80" name="Text Box 36"/>
            <p:cNvSpPr txBox="1">
              <a:spLocks noChangeArrowheads="1"/>
            </p:cNvSpPr>
            <p:nvPr/>
          </p:nvSpPr>
          <p:spPr bwMode="auto">
            <a:xfrm>
              <a:off x="2169" y="3085"/>
              <a:ext cx="43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1106981" name="Text Box 37"/>
            <p:cNvSpPr txBox="1">
              <a:spLocks noChangeArrowheads="1"/>
            </p:cNvSpPr>
            <p:nvPr/>
          </p:nvSpPr>
          <p:spPr bwMode="auto">
            <a:xfrm>
              <a:off x="2211" y="2775"/>
              <a:ext cx="423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FFFF"/>
                  </a:solidFill>
                </a:rPr>
                <a:t>...</a:t>
              </a:r>
            </a:p>
          </p:txBody>
        </p:sp>
      </p:grpSp>
      <p:grpSp>
        <p:nvGrpSpPr>
          <p:cNvPr id="1106982" name="Group 38"/>
          <p:cNvGrpSpPr>
            <a:grpSpLocks/>
          </p:cNvGrpSpPr>
          <p:nvPr/>
        </p:nvGrpSpPr>
        <p:grpSpPr bwMode="auto">
          <a:xfrm>
            <a:off x="4540250" y="4498975"/>
            <a:ext cx="2541588" cy="1751013"/>
            <a:chOff x="2860" y="2834"/>
            <a:chExt cx="1601" cy="1103"/>
          </a:xfrm>
        </p:grpSpPr>
        <p:sp>
          <p:nvSpPr>
            <p:cNvPr id="1106983" name="AutoShape 39"/>
            <p:cNvSpPr>
              <a:spLocks noChangeArrowheads="1"/>
            </p:cNvSpPr>
            <p:nvPr/>
          </p:nvSpPr>
          <p:spPr bwMode="auto">
            <a:xfrm rot="-1093269">
              <a:off x="4057" y="3633"/>
              <a:ext cx="404" cy="182"/>
            </a:xfrm>
            <a:prstGeom prst="rightArrow">
              <a:avLst>
                <a:gd name="adj1" fmla="val 50000"/>
                <a:gd name="adj2" fmla="val 55495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84" name="AutoShape 40"/>
            <p:cNvSpPr>
              <a:spLocks noChangeArrowheads="1"/>
            </p:cNvSpPr>
            <p:nvPr/>
          </p:nvSpPr>
          <p:spPr bwMode="auto">
            <a:xfrm rot="1526173">
              <a:off x="2868" y="3579"/>
              <a:ext cx="404" cy="182"/>
            </a:xfrm>
            <a:prstGeom prst="rightArrow">
              <a:avLst>
                <a:gd name="adj1" fmla="val 50000"/>
                <a:gd name="adj2" fmla="val 55495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85" name="Text Box 41"/>
            <p:cNvSpPr txBox="1">
              <a:spLocks noChangeArrowheads="1"/>
            </p:cNvSpPr>
            <p:nvPr/>
          </p:nvSpPr>
          <p:spPr bwMode="auto">
            <a:xfrm rot="-5400000">
              <a:off x="3410" y="3449"/>
              <a:ext cx="50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FFFF"/>
                  </a:solidFill>
                </a:rPr>
                <a:t>...</a:t>
              </a:r>
            </a:p>
          </p:txBody>
        </p:sp>
        <p:sp>
          <p:nvSpPr>
            <p:cNvPr id="1106986" name="AutoShape 42"/>
            <p:cNvSpPr>
              <a:spLocks noChangeArrowheads="1"/>
            </p:cNvSpPr>
            <p:nvPr/>
          </p:nvSpPr>
          <p:spPr bwMode="auto">
            <a:xfrm rot="-1141536">
              <a:off x="2860" y="3195"/>
              <a:ext cx="404" cy="182"/>
            </a:xfrm>
            <a:prstGeom prst="rightArrow">
              <a:avLst>
                <a:gd name="adj1" fmla="val 50000"/>
                <a:gd name="adj2" fmla="val 55495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87" name="AutoShape 43"/>
            <p:cNvSpPr>
              <a:spLocks noChangeArrowheads="1"/>
            </p:cNvSpPr>
            <p:nvPr/>
          </p:nvSpPr>
          <p:spPr bwMode="auto">
            <a:xfrm rot="1477744">
              <a:off x="4057" y="3233"/>
              <a:ext cx="404" cy="182"/>
            </a:xfrm>
            <a:prstGeom prst="rightArrow">
              <a:avLst>
                <a:gd name="adj1" fmla="val 50000"/>
                <a:gd name="adj2" fmla="val 55495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88" name="Text Box 44"/>
            <p:cNvSpPr txBox="1">
              <a:spLocks noChangeArrowheads="1"/>
            </p:cNvSpPr>
            <p:nvPr/>
          </p:nvSpPr>
          <p:spPr bwMode="auto">
            <a:xfrm rot="-5400000">
              <a:off x="3404" y="2846"/>
              <a:ext cx="50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FFFF"/>
                  </a:solidFill>
                </a:rPr>
                <a:t>...</a:t>
              </a:r>
            </a:p>
          </p:txBody>
        </p:sp>
        <p:sp>
          <p:nvSpPr>
            <p:cNvPr id="1106989" name="Text Box 45"/>
            <p:cNvSpPr txBox="1">
              <a:spLocks noChangeArrowheads="1"/>
            </p:cNvSpPr>
            <p:nvPr/>
          </p:nvSpPr>
          <p:spPr bwMode="auto">
            <a:xfrm>
              <a:off x="3494" y="3299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00"/>
                  </a:solidFill>
                </a:rPr>
                <a:t>X</a:t>
              </a:r>
            </a:p>
          </p:txBody>
        </p:sp>
      </p:grpSp>
      <p:sp>
        <p:nvSpPr>
          <p:cNvPr id="1106990" name="Text Box 46"/>
          <p:cNvSpPr txBox="1">
            <a:spLocks noChangeArrowheads="1"/>
          </p:cNvSpPr>
          <p:nvPr/>
        </p:nvSpPr>
        <p:spPr bwMode="auto">
          <a:xfrm>
            <a:off x="6384925" y="2057400"/>
            <a:ext cx="542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3200"/>
              <a:t>σ</a:t>
            </a:r>
            <a:r>
              <a:rPr lang="en-US" altLang="en-US" sz="3200" b="1" baseline="-25000"/>
              <a:t>k</a:t>
            </a:r>
          </a:p>
        </p:txBody>
      </p:sp>
      <p:grpSp>
        <p:nvGrpSpPr>
          <p:cNvPr id="1106991" name="Group 47"/>
          <p:cNvGrpSpPr>
            <a:grpSpLocks/>
          </p:cNvGrpSpPr>
          <p:nvPr/>
        </p:nvGrpSpPr>
        <p:grpSpPr bwMode="auto">
          <a:xfrm>
            <a:off x="120650" y="4733925"/>
            <a:ext cx="8794750" cy="1978025"/>
            <a:chOff x="76" y="2982"/>
            <a:chExt cx="5540" cy="1246"/>
          </a:xfrm>
        </p:grpSpPr>
        <p:sp>
          <p:nvSpPr>
            <p:cNvPr id="1106992" name="Text Box 48"/>
            <p:cNvSpPr txBox="1">
              <a:spLocks noChangeArrowheads="1"/>
            </p:cNvSpPr>
            <p:nvPr/>
          </p:nvSpPr>
          <p:spPr bwMode="auto">
            <a:xfrm>
              <a:off x="2845" y="3901"/>
              <a:ext cx="2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FFFF00"/>
                  </a:solidFill>
                </a:rPr>
                <a:t>V</a:t>
              </a:r>
            </a:p>
          </p:txBody>
        </p:sp>
        <p:grpSp>
          <p:nvGrpSpPr>
            <p:cNvPr id="1106993" name="Group 49"/>
            <p:cNvGrpSpPr>
              <a:grpSpLocks/>
            </p:cNvGrpSpPr>
            <p:nvPr/>
          </p:nvGrpSpPr>
          <p:grpSpPr bwMode="auto">
            <a:xfrm>
              <a:off x="76" y="2982"/>
              <a:ext cx="857" cy="808"/>
              <a:chOff x="76" y="3374"/>
              <a:chExt cx="857" cy="808"/>
            </a:xfrm>
          </p:grpSpPr>
          <p:sp>
            <p:nvSpPr>
              <p:cNvPr id="1106994" name="Text Box 50"/>
              <p:cNvSpPr txBox="1">
                <a:spLocks noChangeArrowheads="1"/>
              </p:cNvSpPr>
              <p:nvPr/>
            </p:nvSpPr>
            <p:spPr bwMode="auto">
              <a:xfrm>
                <a:off x="76" y="3797"/>
                <a:ext cx="25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endParaRPr lang="en-US" altLang="en-US" sz="3200"/>
              </a:p>
            </p:txBody>
          </p:sp>
          <p:sp>
            <p:nvSpPr>
              <p:cNvPr id="1106995" name="Line 51"/>
              <p:cNvSpPr>
                <a:spLocks noChangeShapeType="1"/>
              </p:cNvSpPr>
              <p:nvPr/>
            </p:nvSpPr>
            <p:spPr bwMode="auto">
              <a:xfrm flipV="1">
                <a:off x="927" y="3374"/>
                <a:ext cx="0" cy="80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996" name="Line 52"/>
              <p:cNvSpPr>
                <a:spLocks noChangeShapeType="1"/>
              </p:cNvSpPr>
              <p:nvPr/>
            </p:nvSpPr>
            <p:spPr bwMode="auto">
              <a:xfrm flipV="1">
                <a:off x="397" y="3861"/>
                <a:ext cx="532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997" name="Line 53"/>
              <p:cNvSpPr>
                <a:spLocks noChangeShapeType="1"/>
              </p:cNvSpPr>
              <p:nvPr/>
            </p:nvSpPr>
            <p:spPr bwMode="auto">
              <a:xfrm flipV="1">
                <a:off x="404" y="4167"/>
                <a:ext cx="529" cy="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998" name="Line 54"/>
              <p:cNvSpPr>
                <a:spLocks noChangeShapeType="1"/>
              </p:cNvSpPr>
              <p:nvPr/>
            </p:nvSpPr>
            <p:spPr bwMode="auto">
              <a:xfrm>
                <a:off x="397" y="3382"/>
                <a:ext cx="0" cy="79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999" name="Line 55"/>
              <p:cNvSpPr>
                <a:spLocks noChangeShapeType="1"/>
              </p:cNvSpPr>
              <p:nvPr/>
            </p:nvSpPr>
            <p:spPr bwMode="auto">
              <a:xfrm flipV="1">
                <a:off x="389" y="3492"/>
                <a:ext cx="544" cy="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000" name="Text Box 56"/>
              <p:cNvSpPr txBox="1">
                <a:spLocks noChangeArrowheads="1"/>
              </p:cNvSpPr>
              <p:nvPr/>
            </p:nvSpPr>
            <p:spPr bwMode="auto">
              <a:xfrm>
                <a:off x="505" y="3817"/>
                <a:ext cx="27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1107001" name="Text Box 57"/>
              <p:cNvSpPr txBox="1">
                <a:spLocks noChangeArrowheads="1"/>
              </p:cNvSpPr>
              <p:nvPr/>
            </p:nvSpPr>
            <p:spPr bwMode="auto">
              <a:xfrm>
                <a:off x="524" y="3468"/>
                <a:ext cx="30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grpSp>
          <p:nvGrpSpPr>
            <p:cNvPr id="1107002" name="Group 58"/>
            <p:cNvGrpSpPr>
              <a:grpSpLocks/>
            </p:cNvGrpSpPr>
            <p:nvPr/>
          </p:nvGrpSpPr>
          <p:grpSpPr bwMode="auto">
            <a:xfrm>
              <a:off x="4549" y="3111"/>
              <a:ext cx="1067" cy="572"/>
              <a:chOff x="4549" y="3111"/>
              <a:chExt cx="1067" cy="572"/>
            </a:xfrm>
          </p:grpSpPr>
          <p:sp>
            <p:nvSpPr>
              <p:cNvPr id="1107003" name="Text Box 59"/>
              <p:cNvSpPr txBox="1">
                <a:spLocks noChangeArrowheads="1"/>
              </p:cNvSpPr>
              <p:nvPr/>
            </p:nvSpPr>
            <p:spPr bwMode="auto">
              <a:xfrm>
                <a:off x="4549" y="3318"/>
                <a:ext cx="34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en-US" sz="3200"/>
                  <a:t>σ</a:t>
                </a:r>
                <a:r>
                  <a:rPr lang="en-US" altLang="en-US" sz="3200" b="1" baseline="-25000"/>
                  <a:t>k</a:t>
                </a:r>
              </a:p>
            </p:txBody>
          </p:sp>
          <p:sp>
            <p:nvSpPr>
              <p:cNvPr id="1107004" name="Line 60"/>
              <p:cNvSpPr>
                <a:spLocks noChangeShapeType="1"/>
              </p:cNvSpPr>
              <p:nvPr/>
            </p:nvSpPr>
            <p:spPr bwMode="auto">
              <a:xfrm flipV="1">
                <a:off x="5609" y="3111"/>
                <a:ext cx="2" cy="56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005" name="Line 61"/>
              <p:cNvSpPr>
                <a:spLocks noChangeShapeType="1"/>
              </p:cNvSpPr>
              <p:nvPr/>
            </p:nvSpPr>
            <p:spPr bwMode="auto">
              <a:xfrm flipV="1">
                <a:off x="4967" y="3357"/>
                <a:ext cx="649" cy="2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006" name="Line 62"/>
              <p:cNvSpPr>
                <a:spLocks noChangeShapeType="1"/>
              </p:cNvSpPr>
              <p:nvPr/>
            </p:nvSpPr>
            <p:spPr bwMode="auto">
              <a:xfrm>
                <a:off x="4975" y="3146"/>
                <a:ext cx="0" cy="51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007" name="Text Box 63"/>
              <p:cNvSpPr txBox="1">
                <a:spLocks noChangeArrowheads="1"/>
              </p:cNvSpPr>
              <p:nvPr/>
            </p:nvSpPr>
            <p:spPr bwMode="auto">
              <a:xfrm>
                <a:off x="5121" y="3312"/>
                <a:ext cx="27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 type="none" w="lg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FFFFFF"/>
                    </a:solidFill>
                    <a:sym typeface="Symbol" panose="05050102010706020507" pitchFamily="18" charset="2"/>
                  </a:rPr>
                  <a:t></a:t>
                </a:r>
              </a:p>
            </p:txBody>
          </p:sp>
          <p:sp>
            <p:nvSpPr>
              <p:cNvPr id="1107008" name="Line 64"/>
              <p:cNvSpPr>
                <a:spLocks noChangeShapeType="1"/>
              </p:cNvSpPr>
              <p:nvPr/>
            </p:nvSpPr>
            <p:spPr bwMode="auto">
              <a:xfrm>
                <a:off x="4965" y="3669"/>
                <a:ext cx="649" cy="1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7009" name="Freeform 65"/>
            <p:cNvSpPr>
              <a:spLocks/>
            </p:cNvSpPr>
            <p:nvPr/>
          </p:nvSpPr>
          <p:spPr bwMode="auto">
            <a:xfrm>
              <a:off x="1048" y="3840"/>
              <a:ext cx="3968" cy="385"/>
            </a:xfrm>
            <a:custGeom>
              <a:avLst/>
              <a:gdLst>
                <a:gd name="T0" fmla="*/ 0 w 3968"/>
                <a:gd name="T1" fmla="*/ 0 h 385"/>
                <a:gd name="T2" fmla="*/ 272 w 3968"/>
                <a:gd name="T3" fmla="*/ 176 h 385"/>
                <a:gd name="T4" fmla="*/ 832 w 3968"/>
                <a:gd name="T5" fmla="*/ 320 h 385"/>
                <a:gd name="T6" fmla="*/ 2120 w 3968"/>
                <a:gd name="T7" fmla="*/ 384 h 385"/>
                <a:gd name="T8" fmla="*/ 3048 w 3968"/>
                <a:gd name="T9" fmla="*/ 328 h 385"/>
                <a:gd name="T10" fmla="*/ 3680 w 3968"/>
                <a:gd name="T11" fmla="*/ 200 h 385"/>
                <a:gd name="T12" fmla="*/ 3968 w 3968"/>
                <a:gd name="T13" fmla="*/ 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8" h="385">
                  <a:moveTo>
                    <a:pt x="0" y="0"/>
                  </a:moveTo>
                  <a:cubicBezTo>
                    <a:pt x="45" y="29"/>
                    <a:pt x="133" y="123"/>
                    <a:pt x="272" y="176"/>
                  </a:cubicBezTo>
                  <a:cubicBezTo>
                    <a:pt x="411" y="229"/>
                    <a:pt x="524" y="285"/>
                    <a:pt x="832" y="320"/>
                  </a:cubicBezTo>
                  <a:cubicBezTo>
                    <a:pt x="1140" y="355"/>
                    <a:pt x="1751" y="383"/>
                    <a:pt x="2120" y="384"/>
                  </a:cubicBezTo>
                  <a:cubicBezTo>
                    <a:pt x="2489" y="385"/>
                    <a:pt x="2788" y="359"/>
                    <a:pt x="3048" y="328"/>
                  </a:cubicBezTo>
                  <a:cubicBezTo>
                    <a:pt x="3308" y="297"/>
                    <a:pt x="3527" y="253"/>
                    <a:pt x="3680" y="200"/>
                  </a:cubicBezTo>
                  <a:cubicBezTo>
                    <a:pt x="3833" y="147"/>
                    <a:pt x="3908" y="48"/>
                    <a:pt x="3968" y="8"/>
                  </a:cubicBezTo>
                </a:path>
              </a:pathLst>
            </a:custGeom>
            <a:noFill/>
            <a:ln w="1206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07010" name="Group 66"/>
          <p:cNvGrpSpPr>
            <a:grpSpLocks/>
          </p:cNvGrpSpPr>
          <p:nvPr/>
        </p:nvGrpSpPr>
        <p:grpSpPr bwMode="auto">
          <a:xfrm>
            <a:off x="1803400" y="4932363"/>
            <a:ext cx="5853113" cy="1450975"/>
            <a:chOff x="1136" y="3107"/>
            <a:chExt cx="3687" cy="914"/>
          </a:xfrm>
        </p:grpSpPr>
        <p:sp>
          <p:nvSpPr>
            <p:cNvPr id="1107011" name="Text Box 67"/>
            <p:cNvSpPr txBox="1">
              <a:spLocks noChangeArrowheads="1"/>
            </p:cNvSpPr>
            <p:nvPr/>
          </p:nvSpPr>
          <p:spPr bwMode="auto">
            <a:xfrm>
              <a:off x="2086" y="3107"/>
              <a:ext cx="19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FFFF00"/>
                  </a:solidFill>
                </a:rPr>
                <a:t>w</a:t>
              </a:r>
              <a:r>
                <a:rPr lang="en-US" altLang="en-US" sz="3600">
                  <a:solidFill>
                    <a:srgbClr val="FFFF00"/>
                  </a:solidFill>
                  <a:sym typeface="Symbol" panose="05050102010706020507" pitchFamily="18" charset="2"/>
                </a:rPr>
                <a:t>              </a:t>
              </a:r>
              <a:r>
                <a:rPr lang="en-US" altLang="en-US" sz="36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1107012" name="Text Box 68"/>
            <p:cNvSpPr txBox="1">
              <a:spLocks noChangeArrowheads="1"/>
            </p:cNvSpPr>
            <p:nvPr/>
          </p:nvSpPr>
          <p:spPr bwMode="auto">
            <a:xfrm>
              <a:off x="4486" y="3617"/>
              <a:ext cx="33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FF00"/>
                  </a:solidFill>
                  <a:sym typeface="Symbol" panose="05050102010706020507" pitchFamily="18" charset="2"/>
                </a:rPr>
                <a:t></a:t>
              </a:r>
            </a:p>
          </p:txBody>
        </p:sp>
        <p:sp>
          <p:nvSpPr>
            <p:cNvPr id="1107013" name="Freeform 69"/>
            <p:cNvSpPr>
              <a:spLocks/>
            </p:cNvSpPr>
            <p:nvPr/>
          </p:nvSpPr>
          <p:spPr bwMode="auto">
            <a:xfrm>
              <a:off x="1136" y="3584"/>
              <a:ext cx="3424" cy="1"/>
            </a:xfrm>
            <a:custGeom>
              <a:avLst/>
              <a:gdLst>
                <a:gd name="T0" fmla="*/ 0 w 3424"/>
                <a:gd name="T1" fmla="*/ 0 h 1"/>
                <a:gd name="T2" fmla="*/ 3424 w 342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4" h="1">
                  <a:moveTo>
                    <a:pt x="0" y="0"/>
                  </a:moveTo>
                  <a:cubicBezTo>
                    <a:pt x="571" y="0"/>
                    <a:pt x="2711" y="0"/>
                    <a:pt x="3424" y="0"/>
                  </a:cubicBezTo>
                </a:path>
              </a:pathLst>
            </a:custGeom>
            <a:noFill/>
            <a:ln w="1206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0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06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06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0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0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95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DA3A-1826-4BB4-9F8E-1D45F1001A77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6713"/>
            <a:ext cx="8458200" cy="685800"/>
          </a:xfrm>
        </p:spPr>
        <p:txBody>
          <a:bodyPr/>
          <a:lstStyle/>
          <a:p>
            <a:r>
              <a:rPr lang="en-US" altLang="en-US"/>
              <a:t>Our Story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13" y="1290638"/>
            <a:ext cx="8918575" cy="5327650"/>
          </a:xfrm>
        </p:spPr>
        <p:txBody>
          <a:bodyPr/>
          <a:lstStyle/>
          <a:p>
            <a:r>
              <a:rPr lang="en-US" altLang="en-US" sz="2800"/>
              <a:t>Chapter 3 </a:t>
            </a:r>
            <a:r>
              <a:rPr lang="en-US" altLang="en-US" sz="2800">
                <a:solidFill>
                  <a:srgbClr val="FFFF00"/>
                </a:solidFill>
              </a:rPr>
              <a:t>(Bonus)</a:t>
            </a:r>
          </a:p>
          <a:p>
            <a:pPr lvl="1">
              <a:lnSpc>
                <a:spcPct val="120000"/>
              </a:lnSpc>
            </a:pPr>
            <a:r>
              <a:rPr lang="en-US" altLang="en-US" sz="2400"/>
              <a:t>Applying model-checking techniques lets you answer other questions about SPKI/SDSI certificate sets </a:t>
            </a:r>
            <a:r>
              <a:rPr lang="en-US" altLang="en-US" sz="2000"/>
              <a:t>[JR02, JR04]</a:t>
            </a:r>
          </a:p>
          <a:p>
            <a:r>
              <a:rPr lang="en-US" altLang="en-US" sz="2800"/>
              <a:t>Chapter 4 </a:t>
            </a:r>
            <a:r>
              <a:rPr lang="en-US" altLang="en-US" sz="2800">
                <a:solidFill>
                  <a:srgbClr val="FFFF00"/>
                </a:solidFill>
              </a:rPr>
              <a:t>(Bummer)</a:t>
            </a:r>
          </a:p>
          <a:p>
            <a:pPr lvl="1"/>
            <a:r>
              <a:rPr lang="en-US" altLang="en-US" sz="2400"/>
              <a:t>Actually, SPKI/SDSI </a:t>
            </a:r>
            <a:r>
              <a:rPr lang="en-US" altLang="en-US" sz="2400" b="1">
                <a:sym typeface="Symbol" panose="05050102010706020507" pitchFamily="18" charset="2"/>
              </a:rPr>
              <a:t></a:t>
            </a:r>
            <a:r>
              <a:rPr lang="en-US" altLang="en-US" sz="2400">
                <a:sym typeface="Symbol" panose="05050102010706020507" pitchFamily="18" charset="2"/>
              </a:rPr>
              <a:t> PDS</a:t>
            </a:r>
          </a:p>
          <a:p>
            <a:pPr lvl="2"/>
            <a:r>
              <a:rPr lang="en-US" altLang="en-US" sz="2200"/>
              <a:t>What about issues such as recency, trust, and expiration?</a:t>
            </a:r>
            <a:endParaRPr lang="en-US" altLang="en-US" sz="2200">
              <a:sym typeface="Symbol" panose="05050102010706020507" pitchFamily="18" charset="2"/>
            </a:endParaRPr>
          </a:p>
          <a:p>
            <a:pPr lvl="1"/>
            <a:r>
              <a:rPr lang="en-US" altLang="en-US" sz="2400"/>
              <a:t>From PDSs to </a:t>
            </a:r>
            <a:r>
              <a:rPr lang="en-US" altLang="en-US" sz="2400" u="sng">
                <a:solidFill>
                  <a:srgbClr val="FFFF00"/>
                </a:solidFill>
              </a:rPr>
              <a:t>weighted</a:t>
            </a:r>
            <a:r>
              <a:rPr lang="en-US" altLang="en-US" sz="2400"/>
              <a:t> PDSs </a:t>
            </a:r>
            <a:r>
              <a:rPr lang="en-US" altLang="en-US" sz="2000"/>
              <a:t>[SJRS03]</a:t>
            </a:r>
          </a:p>
          <a:p>
            <a:r>
              <a:rPr lang="en-US" altLang="en-US" sz="2800"/>
              <a:t>Chapter 5 </a:t>
            </a:r>
            <a:r>
              <a:rPr lang="en-US" altLang="en-US" sz="2800">
                <a:solidFill>
                  <a:srgbClr val="FFFF00"/>
                </a:solidFill>
              </a:rPr>
              <a:t>(Ah!)</a:t>
            </a:r>
          </a:p>
          <a:p>
            <a:pPr lvl="1"/>
            <a:r>
              <a:rPr lang="en-US" altLang="en-US" sz="2400"/>
              <a:t>WPDSs provide a </a:t>
            </a:r>
            <a:r>
              <a:rPr lang="en-US" altLang="en-US" sz="2400">
                <a:solidFill>
                  <a:srgbClr val="FFFF00"/>
                </a:solidFill>
              </a:rPr>
              <a:t>new framework for static program analysis</a:t>
            </a:r>
            <a:r>
              <a:rPr lang="en-US" altLang="en-US" sz="2400"/>
              <a:t> that is strictly richer than 35 years worth of previous approaches </a:t>
            </a:r>
            <a:r>
              <a:rPr lang="en-US" altLang="en-US" sz="2000"/>
              <a:t>[RSJ03, RSJM05]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099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7559-D724-41DB-A00A-6A3015941814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158147" name="Text Box 3"/>
          <p:cNvSpPr txBox="1">
            <a:spLocks noChangeArrowheads="1"/>
          </p:cNvSpPr>
          <p:nvPr/>
        </p:nvSpPr>
        <p:spPr bwMode="auto">
          <a:xfrm>
            <a:off x="5397500" y="1633538"/>
            <a:ext cx="3746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a </a:t>
            </a:r>
            <a:r>
              <a:rPr lang="en-US" altLang="en-US" sz="3200">
                <a:sym typeface="Math B" panose="05000000000000000000" pitchFamily="2" charset="2"/>
              </a:rPr>
              <a:t> b iff a </a:t>
            </a:r>
            <a:r>
              <a:rPr lang="en-US" altLang="en-US" sz="3200">
                <a:sym typeface="Symbol" panose="05050102010706020507" pitchFamily="18" charset="2"/>
              </a:rPr>
              <a:t> b = b</a:t>
            </a:r>
            <a:endParaRPr lang="en-US" altLang="en-US" sz="3200">
              <a:sym typeface="Math B" panose="05000000000000000000" pitchFamily="2" charset="2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ym typeface="Symbol" panose="05050102010706020507" pitchFamily="18" charset="2"/>
              </a:rPr>
              <a:t> = </a:t>
            </a:r>
            <a:r>
              <a:rPr lang="en-US" altLang="en-US" sz="3200">
                <a:sym typeface="Math B" panose="05000000000000000000" pitchFamily="2" charset="2"/>
              </a:rPr>
              <a:t></a:t>
            </a:r>
            <a:endParaRPr lang="en-US" altLang="en-US" sz="3200">
              <a:solidFill>
                <a:srgbClr val="FFFF00"/>
              </a:solidFill>
              <a:sym typeface="Math B" panose="05000000000000000000" pitchFamily="2" charset="2"/>
            </a:endParaRPr>
          </a:p>
        </p:txBody>
      </p:sp>
      <p:sp>
        <p:nvSpPr>
          <p:cNvPr id="1158148" name="Text Box 4"/>
          <p:cNvSpPr txBox="1">
            <a:spLocks noChangeArrowheads="1"/>
          </p:cNvSpPr>
          <p:nvPr/>
        </p:nvSpPr>
        <p:spPr bwMode="auto">
          <a:xfrm>
            <a:off x="147638" y="2771775"/>
            <a:ext cx="8796337" cy="3527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200" b="1" u="sng">
                <a:solidFill>
                  <a:srgbClr val="FFFFFF"/>
                </a:solidFill>
                <a:sym typeface="Symbol" panose="05050102010706020507" pitchFamily="18" charset="2"/>
              </a:rPr>
              <a:t>             </a:t>
            </a:r>
            <a:r>
              <a:rPr lang="en-US" altLang="en-US" sz="3200" u="sng"/>
              <a:t>D</a:t>
            </a:r>
            <a:r>
              <a:rPr lang="en-US" altLang="en-US" sz="3200" b="1" u="sng">
                <a:solidFill>
                  <a:srgbClr val="FFFFFF"/>
                </a:solidFill>
                <a:sym typeface="Symbol" panose="05050102010706020507" pitchFamily="18" charset="2"/>
              </a:rPr>
              <a:t>             </a:t>
            </a:r>
            <a:r>
              <a:rPr lang="en-US" altLang="en-US" sz="1800" b="1" u="sng">
                <a:solidFill>
                  <a:srgbClr val="FFFF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3200" b="1" u="sng">
                <a:solidFill>
                  <a:srgbClr val="FFFFFF"/>
                </a:solidFill>
                <a:sym typeface="Symbol" panose="05050102010706020507" pitchFamily="18" charset="2"/>
              </a:rPr>
              <a:t>     </a:t>
            </a:r>
            <a:r>
              <a:rPr lang="en-US" altLang="en-US" sz="3200" u="sng">
                <a:solidFill>
                  <a:srgbClr val="FFFFFF"/>
                </a:solidFill>
                <a:sym typeface="Symbol" panose="05050102010706020507" pitchFamily="18" charset="2"/>
              </a:rPr>
              <a:t>0      1    </a:t>
            </a:r>
            <a:r>
              <a:rPr lang="en-US" altLang="en-US" sz="1800" u="sng">
                <a:solidFill>
                  <a:srgbClr val="FFFFFF"/>
                </a:solidFill>
                <a:sym typeface="Symbol" panose="05050102010706020507" pitchFamily="18" charset="2"/>
              </a:rPr>
              <a:t>	</a:t>
            </a:r>
            <a:endParaRPr lang="en-US" altLang="en-US" sz="3200">
              <a:solidFill>
                <a:srgbClr val="FFFFFF"/>
              </a:solidFill>
              <a:sym typeface="Symbol" panose="05050102010706020507" pitchFamily="18" charset="2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Validity  </a:t>
            </a:r>
            <a:r>
              <a:rPr lang="en-US" altLang="en-US" sz="3200" b="1">
                <a:latin typeface="Imprint MT Shadow" panose="04020605060303030202" pitchFamily="82" charset="0"/>
              </a:rPr>
              <a:t>N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{</a:t>
            </a: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}</a:t>
            </a:r>
            <a:r>
              <a:rPr lang="en-US" altLang="en-US" sz="4000"/>
              <a:t> 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  max      min    -</a:t>
            </a: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    +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Privacy      {S,I}   </a:t>
            </a:r>
            <a:r>
              <a:rPr lang="en-US" altLang="en-US" sz="3200">
                <a:solidFill>
                  <a:srgbClr val="FFFFFF"/>
                </a:solidFill>
              </a:rPr>
              <a:t>S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</a:t>
            </a:r>
            <a:r>
              <a:rPr lang="en-US" altLang="en-US" sz="3200">
                <a:solidFill>
                  <a:srgbClr val="FFFFFF"/>
                </a:solidFill>
              </a:rPr>
              <a:t>I=I  S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</a:t>
            </a:r>
            <a:r>
              <a:rPr lang="en-US" altLang="en-US" sz="3200">
                <a:solidFill>
                  <a:srgbClr val="FFFFFF"/>
                </a:solidFill>
              </a:rPr>
              <a:t>I=S   S     I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FF"/>
                </a:solidFill>
              </a:rPr>
              <a:t>Auth.   </a:t>
            </a:r>
            <a:r>
              <a:rPr lang="en-US" altLang="en-US" sz="3200">
                <a:solidFill>
                  <a:srgbClr val="FFFFFF"/>
                </a:solidFill>
                <a:sym typeface="Symbol" panose="05050102010706020507" pitchFamily="18" charset="2"/>
              </a:rPr>
              <a:t></a:t>
            </a:r>
            <a:r>
              <a:rPr lang="en-US" altLang="en-US" sz="2800">
                <a:solidFill>
                  <a:srgbClr val="FFFFFF"/>
                </a:solidFill>
              </a:rPr>
              <a:t>(</a:t>
            </a:r>
            <a:r>
              <a:rPr lang="en-US" altLang="en-US" sz="2800">
                <a:solidFill>
                  <a:srgbClr val="FFFFFF"/>
                </a:solidFill>
                <a:sym typeface="Math C" panose="05000000000000000000" pitchFamily="2" charset="2"/>
              </a:rPr>
              <a:t>{rlidwka})</a:t>
            </a:r>
            <a:r>
              <a:rPr lang="en-US" altLang="en-US" sz="3200">
                <a:solidFill>
                  <a:srgbClr val="FFFFFF"/>
                </a:solidFill>
              </a:rPr>
              <a:t>    </a:t>
            </a:r>
            <a:r>
              <a:rPr lang="en-US" altLang="en-US" sz="3200" b="1">
                <a:solidFill>
                  <a:srgbClr val="FFFFFF"/>
                </a:solidFill>
                <a:sym typeface="Symbol" panose="05050102010706020507" pitchFamily="18" charset="2"/>
              </a:rPr>
              <a:t>           </a:t>
            </a:r>
            <a:r>
              <a:rPr lang="en-US" altLang="en-US" sz="3200">
                <a:solidFill>
                  <a:srgbClr val="FFFFFF"/>
                </a:solidFill>
                <a:sym typeface="Math C" panose="05000000000000000000" pitchFamily="2" charset="2"/>
              </a:rPr>
              <a:t></a:t>
            </a:r>
            <a:r>
              <a:rPr lang="en-US" altLang="en-US" sz="3200" b="1">
                <a:solidFill>
                  <a:srgbClr val="FFFFFF"/>
                </a:solidFill>
                <a:sym typeface="Math C" panose="05000000000000000000" pitchFamily="2" charset="2"/>
              </a:rPr>
              <a:t> </a:t>
            </a:r>
            <a:r>
              <a:rPr lang="en-US" altLang="en-US" sz="2800">
                <a:solidFill>
                  <a:srgbClr val="FFFFFF"/>
                </a:solidFill>
                <a:sym typeface="Math C" panose="05000000000000000000" pitchFamily="2" charset="2"/>
              </a:rPr>
              <a:t>{rlidwka}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sym typeface="Math C" panose="05000000000000000000" pitchFamily="2" charset="2"/>
              </a:rPr>
              <a:t>Dataflow        </a:t>
            </a:r>
            <a:r>
              <a:rPr lang="en-US" altLang="en-US" sz="3200">
                <a:solidFill>
                  <a:srgbClr val="FFFF00"/>
                </a:solidFill>
                <a:sym typeface="Math C" panose="05000000000000000000" pitchFamily="2" charset="2"/>
              </a:rPr>
              <a:t>D           </a:t>
            </a:r>
            <a:r>
              <a:rPr lang="en-US" altLang="en-US" sz="3200" b="1">
                <a:solidFill>
                  <a:srgbClr val="FFFF00"/>
                </a:solidFill>
                <a:sym typeface="Math B" panose="05000000000000000000" pitchFamily="2" charset="2"/>
              </a:rPr>
              <a:t></a:t>
            </a:r>
            <a:r>
              <a:rPr lang="en-US" altLang="en-US" sz="3200">
                <a:solidFill>
                  <a:srgbClr val="FFFF00"/>
                </a:solidFill>
                <a:sym typeface="Math B" panose="05000000000000000000" pitchFamily="2" charset="2"/>
              </a:rPr>
              <a:t>        </a:t>
            </a:r>
            <a:r>
              <a:rPr lang="en-US" altLang="en-US">
                <a:solidFill>
                  <a:srgbClr val="FFFF00"/>
                </a:solidFill>
                <a:sym typeface="Math B" panose="05000000000000000000" pitchFamily="2" charset="2"/>
              </a:rPr>
              <a:t> </a:t>
            </a:r>
            <a:r>
              <a:rPr lang="en-US" altLang="en-US" sz="3200">
                <a:solidFill>
                  <a:srgbClr val="FFFF00"/>
                </a:solidFill>
                <a:sym typeface="Math B" panose="05000000000000000000" pitchFamily="2" charset="2"/>
              </a:rPr>
              <a:t> </a:t>
            </a:r>
            <a:r>
              <a:rPr lang="en-US" altLang="en-US" sz="3200" b="1">
                <a:solidFill>
                  <a:srgbClr val="FFFF00"/>
                </a:solidFill>
                <a:sym typeface="Math B" panose="05000000000000000000" pitchFamily="2" charset="2"/>
              </a:rPr>
              <a:t></a:t>
            </a:r>
            <a:r>
              <a:rPr lang="en-US" altLang="en-US" sz="3200">
                <a:solidFill>
                  <a:srgbClr val="FFFF00"/>
                </a:solidFill>
                <a:sym typeface="Math B" panose="05000000000000000000" pitchFamily="2" charset="2"/>
              </a:rPr>
              <a:t>             id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sym typeface="Math C" panose="05000000000000000000" pitchFamily="2" charset="2"/>
              </a:rPr>
              <a:t>analysis</a:t>
            </a:r>
          </a:p>
        </p:txBody>
      </p:sp>
      <p:sp>
        <p:nvSpPr>
          <p:cNvPr id="115815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93800"/>
          </a:xfrm>
          <a:noFill/>
          <a:ln/>
        </p:spPr>
        <p:txBody>
          <a:bodyPr/>
          <a:lstStyle/>
          <a:p>
            <a:r>
              <a:rPr lang="en-US" altLang="en-US" sz="3600"/>
              <a:t>Idempotent Semiring (D, </a:t>
            </a:r>
            <a:r>
              <a:rPr lang="en-US" altLang="en-US" sz="3600">
                <a:sym typeface="Symbol" panose="05050102010706020507" pitchFamily="18" charset="2"/>
              </a:rPr>
              <a:t></a:t>
            </a:r>
            <a:r>
              <a:rPr lang="en-US" altLang="en-US" sz="3600"/>
              <a:t>, </a:t>
            </a:r>
            <a:r>
              <a:rPr lang="en-US" altLang="en-US" sz="3600">
                <a:sym typeface="Symbol" panose="05050102010706020507" pitchFamily="18" charset="2"/>
              </a:rPr>
              <a:t></a:t>
            </a:r>
            <a:r>
              <a:rPr lang="en-US" altLang="en-US" sz="3600"/>
              <a:t>, 0, 1)</a:t>
            </a:r>
            <a:br>
              <a:rPr lang="en-US" altLang="en-US" sz="3600"/>
            </a:br>
            <a:r>
              <a:rPr lang="en-US" altLang="en-US" sz="3600"/>
              <a:t>[= Join Semilattice      (D, </a:t>
            </a:r>
            <a:r>
              <a:rPr lang="en-US" altLang="en-US" sz="3600">
                <a:sym typeface="Math B" panose="05000000000000000000" pitchFamily="2" charset="2"/>
              </a:rPr>
              <a:t></a:t>
            </a:r>
            <a:r>
              <a:rPr lang="en-US" altLang="en-US" sz="3600">
                <a:sym typeface="Symbol" panose="05050102010706020507" pitchFamily="18" charset="2"/>
              </a:rPr>
              <a:t>, ..., </a:t>
            </a:r>
            <a:r>
              <a:rPr lang="en-US" altLang="en-US" sz="3600">
                <a:sym typeface="Math B" panose="05000000000000000000" pitchFamily="2" charset="2"/>
              </a:rPr>
              <a:t>, ...</a:t>
            </a:r>
            <a:r>
              <a:rPr lang="en-US" altLang="en-US" sz="3600"/>
              <a:t>)]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AAA7-B9D6-4B8F-B186-C9819C226F58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6713"/>
            <a:ext cx="9144000" cy="1585912"/>
          </a:xfrm>
        </p:spPr>
        <p:txBody>
          <a:bodyPr/>
          <a:lstStyle/>
          <a:p>
            <a:r>
              <a:rPr lang="en-US" altLang="en-US"/>
              <a:t>WPDSs: A More Powerful</a:t>
            </a:r>
            <a:br>
              <a:rPr lang="en-US" altLang="en-US"/>
            </a:br>
            <a:r>
              <a:rPr lang="en-US" altLang="en-US"/>
              <a:t>Program-Analysis Framework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13" y="2490788"/>
            <a:ext cx="8918575" cy="3576637"/>
          </a:xfrm>
        </p:spPr>
        <p:txBody>
          <a:bodyPr/>
          <a:lstStyle/>
          <a:p>
            <a:r>
              <a:rPr lang="en-US" altLang="en-US"/>
              <a:t>Example: better debugging primitive</a:t>
            </a:r>
          </a:p>
          <a:p>
            <a:pPr lvl="1"/>
            <a:r>
              <a:rPr lang="en-US" altLang="en-US"/>
              <a:t>at a breakpoint at n, retrieve the stack (say S)</a:t>
            </a:r>
          </a:p>
          <a:p>
            <a:pPr lvl="1"/>
            <a:r>
              <a:rPr lang="en-US" altLang="en-US"/>
              <a:t>stack-constrained slicing:</a:t>
            </a:r>
          </a:p>
          <a:p>
            <a:pPr lvl="1">
              <a:lnSpc>
                <a:spcPct val="40000"/>
              </a:lnSpc>
            </a:pPr>
            <a:endParaRPr lang="en-US" altLang="en-US" sz="2400"/>
          </a:p>
          <a:p>
            <a:pPr lvl="1">
              <a:buFontTx/>
              <a:buNone/>
            </a:pPr>
            <a:r>
              <a:rPr lang="en-US" altLang="en-US" sz="2000"/>
              <a:t>   </a:t>
            </a:r>
            <a:r>
              <a:rPr lang="en-US" altLang="en-US"/>
              <a:t>“What are the program elements that could have affected the values used at n, </a:t>
            </a:r>
            <a:r>
              <a:rPr lang="en-US" altLang="en-US">
                <a:solidFill>
                  <a:srgbClr val="FFFF00"/>
                </a:solidFill>
              </a:rPr>
              <a:t>given that we reached n with stack S</a:t>
            </a:r>
            <a:r>
              <a:rPr lang="en-US" altLang="en-US"/>
              <a:t>?”</a:t>
            </a:r>
            <a:endParaRPr lang="en-US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23A3C-6B7E-4FFE-9899-94B322C148A3}" type="slidenum">
              <a:rPr lang="en-US" altLang="en-US"/>
              <a:pPr/>
              <a:t>9</a:t>
            </a:fld>
            <a:endParaRPr lang="en-US" altLang="en-US"/>
          </a:p>
        </p:txBody>
      </p:sp>
      <p:grpSp>
        <p:nvGrpSpPr>
          <p:cNvPr id="1132570" name="Group 26"/>
          <p:cNvGrpSpPr>
            <a:grpSpLocks/>
          </p:cNvGrpSpPr>
          <p:nvPr/>
        </p:nvGrpSpPr>
        <p:grpSpPr bwMode="auto">
          <a:xfrm>
            <a:off x="125413" y="4775200"/>
            <a:ext cx="8761412" cy="471488"/>
            <a:chOff x="62" y="2955"/>
            <a:chExt cx="5519" cy="297"/>
          </a:xfrm>
        </p:grpSpPr>
        <p:sp>
          <p:nvSpPr>
            <p:cNvPr id="1132571" name="AutoShape 27"/>
            <p:cNvSpPr>
              <a:spLocks noChangeArrowheads="1"/>
            </p:cNvSpPr>
            <p:nvPr/>
          </p:nvSpPr>
          <p:spPr bwMode="auto">
            <a:xfrm>
              <a:off x="744" y="2968"/>
              <a:ext cx="288" cy="257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72" name="AutoShape 28"/>
            <p:cNvSpPr>
              <a:spLocks noChangeArrowheads="1"/>
            </p:cNvSpPr>
            <p:nvPr/>
          </p:nvSpPr>
          <p:spPr bwMode="auto">
            <a:xfrm>
              <a:off x="1481" y="2962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73" name="AutoShape 29"/>
            <p:cNvSpPr>
              <a:spLocks noChangeArrowheads="1"/>
            </p:cNvSpPr>
            <p:nvPr/>
          </p:nvSpPr>
          <p:spPr bwMode="auto">
            <a:xfrm>
              <a:off x="2166" y="2964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74" name="AutoShape 30"/>
            <p:cNvSpPr>
              <a:spLocks noChangeArrowheads="1"/>
            </p:cNvSpPr>
            <p:nvPr/>
          </p:nvSpPr>
          <p:spPr bwMode="auto">
            <a:xfrm>
              <a:off x="2832" y="2986"/>
              <a:ext cx="288" cy="237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75" name="AutoShape 31"/>
            <p:cNvSpPr>
              <a:spLocks noChangeArrowheads="1"/>
            </p:cNvSpPr>
            <p:nvPr/>
          </p:nvSpPr>
          <p:spPr bwMode="auto">
            <a:xfrm>
              <a:off x="3456" y="2960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76" name="AutoShape 32"/>
            <p:cNvSpPr>
              <a:spLocks noChangeArrowheads="1"/>
            </p:cNvSpPr>
            <p:nvPr/>
          </p:nvSpPr>
          <p:spPr bwMode="auto">
            <a:xfrm>
              <a:off x="4099" y="2960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77" name="AutoShape 33"/>
            <p:cNvSpPr>
              <a:spLocks noChangeArrowheads="1"/>
            </p:cNvSpPr>
            <p:nvPr/>
          </p:nvSpPr>
          <p:spPr bwMode="auto">
            <a:xfrm>
              <a:off x="4712" y="2955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578" name="AutoShape 34"/>
            <p:cNvCxnSpPr>
              <a:cxnSpLocks noChangeShapeType="1"/>
              <a:stCxn id="1132587" idx="6"/>
              <a:endCxn id="1132571" idx="2"/>
            </p:cNvCxnSpPr>
            <p:nvPr/>
          </p:nvCxnSpPr>
          <p:spPr bwMode="auto">
            <a:xfrm flipV="1">
              <a:off x="350" y="3097"/>
              <a:ext cx="394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579" name="AutoShape 35"/>
            <p:cNvCxnSpPr>
              <a:cxnSpLocks noChangeShapeType="1"/>
              <a:stCxn id="1132571" idx="6"/>
              <a:endCxn id="1132572" idx="2"/>
            </p:cNvCxnSpPr>
            <p:nvPr/>
          </p:nvCxnSpPr>
          <p:spPr bwMode="auto">
            <a:xfrm>
              <a:off x="1032" y="3097"/>
              <a:ext cx="449" cy="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580" name="AutoShape 36"/>
            <p:cNvCxnSpPr>
              <a:cxnSpLocks noChangeShapeType="1"/>
              <a:stCxn id="1132572" idx="6"/>
              <a:endCxn id="1132573" idx="2"/>
            </p:cNvCxnSpPr>
            <p:nvPr/>
          </p:nvCxnSpPr>
          <p:spPr bwMode="auto">
            <a:xfrm>
              <a:off x="1769" y="3106"/>
              <a:ext cx="397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581" name="AutoShape 37"/>
            <p:cNvCxnSpPr>
              <a:cxnSpLocks noChangeShapeType="1"/>
              <a:stCxn id="1132573" idx="6"/>
              <a:endCxn id="1132574" idx="2"/>
            </p:cNvCxnSpPr>
            <p:nvPr/>
          </p:nvCxnSpPr>
          <p:spPr bwMode="auto">
            <a:xfrm flipV="1">
              <a:off x="2454" y="3105"/>
              <a:ext cx="378" cy="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582" name="AutoShape 38"/>
            <p:cNvCxnSpPr>
              <a:cxnSpLocks noChangeShapeType="1"/>
              <a:stCxn id="1132574" idx="6"/>
              <a:endCxn id="1132575" idx="2"/>
            </p:cNvCxnSpPr>
            <p:nvPr/>
          </p:nvCxnSpPr>
          <p:spPr bwMode="auto">
            <a:xfrm flipV="1">
              <a:off x="3120" y="3104"/>
              <a:ext cx="3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583" name="AutoShape 39"/>
            <p:cNvCxnSpPr>
              <a:cxnSpLocks noChangeShapeType="1"/>
              <a:stCxn id="1132575" idx="6"/>
              <a:endCxn id="1132576" idx="2"/>
            </p:cNvCxnSpPr>
            <p:nvPr/>
          </p:nvCxnSpPr>
          <p:spPr bwMode="auto">
            <a:xfrm>
              <a:off x="3744" y="3104"/>
              <a:ext cx="3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584" name="AutoShape 40"/>
            <p:cNvCxnSpPr>
              <a:cxnSpLocks noChangeShapeType="1"/>
              <a:stCxn id="1132576" idx="6"/>
              <a:endCxn id="1132577" idx="2"/>
            </p:cNvCxnSpPr>
            <p:nvPr/>
          </p:nvCxnSpPr>
          <p:spPr bwMode="auto">
            <a:xfrm flipV="1">
              <a:off x="4387" y="3099"/>
              <a:ext cx="325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585" name="AutoShape 41"/>
            <p:cNvCxnSpPr>
              <a:cxnSpLocks noChangeShapeType="1"/>
              <a:stCxn id="1132577" idx="6"/>
              <a:endCxn id="1132590" idx="2"/>
            </p:cNvCxnSpPr>
            <p:nvPr/>
          </p:nvCxnSpPr>
          <p:spPr bwMode="auto">
            <a:xfrm>
              <a:off x="5000" y="3099"/>
              <a:ext cx="293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32586" name="Group 42"/>
            <p:cNvGrpSpPr>
              <a:grpSpLocks/>
            </p:cNvGrpSpPr>
            <p:nvPr/>
          </p:nvGrpSpPr>
          <p:grpSpPr bwMode="auto">
            <a:xfrm>
              <a:off x="62" y="2955"/>
              <a:ext cx="288" cy="288"/>
              <a:chOff x="62" y="2955"/>
              <a:chExt cx="288" cy="288"/>
            </a:xfrm>
          </p:grpSpPr>
          <p:sp>
            <p:nvSpPr>
              <p:cNvPr id="1132587" name="AutoShape 43"/>
              <p:cNvSpPr>
                <a:spLocks noChangeArrowheads="1"/>
              </p:cNvSpPr>
              <p:nvPr/>
            </p:nvSpPr>
            <p:spPr bwMode="auto">
              <a:xfrm>
                <a:off x="62" y="2955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588" name="Text Box 44"/>
              <p:cNvSpPr txBox="1">
                <a:spLocks noChangeArrowheads="1"/>
              </p:cNvSpPr>
              <p:nvPr/>
            </p:nvSpPr>
            <p:spPr bwMode="auto">
              <a:xfrm>
                <a:off x="118" y="2969"/>
                <a:ext cx="209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s</a:t>
                </a:r>
              </a:p>
            </p:txBody>
          </p:sp>
        </p:grpSp>
        <p:grpSp>
          <p:nvGrpSpPr>
            <p:cNvPr id="1132589" name="Group 45"/>
            <p:cNvGrpSpPr>
              <a:grpSpLocks/>
            </p:cNvGrpSpPr>
            <p:nvPr/>
          </p:nvGrpSpPr>
          <p:grpSpPr bwMode="auto">
            <a:xfrm>
              <a:off x="5293" y="2957"/>
              <a:ext cx="288" cy="288"/>
              <a:chOff x="5293" y="2957"/>
              <a:chExt cx="288" cy="288"/>
            </a:xfrm>
          </p:grpSpPr>
          <p:sp>
            <p:nvSpPr>
              <p:cNvPr id="1132590" name="AutoShape 46"/>
              <p:cNvSpPr>
                <a:spLocks noChangeArrowheads="1"/>
              </p:cNvSpPr>
              <p:nvPr/>
            </p:nvSpPr>
            <p:spPr bwMode="auto">
              <a:xfrm>
                <a:off x="5293" y="2957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591" name="Text Box 47"/>
              <p:cNvSpPr txBox="1">
                <a:spLocks noChangeArrowheads="1"/>
              </p:cNvSpPr>
              <p:nvPr/>
            </p:nvSpPr>
            <p:spPr bwMode="auto">
              <a:xfrm>
                <a:off x="5362" y="2970"/>
                <a:ext cx="2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t</a:t>
                </a:r>
              </a:p>
            </p:txBody>
          </p:sp>
        </p:grpSp>
      </p:grpSp>
      <p:grpSp>
        <p:nvGrpSpPr>
          <p:cNvPr id="1132595" name="Group 51"/>
          <p:cNvGrpSpPr>
            <a:grpSpLocks/>
          </p:cNvGrpSpPr>
          <p:nvPr/>
        </p:nvGrpSpPr>
        <p:grpSpPr bwMode="auto">
          <a:xfrm>
            <a:off x="261938" y="887413"/>
            <a:ext cx="4778375" cy="4316412"/>
            <a:chOff x="165" y="559"/>
            <a:chExt cx="3010" cy="2719"/>
          </a:xfrm>
        </p:grpSpPr>
        <p:sp>
          <p:nvSpPr>
            <p:cNvPr id="1132596" name="Rectangle 52"/>
            <p:cNvSpPr>
              <a:spLocks noChangeArrowheads="1"/>
            </p:cNvSpPr>
            <p:nvPr/>
          </p:nvSpPr>
          <p:spPr bwMode="auto">
            <a:xfrm>
              <a:off x="165" y="559"/>
              <a:ext cx="3010" cy="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97" name="AutoShape 53"/>
            <p:cNvSpPr>
              <a:spLocks noChangeArrowheads="1"/>
            </p:cNvSpPr>
            <p:nvPr/>
          </p:nvSpPr>
          <p:spPr bwMode="auto">
            <a:xfrm>
              <a:off x="761" y="3021"/>
              <a:ext cx="288" cy="257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598" name="AutoShape 54"/>
            <p:cNvCxnSpPr>
              <a:cxnSpLocks noChangeShapeType="1"/>
            </p:cNvCxnSpPr>
            <p:nvPr/>
          </p:nvCxnSpPr>
          <p:spPr bwMode="auto">
            <a:xfrm flipV="1">
              <a:off x="367" y="3150"/>
              <a:ext cx="394" cy="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599" name="Text Box 55"/>
            <p:cNvSpPr txBox="1">
              <a:spLocks noChangeArrowheads="1"/>
            </p:cNvSpPr>
            <p:nvPr/>
          </p:nvSpPr>
          <p:spPr bwMode="auto">
            <a:xfrm>
              <a:off x="190" y="684"/>
              <a:ext cx="1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9900"/>
                  </a:solidFill>
                </a:rPr>
                <a:t>(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132655" name="Group 111"/>
          <p:cNvGrpSpPr>
            <a:grpSpLocks/>
          </p:cNvGrpSpPr>
          <p:nvPr/>
        </p:nvGrpSpPr>
        <p:grpSpPr bwMode="auto">
          <a:xfrm>
            <a:off x="125413" y="4775200"/>
            <a:ext cx="8761412" cy="1092200"/>
            <a:chOff x="79" y="3008"/>
            <a:chExt cx="5519" cy="688"/>
          </a:xfrm>
        </p:grpSpPr>
        <p:grpSp>
          <p:nvGrpSpPr>
            <p:cNvPr id="1132656" name="Group 112"/>
            <p:cNvGrpSpPr>
              <a:grpSpLocks/>
            </p:cNvGrpSpPr>
            <p:nvPr/>
          </p:nvGrpSpPr>
          <p:grpSpPr bwMode="auto">
            <a:xfrm>
              <a:off x="79" y="3008"/>
              <a:ext cx="5519" cy="297"/>
              <a:chOff x="79" y="3008"/>
              <a:chExt cx="5519" cy="297"/>
            </a:xfrm>
          </p:grpSpPr>
          <p:sp>
            <p:nvSpPr>
              <p:cNvPr id="1132657" name="AutoShape 113"/>
              <p:cNvSpPr>
                <a:spLocks noChangeArrowheads="1"/>
              </p:cNvSpPr>
              <p:nvPr/>
            </p:nvSpPr>
            <p:spPr bwMode="auto">
              <a:xfrm>
                <a:off x="761" y="3021"/>
                <a:ext cx="288" cy="257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58" name="AutoShape 114"/>
              <p:cNvSpPr>
                <a:spLocks noChangeArrowheads="1"/>
              </p:cNvSpPr>
              <p:nvPr/>
            </p:nvSpPr>
            <p:spPr bwMode="auto">
              <a:xfrm>
                <a:off x="1498" y="3015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59" name="AutoShape 115"/>
              <p:cNvSpPr>
                <a:spLocks noChangeArrowheads="1"/>
              </p:cNvSpPr>
              <p:nvPr/>
            </p:nvSpPr>
            <p:spPr bwMode="auto">
              <a:xfrm>
                <a:off x="2183" y="3017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60" name="AutoShape 116"/>
              <p:cNvSpPr>
                <a:spLocks noChangeArrowheads="1"/>
              </p:cNvSpPr>
              <p:nvPr/>
            </p:nvSpPr>
            <p:spPr bwMode="auto">
              <a:xfrm>
                <a:off x="2849" y="3039"/>
                <a:ext cx="288" cy="237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61" name="AutoShape 117"/>
              <p:cNvSpPr>
                <a:spLocks noChangeArrowheads="1"/>
              </p:cNvSpPr>
              <p:nvPr/>
            </p:nvSpPr>
            <p:spPr bwMode="auto">
              <a:xfrm>
                <a:off x="3473" y="3013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62" name="AutoShape 118"/>
              <p:cNvSpPr>
                <a:spLocks noChangeArrowheads="1"/>
              </p:cNvSpPr>
              <p:nvPr/>
            </p:nvSpPr>
            <p:spPr bwMode="auto">
              <a:xfrm>
                <a:off x="4116" y="3013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63" name="AutoShape 119"/>
              <p:cNvSpPr>
                <a:spLocks noChangeArrowheads="1"/>
              </p:cNvSpPr>
              <p:nvPr/>
            </p:nvSpPr>
            <p:spPr bwMode="auto">
              <a:xfrm>
                <a:off x="4729" y="3008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32664" name="AutoShape 120"/>
              <p:cNvCxnSpPr>
                <a:cxnSpLocks noChangeShapeType="1"/>
                <a:stCxn id="1132673" idx="6"/>
                <a:endCxn id="1132657" idx="2"/>
              </p:cNvCxnSpPr>
              <p:nvPr/>
            </p:nvCxnSpPr>
            <p:spPr bwMode="auto">
              <a:xfrm flipV="1">
                <a:off x="367" y="3150"/>
                <a:ext cx="394" cy="2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2665" name="AutoShape 121"/>
              <p:cNvCxnSpPr>
                <a:cxnSpLocks noChangeShapeType="1"/>
                <a:stCxn id="1132657" idx="6"/>
                <a:endCxn id="1132658" idx="2"/>
              </p:cNvCxnSpPr>
              <p:nvPr/>
            </p:nvCxnSpPr>
            <p:spPr bwMode="auto">
              <a:xfrm>
                <a:off x="1049" y="3150"/>
                <a:ext cx="449" cy="9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2666" name="AutoShape 122"/>
              <p:cNvCxnSpPr>
                <a:cxnSpLocks noChangeShapeType="1"/>
                <a:stCxn id="1132658" idx="6"/>
                <a:endCxn id="1132659" idx="2"/>
              </p:cNvCxnSpPr>
              <p:nvPr/>
            </p:nvCxnSpPr>
            <p:spPr bwMode="auto">
              <a:xfrm>
                <a:off x="1786" y="3159"/>
                <a:ext cx="397" cy="2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2667" name="AutoShape 123"/>
              <p:cNvCxnSpPr>
                <a:cxnSpLocks noChangeShapeType="1"/>
                <a:stCxn id="1132659" idx="6"/>
                <a:endCxn id="1132660" idx="2"/>
              </p:cNvCxnSpPr>
              <p:nvPr/>
            </p:nvCxnSpPr>
            <p:spPr bwMode="auto">
              <a:xfrm flipV="1">
                <a:off x="2471" y="3158"/>
                <a:ext cx="378" cy="3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2668" name="AutoShape 124"/>
              <p:cNvCxnSpPr>
                <a:cxnSpLocks noChangeShapeType="1"/>
                <a:stCxn id="1132660" idx="6"/>
                <a:endCxn id="1132661" idx="2"/>
              </p:cNvCxnSpPr>
              <p:nvPr/>
            </p:nvCxnSpPr>
            <p:spPr bwMode="auto">
              <a:xfrm flipV="1">
                <a:off x="3137" y="3157"/>
                <a:ext cx="336" cy="1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2669" name="AutoShape 125"/>
              <p:cNvCxnSpPr>
                <a:cxnSpLocks noChangeShapeType="1"/>
                <a:stCxn id="1132661" idx="6"/>
                <a:endCxn id="1132662" idx="2"/>
              </p:cNvCxnSpPr>
              <p:nvPr/>
            </p:nvCxnSpPr>
            <p:spPr bwMode="auto">
              <a:xfrm>
                <a:off x="3761" y="3157"/>
                <a:ext cx="355" cy="0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2670" name="AutoShape 126"/>
              <p:cNvCxnSpPr>
                <a:cxnSpLocks noChangeShapeType="1"/>
                <a:stCxn id="1132662" idx="6"/>
                <a:endCxn id="1132663" idx="2"/>
              </p:cNvCxnSpPr>
              <p:nvPr/>
            </p:nvCxnSpPr>
            <p:spPr bwMode="auto">
              <a:xfrm flipV="1">
                <a:off x="4404" y="3152"/>
                <a:ext cx="325" cy="5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2671" name="AutoShape 127"/>
              <p:cNvCxnSpPr>
                <a:cxnSpLocks noChangeShapeType="1"/>
                <a:stCxn id="1132663" idx="6"/>
                <a:endCxn id="1132676" idx="2"/>
              </p:cNvCxnSpPr>
              <p:nvPr/>
            </p:nvCxnSpPr>
            <p:spPr bwMode="auto">
              <a:xfrm>
                <a:off x="5017" y="3152"/>
                <a:ext cx="293" cy="2"/>
              </a:xfrm>
              <a:prstGeom prst="straightConnector1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32672" name="Group 128"/>
              <p:cNvGrpSpPr>
                <a:grpSpLocks/>
              </p:cNvGrpSpPr>
              <p:nvPr/>
            </p:nvGrpSpPr>
            <p:grpSpPr bwMode="auto">
              <a:xfrm>
                <a:off x="79" y="3008"/>
                <a:ext cx="288" cy="288"/>
                <a:chOff x="241" y="3648"/>
                <a:chExt cx="288" cy="288"/>
              </a:xfrm>
            </p:grpSpPr>
            <p:sp>
              <p:nvSpPr>
                <p:cNvPr id="1132673" name="AutoShape 129"/>
                <p:cNvSpPr>
                  <a:spLocks noChangeArrowheads="1"/>
                </p:cNvSpPr>
                <p:nvPr/>
              </p:nvSpPr>
              <p:spPr bwMode="auto">
                <a:xfrm>
                  <a:off x="241" y="3648"/>
                  <a:ext cx="288" cy="288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674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7" y="3662"/>
                  <a:ext cx="209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66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1132675" name="Group 131"/>
              <p:cNvGrpSpPr>
                <a:grpSpLocks/>
              </p:cNvGrpSpPr>
              <p:nvPr/>
            </p:nvGrpSpPr>
            <p:grpSpPr bwMode="auto">
              <a:xfrm>
                <a:off x="5310" y="3010"/>
                <a:ext cx="288" cy="288"/>
                <a:chOff x="5472" y="3650"/>
                <a:chExt cx="288" cy="288"/>
              </a:xfrm>
            </p:grpSpPr>
            <p:sp>
              <p:nvSpPr>
                <p:cNvPr id="1132676" name="AutoShape 132"/>
                <p:cNvSpPr>
                  <a:spLocks noChangeArrowheads="1"/>
                </p:cNvSpPr>
                <p:nvPr/>
              </p:nvSpPr>
              <p:spPr bwMode="auto">
                <a:xfrm>
                  <a:off x="5472" y="3650"/>
                  <a:ext cx="288" cy="288"/>
                </a:xfrm>
                <a:prstGeom prst="flowChartConnector">
                  <a:avLst/>
                </a:prstGeom>
                <a:solidFill>
                  <a:srgbClr val="FFFFFF"/>
                </a:solidFill>
                <a:ln w="9525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677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5541" y="3663"/>
                  <a:ext cx="206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FF0066"/>
                      </a:solidFill>
                    </a:rPr>
                    <a:t>t</a:t>
                  </a:r>
                </a:p>
              </p:txBody>
            </p:sp>
          </p:grpSp>
        </p:grpSp>
        <p:sp>
          <p:nvSpPr>
            <p:cNvPr id="1132678" name="Line 134"/>
            <p:cNvSpPr>
              <a:spLocks noChangeShapeType="1"/>
            </p:cNvSpPr>
            <p:nvPr/>
          </p:nvSpPr>
          <p:spPr bwMode="auto">
            <a:xfrm>
              <a:off x="1920" y="3576"/>
              <a:ext cx="146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79" name="Line 135"/>
            <p:cNvSpPr>
              <a:spLocks noChangeShapeType="1"/>
            </p:cNvSpPr>
            <p:nvPr/>
          </p:nvSpPr>
          <p:spPr bwMode="auto">
            <a:xfrm>
              <a:off x="576" y="3696"/>
              <a:ext cx="3444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2680" name="Group 136"/>
          <p:cNvGrpSpPr>
            <a:grpSpLocks/>
          </p:cNvGrpSpPr>
          <p:nvPr/>
        </p:nvGrpSpPr>
        <p:grpSpPr bwMode="auto">
          <a:xfrm>
            <a:off x="125413" y="4775200"/>
            <a:ext cx="8761412" cy="1797050"/>
            <a:chOff x="79" y="3008"/>
            <a:chExt cx="5519" cy="1132"/>
          </a:xfrm>
        </p:grpSpPr>
        <p:sp>
          <p:nvSpPr>
            <p:cNvPr id="1132681" name="AutoShape 137"/>
            <p:cNvSpPr>
              <a:spLocks noChangeArrowheads="1"/>
            </p:cNvSpPr>
            <p:nvPr/>
          </p:nvSpPr>
          <p:spPr bwMode="auto">
            <a:xfrm>
              <a:off x="761" y="3021"/>
              <a:ext cx="288" cy="257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82" name="AutoShape 138"/>
            <p:cNvSpPr>
              <a:spLocks noChangeArrowheads="1"/>
            </p:cNvSpPr>
            <p:nvPr/>
          </p:nvSpPr>
          <p:spPr bwMode="auto">
            <a:xfrm>
              <a:off x="1498" y="3015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83" name="AutoShape 139"/>
            <p:cNvSpPr>
              <a:spLocks noChangeArrowheads="1"/>
            </p:cNvSpPr>
            <p:nvPr/>
          </p:nvSpPr>
          <p:spPr bwMode="auto">
            <a:xfrm>
              <a:off x="2183" y="3017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84" name="AutoShape 140"/>
            <p:cNvSpPr>
              <a:spLocks noChangeArrowheads="1"/>
            </p:cNvSpPr>
            <p:nvPr/>
          </p:nvSpPr>
          <p:spPr bwMode="auto">
            <a:xfrm>
              <a:off x="2849" y="3039"/>
              <a:ext cx="288" cy="237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85" name="AutoShape 141"/>
            <p:cNvSpPr>
              <a:spLocks noChangeArrowheads="1"/>
            </p:cNvSpPr>
            <p:nvPr/>
          </p:nvSpPr>
          <p:spPr bwMode="auto">
            <a:xfrm>
              <a:off x="3473" y="3013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86" name="AutoShape 142"/>
            <p:cNvSpPr>
              <a:spLocks noChangeArrowheads="1"/>
            </p:cNvSpPr>
            <p:nvPr/>
          </p:nvSpPr>
          <p:spPr bwMode="auto">
            <a:xfrm>
              <a:off x="4116" y="3013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87" name="AutoShape 143"/>
            <p:cNvSpPr>
              <a:spLocks noChangeArrowheads="1"/>
            </p:cNvSpPr>
            <p:nvPr/>
          </p:nvSpPr>
          <p:spPr bwMode="auto">
            <a:xfrm>
              <a:off x="4729" y="3008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88" name="AutoShape 144"/>
            <p:cNvCxnSpPr>
              <a:cxnSpLocks noChangeShapeType="1"/>
              <a:stCxn id="1132697" idx="6"/>
              <a:endCxn id="1132681" idx="2"/>
            </p:cNvCxnSpPr>
            <p:nvPr/>
          </p:nvCxnSpPr>
          <p:spPr bwMode="auto">
            <a:xfrm flipV="1">
              <a:off x="367" y="3150"/>
              <a:ext cx="394" cy="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689" name="AutoShape 145"/>
            <p:cNvCxnSpPr>
              <a:cxnSpLocks noChangeShapeType="1"/>
              <a:stCxn id="1132681" idx="6"/>
              <a:endCxn id="1132682" idx="2"/>
            </p:cNvCxnSpPr>
            <p:nvPr/>
          </p:nvCxnSpPr>
          <p:spPr bwMode="auto">
            <a:xfrm>
              <a:off x="1049" y="3150"/>
              <a:ext cx="449" cy="9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690" name="AutoShape 146"/>
            <p:cNvCxnSpPr>
              <a:cxnSpLocks noChangeShapeType="1"/>
              <a:stCxn id="1132682" idx="6"/>
              <a:endCxn id="1132683" idx="2"/>
            </p:cNvCxnSpPr>
            <p:nvPr/>
          </p:nvCxnSpPr>
          <p:spPr bwMode="auto">
            <a:xfrm>
              <a:off x="1786" y="3159"/>
              <a:ext cx="397" cy="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691" name="AutoShape 147"/>
            <p:cNvCxnSpPr>
              <a:cxnSpLocks noChangeShapeType="1"/>
              <a:stCxn id="1132683" idx="6"/>
              <a:endCxn id="1132684" idx="2"/>
            </p:cNvCxnSpPr>
            <p:nvPr/>
          </p:nvCxnSpPr>
          <p:spPr bwMode="auto">
            <a:xfrm flipV="1">
              <a:off x="2471" y="3158"/>
              <a:ext cx="378" cy="3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692" name="AutoShape 148"/>
            <p:cNvCxnSpPr>
              <a:cxnSpLocks noChangeShapeType="1"/>
              <a:stCxn id="1132684" idx="6"/>
              <a:endCxn id="1132685" idx="2"/>
            </p:cNvCxnSpPr>
            <p:nvPr/>
          </p:nvCxnSpPr>
          <p:spPr bwMode="auto">
            <a:xfrm flipV="1">
              <a:off x="3137" y="3157"/>
              <a:ext cx="336" cy="1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693" name="AutoShape 149"/>
            <p:cNvCxnSpPr>
              <a:cxnSpLocks noChangeShapeType="1"/>
              <a:stCxn id="1132685" idx="6"/>
              <a:endCxn id="1132686" idx="2"/>
            </p:cNvCxnSpPr>
            <p:nvPr/>
          </p:nvCxnSpPr>
          <p:spPr bwMode="auto">
            <a:xfrm>
              <a:off x="3761" y="3157"/>
              <a:ext cx="355" cy="0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694" name="AutoShape 150"/>
            <p:cNvCxnSpPr>
              <a:cxnSpLocks noChangeShapeType="1"/>
              <a:stCxn id="1132686" idx="6"/>
              <a:endCxn id="1132687" idx="2"/>
            </p:cNvCxnSpPr>
            <p:nvPr/>
          </p:nvCxnSpPr>
          <p:spPr bwMode="auto">
            <a:xfrm flipV="1">
              <a:off x="4404" y="3152"/>
              <a:ext cx="325" cy="5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2695" name="AutoShape 151"/>
            <p:cNvCxnSpPr>
              <a:cxnSpLocks noChangeShapeType="1"/>
              <a:stCxn id="1132687" idx="6"/>
              <a:endCxn id="1132700" idx="2"/>
            </p:cNvCxnSpPr>
            <p:nvPr/>
          </p:nvCxnSpPr>
          <p:spPr bwMode="auto">
            <a:xfrm>
              <a:off x="5017" y="3152"/>
              <a:ext cx="293" cy="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32696" name="Group 152"/>
            <p:cNvGrpSpPr>
              <a:grpSpLocks/>
            </p:cNvGrpSpPr>
            <p:nvPr/>
          </p:nvGrpSpPr>
          <p:grpSpPr bwMode="auto">
            <a:xfrm>
              <a:off x="79" y="3008"/>
              <a:ext cx="288" cy="288"/>
              <a:chOff x="241" y="3648"/>
              <a:chExt cx="288" cy="288"/>
            </a:xfrm>
          </p:grpSpPr>
          <p:sp>
            <p:nvSpPr>
              <p:cNvPr id="1132697" name="AutoShape 153"/>
              <p:cNvSpPr>
                <a:spLocks noChangeArrowheads="1"/>
              </p:cNvSpPr>
              <p:nvPr/>
            </p:nvSpPr>
            <p:spPr bwMode="auto">
              <a:xfrm>
                <a:off x="241" y="3648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98" name="Text Box 154"/>
              <p:cNvSpPr txBox="1">
                <a:spLocks noChangeArrowheads="1"/>
              </p:cNvSpPr>
              <p:nvPr/>
            </p:nvSpPr>
            <p:spPr bwMode="auto">
              <a:xfrm>
                <a:off x="297" y="3662"/>
                <a:ext cx="209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66"/>
                    </a:solidFill>
                  </a:rPr>
                  <a:t>s</a:t>
                </a:r>
              </a:p>
            </p:txBody>
          </p:sp>
        </p:grpSp>
        <p:grpSp>
          <p:nvGrpSpPr>
            <p:cNvPr id="1132699" name="Group 155"/>
            <p:cNvGrpSpPr>
              <a:grpSpLocks/>
            </p:cNvGrpSpPr>
            <p:nvPr/>
          </p:nvGrpSpPr>
          <p:grpSpPr bwMode="auto">
            <a:xfrm>
              <a:off x="5310" y="3010"/>
              <a:ext cx="288" cy="288"/>
              <a:chOff x="5472" y="3650"/>
              <a:chExt cx="288" cy="288"/>
            </a:xfrm>
          </p:grpSpPr>
          <p:sp>
            <p:nvSpPr>
              <p:cNvPr id="1132700" name="AutoShape 156"/>
              <p:cNvSpPr>
                <a:spLocks noChangeArrowheads="1"/>
              </p:cNvSpPr>
              <p:nvPr/>
            </p:nvSpPr>
            <p:spPr bwMode="auto">
              <a:xfrm>
                <a:off x="5472" y="3650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701" name="Text Box 157"/>
              <p:cNvSpPr txBox="1">
                <a:spLocks noChangeArrowheads="1"/>
              </p:cNvSpPr>
              <p:nvPr/>
            </p:nvSpPr>
            <p:spPr bwMode="auto">
              <a:xfrm>
                <a:off x="5541" y="3663"/>
                <a:ext cx="2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66"/>
                    </a:solidFill>
                  </a:rPr>
                  <a:t>t</a:t>
                </a:r>
              </a:p>
            </p:txBody>
          </p:sp>
        </p:grpSp>
        <p:sp>
          <p:nvSpPr>
            <p:cNvPr id="1132702" name="Text Box 158"/>
            <p:cNvSpPr txBox="1">
              <a:spLocks noChangeArrowheads="1"/>
            </p:cNvSpPr>
            <p:nvPr/>
          </p:nvSpPr>
          <p:spPr bwMode="auto">
            <a:xfrm>
              <a:off x="997" y="3736"/>
              <a:ext cx="393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chemeClr val="tx1"/>
                  </a:solidFill>
                </a:rPr>
                <a:t>Ordinary Graph Reachability</a:t>
              </a:r>
            </a:p>
          </p:txBody>
        </p:sp>
      </p:grpSp>
      <p:grpSp>
        <p:nvGrpSpPr>
          <p:cNvPr id="1132546" name="Group 2"/>
          <p:cNvGrpSpPr>
            <a:grpSpLocks/>
          </p:cNvGrpSpPr>
          <p:nvPr/>
        </p:nvGrpSpPr>
        <p:grpSpPr bwMode="auto">
          <a:xfrm>
            <a:off x="811213" y="271463"/>
            <a:ext cx="8083550" cy="6300787"/>
            <a:chOff x="511" y="171"/>
            <a:chExt cx="5092" cy="3969"/>
          </a:xfrm>
        </p:grpSpPr>
        <p:grpSp>
          <p:nvGrpSpPr>
            <p:cNvPr id="1132547" name="Group 3"/>
            <p:cNvGrpSpPr>
              <a:grpSpLocks/>
            </p:cNvGrpSpPr>
            <p:nvPr/>
          </p:nvGrpSpPr>
          <p:grpSpPr bwMode="auto">
            <a:xfrm>
              <a:off x="511" y="1548"/>
              <a:ext cx="4792" cy="2002"/>
              <a:chOff x="511" y="1548"/>
              <a:chExt cx="4792" cy="2002"/>
            </a:xfrm>
          </p:grpSpPr>
          <p:sp>
            <p:nvSpPr>
              <p:cNvPr id="1132548" name="Text Box 4"/>
              <p:cNvSpPr txBox="1">
                <a:spLocks noChangeArrowheads="1"/>
              </p:cNvSpPr>
              <p:nvPr/>
            </p:nvSpPr>
            <p:spPr bwMode="auto">
              <a:xfrm>
                <a:off x="511" y="3121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9900"/>
                    </a:solidFill>
                  </a:rPr>
                  <a:t>(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49" name="Text Box 5"/>
              <p:cNvSpPr txBox="1">
                <a:spLocks noChangeArrowheads="1"/>
              </p:cNvSpPr>
              <p:nvPr/>
            </p:nvSpPr>
            <p:spPr bwMode="auto">
              <a:xfrm>
                <a:off x="1235" y="3192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</a:rPr>
                  <a:t>e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0" name="Text Box 6"/>
              <p:cNvSpPr txBox="1">
                <a:spLocks noChangeArrowheads="1"/>
              </p:cNvSpPr>
              <p:nvPr/>
            </p:nvSpPr>
            <p:spPr bwMode="auto">
              <a:xfrm>
                <a:off x="1876" y="3183"/>
                <a:ext cx="2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FF3300"/>
                    </a:solidFill>
                  </a:rPr>
                  <a:t>[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1" name="Text Box 7"/>
              <p:cNvSpPr txBox="1">
                <a:spLocks noChangeArrowheads="1"/>
              </p:cNvSpPr>
              <p:nvPr/>
            </p:nvSpPr>
            <p:spPr bwMode="auto">
              <a:xfrm>
                <a:off x="2476" y="2488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</a:rPr>
                  <a:t>e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2" name="Text Box 8"/>
              <p:cNvSpPr txBox="1">
                <a:spLocks noChangeArrowheads="1"/>
              </p:cNvSpPr>
              <p:nvPr/>
            </p:nvSpPr>
            <p:spPr bwMode="auto">
              <a:xfrm>
                <a:off x="2021" y="1548"/>
                <a:ext cx="2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FF3300"/>
                    </a:solidFill>
                  </a:rPr>
                  <a:t>]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3" name="Text Box 9"/>
              <p:cNvSpPr txBox="1">
                <a:spLocks noChangeArrowheads="1"/>
              </p:cNvSpPr>
              <p:nvPr/>
            </p:nvSpPr>
            <p:spPr bwMode="auto">
              <a:xfrm>
                <a:off x="1111" y="1568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</a:rPr>
                  <a:t>e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4" name="Text Box 10"/>
              <p:cNvSpPr txBox="1">
                <a:spLocks noChangeArrowheads="1"/>
              </p:cNvSpPr>
              <p:nvPr/>
            </p:nvSpPr>
            <p:spPr bwMode="auto">
              <a:xfrm>
                <a:off x="708" y="2376"/>
                <a:ext cx="2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FF3300"/>
                    </a:solidFill>
                  </a:rPr>
                  <a:t>[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5" name="Text Box 11"/>
              <p:cNvSpPr txBox="1">
                <a:spLocks noChangeArrowheads="1"/>
              </p:cNvSpPr>
              <p:nvPr/>
            </p:nvSpPr>
            <p:spPr bwMode="auto">
              <a:xfrm>
                <a:off x="2569" y="3202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</a:rPr>
                  <a:t>e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6" name="Text Box 12"/>
              <p:cNvSpPr txBox="1">
                <a:spLocks noChangeArrowheads="1"/>
              </p:cNvSpPr>
              <p:nvPr/>
            </p:nvSpPr>
            <p:spPr bwMode="auto">
              <a:xfrm>
                <a:off x="3242" y="3183"/>
                <a:ext cx="2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FF3300"/>
                    </a:solidFill>
                  </a:rPr>
                  <a:t>]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7" name="Text Box 13"/>
              <p:cNvSpPr txBox="1">
                <a:spLocks noChangeArrowheads="1"/>
              </p:cNvSpPr>
              <p:nvPr/>
            </p:nvSpPr>
            <p:spPr bwMode="auto">
              <a:xfrm>
                <a:off x="3873" y="3183"/>
                <a:ext cx="21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FF3300"/>
                    </a:solidFill>
                  </a:rPr>
                  <a:t>]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8" name="Text Box 14"/>
              <p:cNvSpPr txBox="1">
                <a:spLocks noChangeArrowheads="1"/>
              </p:cNvSpPr>
              <p:nvPr/>
            </p:nvSpPr>
            <p:spPr bwMode="auto">
              <a:xfrm>
                <a:off x="4545" y="3223"/>
                <a:ext cx="2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tx1"/>
                    </a:solidFill>
                  </a:rPr>
                  <a:t>e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  <p:sp>
            <p:nvSpPr>
              <p:cNvPr id="1132559" name="Text Box 15"/>
              <p:cNvSpPr txBox="1">
                <a:spLocks noChangeArrowheads="1"/>
              </p:cNvSpPr>
              <p:nvPr/>
            </p:nvSpPr>
            <p:spPr bwMode="auto">
              <a:xfrm>
                <a:off x="5093" y="3162"/>
                <a:ext cx="21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9900"/>
                    </a:solidFill>
                  </a:rPr>
                  <a:t>)</a:t>
                </a:r>
                <a:endParaRPr lang="en-US" altLang="en-US" sz="2400">
                  <a:solidFill>
                    <a:srgbClr val="CC0099"/>
                  </a:solidFill>
                </a:endParaRPr>
              </a:p>
            </p:txBody>
          </p:sp>
        </p:grpSp>
        <p:sp>
          <p:nvSpPr>
            <p:cNvPr id="1132560" name="Text Box 16"/>
            <p:cNvSpPr txBox="1">
              <a:spLocks noChangeArrowheads="1"/>
            </p:cNvSpPr>
            <p:nvPr/>
          </p:nvSpPr>
          <p:spPr bwMode="auto">
            <a:xfrm>
              <a:off x="3138" y="171"/>
              <a:ext cx="2465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i="1">
                  <a:solidFill>
                    <a:schemeClr val="tx1"/>
                  </a:solidFill>
                </a:rPr>
                <a:t>matched</a:t>
              </a:r>
              <a:endParaRPr lang="en-US" altLang="en-US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                |   e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                |   </a:t>
              </a:r>
              <a:r>
                <a:rPr lang="en-US" altLang="en-US">
                  <a:solidFill>
                    <a:srgbClr val="FF3300"/>
                  </a:solidFill>
                </a:rPr>
                <a:t>[</a:t>
              </a:r>
              <a:r>
                <a:rPr lang="en-US" altLang="en-US">
                  <a:solidFill>
                    <a:schemeClr val="tx1"/>
                  </a:solidFill>
                </a:rPr>
                <a:t> </a:t>
              </a:r>
              <a:r>
                <a:rPr lang="en-US" altLang="en-US" i="1">
                  <a:solidFill>
                    <a:schemeClr val="tx1"/>
                  </a:solidFill>
                </a:rPr>
                <a:t>matched</a:t>
              </a:r>
              <a:r>
                <a:rPr lang="en-US" altLang="en-US">
                  <a:solidFill>
                    <a:schemeClr val="tx1"/>
                  </a:solidFill>
                </a:rPr>
                <a:t> </a:t>
              </a:r>
              <a:r>
                <a:rPr lang="en-US" altLang="en-US">
                  <a:solidFill>
                    <a:srgbClr val="FF3300"/>
                  </a:solidFill>
                </a:rPr>
                <a:t>]</a:t>
              </a:r>
              <a:endParaRPr lang="en-US" altLang="en-US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                |   </a:t>
              </a:r>
              <a:r>
                <a:rPr lang="en-US" altLang="en-US">
                  <a:solidFill>
                    <a:srgbClr val="009900"/>
                  </a:solidFill>
                </a:rPr>
                <a:t>(</a:t>
              </a:r>
              <a:r>
                <a:rPr lang="en-US" altLang="en-US">
                  <a:solidFill>
                    <a:schemeClr val="tx1"/>
                  </a:solidFill>
                </a:rPr>
                <a:t> </a:t>
              </a:r>
              <a:r>
                <a:rPr lang="en-US" altLang="en-US" i="1">
                  <a:solidFill>
                    <a:schemeClr val="tx1"/>
                  </a:solidFill>
                </a:rPr>
                <a:t>matched</a:t>
              </a:r>
              <a:r>
                <a:rPr lang="en-US" altLang="en-US">
                  <a:solidFill>
                    <a:schemeClr val="tx1"/>
                  </a:solidFill>
                </a:rPr>
                <a:t> </a:t>
              </a:r>
              <a:r>
                <a:rPr lang="en-US" altLang="en-US">
                  <a:solidFill>
                    <a:srgbClr val="009900"/>
                  </a:solidFill>
                </a:rPr>
                <a:t>)</a:t>
              </a:r>
              <a:endParaRPr lang="en-US" altLang="en-US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                |   </a:t>
              </a:r>
              <a:r>
                <a:rPr lang="en-US" altLang="en-US" i="1">
                  <a:solidFill>
                    <a:schemeClr val="tx1"/>
                  </a:solidFill>
                </a:rPr>
                <a:t>matched</a:t>
              </a:r>
              <a:r>
                <a:rPr lang="en-US" altLang="en-US">
                  <a:solidFill>
                    <a:schemeClr val="tx1"/>
                  </a:solidFill>
                </a:rPr>
                <a:t>  </a:t>
              </a:r>
              <a:r>
                <a:rPr lang="en-US" altLang="en-US" i="1">
                  <a:solidFill>
                    <a:schemeClr val="tx1"/>
                  </a:solidFill>
                </a:rPr>
                <a:t>matched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132561" name="Text Box 17"/>
            <p:cNvSpPr txBox="1">
              <a:spLocks noChangeArrowheads="1"/>
            </p:cNvSpPr>
            <p:nvPr/>
          </p:nvSpPr>
          <p:spPr bwMode="auto">
            <a:xfrm>
              <a:off x="1637" y="3736"/>
              <a:ext cx="238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chemeClr val="tx1"/>
                  </a:solidFill>
                </a:rPr>
                <a:t>CFL-Reachability</a:t>
              </a:r>
            </a:p>
          </p:txBody>
        </p:sp>
        <p:graphicFrame>
          <p:nvGraphicFramePr>
            <p:cNvPr id="1132562" name="Object 18"/>
            <p:cNvGraphicFramePr>
              <a:graphicFrameLocks noChangeAspect="1"/>
            </p:cNvGraphicFramePr>
            <p:nvPr/>
          </p:nvGraphicFramePr>
          <p:xfrm>
            <a:off x="3847" y="214"/>
            <a:ext cx="433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704" name="Equation" r:id="rId5" imgW="304560" imgH="139680" progId="Equation.3">
                    <p:embed/>
                  </p:oleObj>
                </mc:Choice>
                <mc:Fallback>
                  <p:oleObj name="Equation" r:id="rId5" imgW="304560" imgH="1396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7" y="214"/>
                          <a:ext cx="433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32563" name="AutoShape 19"/>
          <p:cNvSpPr>
            <a:spLocks noChangeArrowheads="1"/>
          </p:cNvSpPr>
          <p:nvPr/>
        </p:nvSpPr>
        <p:spPr bwMode="auto">
          <a:xfrm>
            <a:off x="1271588" y="3092450"/>
            <a:ext cx="457200" cy="457200"/>
          </a:xfrm>
          <a:prstGeom prst="flowChartConnector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4" name="AutoShape 20"/>
          <p:cNvSpPr>
            <a:spLocks noChangeArrowheads="1"/>
          </p:cNvSpPr>
          <p:nvPr/>
        </p:nvSpPr>
        <p:spPr bwMode="auto">
          <a:xfrm>
            <a:off x="2325688" y="2447925"/>
            <a:ext cx="457200" cy="457200"/>
          </a:xfrm>
          <a:prstGeom prst="flowChartConnector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565" name="AutoShape 21"/>
          <p:cNvSpPr>
            <a:spLocks noChangeArrowheads="1"/>
          </p:cNvSpPr>
          <p:nvPr/>
        </p:nvSpPr>
        <p:spPr bwMode="auto">
          <a:xfrm>
            <a:off x="3516313" y="3241675"/>
            <a:ext cx="457200" cy="457200"/>
          </a:xfrm>
          <a:prstGeom prst="flowChartConnector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32566" name="AutoShape 22"/>
          <p:cNvCxnSpPr>
            <a:cxnSpLocks noChangeShapeType="1"/>
            <a:stCxn id="1132573" idx="0"/>
            <a:endCxn id="1132565" idx="4"/>
          </p:cNvCxnSpPr>
          <p:nvPr/>
        </p:nvCxnSpPr>
        <p:spPr bwMode="auto">
          <a:xfrm flipV="1">
            <a:off x="3694113" y="3698875"/>
            <a:ext cx="50800" cy="1090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2567" name="AutoShape 23"/>
          <p:cNvCxnSpPr>
            <a:cxnSpLocks noChangeShapeType="1"/>
            <a:stCxn id="1132565" idx="1"/>
            <a:endCxn id="1132564" idx="5"/>
          </p:cNvCxnSpPr>
          <p:nvPr/>
        </p:nvCxnSpPr>
        <p:spPr bwMode="auto">
          <a:xfrm flipH="1" flipV="1">
            <a:off x="2716213" y="2838450"/>
            <a:ext cx="866775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2568" name="AutoShape 24"/>
          <p:cNvCxnSpPr>
            <a:cxnSpLocks noChangeShapeType="1"/>
            <a:stCxn id="1132564" idx="3"/>
            <a:endCxn id="1132563" idx="7"/>
          </p:cNvCxnSpPr>
          <p:nvPr/>
        </p:nvCxnSpPr>
        <p:spPr bwMode="auto">
          <a:xfrm flipH="1">
            <a:off x="1662113" y="2838450"/>
            <a:ext cx="730250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2569" name="AutoShape 25"/>
          <p:cNvCxnSpPr>
            <a:cxnSpLocks noChangeShapeType="1"/>
            <a:stCxn id="1132563" idx="4"/>
            <a:endCxn id="1132571" idx="0"/>
          </p:cNvCxnSpPr>
          <p:nvPr/>
        </p:nvCxnSpPr>
        <p:spPr bwMode="auto">
          <a:xfrm flipH="1">
            <a:off x="1436688" y="3549650"/>
            <a:ext cx="63500" cy="1246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32592" name="Group 48"/>
          <p:cNvGrpSpPr>
            <a:grpSpLocks/>
          </p:cNvGrpSpPr>
          <p:nvPr/>
        </p:nvGrpSpPr>
        <p:grpSpPr bwMode="auto">
          <a:xfrm>
            <a:off x="125413" y="4775200"/>
            <a:ext cx="457200" cy="457200"/>
            <a:chOff x="79" y="3008"/>
            <a:chExt cx="288" cy="288"/>
          </a:xfrm>
        </p:grpSpPr>
        <p:sp>
          <p:nvSpPr>
            <p:cNvPr id="1132593" name="AutoShape 49"/>
            <p:cNvSpPr>
              <a:spLocks noChangeArrowheads="1"/>
            </p:cNvSpPr>
            <p:nvPr/>
          </p:nvSpPr>
          <p:spPr bwMode="auto">
            <a:xfrm>
              <a:off x="79" y="3008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94" name="Text Box 50"/>
            <p:cNvSpPr txBox="1">
              <a:spLocks noChangeArrowheads="1"/>
            </p:cNvSpPr>
            <p:nvPr/>
          </p:nvSpPr>
          <p:spPr bwMode="auto">
            <a:xfrm>
              <a:off x="135" y="3022"/>
              <a:ext cx="20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66"/>
                  </a:solidFill>
                </a:rPr>
                <a:t>s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132600" name="Group 56"/>
          <p:cNvGrpSpPr>
            <a:grpSpLocks/>
          </p:cNvGrpSpPr>
          <p:nvPr/>
        </p:nvGrpSpPr>
        <p:grpSpPr bwMode="auto">
          <a:xfrm>
            <a:off x="623888" y="1089025"/>
            <a:ext cx="2211387" cy="4154488"/>
            <a:chOff x="393" y="686"/>
            <a:chExt cx="1393" cy="2617"/>
          </a:xfrm>
        </p:grpSpPr>
        <p:sp>
          <p:nvSpPr>
            <p:cNvPr id="1132601" name="AutoShape 57"/>
            <p:cNvSpPr>
              <a:spLocks noChangeArrowheads="1"/>
            </p:cNvSpPr>
            <p:nvPr/>
          </p:nvSpPr>
          <p:spPr bwMode="auto">
            <a:xfrm>
              <a:off x="1498" y="3015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0066"/>
                </a:solidFill>
              </a:endParaRPr>
            </a:p>
          </p:txBody>
        </p:sp>
        <p:cxnSp>
          <p:nvCxnSpPr>
            <p:cNvPr id="1132602" name="AutoShape 58"/>
            <p:cNvCxnSpPr>
              <a:cxnSpLocks noChangeShapeType="1"/>
            </p:cNvCxnSpPr>
            <p:nvPr/>
          </p:nvCxnSpPr>
          <p:spPr bwMode="auto">
            <a:xfrm>
              <a:off x="1049" y="3150"/>
              <a:ext cx="449" cy="9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03" name="Text Box 59"/>
            <p:cNvSpPr txBox="1">
              <a:spLocks noChangeArrowheads="1"/>
            </p:cNvSpPr>
            <p:nvPr/>
          </p:nvSpPr>
          <p:spPr bwMode="auto">
            <a:xfrm>
              <a:off x="393" y="68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1132604" name="Group 60"/>
          <p:cNvGrpSpPr>
            <a:grpSpLocks/>
          </p:cNvGrpSpPr>
          <p:nvPr/>
        </p:nvGrpSpPr>
        <p:grpSpPr bwMode="auto">
          <a:xfrm>
            <a:off x="1304925" y="1089025"/>
            <a:ext cx="2667000" cy="3700463"/>
            <a:chOff x="822" y="686"/>
            <a:chExt cx="1680" cy="2331"/>
          </a:xfrm>
        </p:grpSpPr>
        <p:sp>
          <p:nvSpPr>
            <p:cNvPr id="1132605" name="AutoShape 61"/>
            <p:cNvSpPr>
              <a:spLocks noChangeArrowheads="1"/>
            </p:cNvSpPr>
            <p:nvPr/>
          </p:nvSpPr>
          <p:spPr bwMode="auto">
            <a:xfrm>
              <a:off x="2214" y="2042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06" name="AutoShape 62"/>
            <p:cNvCxnSpPr>
              <a:cxnSpLocks noChangeShapeType="1"/>
            </p:cNvCxnSpPr>
            <p:nvPr/>
          </p:nvCxnSpPr>
          <p:spPr bwMode="auto">
            <a:xfrm flipV="1">
              <a:off x="2327" y="2330"/>
              <a:ext cx="31" cy="687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07" name="Text Box 63"/>
            <p:cNvSpPr txBox="1">
              <a:spLocks noChangeArrowheads="1"/>
            </p:cNvSpPr>
            <p:nvPr/>
          </p:nvSpPr>
          <p:spPr bwMode="auto">
            <a:xfrm>
              <a:off x="822" y="68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1132608" name="Group 64"/>
          <p:cNvGrpSpPr>
            <a:grpSpLocks/>
          </p:cNvGrpSpPr>
          <p:nvPr/>
        </p:nvGrpSpPr>
        <p:grpSpPr bwMode="auto">
          <a:xfrm>
            <a:off x="1270000" y="1089025"/>
            <a:ext cx="1122363" cy="2460625"/>
            <a:chOff x="800" y="686"/>
            <a:chExt cx="707" cy="1550"/>
          </a:xfrm>
        </p:grpSpPr>
        <p:sp>
          <p:nvSpPr>
            <p:cNvPr id="1132609" name="AutoShape 65"/>
            <p:cNvSpPr>
              <a:spLocks noChangeArrowheads="1"/>
            </p:cNvSpPr>
            <p:nvPr/>
          </p:nvSpPr>
          <p:spPr bwMode="auto">
            <a:xfrm>
              <a:off x="800" y="1948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10" name="AutoShape 66"/>
            <p:cNvCxnSpPr>
              <a:cxnSpLocks noChangeShapeType="1"/>
            </p:cNvCxnSpPr>
            <p:nvPr/>
          </p:nvCxnSpPr>
          <p:spPr bwMode="auto">
            <a:xfrm flipH="1">
              <a:off x="1046" y="1788"/>
              <a:ext cx="461" cy="20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11" name="Text Box 67"/>
            <p:cNvSpPr txBox="1">
              <a:spLocks noChangeArrowheads="1"/>
            </p:cNvSpPr>
            <p:nvPr/>
          </p:nvSpPr>
          <p:spPr bwMode="auto">
            <a:xfrm>
              <a:off x="1250" y="68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1132612" name="Group 68"/>
          <p:cNvGrpSpPr>
            <a:grpSpLocks/>
          </p:cNvGrpSpPr>
          <p:nvPr/>
        </p:nvGrpSpPr>
        <p:grpSpPr bwMode="auto">
          <a:xfrm>
            <a:off x="1598613" y="1089025"/>
            <a:ext cx="1417637" cy="3767138"/>
            <a:chOff x="1007" y="686"/>
            <a:chExt cx="893" cy="2373"/>
          </a:xfrm>
        </p:grpSpPr>
        <p:cxnSp>
          <p:nvCxnSpPr>
            <p:cNvPr id="1132613" name="AutoShape 69"/>
            <p:cNvCxnSpPr>
              <a:cxnSpLocks noChangeShapeType="1"/>
              <a:stCxn id="1132597" idx="7"/>
              <a:endCxn id="1132601" idx="1"/>
            </p:cNvCxnSpPr>
            <p:nvPr/>
          </p:nvCxnSpPr>
          <p:spPr bwMode="auto">
            <a:xfrm flipV="1">
              <a:off x="1007" y="3057"/>
              <a:ext cx="533" cy="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14" name="Text Box 70"/>
            <p:cNvSpPr txBox="1">
              <a:spLocks noChangeArrowheads="1"/>
            </p:cNvSpPr>
            <p:nvPr/>
          </p:nvSpPr>
          <p:spPr bwMode="auto">
            <a:xfrm>
              <a:off x="1679" y="68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1132615" name="Group 71"/>
          <p:cNvGrpSpPr>
            <a:grpSpLocks/>
          </p:cNvGrpSpPr>
          <p:nvPr/>
        </p:nvGrpSpPr>
        <p:grpSpPr bwMode="auto">
          <a:xfrm>
            <a:off x="3344863" y="1089025"/>
            <a:ext cx="1636712" cy="4162425"/>
            <a:chOff x="2107" y="686"/>
            <a:chExt cx="1031" cy="2622"/>
          </a:xfrm>
        </p:grpSpPr>
        <p:sp>
          <p:nvSpPr>
            <p:cNvPr id="1132616" name="AutoShape 72"/>
            <p:cNvSpPr>
              <a:spLocks noChangeArrowheads="1"/>
            </p:cNvSpPr>
            <p:nvPr/>
          </p:nvSpPr>
          <p:spPr bwMode="auto">
            <a:xfrm>
              <a:off x="2840" y="3008"/>
              <a:ext cx="298" cy="30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17" name="AutoShape 73"/>
            <p:cNvCxnSpPr>
              <a:cxnSpLocks noChangeShapeType="1"/>
            </p:cNvCxnSpPr>
            <p:nvPr/>
          </p:nvCxnSpPr>
          <p:spPr bwMode="auto">
            <a:xfrm flipV="1">
              <a:off x="2471" y="3158"/>
              <a:ext cx="378" cy="3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18" name="Text Box 74"/>
            <p:cNvSpPr txBox="1">
              <a:spLocks noChangeArrowheads="1"/>
            </p:cNvSpPr>
            <p:nvPr/>
          </p:nvSpPr>
          <p:spPr bwMode="auto">
            <a:xfrm>
              <a:off x="2107" y="68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1132619" name="Group 75"/>
          <p:cNvGrpSpPr>
            <a:grpSpLocks/>
          </p:cNvGrpSpPr>
          <p:nvPr/>
        </p:nvGrpSpPr>
        <p:grpSpPr bwMode="auto">
          <a:xfrm>
            <a:off x="4349750" y="1089025"/>
            <a:ext cx="3614738" cy="4143375"/>
            <a:chOff x="2740" y="686"/>
            <a:chExt cx="2277" cy="2610"/>
          </a:xfrm>
        </p:grpSpPr>
        <p:sp>
          <p:nvSpPr>
            <p:cNvPr id="1132620" name="AutoShape 76"/>
            <p:cNvSpPr>
              <a:spLocks noChangeArrowheads="1"/>
            </p:cNvSpPr>
            <p:nvPr/>
          </p:nvSpPr>
          <p:spPr bwMode="auto">
            <a:xfrm>
              <a:off x="4729" y="3008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21" name="AutoShape 77"/>
            <p:cNvCxnSpPr>
              <a:cxnSpLocks noChangeShapeType="1"/>
            </p:cNvCxnSpPr>
            <p:nvPr/>
          </p:nvCxnSpPr>
          <p:spPr bwMode="auto">
            <a:xfrm flipV="1">
              <a:off x="4404" y="3152"/>
              <a:ext cx="325" cy="5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22" name="Text Box 78"/>
            <p:cNvSpPr txBox="1">
              <a:spLocks noChangeArrowheads="1"/>
            </p:cNvSpPr>
            <p:nvPr/>
          </p:nvSpPr>
          <p:spPr bwMode="auto">
            <a:xfrm>
              <a:off x="2740" y="68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1132623" name="Group 79"/>
          <p:cNvGrpSpPr>
            <a:grpSpLocks/>
          </p:cNvGrpSpPr>
          <p:nvPr/>
        </p:nvGrpSpPr>
        <p:grpSpPr bwMode="auto">
          <a:xfrm>
            <a:off x="1436688" y="1089025"/>
            <a:ext cx="1203325" cy="3706813"/>
            <a:chOff x="905" y="686"/>
            <a:chExt cx="758" cy="2335"/>
          </a:xfrm>
        </p:grpSpPr>
        <p:cxnSp>
          <p:nvCxnSpPr>
            <p:cNvPr id="1132624" name="AutoShape 80"/>
            <p:cNvCxnSpPr>
              <a:cxnSpLocks noChangeShapeType="1"/>
            </p:cNvCxnSpPr>
            <p:nvPr/>
          </p:nvCxnSpPr>
          <p:spPr bwMode="auto">
            <a:xfrm flipH="1">
              <a:off x="905" y="2236"/>
              <a:ext cx="39" cy="785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25" name="Text Box 81"/>
            <p:cNvSpPr txBox="1">
              <a:spLocks noChangeArrowheads="1"/>
            </p:cNvSpPr>
            <p:nvPr/>
          </p:nvSpPr>
          <p:spPr bwMode="auto">
            <a:xfrm>
              <a:off x="1475" y="686"/>
              <a:ext cx="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[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132626" name="Group 82"/>
          <p:cNvGrpSpPr>
            <a:grpSpLocks/>
          </p:cNvGrpSpPr>
          <p:nvPr/>
        </p:nvGrpSpPr>
        <p:grpSpPr bwMode="auto">
          <a:xfrm>
            <a:off x="981075" y="1089025"/>
            <a:ext cx="2941638" cy="4157663"/>
            <a:chOff x="618" y="686"/>
            <a:chExt cx="1853" cy="2619"/>
          </a:xfrm>
        </p:grpSpPr>
        <p:sp>
          <p:nvSpPr>
            <p:cNvPr id="1132627" name="AutoShape 83"/>
            <p:cNvSpPr>
              <a:spLocks noChangeArrowheads="1"/>
            </p:cNvSpPr>
            <p:nvPr/>
          </p:nvSpPr>
          <p:spPr bwMode="auto">
            <a:xfrm>
              <a:off x="2183" y="3017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28" name="AutoShape 84"/>
            <p:cNvCxnSpPr>
              <a:cxnSpLocks noChangeShapeType="1"/>
            </p:cNvCxnSpPr>
            <p:nvPr/>
          </p:nvCxnSpPr>
          <p:spPr bwMode="auto">
            <a:xfrm>
              <a:off x="1786" y="3159"/>
              <a:ext cx="397" cy="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29" name="Text Box 85"/>
            <p:cNvSpPr txBox="1">
              <a:spLocks noChangeArrowheads="1"/>
            </p:cNvSpPr>
            <p:nvPr/>
          </p:nvSpPr>
          <p:spPr bwMode="auto">
            <a:xfrm>
              <a:off x="618" y="686"/>
              <a:ext cx="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[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132630" name="Group 86"/>
          <p:cNvGrpSpPr>
            <a:grpSpLocks/>
          </p:cNvGrpSpPr>
          <p:nvPr/>
        </p:nvGrpSpPr>
        <p:grpSpPr bwMode="auto">
          <a:xfrm>
            <a:off x="2768600" y="1089025"/>
            <a:ext cx="763588" cy="3767138"/>
            <a:chOff x="1744" y="686"/>
            <a:chExt cx="481" cy="2373"/>
          </a:xfrm>
        </p:grpSpPr>
        <p:cxnSp>
          <p:nvCxnSpPr>
            <p:cNvPr id="1132631" name="AutoShape 87"/>
            <p:cNvCxnSpPr>
              <a:cxnSpLocks noChangeShapeType="1"/>
              <a:stCxn id="1132601" idx="7"/>
              <a:endCxn id="1132627" idx="1"/>
            </p:cNvCxnSpPr>
            <p:nvPr/>
          </p:nvCxnSpPr>
          <p:spPr bwMode="auto">
            <a:xfrm>
              <a:off x="1744" y="3057"/>
              <a:ext cx="481" cy="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32" name="Text Box 88"/>
            <p:cNvSpPr txBox="1">
              <a:spLocks noChangeArrowheads="1"/>
            </p:cNvSpPr>
            <p:nvPr/>
          </p:nvSpPr>
          <p:spPr bwMode="auto">
            <a:xfrm>
              <a:off x="1904" y="686"/>
              <a:ext cx="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[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132633" name="Group 89"/>
          <p:cNvGrpSpPr>
            <a:grpSpLocks/>
          </p:cNvGrpSpPr>
          <p:nvPr/>
        </p:nvGrpSpPr>
        <p:grpSpPr bwMode="auto">
          <a:xfrm>
            <a:off x="460375" y="1085850"/>
            <a:ext cx="8426450" cy="4149725"/>
            <a:chOff x="290" y="684"/>
            <a:chExt cx="5308" cy="2614"/>
          </a:xfrm>
        </p:grpSpPr>
        <p:grpSp>
          <p:nvGrpSpPr>
            <p:cNvPr id="1132634" name="Group 90"/>
            <p:cNvGrpSpPr>
              <a:grpSpLocks/>
            </p:cNvGrpSpPr>
            <p:nvPr/>
          </p:nvGrpSpPr>
          <p:grpSpPr bwMode="auto">
            <a:xfrm>
              <a:off x="5310" y="3010"/>
              <a:ext cx="288" cy="288"/>
              <a:chOff x="5310" y="3010"/>
              <a:chExt cx="288" cy="288"/>
            </a:xfrm>
          </p:grpSpPr>
          <p:sp>
            <p:nvSpPr>
              <p:cNvPr id="1132635" name="AutoShape 91"/>
              <p:cNvSpPr>
                <a:spLocks noChangeArrowheads="1"/>
              </p:cNvSpPr>
              <p:nvPr/>
            </p:nvSpPr>
            <p:spPr bwMode="auto">
              <a:xfrm>
                <a:off x="5310" y="3010"/>
                <a:ext cx="288" cy="288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636" name="Text Box 92"/>
              <p:cNvSpPr txBox="1">
                <a:spLocks noChangeArrowheads="1"/>
              </p:cNvSpPr>
              <p:nvPr/>
            </p:nvSpPr>
            <p:spPr bwMode="auto">
              <a:xfrm>
                <a:off x="5379" y="3023"/>
                <a:ext cx="2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66"/>
                    </a:solidFill>
                  </a:rPr>
                  <a:t>t</a:t>
                </a: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32637" name="AutoShape 93"/>
            <p:cNvCxnSpPr>
              <a:cxnSpLocks noChangeShapeType="1"/>
            </p:cNvCxnSpPr>
            <p:nvPr/>
          </p:nvCxnSpPr>
          <p:spPr bwMode="auto">
            <a:xfrm>
              <a:off x="5017" y="3152"/>
              <a:ext cx="293" cy="2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38" name="Text Box 94"/>
            <p:cNvSpPr txBox="1">
              <a:spLocks noChangeArrowheads="1"/>
            </p:cNvSpPr>
            <p:nvPr/>
          </p:nvSpPr>
          <p:spPr bwMode="auto">
            <a:xfrm>
              <a:off x="2965" y="684"/>
              <a:ext cx="1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9900"/>
                  </a:solidFill>
                </a:rPr>
                <a:t>)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32639" name="Line 95"/>
            <p:cNvSpPr>
              <a:spLocks noChangeShapeType="1"/>
            </p:cNvSpPr>
            <p:nvPr/>
          </p:nvSpPr>
          <p:spPr bwMode="auto">
            <a:xfrm>
              <a:off x="290" y="1106"/>
              <a:ext cx="2793" cy="0"/>
            </a:xfrm>
            <a:prstGeom prst="line">
              <a:avLst/>
            </a:prstGeom>
            <a:noFill/>
            <a:ln w="349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2640" name="Group 96"/>
          <p:cNvGrpSpPr>
            <a:grpSpLocks/>
          </p:cNvGrpSpPr>
          <p:nvPr/>
        </p:nvGrpSpPr>
        <p:grpSpPr bwMode="auto">
          <a:xfrm>
            <a:off x="3157538" y="1089025"/>
            <a:ext cx="2813050" cy="4151313"/>
            <a:chOff x="1989" y="686"/>
            <a:chExt cx="1772" cy="2615"/>
          </a:xfrm>
        </p:grpSpPr>
        <p:sp>
          <p:nvSpPr>
            <p:cNvPr id="1132641" name="AutoShape 97"/>
            <p:cNvSpPr>
              <a:spLocks noChangeArrowheads="1"/>
            </p:cNvSpPr>
            <p:nvPr/>
          </p:nvSpPr>
          <p:spPr bwMode="auto">
            <a:xfrm>
              <a:off x="3473" y="3013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42" name="AutoShape 98"/>
            <p:cNvCxnSpPr>
              <a:cxnSpLocks noChangeShapeType="1"/>
            </p:cNvCxnSpPr>
            <p:nvPr/>
          </p:nvCxnSpPr>
          <p:spPr bwMode="auto">
            <a:xfrm flipV="1">
              <a:off x="3137" y="3157"/>
              <a:ext cx="336" cy="1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43" name="Text Box 99"/>
            <p:cNvSpPr txBox="1">
              <a:spLocks noChangeArrowheads="1"/>
            </p:cNvSpPr>
            <p:nvPr/>
          </p:nvSpPr>
          <p:spPr bwMode="auto">
            <a:xfrm>
              <a:off x="2332" y="686"/>
              <a:ext cx="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]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32644" name="Line 100"/>
            <p:cNvSpPr>
              <a:spLocks noChangeShapeType="1"/>
            </p:cNvSpPr>
            <p:nvPr/>
          </p:nvSpPr>
          <p:spPr bwMode="auto">
            <a:xfrm>
              <a:off x="1989" y="986"/>
              <a:ext cx="445" cy="0"/>
            </a:xfrm>
            <a:prstGeom prst="line">
              <a:avLst/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2645" name="Group 101"/>
          <p:cNvGrpSpPr>
            <a:grpSpLocks/>
          </p:cNvGrpSpPr>
          <p:nvPr/>
        </p:nvGrpSpPr>
        <p:grpSpPr bwMode="auto">
          <a:xfrm>
            <a:off x="1100138" y="1089025"/>
            <a:ext cx="2481262" cy="2219325"/>
            <a:chOff x="693" y="686"/>
            <a:chExt cx="1563" cy="1398"/>
          </a:xfrm>
        </p:grpSpPr>
        <p:sp>
          <p:nvSpPr>
            <p:cNvPr id="1132646" name="AutoShape 102"/>
            <p:cNvSpPr>
              <a:spLocks noChangeArrowheads="1"/>
            </p:cNvSpPr>
            <p:nvPr/>
          </p:nvSpPr>
          <p:spPr bwMode="auto">
            <a:xfrm>
              <a:off x="1465" y="1542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47" name="AutoShape 103"/>
            <p:cNvCxnSpPr>
              <a:cxnSpLocks noChangeShapeType="1"/>
            </p:cNvCxnSpPr>
            <p:nvPr/>
          </p:nvCxnSpPr>
          <p:spPr bwMode="auto">
            <a:xfrm flipH="1" flipV="1">
              <a:off x="1711" y="1788"/>
              <a:ext cx="545" cy="296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48" name="Text Box 104"/>
            <p:cNvSpPr txBox="1">
              <a:spLocks noChangeArrowheads="1"/>
            </p:cNvSpPr>
            <p:nvPr/>
          </p:nvSpPr>
          <p:spPr bwMode="auto">
            <a:xfrm>
              <a:off x="1047" y="686"/>
              <a:ext cx="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]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32649" name="Line 105"/>
            <p:cNvSpPr>
              <a:spLocks noChangeShapeType="1"/>
            </p:cNvSpPr>
            <p:nvPr/>
          </p:nvSpPr>
          <p:spPr bwMode="auto">
            <a:xfrm>
              <a:off x="693" y="982"/>
              <a:ext cx="445" cy="0"/>
            </a:xfrm>
            <a:prstGeom prst="line">
              <a:avLst/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2650" name="Group 106"/>
          <p:cNvGrpSpPr>
            <a:grpSpLocks/>
          </p:cNvGrpSpPr>
          <p:nvPr/>
        </p:nvGrpSpPr>
        <p:grpSpPr bwMode="auto">
          <a:xfrm>
            <a:off x="2498725" y="1089025"/>
            <a:ext cx="4492625" cy="4151313"/>
            <a:chOff x="1574" y="686"/>
            <a:chExt cx="2830" cy="2615"/>
          </a:xfrm>
        </p:grpSpPr>
        <p:sp>
          <p:nvSpPr>
            <p:cNvPr id="1132651" name="AutoShape 107"/>
            <p:cNvSpPr>
              <a:spLocks noChangeArrowheads="1"/>
            </p:cNvSpPr>
            <p:nvPr/>
          </p:nvSpPr>
          <p:spPr bwMode="auto">
            <a:xfrm>
              <a:off x="4116" y="3013"/>
              <a:ext cx="288" cy="288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32652" name="AutoShape 108"/>
            <p:cNvCxnSpPr>
              <a:cxnSpLocks noChangeShapeType="1"/>
            </p:cNvCxnSpPr>
            <p:nvPr/>
          </p:nvCxnSpPr>
          <p:spPr bwMode="auto">
            <a:xfrm>
              <a:off x="3761" y="3157"/>
              <a:ext cx="355" cy="0"/>
            </a:xfrm>
            <a:prstGeom prst="straightConnector1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2653" name="Text Box 109"/>
            <p:cNvSpPr txBox="1">
              <a:spLocks noChangeArrowheads="1"/>
            </p:cNvSpPr>
            <p:nvPr/>
          </p:nvSpPr>
          <p:spPr bwMode="auto">
            <a:xfrm>
              <a:off x="2536" y="686"/>
              <a:ext cx="1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]</a:t>
              </a: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32654" name="Line 110"/>
            <p:cNvSpPr>
              <a:spLocks noChangeShapeType="1"/>
            </p:cNvSpPr>
            <p:nvPr/>
          </p:nvSpPr>
          <p:spPr bwMode="auto">
            <a:xfrm>
              <a:off x="1574" y="1045"/>
              <a:ext cx="1086" cy="0"/>
            </a:xfrm>
            <a:prstGeom prst="line">
              <a:avLst/>
            </a:prstGeom>
            <a:noFill/>
            <a:ln w="349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2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2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D058-500A-40C6-9685-B6726B369F8D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0863" y="1458913"/>
            <a:ext cx="4625975" cy="5094287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void p()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if (...)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+ 1;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p();    // p_calls_p1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- 1;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if (...)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- 1;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p();  // p_calls_p2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+ 1;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return;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}</a:t>
            </a:r>
            <a:endParaRPr lang="en-US" altLang="en-US" sz="4000"/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298575"/>
          </a:xfrm>
        </p:spPr>
        <p:txBody>
          <a:bodyPr/>
          <a:lstStyle/>
          <a:p>
            <a:r>
              <a:rPr lang="en-US" altLang="en-US" sz="3600"/>
              <a:t>An Expanded Set of Queries</a:t>
            </a:r>
          </a:p>
        </p:txBody>
      </p:sp>
      <p:sp>
        <p:nvSpPr>
          <p:cNvPr id="10076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050" y="1585913"/>
            <a:ext cx="4159250" cy="346075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int x;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80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void main() {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x = 5;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p(); //main_calls_p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return;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007621" name="Text Box 5"/>
          <p:cNvSpPr txBox="1">
            <a:spLocks noChangeArrowheads="1"/>
          </p:cNvSpPr>
          <p:nvPr/>
        </p:nvSpPr>
        <p:spPr bwMode="auto">
          <a:xfrm>
            <a:off x="8304213" y="1279525"/>
            <a:ext cx="492125" cy="669925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66"/>
                </a:solidFill>
              </a:rPr>
              <a:t>5</a:t>
            </a:r>
          </a:p>
        </p:txBody>
      </p:sp>
      <p:sp>
        <p:nvSpPr>
          <p:cNvPr id="1007622" name="Text Box 6"/>
          <p:cNvSpPr txBox="1">
            <a:spLocks noChangeArrowheads="1"/>
          </p:cNvSpPr>
          <p:nvPr/>
        </p:nvSpPr>
        <p:spPr bwMode="auto">
          <a:xfrm>
            <a:off x="134938" y="6278563"/>
            <a:ext cx="8874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&lt;x</a:t>
            </a:r>
            <a:r>
              <a:rPr lang="en-US" altLang="en-US" sz="3200" b="1">
                <a:solidFill>
                  <a:srgbClr val="FFFF00"/>
                </a:solidFill>
              </a:rPr>
              <a:t>,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2800" b="1">
                <a:solidFill>
                  <a:srgbClr val="FFFF00"/>
                </a:solidFill>
              </a:rPr>
              <a:t>enter</a:t>
            </a:r>
            <a:r>
              <a:rPr lang="en-US" altLang="en-US" sz="2800" b="1" baseline="-25000">
                <a:solidFill>
                  <a:srgbClr val="FFFF00"/>
                </a:solidFill>
              </a:rPr>
              <a:t>p</a:t>
            </a:r>
            <a:r>
              <a:rPr lang="en-US" altLang="en-US" sz="2800" b="1">
                <a:solidFill>
                  <a:srgbClr val="FFFF00"/>
                </a:solidFill>
              </a:rPr>
              <a:t>  p_calls_p2  p_calls_p1  main_calls_p&gt;</a:t>
            </a:r>
          </a:p>
        </p:txBody>
      </p:sp>
      <p:sp>
        <p:nvSpPr>
          <p:cNvPr id="1007623" name="Freeform 7"/>
          <p:cNvSpPr>
            <a:spLocks/>
          </p:cNvSpPr>
          <p:nvPr/>
        </p:nvSpPr>
        <p:spPr bwMode="auto">
          <a:xfrm>
            <a:off x="769938" y="1354138"/>
            <a:ext cx="4600575" cy="2206625"/>
          </a:xfrm>
          <a:custGeom>
            <a:avLst/>
            <a:gdLst>
              <a:gd name="T0" fmla="*/ 34 w 2898"/>
              <a:gd name="T1" fmla="*/ 802 h 1390"/>
              <a:gd name="T2" fmla="*/ 18 w 2898"/>
              <a:gd name="T3" fmla="*/ 1197 h 1390"/>
              <a:gd name="T4" fmla="*/ 67 w 2898"/>
              <a:gd name="T5" fmla="*/ 1378 h 1390"/>
              <a:gd name="T6" fmla="*/ 421 w 2898"/>
              <a:gd name="T7" fmla="*/ 1271 h 1390"/>
              <a:gd name="T8" fmla="*/ 931 w 2898"/>
              <a:gd name="T9" fmla="*/ 802 h 1390"/>
              <a:gd name="T10" fmla="*/ 1647 w 2898"/>
              <a:gd name="T11" fmla="*/ 259 h 1390"/>
              <a:gd name="T12" fmla="*/ 2329 w 2898"/>
              <a:gd name="T13" fmla="*/ 37 h 1390"/>
              <a:gd name="T14" fmla="*/ 2784 w 2898"/>
              <a:gd name="T15" fmla="*/ 39 h 1390"/>
              <a:gd name="T16" fmla="*/ 2898 w 2898"/>
              <a:gd name="T17" fmla="*/ 218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8" h="1390">
                <a:moveTo>
                  <a:pt x="34" y="802"/>
                </a:moveTo>
                <a:cubicBezTo>
                  <a:pt x="27" y="952"/>
                  <a:pt x="13" y="1101"/>
                  <a:pt x="18" y="1197"/>
                </a:cubicBezTo>
                <a:cubicBezTo>
                  <a:pt x="23" y="1293"/>
                  <a:pt x="0" y="1366"/>
                  <a:pt x="67" y="1378"/>
                </a:cubicBezTo>
                <a:cubicBezTo>
                  <a:pt x="134" y="1390"/>
                  <a:pt x="277" y="1367"/>
                  <a:pt x="421" y="1271"/>
                </a:cubicBezTo>
                <a:cubicBezTo>
                  <a:pt x="565" y="1175"/>
                  <a:pt x="727" y="971"/>
                  <a:pt x="931" y="802"/>
                </a:cubicBezTo>
                <a:cubicBezTo>
                  <a:pt x="1135" y="633"/>
                  <a:pt x="1414" y="386"/>
                  <a:pt x="1647" y="259"/>
                </a:cubicBezTo>
                <a:cubicBezTo>
                  <a:pt x="1880" y="132"/>
                  <a:pt x="2140" y="74"/>
                  <a:pt x="2329" y="37"/>
                </a:cubicBezTo>
                <a:cubicBezTo>
                  <a:pt x="2518" y="0"/>
                  <a:pt x="2689" y="9"/>
                  <a:pt x="2784" y="39"/>
                </a:cubicBezTo>
                <a:cubicBezTo>
                  <a:pt x="2879" y="69"/>
                  <a:pt x="2874" y="181"/>
                  <a:pt x="2898" y="218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7624" name="Freeform 8"/>
          <p:cNvSpPr>
            <a:spLocks/>
          </p:cNvSpPr>
          <p:nvPr/>
        </p:nvSpPr>
        <p:spPr bwMode="auto">
          <a:xfrm>
            <a:off x="5200650" y="1600200"/>
            <a:ext cx="3105150" cy="1484313"/>
          </a:xfrm>
          <a:custGeom>
            <a:avLst/>
            <a:gdLst>
              <a:gd name="T0" fmla="*/ 98 w 1956"/>
              <a:gd name="T1" fmla="*/ 55 h 935"/>
              <a:gd name="T2" fmla="*/ 147 w 1956"/>
              <a:gd name="T3" fmla="*/ 211 h 935"/>
              <a:gd name="T4" fmla="*/ 114 w 1956"/>
              <a:gd name="T5" fmla="*/ 392 h 935"/>
              <a:gd name="T6" fmla="*/ 48 w 1956"/>
              <a:gd name="T7" fmla="*/ 639 h 935"/>
              <a:gd name="T8" fmla="*/ 48 w 1956"/>
              <a:gd name="T9" fmla="*/ 837 h 935"/>
              <a:gd name="T10" fmla="*/ 337 w 1956"/>
              <a:gd name="T11" fmla="*/ 911 h 935"/>
              <a:gd name="T12" fmla="*/ 1325 w 1956"/>
              <a:gd name="T13" fmla="*/ 919 h 935"/>
              <a:gd name="T14" fmla="*/ 1842 w 1956"/>
              <a:gd name="T15" fmla="*/ 886 h 935"/>
              <a:gd name="T16" fmla="*/ 1850 w 1956"/>
              <a:gd name="T17" fmla="*/ 623 h 935"/>
              <a:gd name="T18" fmla="*/ 1209 w 1956"/>
              <a:gd name="T19" fmla="*/ 310 h 935"/>
              <a:gd name="T20" fmla="*/ 444 w 1956"/>
              <a:gd name="T21" fmla="*/ 38 h 935"/>
              <a:gd name="T22" fmla="*/ 42 w 1956"/>
              <a:gd name="T23" fmla="*/ 79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56" h="935">
                <a:moveTo>
                  <a:pt x="98" y="55"/>
                </a:moveTo>
                <a:cubicBezTo>
                  <a:pt x="106" y="81"/>
                  <a:pt x="144" y="155"/>
                  <a:pt x="147" y="211"/>
                </a:cubicBezTo>
                <a:cubicBezTo>
                  <a:pt x="150" y="267"/>
                  <a:pt x="130" y="321"/>
                  <a:pt x="114" y="392"/>
                </a:cubicBezTo>
                <a:cubicBezTo>
                  <a:pt x="98" y="463"/>
                  <a:pt x="59" y="565"/>
                  <a:pt x="48" y="639"/>
                </a:cubicBezTo>
                <a:cubicBezTo>
                  <a:pt x="37" y="713"/>
                  <a:pt x="0" y="792"/>
                  <a:pt x="48" y="837"/>
                </a:cubicBezTo>
                <a:cubicBezTo>
                  <a:pt x="96" y="882"/>
                  <a:pt x="124" y="897"/>
                  <a:pt x="337" y="911"/>
                </a:cubicBezTo>
                <a:cubicBezTo>
                  <a:pt x="550" y="925"/>
                  <a:pt x="1074" y="923"/>
                  <a:pt x="1325" y="919"/>
                </a:cubicBezTo>
                <a:cubicBezTo>
                  <a:pt x="1576" y="915"/>
                  <a:pt x="1755" y="935"/>
                  <a:pt x="1842" y="886"/>
                </a:cubicBezTo>
                <a:cubicBezTo>
                  <a:pt x="1929" y="837"/>
                  <a:pt x="1956" y="719"/>
                  <a:pt x="1850" y="623"/>
                </a:cubicBezTo>
                <a:cubicBezTo>
                  <a:pt x="1744" y="527"/>
                  <a:pt x="1443" y="407"/>
                  <a:pt x="1209" y="310"/>
                </a:cubicBezTo>
                <a:cubicBezTo>
                  <a:pt x="975" y="213"/>
                  <a:pt x="638" y="76"/>
                  <a:pt x="444" y="38"/>
                </a:cubicBezTo>
                <a:cubicBezTo>
                  <a:pt x="250" y="0"/>
                  <a:pt x="126" y="71"/>
                  <a:pt x="42" y="79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7625" name="Freeform 9"/>
          <p:cNvSpPr>
            <a:spLocks/>
          </p:cNvSpPr>
          <p:nvPr/>
        </p:nvSpPr>
        <p:spPr bwMode="auto">
          <a:xfrm>
            <a:off x="4189413" y="1389063"/>
            <a:ext cx="4381500" cy="3692525"/>
          </a:xfrm>
          <a:custGeom>
            <a:avLst/>
            <a:gdLst>
              <a:gd name="T0" fmla="*/ 776 w 2760"/>
              <a:gd name="T1" fmla="*/ 180 h 2326"/>
              <a:gd name="T2" fmla="*/ 455 w 2760"/>
              <a:gd name="T3" fmla="*/ 295 h 2326"/>
              <a:gd name="T4" fmla="*/ 126 w 2760"/>
              <a:gd name="T5" fmla="*/ 492 h 2326"/>
              <a:gd name="T6" fmla="*/ 11 w 2760"/>
              <a:gd name="T7" fmla="*/ 854 h 2326"/>
              <a:gd name="T8" fmla="*/ 60 w 2760"/>
              <a:gd name="T9" fmla="*/ 1274 h 2326"/>
              <a:gd name="T10" fmla="*/ 233 w 2760"/>
              <a:gd name="T11" fmla="*/ 1513 h 2326"/>
              <a:gd name="T12" fmla="*/ 489 w 2760"/>
              <a:gd name="T13" fmla="*/ 1603 h 2326"/>
              <a:gd name="T14" fmla="*/ 721 w 2760"/>
              <a:gd name="T15" fmla="*/ 1656 h 2326"/>
              <a:gd name="T16" fmla="*/ 710 w 2760"/>
              <a:gd name="T17" fmla="*/ 1866 h 2326"/>
              <a:gd name="T18" fmla="*/ 636 w 2760"/>
              <a:gd name="T19" fmla="*/ 2179 h 2326"/>
              <a:gd name="T20" fmla="*/ 833 w 2760"/>
              <a:gd name="T21" fmla="*/ 2278 h 2326"/>
              <a:gd name="T22" fmla="*/ 1526 w 2760"/>
              <a:gd name="T23" fmla="*/ 2311 h 2326"/>
              <a:gd name="T24" fmla="*/ 2472 w 2760"/>
              <a:gd name="T25" fmla="*/ 2270 h 2326"/>
              <a:gd name="T26" fmla="*/ 2678 w 2760"/>
              <a:gd name="T27" fmla="*/ 1973 h 2326"/>
              <a:gd name="T28" fmla="*/ 2743 w 2760"/>
              <a:gd name="T29" fmla="*/ 1109 h 2326"/>
              <a:gd name="T30" fmla="*/ 2669 w 2760"/>
              <a:gd name="T31" fmla="*/ 640 h 2326"/>
              <a:gd name="T32" fmla="*/ 2199 w 2760"/>
              <a:gd name="T33" fmla="*/ 171 h 2326"/>
              <a:gd name="T34" fmla="*/ 1566 w 2760"/>
              <a:gd name="T35" fmla="*/ 15 h 2326"/>
              <a:gd name="T36" fmla="*/ 883 w 2760"/>
              <a:gd name="T37" fmla="*/ 81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60" h="2326">
                <a:moveTo>
                  <a:pt x="776" y="180"/>
                </a:moveTo>
                <a:cubicBezTo>
                  <a:pt x="723" y="199"/>
                  <a:pt x="563" y="243"/>
                  <a:pt x="455" y="295"/>
                </a:cubicBezTo>
                <a:cubicBezTo>
                  <a:pt x="347" y="347"/>
                  <a:pt x="200" y="399"/>
                  <a:pt x="126" y="492"/>
                </a:cubicBezTo>
                <a:cubicBezTo>
                  <a:pt x="52" y="585"/>
                  <a:pt x="22" y="724"/>
                  <a:pt x="11" y="854"/>
                </a:cubicBezTo>
                <a:cubicBezTo>
                  <a:pt x="0" y="984"/>
                  <a:pt x="23" y="1164"/>
                  <a:pt x="60" y="1274"/>
                </a:cubicBezTo>
                <a:cubicBezTo>
                  <a:pt x="97" y="1384"/>
                  <a:pt x="162" y="1458"/>
                  <a:pt x="233" y="1513"/>
                </a:cubicBezTo>
                <a:cubicBezTo>
                  <a:pt x="304" y="1568"/>
                  <a:pt x="408" y="1579"/>
                  <a:pt x="489" y="1603"/>
                </a:cubicBezTo>
                <a:cubicBezTo>
                  <a:pt x="570" y="1627"/>
                  <a:pt x="684" y="1612"/>
                  <a:pt x="721" y="1656"/>
                </a:cubicBezTo>
                <a:cubicBezTo>
                  <a:pt x="758" y="1700"/>
                  <a:pt x="724" y="1779"/>
                  <a:pt x="710" y="1866"/>
                </a:cubicBezTo>
                <a:cubicBezTo>
                  <a:pt x="696" y="1953"/>
                  <a:pt x="616" y="2110"/>
                  <a:pt x="636" y="2179"/>
                </a:cubicBezTo>
                <a:cubicBezTo>
                  <a:pt x="656" y="2248"/>
                  <a:pt x="685" y="2256"/>
                  <a:pt x="833" y="2278"/>
                </a:cubicBezTo>
                <a:cubicBezTo>
                  <a:pt x="981" y="2300"/>
                  <a:pt x="1253" y="2312"/>
                  <a:pt x="1526" y="2311"/>
                </a:cubicBezTo>
                <a:cubicBezTo>
                  <a:pt x="1799" y="2310"/>
                  <a:pt x="2280" y="2326"/>
                  <a:pt x="2472" y="2270"/>
                </a:cubicBezTo>
                <a:cubicBezTo>
                  <a:pt x="2664" y="2214"/>
                  <a:pt x="2633" y="2167"/>
                  <a:pt x="2678" y="1973"/>
                </a:cubicBezTo>
                <a:cubicBezTo>
                  <a:pt x="2723" y="1779"/>
                  <a:pt x="2744" y="1331"/>
                  <a:pt x="2743" y="1109"/>
                </a:cubicBezTo>
                <a:cubicBezTo>
                  <a:pt x="2742" y="887"/>
                  <a:pt x="2760" y="796"/>
                  <a:pt x="2669" y="640"/>
                </a:cubicBezTo>
                <a:cubicBezTo>
                  <a:pt x="2578" y="484"/>
                  <a:pt x="2383" y="275"/>
                  <a:pt x="2199" y="171"/>
                </a:cubicBezTo>
                <a:cubicBezTo>
                  <a:pt x="2015" y="67"/>
                  <a:pt x="1785" y="30"/>
                  <a:pt x="1566" y="15"/>
                </a:cubicBezTo>
                <a:cubicBezTo>
                  <a:pt x="1347" y="0"/>
                  <a:pt x="1025" y="67"/>
                  <a:pt x="883" y="81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0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07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07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21" grpId="0" animBg="1"/>
      <p:bldP spid="100762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6EFA-E8DB-47EA-8486-DADAD286C4F5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298575"/>
          </a:xfrm>
        </p:spPr>
        <p:txBody>
          <a:bodyPr/>
          <a:lstStyle/>
          <a:p>
            <a:r>
              <a:rPr lang="en-US" altLang="en-US" sz="3600"/>
              <a:t>An Expanded Set of Queries</a:t>
            </a:r>
          </a:p>
        </p:txBody>
      </p:sp>
      <p:grpSp>
        <p:nvGrpSpPr>
          <p:cNvPr id="1008643" name="Group 3"/>
          <p:cNvGrpSpPr>
            <a:grpSpLocks/>
          </p:cNvGrpSpPr>
          <p:nvPr/>
        </p:nvGrpSpPr>
        <p:grpSpPr bwMode="auto">
          <a:xfrm>
            <a:off x="276225" y="1368425"/>
            <a:ext cx="2527300" cy="3895725"/>
            <a:chOff x="246" y="894"/>
            <a:chExt cx="1592" cy="2454"/>
          </a:xfrm>
        </p:grpSpPr>
        <p:sp>
          <p:nvSpPr>
            <p:cNvPr id="1008644" name="Text Box 4"/>
            <p:cNvSpPr txBox="1">
              <a:spLocks noChangeArrowheads="1"/>
            </p:cNvSpPr>
            <p:nvPr/>
          </p:nvSpPr>
          <p:spPr bwMode="auto">
            <a:xfrm>
              <a:off x="368" y="1222"/>
              <a:ext cx="14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main_calls_p</a:t>
              </a:r>
            </a:p>
          </p:txBody>
        </p:sp>
        <p:sp>
          <p:nvSpPr>
            <p:cNvPr id="1008645" name="Text Box 5"/>
            <p:cNvSpPr txBox="1">
              <a:spLocks noChangeArrowheads="1"/>
            </p:cNvSpPr>
            <p:nvPr/>
          </p:nvSpPr>
          <p:spPr bwMode="auto">
            <a:xfrm>
              <a:off x="246" y="3021"/>
              <a:ext cx="7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enter</a:t>
              </a:r>
              <a:r>
                <a:rPr lang="en-US" altLang="en-US" sz="2800" b="1" baseline="-25000">
                  <a:solidFill>
                    <a:srgbClr val="FFFF00"/>
                  </a:solidFill>
                </a:rPr>
                <a:t>p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008646" name="Text Box 6"/>
            <p:cNvSpPr txBox="1">
              <a:spLocks noChangeArrowheads="1"/>
            </p:cNvSpPr>
            <p:nvPr/>
          </p:nvSpPr>
          <p:spPr bwMode="auto">
            <a:xfrm>
              <a:off x="475" y="1954"/>
              <a:ext cx="12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p_calls_p1</a:t>
              </a:r>
            </a:p>
          </p:txBody>
        </p:sp>
        <p:sp>
          <p:nvSpPr>
            <p:cNvPr id="1008647" name="Text Box 7"/>
            <p:cNvSpPr txBox="1">
              <a:spLocks noChangeArrowheads="1"/>
            </p:cNvSpPr>
            <p:nvPr/>
          </p:nvSpPr>
          <p:spPr bwMode="auto">
            <a:xfrm>
              <a:off x="595" y="2660"/>
              <a:ext cx="12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p_calls_p2</a:t>
              </a:r>
            </a:p>
          </p:txBody>
        </p:sp>
        <p:sp>
          <p:nvSpPr>
            <p:cNvPr id="1008648" name="Freeform 8"/>
            <p:cNvSpPr>
              <a:spLocks/>
            </p:cNvSpPr>
            <p:nvPr/>
          </p:nvSpPr>
          <p:spPr bwMode="auto">
            <a:xfrm rot="-494685">
              <a:off x="367" y="1632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49" name="Freeform 9"/>
            <p:cNvSpPr>
              <a:spLocks/>
            </p:cNvSpPr>
            <p:nvPr/>
          </p:nvSpPr>
          <p:spPr bwMode="auto">
            <a:xfrm rot="-494685">
              <a:off x="488" y="2376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50" name="Freeform 10"/>
            <p:cNvSpPr>
              <a:spLocks/>
            </p:cNvSpPr>
            <p:nvPr/>
          </p:nvSpPr>
          <p:spPr bwMode="auto">
            <a:xfrm rot="-494685">
              <a:off x="251" y="894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51" name="Line 11"/>
            <p:cNvSpPr>
              <a:spLocks noChangeShapeType="1"/>
            </p:cNvSpPr>
            <p:nvPr/>
          </p:nvSpPr>
          <p:spPr bwMode="auto">
            <a:xfrm>
              <a:off x="324" y="1294"/>
              <a:ext cx="47" cy="3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52" name="Line 12"/>
            <p:cNvSpPr>
              <a:spLocks noChangeShapeType="1"/>
            </p:cNvSpPr>
            <p:nvPr/>
          </p:nvSpPr>
          <p:spPr bwMode="auto">
            <a:xfrm>
              <a:off x="561" y="2755"/>
              <a:ext cx="47" cy="3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53" name="Line 13"/>
            <p:cNvSpPr>
              <a:spLocks noChangeShapeType="1"/>
            </p:cNvSpPr>
            <p:nvPr/>
          </p:nvSpPr>
          <p:spPr bwMode="auto">
            <a:xfrm>
              <a:off x="443" y="2029"/>
              <a:ext cx="47" cy="3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008654" name="Text Box 14"/>
          <p:cNvSpPr txBox="1">
            <a:spLocks noChangeArrowheads="1"/>
          </p:cNvSpPr>
          <p:nvPr/>
        </p:nvSpPr>
        <p:spPr bwMode="auto">
          <a:xfrm>
            <a:off x="752475" y="5540375"/>
            <a:ext cx="1152525" cy="608013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FF66"/>
                </a:solidFill>
              </a:rPr>
              <a:t>x = 5</a:t>
            </a:r>
          </a:p>
        </p:txBody>
      </p:sp>
      <p:sp>
        <p:nvSpPr>
          <p:cNvPr id="1008655" name="Text Box 15"/>
          <p:cNvSpPr txBox="1">
            <a:spLocks noChangeArrowheads="1"/>
          </p:cNvSpPr>
          <p:nvPr/>
        </p:nvSpPr>
        <p:spPr bwMode="auto">
          <a:xfrm>
            <a:off x="530225" y="1568450"/>
            <a:ext cx="88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66"/>
                </a:solidFill>
              </a:rPr>
              <a:t>x = 5</a:t>
            </a:r>
          </a:p>
        </p:txBody>
      </p:sp>
      <p:sp>
        <p:nvSpPr>
          <p:cNvPr id="1008656" name="Text Box 16"/>
          <p:cNvSpPr txBox="1">
            <a:spLocks noChangeArrowheads="1"/>
          </p:cNvSpPr>
          <p:nvPr/>
        </p:nvSpPr>
        <p:spPr bwMode="auto">
          <a:xfrm>
            <a:off x="655638" y="2714625"/>
            <a:ext cx="134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66"/>
                </a:solidFill>
              </a:rPr>
              <a:t>x = x + 1</a:t>
            </a:r>
          </a:p>
        </p:txBody>
      </p:sp>
      <p:sp>
        <p:nvSpPr>
          <p:cNvPr id="1008657" name="Text Box 17"/>
          <p:cNvSpPr txBox="1">
            <a:spLocks noChangeArrowheads="1"/>
          </p:cNvSpPr>
          <p:nvPr/>
        </p:nvSpPr>
        <p:spPr bwMode="auto">
          <a:xfrm>
            <a:off x="879475" y="3863975"/>
            <a:ext cx="132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66"/>
                </a:solidFill>
              </a:rPr>
              <a:t>x = x - 1</a:t>
            </a:r>
          </a:p>
        </p:txBody>
      </p:sp>
      <p:grpSp>
        <p:nvGrpSpPr>
          <p:cNvPr id="1008658" name="Group 18"/>
          <p:cNvGrpSpPr>
            <a:grpSpLocks/>
          </p:cNvGrpSpPr>
          <p:nvPr/>
        </p:nvGrpSpPr>
        <p:grpSpPr bwMode="auto">
          <a:xfrm>
            <a:off x="4756150" y="1408113"/>
            <a:ext cx="4014788" cy="4783137"/>
            <a:chOff x="2996" y="887"/>
            <a:chExt cx="2529" cy="3013"/>
          </a:xfrm>
        </p:grpSpPr>
        <p:sp>
          <p:nvSpPr>
            <p:cNvPr id="1008659" name="Text Box 19"/>
            <p:cNvSpPr txBox="1">
              <a:spLocks noChangeArrowheads="1"/>
            </p:cNvSpPr>
            <p:nvPr/>
          </p:nvSpPr>
          <p:spPr bwMode="auto">
            <a:xfrm>
              <a:off x="4069" y="980"/>
              <a:ext cx="5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66"/>
                  </a:solidFill>
                </a:rPr>
                <a:t>x = 5</a:t>
              </a:r>
            </a:p>
          </p:txBody>
        </p:sp>
        <p:sp>
          <p:nvSpPr>
            <p:cNvPr id="1008660" name="Text Box 20"/>
            <p:cNvSpPr txBox="1">
              <a:spLocks noChangeArrowheads="1"/>
            </p:cNvSpPr>
            <p:nvPr/>
          </p:nvSpPr>
          <p:spPr bwMode="auto">
            <a:xfrm>
              <a:off x="4201" y="1719"/>
              <a:ext cx="8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66"/>
                  </a:solidFill>
                </a:rPr>
                <a:t>x = x + 1</a:t>
              </a:r>
            </a:p>
          </p:txBody>
        </p:sp>
        <p:sp>
          <p:nvSpPr>
            <p:cNvPr id="1008661" name="Text Box 21"/>
            <p:cNvSpPr txBox="1">
              <a:spLocks noChangeArrowheads="1"/>
            </p:cNvSpPr>
            <p:nvPr/>
          </p:nvSpPr>
          <p:spPr bwMode="auto">
            <a:xfrm>
              <a:off x="4324" y="2434"/>
              <a:ext cx="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66"/>
                  </a:solidFill>
                </a:rPr>
                <a:t>x = x - 1</a:t>
              </a:r>
            </a:p>
          </p:txBody>
        </p:sp>
        <p:sp>
          <p:nvSpPr>
            <p:cNvPr id="1008662" name="Text Box 22"/>
            <p:cNvSpPr txBox="1">
              <a:spLocks noChangeArrowheads="1"/>
            </p:cNvSpPr>
            <p:nvPr/>
          </p:nvSpPr>
          <p:spPr bwMode="auto">
            <a:xfrm>
              <a:off x="2996" y="2394"/>
              <a:ext cx="10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3399"/>
                  </a:solidFill>
                </a:rPr>
                <a:t>p_calls_p1</a:t>
              </a:r>
            </a:p>
          </p:txBody>
        </p:sp>
        <p:sp>
          <p:nvSpPr>
            <p:cNvPr id="1008663" name="Freeform 23"/>
            <p:cNvSpPr>
              <a:spLocks/>
            </p:cNvSpPr>
            <p:nvPr/>
          </p:nvSpPr>
          <p:spPr bwMode="auto">
            <a:xfrm rot="2611080">
              <a:off x="3741" y="2716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64" name="Line 24"/>
            <p:cNvSpPr>
              <a:spLocks noChangeShapeType="1"/>
            </p:cNvSpPr>
            <p:nvPr/>
          </p:nvSpPr>
          <p:spPr bwMode="auto">
            <a:xfrm rot="3293975">
              <a:off x="4029" y="2480"/>
              <a:ext cx="47" cy="308"/>
            </a:xfrm>
            <a:prstGeom prst="line">
              <a:avLst/>
            </a:prstGeom>
            <a:noFill/>
            <a:ln w="254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65" name="Text Box 25"/>
            <p:cNvSpPr txBox="1">
              <a:spLocks noChangeArrowheads="1"/>
            </p:cNvSpPr>
            <p:nvPr/>
          </p:nvSpPr>
          <p:spPr bwMode="auto">
            <a:xfrm>
              <a:off x="4055" y="1215"/>
              <a:ext cx="14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main_calls_p</a:t>
              </a:r>
            </a:p>
          </p:txBody>
        </p:sp>
        <p:sp>
          <p:nvSpPr>
            <p:cNvPr id="1008666" name="Text Box 26"/>
            <p:cNvSpPr txBox="1">
              <a:spLocks noChangeArrowheads="1"/>
            </p:cNvSpPr>
            <p:nvPr/>
          </p:nvSpPr>
          <p:spPr bwMode="auto">
            <a:xfrm>
              <a:off x="3933" y="3014"/>
              <a:ext cx="7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enter</a:t>
              </a:r>
              <a:r>
                <a:rPr lang="en-US" altLang="en-US" sz="2800" b="1" baseline="-25000">
                  <a:solidFill>
                    <a:srgbClr val="FFFF00"/>
                  </a:solidFill>
                </a:rPr>
                <a:t>p</a:t>
              </a:r>
              <a:endParaRPr lang="en-US" altLang="en-US" sz="2800" b="1">
                <a:solidFill>
                  <a:srgbClr val="FFFF00"/>
                </a:solidFill>
              </a:endParaRPr>
            </a:p>
          </p:txBody>
        </p:sp>
        <p:sp>
          <p:nvSpPr>
            <p:cNvPr id="1008667" name="Text Box 27"/>
            <p:cNvSpPr txBox="1">
              <a:spLocks noChangeArrowheads="1"/>
            </p:cNvSpPr>
            <p:nvPr/>
          </p:nvSpPr>
          <p:spPr bwMode="auto">
            <a:xfrm>
              <a:off x="4162" y="1947"/>
              <a:ext cx="12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p_calls_p1</a:t>
              </a:r>
            </a:p>
          </p:txBody>
        </p:sp>
        <p:sp>
          <p:nvSpPr>
            <p:cNvPr id="1008668" name="Text Box 28"/>
            <p:cNvSpPr txBox="1">
              <a:spLocks noChangeArrowheads="1"/>
            </p:cNvSpPr>
            <p:nvPr/>
          </p:nvSpPr>
          <p:spPr bwMode="auto">
            <a:xfrm>
              <a:off x="4282" y="2653"/>
              <a:ext cx="12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p_calls_p2</a:t>
              </a:r>
            </a:p>
          </p:txBody>
        </p:sp>
        <p:sp>
          <p:nvSpPr>
            <p:cNvPr id="1008669" name="Freeform 29"/>
            <p:cNvSpPr>
              <a:spLocks/>
            </p:cNvSpPr>
            <p:nvPr/>
          </p:nvSpPr>
          <p:spPr bwMode="auto">
            <a:xfrm rot="-494685">
              <a:off x="4054" y="1625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70" name="Freeform 30"/>
            <p:cNvSpPr>
              <a:spLocks/>
            </p:cNvSpPr>
            <p:nvPr/>
          </p:nvSpPr>
          <p:spPr bwMode="auto">
            <a:xfrm rot="-494685">
              <a:off x="4175" y="2369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71" name="Freeform 31"/>
            <p:cNvSpPr>
              <a:spLocks/>
            </p:cNvSpPr>
            <p:nvPr/>
          </p:nvSpPr>
          <p:spPr bwMode="auto">
            <a:xfrm rot="-494685">
              <a:off x="3938" y="887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72" name="Line 32"/>
            <p:cNvSpPr>
              <a:spLocks noChangeShapeType="1"/>
            </p:cNvSpPr>
            <p:nvPr/>
          </p:nvSpPr>
          <p:spPr bwMode="auto">
            <a:xfrm>
              <a:off x="4011" y="1287"/>
              <a:ext cx="47" cy="3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73" name="Line 33"/>
            <p:cNvSpPr>
              <a:spLocks noChangeShapeType="1"/>
            </p:cNvSpPr>
            <p:nvPr/>
          </p:nvSpPr>
          <p:spPr bwMode="auto">
            <a:xfrm>
              <a:off x="4248" y="2748"/>
              <a:ext cx="47" cy="3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74" name="Line 34"/>
            <p:cNvSpPr>
              <a:spLocks noChangeShapeType="1"/>
            </p:cNvSpPr>
            <p:nvPr/>
          </p:nvSpPr>
          <p:spPr bwMode="auto">
            <a:xfrm>
              <a:off x="4130" y="2022"/>
              <a:ext cx="47" cy="3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75" name="Freeform 35"/>
            <p:cNvSpPr>
              <a:spLocks/>
            </p:cNvSpPr>
            <p:nvPr/>
          </p:nvSpPr>
          <p:spPr bwMode="auto">
            <a:xfrm>
              <a:off x="3742" y="2644"/>
              <a:ext cx="402" cy="410"/>
            </a:xfrm>
            <a:custGeom>
              <a:avLst/>
              <a:gdLst>
                <a:gd name="T0" fmla="*/ 0 w 402"/>
                <a:gd name="T1" fmla="*/ 410 h 410"/>
                <a:gd name="T2" fmla="*/ 8 w 402"/>
                <a:gd name="T3" fmla="*/ 355 h 410"/>
                <a:gd name="T4" fmla="*/ 102 w 402"/>
                <a:gd name="T5" fmla="*/ 308 h 410"/>
                <a:gd name="T6" fmla="*/ 110 w 402"/>
                <a:gd name="T7" fmla="*/ 260 h 410"/>
                <a:gd name="T8" fmla="*/ 134 w 402"/>
                <a:gd name="T9" fmla="*/ 252 h 410"/>
                <a:gd name="T10" fmla="*/ 181 w 402"/>
                <a:gd name="T11" fmla="*/ 229 h 410"/>
                <a:gd name="T12" fmla="*/ 213 w 402"/>
                <a:gd name="T13" fmla="*/ 158 h 410"/>
                <a:gd name="T14" fmla="*/ 260 w 402"/>
                <a:gd name="T15" fmla="*/ 142 h 410"/>
                <a:gd name="T16" fmla="*/ 284 w 402"/>
                <a:gd name="T17" fmla="*/ 134 h 410"/>
                <a:gd name="T18" fmla="*/ 300 w 402"/>
                <a:gd name="T19" fmla="*/ 110 h 410"/>
                <a:gd name="T20" fmla="*/ 307 w 402"/>
                <a:gd name="T21" fmla="*/ 79 h 410"/>
                <a:gd name="T22" fmla="*/ 355 w 402"/>
                <a:gd name="T23" fmla="*/ 47 h 410"/>
                <a:gd name="T24" fmla="*/ 402 w 402"/>
                <a:gd name="T2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410">
                  <a:moveTo>
                    <a:pt x="0" y="410"/>
                  </a:moveTo>
                  <a:cubicBezTo>
                    <a:pt x="5" y="392"/>
                    <a:pt x="1" y="372"/>
                    <a:pt x="8" y="355"/>
                  </a:cubicBezTo>
                  <a:cubicBezTo>
                    <a:pt x="15" y="339"/>
                    <a:pt x="79" y="323"/>
                    <a:pt x="102" y="308"/>
                  </a:cubicBezTo>
                  <a:cubicBezTo>
                    <a:pt x="105" y="292"/>
                    <a:pt x="102" y="274"/>
                    <a:pt x="110" y="260"/>
                  </a:cubicBezTo>
                  <a:cubicBezTo>
                    <a:pt x="114" y="253"/>
                    <a:pt x="126" y="256"/>
                    <a:pt x="134" y="252"/>
                  </a:cubicBezTo>
                  <a:cubicBezTo>
                    <a:pt x="199" y="221"/>
                    <a:pt x="120" y="250"/>
                    <a:pt x="181" y="229"/>
                  </a:cubicBezTo>
                  <a:cubicBezTo>
                    <a:pt x="206" y="191"/>
                    <a:pt x="194" y="214"/>
                    <a:pt x="213" y="158"/>
                  </a:cubicBezTo>
                  <a:cubicBezTo>
                    <a:pt x="218" y="142"/>
                    <a:pt x="244" y="147"/>
                    <a:pt x="260" y="142"/>
                  </a:cubicBezTo>
                  <a:cubicBezTo>
                    <a:pt x="268" y="139"/>
                    <a:pt x="284" y="134"/>
                    <a:pt x="284" y="134"/>
                  </a:cubicBezTo>
                  <a:cubicBezTo>
                    <a:pt x="289" y="126"/>
                    <a:pt x="296" y="119"/>
                    <a:pt x="300" y="110"/>
                  </a:cubicBezTo>
                  <a:cubicBezTo>
                    <a:pt x="304" y="100"/>
                    <a:pt x="300" y="87"/>
                    <a:pt x="307" y="79"/>
                  </a:cubicBezTo>
                  <a:cubicBezTo>
                    <a:pt x="320" y="65"/>
                    <a:pt x="355" y="47"/>
                    <a:pt x="355" y="47"/>
                  </a:cubicBezTo>
                  <a:cubicBezTo>
                    <a:pt x="370" y="26"/>
                    <a:pt x="384" y="18"/>
                    <a:pt x="402" y="0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76" name="Text Box 36"/>
            <p:cNvSpPr txBox="1">
              <a:spLocks noChangeArrowheads="1"/>
            </p:cNvSpPr>
            <p:nvPr/>
          </p:nvSpPr>
          <p:spPr bwMode="auto">
            <a:xfrm>
              <a:off x="4212" y="3517"/>
              <a:ext cx="726" cy="383"/>
            </a:xfrm>
            <a:prstGeom prst="rect">
              <a:avLst/>
            </a:prstGeom>
            <a:noFill/>
            <a:ln w="28575">
              <a:solidFill>
                <a:srgbClr val="FF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FFFF66"/>
                  </a:solidFill>
                </a:rPr>
                <a:t>x = 5</a:t>
              </a:r>
            </a:p>
          </p:txBody>
        </p:sp>
        <p:sp>
          <p:nvSpPr>
            <p:cNvPr id="1008677" name="Text Box 37"/>
            <p:cNvSpPr txBox="1">
              <a:spLocks noChangeArrowheads="1"/>
            </p:cNvSpPr>
            <p:nvPr/>
          </p:nvSpPr>
          <p:spPr bwMode="auto">
            <a:xfrm>
              <a:off x="3675" y="2174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99"/>
                  </a:solidFill>
                </a:rPr>
                <a:t>+1</a:t>
              </a:r>
            </a:p>
          </p:txBody>
        </p:sp>
        <p:sp>
          <p:nvSpPr>
            <p:cNvPr id="1008678" name="Text Box 38"/>
            <p:cNvSpPr txBox="1">
              <a:spLocks noChangeArrowheads="1"/>
            </p:cNvSpPr>
            <p:nvPr/>
          </p:nvSpPr>
          <p:spPr bwMode="auto">
            <a:xfrm>
              <a:off x="3933" y="2792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99"/>
                  </a:solidFill>
                </a:rPr>
                <a:t>-1</a:t>
              </a:r>
            </a:p>
          </p:txBody>
        </p:sp>
      </p:grpSp>
      <p:grpSp>
        <p:nvGrpSpPr>
          <p:cNvPr id="1008679" name="Group 39"/>
          <p:cNvGrpSpPr>
            <a:grpSpLocks/>
          </p:cNvGrpSpPr>
          <p:nvPr/>
        </p:nvGrpSpPr>
        <p:grpSpPr bwMode="auto">
          <a:xfrm>
            <a:off x="3833813" y="4405313"/>
            <a:ext cx="2411412" cy="1306512"/>
            <a:chOff x="2415" y="2775"/>
            <a:chExt cx="1519" cy="823"/>
          </a:xfrm>
        </p:grpSpPr>
        <p:sp>
          <p:nvSpPr>
            <p:cNvPr id="1008680" name="Text Box 40"/>
            <p:cNvSpPr txBox="1">
              <a:spLocks noChangeArrowheads="1"/>
            </p:cNvSpPr>
            <p:nvPr/>
          </p:nvSpPr>
          <p:spPr bwMode="auto">
            <a:xfrm>
              <a:off x="2415" y="2970"/>
              <a:ext cx="10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3399"/>
                  </a:solidFill>
                </a:rPr>
                <a:t>p_calls_p1</a:t>
              </a:r>
            </a:p>
          </p:txBody>
        </p:sp>
        <p:sp>
          <p:nvSpPr>
            <p:cNvPr id="1008681" name="Line 41"/>
            <p:cNvSpPr>
              <a:spLocks noChangeShapeType="1"/>
            </p:cNvSpPr>
            <p:nvPr/>
          </p:nvSpPr>
          <p:spPr bwMode="auto">
            <a:xfrm rot="3293975">
              <a:off x="3468" y="3024"/>
              <a:ext cx="47" cy="308"/>
            </a:xfrm>
            <a:prstGeom prst="line">
              <a:avLst/>
            </a:prstGeom>
            <a:noFill/>
            <a:ln w="254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82" name="Freeform 42"/>
            <p:cNvSpPr>
              <a:spLocks/>
            </p:cNvSpPr>
            <p:nvPr/>
          </p:nvSpPr>
          <p:spPr bwMode="auto">
            <a:xfrm rot="2611080">
              <a:off x="3201" y="3250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83" name="Freeform 43"/>
            <p:cNvSpPr>
              <a:spLocks/>
            </p:cNvSpPr>
            <p:nvPr/>
          </p:nvSpPr>
          <p:spPr bwMode="auto">
            <a:xfrm>
              <a:off x="3258" y="3162"/>
              <a:ext cx="402" cy="410"/>
            </a:xfrm>
            <a:custGeom>
              <a:avLst/>
              <a:gdLst>
                <a:gd name="T0" fmla="*/ 0 w 402"/>
                <a:gd name="T1" fmla="*/ 410 h 410"/>
                <a:gd name="T2" fmla="*/ 8 w 402"/>
                <a:gd name="T3" fmla="*/ 355 h 410"/>
                <a:gd name="T4" fmla="*/ 102 w 402"/>
                <a:gd name="T5" fmla="*/ 308 h 410"/>
                <a:gd name="T6" fmla="*/ 110 w 402"/>
                <a:gd name="T7" fmla="*/ 260 h 410"/>
                <a:gd name="T8" fmla="*/ 134 w 402"/>
                <a:gd name="T9" fmla="*/ 252 h 410"/>
                <a:gd name="T10" fmla="*/ 181 w 402"/>
                <a:gd name="T11" fmla="*/ 229 h 410"/>
                <a:gd name="T12" fmla="*/ 213 w 402"/>
                <a:gd name="T13" fmla="*/ 158 h 410"/>
                <a:gd name="T14" fmla="*/ 260 w 402"/>
                <a:gd name="T15" fmla="*/ 142 h 410"/>
                <a:gd name="T16" fmla="*/ 284 w 402"/>
                <a:gd name="T17" fmla="*/ 134 h 410"/>
                <a:gd name="T18" fmla="*/ 300 w 402"/>
                <a:gd name="T19" fmla="*/ 110 h 410"/>
                <a:gd name="T20" fmla="*/ 307 w 402"/>
                <a:gd name="T21" fmla="*/ 79 h 410"/>
                <a:gd name="T22" fmla="*/ 355 w 402"/>
                <a:gd name="T23" fmla="*/ 47 h 410"/>
                <a:gd name="T24" fmla="*/ 402 w 402"/>
                <a:gd name="T2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410">
                  <a:moveTo>
                    <a:pt x="0" y="410"/>
                  </a:moveTo>
                  <a:cubicBezTo>
                    <a:pt x="5" y="392"/>
                    <a:pt x="1" y="372"/>
                    <a:pt x="8" y="355"/>
                  </a:cubicBezTo>
                  <a:cubicBezTo>
                    <a:pt x="15" y="339"/>
                    <a:pt x="79" y="323"/>
                    <a:pt x="102" y="308"/>
                  </a:cubicBezTo>
                  <a:cubicBezTo>
                    <a:pt x="105" y="292"/>
                    <a:pt x="102" y="274"/>
                    <a:pt x="110" y="260"/>
                  </a:cubicBezTo>
                  <a:cubicBezTo>
                    <a:pt x="114" y="253"/>
                    <a:pt x="126" y="256"/>
                    <a:pt x="134" y="252"/>
                  </a:cubicBezTo>
                  <a:cubicBezTo>
                    <a:pt x="199" y="221"/>
                    <a:pt x="120" y="250"/>
                    <a:pt x="181" y="229"/>
                  </a:cubicBezTo>
                  <a:cubicBezTo>
                    <a:pt x="206" y="191"/>
                    <a:pt x="194" y="214"/>
                    <a:pt x="213" y="158"/>
                  </a:cubicBezTo>
                  <a:cubicBezTo>
                    <a:pt x="218" y="142"/>
                    <a:pt x="244" y="147"/>
                    <a:pt x="260" y="142"/>
                  </a:cubicBezTo>
                  <a:cubicBezTo>
                    <a:pt x="268" y="139"/>
                    <a:pt x="284" y="134"/>
                    <a:pt x="284" y="134"/>
                  </a:cubicBezTo>
                  <a:cubicBezTo>
                    <a:pt x="289" y="126"/>
                    <a:pt x="296" y="119"/>
                    <a:pt x="300" y="110"/>
                  </a:cubicBezTo>
                  <a:cubicBezTo>
                    <a:pt x="304" y="100"/>
                    <a:pt x="300" y="87"/>
                    <a:pt x="307" y="79"/>
                  </a:cubicBezTo>
                  <a:cubicBezTo>
                    <a:pt x="320" y="65"/>
                    <a:pt x="355" y="47"/>
                    <a:pt x="355" y="47"/>
                  </a:cubicBezTo>
                  <a:cubicBezTo>
                    <a:pt x="370" y="26"/>
                    <a:pt x="384" y="18"/>
                    <a:pt x="402" y="0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84" name="Text Box 44"/>
            <p:cNvSpPr txBox="1">
              <a:spLocks noChangeArrowheads="1"/>
            </p:cNvSpPr>
            <p:nvPr/>
          </p:nvSpPr>
          <p:spPr bwMode="auto">
            <a:xfrm>
              <a:off x="3307" y="2775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99"/>
                  </a:solidFill>
                </a:rPr>
                <a:t>+1</a:t>
              </a:r>
            </a:p>
          </p:txBody>
        </p:sp>
        <p:sp>
          <p:nvSpPr>
            <p:cNvPr id="1008685" name="Text Box 45"/>
            <p:cNvSpPr txBox="1">
              <a:spLocks noChangeArrowheads="1"/>
            </p:cNvSpPr>
            <p:nvPr/>
          </p:nvSpPr>
          <p:spPr bwMode="auto">
            <a:xfrm>
              <a:off x="3652" y="3021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99"/>
                  </a:solidFill>
                </a:rPr>
                <a:t>-1</a:t>
              </a:r>
            </a:p>
          </p:txBody>
        </p:sp>
      </p:grpSp>
      <p:grpSp>
        <p:nvGrpSpPr>
          <p:cNvPr id="1008686" name="Group 46"/>
          <p:cNvGrpSpPr>
            <a:grpSpLocks/>
          </p:cNvGrpSpPr>
          <p:nvPr/>
        </p:nvGrpSpPr>
        <p:grpSpPr bwMode="auto">
          <a:xfrm>
            <a:off x="2957513" y="5249863"/>
            <a:ext cx="2252662" cy="1298575"/>
            <a:chOff x="1863" y="3307"/>
            <a:chExt cx="1419" cy="818"/>
          </a:xfrm>
        </p:grpSpPr>
        <p:sp>
          <p:nvSpPr>
            <p:cNvPr id="1008687" name="Line 47"/>
            <p:cNvSpPr>
              <a:spLocks noChangeShapeType="1"/>
            </p:cNvSpPr>
            <p:nvPr/>
          </p:nvSpPr>
          <p:spPr bwMode="auto">
            <a:xfrm rot="3293975">
              <a:off x="2931" y="3551"/>
              <a:ext cx="47" cy="308"/>
            </a:xfrm>
            <a:prstGeom prst="line">
              <a:avLst/>
            </a:prstGeom>
            <a:noFill/>
            <a:ln w="254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88" name="Freeform 48"/>
            <p:cNvSpPr>
              <a:spLocks/>
            </p:cNvSpPr>
            <p:nvPr/>
          </p:nvSpPr>
          <p:spPr bwMode="auto">
            <a:xfrm rot="2611080">
              <a:off x="2640" y="3777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89" name="Freeform 49"/>
            <p:cNvSpPr>
              <a:spLocks/>
            </p:cNvSpPr>
            <p:nvPr/>
          </p:nvSpPr>
          <p:spPr bwMode="auto">
            <a:xfrm>
              <a:off x="2707" y="3669"/>
              <a:ext cx="402" cy="410"/>
            </a:xfrm>
            <a:custGeom>
              <a:avLst/>
              <a:gdLst>
                <a:gd name="T0" fmla="*/ 0 w 402"/>
                <a:gd name="T1" fmla="*/ 410 h 410"/>
                <a:gd name="T2" fmla="*/ 8 w 402"/>
                <a:gd name="T3" fmla="*/ 355 h 410"/>
                <a:gd name="T4" fmla="*/ 102 w 402"/>
                <a:gd name="T5" fmla="*/ 308 h 410"/>
                <a:gd name="T6" fmla="*/ 110 w 402"/>
                <a:gd name="T7" fmla="*/ 260 h 410"/>
                <a:gd name="T8" fmla="*/ 134 w 402"/>
                <a:gd name="T9" fmla="*/ 252 h 410"/>
                <a:gd name="T10" fmla="*/ 181 w 402"/>
                <a:gd name="T11" fmla="*/ 229 h 410"/>
                <a:gd name="T12" fmla="*/ 213 w 402"/>
                <a:gd name="T13" fmla="*/ 158 h 410"/>
                <a:gd name="T14" fmla="*/ 260 w 402"/>
                <a:gd name="T15" fmla="*/ 142 h 410"/>
                <a:gd name="T16" fmla="*/ 284 w 402"/>
                <a:gd name="T17" fmla="*/ 134 h 410"/>
                <a:gd name="T18" fmla="*/ 300 w 402"/>
                <a:gd name="T19" fmla="*/ 110 h 410"/>
                <a:gd name="T20" fmla="*/ 307 w 402"/>
                <a:gd name="T21" fmla="*/ 79 h 410"/>
                <a:gd name="T22" fmla="*/ 355 w 402"/>
                <a:gd name="T23" fmla="*/ 47 h 410"/>
                <a:gd name="T24" fmla="*/ 402 w 402"/>
                <a:gd name="T2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410">
                  <a:moveTo>
                    <a:pt x="0" y="410"/>
                  </a:moveTo>
                  <a:cubicBezTo>
                    <a:pt x="5" y="392"/>
                    <a:pt x="1" y="372"/>
                    <a:pt x="8" y="355"/>
                  </a:cubicBezTo>
                  <a:cubicBezTo>
                    <a:pt x="15" y="339"/>
                    <a:pt x="79" y="323"/>
                    <a:pt x="102" y="308"/>
                  </a:cubicBezTo>
                  <a:cubicBezTo>
                    <a:pt x="105" y="292"/>
                    <a:pt x="102" y="274"/>
                    <a:pt x="110" y="260"/>
                  </a:cubicBezTo>
                  <a:cubicBezTo>
                    <a:pt x="114" y="253"/>
                    <a:pt x="126" y="256"/>
                    <a:pt x="134" y="252"/>
                  </a:cubicBezTo>
                  <a:cubicBezTo>
                    <a:pt x="199" y="221"/>
                    <a:pt x="120" y="250"/>
                    <a:pt x="181" y="229"/>
                  </a:cubicBezTo>
                  <a:cubicBezTo>
                    <a:pt x="206" y="191"/>
                    <a:pt x="194" y="214"/>
                    <a:pt x="213" y="158"/>
                  </a:cubicBezTo>
                  <a:cubicBezTo>
                    <a:pt x="218" y="142"/>
                    <a:pt x="244" y="147"/>
                    <a:pt x="260" y="142"/>
                  </a:cubicBezTo>
                  <a:cubicBezTo>
                    <a:pt x="268" y="139"/>
                    <a:pt x="284" y="134"/>
                    <a:pt x="284" y="134"/>
                  </a:cubicBezTo>
                  <a:cubicBezTo>
                    <a:pt x="289" y="126"/>
                    <a:pt x="296" y="119"/>
                    <a:pt x="300" y="110"/>
                  </a:cubicBezTo>
                  <a:cubicBezTo>
                    <a:pt x="304" y="100"/>
                    <a:pt x="300" y="87"/>
                    <a:pt x="307" y="79"/>
                  </a:cubicBezTo>
                  <a:cubicBezTo>
                    <a:pt x="320" y="65"/>
                    <a:pt x="355" y="47"/>
                    <a:pt x="355" y="47"/>
                  </a:cubicBezTo>
                  <a:cubicBezTo>
                    <a:pt x="370" y="26"/>
                    <a:pt x="384" y="18"/>
                    <a:pt x="402" y="0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90" name="Text Box 50"/>
            <p:cNvSpPr txBox="1">
              <a:spLocks noChangeArrowheads="1"/>
            </p:cNvSpPr>
            <p:nvPr/>
          </p:nvSpPr>
          <p:spPr bwMode="auto">
            <a:xfrm>
              <a:off x="1863" y="3516"/>
              <a:ext cx="10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3399"/>
                  </a:solidFill>
                </a:rPr>
                <a:t>p_calls_p1</a:t>
              </a:r>
            </a:p>
          </p:txBody>
        </p:sp>
        <p:sp>
          <p:nvSpPr>
            <p:cNvPr id="1008691" name="Text Box 51"/>
            <p:cNvSpPr txBox="1">
              <a:spLocks noChangeArrowheads="1"/>
            </p:cNvSpPr>
            <p:nvPr/>
          </p:nvSpPr>
          <p:spPr bwMode="auto">
            <a:xfrm>
              <a:off x="2739" y="3307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99"/>
                  </a:solidFill>
                </a:rPr>
                <a:t>+1</a:t>
              </a:r>
            </a:p>
          </p:txBody>
        </p:sp>
        <p:sp>
          <p:nvSpPr>
            <p:cNvPr id="1008692" name="Text Box 52"/>
            <p:cNvSpPr txBox="1">
              <a:spLocks noChangeArrowheads="1"/>
            </p:cNvSpPr>
            <p:nvPr/>
          </p:nvSpPr>
          <p:spPr bwMode="auto">
            <a:xfrm>
              <a:off x="3000" y="3674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99"/>
                  </a:solidFill>
                </a:rPr>
                <a:t>-1</a:t>
              </a:r>
            </a:p>
          </p:txBody>
        </p:sp>
      </p:grpSp>
      <p:grpSp>
        <p:nvGrpSpPr>
          <p:cNvPr id="1008693" name="Group 53"/>
          <p:cNvGrpSpPr>
            <a:grpSpLocks/>
          </p:cNvGrpSpPr>
          <p:nvPr/>
        </p:nvGrpSpPr>
        <p:grpSpPr bwMode="auto">
          <a:xfrm>
            <a:off x="4665663" y="5251450"/>
            <a:ext cx="1774825" cy="1417638"/>
            <a:chOff x="2939" y="3308"/>
            <a:chExt cx="1118" cy="893"/>
          </a:xfrm>
        </p:grpSpPr>
        <p:sp>
          <p:nvSpPr>
            <p:cNvPr id="1008694" name="Text Box 54"/>
            <p:cNvSpPr txBox="1">
              <a:spLocks noChangeArrowheads="1"/>
            </p:cNvSpPr>
            <p:nvPr/>
          </p:nvSpPr>
          <p:spPr bwMode="auto">
            <a:xfrm rot="-2547276">
              <a:off x="2939" y="3839"/>
              <a:ext cx="9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3399"/>
                  </a:solidFill>
                </a:rPr>
                <a:t>p_calls_p2</a:t>
              </a:r>
            </a:p>
          </p:txBody>
        </p:sp>
        <p:sp>
          <p:nvSpPr>
            <p:cNvPr id="1008695" name="Line 55"/>
            <p:cNvSpPr>
              <a:spLocks noChangeShapeType="1"/>
            </p:cNvSpPr>
            <p:nvPr/>
          </p:nvSpPr>
          <p:spPr bwMode="auto">
            <a:xfrm rot="-1640597">
              <a:off x="3725" y="3530"/>
              <a:ext cx="47" cy="308"/>
            </a:xfrm>
            <a:prstGeom prst="line">
              <a:avLst/>
            </a:prstGeom>
            <a:noFill/>
            <a:ln w="25400">
              <a:solidFill>
                <a:srgbClr val="FF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96" name="Freeform 56"/>
            <p:cNvSpPr>
              <a:spLocks/>
            </p:cNvSpPr>
            <p:nvPr/>
          </p:nvSpPr>
          <p:spPr bwMode="auto">
            <a:xfrm rot="-128817">
              <a:off x="3822" y="3835"/>
              <a:ext cx="60" cy="348"/>
            </a:xfrm>
            <a:custGeom>
              <a:avLst/>
              <a:gdLst>
                <a:gd name="T0" fmla="*/ 44 w 60"/>
                <a:gd name="T1" fmla="*/ 0 h 348"/>
                <a:gd name="T2" fmla="*/ 32 w 60"/>
                <a:gd name="T3" fmla="*/ 8 h 348"/>
                <a:gd name="T4" fmla="*/ 24 w 60"/>
                <a:gd name="T5" fmla="*/ 32 h 348"/>
                <a:gd name="T6" fmla="*/ 48 w 60"/>
                <a:gd name="T7" fmla="*/ 64 h 348"/>
                <a:gd name="T8" fmla="*/ 28 w 60"/>
                <a:gd name="T9" fmla="*/ 104 h 348"/>
                <a:gd name="T10" fmla="*/ 40 w 60"/>
                <a:gd name="T11" fmla="*/ 140 h 348"/>
                <a:gd name="T12" fmla="*/ 36 w 60"/>
                <a:gd name="T13" fmla="*/ 200 h 348"/>
                <a:gd name="T14" fmla="*/ 28 w 60"/>
                <a:gd name="T15" fmla="*/ 212 h 348"/>
                <a:gd name="T16" fmla="*/ 32 w 60"/>
                <a:gd name="T17" fmla="*/ 260 h 348"/>
                <a:gd name="T18" fmla="*/ 44 w 60"/>
                <a:gd name="T19" fmla="*/ 304 h 348"/>
                <a:gd name="T20" fmla="*/ 32 w 60"/>
                <a:gd name="T21" fmla="*/ 316 h 348"/>
                <a:gd name="T22" fmla="*/ 32 w 60"/>
                <a:gd name="T2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48">
                  <a:moveTo>
                    <a:pt x="44" y="0"/>
                  </a:moveTo>
                  <a:cubicBezTo>
                    <a:pt x="40" y="3"/>
                    <a:pt x="35" y="4"/>
                    <a:pt x="32" y="8"/>
                  </a:cubicBezTo>
                  <a:cubicBezTo>
                    <a:pt x="28" y="15"/>
                    <a:pt x="24" y="32"/>
                    <a:pt x="24" y="32"/>
                  </a:cubicBezTo>
                  <a:cubicBezTo>
                    <a:pt x="29" y="47"/>
                    <a:pt x="39" y="51"/>
                    <a:pt x="48" y="64"/>
                  </a:cubicBezTo>
                  <a:cubicBezTo>
                    <a:pt x="43" y="83"/>
                    <a:pt x="42" y="90"/>
                    <a:pt x="28" y="104"/>
                  </a:cubicBezTo>
                  <a:cubicBezTo>
                    <a:pt x="22" y="122"/>
                    <a:pt x="24" y="129"/>
                    <a:pt x="40" y="140"/>
                  </a:cubicBezTo>
                  <a:cubicBezTo>
                    <a:pt x="54" y="161"/>
                    <a:pt x="60" y="184"/>
                    <a:pt x="36" y="200"/>
                  </a:cubicBezTo>
                  <a:cubicBezTo>
                    <a:pt x="33" y="204"/>
                    <a:pt x="31" y="209"/>
                    <a:pt x="28" y="212"/>
                  </a:cubicBezTo>
                  <a:cubicBezTo>
                    <a:pt x="11" y="229"/>
                    <a:pt x="0" y="249"/>
                    <a:pt x="32" y="260"/>
                  </a:cubicBezTo>
                  <a:cubicBezTo>
                    <a:pt x="45" y="279"/>
                    <a:pt x="55" y="282"/>
                    <a:pt x="44" y="304"/>
                  </a:cubicBezTo>
                  <a:cubicBezTo>
                    <a:pt x="41" y="309"/>
                    <a:pt x="33" y="311"/>
                    <a:pt x="32" y="316"/>
                  </a:cubicBezTo>
                  <a:cubicBezTo>
                    <a:pt x="29" y="326"/>
                    <a:pt x="32" y="337"/>
                    <a:pt x="32" y="348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97" name="Freeform 57"/>
            <p:cNvSpPr>
              <a:spLocks/>
            </p:cNvSpPr>
            <p:nvPr/>
          </p:nvSpPr>
          <p:spPr bwMode="auto">
            <a:xfrm>
              <a:off x="3569" y="3308"/>
              <a:ext cx="418" cy="893"/>
            </a:xfrm>
            <a:custGeom>
              <a:avLst/>
              <a:gdLst>
                <a:gd name="T0" fmla="*/ 361 w 418"/>
                <a:gd name="T1" fmla="*/ 893 h 893"/>
                <a:gd name="T2" fmla="*/ 369 w 418"/>
                <a:gd name="T3" fmla="*/ 814 h 893"/>
                <a:gd name="T4" fmla="*/ 383 w 418"/>
                <a:gd name="T5" fmla="*/ 772 h 893"/>
                <a:gd name="T6" fmla="*/ 361 w 418"/>
                <a:gd name="T7" fmla="*/ 727 h 893"/>
                <a:gd name="T8" fmla="*/ 377 w 418"/>
                <a:gd name="T9" fmla="*/ 680 h 893"/>
                <a:gd name="T10" fmla="*/ 377 w 418"/>
                <a:gd name="T11" fmla="*/ 609 h 893"/>
                <a:gd name="T12" fmla="*/ 369 w 418"/>
                <a:gd name="T13" fmla="*/ 553 h 893"/>
                <a:gd name="T14" fmla="*/ 353 w 418"/>
                <a:gd name="T15" fmla="*/ 506 h 893"/>
                <a:gd name="T16" fmla="*/ 345 w 418"/>
                <a:gd name="T17" fmla="*/ 482 h 893"/>
                <a:gd name="T18" fmla="*/ 323 w 418"/>
                <a:gd name="T19" fmla="*/ 436 h 893"/>
                <a:gd name="T20" fmla="*/ 319 w 418"/>
                <a:gd name="T21" fmla="*/ 380 h 893"/>
                <a:gd name="T22" fmla="*/ 282 w 418"/>
                <a:gd name="T23" fmla="*/ 364 h 893"/>
                <a:gd name="T24" fmla="*/ 235 w 418"/>
                <a:gd name="T25" fmla="*/ 309 h 893"/>
                <a:gd name="T26" fmla="*/ 223 w 418"/>
                <a:gd name="T27" fmla="*/ 264 h 893"/>
                <a:gd name="T28" fmla="*/ 179 w 418"/>
                <a:gd name="T29" fmla="*/ 248 h 893"/>
                <a:gd name="T30" fmla="*/ 187 w 418"/>
                <a:gd name="T31" fmla="*/ 208 h 893"/>
                <a:gd name="T32" fmla="*/ 143 w 418"/>
                <a:gd name="T33" fmla="*/ 188 h 893"/>
                <a:gd name="T34" fmla="*/ 147 w 418"/>
                <a:gd name="T35" fmla="*/ 140 h 893"/>
                <a:gd name="T36" fmla="*/ 111 w 418"/>
                <a:gd name="T37" fmla="*/ 136 h 893"/>
                <a:gd name="T38" fmla="*/ 107 w 418"/>
                <a:gd name="T39" fmla="*/ 92 h 893"/>
                <a:gd name="T40" fmla="*/ 67 w 418"/>
                <a:gd name="T41" fmla="*/ 80 h 893"/>
                <a:gd name="T42" fmla="*/ 63 w 418"/>
                <a:gd name="T43" fmla="*/ 44 h 893"/>
                <a:gd name="T44" fmla="*/ 0 w 418"/>
                <a:gd name="T45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8" h="893">
                  <a:moveTo>
                    <a:pt x="361" y="893"/>
                  </a:moveTo>
                  <a:cubicBezTo>
                    <a:pt x="418" y="873"/>
                    <a:pt x="385" y="850"/>
                    <a:pt x="369" y="814"/>
                  </a:cubicBezTo>
                  <a:cubicBezTo>
                    <a:pt x="362" y="799"/>
                    <a:pt x="383" y="772"/>
                    <a:pt x="383" y="772"/>
                  </a:cubicBezTo>
                  <a:cubicBezTo>
                    <a:pt x="386" y="759"/>
                    <a:pt x="357" y="740"/>
                    <a:pt x="361" y="727"/>
                  </a:cubicBezTo>
                  <a:cubicBezTo>
                    <a:pt x="365" y="711"/>
                    <a:pt x="377" y="680"/>
                    <a:pt x="377" y="680"/>
                  </a:cubicBezTo>
                  <a:cubicBezTo>
                    <a:pt x="358" y="623"/>
                    <a:pt x="351" y="646"/>
                    <a:pt x="377" y="609"/>
                  </a:cubicBezTo>
                  <a:cubicBezTo>
                    <a:pt x="387" y="573"/>
                    <a:pt x="409" y="567"/>
                    <a:pt x="369" y="553"/>
                  </a:cubicBezTo>
                  <a:cubicBezTo>
                    <a:pt x="364" y="537"/>
                    <a:pt x="358" y="522"/>
                    <a:pt x="353" y="506"/>
                  </a:cubicBezTo>
                  <a:cubicBezTo>
                    <a:pt x="350" y="498"/>
                    <a:pt x="345" y="482"/>
                    <a:pt x="345" y="482"/>
                  </a:cubicBezTo>
                  <a:cubicBezTo>
                    <a:pt x="357" y="435"/>
                    <a:pt x="372" y="448"/>
                    <a:pt x="323" y="436"/>
                  </a:cubicBezTo>
                  <a:cubicBezTo>
                    <a:pt x="321" y="420"/>
                    <a:pt x="327" y="394"/>
                    <a:pt x="319" y="380"/>
                  </a:cubicBezTo>
                  <a:cubicBezTo>
                    <a:pt x="315" y="373"/>
                    <a:pt x="286" y="371"/>
                    <a:pt x="282" y="364"/>
                  </a:cubicBezTo>
                  <a:cubicBezTo>
                    <a:pt x="244" y="298"/>
                    <a:pt x="313" y="325"/>
                    <a:pt x="235" y="309"/>
                  </a:cubicBezTo>
                  <a:cubicBezTo>
                    <a:pt x="222" y="294"/>
                    <a:pt x="232" y="274"/>
                    <a:pt x="223" y="264"/>
                  </a:cubicBezTo>
                  <a:cubicBezTo>
                    <a:pt x="214" y="254"/>
                    <a:pt x="185" y="257"/>
                    <a:pt x="179" y="248"/>
                  </a:cubicBezTo>
                  <a:cubicBezTo>
                    <a:pt x="173" y="242"/>
                    <a:pt x="195" y="211"/>
                    <a:pt x="187" y="208"/>
                  </a:cubicBezTo>
                  <a:cubicBezTo>
                    <a:pt x="180" y="198"/>
                    <a:pt x="150" y="199"/>
                    <a:pt x="143" y="188"/>
                  </a:cubicBezTo>
                  <a:cubicBezTo>
                    <a:pt x="136" y="177"/>
                    <a:pt x="152" y="149"/>
                    <a:pt x="147" y="140"/>
                  </a:cubicBezTo>
                  <a:cubicBezTo>
                    <a:pt x="142" y="131"/>
                    <a:pt x="118" y="144"/>
                    <a:pt x="111" y="136"/>
                  </a:cubicBezTo>
                  <a:cubicBezTo>
                    <a:pt x="104" y="128"/>
                    <a:pt x="114" y="101"/>
                    <a:pt x="107" y="92"/>
                  </a:cubicBezTo>
                  <a:cubicBezTo>
                    <a:pt x="100" y="83"/>
                    <a:pt x="74" y="88"/>
                    <a:pt x="67" y="80"/>
                  </a:cubicBezTo>
                  <a:cubicBezTo>
                    <a:pt x="60" y="72"/>
                    <a:pt x="74" y="57"/>
                    <a:pt x="63" y="44"/>
                  </a:cubicBezTo>
                  <a:cubicBezTo>
                    <a:pt x="52" y="31"/>
                    <a:pt x="13" y="9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8698" name="Text Box 58"/>
            <p:cNvSpPr txBox="1">
              <a:spLocks noChangeArrowheads="1"/>
            </p:cNvSpPr>
            <p:nvPr/>
          </p:nvSpPr>
          <p:spPr bwMode="auto">
            <a:xfrm>
              <a:off x="3763" y="3375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99"/>
                  </a:solidFill>
                </a:rPr>
                <a:t>+1</a:t>
              </a:r>
            </a:p>
          </p:txBody>
        </p:sp>
        <p:sp>
          <p:nvSpPr>
            <p:cNvPr id="1008699" name="Text Box 59"/>
            <p:cNvSpPr txBox="1">
              <a:spLocks noChangeArrowheads="1"/>
            </p:cNvSpPr>
            <p:nvPr/>
          </p:nvSpPr>
          <p:spPr bwMode="auto">
            <a:xfrm>
              <a:off x="3294" y="3468"/>
              <a:ext cx="2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99"/>
                  </a:solidFill>
                </a:rPr>
                <a:t>-1</a:t>
              </a:r>
            </a:p>
          </p:txBody>
        </p:sp>
        <p:sp>
          <p:nvSpPr>
            <p:cNvPr id="1008700" name="Freeform 60"/>
            <p:cNvSpPr>
              <a:spLocks/>
            </p:cNvSpPr>
            <p:nvPr/>
          </p:nvSpPr>
          <p:spPr bwMode="auto">
            <a:xfrm>
              <a:off x="3377" y="3427"/>
              <a:ext cx="245" cy="116"/>
            </a:xfrm>
            <a:custGeom>
              <a:avLst/>
              <a:gdLst>
                <a:gd name="T0" fmla="*/ 0 w 245"/>
                <a:gd name="T1" fmla="*/ 20 h 116"/>
                <a:gd name="T2" fmla="*/ 63 w 245"/>
                <a:gd name="T3" fmla="*/ 33 h 116"/>
                <a:gd name="T4" fmla="*/ 95 w 245"/>
                <a:gd name="T5" fmla="*/ 5 h 116"/>
                <a:gd name="T6" fmla="*/ 139 w 245"/>
                <a:gd name="T7" fmla="*/ 61 h 116"/>
                <a:gd name="T8" fmla="*/ 184 w 245"/>
                <a:gd name="T9" fmla="*/ 38 h 116"/>
                <a:gd name="T10" fmla="*/ 227 w 245"/>
                <a:gd name="T11" fmla="*/ 99 h 116"/>
                <a:gd name="T12" fmla="*/ 227 w 245"/>
                <a:gd name="T13" fmla="*/ 99 h 116"/>
                <a:gd name="T14" fmla="*/ 245 w 245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16">
                  <a:moveTo>
                    <a:pt x="0" y="20"/>
                  </a:moveTo>
                  <a:cubicBezTo>
                    <a:pt x="10" y="18"/>
                    <a:pt x="44" y="37"/>
                    <a:pt x="63" y="33"/>
                  </a:cubicBezTo>
                  <a:cubicBezTo>
                    <a:pt x="79" y="31"/>
                    <a:pt x="82" y="0"/>
                    <a:pt x="95" y="5"/>
                  </a:cubicBezTo>
                  <a:cubicBezTo>
                    <a:pt x="103" y="28"/>
                    <a:pt x="122" y="44"/>
                    <a:pt x="139" y="61"/>
                  </a:cubicBezTo>
                  <a:cubicBezTo>
                    <a:pt x="146" y="68"/>
                    <a:pt x="182" y="39"/>
                    <a:pt x="184" y="38"/>
                  </a:cubicBezTo>
                  <a:lnTo>
                    <a:pt x="227" y="99"/>
                  </a:lnTo>
                  <a:cubicBezTo>
                    <a:pt x="227" y="99"/>
                    <a:pt x="227" y="99"/>
                    <a:pt x="227" y="99"/>
                  </a:cubicBezTo>
                  <a:cubicBezTo>
                    <a:pt x="233" y="105"/>
                    <a:pt x="245" y="116"/>
                    <a:pt x="245" y="116"/>
                  </a:cubicBezTo>
                </a:path>
              </a:pathLst>
            </a:custGeom>
            <a:noFill/>
            <a:ln w="25400" cap="flat" cmpd="sng">
              <a:solidFill>
                <a:srgbClr val="FF3399"/>
              </a:solidFill>
              <a:prstDash val="solid"/>
              <a:round/>
              <a:headEnd type="none" w="med" len="med"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C698-BDDF-46CD-A0A4-1888339712AE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298575"/>
          </a:xfrm>
        </p:spPr>
        <p:txBody>
          <a:bodyPr/>
          <a:lstStyle/>
          <a:p>
            <a:r>
              <a:rPr lang="en-US" altLang="en-US" sz="3600"/>
              <a:t>An Expanded Set of Queries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050" y="1585913"/>
            <a:ext cx="4159250" cy="346075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int x;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80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void main() {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x = 5;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p(); //main_calls_p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return;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009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0863" y="1458913"/>
            <a:ext cx="4625975" cy="5094287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void p()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if (...)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+ 1;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p();    // p_calls_p1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- 1;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if (...)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- 1;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p();  // p_calls_p2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+ 1;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return;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}</a:t>
            </a:r>
            <a:endParaRPr lang="en-US" altLang="en-US" sz="4000"/>
          </a:p>
        </p:txBody>
      </p:sp>
      <p:sp>
        <p:nvSpPr>
          <p:cNvPr id="1009669" name="Text Box 5"/>
          <p:cNvSpPr txBox="1">
            <a:spLocks noChangeArrowheads="1"/>
          </p:cNvSpPr>
          <p:nvPr/>
        </p:nvSpPr>
        <p:spPr bwMode="auto">
          <a:xfrm>
            <a:off x="1223963" y="5048250"/>
            <a:ext cx="492125" cy="669925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66"/>
                </a:solidFill>
              </a:rPr>
              <a:t>5</a:t>
            </a:r>
          </a:p>
        </p:txBody>
      </p:sp>
      <p:sp>
        <p:nvSpPr>
          <p:cNvPr id="1009670" name="Text Box 6"/>
          <p:cNvSpPr txBox="1">
            <a:spLocks noChangeArrowheads="1"/>
          </p:cNvSpPr>
          <p:nvPr/>
        </p:nvSpPr>
        <p:spPr bwMode="auto">
          <a:xfrm>
            <a:off x="-88900" y="6278563"/>
            <a:ext cx="9323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&lt;x</a:t>
            </a:r>
            <a:r>
              <a:rPr lang="en-US" altLang="en-US" sz="3200" b="1">
                <a:solidFill>
                  <a:srgbClr val="FFFF00"/>
                </a:solidFill>
              </a:rPr>
              <a:t>,</a:t>
            </a:r>
            <a:r>
              <a:rPr lang="en-US" altLang="en-US" sz="3200" b="1">
                <a:solidFill>
                  <a:srgbClr val="FFFFFF"/>
                </a:solidFill>
              </a:rPr>
              <a:t> </a:t>
            </a:r>
            <a:r>
              <a:rPr lang="en-US" altLang="en-US" sz="2800" b="1">
                <a:solidFill>
                  <a:srgbClr val="FFFF00"/>
                </a:solidFill>
              </a:rPr>
              <a:t>enter</a:t>
            </a:r>
            <a:r>
              <a:rPr lang="en-US" altLang="en-US" sz="2800" b="1" baseline="-25000">
                <a:solidFill>
                  <a:srgbClr val="FFFF00"/>
                </a:solidFill>
              </a:rPr>
              <a:t>p</a:t>
            </a:r>
            <a:r>
              <a:rPr lang="en-US" altLang="en-US" sz="2800" b="1">
                <a:solidFill>
                  <a:srgbClr val="FFFF00"/>
                </a:solidFill>
              </a:rPr>
              <a:t>  (p_calls_p2  p_calls_p1)*  main_calls_p&gt;</a:t>
            </a:r>
          </a:p>
        </p:txBody>
      </p:sp>
      <p:sp>
        <p:nvSpPr>
          <p:cNvPr id="1009671" name="Freeform 7"/>
          <p:cNvSpPr>
            <a:spLocks/>
          </p:cNvSpPr>
          <p:nvPr/>
        </p:nvSpPr>
        <p:spPr bwMode="auto">
          <a:xfrm>
            <a:off x="744538" y="1347788"/>
            <a:ext cx="4624387" cy="2212975"/>
          </a:xfrm>
          <a:custGeom>
            <a:avLst/>
            <a:gdLst>
              <a:gd name="T0" fmla="*/ 34 w 2913"/>
              <a:gd name="T1" fmla="*/ 806 h 1394"/>
              <a:gd name="T2" fmla="*/ 18 w 2913"/>
              <a:gd name="T3" fmla="*/ 1201 h 1394"/>
              <a:gd name="T4" fmla="*/ 67 w 2913"/>
              <a:gd name="T5" fmla="*/ 1382 h 1394"/>
              <a:gd name="T6" fmla="*/ 421 w 2913"/>
              <a:gd name="T7" fmla="*/ 1275 h 1394"/>
              <a:gd name="T8" fmla="*/ 931 w 2913"/>
              <a:gd name="T9" fmla="*/ 806 h 1394"/>
              <a:gd name="T10" fmla="*/ 1647 w 2913"/>
              <a:gd name="T11" fmla="*/ 263 h 1394"/>
              <a:gd name="T12" fmla="*/ 2255 w 2913"/>
              <a:gd name="T13" fmla="*/ 41 h 1394"/>
              <a:gd name="T14" fmla="*/ 2650 w 2913"/>
              <a:gd name="T15" fmla="*/ 16 h 1394"/>
              <a:gd name="T16" fmla="*/ 2822 w 2913"/>
              <a:gd name="T17" fmla="*/ 66 h 1394"/>
              <a:gd name="T18" fmla="*/ 2913 w 2913"/>
              <a:gd name="T19" fmla="*/ 214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13" h="1394">
                <a:moveTo>
                  <a:pt x="34" y="806"/>
                </a:moveTo>
                <a:cubicBezTo>
                  <a:pt x="27" y="956"/>
                  <a:pt x="13" y="1105"/>
                  <a:pt x="18" y="1201"/>
                </a:cubicBezTo>
                <a:cubicBezTo>
                  <a:pt x="23" y="1297"/>
                  <a:pt x="0" y="1370"/>
                  <a:pt x="67" y="1382"/>
                </a:cubicBezTo>
                <a:cubicBezTo>
                  <a:pt x="134" y="1394"/>
                  <a:pt x="277" y="1371"/>
                  <a:pt x="421" y="1275"/>
                </a:cubicBezTo>
                <a:cubicBezTo>
                  <a:pt x="565" y="1179"/>
                  <a:pt x="727" y="975"/>
                  <a:pt x="931" y="806"/>
                </a:cubicBezTo>
                <a:cubicBezTo>
                  <a:pt x="1135" y="637"/>
                  <a:pt x="1426" y="390"/>
                  <a:pt x="1647" y="263"/>
                </a:cubicBezTo>
                <a:cubicBezTo>
                  <a:pt x="1868" y="136"/>
                  <a:pt x="2088" y="82"/>
                  <a:pt x="2255" y="41"/>
                </a:cubicBezTo>
                <a:cubicBezTo>
                  <a:pt x="2422" y="0"/>
                  <a:pt x="2556" y="12"/>
                  <a:pt x="2650" y="16"/>
                </a:cubicBezTo>
                <a:cubicBezTo>
                  <a:pt x="2744" y="20"/>
                  <a:pt x="2778" y="33"/>
                  <a:pt x="2822" y="66"/>
                </a:cubicBezTo>
                <a:cubicBezTo>
                  <a:pt x="2866" y="99"/>
                  <a:pt x="2894" y="183"/>
                  <a:pt x="2913" y="214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9672" name="Freeform 8"/>
          <p:cNvSpPr>
            <a:spLocks/>
          </p:cNvSpPr>
          <p:nvPr/>
        </p:nvSpPr>
        <p:spPr bwMode="auto">
          <a:xfrm>
            <a:off x="5186363" y="1544638"/>
            <a:ext cx="3094037" cy="1530350"/>
          </a:xfrm>
          <a:custGeom>
            <a:avLst/>
            <a:gdLst>
              <a:gd name="T0" fmla="*/ 107 w 1949"/>
              <a:gd name="T1" fmla="*/ 115 h 964"/>
              <a:gd name="T2" fmla="*/ 90 w 1949"/>
              <a:gd name="T3" fmla="*/ 411 h 964"/>
              <a:gd name="T4" fmla="*/ 33 w 1949"/>
              <a:gd name="T5" fmla="*/ 682 h 964"/>
              <a:gd name="T6" fmla="*/ 49 w 1949"/>
              <a:gd name="T7" fmla="*/ 880 h 964"/>
              <a:gd name="T8" fmla="*/ 330 w 1949"/>
              <a:gd name="T9" fmla="*/ 946 h 964"/>
              <a:gd name="T10" fmla="*/ 1318 w 1949"/>
              <a:gd name="T11" fmla="*/ 954 h 964"/>
              <a:gd name="T12" fmla="*/ 1868 w 1949"/>
              <a:gd name="T13" fmla="*/ 913 h 964"/>
              <a:gd name="T14" fmla="*/ 1802 w 1949"/>
              <a:gd name="T15" fmla="*/ 649 h 964"/>
              <a:gd name="T16" fmla="*/ 1202 w 1949"/>
              <a:gd name="T17" fmla="*/ 345 h 964"/>
              <a:gd name="T18" fmla="*/ 625 w 1949"/>
              <a:gd name="T19" fmla="*/ 49 h 964"/>
              <a:gd name="T20" fmla="*/ 115 w 1949"/>
              <a:gd name="T21" fmla="*/ 49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9" h="964">
                <a:moveTo>
                  <a:pt x="107" y="115"/>
                </a:moveTo>
                <a:cubicBezTo>
                  <a:pt x="104" y="163"/>
                  <a:pt x="102" y="317"/>
                  <a:pt x="90" y="411"/>
                </a:cubicBezTo>
                <a:cubicBezTo>
                  <a:pt x="78" y="505"/>
                  <a:pt x="40" y="604"/>
                  <a:pt x="33" y="682"/>
                </a:cubicBezTo>
                <a:cubicBezTo>
                  <a:pt x="26" y="760"/>
                  <a:pt x="0" y="836"/>
                  <a:pt x="49" y="880"/>
                </a:cubicBezTo>
                <a:cubicBezTo>
                  <a:pt x="98" y="924"/>
                  <a:pt x="119" y="934"/>
                  <a:pt x="330" y="946"/>
                </a:cubicBezTo>
                <a:cubicBezTo>
                  <a:pt x="541" y="958"/>
                  <a:pt x="1062" y="959"/>
                  <a:pt x="1318" y="954"/>
                </a:cubicBezTo>
                <a:cubicBezTo>
                  <a:pt x="1574" y="949"/>
                  <a:pt x="1787" y="964"/>
                  <a:pt x="1868" y="913"/>
                </a:cubicBezTo>
                <a:cubicBezTo>
                  <a:pt x="1949" y="862"/>
                  <a:pt x="1913" y="744"/>
                  <a:pt x="1802" y="649"/>
                </a:cubicBezTo>
                <a:cubicBezTo>
                  <a:pt x="1691" y="554"/>
                  <a:pt x="1398" y="445"/>
                  <a:pt x="1202" y="345"/>
                </a:cubicBezTo>
                <a:cubicBezTo>
                  <a:pt x="1006" y="245"/>
                  <a:pt x="806" y="98"/>
                  <a:pt x="625" y="49"/>
                </a:cubicBezTo>
                <a:cubicBezTo>
                  <a:pt x="444" y="0"/>
                  <a:pt x="221" y="49"/>
                  <a:pt x="115" y="49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9673" name="Freeform 9"/>
          <p:cNvSpPr>
            <a:spLocks/>
          </p:cNvSpPr>
          <p:nvPr/>
        </p:nvSpPr>
        <p:spPr bwMode="auto">
          <a:xfrm>
            <a:off x="4370388" y="1335088"/>
            <a:ext cx="4303712" cy="3770312"/>
          </a:xfrm>
          <a:custGeom>
            <a:avLst/>
            <a:gdLst>
              <a:gd name="T0" fmla="*/ 726 w 2711"/>
              <a:gd name="T1" fmla="*/ 172 h 2375"/>
              <a:gd name="T2" fmla="*/ 405 w 2711"/>
              <a:gd name="T3" fmla="*/ 354 h 2375"/>
              <a:gd name="T4" fmla="*/ 135 w 2711"/>
              <a:gd name="T5" fmla="*/ 535 h 2375"/>
              <a:gd name="T6" fmla="*/ 20 w 2711"/>
              <a:gd name="T7" fmla="*/ 930 h 2375"/>
              <a:gd name="T8" fmla="*/ 34 w 2711"/>
              <a:gd name="T9" fmla="*/ 1341 h 2375"/>
              <a:gd name="T10" fmla="*/ 224 w 2711"/>
              <a:gd name="T11" fmla="*/ 1596 h 2375"/>
              <a:gd name="T12" fmla="*/ 619 w 2711"/>
              <a:gd name="T13" fmla="*/ 1621 h 2375"/>
              <a:gd name="T14" fmla="*/ 590 w 2711"/>
              <a:gd name="T15" fmla="*/ 1917 h 2375"/>
              <a:gd name="T16" fmla="*/ 581 w 2711"/>
              <a:gd name="T17" fmla="*/ 2161 h 2375"/>
              <a:gd name="T18" fmla="*/ 783 w 2711"/>
              <a:gd name="T19" fmla="*/ 2279 h 2375"/>
              <a:gd name="T20" fmla="*/ 1468 w 2711"/>
              <a:gd name="T21" fmla="*/ 2345 h 2375"/>
              <a:gd name="T22" fmla="*/ 2371 w 2711"/>
              <a:gd name="T23" fmla="*/ 2271 h 2375"/>
              <a:gd name="T24" fmla="*/ 2618 w 2711"/>
              <a:gd name="T25" fmla="*/ 1719 h 2375"/>
              <a:gd name="T26" fmla="*/ 2685 w 2711"/>
              <a:gd name="T27" fmla="*/ 1143 h 2375"/>
              <a:gd name="T28" fmla="*/ 2611 w 2711"/>
              <a:gd name="T29" fmla="*/ 674 h 2375"/>
              <a:gd name="T30" fmla="*/ 2085 w 2711"/>
              <a:gd name="T31" fmla="*/ 247 h 2375"/>
              <a:gd name="T32" fmla="*/ 1641 w 2711"/>
              <a:gd name="T33" fmla="*/ 74 h 2375"/>
              <a:gd name="T34" fmla="*/ 1139 w 2711"/>
              <a:gd name="T35" fmla="*/ 8 h 2375"/>
              <a:gd name="T36" fmla="*/ 761 w 2711"/>
              <a:gd name="T37" fmla="*/ 123 h 2375"/>
              <a:gd name="T38" fmla="*/ 726 w 2711"/>
              <a:gd name="T39" fmla="*/ 172 h 2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1" h="2375">
                <a:moveTo>
                  <a:pt x="726" y="172"/>
                </a:moveTo>
                <a:cubicBezTo>
                  <a:pt x="627" y="213"/>
                  <a:pt x="503" y="293"/>
                  <a:pt x="405" y="354"/>
                </a:cubicBezTo>
                <a:cubicBezTo>
                  <a:pt x="307" y="415"/>
                  <a:pt x="199" y="439"/>
                  <a:pt x="135" y="535"/>
                </a:cubicBezTo>
                <a:cubicBezTo>
                  <a:pt x="71" y="631"/>
                  <a:pt x="37" y="796"/>
                  <a:pt x="20" y="930"/>
                </a:cubicBezTo>
                <a:cubicBezTo>
                  <a:pt x="3" y="1064"/>
                  <a:pt x="0" y="1230"/>
                  <a:pt x="34" y="1341"/>
                </a:cubicBezTo>
                <a:cubicBezTo>
                  <a:pt x="68" y="1452"/>
                  <a:pt x="127" y="1549"/>
                  <a:pt x="224" y="1596"/>
                </a:cubicBezTo>
                <a:cubicBezTo>
                  <a:pt x="321" y="1643"/>
                  <a:pt x="558" y="1568"/>
                  <a:pt x="619" y="1621"/>
                </a:cubicBezTo>
                <a:cubicBezTo>
                  <a:pt x="680" y="1674"/>
                  <a:pt x="596" y="1827"/>
                  <a:pt x="590" y="1917"/>
                </a:cubicBezTo>
                <a:cubicBezTo>
                  <a:pt x="584" y="2007"/>
                  <a:pt x="549" y="2101"/>
                  <a:pt x="581" y="2161"/>
                </a:cubicBezTo>
                <a:cubicBezTo>
                  <a:pt x="613" y="2221"/>
                  <a:pt x="635" y="2248"/>
                  <a:pt x="783" y="2279"/>
                </a:cubicBezTo>
                <a:cubicBezTo>
                  <a:pt x="931" y="2310"/>
                  <a:pt x="1203" y="2346"/>
                  <a:pt x="1468" y="2345"/>
                </a:cubicBezTo>
                <a:cubicBezTo>
                  <a:pt x="1733" y="2344"/>
                  <a:pt x="2179" y="2375"/>
                  <a:pt x="2371" y="2271"/>
                </a:cubicBezTo>
                <a:cubicBezTo>
                  <a:pt x="2563" y="2167"/>
                  <a:pt x="2566" y="1907"/>
                  <a:pt x="2618" y="1719"/>
                </a:cubicBezTo>
                <a:cubicBezTo>
                  <a:pt x="2670" y="1531"/>
                  <a:pt x="2686" y="1317"/>
                  <a:pt x="2685" y="1143"/>
                </a:cubicBezTo>
                <a:cubicBezTo>
                  <a:pt x="2684" y="969"/>
                  <a:pt x="2711" y="823"/>
                  <a:pt x="2611" y="674"/>
                </a:cubicBezTo>
                <a:cubicBezTo>
                  <a:pt x="2511" y="525"/>
                  <a:pt x="2247" y="347"/>
                  <a:pt x="2085" y="247"/>
                </a:cubicBezTo>
                <a:cubicBezTo>
                  <a:pt x="1923" y="147"/>
                  <a:pt x="1799" y="114"/>
                  <a:pt x="1641" y="74"/>
                </a:cubicBezTo>
                <a:cubicBezTo>
                  <a:pt x="1483" y="34"/>
                  <a:pt x="1286" y="0"/>
                  <a:pt x="1139" y="8"/>
                </a:cubicBezTo>
                <a:cubicBezTo>
                  <a:pt x="992" y="16"/>
                  <a:pt x="840" y="99"/>
                  <a:pt x="761" y="123"/>
                </a:cubicBezTo>
                <a:cubicBezTo>
                  <a:pt x="761" y="123"/>
                  <a:pt x="726" y="172"/>
                  <a:pt x="726" y="172"/>
                </a:cubicBezTo>
                <a:close/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0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09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096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096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09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09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9" grpId="0" animBg="1"/>
      <p:bldP spid="100967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99E72-E519-453F-8199-6CB44D68B695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01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298575"/>
          </a:xfrm>
        </p:spPr>
        <p:txBody>
          <a:bodyPr/>
          <a:lstStyle/>
          <a:p>
            <a:r>
              <a:rPr lang="en-US" altLang="en-US" sz="3600"/>
              <a:t>An Expanded Set of Queries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050" y="1585913"/>
            <a:ext cx="4159250" cy="346075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int x;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80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void main() {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x = 5;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p(); //main_calls_p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return;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0106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0863" y="1458913"/>
            <a:ext cx="4625975" cy="5094287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void p()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if (...)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+ 1;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p();    // p_calls_p1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- 1;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if (...)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- 1;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p();  // p_calls_p2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+ 1;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return;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}</a:t>
            </a:r>
            <a:endParaRPr lang="en-US" altLang="en-US" sz="4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0693" name="Text Box 5"/>
              <p:cNvSpPr txBox="1">
                <a:spLocks noChangeArrowheads="1"/>
              </p:cNvSpPr>
              <p:nvPr/>
            </p:nvSpPr>
            <p:spPr bwMode="auto">
              <a:xfrm>
                <a:off x="6988175" y="1185863"/>
                <a:ext cx="2032929" cy="646331"/>
              </a:xfrm>
              <a:prstGeom prst="rect">
                <a:avLst/>
              </a:prstGeom>
              <a:noFill/>
              <a:ln w="28575">
                <a:solidFill>
                  <a:srgbClr val="FFFF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solidFill>
                      <a:srgbClr val="FFFF66"/>
                    </a:solidFill>
                    <a:sym typeface="Math B" panose="05000000000000000000" pitchFamily="2" charset="2"/>
                  </a:rPr>
                  <a:t>5  4 =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sym typeface="Math B" panose="05000000000000000000" pitchFamily="2" charset="2"/>
                      </a:rPr>
                      <m:t>⊤</m:t>
                    </m:r>
                  </m:oMath>
                </a14:m>
                <a:endParaRPr lang="en-US" altLang="en-US" sz="3600" dirty="0">
                  <a:solidFill>
                    <a:srgbClr val="FFFF66"/>
                  </a:solidFill>
                  <a:sym typeface="Math B" panose="05000000000000000000" pitchFamily="2" charset="2"/>
                </a:endParaRPr>
              </a:p>
            </p:txBody>
          </p:sp>
        </mc:Choice>
        <mc:Fallback>
          <p:sp>
            <p:nvSpPr>
              <p:cNvPr id="101069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8175" y="1185863"/>
                <a:ext cx="2032929" cy="646331"/>
              </a:xfrm>
              <a:prstGeom prst="rect">
                <a:avLst/>
              </a:prstGeom>
              <a:blipFill>
                <a:blip r:embed="rId3"/>
                <a:stretch>
                  <a:fillRect l="-8260" t="-14414" b="-31532"/>
                </a:stretch>
              </a:blipFill>
              <a:ln w="28575">
                <a:solidFill>
                  <a:srgbClr val="FFFF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0694" name="Text Box 6"/>
          <p:cNvSpPr txBox="1">
            <a:spLocks noChangeArrowheads="1"/>
          </p:cNvSpPr>
          <p:nvPr/>
        </p:nvSpPr>
        <p:spPr bwMode="auto">
          <a:xfrm>
            <a:off x="-44450" y="6278563"/>
            <a:ext cx="923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&lt;x</a:t>
            </a:r>
            <a:r>
              <a:rPr lang="en-US" altLang="en-US" sz="3200" b="1">
                <a:solidFill>
                  <a:srgbClr val="FFFF00"/>
                </a:solidFill>
              </a:rPr>
              <a:t>, </a:t>
            </a:r>
            <a:r>
              <a:rPr lang="en-US" altLang="en-US" sz="2800" b="1">
                <a:solidFill>
                  <a:srgbClr val="FFFF00"/>
                </a:solidFill>
              </a:rPr>
              <a:t>enter</a:t>
            </a:r>
            <a:r>
              <a:rPr lang="en-US" altLang="en-US" sz="2800" b="1" baseline="-25000">
                <a:solidFill>
                  <a:srgbClr val="FFFF00"/>
                </a:solidFill>
              </a:rPr>
              <a:t>p</a:t>
            </a:r>
            <a:r>
              <a:rPr lang="en-US" altLang="en-US" sz="2800" b="1">
                <a:solidFill>
                  <a:srgbClr val="FFFF00"/>
                </a:solidFill>
              </a:rPr>
              <a:t> (p_calls_p2 + p_calls_p1)* main_calls_p&gt;</a:t>
            </a:r>
          </a:p>
        </p:txBody>
      </p:sp>
      <p:sp>
        <p:nvSpPr>
          <p:cNvPr id="1010695" name="Freeform 7"/>
          <p:cNvSpPr>
            <a:spLocks/>
          </p:cNvSpPr>
          <p:nvPr/>
        </p:nvSpPr>
        <p:spPr bwMode="auto">
          <a:xfrm>
            <a:off x="744538" y="1381125"/>
            <a:ext cx="4611687" cy="2179638"/>
          </a:xfrm>
          <a:custGeom>
            <a:avLst/>
            <a:gdLst>
              <a:gd name="T0" fmla="*/ 34 w 2905"/>
              <a:gd name="T1" fmla="*/ 785 h 1373"/>
              <a:gd name="T2" fmla="*/ 18 w 2905"/>
              <a:gd name="T3" fmla="*/ 1180 h 1373"/>
              <a:gd name="T4" fmla="*/ 67 w 2905"/>
              <a:gd name="T5" fmla="*/ 1361 h 1373"/>
              <a:gd name="T6" fmla="*/ 421 w 2905"/>
              <a:gd name="T7" fmla="*/ 1254 h 1373"/>
              <a:gd name="T8" fmla="*/ 931 w 2905"/>
              <a:gd name="T9" fmla="*/ 785 h 1373"/>
              <a:gd name="T10" fmla="*/ 1647 w 2905"/>
              <a:gd name="T11" fmla="*/ 242 h 1373"/>
              <a:gd name="T12" fmla="*/ 2255 w 2905"/>
              <a:gd name="T13" fmla="*/ 20 h 1373"/>
              <a:gd name="T14" fmla="*/ 2905 w 2905"/>
              <a:gd name="T15" fmla="*/ 119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5" h="1373">
                <a:moveTo>
                  <a:pt x="34" y="785"/>
                </a:moveTo>
                <a:cubicBezTo>
                  <a:pt x="27" y="935"/>
                  <a:pt x="13" y="1084"/>
                  <a:pt x="18" y="1180"/>
                </a:cubicBezTo>
                <a:cubicBezTo>
                  <a:pt x="23" y="1276"/>
                  <a:pt x="0" y="1349"/>
                  <a:pt x="67" y="1361"/>
                </a:cubicBezTo>
                <a:cubicBezTo>
                  <a:pt x="134" y="1373"/>
                  <a:pt x="277" y="1350"/>
                  <a:pt x="421" y="1254"/>
                </a:cubicBezTo>
                <a:cubicBezTo>
                  <a:pt x="565" y="1158"/>
                  <a:pt x="727" y="954"/>
                  <a:pt x="931" y="785"/>
                </a:cubicBezTo>
                <a:cubicBezTo>
                  <a:pt x="1135" y="616"/>
                  <a:pt x="1426" y="369"/>
                  <a:pt x="1647" y="242"/>
                </a:cubicBezTo>
                <a:cubicBezTo>
                  <a:pt x="1868" y="115"/>
                  <a:pt x="2045" y="40"/>
                  <a:pt x="2255" y="20"/>
                </a:cubicBezTo>
                <a:cubicBezTo>
                  <a:pt x="2465" y="0"/>
                  <a:pt x="2770" y="99"/>
                  <a:pt x="2905" y="119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0696" name="Freeform 8"/>
          <p:cNvSpPr>
            <a:spLocks/>
          </p:cNvSpPr>
          <p:nvPr/>
        </p:nvSpPr>
        <p:spPr bwMode="auto">
          <a:xfrm>
            <a:off x="585788" y="1274763"/>
            <a:ext cx="8002587" cy="3808412"/>
          </a:xfrm>
          <a:custGeom>
            <a:avLst/>
            <a:gdLst>
              <a:gd name="T0" fmla="*/ 51 w 5041"/>
              <a:gd name="T1" fmla="*/ 877 h 2399"/>
              <a:gd name="T2" fmla="*/ 34 w 5041"/>
              <a:gd name="T3" fmla="*/ 1412 h 2399"/>
              <a:gd name="T4" fmla="*/ 255 w 5041"/>
              <a:gd name="T5" fmla="*/ 1524 h 2399"/>
              <a:gd name="T6" fmla="*/ 609 w 5041"/>
              <a:gd name="T7" fmla="*/ 1417 h 2399"/>
              <a:gd name="T8" fmla="*/ 1119 w 5041"/>
              <a:gd name="T9" fmla="*/ 948 h 2399"/>
              <a:gd name="T10" fmla="*/ 1835 w 5041"/>
              <a:gd name="T11" fmla="*/ 405 h 2399"/>
              <a:gd name="T12" fmla="*/ 2363 w 5041"/>
              <a:gd name="T13" fmla="*/ 169 h 2399"/>
              <a:gd name="T14" fmla="*/ 2758 w 5041"/>
              <a:gd name="T15" fmla="*/ 227 h 2399"/>
              <a:gd name="T16" fmla="*/ 3005 w 5041"/>
              <a:gd name="T17" fmla="*/ 474 h 2399"/>
              <a:gd name="T18" fmla="*/ 2478 w 5041"/>
              <a:gd name="T19" fmla="*/ 737 h 2399"/>
              <a:gd name="T20" fmla="*/ 2478 w 5041"/>
              <a:gd name="T21" fmla="*/ 1675 h 2399"/>
              <a:gd name="T22" fmla="*/ 2956 w 5041"/>
              <a:gd name="T23" fmla="*/ 1745 h 2399"/>
              <a:gd name="T24" fmla="*/ 2947 w 5041"/>
              <a:gd name="T25" fmla="*/ 2111 h 2399"/>
              <a:gd name="T26" fmla="*/ 3161 w 5041"/>
              <a:gd name="T27" fmla="*/ 2342 h 2399"/>
              <a:gd name="T28" fmla="*/ 4198 w 5041"/>
              <a:gd name="T29" fmla="*/ 2366 h 2399"/>
              <a:gd name="T30" fmla="*/ 4898 w 5041"/>
              <a:gd name="T31" fmla="*/ 2144 h 2399"/>
              <a:gd name="T32" fmla="*/ 5021 w 5041"/>
              <a:gd name="T33" fmla="*/ 1280 h 2399"/>
              <a:gd name="T34" fmla="*/ 4780 w 5041"/>
              <a:gd name="T35" fmla="*/ 759 h 2399"/>
              <a:gd name="T36" fmla="*/ 3776 w 5041"/>
              <a:gd name="T37" fmla="*/ 401 h 2399"/>
              <a:gd name="T38" fmla="*/ 3488 w 5041"/>
              <a:gd name="T39" fmla="*/ 61 h 2399"/>
              <a:gd name="T40" fmla="*/ 3296 w 5041"/>
              <a:gd name="T41" fmla="*/ 35 h 2399"/>
              <a:gd name="T42" fmla="*/ 3104 w 5041"/>
              <a:gd name="T43" fmla="*/ 136 h 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41" h="2399">
                <a:moveTo>
                  <a:pt x="51" y="877"/>
                </a:moveTo>
                <a:cubicBezTo>
                  <a:pt x="48" y="966"/>
                  <a:pt x="0" y="1304"/>
                  <a:pt x="34" y="1412"/>
                </a:cubicBezTo>
                <a:cubicBezTo>
                  <a:pt x="68" y="1520"/>
                  <a:pt x="159" y="1523"/>
                  <a:pt x="255" y="1524"/>
                </a:cubicBezTo>
                <a:cubicBezTo>
                  <a:pt x="351" y="1525"/>
                  <a:pt x="465" y="1513"/>
                  <a:pt x="609" y="1417"/>
                </a:cubicBezTo>
                <a:cubicBezTo>
                  <a:pt x="753" y="1321"/>
                  <a:pt x="915" y="1117"/>
                  <a:pt x="1119" y="948"/>
                </a:cubicBezTo>
                <a:cubicBezTo>
                  <a:pt x="1323" y="779"/>
                  <a:pt x="1628" y="535"/>
                  <a:pt x="1835" y="405"/>
                </a:cubicBezTo>
                <a:cubicBezTo>
                  <a:pt x="2042" y="275"/>
                  <a:pt x="2209" y="199"/>
                  <a:pt x="2363" y="169"/>
                </a:cubicBezTo>
                <a:cubicBezTo>
                  <a:pt x="2517" y="139"/>
                  <a:pt x="2651" y="176"/>
                  <a:pt x="2758" y="227"/>
                </a:cubicBezTo>
                <a:cubicBezTo>
                  <a:pt x="2865" y="278"/>
                  <a:pt x="3052" y="389"/>
                  <a:pt x="3005" y="474"/>
                </a:cubicBezTo>
                <a:cubicBezTo>
                  <a:pt x="2958" y="559"/>
                  <a:pt x="2566" y="537"/>
                  <a:pt x="2478" y="737"/>
                </a:cubicBezTo>
                <a:cubicBezTo>
                  <a:pt x="2390" y="937"/>
                  <a:pt x="2398" y="1507"/>
                  <a:pt x="2478" y="1675"/>
                </a:cubicBezTo>
                <a:cubicBezTo>
                  <a:pt x="2558" y="1843"/>
                  <a:pt x="2878" y="1672"/>
                  <a:pt x="2956" y="1745"/>
                </a:cubicBezTo>
                <a:cubicBezTo>
                  <a:pt x="3034" y="1818"/>
                  <a:pt x="2913" y="2012"/>
                  <a:pt x="2947" y="2111"/>
                </a:cubicBezTo>
                <a:cubicBezTo>
                  <a:pt x="2981" y="2210"/>
                  <a:pt x="2953" y="2300"/>
                  <a:pt x="3161" y="2342"/>
                </a:cubicBezTo>
                <a:cubicBezTo>
                  <a:pt x="3369" y="2384"/>
                  <a:pt x="3909" y="2399"/>
                  <a:pt x="4198" y="2366"/>
                </a:cubicBezTo>
                <a:cubicBezTo>
                  <a:pt x="4487" y="2333"/>
                  <a:pt x="4761" y="2325"/>
                  <a:pt x="4898" y="2144"/>
                </a:cubicBezTo>
                <a:cubicBezTo>
                  <a:pt x="5035" y="1963"/>
                  <a:pt x="5041" y="1511"/>
                  <a:pt x="5021" y="1280"/>
                </a:cubicBezTo>
                <a:cubicBezTo>
                  <a:pt x="5001" y="1049"/>
                  <a:pt x="4987" y="905"/>
                  <a:pt x="4780" y="759"/>
                </a:cubicBezTo>
                <a:cubicBezTo>
                  <a:pt x="4573" y="613"/>
                  <a:pt x="3991" y="517"/>
                  <a:pt x="3776" y="401"/>
                </a:cubicBezTo>
                <a:cubicBezTo>
                  <a:pt x="3561" y="285"/>
                  <a:pt x="3568" y="122"/>
                  <a:pt x="3488" y="61"/>
                </a:cubicBezTo>
                <a:cubicBezTo>
                  <a:pt x="3408" y="0"/>
                  <a:pt x="3360" y="23"/>
                  <a:pt x="3296" y="35"/>
                </a:cubicBezTo>
                <a:cubicBezTo>
                  <a:pt x="3232" y="47"/>
                  <a:pt x="3144" y="115"/>
                  <a:pt x="3104" y="136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0697" name="Text Box 9"/>
          <p:cNvSpPr txBox="1">
            <a:spLocks noChangeArrowheads="1"/>
          </p:cNvSpPr>
          <p:nvPr/>
        </p:nvSpPr>
        <p:spPr bwMode="auto">
          <a:xfrm>
            <a:off x="3273425" y="1052513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3399"/>
                </a:solidFill>
                <a:sym typeface="Math B" panose="05000000000000000000" pitchFamily="2" charset="2"/>
              </a:rPr>
              <a:t>5</a:t>
            </a:r>
          </a:p>
        </p:txBody>
      </p:sp>
      <p:sp>
        <p:nvSpPr>
          <p:cNvPr id="1010698" name="Text Box 10"/>
          <p:cNvSpPr txBox="1">
            <a:spLocks noChangeArrowheads="1"/>
          </p:cNvSpPr>
          <p:nvPr/>
        </p:nvSpPr>
        <p:spPr bwMode="auto">
          <a:xfrm>
            <a:off x="6235700" y="104775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3399"/>
                </a:solidFill>
                <a:sym typeface="Math B" panose="05000000000000000000" pitchFamily="2" charset="2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10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3" grpId="0" animBg="1"/>
      <p:bldP spid="1010694" grpId="0"/>
      <p:bldP spid="1010697" grpId="0"/>
      <p:bldP spid="101069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1B8A-9683-4DDE-B4E2-BE5667D4CA8F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298575"/>
          </a:xfrm>
        </p:spPr>
        <p:txBody>
          <a:bodyPr/>
          <a:lstStyle/>
          <a:p>
            <a:r>
              <a:rPr lang="en-US" altLang="en-US" sz="3600"/>
              <a:t>An Expanded Set of Queries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050" y="1585913"/>
            <a:ext cx="4159250" cy="346075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int x;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80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void main() {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x = 5;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p(); //main_calls_p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return;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10117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0863" y="1458913"/>
            <a:ext cx="4625975" cy="5094287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void p()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if (...)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+ 1;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p();    // p_calls_p1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- 1;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if (...)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- 1;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p();  // p_calls_p2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  x = x + 1;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}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  return;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</a:rPr>
              <a:t>}</a:t>
            </a:r>
            <a:endParaRPr lang="en-US" altLang="en-US" sz="4000"/>
          </a:p>
        </p:txBody>
      </p:sp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6988175" y="1185863"/>
            <a:ext cx="2090738" cy="669925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66"/>
                </a:solidFill>
                <a:sym typeface="Math B" panose="05000000000000000000" pitchFamily="2" charset="2"/>
              </a:rPr>
              <a:t>5  4 = </a:t>
            </a:r>
          </a:p>
        </p:txBody>
      </p:sp>
      <p:sp>
        <p:nvSpPr>
          <p:cNvPr id="1011718" name="Text Box 6"/>
          <p:cNvSpPr txBox="1">
            <a:spLocks noChangeArrowheads="1"/>
          </p:cNvSpPr>
          <p:nvPr/>
        </p:nvSpPr>
        <p:spPr bwMode="auto">
          <a:xfrm>
            <a:off x="331788" y="4922838"/>
            <a:ext cx="3482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&lt;x</a:t>
            </a:r>
            <a:r>
              <a:rPr lang="en-US" altLang="en-US" sz="4400">
                <a:solidFill>
                  <a:srgbClr val="FFFF00"/>
                </a:solidFill>
              </a:rPr>
              <a:t>, </a:t>
            </a:r>
            <a:r>
              <a:rPr lang="en-US" altLang="en-US" sz="4000">
                <a:solidFill>
                  <a:srgbClr val="FFFF00"/>
                </a:solidFill>
              </a:rPr>
              <a:t>enter</a:t>
            </a:r>
            <a:r>
              <a:rPr lang="en-US" altLang="en-US" sz="4000" baseline="-25000">
                <a:solidFill>
                  <a:srgbClr val="FFFF00"/>
                </a:solidFill>
              </a:rPr>
              <a:t>p</a:t>
            </a:r>
            <a:r>
              <a:rPr lang="en-US" altLang="en-US" sz="4000">
                <a:solidFill>
                  <a:srgbClr val="FFFF00"/>
                </a:solidFill>
              </a:rPr>
              <a:t> </a:t>
            </a:r>
            <a:r>
              <a:rPr lang="el-GR" altLang="en-US" sz="4000">
                <a:solidFill>
                  <a:srgbClr val="FFFF00"/>
                </a:solidFill>
              </a:rPr>
              <a:t>Σ</a:t>
            </a:r>
            <a:r>
              <a:rPr lang="en-US" altLang="en-US" sz="4000">
                <a:solidFill>
                  <a:srgbClr val="FFFF00"/>
                </a:solidFill>
              </a:rPr>
              <a:t>*&gt;</a:t>
            </a:r>
          </a:p>
        </p:txBody>
      </p:sp>
      <p:sp>
        <p:nvSpPr>
          <p:cNvPr id="1011719" name="Freeform 7"/>
          <p:cNvSpPr>
            <a:spLocks/>
          </p:cNvSpPr>
          <p:nvPr/>
        </p:nvSpPr>
        <p:spPr bwMode="auto">
          <a:xfrm>
            <a:off x="744538" y="1381125"/>
            <a:ext cx="4611687" cy="2179638"/>
          </a:xfrm>
          <a:custGeom>
            <a:avLst/>
            <a:gdLst>
              <a:gd name="T0" fmla="*/ 34 w 2905"/>
              <a:gd name="T1" fmla="*/ 785 h 1373"/>
              <a:gd name="T2" fmla="*/ 18 w 2905"/>
              <a:gd name="T3" fmla="*/ 1180 h 1373"/>
              <a:gd name="T4" fmla="*/ 67 w 2905"/>
              <a:gd name="T5" fmla="*/ 1361 h 1373"/>
              <a:gd name="T6" fmla="*/ 421 w 2905"/>
              <a:gd name="T7" fmla="*/ 1254 h 1373"/>
              <a:gd name="T8" fmla="*/ 931 w 2905"/>
              <a:gd name="T9" fmla="*/ 785 h 1373"/>
              <a:gd name="T10" fmla="*/ 1647 w 2905"/>
              <a:gd name="T11" fmla="*/ 242 h 1373"/>
              <a:gd name="T12" fmla="*/ 2255 w 2905"/>
              <a:gd name="T13" fmla="*/ 20 h 1373"/>
              <a:gd name="T14" fmla="*/ 2905 w 2905"/>
              <a:gd name="T15" fmla="*/ 119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5" h="1373">
                <a:moveTo>
                  <a:pt x="34" y="785"/>
                </a:moveTo>
                <a:cubicBezTo>
                  <a:pt x="27" y="935"/>
                  <a:pt x="13" y="1084"/>
                  <a:pt x="18" y="1180"/>
                </a:cubicBezTo>
                <a:cubicBezTo>
                  <a:pt x="23" y="1276"/>
                  <a:pt x="0" y="1349"/>
                  <a:pt x="67" y="1361"/>
                </a:cubicBezTo>
                <a:cubicBezTo>
                  <a:pt x="134" y="1373"/>
                  <a:pt x="277" y="1350"/>
                  <a:pt x="421" y="1254"/>
                </a:cubicBezTo>
                <a:cubicBezTo>
                  <a:pt x="565" y="1158"/>
                  <a:pt x="727" y="954"/>
                  <a:pt x="931" y="785"/>
                </a:cubicBezTo>
                <a:cubicBezTo>
                  <a:pt x="1135" y="616"/>
                  <a:pt x="1426" y="369"/>
                  <a:pt x="1647" y="242"/>
                </a:cubicBezTo>
                <a:cubicBezTo>
                  <a:pt x="1868" y="115"/>
                  <a:pt x="2045" y="40"/>
                  <a:pt x="2255" y="20"/>
                </a:cubicBezTo>
                <a:cubicBezTo>
                  <a:pt x="2465" y="0"/>
                  <a:pt x="2770" y="99"/>
                  <a:pt x="2905" y="119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1720" name="Freeform 8"/>
          <p:cNvSpPr>
            <a:spLocks/>
          </p:cNvSpPr>
          <p:nvPr/>
        </p:nvSpPr>
        <p:spPr bwMode="auto">
          <a:xfrm>
            <a:off x="585788" y="1274763"/>
            <a:ext cx="8002587" cy="3808412"/>
          </a:xfrm>
          <a:custGeom>
            <a:avLst/>
            <a:gdLst>
              <a:gd name="T0" fmla="*/ 51 w 5041"/>
              <a:gd name="T1" fmla="*/ 877 h 2399"/>
              <a:gd name="T2" fmla="*/ 34 w 5041"/>
              <a:gd name="T3" fmla="*/ 1412 h 2399"/>
              <a:gd name="T4" fmla="*/ 255 w 5041"/>
              <a:gd name="T5" fmla="*/ 1524 h 2399"/>
              <a:gd name="T6" fmla="*/ 609 w 5041"/>
              <a:gd name="T7" fmla="*/ 1417 h 2399"/>
              <a:gd name="T8" fmla="*/ 1119 w 5041"/>
              <a:gd name="T9" fmla="*/ 948 h 2399"/>
              <a:gd name="T10" fmla="*/ 1835 w 5041"/>
              <a:gd name="T11" fmla="*/ 405 h 2399"/>
              <a:gd name="T12" fmla="*/ 2363 w 5041"/>
              <a:gd name="T13" fmla="*/ 169 h 2399"/>
              <a:gd name="T14" fmla="*/ 2758 w 5041"/>
              <a:gd name="T15" fmla="*/ 227 h 2399"/>
              <a:gd name="T16" fmla="*/ 3005 w 5041"/>
              <a:gd name="T17" fmla="*/ 474 h 2399"/>
              <a:gd name="T18" fmla="*/ 2478 w 5041"/>
              <a:gd name="T19" fmla="*/ 737 h 2399"/>
              <a:gd name="T20" fmla="*/ 2478 w 5041"/>
              <a:gd name="T21" fmla="*/ 1675 h 2399"/>
              <a:gd name="T22" fmla="*/ 2956 w 5041"/>
              <a:gd name="T23" fmla="*/ 1745 h 2399"/>
              <a:gd name="T24" fmla="*/ 2947 w 5041"/>
              <a:gd name="T25" fmla="*/ 2111 h 2399"/>
              <a:gd name="T26" fmla="*/ 3161 w 5041"/>
              <a:gd name="T27" fmla="*/ 2342 h 2399"/>
              <a:gd name="T28" fmla="*/ 4198 w 5041"/>
              <a:gd name="T29" fmla="*/ 2366 h 2399"/>
              <a:gd name="T30" fmla="*/ 4898 w 5041"/>
              <a:gd name="T31" fmla="*/ 2144 h 2399"/>
              <a:gd name="T32" fmla="*/ 5021 w 5041"/>
              <a:gd name="T33" fmla="*/ 1280 h 2399"/>
              <a:gd name="T34" fmla="*/ 4780 w 5041"/>
              <a:gd name="T35" fmla="*/ 759 h 2399"/>
              <a:gd name="T36" fmla="*/ 3776 w 5041"/>
              <a:gd name="T37" fmla="*/ 401 h 2399"/>
              <a:gd name="T38" fmla="*/ 3488 w 5041"/>
              <a:gd name="T39" fmla="*/ 61 h 2399"/>
              <a:gd name="T40" fmla="*/ 3296 w 5041"/>
              <a:gd name="T41" fmla="*/ 35 h 2399"/>
              <a:gd name="T42" fmla="*/ 3104 w 5041"/>
              <a:gd name="T43" fmla="*/ 136 h 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41" h="2399">
                <a:moveTo>
                  <a:pt x="51" y="877"/>
                </a:moveTo>
                <a:cubicBezTo>
                  <a:pt x="48" y="966"/>
                  <a:pt x="0" y="1304"/>
                  <a:pt x="34" y="1412"/>
                </a:cubicBezTo>
                <a:cubicBezTo>
                  <a:pt x="68" y="1520"/>
                  <a:pt x="159" y="1523"/>
                  <a:pt x="255" y="1524"/>
                </a:cubicBezTo>
                <a:cubicBezTo>
                  <a:pt x="351" y="1525"/>
                  <a:pt x="465" y="1513"/>
                  <a:pt x="609" y="1417"/>
                </a:cubicBezTo>
                <a:cubicBezTo>
                  <a:pt x="753" y="1321"/>
                  <a:pt x="915" y="1117"/>
                  <a:pt x="1119" y="948"/>
                </a:cubicBezTo>
                <a:cubicBezTo>
                  <a:pt x="1323" y="779"/>
                  <a:pt x="1628" y="535"/>
                  <a:pt x="1835" y="405"/>
                </a:cubicBezTo>
                <a:cubicBezTo>
                  <a:pt x="2042" y="275"/>
                  <a:pt x="2209" y="199"/>
                  <a:pt x="2363" y="169"/>
                </a:cubicBezTo>
                <a:cubicBezTo>
                  <a:pt x="2517" y="139"/>
                  <a:pt x="2651" y="176"/>
                  <a:pt x="2758" y="227"/>
                </a:cubicBezTo>
                <a:cubicBezTo>
                  <a:pt x="2865" y="278"/>
                  <a:pt x="3052" y="389"/>
                  <a:pt x="3005" y="474"/>
                </a:cubicBezTo>
                <a:cubicBezTo>
                  <a:pt x="2958" y="559"/>
                  <a:pt x="2566" y="537"/>
                  <a:pt x="2478" y="737"/>
                </a:cubicBezTo>
                <a:cubicBezTo>
                  <a:pt x="2390" y="937"/>
                  <a:pt x="2398" y="1507"/>
                  <a:pt x="2478" y="1675"/>
                </a:cubicBezTo>
                <a:cubicBezTo>
                  <a:pt x="2558" y="1843"/>
                  <a:pt x="2878" y="1672"/>
                  <a:pt x="2956" y="1745"/>
                </a:cubicBezTo>
                <a:cubicBezTo>
                  <a:pt x="3034" y="1818"/>
                  <a:pt x="2913" y="2012"/>
                  <a:pt x="2947" y="2111"/>
                </a:cubicBezTo>
                <a:cubicBezTo>
                  <a:pt x="2981" y="2210"/>
                  <a:pt x="2953" y="2300"/>
                  <a:pt x="3161" y="2342"/>
                </a:cubicBezTo>
                <a:cubicBezTo>
                  <a:pt x="3369" y="2384"/>
                  <a:pt x="3909" y="2399"/>
                  <a:pt x="4198" y="2366"/>
                </a:cubicBezTo>
                <a:cubicBezTo>
                  <a:pt x="4487" y="2333"/>
                  <a:pt x="4761" y="2325"/>
                  <a:pt x="4898" y="2144"/>
                </a:cubicBezTo>
                <a:cubicBezTo>
                  <a:pt x="5035" y="1963"/>
                  <a:pt x="5041" y="1511"/>
                  <a:pt x="5021" y="1280"/>
                </a:cubicBezTo>
                <a:cubicBezTo>
                  <a:pt x="5001" y="1049"/>
                  <a:pt x="4987" y="905"/>
                  <a:pt x="4780" y="759"/>
                </a:cubicBezTo>
                <a:cubicBezTo>
                  <a:pt x="4573" y="613"/>
                  <a:pt x="3991" y="517"/>
                  <a:pt x="3776" y="401"/>
                </a:cubicBezTo>
                <a:cubicBezTo>
                  <a:pt x="3561" y="285"/>
                  <a:pt x="3568" y="122"/>
                  <a:pt x="3488" y="61"/>
                </a:cubicBezTo>
                <a:cubicBezTo>
                  <a:pt x="3408" y="0"/>
                  <a:pt x="3360" y="23"/>
                  <a:pt x="3296" y="35"/>
                </a:cubicBezTo>
                <a:cubicBezTo>
                  <a:pt x="3232" y="47"/>
                  <a:pt x="3144" y="115"/>
                  <a:pt x="3104" y="136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1721" name="Text Box 9"/>
          <p:cNvSpPr txBox="1">
            <a:spLocks noChangeArrowheads="1"/>
          </p:cNvSpPr>
          <p:nvPr/>
        </p:nvSpPr>
        <p:spPr bwMode="auto">
          <a:xfrm>
            <a:off x="3273425" y="1052513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3399"/>
                </a:solidFill>
                <a:sym typeface="Math B" panose="05000000000000000000" pitchFamily="2" charset="2"/>
              </a:rPr>
              <a:t>5</a:t>
            </a:r>
          </a:p>
        </p:txBody>
      </p:sp>
      <p:sp>
        <p:nvSpPr>
          <p:cNvPr id="1011722" name="Text Box 10"/>
          <p:cNvSpPr txBox="1">
            <a:spLocks noChangeArrowheads="1"/>
          </p:cNvSpPr>
          <p:nvPr/>
        </p:nvSpPr>
        <p:spPr bwMode="auto">
          <a:xfrm>
            <a:off x="6235700" y="104775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3399"/>
                </a:solidFill>
                <a:sym typeface="Math B" panose="05000000000000000000" pitchFamily="2" charset="2"/>
              </a:rPr>
              <a:t>4</a:t>
            </a:r>
          </a:p>
        </p:txBody>
      </p:sp>
      <p:grpSp>
        <p:nvGrpSpPr>
          <p:cNvPr id="1011723" name="Group 11"/>
          <p:cNvGrpSpPr>
            <a:grpSpLocks/>
          </p:cNvGrpSpPr>
          <p:nvPr/>
        </p:nvGrpSpPr>
        <p:grpSpPr bwMode="auto">
          <a:xfrm>
            <a:off x="641350" y="5573713"/>
            <a:ext cx="3248025" cy="955675"/>
            <a:chOff x="404" y="3511"/>
            <a:chExt cx="2046" cy="602"/>
          </a:xfrm>
        </p:grpSpPr>
        <p:sp>
          <p:nvSpPr>
            <p:cNvPr id="1011724" name="Text Box 12"/>
            <p:cNvSpPr txBox="1">
              <a:spLocks noChangeArrowheads="1"/>
            </p:cNvSpPr>
            <p:nvPr/>
          </p:nvSpPr>
          <p:spPr bwMode="auto">
            <a:xfrm>
              <a:off x="404" y="3828"/>
              <a:ext cx="2046" cy="285"/>
            </a:xfrm>
            <a:prstGeom prst="rect">
              <a:avLst/>
            </a:prstGeom>
            <a:noFill/>
            <a:ln w="25400">
              <a:solidFill>
                <a:srgbClr val="FFFF66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FFFF66"/>
                  </a:solidFill>
                </a:rPr>
                <a:t>any</a:t>
              </a:r>
              <a:r>
                <a:rPr lang="en-US" altLang="en-US" sz="2200">
                  <a:solidFill>
                    <a:srgbClr val="FF3399"/>
                  </a:solidFill>
                </a:rPr>
                <a:t> </a:t>
              </a:r>
              <a:r>
                <a:rPr lang="en-US" altLang="en-US" sz="2200">
                  <a:solidFill>
                    <a:srgbClr val="FFFF66"/>
                  </a:solidFill>
                </a:rPr>
                <a:t>stack configuration</a:t>
              </a:r>
            </a:p>
          </p:txBody>
        </p:sp>
        <p:sp>
          <p:nvSpPr>
            <p:cNvPr id="1011725" name="Line 13"/>
            <p:cNvSpPr>
              <a:spLocks noChangeShapeType="1"/>
            </p:cNvSpPr>
            <p:nvPr/>
          </p:nvSpPr>
          <p:spPr bwMode="auto">
            <a:xfrm flipV="1">
              <a:off x="1736" y="3511"/>
              <a:ext cx="150" cy="308"/>
            </a:xfrm>
            <a:prstGeom prst="line">
              <a:avLst/>
            </a:prstGeom>
            <a:noFill/>
            <a:ln w="25400">
              <a:solidFill>
                <a:srgbClr val="FFFF66"/>
              </a:solidFill>
              <a:round/>
              <a:headEnd/>
              <a:tailEnd type="stealth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37DA-6CC0-4FAC-97E0-B6AD14A31EFA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1298575"/>
          </a:xfrm>
        </p:spPr>
        <p:txBody>
          <a:bodyPr/>
          <a:lstStyle/>
          <a:p>
            <a:r>
              <a:rPr lang="en-US" altLang="en-US" sz="3600"/>
              <a:t>An Expanded Set of Queries</a:t>
            </a:r>
          </a:p>
        </p:txBody>
      </p:sp>
      <p:sp>
        <p:nvSpPr>
          <p:cNvPr id="1013763" name="Text Box 3"/>
          <p:cNvSpPr txBox="1">
            <a:spLocks noChangeArrowheads="1"/>
          </p:cNvSpPr>
          <p:nvPr/>
        </p:nvSpPr>
        <p:spPr bwMode="auto">
          <a:xfrm>
            <a:off x="-11113" y="3848100"/>
            <a:ext cx="924242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L</a:t>
            </a:r>
            <a:r>
              <a:rPr lang="en-US" altLang="en-US" sz="2800" baseline="-25000">
                <a:solidFill>
                  <a:srgbClr val="FFFF00"/>
                </a:solidFill>
              </a:rPr>
              <a:t>1</a:t>
            </a:r>
            <a:r>
              <a:rPr lang="en-US" altLang="en-US" sz="2400">
                <a:solidFill>
                  <a:srgbClr val="FFFF00"/>
                </a:solidFill>
              </a:rPr>
              <a:t> = </a:t>
            </a:r>
            <a:r>
              <a:rPr lang="en-US" altLang="en-US" sz="2800">
                <a:solidFill>
                  <a:srgbClr val="FFFF00"/>
                </a:solidFill>
              </a:rPr>
              <a:t>&lt;x,</a:t>
            </a: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enter</a:t>
            </a:r>
            <a:r>
              <a:rPr lang="en-US" altLang="en-US" sz="2800" baseline="-25000">
                <a:solidFill>
                  <a:srgbClr val="FFFF00"/>
                </a:solidFill>
              </a:rPr>
              <a:t>p</a:t>
            </a:r>
            <a:r>
              <a:rPr lang="en-US" altLang="en-US" sz="2800">
                <a:solidFill>
                  <a:srgbClr val="FFFF00"/>
                </a:solidFill>
              </a:rPr>
              <a:t>   p_calls_p2  p_calls_p1     main_calls_p&gt;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L</a:t>
            </a:r>
            <a:r>
              <a:rPr lang="en-US" altLang="en-US" sz="2800" baseline="-25000">
                <a:solidFill>
                  <a:srgbClr val="FFFF00"/>
                </a:solidFill>
              </a:rPr>
              <a:t>2</a:t>
            </a:r>
            <a:r>
              <a:rPr lang="en-US" altLang="en-US" sz="2400">
                <a:solidFill>
                  <a:srgbClr val="FFFF00"/>
                </a:solidFill>
              </a:rPr>
              <a:t> = </a:t>
            </a:r>
            <a:r>
              <a:rPr lang="en-US" altLang="en-US" sz="2800">
                <a:solidFill>
                  <a:srgbClr val="FFFF00"/>
                </a:solidFill>
              </a:rPr>
              <a:t>&lt;x,</a:t>
            </a:r>
            <a:r>
              <a:rPr lang="en-US" altLang="en-US" sz="2800">
                <a:solidFill>
                  <a:srgbClr val="FFFFFF"/>
                </a:solidFill>
              </a:rPr>
              <a:t> </a:t>
            </a:r>
            <a:r>
              <a:rPr lang="en-US" altLang="en-US" sz="2800">
                <a:solidFill>
                  <a:srgbClr val="FFFF00"/>
                </a:solidFill>
              </a:rPr>
              <a:t>enter</a:t>
            </a:r>
            <a:r>
              <a:rPr lang="en-US" altLang="en-US" sz="2800" baseline="-25000">
                <a:solidFill>
                  <a:srgbClr val="FFFF00"/>
                </a:solidFill>
              </a:rPr>
              <a:t>p</a:t>
            </a:r>
            <a:r>
              <a:rPr lang="en-US" altLang="en-US" sz="2800">
                <a:solidFill>
                  <a:srgbClr val="FFFF00"/>
                </a:solidFill>
              </a:rPr>
              <a:t> (p_calls_p2  p_calls_p1)*  main_calls_p&gt;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L</a:t>
            </a:r>
            <a:r>
              <a:rPr lang="en-US" altLang="en-US" sz="2800" baseline="-25000">
                <a:solidFill>
                  <a:srgbClr val="FFFF00"/>
                </a:solidFill>
              </a:rPr>
              <a:t>3</a:t>
            </a:r>
            <a:r>
              <a:rPr lang="en-US" altLang="en-US" sz="2400">
                <a:solidFill>
                  <a:srgbClr val="FFFF00"/>
                </a:solidFill>
              </a:rPr>
              <a:t> = </a:t>
            </a:r>
            <a:r>
              <a:rPr lang="en-US" altLang="en-US" sz="2800">
                <a:solidFill>
                  <a:srgbClr val="FFFF00"/>
                </a:solidFill>
              </a:rPr>
              <a:t>&lt;x, enter</a:t>
            </a:r>
            <a:r>
              <a:rPr lang="en-US" altLang="en-US" sz="2800" baseline="-25000">
                <a:solidFill>
                  <a:srgbClr val="FFFF00"/>
                </a:solidFill>
              </a:rPr>
              <a:t>p</a:t>
            </a:r>
            <a:r>
              <a:rPr lang="en-US" altLang="en-US" sz="2800">
                <a:solidFill>
                  <a:srgbClr val="FFFF00"/>
                </a:solidFill>
              </a:rPr>
              <a:t> (p_calls_p2 + p_calls_p1)* main_calls_p&gt;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L</a:t>
            </a:r>
            <a:r>
              <a:rPr lang="en-US" altLang="en-US" sz="2800" baseline="-25000">
                <a:solidFill>
                  <a:srgbClr val="FFFF00"/>
                </a:solidFill>
              </a:rPr>
              <a:t>4</a:t>
            </a:r>
            <a:r>
              <a:rPr lang="en-US" altLang="en-US" sz="2400">
                <a:solidFill>
                  <a:srgbClr val="FFFF00"/>
                </a:solidFill>
              </a:rPr>
              <a:t> = </a:t>
            </a:r>
            <a:r>
              <a:rPr lang="en-US" altLang="en-US" sz="2800">
                <a:solidFill>
                  <a:srgbClr val="FFFF00"/>
                </a:solidFill>
              </a:rPr>
              <a:t>&lt;x, enter</a:t>
            </a:r>
            <a:r>
              <a:rPr lang="en-US" altLang="en-US" sz="2800" baseline="-25000">
                <a:solidFill>
                  <a:srgbClr val="FFFF00"/>
                </a:solidFill>
              </a:rPr>
              <a:t>p</a:t>
            </a:r>
            <a:r>
              <a:rPr lang="en-US" altLang="en-US" sz="2800">
                <a:solidFill>
                  <a:srgbClr val="FFFF00"/>
                </a:solidFill>
              </a:rPr>
              <a:t> </a:t>
            </a:r>
            <a:r>
              <a:rPr lang="el-GR" altLang="en-US" sz="2800">
                <a:solidFill>
                  <a:srgbClr val="FFFF00"/>
                </a:solidFill>
              </a:rPr>
              <a:t>Σ</a:t>
            </a:r>
            <a:r>
              <a:rPr lang="en-US" altLang="en-US" sz="2800">
                <a:solidFill>
                  <a:srgbClr val="FFFF00"/>
                </a:solidFill>
              </a:rPr>
              <a:t>*</a:t>
            </a:r>
            <a:r>
              <a:rPr lang="en-US" altLang="en-US" sz="2800" b="1">
                <a:solidFill>
                  <a:srgbClr val="FFFF00"/>
                </a:solidFill>
              </a:rPr>
              <a:t>&gt;</a:t>
            </a:r>
          </a:p>
        </p:txBody>
      </p:sp>
      <p:sp>
        <p:nvSpPr>
          <p:cNvPr id="1013764" name="Text Box 4"/>
          <p:cNvSpPr txBox="1">
            <a:spLocks noChangeArrowheads="1"/>
          </p:cNvSpPr>
          <p:nvPr/>
        </p:nvSpPr>
        <p:spPr bwMode="auto">
          <a:xfrm>
            <a:off x="1311275" y="2273300"/>
            <a:ext cx="649446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JOVP</a:t>
            </a:r>
            <a:r>
              <a:rPr lang="en-US" altLang="en-US" sz="3200">
                <a:solidFill>
                  <a:srgbClr val="FFFF00"/>
                </a:solidFill>
              </a:rPr>
              <a:t>’</a:t>
            </a:r>
            <a:r>
              <a:rPr lang="en-US" altLang="en-US" sz="2400">
                <a:solidFill>
                  <a:srgbClr val="FFFF00"/>
                </a:solidFill>
              </a:rPr>
              <a:t>(L)</a:t>
            </a:r>
            <a:r>
              <a:rPr lang="en-US" altLang="en-US" sz="2800">
                <a:solidFill>
                  <a:srgbClr val="FFFFFF"/>
                </a:solidFill>
              </a:rPr>
              <a:t>   =              </a:t>
            </a:r>
            <a:r>
              <a:rPr lang="en-US" altLang="en-US" sz="4800">
                <a:solidFill>
                  <a:srgbClr val="FFFFFF"/>
                </a:solidFill>
                <a:sym typeface="Math B" panose="05000000000000000000" pitchFamily="2" charset="2"/>
              </a:rPr>
              <a:t></a:t>
            </a:r>
            <a:r>
              <a:rPr lang="en-US" altLang="en-US" sz="5400">
                <a:solidFill>
                  <a:srgbClr val="FFFFFF"/>
                </a:solidFill>
                <a:sym typeface="Math B" panose="05000000000000000000" pitchFamily="2" charset="2"/>
              </a:rPr>
              <a:t>     </a:t>
            </a:r>
            <a:r>
              <a:rPr lang="en-US" altLang="en-US" sz="2800">
                <a:solidFill>
                  <a:srgbClr val="FFFFFF"/>
                </a:solidFill>
                <a:sym typeface="Math B" panose="05000000000000000000" pitchFamily="2" charset="2"/>
              </a:rPr>
              <a:t>   </a:t>
            </a:r>
            <a:r>
              <a:rPr lang="en-US" altLang="en-US" sz="2400">
                <a:solidFill>
                  <a:srgbClr val="FFFFFF"/>
                </a:solidFill>
                <a:sym typeface="Math B" panose="05000000000000000000" pitchFamily="2" charset="2"/>
              </a:rPr>
              <a:t>pf</a:t>
            </a:r>
            <a:r>
              <a:rPr lang="en-US" altLang="en-US" baseline="-25000">
                <a:solidFill>
                  <a:srgbClr val="FFFFFF"/>
                </a:solidFill>
                <a:sym typeface="Math B" panose="05000000000000000000" pitchFamily="2" charset="2"/>
              </a:rPr>
              <a:t>p</a:t>
            </a:r>
            <a:r>
              <a:rPr lang="en-US" altLang="en-US" sz="2400">
                <a:solidFill>
                  <a:srgbClr val="FFFFFF"/>
                </a:solidFill>
                <a:sym typeface="Math B" panose="05000000000000000000" pitchFamily="2" charset="2"/>
              </a:rPr>
              <a:t>(V</a:t>
            </a:r>
            <a:r>
              <a:rPr lang="en-US" altLang="en-US" sz="2400" baseline="-25000">
                <a:solidFill>
                  <a:srgbClr val="FFFFFF"/>
                </a:solidFill>
                <a:sym typeface="Math B" panose="05000000000000000000" pitchFamily="2" charset="2"/>
              </a:rPr>
              <a:t>0</a:t>
            </a:r>
            <a:r>
              <a:rPr lang="en-US" altLang="en-US" sz="2400">
                <a:solidFill>
                  <a:srgbClr val="FFFFFF"/>
                </a:solidFill>
                <a:sym typeface="Math B" panose="05000000000000000000" pitchFamily="2" charset="2"/>
              </a:rPr>
              <a:t>)</a:t>
            </a:r>
          </a:p>
          <a:p>
            <a:pPr eaLnBrk="0" hangingPunct="0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sym typeface="Math B" panose="05000000000000000000" pitchFamily="2" charset="2"/>
              </a:rPr>
              <a:t>                               </a:t>
            </a:r>
            <a:r>
              <a:rPr lang="en-US" altLang="en-US" sz="1800">
                <a:solidFill>
                  <a:srgbClr val="FFFF66"/>
                </a:solidFill>
                <a:sym typeface="Symbol" panose="05050102010706020507" pitchFamily="18" charset="2"/>
              </a:rPr>
              <a:t>c </a:t>
            </a:r>
            <a:r>
              <a:rPr lang="en-US" altLang="en-US" sz="1800" b="1">
                <a:solidFill>
                  <a:srgbClr val="FFFF66"/>
                </a:solidFill>
                <a:sym typeface="Symbol" panose="05050102010706020507" pitchFamily="18" charset="2"/>
              </a:rPr>
              <a:t></a:t>
            </a:r>
            <a:r>
              <a:rPr lang="en-US" altLang="en-US" sz="1800">
                <a:solidFill>
                  <a:srgbClr val="FFFF66"/>
                </a:solidFill>
                <a:sym typeface="Symbol" panose="05050102010706020507" pitchFamily="18" charset="2"/>
              </a:rPr>
              <a:t> L</a:t>
            </a:r>
            <a:r>
              <a:rPr lang="en-US" altLang="en-US" sz="1800">
                <a:sym typeface="Symbol" panose="05050102010706020507" pitchFamily="18" charset="2"/>
              </a:rPr>
              <a:t>,</a:t>
            </a:r>
            <a:endParaRPr lang="en-US" altLang="en-US" sz="2400">
              <a:sym typeface="Math B" panose="05000000000000000000" pitchFamily="2" charset="2"/>
            </a:endParaRPr>
          </a:p>
          <a:p>
            <a:pPr eaLnBrk="0" hangingPunct="0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sym typeface="Math B" panose="05000000000000000000" pitchFamily="2" charset="2"/>
              </a:rPr>
              <a:t>                          </a:t>
            </a:r>
            <a:r>
              <a:rPr lang="en-US" altLang="en-US" sz="1800">
                <a:solidFill>
                  <a:srgbClr val="FFFFFF"/>
                </a:solidFill>
                <a:sym typeface="Math B" panose="05000000000000000000" pitchFamily="2" charset="2"/>
              </a:rPr>
              <a:t>p </a:t>
            </a:r>
            <a:r>
              <a:rPr lang="en-US" altLang="en-US" sz="1800" b="1">
                <a:solidFill>
                  <a:srgbClr val="FFFFFF"/>
                </a:solidFill>
                <a:sym typeface="Symbol" panose="05050102010706020507" pitchFamily="18" charset="2"/>
              </a:rPr>
              <a:t></a:t>
            </a:r>
            <a:r>
              <a:rPr lang="en-US" altLang="en-US" sz="1800">
                <a:solidFill>
                  <a:srgbClr val="FFFFFF"/>
                </a:solidFill>
                <a:sym typeface="Symbol" panose="05050102010706020507" pitchFamily="18" charset="2"/>
              </a:rPr>
              <a:t> MatchedPathsTo[</a:t>
            </a:r>
            <a:r>
              <a:rPr lang="en-US" altLang="en-US" sz="1800">
                <a:solidFill>
                  <a:srgbClr val="FFFF66"/>
                </a:solidFill>
                <a:sym typeface="Symbol" panose="05050102010706020507" pitchFamily="18" charset="2"/>
              </a:rPr>
              <a:t>c</a:t>
            </a:r>
            <a:r>
              <a:rPr lang="en-US" altLang="en-US" sz="1800">
                <a:solidFill>
                  <a:srgbClr val="FFFFFF"/>
                </a:solidFill>
                <a:sym typeface="Symbol" panose="05050102010706020507" pitchFamily="18" charset="2"/>
              </a:rPr>
              <a:t>]</a:t>
            </a:r>
            <a:r>
              <a:rPr lang="en-US" altLang="en-US">
                <a:solidFill>
                  <a:srgbClr val="FFFFFF"/>
                </a:solidFill>
                <a:sym typeface="Symbol" panose="05050102010706020507" pitchFamily="18" charset="2"/>
              </a:rPr>
              <a:t>                                    </a:t>
            </a:r>
          </a:p>
        </p:txBody>
      </p:sp>
      <p:sp>
        <p:nvSpPr>
          <p:cNvPr id="1013765" name="Text Box 5"/>
          <p:cNvSpPr txBox="1">
            <a:spLocks noChangeArrowheads="1"/>
          </p:cNvSpPr>
          <p:nvPr/>
        </p:nvSpPr>
        <p:spPr bwMode="auto">
          <a:xfrm>
            <a:off x="1508125" y="1166813"/>
            <a:ext cx="5983288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JOVP(n)</a:t>
            </a:r>
            <a:r>
              <a:rPr lang="en-US" altLang="en-US" sz="2800">
                <a:solidFill>
                  <a:srgbClr val="FFFFFF"/>
                </a:solidFill>
              </a:rPr>
              <a:t>   =             </a:t>
            </a:r>
            <a:r>
              <a:rPr lang="en-US" altLang="en-US" sz="4800">
                <a:solidFill>
                  <a:srgbClr val="FFFFFF"/>
                </a:solidFill>
                <a:sym typeface="Math B" panose="05000000000000000000" pitchFamily="2" charset="2"/>
              </a:rPr>
              <a:t></a:t>
            </a:r>
            <a:r>
              <a:rPr lang="en-US" altLang="en-US" sz="5400">
                <a:solidFill>
                  <a:srgbClr val="FFFFFF"/>
                </a:solidFill>
                <a:sym typeface="Math B" panose="05000000000000000000" pitchFamily="2" charset="2"/>
              </a:rPr>
              <a:t>     </a:t>
            </a:r>
            <a:r>
              <a:rPr lang="en-US" altLang="en-US" sz="2800">
                <a:solidFill>
                  <a:srgbClr val="FFFFFF"/>
                </a:solidFill>
                <a:sym typeface="Math B" panose="05000000000000000000" pitchFamily="2" charset="2"/>
              </a:rPr>
              <a:t>   </a:t>
            </a:r>
            <a:r>
              <a:rPr lang="en-US" altLang="en-US" sz="2400">
                <a:solidFill>
                  <a:srgbClr val="FFFFFF"/>
                </a:solidFill>
                <a:sym typeface="Math B" panose="05000000000000000000" pitchFamily="2" charset="2"/>
              </a:rPr>
              <a:t>pf</a:t>
            </a:r>
            <a:r>
              <a:rPr lang="en-US" altLang="en-US" baseline="-25000">
                <a:solidFill>
                  <a:srgbClr val="FFFFFF"/>
                </a:solidFill>
                <a:sym typeface="Math B" panose="05000000000000000000" pitchFamily="2" charset="2"/>
              </a:rPr>
              <a:t>p</a:t>
            </a:r>
            <a:r>
              <a:rPr lang="en-US" altLang="en-US" sz="2400">
                <a:solidFill>
                  <a:srgbClr val="FFFFFF"/>
                </a:solidFill>
                <a:sym typeface="Math B" panose="05000000000000000000" pitchFamily="2" charset="2"/>
              </a:rPr>
              <a:t>(V</a:t>
            </a:r>
            <a:r>
              <a:rPr lang="en-US" altLang="en-US" sz="2400" baseline="-25000">
                <a:solidFill>
                  <a:srgbClr val="FFFFFF"/>
                </a:solidFill>
                <a:sym typeface="Math B" panose="05000000000000000000" pitchFamily="2" charset="2"/>
              </a:rPr>
              <a:t>0</a:t>
            </a:r>
            <a:r>
              <a:rPr lang="en-US" altLang="en-US" sz="2400">
                <a:solidFill>
                  <a:srgbClr val="FFFFFF"/>
                </a:solidFill>
                <a:sym typeface="Math B" panose="05000000000000000000" pitchFamily="2" charset="2"/>
              </a:rPr>
              <a:t>)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sym typeface="Math B" panose="05000000000000000000" pitchFamily="2" charset="2"/>
              </a:rPr>
              <a:t>                    </a:t>
            </a:r>
            <a:r>
              <a:rPr lang="en-US" altLang="en-US" sz="1800">
                <a:solidFill>
                  <a:srgbClr val="FFFFFF"/>
                </a:solidFill>
                <a:sym typeface="Math B" panose="05000000000000000000" pitchFamily="2" charset="2"/>
              </a:rPr>
              <a:t>p </a:t>
            </a:r>
            <a:r>
              <a:rPr lang="en-US" altLang="en-US" sz="1800" b="1">
                <a:solidFill>
                  <a:srgbClr val="FFFFFF"/>
                </a:solidFill>
                <a:sym typeface="Symbol" panose="05050102010706020507" pitchFamily="18" charset="2"/>
              </a:rPr>
              <a:t> </a:t>
            </a:r>
            <a:r>
              <a:rPr lang="en-US" altLang="en-US" sz="1800">
                <a:solidFill>
                  <a:srgbClr val="FFFFFF"/>
                </a:solidFill>
                <a:sym typeface="Symbol" panose="05050102010706020507" pitchFamily="18" charset="2"/>
              </a:rPr>
              <a:t>MatchedPathsTo[n]</a:t>
            </a:r>
          </a:p>
        </p:txBody>
      </p:sp>
      <p:sp>
        <p:nvSpPr>
          <p:cNvPr id="1013766" name="Text Box 6"/>
          <p:cNvSpPr txBox="1">
            <a:spLocks noChangeArrowheads="1"/>
          </p:cNvSpPr>
          <p:nvPr/>
        </p:nvSpPr>
        <p:spPr bwMode="auto">
          <a:xfrm>
            <a:off x="1339850" y="6086475"/>
            <a:ext cx="6462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JOVP</a:t>
            </a:r>
            <a:r>
              <a:rPr lang="en-US" altLang="en-US" sz="3600">
                <a:solidFill>
                  <a:srgbClr val="FFFF00"/>
                </a:solidFill>
              </a:rPr>
              <a:t>’</a:t>
            </a:r>
            <a:r>
              <a:rPr lang="en-US" altLang="en-US" sz="2800">
                <a:solidFill>
                  <a:srgbClr val="FFFF00"/>
                </a:solidFill>
              </a:rPr>
              <a:t>(L</a:t>
            </a:r>
            <a:r>
              <a:rPr lang="en-US" altLang="en-US" sz="2800" baseline="-25000">
                <a:solidFill>
                  <a:srgbClr val="FFFF00"/>
                </a:solidFill>
              </a:rPr>
              <a:t>3</a:t>
            </a:r>
            <a:r>
              <a:rPr lang="en-US" altLang="en-US" sz="2800">
                <a:solidFill>
                  <a:srgbClr val="FFFF00"/>
                </a:solidFill>
              </a:rPr>
              <a:t>)</a:t>
            </a:r>
            <a:r>
              <a:rPr lang="en-US" altLang="en-US" sz="2800">
                <a:solidFill>
                  <a:srgbClr val="FFFFFF"/>
                </a:solidFill>
              </a:rPr>
              <a:t> = </a:t>
            </a:r>
            <a:r>
              <a:rPr lang="en-US" altLang="en-US" sz="2800">
                <a:solidFill>
                  <a:srgbClr val="FFFF00"/>
                </a:solidFill>
              </a:rPr>
              <a:t>JOVP</a:t>
            </a:r>
            <a:r>
              <a:rPr lang="en-US" altLang="en-US" sz="3600">
                <a:solidFill>
                  <a:srgbClr val="FFFF00"/>
                </a:solidFill>
              </a:rPr>
              <a:t>’</a:t>
            </a:r>
            <a:r>
              <a:rPr lang="en-US" altLang="en-US" sz="2800">
                <a:solidFill>
                  <a:srgbClr val="FFFF00"/>
                </a:solidFill>
              </a:rPr>
              <a:t>(L</a:t>
            </a:r>
            <a:r>
              <a:rPr lang="en-US" altLang="en-US" sz="2800" baseline="-25000">
                <a:solidFill>
                  <a:srgbClr val="FFFF00"/>
                </a:solidFill>
              </a:rPr>
              <a:t>4</a:t>
            </a:r>
            <a:r>
              <a:rPr lang="en-US" altLang="en-US" sz="2800">
                <a:solidFill>
                  <a:srgbClr val="FFFF00"/>
                </a:solidFill>
              </a:rPr>
              <a:t>)</a:t>
            </a:r>
            <a:r>
              <a:rPr lang="en-US" altLang="en-US" sz="2800">
                <a:solidFill>
                  <a:srgbClr val="FFFFFF"/>
                </a:solidFill>
              </a:rPr>
              <a:t> = JOVP(enter</a:t>
            </a:r>
            <a:r>
              <a:rPr lang="en-US" altLang="en-US" sz="2800" baseline="-25000">
                <a:solidFill>
                  <a:srgbClr val="FFFFFF"/>
                </a:solidFill>
              </a:rPr>
              <a:t>p</a:t>
            </a:r>
            <a:r>
              <a:rPr lang="en-US" altLang="en-US" sz="28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013767" name="Rectangle 7"/>
          <p:cNvSpPr>
            <a:spLocks noChangeArrowheads="1"/>
          </p:cNvSpPr>
          <p:nvPr/>
        </p:nvSpPr>
        <p:spPr bwMode="auto">
          <a:xfrm>
            <a:off x="38100" y="3873500"/>
            <a:ext cx="9093200" cy="11430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3" grpId="0"/>
      <p:bldP spid="1013764" grpId="0"/>
      <p:bldP spid="101376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9F6A-90D6-4A42-8D63-4001DA636639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9144000" cy="1143000"/>
          </a:xfrm>
        </p:spPr>
        <p:txBody>
          <a:bodyPr/>
          <a:lstStyle/>
          <a:p>
            <a:r>
              <a:rPr lang="en-US" altLang="en-US" sz="3600"/>
              <a:t>So What?  Who Cares?  [Yawn] 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1288"/>
            <a:ext cx="9144000" cy="5133975"/>
          </a:xfrm>
        </p:spPr>
        <p:txBody>
          <a:bodyPr/>
          <a:lstStyle/>
          <a:p>
            <a:r>
              <a:rPr lang="en-US" altLang="en-US"/>
              <a:t>Check properties of programs using model checking </a:t>
            </a:r>
          </a:p>
          <a:p>
            <a:pPr lvl="1"/>
            <a:r>
              <a:rPr lang="en-US" altLang="en-US"/>
              <a:t>SLAM </a:t>
            </a:r>
            <a:r>
              <a:rPr lang="en-US" altLang="en-US" sz="2400"/>
              <a:t>[Ball &amp; Rajamani 00]</a:t>
            </a:r>
          </a:p>
          <a:p>
            <a:pPr lvl="1"/>
            <a:r>
              <a:rPr lang="en-US" altLang="en-US"/>
              <a:t>MOPS </a:t>
            </a:r>
            <a:r>
              <a:rPr lang="en-US" altLang="en-US" sz="2400"/>
              <a:t>[Chen &amp; Wagner 02]</a:t>
            </a:r>
          </a:p>
          <a:p>
            <a:pPr lvl="1"/>
            <a:r>
              <a:rPr lang="en-US" altLang="en-US"/>
              <a:t>“Metacompliation” </a:t>
            </a:r>
            <a:r>
              <a:rPr lang="en-US" altLang="en-US" sz="2400"/>
              <a:t>[Engler et al.]</a:t>
            </a:r>
          </a:p>
          <a:p>
            <a:pPr lvl="1">
              <a:buFontTx/>
              <a:buNone/>
            </a:pPr>
            <a:r>
              <a:rPr lang="en-US" altLang="en-US"/>
              <a:t>In essence, all are using PDSs</a:t>
            </a:r>
          </a:p>
          <a:p>
            <a:r>
              <a:rPr lang="en-US" altLang="en-US"/>
              <a:t>PDS </a:t>
            </a:r>
            <a:r>
              <a:rPr lang="en-US" altLang="en-US">
                <a:sym typeface="Symbol" panose="05050102010706020507" pitchFamily="18" charset="2"/>
              </a:rPr>
              <a:t> WPDS</a:t>
            </a:r>
          </a:p>
          <a:p>
            <a:pPr lvl="1"/>
            <a:r>
              <a:rPr lang="en-US" altLang="en-US"/>
              <a:t>More powerful formalism for modeling program behaviors:</a:t>
            </a:r>
          </a:p>
          <a:p>
            <a:pPr lvl="2">
              <a:buFontTx/>
              <a:buNone/>
            </a:pPr>
            <a:r>
              <a:rPr lang="en-US" altLang="en-US"/>
              <a:t>How does the program transform the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DCD9-FAA1-4810-A8B8-C46346765E14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1179650" name="Rectangle 2"/>
          <p:cNvSpPr>
            <a:spLocks noChangeArrowheads="1"/>
          </p:cNvSpPr>
          <p:nvPr/>
        </p:nvSpPr>
        <p:spPr bwMode="auto">
          <a:xfrm>
            <a:off x="1116013" y="1422400"/>
            <a:ext cx="1381125" cy="228600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1179651" name="Rectangle 3"/>
          <p:cNvSpPr>
            <a:spLocks noChangeArrowheads="1"/>
          </p:cNvSpPr>
          <p:nvPr/>
        </p:nvSpPr>
        <p:spPr bwMode="auto">
          <a:xfrm>
            <a:off x="3465513" y="1931988"/>
            <a:ext cx="1382712" cy="91281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1179652" name="Text Box 4"/>
          <p:cNvSpPr txBox="1">
            <a:spLocks noChangeArrowheads="1"/>
          </p:cNvSpPr>
          <p:nvPr/>
        </p:nvSpPr>
        <p:spPr bwMode="auto">
          <a:xfrm>
            <a:off x="2578100" y="2636838"/>
            <a:ext cx="836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(GL,4)</a:t>
            </a:r>
          </a:p>
        </p:txBody>
      </p:sp>
      <p:sp>
        <p:nvSpPr>
          <p:cNvPr id="1179653" name="Line 5"/>
          <p:cNvSpPr>
            <a:spLocks noChangeShapeType="1"/>
          </p:cNvSpPr>
          <p:nvPr/>
        </p:nvSpPr>
        <p:spPr bwMode="auto">
          <a:xfrm>
            <a:off x="3248025" y="2844800"/>
            <a:ext cx="23018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4" name="Text Box 6"/>
          <p:cNvSpPr txBox="1">
            <a:spLocks noChangeArrowheads="1"/>
          </p:cNvSpPr>
          <p:nvPr/>
        </p:nvSpPr>
        <p:spPr bwMode="auto">
          <a:xfrm>
            <a:off x="2528888" y="1714500"/>
            <a:ext cx="93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(GL,12)</a:t>
            </a:r>
          </a:p>
        </p:txBody>
      </p:sp>
      <p:sp>
        <p:nvSpPr>
          <p:cNvPr id="1179655" name="Line 7"/>
          <p:cNvSpPr>
            <a:spLocks noChangeShapeType="1"/>
          </p:cNvSpPr>
          <p:nvPr/>
        </p:nvSpPr>
        <p:spPr bwMode="auto">
          <a:xfrm>
            <a:off x="3236913" y="1922463"/>
            <a:ext cx="23018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6" name="Text Box 8"/>
          <p:cNvSpPr txBox="1">
            <a:spLocks noChangeArrowheads="1"/>
          </p:cNvSpPr>
          <p:nvPr/>
        </p:nvSpPr>
        <p:spPr bwMode="auto">
          <a:xfrm>
            <a:off x="539750" y="4138613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Region for </a:t>
            </a:r>
            <a:r>
              <a:rPr lang="en-US" altLang="en-US" sz="1800" b="1">
                <a:latin typeface="Courier New" panose="02070309020205020404" pitchFamily="49" charset="0"/>
              </a:rPr>
              <a:t>main</a:t>
            </a:r>
          </a:p>
        </p:txBody>
      </p:sp>
      <p:sp>
        <p:nvSpPr>
          <p:cNvPr id="1179657" name="Text Box 9"/>
          <p:cNvSpPr txBox="1">
            <a:spLocks noChangeArrowheads="1"/>
          </p:cNvSpPr>
          <p:nvPr/>
        </p:nvSpPr>
        <p:spPr bwMode="auto">
          <a:xfrm>
            <a:off x="3148013" y="3074988"/>
            <a:ext cx="1597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Global Region</a:t>
            </a: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1179658" name="Line 10"/>
          <p:cNvSpPr>
            <a:spLocks noChangeShapeType="1"/>
          </p:cNvSpPr>
          <p:nvPr/>
        </p:nvSpPr>
        <p:spPr bwMode="auto">
          <a:xfrm>
            <a:off x="2613025" y="1058863"/>
            <a:ext cx="0" cy="345598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9" name="Line 11"/>
          <p:cNvSpPr>
            <a:spLocks noChangeShapeType="1"/>
          </p:cNvSpPr>
          <p:nvPr/>
        </p:nvSpPr>
        <p:spPr bwMode="auto">
          <a:xfrm>
            <a:off x="1001713" y="3708400"/>
            <a:ext cx="2873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1" name="Rectangle 13"/>
          <p:cNvSpPr>
            <a:spLocks noChangeArrowheads="1"/>
          </p:cNvSpPr>
          <p:nvPr/>
        </p:nvSpPr>
        <p:spPr bwMode="auto">
          <a:xfrm>
            <a:off x="4953000" y="1370013"/>
            <a:ext cx="41910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; </a:t>
            </a:r>
            <a:r>
              <a:rPr lang="en-US" altLang="en-US" sz="1800" b="1">
                <a:latin typeface="Courier New" panose="02070309020205020404" pitchFamily="49" charset="0"/>
              </a:rPr>
              <a:t>ebx </a:t>
            </a:r>
            <a:r>
              <a:rPr lang="en-US" altLang="en-US" sz="1800" b="1">
                <a:latin typeface="Courier New" panose="02070309020205020404" pitchFamily="49" charset="0"/>
                <a:sym typeface="Symbol" panose="05050102010706020507" pitchFamily="18" charset="2"/>
              </a:rPr>
              <a:t></a:t>
            </a:r>
            <a:r>
              <a:rPr lang="en-US" altLang="en-US" sz="1800" b="1">
                <a:latin typeface="Courier New" panose="02070309020205020404" pitchFamily="49" charset="0"/>
              </a:rPr>
              <a:t> variable 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; </a:t>
            </a:r>
            <a:r>
              <a:rPr lang="en-US" altLang="en-US" sz="1800" b="1">
                <a:latin typeface="Courier New" panose="02070309020205020404" pitchFamily="49" charset="0"/>
              </a:rPr>
              <a:t>ecx </a:t>
            </a:r>
            <a:r>
              <a:rPr lang="en-US" altLang="en-US" sz="1800" b="1">
                <a:latin typeface="Courier New" panose="02070309020205020404" pitchFamily="49" charset="0"/>
                <a:sym typeface="Symbol" panose="05050102010706020507" pitchFamily="18" charset="2"/>
              </a:rPr>
              <a:t> variable </a:t>
            </a:r>
            <a:r>
              <a:rPr lang="en-US" altLang="en-US" sz="1800" b="1">
                <a:latin typeface="Courier New" panose="02070309020205020404" pitchFamily="49" charset="0"/>
              </a:rPr>
              <a:t>p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sub    esp, 40       ;adjust stack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lea    edx, [esp+8]  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mov    [8], edx      ;pArray2=&amp;a[2]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lea    ecx, [esp]    ;p=&amp;a[0]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mov    edx, [4]	     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loc_9: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</a:t>
            </a:r>
            <a:r>
              <a:rPr lang="en-US" altLang="en-US" sz="1500" b="1">
                <a:solidFill>
                  <a:srgbClr val="00FF00"/>
                </a:solidFill>
                <a:latin typeface="Courier New" panose="02070309020205020404" pitchFamily="49" charset="0"/>
              </a:rPr>
              <a:t>mov    [ecx], edx  ;*p=arrVal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add    ecx, 4      ;p++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inc    ebx         ;i++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cmp    ebx, 10     ;i&lt;10?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	jl     short loc_9 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5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mov    edi, [8]    ;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mov    eax, [edi]  ;return *pArray2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add    esp, 40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retn</a:t>
            </a:r>
          </a:p>
        </p:txBody>
      </p:sp>
      <p:sp>
        <p:nvSpPr>
          <p:cNvPr id="1179662" name="Line 14"/>
          <p:cNvSpPr>
            <a:spLocks noChangeShapeType="1"/>
          </p:cNvSpPr>
          <p:nvPr/>
        </p:nvSpPr>
        <p:spPr bwMode="auto">
          <a:xfrm>
            <a:off x="4876800" y="1212850"/>
            <a:ext cx="0" cy="51816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4" name="Line 16"/>
          <p:cNvSpPr>
            <a:spLocks noChangeShapeType="1"/>
          </p:cNvSpPr>
          <p:nvPr/>
        </p:nvSpPr>
        <p:spPr bwMode="auto">
          <a:xfrm>
            <a:off x="1116013" y="3017838"/>
            <a:ext cx="13827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5" name="Line 17"/>
          <p:cNvSpPr>
            <a:spLocks noChangeShapeType="1"/>
          </p:cNvSpPr>
          <p:nvPr/>
        </p:nvSpPr>
        <p:spPr bwMode="auto">
          <a:xfrm>
            <a:off x="3478213" y="2384425"/>
            <a:ext cx="13827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6" name="Line 18"/>
          <p:cNvSpPr>
            <a:spLocks noChangeShapeType="1"/>
          </p:cNvSpPr>
          <p:nvPr/>
        </p:nvSpPr>
        <p:spPr bwMode="auto">
          <a:xfrm>
            <a:off x="1116013" y="3708400"/>
            <a:ext cx="13827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7" name="Line 19"/>
          <p:cNvSpPr>
            <a:spLocks noChangeShapeType="1"/>
          </p:cNvSpPr>
          <p:nvPr/>
        </p:nvSpPr>
        <p:spPr bwMode="auto">
          <a:xfrm>
            <a:off x="3476625" y="2844800"/>
            <a:ext cx="13827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8" name="Text Box 20"/>
          <p:cNvSpPr txBox="1">
            <a:spLocks noChangeArrowheads="1"/>
          </p:cNvSpPr>
          <p:nvPr/>
        </p:nvSpPr>
        <p:spPr bwMode="auto">
          <a:xfrm>
            <a:off x="-22225" y="3519488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(main, -40)</a:t>
            </a:r>
          </a:p>
        </p:txBody>
      </p:sp>
      <p:sp>
        <p:nvSpPr>
          <p:cNvPr id="1179669" name="Text Box 21"/>
          <p:cNvSpPr txBox="1">
            <a:spLocks noChangeArrowheads="1"/>
          </p:cNvSpPr>
          <p:nvPr/>
        </p:nvSpPr>
        <p:spPr bwMode="auto">
          <a:xfrm>
            <a:off x="79375" y="1277938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(main, 0)</a:t>
            </a:r>
          </a:p>
        </p:txBody>
      </p:sp>
      <p:sp>
        <p:nvSpPr>
          <p:cNvPr id="1179670" name="Text Box 22"/>
          <p:cNvSpPr txBox="1">
            <a:spLocks noChangeArrowheads="1"/>
          </p:cNvSpPr>
          <p:nvPr/>
        </p:nvSpPr>
        <p:spPr bwMode="auto">
          <a:xfrm>
            <a:off x="2590800" y="2179638"/>
            <a:ext cx="836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(GL,8)</a:t>
            </a:r>
          </a:p>
        </p:txBody>
      </p:sp>
      <p:sp>
        <p:nvSpPr>
          <p:cNvPr id="1179671" name="Line 23"/>
          <p:cNvSpPr>
            <a:spLocks noChangeShapeType="1"/>
          </p:cNvSpPr>
          <p:nvPr/>
        </p:nvSpPr>
        <p:spPr bwMode="auto">
          <a:xfrm>
            <a:off x="3248025" y="2387600"/>
            <a:ext cx="23018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72" name="Text Box 24"/>
          <p:cNvSpPr txBox="1">
            <a:spLocks noChangeArrowheads="1"/>
          </p:cNvSpPr>
          <p:nvPr/>
        </p:nvSpPr>
        <p:spPr bwMode="auto">
          <a:xfrm>
            <a:off x="-36513" y="2844800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/>
              <a:t>(main, -32)</a:t>
            </a:r>
          </a:p>
        </p:txBody>
      </p:sp>
      <p:sp>
        <p:nvSpPr>
          <p:cNvPr id="1179673" name="Rectangle 25"/>
          <p:cNvSpPr>
            <a:spLocks noChangeArrowheads="1"/>
          </p:cNvSpPr>
          <p:nvPr/>
        </p:nvSpPr>
        <p:spPr bwMode="auto">
          <a:xfrm>
            <a:off x="3467100" y="1922463"/>
            <a:ext cx="1381125" cy="461962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1179674" name="Text Box 26"/>
          <p:cNvSpPr txBox="1">
            <a:spLocks noChangeArrowheads="1"/>
          </p:cNvSpPr>
          <p:nvPr/>
        </p:nvSpPr>
        <p:spPr bwMode="auto">
          <a:xfrm>
            <a:off x="1228725" y="3190875"/>
            <a:ext cx="1084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main_40</a:t>
            </a:r>
          </a:p>
        </p:txBody>
      </p:sp>
      <p:sp>
        <p:nvSpPr>
          <p:cNvPr id="1179675" name="Text Box 27"/>
          <p:cNvSpPr txBox="1">
            <a:spLocks noChangeArrowheads="1"/>
          </p:cNvSpPr>
          <p:nvPr/>
        </p:nvSpPr>
        <p:spPr bwMode="auto">
          <a:xfrm>
            <a:off x="3681413" y="2420938"/>
            <a:ext cx="94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mem_4</a:t>
            </a:r>
          </a:p>
        </p:txBody>
      </p:sp>
      <p:sp>
        <p:nvSpPr>
          <p:cNvPr id="1179676" name="Text Box 28"/>
          <p:cNvSpPr txBox="1">
            <a:spLocks noChangeArrowheads="1"/>
          </p:cNvSpPr>
          <p:nvPr/>
        </p:nvSpPr>
        <p:spPr bwMode="auto">
          <a:xfrm>
            <a:off x="3649663" y="1995488"/>
            <a:ext cx="94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mem_8</a:t>
            </a:r>
          </a:p>
        </p:txBody>
      </p:sp>
      <p:sp>
        <p:nvSpPr>
          <p:cNvPr id="1179677" name="Rectangle 29"/>
          <p:cNvSpPr>
            <a:spLocks noChangeArrowheads="1"/>
          </p:cNvSpPr>
          <p:nvPr/>
        </p:nvSpPr>
        <p:spPr bwMode="auto">
          <a:xfrm>
            <a:off x="1116013" y="1404938"/>
            <a:ext cx="1382712" cy="16129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9678" name="Group 30"/>
          <p:cNvGrpSpPr>
            <a:grpSpLocks/>
          </p:cNvGrpSpPr>
          <p:nvPr/>
        </p:nvGrpSpPr>
        <p:grpSpPr bwMode="auto">
          <a:xfrm>
            <a:off x="250825" y="4573588"/>
            <a:ext cx="5127625" cy="423862"/>
            <a:chOff x="158" y="2741"/>
            <a:chExt cx="3230" cy="267"/>
          </a:xfrm>
        </p:grpSpPr>
        <p:grpSp>
          <p:nvGrpSpPr>
            <p:cNvPr id="1179679" name="Group 31"/>
            <p:cNvGrpSpPr>
              <a:grpSpLocks/>
            </p:cNvGrpSpPr>
            <p:nvPr/>
          </p:nvGrpSpPr>
          <p:grpSpPr bwMode="auto">
            <a:xfrm>
              <a:off x="158" y="2741"/>
              <a:ext cx="240" cy="267"/>
              <a:chOff x="3216" y="2160"/>
              <a:chExt cx="240" cy="267"/>
            </a:xfrm>
          </p:grpSpPr>
          <p:sp>
            <p:nvSpPr>
              <p:cNvPr id="1179680" name="AutoShape 32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240" cy="267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681" name="Text Box 33"/>
              <p:cNvSpPr txBox="1">
                <a:spLocks noChangeArrowheads="1"/>
              </p:cNvSpPr>
              <p:nvPr/>
            </p:nvSpPr>
            <p:spPr bwMode="auto">
              <a:xfrm>
                <a:off x="3248" y="2222"/>
                <a:ext cx="16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1</a:t>
                </a:r>
              </a:p>
            </p:txBody>
          </p:sp>
        </p:grpSp>
        <p:sp>
          <p:nvSpPr>
            <p:cNvPr id="1179682" name="Text Box 34"/>
            <p:cNvSpPr txBox="1">
              <a:spLocks noChangeArrowheads="1"/>
            </p:cNvSpPr>
            <p:nvPr/>
          </p:nvSpPr>
          <p:spPr bwMode="auto">
            <a:xfrm>
              <a:off x="402" y="2741"/>
              <a:ext cx="29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  <a:latin typeface="Courier New" panose="02070309020205020404" pitchFamily="49" charset="0"/>
                </a:rPr>
                <a:t>ecx</a:t>
              </a:r>
              <a:r>
                <a:rPr lang="en-US" altLang="en-US" sz="1800">
                  <a:solidFill>
                    <a:srgbClr val="FFFF00"/>
                  </a:solidFill>
                </a:rPr>
                <a:t> </a:t>
              </a:r>
              <a:r>
                <a:rPr lang="en-US" altLang="en-US" sz="1800">
                  <a:solidFill>
                    <a:srgbClr val="FFFF00"/>
                  </a:solidFill>
                  <a:sym typeface="Symbol" panose="05050102010706020507" pitchFamily="18" charset="2"/>
                </a:rPr>
                <a:t> (Ø, [-40, </a:t>
              </a:r>
              <a:r>
                <a:rPr lang="en-US" altLang="en-US" sz="1800" b="1">
                  <a:solidFill>
                    <a:srgbClr val="FFFF00"/>
                  </a:solidFill>
                  <a:sym typeface="Symbol" panose="05050102010706020507" pitchFamily="18" charset="2"/>
                </a:rPr>
                <a:t>∞</a:t>
              </a:r>
              <a:r>
                <a:rPr lang="en-US" altLang="en-US" sz="1800">
                  <a:solidFill>
                    <a:srgbClr val="FFFF00"/>
                  </a:solidFill>
                  <a:sym typeface="Symbol" panose="05050102010706020507" pitchFamily="18" charset="2"/>
                </a:rPr>
                <a:t>])</a:t>
              </a:r>
            </a:p>
          </p:txBody>
        </p:sp>
      </p:grpSp>
      <p:sp>
        <p:nvSpPr>
          <p:cNvPr id="1179688" name="Text Box 40"/>
          <p:cNvSpPr txBox="1">
            <a:spLocks noChangeArrowheads="1"/>
          </p:cNvSpPr>
          <p:nvPr/>
        </p:nvSpPr>
        <p:spPr bwMode="auto">
          <a:xfrm>
            <a:off x="1228725" y="2132013"/>
            <a:ext cx="1084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main_32</a:t>
            </a:r>
          </a:p>
        </p:txBody>
      </p:sp>
      <p:grpSp>
        <p:nvGrpSpPr>
          <p:cNvPr id="1179692" name="Group 44"/>
          <p:cNvGrpSpPr>
            <a:grpSpLocks/>
          </p:cNvGrpSpPr>
          <p:nvPr/>
        </p:nvGrpSpPr>
        <p:grpSpPr bwMode="auto">
          <a:xfrm>
            <a:off x="1116013" y="1155700"/>
            <a:ext cx="1382712" cy="304800"/>
            <a:chOff x="703" y="581"/>
            <a:chExt cx="871" cy="192"/>
          </a:xfrm>
        </p:grpSpPr>
        <p:sp>
          <p:nvSpPr>
            <p:cNvPr id="1179693" name="Rectangle 45"/>
            <p:cNvSpPr>
              <a:spLocks noChangeArrowheads="1"/>
            </p:cNvSpPr>
            <p:nvPr/>
          </p:nvSpPr>
          <p:spPr bwMode="auto">
            <a:xfrm>
              <a:off x="703" y="600"/>
              <a:ext cx="871" cy="1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94" name="Text Box 46"/>
            <p:cNvSpPr txBox="1">
              <a:spLocks noChangeArrowheads="1"/>
            </p:cNvSpPr>
            <p:nvPr/>
          </p:nvSpPr>
          <p:spPr bwMode="auto">
            <a:xfrm>
              <a:off x="777" y="581"/>
              <a:ext cx="6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Courier New" panose="02070309020205020404" pitchFamily="49" charset="0"/>
                </a:rPr>
                <a:t>ret_main</a:t>
              </a:r>
            </a:p>
          </p:txBody>
        </p:sp>
      </p:grpSp>
      <p:sp>
        <p:nvSpPr>
          <p:cNvPr id="1179695" name="Line 47"/>
          <p:cNvSpPr>
            <a:spLocks noChangeShapeType="1"/>
          </p:cNvSpPr>
          <p:nvPr/>
        </p:nvSpPr>
        <p:spPr bwMode="auto">
          <a:xfrm>
            <a:off x="1001713" y="1404938"/>
            <a:ext cx="2873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6" name="Line 48"/>
          <p:cNvSpPr>
            <a:spLocks noChangeShapeType="1"/>
          </p:cNvSpPr>
          <p:nvPr/>
        </p:nvSpPr>
        <p:spPr bwMode="auto">
          <a:xfrm>
            <a:off x="968375" y="3017838"/>
            <a:ext cx="2873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97" name="Rectangle 49"/>
          <p:cNvSpPr>
            <a:spLocks noChangeArrowheads="1"/>
          </p:cNvSpPr>
          <p:nvPr/>
        </p:nvSpPr>
        <p:spPr bwMode="auto">
          <a:xfrm>
            <a:off x="1116013" y="0"/>
            <a:ext cx="1382712" cy="3708400"/>
          </a:xfrm>
          <a:prstGeom prst="rect">
            <a:avLst/>
          </a:prstGeom>
          <a:solidFill>
            <a:srgbClr val="33CCCC">
              <a:alpha val="70000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99" name="Text Box 51"/>
          <p:cNvSpPr txBox="1">
            <a:spLocks noChangeArrowheads="1"/>
          </p:cNvSpPr>
          <p:nvPr/>
        </p:nvSpPr>
        <p:spPr bwMode="auto">
          <a:xfrm>
            <a:off x="609600" y="5197475"/>
            <a:ext cx="255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Corrupts the stack?</a:t>
            </a:r>
          </a:p>
        </p:txBody>
      </p:sp>
      <p:sp>
        <p:nvSpPr>
          <p:cNvPr id="1179700" name="Rectangle 52"/>
          <p:cNvSpPr>
            <a:spLocks noChangeArrowheads="1"/>
          </p:cNvSpPr>
          <p:nvPr/>
        </p:nvSpPr>
        <p:spPr bwMode="auto">
          <a:xfrm>
            <a:off x="1104900" y="1174750"/>
            <a:ext cx="1384300" cy="241300"/>
          </a:xfrm>
          <a:prstGeom prst="rect">
            <a:avLst/>
          </a:prstGeom>
          <a:solidFill>
            <a:srgbClr val="FFFF00">
              <a:alpha val="32001"/>
            </a:srgbClr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9701" name="Group 53"/>
          <p:cNvGrpSpPr>
            <a:grpSpLocks/>
          </p:cNvGrpSpPr>
          <p:nvPr/>
        </p:nvGrpSpPr>
        <p:grpSpPr bwMode="auto">
          <a:xfrm>
            <a:off x="1674813" y="0"/>
            <a:ext cx="1104900" cy="4976813"/>
            <a:chOff x="1139" y="0"/>
            <a:chExt cx="696" cy="3135"/>
          </a:xfrm>
        </p:grpSpPr>
        <p:sp>
          <p:nvSpPr>
            <p:cNvPr id="1179702" name="Rectangle 54"/>
            <p:cNvSpPr>
              <a:spLocks noChangeArrowheads="1"/>
            </p:cNvSpPr>
            <p:nvPr/>
          </p:nvSpPr>
          <p:spPr bwMode="auto">
            <a:xfrm>
              <a:off x="1654" y="2881"/>
              <a:ext cx="181" cy="254"/>
            </a:xfrm>
            <a:prstGeom prst="rect">
              <a:avLst/>
            </a:prstGeom>
            <a:noFill/>
            <a:ln w="28575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79703" name="AutoShape 55"/>
            <p:cNvCxnSpPr>
              <a:cxnSpLocks noChangeShapeType="1"/>
              <a:stCxn id="1179702" idx="0"/>
              <a:endCxn id="1179697" idx="0"/>
            </p:cNvCxnSpPr>
            <p:nvPr/>
          </p:nvCxnSpPr>
          <p:spPr bwMode="auto">
            <a:xfrm flipH="1" flipV="1">
              <a:off x="1139" y="0"/>
              <a:ext cx="606" cy="2872"/>
            </a:xfrm>
            <a:prstGeom prst="straightConnector1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79704" name="Group 56"/>
          <p:cNvGrpSpPr>
            <a:grpSpLocks/>
          </p:cNvGrpSpPr>
          <p:nvPr/>
        </p:nvGrpSpPr>
        <p:grpSpPr bwMode="auto">
          <a:xfrm>
            <a:off x="8718550" y="3700463"/>
            <a:ext cx="381000" cy="423862"/>
            <a:chOff x="3532" y="2112"/>
            <a:chExt cx="240" cy="267"/>
          </a:xfrm>
        </p:grpSpPr>
        <p:sp>
          <p:nvSpPr>
            <p:cNvPr id="1179705" name="AutoShape 57"/>
            <p:cNvSpPr>
              <a:spLocks noChangeArrowheads="1"/>
            </p:cNvSpPr>
            <p:nvPr/>
          </p:nvSpPr>
          <p:spPr bwMode="auto">
            <a:xfrm rot="10800000">
              <a:off x="3532" y="2112"/>
              <a:ext cx="240" cy="26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706" name="Text Box 58"/>
            <p:cNvSpPr txBox="1">
              <a:spLocks noChangeArrowheads="1"/>
            </p:cNvSpPr>
            <p:nvPr/>
          </p:nvSpPr>
          <p:spPr bwMode="auto">
            <a:xfrm>
              <a:off x="3584" y="2174"/>
              <a:ext cx="1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1</a:t>
              </a:r>
            </a:p>
          </p:txBody>
        </p:sp>
      </p:grpSp>
      <p:sp>
        <p:nvSpPr>
          <p:cNvPr id="1179713" name="Rectangle 6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  <a:ln/>
        </p:spPr>
        <p:txBody>
          <a:bodyPr/>
          <a:lstStyle/>
          <a:p>
            <a:r>
              <a:rPr lang="en-US" altLang="en-US" sz="3200"/>
              <a:t>Widenening in Independent-Attribute Domains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7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7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7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9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9F3D-668B-4588-9D96-A19A876A7068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458200" cy="685800"/>
          </a:xfrm>
        </p:spPr>
        <p:txBody>
          <a:bodyPr/>
          <a:lstStyle/>
          <a:p>
            <a:r>
              <a:rPr lang="en-US" altLang="en-US" sz="3600"/>
              <a:t>Affine-Relation Analysis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73150"/>
            <a:ext cx="8642350" cy="3830638"/>
          </a:xfrm>
        </p:spPr>
        <p:txBody>
          <a:bodyPr/>
          <a:lstStyle/>
          <a:p>
            <a:r>
              <a:rPr lang="en-US" altLang="en-US" sz="2800"/>
              <a:t>Value sets are an </a:t>
            </a:r>
            <a:r>
              <a:rPr lang="en-US" altLang="en-US" sz="2800">
                <a:solidFill>
                  <a:srgbClr val="FFFF00"/>
                </a:solidFill>
              </a:rPr>
              <a:t>independent-attribute domain</a:t>
            </a:r>
          </a:p>
          <a:p>
            <a:pPr lvl="1"/>
            <a:r>
              <a:rPr lang="en-US" altLang="en-US" sz="2400"/>
              <a:t>no relations on the values of different variables</a:t>
            </a:r>
          </a:p>
          <a:p>
            <a:r>
              <a:rPr lang="en-US" altLang="en-US" sz="2800"/>
              <a:t>Imprecise results, e.g.,</a:t>
            </a:r>
          </a:p>
          <a:p>
            <a:pPr lvl="1"/>
            <a:r>
              <a:rPr lang="en-US" altLang="en-US" sz="2400"/>
              <a:t>upper bound for </a:t>
            </a:r>
            <a:r>
              <a:rPr lang="en-US" altLang="en-US" sz="2400" b="1">
                <a:latin typeface="Courier New" panose="02070309020205020404" pitchFamily="49" charset="0"/>
              </a:rPr>
              <a:t>ebx</a:t>
            </a:r>
            <a:r>
              <a:rPr lang="en-US" altLang="en-US" sz="2400"/>
              <a:t> from  “cmp ebx,10”  (i &lt; 10?)</a:t>
            </a:r>
          </a:p>
          <a:p>
            <a:pPr lvl="1"/>
            <a:r>
              <a:rPr lang="en-US" altLang="en-US" sz="2400"/>
              <a:t>but no upper bound for </a:t>
            </a:r>
            <a:r>
              <a:rPr lang="en-US" altLang="en-US" sz="2400" b="1">
                <a:latin typeface="Courier New" panose="02070309020205020404" pitchFamily="49" charset="0"/>
              </a:rPr>
              <a:t>ecx</a:t>
            </a:r>
            <a:r>
              <a:rPr lang="en-US" altLang="en-US" sz="2400"/>
              <a:t> at loc_9</a:t>
            </a:r>
          </a:p>
          <a:p>
            <a:r>
              <a:rPr lang="en-US" altLang="en-US" sz="2800">
                <a:sym typeface="Symbol" panose="05050102010706020507" pitchFamily="18" charset="2"/>
              </a:rPr>
              <a:t>Improved by discovering </a:t>
            </a:r>
            <a:r>
              <a:rPr lang="en-US" altLang="en-US" sz="2800">
                <a:solidFill>
                  <a:srgbClr val="FFFF00"/>
                </a:solidFill>
                <a:sym typeface="Symbol" panose="05050102010706020507" pitchFamily="18" charset="2"/>
              </a:rPr>
              <a:t>affine relations</a:t>
            </a:r>
          </a:p>
          <a:p>
            <a:pPr lvl="1"/>
            <a:r>
              <a:rPr lang="en-US" altLang="en-US" sz="2400">
                <a:sym typeface="Symbol" panose="05050102010706020507" pitchFamily="18" charset="2"/>
              </a:rPr>
              <a:t>identifies a loop’s induction variables</a:t>
            </a:r>
          </a:p>
        </p:txBody>
      </p:sp>
      <p:sp>
        <p:nvSpPr>
          <p:cNvPr id="1181700" name="Rectangle 4"/>
          <p:cNvSpPr>
            <a:spLocks noChangeArrowheads="1"/>
          </p:cNvSpPr>
          <p:nvPr/>
        </p:nvSpPr>
        <p:spPr bwMode="auto">
          <a:xfrm>
            <a:off x="2266950" y="4386263"/>
            <a:ext cx="4659313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loc_9: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</a:t>
            </a:r>
            <a:r>
              <a:rPr lang="en-US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mov    [ecx], edx  ;*p=arrVal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add    ecx, 4      ;p++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inc    ebx         ;i++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cmp    ebx, 10     ;i&lt;10?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jl     short loc_9 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. . 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1181701" name="Rectangle 5"/>
          <p:cNvSpPr>
            <a:spLocks noChangeArrowheads="1"/>
          </p:cNvSpPr>
          <p:nvPr/>
        </p:nvSpPr>
        <p:spPr bwMode="auto">
          <a:xfrm>
            <a:off x="2628900" y="5207000"/>
            <a:ext cx="3340100" cy="57150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94CA-A3A2-4CC8-94C0-C8B685408A80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458200" cy="685800"/>
          </a:xfrm>
        </p:spPr>
        <p:txBody>
          <a:bodyPr/>
          <a:lstStyle/>
          <a:p>
            <a:r>
              <a:rPr lang="en-US" altLang="en-US" sz="3600"/>
              <a:t>Affine-Relation Analysis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3532188"/>
          </a:xfrm>
        </p:spPr>
        <p:txBody>
          <a:bodyPr/>
          <a:lstStyle/>
          <a:p>
            <a:r>
              <a:rPr lang="en-US" altLang="en-US" sz="2400"/>
              <a:t>Obtain affine relations via static analysis</a:t>
            </a:r>
          </a:p>
          <a:p>
            <a:r>
              <a:rPr lang="en-US" altLang="en-US" sz="2400"/>
              <a:t>Propagate loop-bound info from loop-control registers to other variables</a:t>
            </a:r>
          </a:p>
          <a:p>
            <a:pPr lvl="1"/>
            <a:r>
              <a:rPr lang="en-US" altLang="en-US" sz="2400"/>
              <a:t>e.g., at loc_9</a:t>
            </a:r>
          </a:p>
          <a:p>
            <a:pPr lvl="2">
              <a:buFontTx/>
              <a:buNone/>
            </a:pPr>
            <a:r>
              <a:rPr lang="en-US" altLang="en-US"/>
              <a:t> </a:t>
            </a:r>
            <a:r>
              <a:rPr lang="en-US" altLang="en-US" sz="2000" b="1">
                <a:solidFill>
                  <a:srgbClr val="FFFF00"/>
                </a:solidFill>
                <a:latin typeface="Courier New" panose="02070309020205020404" pitchFamily="49" charset="0"/>
              </a:rPr>
              <a:t>ecx </a:t>
            </a:r>
            <a:r>
              <a:rPr lang="en-US" altLang="en-US" sz="2000" b="1">
                <a:solidFill>
                  <a:srgbClr val="FFFF00"/>
                </a:solidFill>
              </a:rPr>
              <a:t>= </a:t>
            </a:r>
            <a:r>
              <a:rPr lang="en-US" altLang="en-US" sz="2000" b="1">
                <a:solidFill>
                  <a:srgbClr val="FFFF00"/>
                </a:solidFill>
                <a:latin typeface="Courier New" panose="02070309020205020404" pitchFamily="49" charset="0"/>
              </a:rPr>
              <a:t>esp +</a:t>
            </a:r>
            <a:r>
              <a:rPr lang="en-US" altLang="en-US" sz="1600" b="1">
                <a:solidFill>
                  <a:srgbClr val="FFFF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FF00"/>
                </a:solidFill>
                <a:latin typeface="Courier New" panose="02070309020205020404" pitchFamily="49" charset="0"/>
              </a:rPr>
              <a:t>(4</a:t>
            </a:r>
            <a:r>
              <a:rPr lang="en-US" altLang="en-US" sz="2000" b="1">
                <a:solidFill>
                  <a:srgbClr val="FFFF00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000" b="1">
                <a:solidFill>
                  <a:srgbClr val="FFFF00"/>
                </a:solidFill>
                <a:latin typeface="Courier New" panose="02070309020205020404" pitchFamily="49" charset="0"/>
              </a:rPr>
              <a:t>ebx), ebx =</a:t>
            </a:r>
            <a:r>
              <a:rPr lang="en-US" altLang="en-US" sz="1600" b="1">
                <a:solidFill>
                  <a:srgbClr val="FFFF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FF00"/>
                </a:solidFill>
                <a:latin typeface="Courier New" panose="02070309020205020404" pitchFamily="49" charset="0"/>
              </a:rPr>
              <a:t>([0,9],</a:t>
            </a:r>
            <a:r>
              <a:rPr lang="en-US" altLang="en-US" sz="2000" b="1">
                <a:solidFill>
                  <a:srgbClr val="FFFF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), esp =</a:t>
            </a:r>
            <a:r>
              <a:rPr lang="en-US" altLang="en-US" sz="1600" b="1">
                <a:solidFill>
                  <a:srgbClr val="FFFF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2000" b="1">
                <a:solidFill>
                  <a:srgbClr val="FFFF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(,-40)</a:t>
            </a:r>
          </a:p>
          <a:p>
            <a:pPr lvl="2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sym typeface="Symbol" panose="05050102010706020507" pitchFamily="18" charset="2"/>
              </a:rPr>
              <a:t>   ecx =</a:t>
            </a:r>
            <a:r>
              <a:rPr lang="en-US" altLang="en-US" sz="1600" b="1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2000" b="1">
                <a:latin typeface="Courier New" panose="02070309020205020404" pitchFamily="49" charset="0"/>
                <a:sym typeface="Symbol" panose="05050102010706020507" pitchFamily="18" charset="2"/>
              </a:rPr>
              <a:t>(,-40) + 4</a:t>
            </a:r>
            <a:r>
              <a:rPr lang="en-US" altLang="en-US" sz="2000" b="1">
                <a:sym typeface="Symbol" panose="05050102010706020507" pitchFamily="18" charset="2"/>
              </a:rPr>
              <a:t></a:t>
            </a:r>
            <a:r>
              <a:rPr lang="en-US" altLang="en-US" sz="2000" b="1">
                <a:latin typeface="Courier New" panose="02070309020205020404" pitchFamily="49" charset="0"/>
              </a:rPr>
              <a:t>([0,9],</a:t>
            </a:r>
            <a:r>
              <a:rPr lang="en-US" altLang="en-US" sz="2000" b="1">
                <a:latin typeface="Courier New" panose="02070309020205020404" pitchFamily="49" charset="0"/>
                <a:sym typeface="Symbol" panose="05050102010706020507" pitchFamily="18" charset="2"/>
              </a:rPr>
              <a:t>)</a:t>
            </a:r>
          </a:p>
          <a:p>
            <a:pPr lvl="2"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  <a:sym typeface="Symbol" panose="05050102010706020507" pitchFamily="18" charset="2"/>
              </a:rPr>
              <a:t>   ecx =</a:t>
            </a:r>
            <a:r>
              <a:rPr lang="en-US" altLang="en-US" sz="1600" b="1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2000" b="1">
                <a:latin typeface="Courier New" panose="02070309020205020404" pitchFamily="49" charset="0"/>
                <a:sym typeface="Symbol" panose="05050102010706020507" pitchFamily="18" charset="2"/>
              </a:rPr>
              <a:t>(,4</a:t>
            </a:r>
            <a:r>
              <a:rPr lang="en-US" altLang="en-US" sz="2000" b="1">
                <a:sym typeface="Symbol" panose="05050102010706020507" pitchFamily="18" charset="2"/>
              </a:rPr>
              <a:t></a:t>
            </a:r>
            <a:r>
              <a:rPr lang="en-US" altLang="en-US" sz="2000" b="1">
                <a:latin typeface="Courier New" panose="02070309020205020404" pitchFamily="49" charset="0"/>
                <a:sym typeface="Symbol" panose="05050102010706020507" pitchFamily="18" charset="2"/>
              </a:rPr>
              <a:t>[-10,-1])</a:t>
            </a:r>
          </a:p>
          <a:p>
            <a:pPr lvl="2"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	 </a:t>
            </a:r>
            <a:r>
              <a:rPr lang="en-US" altLang="en-US" sz="2000" b="1">
                <a:latin typeface="Courier New" panose="02070309020205020404" pitchFamily="49" charset="0"/>
                <a:sym typeface="Symbol" panose="05050102010706020507" pitchFamily="18" charset="2"/>
              </a:rPr>
              <a:t></a:t>
            </a:r>
            <a:r>
              <a:rPr lang="en-US" altLang="en-US" sz="2000">
                <a:sym typeface="Symbol" panose="05050102010706020507" pitchFamily="18" charset="2"/>
              </a:rPr>
              <a:t>  upper bound for </a:t>
            </a:r>
            <a:r>
              <a:rPr lang="en-US" altLang="en-US" sz="2000" b="1">
                <a:latin typeface="Courier New" panose="02070309020205020404" pitchFamily="49" charset="0"/>
                <a:sym typeface="Symbol" panose="05050102010706020507" pitchFamily="18" charset="2"/>
              </a:rPr>
              <a:t>ecx</a:t>
            </a:r>
            <a:r>
              <a:rPr lang="en-US" altLang="en-US" sz="2000">
                <a:sym typeface="Symbol" panose="05050102010706020507" pitchFamily="18" charset="2"/>
              </a:rPr>
              <a:t> at loc_9</a:t>
            </a:r>
          </a:p>
        </p:txBody>
      </p:sp>
      <p:sp>
        <p:nvSpPr>
          <p:cNvPr id="1183748" name="Rectangle 4"/>
          <p:cNvSpPr>
            <a:spLocks noChangeArrowheads="1"/>
          </p:cNvSpPr>
          <p:nvPr/>
        </p:nvSpPr>
        <p:spPr bwMode="auto">
          <a:xfrm>
            <a:off x="2266950" y="4614863"/>
            <a:ext cx="4659313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buChar char="–"/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ct val="120000"/>
              </a:lnSpc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. . 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loc_9: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</a:t>
            </a:r>
            <a:r>
              <a:rPr lang="en-US" altLang="en-US" sz="1800" b="1">
                <a:solidFill>
                  <a:srgbClr val="00FF00"/>
                </a:solidFill>
                <a:latin typeface="Courier New" panose="02070309020205020404" pitchFamily="49" charset="0"/>
              </a:rPr>
              <a:t>mov    [ecx], edx  ;*p=arrVal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add    ecx, 4      ;p++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inc    ebx         ;i++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cmp    ebx, 10     ;i&lt;10?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	jl     short loc_9 ;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. . .</a:t>
            </a:r>
            <a:endParaRPr lang="en-US" altLang="en-US" sz="1600" b="1">
              <a:latin typeface="Courier New" panose="02070309020205020404" pitchFamily="49" charset="0"/>
            </a:endParaRPr>
          </a:p>
        </p:txBody>
      </p:sp>
      <p:grpSp>
        <p:nvGrpSpPr>
          <p:cNvPr id="1183759" name="Group 15"/>
          <p:cNvGrpSpPr>
            <a:grpSpLocks/>
          </p:cNvGrpSpPr>
          <p:nvPr/>
        </p:nvGrpSpPr>
        <p:grpSpPr bwMode="auto">
          <a:xfrm>
            <a:off x="3163888" y="3432175"/>
            <a:ext cx="1408112" cy="2266950"/>
            <a:chOff x="1993" y="2018"/>
            <a:chExt cx="887" cy="1428"/>
          </a:xfrm>
        </p:grpSpPr>
        <p:sp>
          <p:nvSpPr>
            <p:cNvPr id="1183750" name="Line 6"/>
            <p:cNvSpPr>
              <a:spLocks noChangeShapeType="1"/>
            </p:cNvSpPr>
            <p:nvPr/>
          </p:nvSpPr>
          <p:spPr bwMode="auto">
            <a:xfrm flipH="1" flipV="1">
              <a:off x="1993" y="2018"/>
              <a:ext cx="731" cy="12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1" name="Oval 7"/>
            <p:cNvSpPr>
              <a:spLocks noChangeArrowheads="1"/>
            </p:cNvSpPr>
            <p:nvPr/>
          </p:nvSpPr>
          <p:spPr bwMode="auto">
            <a:xfrm>
              <a:off x="2669" y="3293"/>
              <a:ext cx="211" cy="153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3758" name="Group 14"/>
          <p:cNvGrpSpPr>
            <a:grpSpLocks/>
          </p:cNvGrpSpPr>
          <p:nvPr/>
        </p:nvGrpSpPr>
        <p:grpSpPr bwMode="auto">
          <a:xfrm>
            <a:off x="3530600" y="3455988"/>
            <a:ext cx="688975" cy="2546350"/>
            <a:chOff x="2224" y="2033"/>
            <a:chExt cx="434" cy="1604"/>
          </a:xfrm>
        </p:grpSpPr>
        <p:sp>
          <p:nvSpPr>
            <p:cNvPr id="1183753" name="Line 9"/>
            <p:cNvSpPr>
              <a:spLocks noChangeShapeType="1"/>
            </p:cNvSpPr>
            <p:nvPr/>
          </p:nvSpPr>
          <p:spPr bwMode="auto">
            <a:xfrm flipH="1" flipV="1">
              <a:off x="2235" y="2033"/>
              <a:ext cx="190" cy="142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54" name="Oval 10"/>
            <p:cNvSpPr>
              <a:spLocks noChangeArrowheads="1"/>
            </p:cNvSpPr>
            <p:nvPr/>
          </p:nvSpPr>
          <p:spPr bwMode="auto">
            <a:xfrm>
              <a:off x="2224" y="3459"/>
              <a:ext cx="434" cy="178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3755" name="Rectangle 11"/>
          <p:cNvSpPr>
            <a:spLocks noChangeArrowheads="1"/>
          </p:cNvSpPr>
          <p:nvPr/>
        </p:nvSpPr>
        <p:spPr bwMode="auto">
          <a:xfrm>
            <a:off x="2628900" y="5454650"/>
            <a:ext cx="3340100" cy="51911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760" name="Rectangle 16"/>
          <p:cNvSpPr>
            <a:spLocks noChangeArrowheads="1"/>
          </p:cNvSpPr>
          <p:nvPr/>
        </p:nvSpPr>
        <p:spPr bwMode="auto">
          <a:xfrm>
            <a:off x="2630488" y="5980113"/>
            <a:ext cx="3525837" cy="303212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3765" name="Group 21"/>
          <p:cNvGrpSpPr>
            <a:grpSpLocks/>
          </p:cNvGrpSpPr>
          <p:nvPr/>
        </p:nvGrpSpPr>
        <p:grpSpPr bwMode="auto">
          <a:xfrm>
            <a:off x="4257675" y="3454400"/>
            <a:ext cx="1498600" cy="2801938"/>
            <a:chOff x="2682" y="2176"/>
            <a:chExt cx="944" cy="1765"/>
          </a:xfrm>
        </p:grpSpPr>
        <p:sp>
          <p:nvSpPr>
            <p:cNvPr id="1183762" name="Line 18"/>
            <p:cNvSpPr>
              <a:spLocks noChangeShapeType="1"/>
            </p:cNvSpPr>
            <p:nvPr/>
          </p:nvSpPr>
          <p:spPr bwMode="auto">
            <a:xfrm flipV="1">
              <a:off x="2869" y="2176"/>
              <a:ext cx="757" cy="15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763" name="Oval 19"/>
            <p:cNvSpPr>
              <a:spLocks noChangeArrowheads="1"/>
            </p:cNvSpPr>
            <p:nvPr/>
          </p:nvSpPr>
          <p:spPr bwMode="auto">
            <a:xfrm>
              <a:off x="2682" y="3762"/>
              <a:ext cx="250" cy="179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8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8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8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83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83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83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83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83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8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8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|6.6|2.1|1.8|2.1|2.4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stealth" w="lg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stealth" w="lg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10081</TotalTime>
  <Words>8946</Words>
  <Application>Microsoft Office PowerPoint</Application>
  <PresentationFormat>On-screen Show (4:3)</PresentationFormat>
  <Paragraphs>2100</Paragraphs>
  <Slides>114</Slides>
  <Notes>114</Notes>
  <HiddenSlides>26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8" baseType="lpstr">
      <vt:lpstr>Comic Sans MS</vt:lpstr>
      <vt:lpstr>Courier New</vt:lpstr>
      <vt:lpstr>Math B</vt:lpstr>
      <vt:lpstr>Symbol</vt:lpstr>
      <vt:lpstr>Cambria Math</vt:lpstr>
      <vt:lpstr>Wingdings 2</vt:lpstr>
      <vt:lpstr>Imprint MT Shadow</vt:lpstr>
      <vt:lpstr>Arial</vt:lpstr>
      <vt:lpstr>Times New Roman</vt:lpstr>
      <vt:lpstr>Math C</vt:lpstr>
      <vt:lpstr>Wingdings</vt:lpstr>
      <vt:lpstr>Math A</vt:lpstr>
      <vt:lpstr>1_Default Design</vt:lpstr>
      <vt:lpstr>Microsoft Equation 3.0</vt:lpstr>
      <vt:lpstr>Program Analysis using Weighted Pushdown Systems </vt:lpstr>
      <vt:lpstr>Static Program Analysis</vt:lpstr>
      <vt:lpstr>Static Program Analysis</vt:lpstr>
      <vt:lpstr>Sidestepping Undecidability</vt:lpstr>
      <vt:lpstr>Intraprocedural Analysis</vt:lpstr>
      <vt:lpstr>Sidestepping Undecidability</vt:lpstr>
      <vt:lpstr>Rest of the Talk: A Story </vt:lpstr>
      <vt:lpstr>Our Story’s Theme: When the World Smiles on You</vt:lpstr>
      <vt:lpstr>PowerPoint Presentation</vt:lpstr>
      <vt:lpstr>CFL-Reachability via Dynamic Programming</vt:lpstr>
      <vt:lpstr>PowerPoint Presentation</vt:lpstr>
      <vt:lpstr>Interprocedural Analysis</vt:lpstr>
      <vt:lpstr>Representing Distributive Functions [RHS95]</vt:lpstr>
      <vt:lpstr>Representing Distributive Functions [RHS95]</vt:lpstr>
      <vt:lpstr>PowerPoint Presentation</vt:lpstr>
      <vt:lpstr>PowerPoint Presentation</vt:lpstr>
      <vt:lpstr>CFL-Reachability Advantages</vt:lpstr>
      <vt:lpstr>Unifying Conceptual Model for Dataflow-Analysis Literature</vt:lpstr>
      <vt:lpstr>. . . As Well As . . .</vt:lpstr>
      <vt:lpstr>Rest of the Talk: A Story </vt:lpstr>
      <vt:lpstr>Our Story </vt:lpstr>
      <vt:lpstr>Authorization to Use Shared Resources</vt:lpstr>
      <vt:lpstr>Trust Management</vt:lpstr>
      <vt:lpstr>SPKI/SDSI</vt:lpstr>
      <vt:lpstr>SPKI/SDSI</vt:lpstr>
      <vt:lpstr>Name Certs</vt:lpstr>
      <vt:lpstr>Auth Certs</vt:lpstr>
      <vt:lpstr>Auth Certs</vt:lpstr>
      <vt:lpstr>Certificate Chain</vt:lpstr>
      <vt:lpstr>Certificate Chain</vt:lpstr>
      <vt:lpstr>Certificate Chain</vt:lpstr>
      <vt:lpstr>Basic Authorization-Access Query</vt:lpstr>
      <vt:lpstr>Our Story </vt:lpstr>
      <vt:lpstr>Unrolled Program = Transition System</vt:lpstr>
      <vt:lpstr>Unrolled Program = ∞-State Transition System</vt:lpstr>
      <vt:lpstr>Pushdown System (PDS)</vt:lpstr>
      <vt:lpstr>Pushdown System (PDS)</vt:lpstr>
      <vt:lpstr>Pushdown System (PDS)</vt:lpstr>
      <vt:lpstr>Pushdown System (PDS)</vt:lpstr>
      <vt:lpstr>Rules Define a Transition Relation</vt:lpstr>
      <vt:lpstr>Pushdown System (PDS)</vt:lpstr>
      <vt:lpstr>Interprocedural CFG as a PDS</vt:lpstr>
      <vt:lpstr>Interprocedural CFG as a PDS</vt:lpstr>
      <vt:lpstr>Interprocedural CFG as a PDS</vt:lpstr>
      <vt:lpstr>Interprocedural CFG as a PDS</vt:lpstr>
      <vt:lpstr>Interprocedural CFG as a PDS</vt:lpstr>
      <vt:lpstr>Interprocedural CFG as a PDS</vt:lpstr>
      <vt:lpstr>Interprocedural CFG as a PDS</vt:lpstr>
      <vt:lpstr>Interprocedural CFG as a PDS</vt:lpstr>
      <vt:lpstr>Unrolled Program = ∞ Transition System</vt:lpstr>
      <vt:lpstr>PDS Terminology</vt:lpstr>
      <vt:lpstr>A Run</vt:lpstr>
      <vt:lpstr>A Run</vt:lpstr>
      <vt:lpstr>A Run</vt:lpstr>
      <vt:lpstr>PDS Terminology</vt:lpstr>
      <vt:lpstr>PDS Terminology</vt:lpstr>
      <vt:lpstr>Basic Authorization-Access Query: &lt;KOwner[H],&gt;  Pre*({&lt;K,□&gt;, &lt;K,■&gt;})?</vt:lpstr>
      <vt:lpstr>Representation Issue</vt:lpstr>
      <vt:lpstr>PowerPoint Presentation</vt:lpstr>
      <vt:lpstr>PowerPoint Presentation</vt:lpstr>
      <vt:lpstr>{&lt;KAlice,   &gt;,&lt;KAlice,   &gt;}</vt:lpstr>
      <vt:lpstr>What Does the Automaton Represent?</vt:lpstr>
      <vt:lpstr>From M to Pre*(M)</vt:lpstr>
      <vt:lpstr>Pre*({&lt;KAlice,   &gt;, &lt;KAlice,   &gt;})</vt:lpstr>
      <vt:lpstr>Pre*({&lt;KAlice,   &gt;, &lt;KAlice,   &gt;}) </vt:lpstr>
      <vt:lpstr>Pre*({&lt;KAlice,   &gt;, &lt;KAlice,   &gt;}) </vt:lpstr>
      <vt:lpstr>Time and Space Complexity</vt:lpstr>
      <vt:lpstr>Our Story</vt:lpstr>
      <vt:lpstr>Certificate-Set Analysis</vt:lpstr>
      <vt:lpstr>Certificate-Set Analysis</vt:lpstr>
      <vt:lpstr>Certificate-Set-Analysis</vt:lpstr>
      <vt:lpstr>Our Story</vt:lpstr>
      <vt:lpstr>Weighted Pushdown System (WPDS) [BET03], [SJRS03]</vt:lpstr>
      <vt:lpstr>Privacy using a Weighted PDS</vt:lpstr>
      <vt:lpstr>Privacy using a Weighted PDS</vt:lpstr>
      <vt:lpstr>Idempotent Semiring (D, , , 0, 1) [= Join Semilattice      (D, , ..., , ...)]</vt:lpstr>
      <vt:lpstr>Idempotent Semiring (D, , , 0, 1) [= Join Semilattice      (D, , ..., , ...)]</vt:lpstr>
      <vt:lpstr>Validity using a Weighted PDS</vt:lpstr>
      <vt:lpstr>Validity using a Weighted PDS</vt:lpstr>
      <vt:lpstr>“Auth Cert Reduction is Incomplete” [LM03]</vt:lpstr>
      <vt:lpstr>Authorization using a Weighted PDS</vt:lpstr>
      <vt:lpstr>Authorization using a Weighted PDS</vt:lpstr>
      <vt:lpstr>Authorization + Validity</vt:lpstr>
      <vt:lpstr>Authorization + Validity</vt:lpstr>
      <vt:lpstr>Authorization + Validity</vt:lpstr>
      <vt:lpstr>From M to Pre*(M)</vt:lpstr>
      <vt:lpstr>Our Story</vt:lpstr>
      <vt:lpstr>Idempotent Semiring (D, , , 0, 1) [= Join Semilattice      (D, , ..., , ...)]</vt:lpstr>
      <vt:lpstr>WPDSs: A More Powerful Program-Analysis Framework</vt:lpstr>
      <vt:lpstr>An Expanded Set of Queries</vt:lpstr>
      <vt:lpstr>An Expanded Set of Queries</vt:lpstr>
      <vt:lpstr>An Expanded Set of Queries</vt:lpstr>
      <vt:lpstr>An Expanded Set of Queries</vt:lpstr>
      <vt:lpstr>An Expanded Set of Queries</vt:lpstr>
      <vt:lpstr>An Expanded Set of Queries</vt:lpstr>
      <vt:lpstr>So What?  Who Cares?  [Yawn] </vt:lpstr>
      <vt:lpstr>Widenening in Independent-Attribute Domains</vt:lpstr>
      <vt:lpstr>Affine-Relation Analysis</vt:lpstr>
      <vt:lpstr>Affine-Relation Analysis</vt:lpstr>
      <vt:lpstr>Affine-Relation Analysis</vt:lpstr>
      <vt:lpstr>Widenening in Independent-Attribute Domains</vt:lpstr>
      <vt:lpstr>Our Story Continues . . .</vt:lpstr>
      <vt:lpstr>Concurrent PDS Model Checking</vt:lpstr>
      <vt:lpstr>CPDS Analysis of Bluetooth Driver (I)</vt:lpstr>
      <vt:lpstr>CPDS Analysis of Bluetooth Driver (II)</vt:lpstr>
      <vt:lpstr>CPDS Analysis of Bluetooth Driver (III)</vt:lpstr>
      <vt:lpstr>CPDS Analysis of Bluetooth Driver (IV)</vt:lpstr>
      <vt:lpstr>Context-Bounded Analysis</vt:lpstr>
      <vt:lpstr>Conclusion</vt:lpstr>
      <vt:lpstr>PowerPoint Presentation</vt:lpstr>
      <vt:lpstr>PowerPoint Presentation</vt:lpstr>
      <vt:lpstr>Related Work</vt:lpstr>
      <vt:lpstr>Error Projection [SAS 07]</vt:lpstr>
      <vt:lpstr>Other Contributions</vt:lpstr>
    </vt:vector>
  </TitlesOfParts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Reps</dc:creator>
  <cp:lastModifiedBy>Thomas Reps</cp:lastModifiedBy>
  <cp:revision>1967</cp:revision>
  <dcterms:created xsi:type="dcterms:W3CDTF">2003-07-07T01:51:17Z</dcterms:created>
  <dcterms:modified xsi:type="dcterms:W3CDTF">2017-01-12T20:18:13Z</dcterms:modified>
</cp:coreProperties>
</file>