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296" r:id="rId4"/>
    <p:sldId id="295" r:id="rId5"/>
    <p:sldId id="291" r:id="rId6"/>
    <p:sldId id="305" r:id="rId7"/>
    <p:sldId id="260" r:id="rId8"/>
    <p:sldId id="298" r:id="rId9"/>
    <p:sldId id="299" r:id="rId10"/>
    <p:sldId id="303" r:id="rId11"/>
    <p:sldId id="304" r:id="rId12"/>
    <p:sldId id="281" r:id="rId13"/>
    <p:sldId id="293" r:id="rId14"/>
    <p:sldId id="273" r:id="rId15"/>
    <p:sldId id="270" r:id="rId16"/>
    <p:sldId id="272" r:id="rId17"/>
    <p:sldId id="275" r:id="rId18"/>
    <p:sldId id="311" r:id="rId19"/>
    <p:sldId id="284" r:id="rId20"/>
    <p:sldId id="285" r:id="rId21"/>
    <p:sldId id="286" r:id="rId22"/>
    <p:sldId id="287" r:id="rId23"/>
    <p:sldId id="294" r:id="rId24"/>
    <p:sldId id="288" r:id="rId25"/>
    <p:sldId id="289" r:id="rId26"/>
    <p:sldId id="290" r:id="rId27"/>
    <p:sldId id="307" r:id="rId28"/>
    <p:sldId id="308" r:id="rId29"/>
    <p:sldId id="309" r:id="rId30"/>
    <p:sldId id="283" r:id="rId31"/>
    <p:sldId id="310" r:id="rId3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2D"/>
    <a:srgbClr val="B71977"/>
    <a:srgbClr val="FFFF66"/>
    <a:srgbClr val="B70101"/>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3" autoAdjust="0"/>
    <p:restoredTop sz="80000" autoAdjust="0"/>
  </p:normalViewPr>
  <p:slideViewPr>
    <p:cSldViewPr>
      <p:cViewPr>
        <p:scale>
          <a:sx n="90" d="100"/>
          <a:sy n="90" d="100"/>
        </p:scale>
        <p:origin x="-840"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enk\Dropbox\CC%202014%20Slides\class_hierarchi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enk\Dropbox\CC%202014%20Slides\comp_relationship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enk\Dropbox\CC%202014%20Slides\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Class Hierarchies</a:t>
            </a:r>
          </a:p>
        </c:rich>
      </c:tx>
      <c:layout/>
      <c:overlay val="0"/>
    </c:title>
    <c:autoTitleDeleted val="0"/>
    <c:plotArea>
      <c:layout/>
      <c:barChart>
        <c:barDir val="col"/>
        <c:grouping val="clustered"/>
        <c:varyColors val="0"/>
        <c:ser>
          <c:idx val="0"/>
          <c:order val="0"/>
          <c:tx>
            <c:strRef>
              <c:f>Sheet1!$B$1</c:f>
              <c:strCache>
                <c:ptCount val="1"/>
                <c:pt idx="0">
                  <c:v>Precision</c:v>
                </c:pt>
              </c:strCache>
            </c:strRef>
          </c:tx>
          <c:invertIfNegative val="0"/>
          <c:cat>
            <c:strRef>
              <c:f>Sheet1!$A$2:$A$12</c:f>
              <c:strCache>
                <c:ptCount val="11"/>
                <c:pt idx="0">
                  <c:v>TinyXML</c:v>
                </c:pt>
                <c:pt idx="1">
                  <c:v>AStyle</c:v>
                </c:pt>
                <c:pt idx="2">
                  <c:v>gperf</c:v>
                </c:pt>
                <c:pt idx="3">
                  <c:v>Cppcheck</c:v>
                </c:pt>
                <c:pt idx="4">
                  <c:v>re2c</c:v>
                </c:pt>
                <c:pt idx="5">
                  <c:v>lshw</c:v>
                </c:pt>
                <c:pt idx="6">
                  <c:v>smartctl</c:v>
                </c:pt>
                <c:pt idx="7">
                  <c:v>pdftohtml</c:v>
                </c:pt>
                <c:pt idx="8">
                  <c:v>p7zip</c:v>
                </c:pt>
                <c:pt idx="9">
                  <c:v>lzip</c:v>
                </c:pt>
                <c:pt idx="10">
                  <c:v>Aggregate</c:v>
                </c:pt>
              </c:strCache>
            </c:strRef>
          </c:cat>
          <c:val>
            <c:numRef>
              <c:f>Sheet1!$B$2:$B$12</c:f>
              <c:numCache>
                <c:formatCode>General</c:formatCode>
                <c:ptCount val="11"/>
                <c:pt idx="0">
                  <c:v>59.8</c:v>
                </c:pt>
                <c:pt idx="1">
                  <c:v>92.78</c:v>
                </c:pt>
                <c:pt idx="2">
                  <c:v>83.57</c:v>
                </c:pt>
                <c:pt idx="3">
                  <c:v>88.65</c:v>
                </c:pt>
                <c:pt idx="4">
                  <c:v>91.23</c:v>
                </c:pt>
                <c:pt idx="5">
                  <c:v>98.9</c:v>
                </c:pt>
                <c:pt idx="6">
                  <c:v>68.19</c:v>
                </c:pt>
                <c:pt idx="7">
                  <c:v>90.43</c:v>
                </c:pt>
                <c:pt idx="8">
                  <c:v>73.08</c:v>
                </c:pt>
                <c:pt idx="9">
                  <c:v>73.33</c:v>
                </c:pt>
                <c:pt idx="10">
                  <c:v>83.123866666666657</c:v>
                </c:pt>
              </c:numCache>
            </c:numRef>
          </c:val>
        </c:ser>
        <c:ser>
          <c:idx val="1"/>
          <c:order val="1"/>
          <c:tx>
            <c:strRef>
              <c:f>Sheet1!$C$1</c:f>
              <c:strCache>
                <c:ptCount val="1"/>
                <c:pt idx="0">
                  <c:v>Recall</c:v>
                </c:pt>
              </c:strCache>
            </c:strRef>
          </c:tx>
          <c:invertIfNegative val="0"/>
          <c:cat>
            <c:strRef>
              <c:f>Sheet1!$A$2:$A$12</c:f>
              <c:strCache>
                <c:ptCount val="11"/>
                <c:pt idx="0">
                  <c:v>TinyXML</c:v>
                </c:pt>
                <c:pt idx="1">
                  <c:v>AStyle</c:v>
                </c:pt>
                <c:pt idx="2">
                  <c:v>gperf</c:v>
                </c:pt>
                <c:pt idx="3">
                  <c:v>Cppcheck</c:v>
                </c:pt>
                <c:pt idx="4">
                  <c:v>re2c</c:v>
                </c:pt>
                <c:pt idx="5">
                  <c:v>lshw</c:v>
                </c:pt>
                <c:pt idx="6">
                  <c:v>smartctl</c:v>
                </c:pt>
                <c:pt idx="7">
                  <c:v>pdftohtml</c:v>
                </c:pt>
                <c:pt idx="8">
                  <c:v>p7zip</c:v>
                </c:pt>
                <c:pt idx="9">
                  <c:v>lzip</c:v>
                </c:pt>
                <c:pt idx="10">
                  <c:v>Aggregate</c:v>
                </c:pt>
              </c:strCache>
            </c:strRef>
          </c:cat>
          <c:val>
            <c:numRef>
              <c:f>Sheet1!$C$2:$C$12</c:f>
              <c:numCache>
                <c:formatCode>General</c:formatCode>
                <c:ptCount val="11"/>
                <c:pt idx="0">
                  <c:v>81.349999999999994</c:v>
                </c:pt>
                <c:pt idx="1">
                  <c:v>91.79</c:v>
                </c:pt>
                <c:pt idx="2">
                  <c:v>94.49</c:v>
                </c:pt>
                <c:pt idx="3">
                  <c:v>80.510000000000005</c:v>
                </c:pt>
                <c:pt idx="4">
                  <c:v>73.099999999999994</c:v>
                </c:pt>
                <c:pt idx="5">
                  <c:v>39.33</c:v>
                </c:pt>
                <c:pt idx="6">
                  <c:v>88.88</c:v>
                </c:pt>
                <c:pt idx="7">
                  <c:v>86.62</c:v>
                </c:pt>
                <c:pt idx="8">
                  <c:v>95.61</c:v>
                </c:pt>
                <c:pt idx="9">
                  <c:v>100</c:v>
                </c:pt>
                <c:pt idx="10">
                  <c:v>84.497790476190474</c:v>
                </c:pt>
              </c:numCache>
            </c:numRef>
          </c:val>
        </c:ser>
        <c:dLbls>
          <c:showLegendKey val="0"/>
          <c:showVal val="0"/>
          <c:showCatName val="0"/>
          <c:showSerName val="0"/>
          <c:showPercent val="0"/>
          <c:showBubbleSize val="0"/>
        </c:dLbls>
        <c:gapWidth val="150"/>
        <c:axId val="89662592"/>
        <c:axId val="89664128"/>
      </c:barChart>
      <c:catAx>
        <c:axId val="89662592"/>
        <c:scaling>
          <c:orientation val="minMax"/>
        </c:scaling>
        <c:delete val="0"/>
        <c:axPos val="b"/>
        <c:majorTickMark val="none"/>
        <c:minorTickMark val="none"/>
        <c:tickLblPos val="nextTo"/>
        <c:txPr>
          <a:bodyPr/>
          <a:lstStyle/>
          <a:p>
            <a:pPr>
              <a:defRPr sz="1800"/>
            </a:pPr>
            <a:endParaRPr lang="en-US"/>
          </a:p>
        </c:txPr>
        <c:crossAx val="89664128"/>
        <c:crosses val="autoZero"/>
        <c:auto val="1"/>
        <c:lblAlgn val="ctr"/>
        <c:lblOffset val="100"/>
        <c:noMultiLvlLbl val="0"/>
      </c:catAx>
      <c:valAx>
        <c:axId val="89664128"/>
        <c:scaling>
          <c:orientation val="minMax"/>
          <c:max val="100"/>
          <c:min val="0"/>
        </c:scaling>
        <c:delete val="0"/>
        <c:axPos val="l"/>
        <c:majorGridlines/>
        <c:numFmt formatCode="General" sourceLinked="1"/>
        <c:majorTickMark val="none"/>
        <c:minorTickMark val="none"/>
        <c:tickLblPos val="nextTo"/>
        <c:txPr>
          <a:bodyPr/>
          <a:lstStyle/>
          <a:p>
            <a:pPr>
              <a:defRPr sz="1600"/>
            </a:pPr>
            <a:endParaRPr lang="en-US"/>
          </a:p>
        </c:txPr>
        <c:crossAx val="89662592"/>
        <c:crosses val="autoZero"/>
        <c:crossBetween val="between"/>
        <c:majorUnit val="20"/>
      </c:valAx>
    </c:plotArea>
    <c:legend>
      <c:legendPos val="r"/>
      <c:layout/>
      <c:overlay val="0"/>
      <c:txPr>
        <a:bodyPr/>
        <a:lstStyle/>
        <a:p>
          <a:pPr>
            <a:defRPr sz="2000"/>
          </a:pPr>
          <a:endParaRPr lang="en-US"/>
        </a:p>
      </c:txPr>
    </c:legend>
    <c:plotVisOnly val="1"/>
    <c:dispBlanksAs val="gap"/>
    <c:showDLblsOverMax val="0"/>
  </c:chart>
  <c:txPr>
    <a:bodyPr/>
    <a:lstStyle/>
    <a:p>
      <a:pPr>
        <a:defRPr>
          <a:latin typeface="Cambria" panose="020405030504060302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Composition Relationships</a:t>
            </a:r>
          </a:p>
        </c:rich>
      </c:tx>
      <c:layout/>
      <c:overlay val="0"/>
    </c:title>
    <c:autoTitleDeleted val="0"/>
    <c:plotArea>
      <c:layout/>
      <c:barChart>
        <c:barDir val="col"/>
        <c:grouping val="clustered"/>
        <c:varyColors val="0"/>
        <c:ser>
          <c:idx val="0"/>
          <c:order val="0"/>
          <c:tx>
            <c:strRef>
              <c:f>Sheet1!$B$1</c:f>
              <c:strCache>
                <c:ptCount val="1"/>
                <c:pt idx="0">
                  <c:v>Precision</c:v>
                </c:pt>
              </c:strCache>
            </c:strRef>
          </c:tx>
          <c:invertIfNegative val="0"/>
          <c:cat>
            <c:strRef>
              <c:f>Sheet1!$A$2:$A$9</c:f>
              <c:strCache>
                <c:ptCount val="8"/>
                <c:pt idx="0">
                  <c:v>TinyXML (5)</c:v>
                </c:pt>
                <c:pt idx="1">
                  <c:v>Astyle (1)</c:v>
                </c:pt>
                <c:pt idx="2">
                  <c:v>Cppcheck (2)</c:v>
                </c:pt>
                <c:pt idx="3">
                  <c:v>re2c (1)</c:v>
                </c:pt>
                <c:pt idx="4">
                  <c:v>lshw (1)</c:v>
                </c:pt>
                <c:pt idx="5">
                  <c:v>pdftohtml (1)</c:v>
                </c:pt>
                <c:pt idx="6">
                  <c:v>p7zip (27)</c:v>
                </c:pt>
                <c:pt idx="7">
                  <c:v>Aggregate (38)</c:v>
                </c:pt>
              </c:strCache>
            </c:strRef>
          </c:cat>
          <c:val>
            <c:numRef>
              <c:f>Sheet1!$B$2:$B$9</c:f>
              <c:numCache>
                <c:formatCode>General</c:formatCode>
                <c:ptCount val="8"/>
                <c:pt idx="0">
                  <c:v>52.47</c:v>
                </c:pt>
                <c:pt idx="1">
                  <c:v>93.08</c:v>
                </c:pt>
                <c:pt idx="2">
                  <c:v>82.59</c:v>
                </c:pt>
                <c:pt idx="3">
                  <c:v>92.16</c:v>
                </c:pt>
                <c:pt idx="4">
                  <c:v>100</c:v>
                </c:pt>
                <c:pt idx="5">
                  <c:v>89.94</c:v>
                </c:pt>
                <c:pt idx="6">
                  <c:v>73.11</c:v>
                </c:pt>
                <c:pt idx="7">
                  <c:v>68.479378068739763</c:v>
                </c:pt>
              </c:numCache>
            </c:numRef>
          </c:val>
        </c:ser>
        <c:ser>
          <c:idx val="1"/>
          <c:order val="1"/>
          <c:tx>
            <c:strRef>
              <c:f>Sheet1!$C$1</c:f>
              <c:strCache>
                <c:ptCount val="1"/>
                <c:pt idx="0">
                  <c:v>Recall</c:v>
                </c:pt>
              </c:strCache>
            </c:strRef>
          </c:tx>
          <c:invertIfNegative val="0"/>
          <c:cat>
            <c:strRef>
              <c:f>Sheet1!$A$2:$A$9</c:f>
              <c:strCache>
                <c:ptCount val="8"/>
                <c:pt idx="0">
                  <c:v>TinyXML (5)</c:v>
                </c:pt>
                <c:pt idx="1">
                  <c:v>Astyle (1)</c:v>
                </c:pt>
                <c:pt idx="2">
                  <c:v>Cppcheck (2)</c:v>
                </c:pt>
                <c:pt idx="3">
                  <c:v>re2c (1)</c:v>
                </c:pt>
                <c:pt idx="4">
                  <c:v>lshw (1)</c:v>
                </c:pt>
                <c:pt idx="5">
                  <c:v>pdftohtml (1)</c:v>
                </c:pt>
                <c:pt idx="6">
                  <c:v>p7zip (27)</c:v>
                </c:pt>
                <c:pt idx="7">
                  <c:v>Aggregate (38)</c:v>
                </c:pt>
              </c:strCache>
            </c:strRef>
          </c:cat>
          <c:val>
            <c:numRef>
              <c:f>Sheet1!$C$2:$C$9</c:f>
              <c:numCache>
                <c:formatCode>General</c:formatCode>
                <c:ptCount val="8"/>
                <c:pt idx="0">
                  <c:v>84.72</c:v>
                </c:pt>
                <c:pt idx="1">
                  <c:v>93.75</c:v>
                </c:pt>
                <c:pt idx="2">
                  <c:v>89.94</c:v>
                </c:pt>
                <c:pt idx="3">
                  <c:v>89.47</c:v>
                </c:pt>
                <c:pt idx="4">
                  <c:v>44.06</c:v>
                </c:pt>
                <c:pt idx="5">
                  <c:v>91.38</c:v>
                </c:pt>
                <c:pt idx="6">
                  <c:v>96.94</c:v>
                </c:pt>
                <c:pt idx="7">
                  <c:v>89.7972340425532</c:v>
                </c:pt>
              </c:numCache>
            </c:numRef>
          </c:val>
        </c:ser>
        <c:dLbls>
          <c:showLegendKey val="0"/>
          <c:showVal val="0"/>
          <c:showCatName val="0"/>
          <c:showSerName val="0"/>
          <c:showPercent val="0"/>
          <c:showBubbleSize val="0"/>
        </c:dLbls>
        <c:gapWidth val="150"/>
        <c:axId val="89696512"/>
        <c:axId val="89735168"/>
      </c:barChart>
      <c:catAx>
        <c:axId val="89696512"/>
        <c:scaling>
          <c:orientation val="minMax"/>
        </c:scaling>
        <c:delete val="0"/>
        <c:axPos val="b"/>
        <c:majorTickMark val="none"/>
        <c:minorTickMark val="none"/>
        <c:tickLblPos val="nextTo"/>
        <c:txPr>
          <a:bodyPr/>
          <a:lstStyle/>
          <a:p>
            <a:pPr>
              <a:defRPr sz="1800"/>
            </a:pPr>
            <a:endParaRPr lang="en-US"/>
          </a:p>
        </c:txPr>
        <c:crossAx val="89735168"/>
        <c:crosses val="autoZero"/>
        <c:auto val="1"/>
        <c:lblAlgn val="ctr"/>
        <c:lblOffset val="100"/>
        <c:noMultiLvlLbl val="0"/>
      </c:catAx>
      <c:valAx>
        <c:axId val="89735168"/>
        <c:scaling>
          <c:orientation val="minMax"/>
          <c:max val="100"/>
          <c:min val="0"/>
        </c:scaling>
        <c:delete val="0"/>
        <c:axPos val="l"/>
        <c:majorGridlines/>
        <c:numFmt formatCode="General" sourceLinked="1"/>
        <c:majorTickMark val="none"/>
        <c:minorTickMark val="none"/>
        <c:tickLblPos val="nextTo"/>
        <c:txPr>
          <a:bodyPr/>
          <a:lstStyle/>
          <a:p>
            <a:pPr>
              <a:defRPr sz="1600"/>
            </a:pPr>
            <a:endParaRPr lang="en-US"/>
          </a:p>
        </c:txPr>
        <c:crossAx val="89696512"/>
        <c:crosses val="autoZero"/>
        <c:crossBetween val="between"/>
        <c:majorUnit val="20"/>
      </c:valAx>
    </c:plotArea>
    <c:legend>
      <c:legendPos val="r"/>
      <c:layout/>
      <c:overlay val="0"/>
      <c:txPr>
        <a:bodyPr/>
        <a:lstStyle/>
        <a:p>
          <a:pPr>
            <a:defRPr sz="2000"/>
          </a:pPr>
          <a:endParaRPr lang="en-US"/>
        </a:p>
      </c:txPr>
    </c:legend>
    <c:plotVisOnly val="1"/>
    <c:dispBlanksAs val="gap"/>
    <c:showDLblsOverMax val="0"/>
  </c:chart>
  <c:txPr>
    <a:bodyPr/>
    <a:lstStyle/>
    <a:p>
      <a:pPr>
        <a:defRPr>
          <a:latin typeface="Cambria" panose="020405030504060302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pinNULL</c:v>
                </c:pt>
              </c:strCache>
            </c:strRef>
          </c:tx>
          <c:invertIfNegative val="0"/>
          <c:cat>
            <c:strRef>
              <c:f>Sheet1!$A$2:$A$11</c:f>
              <c:strCache>
                <c:ptCount val="10"/>
                <c:pt idx="0">
                  <c:v>tinyxml</c:v>
                </c:pt>
                <c:pt idx="1">
                  <c:v>astyle</c:v>
                </c:pt>
                <c:pt idx="2">
                  <c:v>gperf</c:v>
                </c:pt>
                <c:pt idx="3">
                  <c:v>cppcheck</c:v>
                </c:pt>
                <c:pt idx="4">
                  <c:v>re2c</c:v>
                </c:pt>
                <c:pt idx="5">
                  <c:v>lshw</c:v>
                </c:pt>
                <c:pt idx="6">
                  <c:v>smartctl</c:v>
                </c:pt>
                <c:pt idx="7">
                  <c:v>pdftohtml</c:v>
                </c:pt>
                <c:pt idx="8">
                  <c:v>p7zip</c:v>
                </c:pt>
                <c:pt idx="9">
                  <c:v>lzip</c:v>
                </c:pt>
              </c:strCache>
            </c:strRef>
          </c:cat>
          <c:val>
            <c:numRef>
              <c:f>Sheet1!$B$2:$B$11</c:f>
              <c:numCache>
                <c:formatCode>General</c:formatCode>
                <c:ptCount val="10"/>
                <c:pt idx="0">
                  <c:v>3.62</c:v>
                </c:pt>
                <c:pt idx="1">
                  <c:v>6.61</c:v>
                </c:pt>
                <c:pt idx="2">
                  <c:v>2.0499999999999998</c:v>
                </c:pt>
                <c:pt idx="3">
                  <c:v>17.41</c:v>
                </c:pt>
                <c:pt idx="4">
                  <c:v>3.31</c:v>
                </c:pt>
                <c:pt idx="5">
                  <c:v>4.55</c:v>
                </c:pt>
                <c:pt idx="6">
                  <c:v>5.35</c:v>
                </c:pt>
                <c:pt idx="7">
                  <c:v>4.26</c:v>
                </c:pt>
                <c:pt idx="8">
                  <c:v>6.88</c:v>
                </c:pt>
                <c:pt idx="9">
                  <c:v>1.47</c:v>
                </c:pt>
              </c:numCache>
            </c:numRef>
          </c:val>
        </c:ser>
        <c:ser>
          <c:idx val="1"/>
          <c:order val="1"/>
          <c:tx>
            <c:strRef>
              <c:f>Sheet1!$C$1</c:f>
              <c:strCache>
                <c:ptCount val="1"/>
                <c:pt idx="0">
                  <c:v>Instrumentation Overhead</c:v>
                </c:pt>
              </c:strCache>
            </c:strRef>
          </c:tx>
          <c:invertIfNegative val="0"/>
          <c:cat>
            <c:strRef>
              <c:f>Sheet1!$A$2:$A$11</c:f>
              <c:strCache>
                <c:ptCount val="10"/>
                <c:pt idx="0">
                  <c:v>tinyxml</c:v>
                </c:pt>
                <c:pt idx="1">
                  <c:v>astyle</c:v>
                </c:pt>
                <c:pt idx="2">
                  <c:v>gperf</c:v>
                </c:pt>
                <c:pt idx="3">
                  <c:v>cppcheck</c:v>
                </c:pt>
                <c:pt idx="4">
                  <c:v>re2c</c:v>
                </c:pt>
                <c:pt idx="5">
                  <c:v>lshw</c:v>
                </c:pt>
                <c:pt idx="6">
                  <c:v>smartctl</c:v>
                </c:pt>
                <c:pt idx="7">
                  <c:v>pdftohtml</c:v>
                </c:pt>
                <c:pt idx="8">
                  <c:v>p7zip</c:v>
                </c:pt>
                <c:pt idx="9">
                  <c:v>lzip</c:v>
                </c:pt>
              </c:strCache>
            </c:strRef>
          </c:cat>
          <c:val>
            <c:numRef>
              <c:f>Sheet1!$C$2:$C$11</c:f>
              <c:numCache>
                <c:formatCode>General</c:formatCode>
                <c:ptCount val="10"/>
                <c:pt idx="0">
                  <c:v>26.919999999999998</c:v>
                </c:pt>
                <c:pt idx="1">
                  <c:v>18.43</c:v>
                </c:pt>
                <c:pt idx="2">
                  <c:v>4.46</c:v>
                </c:pt>
                <c:pt idx="3">
                  <c:v>42.67</c:v>
                </c:pt>
                <c:pt idx="4">
                  <c:v>4.1300000000000008</c:v>
                </c:pt>
                <c:pt idx="5">
                  <c:v>16.079999999999998</c:v>
                </c:pt>
                <c:pt idx="6">
                  <c:v>75.23</c:v>
                </c:pt>
                <c:pt idx="7">
                  <c:v>56.34</c:v>
                </c:pt>
                <c:pt idx="8">
                  <c:v>47.779999999999994</c:v>
                </c:pt>
                <c:pt idx="9">
                  <c:v>2.2300000000000004</c:v>
                </c:pt>
              </c:numCache>
            </c:numRef>
          </c:val>
        </c:ser>
        <c:ser>
          <c:idx val="2"/>
          <c:order val="2"/>
          <c:tx>
            <c:strRef>
              <c:f>Sheet1!$D$1</c:f>
              <c:strCache>
                <c:ptCount val="1"/>
                <c:pt idx="0">
                  <c:v>I/O</c:v>
                </c:pt>
              </c:strCache>
            </c:strRef>
          </c:tx>
          <c:invertIfNegative val="0"/>
          <c:cat>
            <c:strRef>
              <c:f>Sheet1!$A$2:$A$11</c:f>
              <c:strCache>
                <c:ptCount val="10"/>
                <c:pt idx="0">
                  <c:v>tinyxml</c:v>
                </c:pt>
                <c:pt idx="1">
                  <c:v>astyle</c:v>
                </c:pt>
                <c:pt idx="2">
                  <c:v>gperf</c:v>
                </c:pt>
                <c:pt idx="3">
                  <c:v>cppcheck</c:v>
                </c:pt>
                <c:pt idx="4">
                  <c:v>re2c</c:v>
                </c:pt>
                <c:pt idx="5">
                  <c:v>lshw</c:v>
                </c:pt>
                <c:pt idx="6">
                  <c:v>smartctl</c:v>
                </c:pt>
                <c:pt idx="7">
                  <c:v>pdftohtml</c:v>
                </c:pt>
                <c:pt idx="8">
                  <c:v>p7zip</c:v>
                </c:pt>
                <c:pt idx="9">
                  <c:v>lzip</c:v>
                </c:pt>
              </c:strCache>
            </c:strRef>
          </c:cat>
          <c:val>
            <c:numRef>
              <c:f>Sheet1!$D$2:$D$11</c:f>
              <c:numCache>
                <c:formatCode>General</c:formatCode>
                <c:ptCount val="10"/>
                <c:pt idx="0">
                  <c:v>7.24</c:v>
                </c:pt>
                <c:pt idx="1">
                  <c:v>2.74</c:v>
                </c:pt>
                <c:pt idx="2">
                  <c:v>0.66</c:v>
                </c:pt>
                <c:pt idx="3">
                  <c:v>5.14</c:v>
                </c:pt>
                <c:pt idx="4">
                  <c:v>0.05</c:v>
                </c:pt>
                <c:pt idx="5">
                  <c:v>0.46</c:v>
                </c:pt>
                <c:pt idx="6">
                  <c:v>1.78</c:v>
                </c:pt>
                <c:pt idx="7">
                  <c:v>15.22</c:v>
                </c:pt>
                <c:pt idx="8">
                  <c:v>9.73</c:v>
                </c:pt>
                <c:pt idx="9">
                  <c:v>0.02</c:v>
                </c:pt>
              </c:numCache>
            </c:numRef>
          </c:val>
        </c:ser>
        <c:ser>
          <c:idx val="3"/>
          <c:order val="3"/>
          <c:tx>
            <c:strRef>
              <c:f>Sheet1!$E$1</c:f>
              <c:strCache>
                <c:ptCount val="1"/>
                <c:pt idx="0">
                  <c:v>Phase 2</c:v>
                </c:pt>
              </c:strCache>
            </c:strRef>
          </c:tx>
          <c:invertIfNegative val="0"/>
          <c:cat>
            <c:strRef>
              <c:f>Sheet1!$A$2:$A$11</c:f>
              <c:strCache>
                <c:ptCount val="10"/>
                <c:pt idx="0">
                  <c:v>tinyxml</c:v>
                </c:pt>
                <c:pt idx="1">
                  <c:v>astyle</c:v>
                </c:pt>
                <c:pt idx="2">
                  <c:v>gperf</c:v>
                </c:pt>
                <c:pt idx="3">
                  <c:v>cppcheck</c:v>
                </c:pt>
                <c:pt idx="4">
                  <c:v>re2c</c:v>
                </c:pt>
                <c:pt idx="5">
                  <c:v>lshw</c:v>
                </c:pt>
                <c:pt idx="6">
                  <c:v>smartctl</c:v>
                </c:pt>
                <c:pt idx="7">
                  <c:v>pdftohtml</c:v>
                </c:pt>
                <c:pt idx="8">
                  <c:v>p7zip</c:v>
                </c:pt>
                <c:pt idx="9">
                  <c:v>lzip</c:v>
                </c:pt>
              </c:strCache>
            </c:strRef>
          </c:cat>
          <c:val>
            <c:numRef>
              <c:f>Sheet1!$E$2:$E$11</c:f>
              <c:numCache>
                <c:formatCode>General</c:formatCode>
                <c:ptCount val="10"/>
                <c:pt idx="0">
                  <c:v>0.49</c:v>
                </c:pt>
                <c:pt idx="1">
                  <c:v>0.88</c:v>
                </c:pt>
                <c:pt idx="2">
                  <c:v>0.08</c:v>
                </c:pt>
                <c:pt idx="3">
                  <c:v>1.04</c:v>
                </c:pt>
                <c:pt idx="4">
                  <c:v>0.02</c:v>
                </c:pt>
                <c:pt idx="5">
                  <c:v>0.33</c:v>
                </c:pt>
                <c:pt idx="6">
                  <c:v>0.15</c:v>
                </c:pt>
                <c:pt idx="7">
                  <c:v>6.4</c:v>
                </c:pt>
                <c:pt idx="8">
                  <c:v>0.04</c:v>
                </c:pt>
                <c:pt idx="9">
                  <c:v>0.03</c:v>
                </c:pt>
              </c:numCache>
            </c:numRef>
          </c:val>
        </c:ser>
        <c:dLbls>
          <c:showLegendKey val="0"/>
          <c:showVal val="0"/>
          <c:showCatName val="0"/>
          <c:showSerName val="0"/>
          <c:showPercent val="0"/>
          <c:showBubbleSize val="0"/>
        </c:dLbls>
        <c:gapWidth val="150"/>
        <c:overlap val="100"/>
        <c:axId val="33727616"/>
        <c:axId val="33729152"/>
      </c:barChart>
      <c:catAx>
        <c:axId val="33727616"/>
        <c:scaling>
          <c:orientation val="minMax"/>
        </c:scaling>
        <c:delete val="0"/>
        <c:axPos val="b"/>
        <c:majorTickMark val="out"/>
        <c:minorTickMark val="none"/>
        <c:tickLblPos val="nextTo"/>
        <c:txPr>
          <a:bodyPr/>
          <a:lstStyle/>
          <a:p>
            <a:pPr>
              <a:defRPr sz="1800"/>
            </a:pPr>
            <a:endParaRPr lang="en-US"/>
          </a:p>
        </c:txPr>
        <c:crossAx val="33729152"/>
        <c:crosses val="autoZero"/>
        <c:auto val="1"/>
        <c:lblAlgn val="ctr"/>
        <c:lblOffset val="100"/>
        <c:noMultiLvlLbl val="0"/>
      </c:catAx>
      <c:valAx>
        <c:axId val="33729152"/>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33727616"/>
        <c:crosses val="autoZero"/>
        <c:crossBetween val="between"/>
      </c:valAx>
    </c:plotArea>
    <c:legend>
      <c:legendPos val="r"/>
      <c:layout/>
      <c:overlay val="0"/>
      <c:txPr>
        <a:bodyPr/>
        <a:lstStyle/>
        <a:p>
          <a:pPr>
            <a:defRPr sz="2000"/>
          </a:pPr>
          <a:endParaRPr lang="en-US"/>
        </a:p>
      </c:txPr>
    </c:legend>
    <c:plotVisOnly val="1"/>
    <c:dispBlanksAs val="gap"/>
    <c:showDLblsOverMax val="0"/>
  </c:chart>
  <c:txPr>
    <a:bodyPr/>
    <a:lstStyle/>
    <a:p>
      <a:pPr>
        <a:defRPr>
          <a:latin typeface="Cambria" panose="02040503050406030204"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951D56D4-44AB-4314-BEC3-0CA152ED69BF}" type="datetimeFigureOut">
              <a:rPr lang="en-US" smtClean="0"/>
              <a:t>4/7/2014</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5E1796DB-172D-40C1-B5B1-419478955C2C}" type="slidenum">
              <a:rPr lang="en-US" smtClean="0"/>
              <a:t>‹#›</a:t>
            </a:fld>
            <a:endParaRPr lang="en-US"/>
          </a:p>
        </p:txBody>
      </p:sp>
    </p:spTree>
    <p:extLst>
      <p:ext uri="{BB962C8B-B14F-4D97-AF65-F5344CB8AC3E}">
        <p14:creationId xmlns:p14="http://schemas.microsoft.com/office/powerpoint/2010/main" val="4265478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E38F93C0-DA31-41B2-BB04-64C4153B7E85}" type="datetimeFigureOut">
              <a:rPr lang="en-US" smtClean="0"/>
              <a:t>4/7/2014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A9F415B4-1F06-4FB7-A6AE-C55A42AB1B67}" type="slidenum">
              <a:rPr lang="en-US" smtClean="0"/>
              <a:t>‹#›</a:t>
            </a:fld>
            <a:endParaRPr lang="en-US"/>
          </a:p>
        </p:txBody>
      </p:sp>
    </p:spTree>
    <p:extLst>
      <p:ext uri="{BB962C8B-B14F-4D97-AF65-F5344CB8AC3E}">
        <p14:creationId xmlns:p14="http://schemas.microsoft.com/office/powerpoint/2010/main" val="238570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Lego is a</a:t>
            </a:r>
            <a:r>
              <a:rPr lang="en-US" baseline="0" dirty="0" smtClean="0"/>
              <a:t> reverse-engineering tool that is used to recover class hierarchies and composition relationships from stripped binaries.</a:t>
            </a:r>
          </a:p>
          <a:p>
            <a:endParaRPr lang="en-US" baseline="0" dirty="0" smtClean="0"/>
          </a:p>
          <a:p>
            <a:r>
              <a:rPr lang="en-US" baseline="0" dirty="0" smtClean="0"/>
              <a:t>Lego’s input is a stripped binary, that is, a binary executable that is stripped of symbol table and debugging information.. Which looks like this </a:t>
            </a:r>
          </a:p>
          <a:p>
            <a:endParaRPr lang="en-US" baseline="0" dirty="0" smtClean="0"/>
          </a:p>
          <a:p>
            <a:r>
              <a:rPr lang="en-US" baseline="0" dirty="0" smtClean="0"/>
              <a:t>&lt;CLICK&gt;</a:t>
            </a:r>
          </a:p>
          <a:p>
            <a:endParaRPr lang="en-US" baseline="0" dirty="0" smtClean="0"/>
          </a:p>
          <a:p>
            <a:r>
              <a:rPr lang="en-US" baseline="0" dirty="0" smtClean="0"/>
              <a:t>It executes the binary under a test input and does dynamic analysis to:</a:t>
            </a:r>
          </a:p>
          <a:p>
            <a:endParaRPr lang="en-US" baseline="0" dirty="0" smtClean="0"/>
          </a:p>
          <a:p>
            <a:r>
              <a:rPr lang="en-US" baseline="0" dirty="0" smtClean="0"/>
              <a:t>&lt;CLICK&gt;</a:t>
            </a:r>
          </a:p>
          <a:p>
            <a:endParaRPr lang="en-US" baseline="0" dirty="0" smtClean="0"/>
          </a:p>
          <a:p>
            <a:r>
              <a:rPr lang="en-US" baseline="0" dirty="0" smtClean="0"/>
              <a:t>Group functions in the binary into classes and</a:t>
            </a:r>
          </a:p>
          <a:p>
            <a:endParaRPr lang="en-US" baseline="0" dirty="0" smtClean="0"/>
          </a:p>
          <a:p>
            <a:r>
              <a:rPr lang="en-US" baseline="0" dirty="0" smtClean="0"/>
              <a:t>&lt;CLICK&gt;</a:t>
            </a:r>
          </a:p>
          <a:p>
            <a:endParaRPr lang="en-US" baseline="0" dirty="0" smtClean="0"/>
          </a:p>
          <a:p>
            <a:r>
              <a:rPr lang="en-US" baseline="0" dirty="0" smtClean="0"/>
              <a:t>Identify inheritance and composition relationships between recovered classes</a:t>
            </a:r>
          </a:p>
          <a:p>
            <a:endParaRPr lang="en-US" baseline="0" dirty="0" smtClean="0"/>
          </a:p>
          <a:p>
            <a:r>
              <a:rPr lang="en-US" baseline="0" dirty="0" smtClean="0"/>
              <a:t>&lt;CLICK&gt;</a:t>
            </a:r>
          </a:p>
          <a:p>
            <a:endParaRPr lang="en-US" baseline="0" dirty="0" smtClean="0"/>
          </a:p>
          <a:p>
            <a:r>
              <a:rPr lang="en-US" baseline="0" dirty="0" smtClean="0"/>
              <a:t>Just to make sure we’re all on the same page, a composition relationship between classes A and B is said to exist, if class A has a member whose class is B.</a:t>
            </a:r>
          </a:p>
          <a:p>
            <a:endParaRPr lang="en-US" baseline="0" dirty="0" smtClean="0"/>
          </a:p>
          <a:p>
            <a:r>
              <a:rPr lang="en-US" baseline="0" dirty="0" smtClean="0"/>
              <a:t>We tested Lego on executables of 10 open source applications and we found that the information recovered by Lego has a high degree of agreement with the ground truth information obtained from source code.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2</a:t>
            </a:fld>
            <a:endParaRPr lang="en-US"/>
          </a:p>
        </p:txBody>
      </p:sp>
    </p:spTree>
    <p:extLst>
      <p:ext uri="{BB962C8B-B14F-4D97-AF65-F5344CB8AC3E}">
        <p14:creationId xmlns:p14="http://schemas.microsoft.com/office/powerpoint/2010/main" val="2901153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Methods of two unrelated classes might appear in the same object trace when the objects are allocated in two different activation records, but at the same address.</a:t>
            </a:r>
          </a:p>
          <a:p>
            <a:endParaRPr lang="en-US" baseline="0" dirty="0" smtClean="0"/>
          </a:p>
          <a:p>
            <a:r>
              <a:rPr lang="en-US" baseline="0" dirty="0" smtClean="0"/>
              <a:t>In this example t is allocated in the foo’s AR and h is allocated in bar’s AR. However, if we assume standard compilation and runtime environments, the two objects will get the same address. As a result, </a:t>
            </a:r>
            <a:r>
              <a:rPr lang="en-US" baseline="0" dirty="0" err="1" smtClean="0"/>
              <a:t>Tintins</a:t>
            </a:r>
            <a:r>
              <a:rPr lang="en-US" baseline="0" dirty="0" smtClean="0"/>
              <a:t> methods will get mixed up with Haddock’s methods in an object trace.</a:t>
            </a:r>
          </a:p>
          <a:p>
            <a:endParaRPr lang="en-US" baseline="0" dirty="0" smtClean="0"/>
          </a:p>
          <a:p>
            <a:r>
              <a:rPr lang="en-US" baseline="0" dirty="0" smtClean="0"/>
              <a:t>To prevent this from happening, Lego associates a version number with every object address it observes. </a:t>
            </a:r>
          </a:p>
          <a:p>
            <a:r>
              <a:rPr lang="en-US" baseline="0" dirty="0" smtClean="0"/>
              <a:t>When an object gets de-allocated, Lego increments the version number for that object address, so that the next object allocated at that address gets the incremented version number. So t will get address ff00 version 0 and h will get address ff00 version 1. And so, the methods of </a:t>
            </a:r>
            <a:r>
              <a:rPr lang="en-US" baseline="0" dirty="0" err="1" smtClean="0"/>
              <a:t>Tintin</a:t>
            </a:r>
            <a:r>
              <a:rPr lang="en-US" baseline="0" dirty="0" smtClean="0"/>
              <a:t> and Haddock will be recorded in different object traces.</a:t>
            </a:r>
          </a:p>
          <a:p>
            <a:endParaRPr lang="en-US" baseline="0" dirty="0" smtClean="0"/>
          </a:p>
          <a:p>
            <a:endParaRPr lang="en-US" baseline="0" dirty="0" smtClean="0"/>
          </a:p>
          <a:p>
            <a:r>
              <a:rPr lang="en-US" baseline="0" dirty="0" smtClean="0"/>
              <a:t>The address for object t is ff00 version 0. Since Leo keeps track of the allocated address space, it knows that t gets de-allocated when foo returns. Now, when h gets allocated, it gets ff00 version 1 and Haddock’s methods are recorded in a different object trace.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11</a:t>
            </a:fld>
            <a:endParaRPr lang="en-US"/>
          </a:p>
        </p:txBody>
      </p:sp>
    </p:spTree>
    <p:extLst>
      <p:ext uri="{BB962C8B-B14F-4D97-AF65-F5344CB8AC3E}">
        <p14:creationId xmlns:p14="http://schemas.microsoft.com/office/powerpoint/2010/main" val="284569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program doesn’t use</a:t>
            </a:r>
            <a:r>
              <a:rPr lang="en-US" baseline="0" dirty="0" smtClean="0"/>
              <a:t> inheritance, the object-trace of an object will contain only the methods of the object’s class.</a:t>
            </a:r>
          </a:p>
          <a:p>
            <a:r>
              <a:rPr lang="en-US" baseline="0" dirty="0" smtClean="0"/>
              <a:t>However, if the program uses inheritance, the object trace will also contain the methods of ancestor classes.</a:t>
            </a:r>
          </a:p>
          <a:p>
            <a:endParaRPr lang="en-US" baseline="0" dirty="0" smtClean="0"/>
          </a:p>
          <a:p>
            <a:r>
              <a:rPr lang="en-US" baseline="0" dirty="0" smtClean="0"/>
              <a:t>In this example, the class </a:t>
            </a:r>
            <a:r>
              <a:rPr lang="en-US" baseline="0" dirty="0" err="1" smtClean="0"/>
              <a:t>Tintin</a:t>
            </a:r>
            <a:r>
              <a:rPr lang="en-US" baseline="0" dirty="0" smtClean="0"/>
              <a:t> is derived from the class Reporter, which in turn is derived from the class Human.</a:t>
            </a:r>
          </a:p>
          <a:p>
            <a:endParaRPr lang="en-US" baseline="0" dirty="0" smtClean="0"/>
          </a:p>
          <a:p>
            <a:r>
              <a:rPr lang="en-US" baseline="0" dirty="0" smtClean="0"/>
              <a:t>When the program execution is at this point, a </a:t>
            </a:r>
            <a:r>
              <a:rPr lang="en-US" baseline="0" dirty="0" err="1" smtClean="0"/>
              <a:t>tintin</a:t>
            </a:r>
            <a:r>
              <a:rPr lang="en-US" baseline="0" dirty="0" smtClean="0"/>
              <a:t> object gets allocated on the stack. As we can see, it has a human part and a Reporter part. </a:t>
            </a:r>
          </a:p>
          <a:p>
            <a:endParaRPr lang="en-US" baseline="0" dirty="0" smtClean="0"/>
          </a:p>
          <a:p>
            <a:r>
              <a:rPr lang="en-US" baseline="0" dirty="0" smtClean="0"/>
              <a:t>When the program execution terminates, the object-trace we get looks like this. As we can see, inherited methods are also present in the object trace.</a:t>
            </a:r>
          </a:p>
        </p:txBody>
      </p:sp>
      <p:sp>
        <p:nvSpPr>
          <p:cNvPr id="4" name="Slide Number Placeholder 3"/>
          <p:cNvSpPr>
            <a:spLocks noGrp="1"/>
          </p:cNvSpPr>
          <p:nvPr>
            <p:ph type="sldNum" sz="quarter" idx="10"/>
          </p:nvPr>
        </p:nvSpPr>
        <p:spPr/>
        <p:txBody>
          <a:bodyPr/>
          <a:lstStyle/>
          <a:p>
            <a:fld id="{A9F415B4-1F06-4FB7-A6AE-C55A42AB1B67}" type="slidenum">
              <a:rPr lang="en-US" smtClean="0"/>
              <a:t>12</a:t>
            </a:fld>
            <a:endParaRPr lang="en-US"/>
          </a:p>
        </p:txBody>
      </p:sp>
    </p:spTree>
    <p:extLst>
      <p:ext uri="{BB962C8B-B14F-4D97-AF65-F5344CB8AC3E}">
        <p14:creationId xmlns:p14="http://schemas.microsoft.com/office/powerpoint/2010/main" val="3140322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looked at Phase 1 of</a:t>
            </a:r>
            <a:r>
              <a:rPr lang="en-US" baseline="0" dirty="0" smtClean="0"/>
              <a:t> Lego.</a:t>
            </a:r>
          </a:p>
          <a:p>
            <a:endParaRPr lang="en-US" baseline="0" dirty="0" smtClean="0"/>
          </a:p>
          <a:p>
            <a:r>
              <a:rPr lang="en-US" baseline="0" dirty="0" smtClean="0"/>
              <a:t>Let us now see how Phase 2 of Lego takes in the object-traces and teases apart methods of different classes.</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13</a:t>
            </a:fld>
            <a:endParaRPr lang="en-US"/>
          </a:p>
        </p:txBody>
      </p:sp>
    </p:spTree>
    <p:extLst>
      <p:ext uri="{BB962C8B-B14F-4D97-AF65-F5344CB8AC3E}">
        <p14:creationId xmlns:p14="http://schemas.microsoft.com/office/powerpoint/2010/main" val="3852043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2 of Lego relies</a:t>
            </a:r>
            <a:r>
              <a:rPr lang="en-US" baseline="0" dirty="0" smtClean="0"/>
              <a:t> on the key observation that, most class definitions have a unique </a:t>
            </a:r>
            <a:r>
              <a:rPr lang="en-US" baseline="0" dirty="0" err="1" smtClean="0"/>
              <a:t>finalizer</a:t>
            </a:r>
            <a:r>
              <a:rPr lang="en-US" baseline="0" dirty="0" smtClean="0"/>
              <a:t> method responsible for cleanup. Also, in the presence of inheritance,  the </a:t>
            </a:r>
            <a:r>
              <a:rPr lang="en-US" baseline="0" dirty="0" err="1" smtClean="0"/>
              <a:t>finalizer</a:t>
            </a:r>
            <a:r>
              <a:rPr lang="en-US" baseline="0" dirty="0" smtClean="0"/>
              <a:t> calls the parent’s </a:t>
            </a:r>
            <a:r>
              <a:rPr lang="en-US" baseline="0" dirty="0" err="1" smtClean="0"/>
              <a:t>finzalizer</a:t>
            </a:r>
            <a:r>
              <a:rPr lang="en-US" baseline="0" dirty="0" smtClean="0"/>
              <a:t> just before returning.</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14</a:t>
            </a:fld>
            <a:endParaRPr lang="en-US"/>
          </a:p>
        </p:txBody>
      </p:sp>
    </p:spTree>
    <p:extLst>
      <p:ext uri="{BB962C8B-B14F-4D97-AF65-F5344CB8AC3E}">
        <p14:creationId xmlns:p14="http://schemas.microsoft.com/office/powerpoint/2010/main" val="2481486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Lego uses this feature to compute the fingerprint for each</a:t>
            </a:r>
            <a:r>
              <a:rPr lang="en-US" baseline="0" dirty="0" smtClean="0"/>
              <a:t> object-trace. A fingerprint is the return only suffix of the object trace.</a:t>
            </a:r>
          </a:p>
          <a:p>
            <a:endParaRPr lang="en-US" baseline="0" dirty="0" smtClean="0"/>
          </a:p>
          <a:p>
            <a:r>
              <a:rPr lang="en-US" baseline="0" dirty="0" smtClean="0"/>
              <a:t>In this example, the last 3 records constitute the fingerprint.</a:t>
            </a:r>
          </a:p>
          <a:p>
            <a:r>
              <a:rPr lang="en-US" baseline="0" dirty="0" smtClean="0"/>
              <a:t>The fingerprint tells us what are the methods that are involved in the cleanup of the object. It also gives the potential number of levels in the inheritance hierarchy. In this example, it tells us that the inheritance hierarchy has 3 levels and that the current object’s class is at level 3 of the hierarchy.</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15</a:t>
            </a:fld>
            <a:endParaRPr lang="en-US"/>
          </a:p>
        </p:txBody>
      </p:sp>
    </p:spTree>
    <p:extLst>
      <p:ext uri="{BB962C8B-B14F-4D97-AF65-F5344CB8AC3E}">
        <p14:creationId xmlns:p14="http://schemas.microsoft.com/office/powerpoint/2010/main" val="4010638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Lego</a:t>
            </a:r>
            <a:r>
              <a:rPr lang="en-US" baseline="0" dirty="0" smtClean="0"/>
              <a:t> computes the fingerprint for each object-trace and builds a </a:t>
            </a:r>
            <a:r>
              <a:rPr lang="en-US" baseline="0" dirty="0" err="1" smtClean="0"/>
              <a:t>trie</a:t>
            </a:r>
            <a:r>
              <a:rPr lang="en-US" baseline="0" dirty="0" smtClean="0"/>
              <a:t> with the fingerprints.</a:t>
            </a:r>
          </a:p>
          <a:p>
            <a:endParaRPr lang="en-US" baseline="0" dirty="0" smtClean="0"/>
          </a:p>
          <a:p>
            <a:r>
              <a:rPr lang="en-US" baseline="0" dirty="0" smtClean="0"/>
              <a:t>The </a:t>
            </a:r>
            <a:r>
              <a:rPr lang="en-US" baseline="0" dirty="0" err="1" smtClean="0"/>
              <a:t>trie</a:t>
            </a:r>
            <a:r>
              <a:rPr lang="en-US" baseline="0" dirty="0" smtClean="0"/>
              <a:t> for these fingerprints looks like this.</a:t>
            </a:r>
          </a:p>
          <a:p>
            <a:endParaRPr lang="en-US" baseline="0" dirty="0" smtClean="0"/>
          </a:p>
          <a:p>
            <a:r>
              <a:rPr lang="en-US" baseline="0" dirty="0" smtClean="0"/>
              <a:t>Then, Lego links each object-trace to the </a:t>
            </a:r>
            <a:r>
              <a:rPr lang="en-US" baseline="0" dirty="0" err="1" smtClean="0"/>
              <a:t>trie</a:t>
            </a:r>
            <a:r>
              <a:rPr lang="en-US" baseline="0" dirty="0" smtClean="0"/>
              <a:t> node that accepts the object-trace’s fingerprint and populates the </a:t>
            </a:r>
            <a:r>
              <a:rPr lang="en-US" baseline="0" dirty="0" err="1" smtClean="0"/>
              <a:t>trie</a:t>
            </a:r>
            <a:r>
              <a:rPr lang="en-US" baseline="0" dirty="0" smtClean="0"/>
              <a:t> node with the methods in the linked object-trace.</a:t>
            </a:r>
          </a:p>
          <a:p>
            <a:endParaRPr lang="en-US" baseline="0" dirty="0" smtClean="0"/>
          </a:p>
          <a:p>
            <a:r>
              <a:rPr lang="en-US" baseline="0" dirty="0" smtClean="0"/>
              <a:t>For example, Lego links this object trace to </a:t>
            </a:r>
            <a:r>
              <a:rPr lang="en-US" baseline="0" dirty="0" err="1" smtClean="0"/>
              <a:t>Tintin</a:t>
            </a:r>
            <a:r>
              <a:rPr lang="en-US" baseline="0" dirty="0" smtClean="0"/>
              <a:t> </a:t>
            </a:r>
            <a:r>
              <a:rPr lang="en-US" baseline="0" dirty="0" err="1" smtClean="0"/>
              <a:t>trie</a:t>
            </a:r>
            <a:r>
              <a:rPr lang="en-US" baseline="0" dirty="0" smtClean="0"/>
              <a:t> node and adds the methods in the object-trace to that node.</a:t>
            </a:r>
          </a:p>
          <a:p>
            <a:r>
              <a:rPr lang="en-US" baseline="0" dirty="0" smtClean="0"/>
              <a:t>Similarly, it links this object to the reporter </a:t>
            </a:r>
            <a:r>
              <a:rPr lang="en-US" baseline="0" dirty="0" err="1" smtClean="0"/>
              <a:t>trie</a:t>
            </a:r>
            <a:r>
              <a:rPr lang="en-US" baseline="0" dirty="0" smtClean="0"/>
              <a:t> node, and so on.</a:t>
            </a:r>
          </a:p>
          <a:p>
            <a:endParaRPr lang="en-US" baseline="0" dirty="0" smtClean="0"/>
          </a:p>
          <a:p>
            <a:r>
              <a:rPr lang="en-US" baseline="0" dirty="0" smtClean="0"/>
              <a:t>Now, Lego processes the </a:t>
            </a:r>
            <a:r>
              <a:rPr lang="en-US" baseline="0" dirty="0" err="1" smtClean="0"/>
              <a:t>trie</a:t>
            </a:r>
            <a:r>
              <a:rPr lang="en-US" baseline="0" dirty="0" smtClean="0"/>
              <a:t> bottom up and removes methods that are present in both a child node and a parent node, from the child node. For example, once the redundant methods are removed, the recovered </a:t>
            </a:r>
            <a:r>
              <a:rPr lang="en-US" baseline="0" dirty="0" err="1" smtClean="0"/>
              <a:t>Tintin</a:t>
            </a:r>
            <a:r>
              <a:rPr lang="en-US" baseline="0" dirty="0" smtClean="0"/>
              <a:t> class only has the following methods. </a:t>
            </a:r>
          </a:p>
          <a:p>
            <a:r>
              <a:rPr lang="en-US" baseline="0" dirty="0" smtClean="0"/>
              <a:t>Also, Lego hoists methods that are common to 2 sibling </a:t>
            </a:r>
            <a:r>
              <a:rPr lang="en-US" baseline="0" dirty="0" err="1" smtClean="0"/>
              <a:t>trie</a:t>
            </a:r>
            <a:r>
              <a:rPr lang="en-US" baseline="0" dirty="0" smtClean="0"/>
              <a:t> nodes to their least common ancestor. And so, methods of the recovered human class get hoisted up.</a:t>
            </a:r>
          </a:p>
          <a:p>
            <a:endParaRPr lang="en-US" baseline="0" dirty="0" smtClean="0"/>
          </a:p>
          <a:p>
            <a:r>
              <a:rPr lang="en-US" baseline="0" dirty="0" smtClean="0"/>
              <a:t>The </a:t>
            </a:r>
            <a:r>
              <a:rPr lang="en-US" baseline="0" dirty="0" err="1" smtClean="0"/>
              <a:t>trie</a:t>
            </a:r>
            <a:r>
              <a:rPr lang="en-US" baseline="0" dirty="0" smtClean="0"/>
              <a:t> is the recovered class hierarchy and the methods in each </a:t>
            </a:r>
            <a:r>
              <a:rPr lang="en-US" baseline="0" dirty="0" err="1" smtClean="0"/>
              <a:t>trie</a:t>
            </a:r>
            <a:r>
              <a:rPr lang="en-US" baseline="0" dirty="0" smtClean="0"/>
              <a:t> node constitute the recovered classes.</a:t>
            </a:r>
          </a:p>
        </p:txBody>
      </p:sp>
      <p:sp>
        <p:nvSpPr>
          <p:cNvPr id="4" name="Slide Number Placeholder 3"/>
          <p:cNvSpPr>
            <a:spLocks noGrp="1"/>
          </p:cNvSpPr>
          <p:nvPr>
            <p:ph type="sldNum" sz="quarter" idx="10"/>
          </p:nvPr>
        </p:nvSpPr>
        <p:spPr/>
        <p:txBody>
          <a:bodyPr/>
          <a:lstStyle/>
          <a:p>
            <a:fld id="{A9F415B4-1F06-4FB7-A6AE-C55A42AB1B67}" type="slidenum">
              <a:rPr lang="en-US" smtClean="0"/>
              <a:t>16</a:t>
            </a:fld>
            <a:endParaRPr lang="en-US"/>
          </a:p>
        </p:txBody>
      </p:sp>
    </p:spTree>
    <p:extLst>
      <p:ext uri="{BB962C8B-B14F-4D97-AF65-F5344CB8AC3E}">
        <p14:creationId xmlns:p14="http://schemas.microsoft.com/office/powerpoint/2010/main" val="1758774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see how Lego recovers composition relationships.</a:t>
            </a:r>
          </a:p>
          <a:p>
            <a:r>
              <a:rPr lang="en-US" dirty="0" smtClean="0"/>
              <a:t>In this program, </a:t>
            </a:r>
            <a:r>
              <a:rPr lang="en-US" dirty="0" err="1" smtClean="0"/>
              <a:t>Tintin</a:t>
            </a:r>
            <a:r>
              <a:rPr lang="en-US" dirty="0" smtClean="0"/>
              <a:t> class has a</a:t>
            </a:r>
            <a:r>
              <a:rPr lang="en-US" baseline="0" dirty="0" smtClean="0"/>
              <a:t> member instance of the Snowy class.</a:t>
            </a:r>
          </a:p>
          <a:p>
            <a:r>
              <a:rPr lang="en-US" baseline="0" dirty="0" smtClean="0"/>
              <a:t>When the program executes an allocated </a:t>
            </a:r>
            <a:r>
              <a:rPr lang="en-US" baseline="0" dirty="0" err="1" smtClean="0"/>
              <a:t>Tintin</a:t>
            </a:r>
            <a:r>
              <a:rPr lang="en-US" baseline="0" dirty="0" smtClean="0"/>
              <a:t> object looks like this. Notice the snowy part of the object.</a:t>
            </a:r>
          </a:p>
          <a:p>
            <a:r>
              <a:rPr lang="en-US" baseline="0" dirty="0" smtClean="0"/>
              <a:t>During Phase 1, Lego also records the methods that are directly called by each method in the object trace. </a:t>
            </a:r>
          </a:p>
          <a:p>
            <a:r>
              <a:rPr lang="en-US" baseline="0" dirty="0" smtClean="0"/>
              <a:t>In this example, </a:t>
            </a:r>
            <a:r>
              <a:rPr lang="en-US" baseline="0" dirty="0" err="1" smtClean="0"/>
              <a:t>Tintin’s</a:t>
            </a:r>
            <a:r>
              <a:rPr lang="en-US" baseline="0" dirty="0" smtClean="0"/>
              <a:t> constructor calls </a:t>
            </a:r>
            <a:r>
              <a:rPr lang="en-US" baseline="0" dirty="0" err="1" smtClean="0"/>
              <a:t>Snowy’s</a:t>
            </a:r>
            <a:r>
              <a:rPr lang="en-US" baseline="0" dirty="0" smtClean="0"/>
              <a:t> constructor and </a:t>
            </a:r>
            <a:r>
              <a:rPr lang="en-US" baseline="0" dirty="0" err="1" smtClean="0"/>
              <a:t>Tintin’s</a:t>
            </a:r>
            <a:r>
              <a:rPr lang="en-US" baseline="0" dirty="0" smtClean="0"/>
              <a:t> destructor calls </a:t>
            </a:r>
            <a:r>
              <a:rPr lang="en-US" baseline="0" dirty="0" err="1" smtClean="0"/>
              <a:t>Snowy’s</a:t>
            </a:r>
            <a:r>
              <a:rPr lang="en-US" baseline="0" dirty="0" smtClean="0"/>
              <a:t> destructor. This information appears in the object-trace at these places.</a:t>
            </a:r>
          </a:p>
          <a:p>
            <a:pPr defTabSz="931774">
              <a:defRPr/>
            </a:pPr>
            <a:r>
              <a:rPr lang="en-US" baseline="0" dirty="0" smtClean="0"/>
              <a:t>The key observation that enables Lego to find composition relationships is: if a Class A has an instance of class B, A is responsible for the destruction of B and thus, B’s </a:t>
            </a:r>
            <a:r>
              <a:rPr lang="en-US" baseline="0" dirty="0" err="1" smtClean="0"/>
              <a:t>finalizer</a:t>
            </a:r>
            <a:r>
              <a:rPr lang="en-US" baseline="0" dirty="0" smtClean="0"/>
              <a:t> will be called by A’s </a:t>
            </a:r>
            <a:r>
              <a:rPr lang="en-US" baseline="0" dirty="0" err="1" smtClean="0"/>
              <a:t>finalizer</a:t>
            </a:r>
            <a:r>
              <a:rPr lang="en-US" baseline="0" dirty="0" smtClean="0"/>
              <a:t>.</a:t>
            </a:r>
          </a:p>
          <a:p>
            <a:endParaRPr lang="en-US" baseline="0" dirty="0" smtClean="0"/>
          </a:p>
          <a:p>
            <a:r>
              <a:rPr lang="en-US" baseline="0" dirty="0" smtClean="0"/>
              <a:t>Lego checks the object-trace to see if that pattern is evident. In our case, it is evident.</a:t>
            </a:r>
          </a:p>
          <a:p>
            <a:r>
              <a:rPr lang="en-US" baseline="0" dirty="0" smtClean="0"/>
              <a:t>Since neither </a:t>
            </a:r>
            <a:r>
              <a:rPr lang="en-US" baseline="0" dirty="0" err="1" smtClean="0"/>
              <a:t>Tintin</a:t>
            </a:r>
            <a:r>
              <a:rPr lang="en-US" baseline="0" dirty="0" smtClean="0"/>
              <a:t> nor Snowy is an ancestor of the other Lego reports a composition relationship between the two.</a:t>
            </a:r>
          </a:p>
        </p:txBody>
      </p:sp>
      <p:sp>
        <p:nvSpPr>
          <p:cNvPr id="4" name="Slide Number Placeholder 3"/>
          <p:cNvSpPr>
            <a:spLocks noGrp="1"/>
          </p:cNvSpPr>
          <p:nvPr>
            <p:ph type="sldNum" sz="quarter" idx="10"/>
          </p:nvPr>
        </p:nvSpPr>
        <p:spPr/>
        <p:txBody>
          <a:bodyPr/>
          <a:lstStyle/>
          <a:p>
            <a:fld id="{A9F415B4-1F06-4FB7-A6AE-C55A42AB1B67}" type="slidenum">
              <a:rPr lang="en-US" smtClean="0"/>
              <a:t>17</a:t>
            </a:fld>
            <a:endParaRPr lang="en-US"/>
          </a:p>
        </p:txBody>
      </p:sp>
    </p:spTree>
    <p:extLst>
      <p:ext uri="{BB962C8B-B14F-4D97-AF65-F5344CB8AC3E}">
        <p14:creationId xmlns:p14="http://schemas.microsoft.com/office/powerpoint/2010/main" val="143228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things</a:t>
            </a:r>
            <a:r>
              <a:rPr lang="en-US" baseline="0" dirty="0" smtClean="0"/>
              <a:t> that could make the information recovered by Lego not match ground truth perfectly?</a:t>
            </a:r>
          </a:p>
          <a:p>
            <a:r>
              <a:rPr lang="en-US" baseline="0" dirty="0" smtClean="0"/>
              <a:t>I mentioned that Lego heuristically estimates the allocated address space to filter out methods that don’t take a valid this pointer. If Lego’s estimates are wrong, methods that do not belong to an object’s class may be added to an object trace and methods that belong to a class may be filtered out by Lego.</a:t>
            </a:r>
          </a:p>
          <a:p>
            <a:r>
              <a:rPr lang="en-US" baseline="0" dirty="0" smtClean="0"/>
              <a:t>Also, the similarity of the recovered hierarchy with the ground truth hierarchy depends on which classes get instantiated and which methods are invoked on which objects. For example, say during program execution, the </a:t>
            </a:r>
            <a:r>
              <a:rPr lang="en-US" baseline="0" dirty="0" err="1" smtClean="0"/>
              <a:t>Tintin</a:t>
            </a:r>
            <a:r>
              <a:rPr lang="en-US" baseline="0" dirty="0" smtClean="0"/>
              <a:t> class is instantiated, but Reporter and Human classes are not. Also, say all inherited methods are invoked on the </a:t>
            </a:r>
            <a:r>
              <a:rPr lang="en-US" baseline="0" dirty="0" err="1" smtClean="0"/>
              <a:t>tintin</a:t>
            </a:r>
            <a:r>
              <a:rPr lang="en-US" baseline="0" dirty="0" smtClean="0"/>
              <a:t> object. Since Lego only uses what it observes during program execution as evidence to build a class hierarchy, Lego will only be able to recover the hierarchy that is shown here and this does not match the hierarchy present in source code.</a:t>
            </a:r>
          </a:p>
        </p:txBody>
      </p:sp>
      <p:sp>
        <p:nvSpPr>
          <p:cNvPr id="4" name="Slide Number Placeholder 3"/>
          <p:cNvSpPr>
            <a:spLocks noGrp="1"/>
          </p:cNvSpPr>
          <p:nvPr>
            <p:ph type="sldNum" sz="quarter" idx="10"/>
          </p:nvPr>
        </p:nvSpPr>
        <p:spPr/>
        <p:txBody>
          <a:bodyPr/>
          <a:lstStyle/>
          <a:p>
            <a:fld id="{A9F415B4-1F06-4FB7-A6AE-C55A42AB1B67}" type="slidenum">
              <a:rPr lang="en-US" smtClean="0"/>
              <a:t>18</a:t>
            </a:fld>
            <a:endParaRPr lang="en-US"/>
          </a:p>
        </p:txBody>
      </p:sp>
    </p:spTree>
    <p:extLst>
      <p:ext uri="{BB962C8B-B14F-4D97-AF65-F5344CB8AC3E}">
        <p14:creationId xmlns:p14="http://schemas.microsoft.com/office/powerpoint/2010/main" val="4259070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see how we score the</a:t>
            </a:r>
            <a:r>
              <a:rPr lang="en-US" baseline="0" dirty="0" smtClean="0"/>
              <a:t> information recovered by Lego against ground truth.</a:t>
            </a:r>
          </a:p>
          <a:p>
            <a:endParaRPr lang="en-US" baseline="0" dirty="0" smtClean="0"/>
          </a:p>
          <a:p>
            <a:r>
              <a:rPr lang="en-US" baseline="0" dirty="0" smtClean="0"/>
              <a:t>First we begin with the ground truth class hierarchy obtained from source code. Only a subset of it is exercised during dynamic analysis, so we throw away the unexercised portions.  Then we have the class hierarchy recovered by Lego.</a:t>
            </a:r>
          </a:p>
          <a:p>
            <a:endParaRPr lang="en-US" baseline="0" dirty="0" smtClean="0"/>
          </a:p>
          <a:p>
            <a:r>
              <a:rPr lang="en-US" baseline="0" dirty="0" smtClean="0"/>
              <a:t>We also have the set of methods belonging to each class in the ground truth hierarchy. I am skipping the contents of the set for some classes to reduce clutter.</a:t>
            </a:r>
          </a:p>
          <a:p>
            <a:endParaRPr lang="en-US" baseline="0" dirty="0" smtClean="0"/>
          </a:p>
          <a:p>
            <a:r>
              <a:rPr lang="en-US" baseline="0" dirty="0" smtClean="0"/>
              <a:t>Similarly we have the set of methods in each class in the recovered hierarchy.</a:t>
            </a:r>
          </a:p>
          <a:p>
            <a:endParaRPr lang="en-US" baseline="0" dirty="0" smtClean="0"/>
          </a:p>
          <a:p>
            <a:r>
              <a:rPr lang="en-US" baseline="0" dirty="0" smtClean="0"/>
              <a:t>As you can see, there won’t usually be a perfect match between the sets of methods.</a:t>
            </a:r>
          </a:p>
          <a:p>
            <a:endParaRPr lang="en-US" baseline="0" dirty="0" smtClean="0"/>
          </a:p>
          <a:p>
            <a:r>
              <a:rPr lang="en-US" baseline="0" dirty="0" smtClean="0"/>
              <a:t>We cannot compare methods as flat sets because the penalty for a recovered class’s having an unrelated method will be the same as its having an inherited method.</a:t>
            </a:r>
          </a:p>
          <a:p>
            <a:endParaRPr lang="en-US" baseline="0" dirty="0" smtClean="0"/>
          </a:p>
          <a:p>
            <a:r>
              <a:rPr lang="en-US" baseline="0" dirty="0" smtClean="0"/>
              <a:t>So for each class in the ground truth and recovered hierarchy, we compute the union of all the methods in all the classes leading to the root.</a:t>
            </a:r>
          </a:p>
          <a:p>
            <a:endParaRPr lang="en-US" baseline="0" dirty="0" smtClean="0"/>
          </a:p>
          <a:p>
            <a:r>
              <a:rPr lang="en-US" baseline="0" dirty="0" smtClean="0"/>
              <a:t>Now, I pick a ground truth class and compare it against every recovered class’s </a:t>
            </a:r>
            <a:r>
              <a:rPr lang="en-US" baseline="0" dirty="0" err="1" smtClean="0"/>
              <a:t>unioned</a:t>
            </a:r>
            <a:r>
              <a:rPr lang="en-US" baseline="0" dirty="0" smtClean="0"/>
              <a:t> methods to find the maximum precision and maximum recall obtainable for that class.</a:t>
            </a:r>
          </a:p>
          <a:p>
            <a:endParaRPr lang="en-US" baseline="0" dirty="0" smtClean="0"/>
          </a:p>
          <a:p>
            <a:r>
              <a:rPr lang="en-US" baseline="0" dirty="0" smtClean="0"/>
              <a:t>I compute the precision and recall numbers for all ground truth classes in a similar manner,</a:t>
            </a:r>
          </a:p>
          <a:p>
            <a:endParaRPr lang="en-US" baseline="0" dirty="0" smtClean="0"/>
          </a:p>
          <a:p>
            <a:r>
              <a:rPr lang="en-US" baseline="0" dirty="0" smtClean="0"/>
              <a:t>The precision and recall numbers for the application is the weighted average precision and recall of all ground truth classes with the number of methods in each class as its weight so that bigger classes contribute more to the overall score.</a:t>
            </a:r>
          </a:p>
          <a:p>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19</a:t>
            </a:fld>
            <a:endParaRPr lang="en-US"/>
          </a:p>
        </p:txBody>
      </p:sp>
    </p:spTree>
    <p:extLst>
      <p:ext uri="{BB962C8B-B14F-4D97-AF65-F5344CB8AC3E}">
        <p14:creationId xmlns:p14="http://schemas.microsoft.com/office/powerpoint/2010/main" val="702238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used 32 bit binaries obtained from 10 open source C++ applications as our test suite.</a:t>
            </a:r>
          </a:p>
          <a:p>
            <a:r>
              <a:rPr lang="en-US" baseline="0" dirty="0" smtClean="0"/>
              <a:t>We used Pin as our dynamic instrumentation framework.</a:t>
            </a:r>
          </a:p>
          <a:p>
            <a:r>
              <a:rPr lang="en-US" baseline="0" dirty="0" smtClean="0"/>
              <a:t>The table contains the applications in our test suite. They are sorted by decreasing coverage.</a:t>
            </a:r>
          </a:p>
          <a:p>
            <a:r>
              <a:rPr lang="en-US" baseline="0" dirty="0" smtClean="0"/>
              <a:t>We had applications ranging from 3.2 KLOC to 122 KLOC.</a:t>
            </a:r>
          </a:p>
          <a:p>
            <a:r>
              <a:rPr lang="en-US" baseline="0" dirty="0" smtClean="0"/>
              <a:t>The </a:t>
            </a:r>
            <a:r>
              <a:rPr lang="en-US" baseline="0" dirty="0" err="1" smtClean="0"/>
              <a:t>coverages</a:t>
            </a:r>
            <a:r>
              <a:rPr lang="en-US" baseline="0" dirty="0" smtClean="0"/>
              <a:t> of the tests we used ranged from 78% to 15%</a:t>
            </a:r>
          </a:p>
          <a:p>
            <a:r>
              <a:rPr lang="en-US" baseline="0" dirty="0" smtClean="0"/>
              <a:t>And they number of methods that Lego had to work with ranged from 11 to 657.</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20</a:t>
            </a:fld>
            <a:endParaRPr lang="en-US"/>
          </a:p>
        </p:txBody>
      </p:sp>
    </p:spTree>
    <p:extLst>
      <p:ext uri="{BB962C8B-B14F-4D97-AF65-F5344CB8AC3E}">
        <p14:creationId xmlns:p14="http://schemas.microsoft.com/office/powerpoint/2010/main" val="325254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outline of the talk</a:t>
            </a:r>
          </a:p>
          <a:p>
            <a:endParaRPr lang="en-US" baseline="0" dirty="0" smtClean="0"/>
          </a:p>
          <a:p>
            <a:r>
              <a:rPr lang="en-US" baseline="0" dirty="0" smtClean="0"/>
              <a:t>&lt;CLICK&gt;</a:t>
            </a:r>
          </a:p>
          <a:p>
            <a:endParaRPr lang="en-US" baseline="0" dirty="0" smtClean="0"/>
          </a:p>
          <a:p>
            <a:r>
              <a:rPr lang="en-US" baseline="0" dirty="0" smtClean="0"/>
              <a:t>First, I will describe why we need Lego. What is the context in which it is used and how does it complement other reverse-engineering tools.</a:t>
            </a:r>
          </a:p>
          <a:p>
            <a:endParaRPr lang="en-US" baseline="0" dirty="0" smtClean="0"/>
          </a:p>
          <a:p>
            <a:r>
              <a:rPr lang="en-US" baseline="0" dirty="0" smtClean="0"/>
              <a:t>&lt;CLICK&gt;</a:t>
            </a:r>
          </a:p>
          <a:p>
            <a:endParaRPr lang="en-US" baseline="0" dirty="0" smtClean="0"/>
          </a:p>
          <a:p>
            <a:r>
              <a:rPr lang="en-US" baseline="0" dirty="0" smtClean="0"/>
              <a:t>The I will present how Lego works.</a:t>
            </a:r>
          </a:p>
          <a:p>
            <a:endParaRPr lang="en-US" baseline="0" dirty="0" smtClean="0"/>
          </a:p>
          <a:p>
            <a:r>
              <a:rPr lang="en-US" baseline="0" dirty="0" smtClean="0"/>
              <a:t>&lt;CLICK&gt; </a:t>
            </a:r>
          </a:p>
          <a:p>
            <a:endParaRPr lang="en-US" baseline="0" dirty="0" smtClean="0"/>
          </a:p>
          <a:p>
            <a:r>
              <a:rPr lang="en-US" baseline="0" dirty="0" smtClean="0"/>
              <a:t>We will then look at the threats to the validity of our study – What are the constraints that must be satisfied by a binary for Lego to work.</a:t>
            </a:r>
          </a:p>
          <a:p>
            <a:endParaRPr lang="en-US" baseline="0" dirty="0" smtClean="0"/>
          </a:p>
          <a:p>
            <a:r>
              <a:rPr lang="en-US" baseline="0" dirty="0" smtClean="0"/>
              <a:t>&lt;CLICK&gt;</a:t>
            </a:r>
          </a:p>
          <a:p>
            <a:endParaRPr lang="en-US" baseline="0" dirty="0" smtClean="0"/>
          </a:p>
          <a:p>
            <a:r>
              <a:rPr lang="en-US" baseline="0" dirty="0" smtClean="0"/>
              <a:t>I will then present how we scored the information recovered by Lego against ground truth.</a:t>
            </a:r>
          </a:p>
          <a:p>
            <a:endParaRPr lang="en-US" baseline="0" dirty="0" smtClean="0"/>
          </a:p>
          <a:p>
            <a:r>
              <a:rPr lang="en-US" baseline="0" dirty="0" smtClean="0"/>
              <a:t>&lt;CLICK&gt;</a:t>
            </a:r>
          </a:p>
          <a:p>
            <a:endParaRPr lang="en-US" baseline="0" dirty="0" smtClean="0"/>
          </a:p>
          <a:p>
            <a:r>
              <a:rPr lang="en-US" baseline="0" dirty="0" smtClean="0"/>
              <a:t>We will look at the test-suite used for our study</a:t>
            </a:r>
          </a:p>
          <a:p>
            <a:endParaRPr lang="en-US" baseline="0" dirty="0" smtClean="0"/>
          </a:p>
          <a:p>
            <a:r>
              <a:rPr lang="en-US" baseline="0" dirty="0" smtClean="0"/>
              <a:t>&lt;CLICK&gt;</a:t>
            </a:r>
          </a:p>
          <a:p>
            <a:endParaRPr lang="en-US" baseline="0" dirty="0" smtClean="0"/>
          </a:p>
          <a:p>
            <a:r>
              <a:rPr lang="en-US" baseline="0" dirty="0" smtClean="0"/>
              <a:t>And I will present our results.</a:t>
            </a:r>
          </a:p>
          <a:p>
            <a:endParaRPr lang="en-US" baseline="0" dirty="0" smtClean="0"/>
          </a:p>
          <a:p>
            <a:r>
              <a:rPr lang="en-US" baseline="0" dirty="0" smtClean="0"/>
              <a:t>&lt;CLICK&gt;</a:t>
            </a:r>
          </a:p>
          <a:p>
            <a:endParaRPr lang="en-US" baseline="0" dirty="0" smtClean="0"/>
          </a:p>
          <a:p>
            <a:r>
              <a:rPr lang="en-US" baseline="0" dirty="0" smtClean="0"/>
              <a:t>And finally, we will look at future directions for this work.</a:t>
            </a:r>
          </a:p>
          <a:p>
            <a:endParaRPr lang="en-US" baseline="0" dirty="0" smtClean="0"/>
          </a:p>
        </p:txBody>
      </p:sp>
      <p:sp>
        <p:nvSpPr>
          <p:cNvPr id="4" name="Slide Number Placeholder 3"/>
          <p:cNvSpPr>
            <a:spLocks noGrp="1"/>
          </p:cNvSpPr>
          <p:nvPr>
            <p:ph type="sldNum" sz="quarter" idx="10"/>
          </p:nvPr>
        </p:nvSpPr>
        <p:spPr/>
        <p:txBody>
          <a:bodyPr/>
          <a:lstStyle/>
          <a:p>
            <a:fld id="{A9F415B4-1F06-4FB7-A6AE-C55A42AB1B67}" type="slidenum">
              <a:rPr lang="en-US" smtClean="0"/>
              <a:t>3</a:t>
            </a:fld>
            <a:endParaRPr lang="en-US"/>
          </a:p>
        </p:txBody>
      </p:sp>
    </p:spTree>
    <p:extLst>
      <p:ext uri="{BB962C8B-B14F-4D97-AF65-F5344CB8AC3E}">
        <p14:creationId xmlns:p14="http://schemas.microsoft.com/office/powerpoint/2010/main" val="1903614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aggregate precision and recall obtained for</a:t>
            </a:r>
            <a:r>
              <a:rPr lang="en-US" baseline="0" dirty="0" smtClean="0"/>
              <a:t> out test suite was around 84%.</a:t>
            </a:r>
          </a:p>
          <a:p>
            <a:endParaRPr lang="en-US" dirty="0" smtClean="0"/>
          </a:p>
          <a:p>
            <a:r>
              <a:rPr lang="en-US" dirty="0" smtClean="0"/>
              <a:t>As you can see,</a:t>
            </a:r>
            <a:r>
              <a:rPr lang="en-US" baseline="0" dirty="0" smtClean="0"/>
              <a:t> there are two aggregate numbers. This is because we conducted two sets of experiments.</a:t>
            </a:r>
          </a:p>
          <a:p>
            <a:endParaRPr lang="en-US" baseline="0" dirty="0" smtClean="0"/>
          </a:p>
          <a:p>
            <a:r>
              <a:rPr lang="en-US" baseline="0" dirty="0" smtClean="0"/>
              <a:t>Even when the programmer has declared a single destructor, </a:t>
            </a:r>
            <a:r>
              <a:rPr lang="en-US" baseline="0" dirty="0" err="1" smtClean="0"/>
              <a:t>gcc</a:t>
            </a:r>
            <a:r>
              <a:rPr lang="en-US" baseline="0" dirty="0" smtClean="0"/>
              <a:t> might create up to 3 versions of the destructor in the binary. In one set of experiments the multiple versions of a destructor are given as inputs to Lego and the first aggregate represents that result.</a:t>
            </a:r>
          </a:p>
          <a:p>
            <a:r>
              <a:rPr lang="en-US" baseline="0" dirty="0" smtClean="0"/>
              <a:t>In another set of experiments, we did not give that information to Lego. The second aggregate represents the result. As we can see, this information does not appear to be critical for Lego’s performance.</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21</a:t>
            </a:fld>
            <a:endParaRPr lang="en-US"/>
          </a:p>
        </p:txBody>
      </p:sp>
    </p:spTree>
    <p:extLst>
      <p:ext uri="{BB962C8B-B14F-4D97-AF65-F5344CB8AC3E}">
        <p14:creationId xmlns:p14="http://schemas.microsoft.com/office/powerpoint/2010/main" val="1128413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the results</a:t>
            </a:r>
            <a:r>
              <a:rPr lang="en-US" baseline="0" dirty="0" smtClean="0"/>
              <a:t> for composition relationships. The number of composition relationships that was present in the ground truth of each application is listed along with the application. </a:t>
            </a:r>
          </a:p>
          <a:p>
            <a:endParaRPr lang="en-US" baseline="0" dirty="0" smtClean="0"/>
          </a:p>
          <a:p>
            <a:r>
              <a:rPr lang="en-US" baseline="0" dirty="0" smtClean="0"/>
              <a:t>The aggregate precision was about 68% and the average recall was about 90%.</a:t>
            </a:r>
          </a:p>
          <a:p>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22</a:t>
            </a:fld>
            <a:endParaRPr lang="en-US"/>
          </a:p>
        </p:txBody>
      </p:sp>
    </p:spTree>
    <p:extLst>
      <p:ext uri="{BB962C8B-B14F-4D97-AF65-F5344CB8AC3E}">
        <p14:creationId xmlns:p14="http://schemas.microsoft.com/office/powerpoint/2010/main" val="1251885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many more experiments in the paper. Unfortunately I cannot cover them all in this talk so I presented our most</a:t>
            </a:r>
            <a:r>
              <a:rPr lang="en-US" baseline="0" dirty="0" smtClean="0"/>
              <a:t> important results.</a:t>
            </a:r>
          </a:p>
          <a:p>
            <a:r>
              <a:rPr lang="en-US" baseline="0" dirty="0" smtClean="0"/>
              <a:t>I encourage you to look at the other experiments in our paper.</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24</a:t>
            </a:fld>
            <a:endParaRPr lang="en-US"/>
          </a:p>
        </p:txBody>
      </p:sp>
    </p:spTree>
    <p:extLst>
      <p:ext uri="{BB962C8B-B14F-4D97-AF65-F5344CB8AC3E}">
        <p14:creationId xmlns:p14="http://schemas.microsoft.com/office/powerpoint/2010/main" val="1766143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 directions for our work.</a:t>
            </a:r>
          </a:p>
          <a:p>
            <a:endParaRPr lang="en-US" dirty="0" smtClean="0"/>
          </a:p>
          <a:p>
            <a:r>
              <a:rPr lang="en-US" dirty="0" smtClean="0"/>
              <a:t>As with any dynamic analysis, code coverage is a hindrance to our study as well. So we want to explore using </a:t>
            </a:r>
            <a:r>
              <a:rPr lang="en-US" dirty="0" err="1" smtClean="0"/>
              <a:t>concolic</a:t>
            </a:r>
            <a:r>
              <a:rPr lang="en-US" dirty="0" smtClean="0"/>
              <a:t> execution to increate method coverage,</a:t>
            </a:r>
            <a:r>
              <a:rPr lang="en-US" baseline="0" dirty="0" smtClean="0"/>
              <a:t> and not merely path coverage.</a:t>
            </a:r>
          </a:p>
          <a:p>
            <a:endParaRPr lang="en-US" baseline="0" dirty="0" smtClean="0"/>
          </a:p>
          <a:p>
            <a:r>
              <a:rPr lang="en-US" dirty="0" smtClean="0"/>
              <a:t>There are tools that use Run-time</a:t>
            </a:r>
            <a:r>
              <a:rPr lang="en-US" baseline="0" dirty="0" smtClean="0"/>
              <a:t>-type-information and virtual tables to recover polymorphic class hierarchies and we want to investigate how to augment Lego’s results with results from such tools.</a:t>
            </a:r>
          </a:p>
          <a:p>
            <a:endParaRPr lang="en-US" baseline="0" dirty="0" smtClean="0"/>
          </a:p>
          <a:p>
            <a:r>
              <a:rPr lang="en-US" baseline="0" dirty="0" smtClean="0"/>
              <a:t>We want to see if we can use Lego to find temporal invariants in method-call order.</a:t>
            </a:r>
          </a:p>
          <a:p>
            <a:endParaRPr lang="en-US" baseline="0" dirty="0" smtClean="0"/>
          </a:p>
          <a:p>
            <a:r>
              <a:rPr lang="en-US" baseline="0" dirty="0" smtClean="0"/>
              <a:t>We also want to recover aggregation relationships between recovered classes.</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25</a:t>
            </a:fld>
            <a:endParaRPr lang="en-US"/>
          </a:p>
        </p:txBody>
      </p:sp>
    </p:spTree>
    <p:extLst>
      <p:ext uri="{BB962C8B-B14F-4D97-AF65-F5344CB8AC3E}">
        <p14:creationId xmlns:p14="http://schemas.microsoft.com/office/powerpoint/2010/main" val="4276602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26</a:t>
            </a:fld>
            <a:endParaRPr lang="en-US"/>
          </a:p>
        </p:txBody>
      </p:sp>
    </p:spTree>
    <p:extLst>
      <p:ext uri="{BB962C8B-B14F-4D97-AF65-F5344CB8AC3E}">
        <p14:creationId xmlns:p14="http://schemas.microsoft.com/office/powerpoint/2010/main" val="2193081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30</a:t>
            </a:fld>
            <a:endParaRPr lang="en-US"/>
          </a:p>
        </p:txBody>
      </p:sp>
    </p:spTree>
    <p:extLst>
      <p:ext uri="{BB962C8B-B14F-4D97-AF65-F5344CB8AC3E}">
        <p14:creationId xmlns:p14="http://schemas.microsoft.com/office/powerpoint/2010/main" val="194462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need Lego?</a:t>
            </a:r>
          </a:p>
          <a:p>
            <a:endParaRPr lang="en-US" dirty="0" smtClean="0"/>
          </a:p>
          <a:p>
            <a:r>
              <a:rPr lang="en-US" dirty="0" smtClean="0"/>
              <a:t>&lt;CLICK&gt;</a:t>
            </a:r>
          </a:p>
          <a:p>
            <a:endParaRPr lang="en-US" dirty="0" smtClean="0"/>
          </a:p>
          <a:p>
            <a:r>
              <a:rPr lang="en-US" dirty="0" smtClean="0"/>
              <a:t>Thomson</a:t>
            </a:r>
            <a:r>
              <a:rPr lang="en-US" baseline="0" dirty="0" smtClean="0"/>
              <a:t> and Thompson are two binary analysts </a:t>
            </a:r>
          </a:p>
          <a:p>
            <a:endParaRPr lang="en-US" baseline="0" dirty="0" smtClean="0"/>
          </a:p>
          <a:p>
            <a:r>
              <a:rPr lang="en-US" baseline="0" dirty="0" smtClean="0"/>
              <a:t>&lt;CLICK&gt;</a:t>
            </a:r>
          </a:p>
          <a:p>
            <a:endParaRPr lang="en-US" baseline="0" dirty="0" smtClean="0"/>
          </a:p>
          <a:p>
            <a:r>
              <a:rPr lang="en-US" baseline="0" dirty="0" smtClean="0"/>
              <a:t>who are working with the stripped binary of a legacy software.</a:t>
            </a:r>
          </a:p>
          <a:p>
            <a:endParaRPr lang="en-US" baseline="0" dirty="0" smtClean="0"/>
          </a:p>
          <a:p>
            <a:r>
              <a:rPr lang="en-US" dirty="0" smtClean="0"/>
              <a:t>&lt;CLICK&gt;</a:t>
            </a:r>
          </a:p>
          <a:p>
            <a:endParaRPr lang="en-US" dirty="0" smtClean="0"/>
          </a:p>
          <a:p>
            <a:r>
              <a:rPr lang="en-US" dirty="0" smtClean="0"/>
              <a:t>&lt;CLICK&gt;</a:t>
            </a:r>
          </a:p>
          <a:p>
            <a:endParaRPr lang="en-US" dirty="0" smtClean="0"/>
          </a:p>
          <a:p>
            <a:r>
              <a:rPr lang="en-US" dirty="0" smtClean="0"/>
              <a:t>They want to understand</a:t>
            </a:r>
            <a:r>
              <a:rPr lang="en-US" baseline="0" dirty="0" smtClean="0"/>
              <a:t> the object-oriented design of the software so that </a:t>
            </a:r>
          </a:p>
          <a:p>
            <a:endParaRPr lang="en-US" baseline="0" dirty="0" smtClean="0"/>
          </a:p>
          <a:p>
            <a:r>
              <a:rPr lang="en-US" baseline="0" dirty="0" smtClean="0"/>
              <a:t>&lt;CLICK&gt;</a:t>
            </a:r>
          </a:p>
          <a:p>
            <a:endParaRPr lang="en-US" baseline="0" dirty="0" smtClean="0"/>
          </a:p>
          <a:p>
            <a:r>
              <a:rPr lang="en-US" baseline="0" dirty="0" smtClean="0"/>
              <a:t>They can re-implement the software in a newer platform</a:t>
            </a:r>
          </a:p>
          <a:p>
            <a:endParaRPr lang="en-US" baseline="0" dirty="0" smtClean="0"/>
          </a:p>
          <a:p>
            <a:r>
              <a:rPr lang="en-US" baseline="0" dirty="0" smtClean="0"/>
              <a:t>&lt;CLICK&gt;</a:t>
            </a:r>
          </a:p>
          <a:p>
            <a:endParaRPr lang="en-US" baseline="0" dirty="0" smtClean="0"/>
          </a:p>
          <a:p>
            <a:r>
              <a:rPr lang="en-US" baseline="0" dirty="0" smtClean="0"/>
              <a:t>Or, they can design components that are interoperable with software</a:t>
            </a:r>
          </a:p>
          <a:p>
            <a:endParaRPr lang="en-US" baseline="0" dirty="0" smtClean="0"/>
          </a:p>
          <a:p>
            <a:r>
              <a:rPr lang="en-US" baseline="0" dirty="0" smtClean="0"/>
              <a:t>&lt;CLICK&gt;</a:t>
            </a:r>
          </a:p>
          <a:p>
            <a:endParaRPr lang="en-US" baseline="0" dirty="0" smtClean="0"/>
          </a:p>
          <a:p>
            <a:r>
              <a:rPr lang="en-US" baseline="0" dirty="0" smtClean="0"/>
              <a:t>However, there are obstacles. The binary lacks source code and documentation </a:t>
            </a:r>
          </a:p>
          <a:p>
            <a:endParaRPr lang="en-US" baseline="0" dirty="0" smtClean="0"/>
          </a:p>
          <a:p>
            <a:r>
              <a:rPr lang="en-US" baseline="0" dirty="0" smtClean="0"/>
              <a:t>&lt;CLICK&gt;</a:t>
            </a:r>
          </a:p>
          <a:p>
            <a:endParaRPr lang="en-US" baseline="0" dirty="0" smtClean="0"/>
          </a:p>
          <a:p>
            <a:r>
              <a:rPr lang="en-US" baseline="0" dirty="0" smtClean="0"/>
              <a:t>Making the task Thomson and Thompson are up against very hard.</a:t>
            </a:r>
          </a:p>
          <a:p>
            <a:endParaRPr lang="en-US" baseline="0" dirty="0" smtClean="0"/>
          </a:p>
          <a:p>
            <a:r>
              <a:rPr lang="en-US" baseline="0" dirty="0" smtClean="0"/>
              <a:t>&lt;CLICK&gt;</a:t>
            </a:r>
          </a:p>
          <a:p>
            <a:endParaRPr lang="en-US" baseline="0" dirty="0" smtClean="0"/>
          </a:p>
          <a:p>
            <a:r>
              <a:rPr lang="en-US" baseline="0" dirty="0" smtClean="0"/>
              <a:t>In this scenario, it would be very useful to have a tool that tells Thomson and Thompson</a:t>
            </a:r>
          </a:p>
          <a:p>
            <a:endParaRPr lang="en-US" baseline="0" dirty="0" smtClean="0"/>
          </a:p>
          <a:p>
            <a:r>
              <a:rPr lang="en-US" baseline="0" dirty="0" smtClean="0"/>
              <a:t>&lt;CLICK&gt;</a:t>
            </a:r>
          </a:p>
          <a:p>
            <a:endParaRPr lang="en-US" baseline="0" dirty="0" smtClean="0"/>
          </a:p>
          <a:p>
            <a:r>
              <a:rPr lang="en-US" baseline="0" dirty="0" smtClean="0"/>
              <a:t>“Hey, these functions actually belong to the same class”</a:t>
            </a:r>
          </a:p>
          <a:p>
            <a:endParaRPr lang="en-US" baseline="0" dirty="0" smtClean="0"/>
          </a:p>
          <a:p>
            <a:r>
              <a:rPr lang="en-US" baseline="0" dirty="0" smtClean="0"/>
              <a:t>&lt;CLICK&gt;</a:t>
            </a:r>
          </a:p>
          <a:p>
            <a:endParaRPr lang="en-US" baseline="0" dirty="0" smtClean="0"/>
          </a:p>
          <a:p>
            <a:r>
              <a:rPr lang="en-US" baseline="0" dirty="0" smtClean="0"/>
              <a:t>The detectives can then use other tools to understand what the group of functions do, </a:t>
            </a:r>
          </a:p>
          <a:p>
            <a:endParaRPr lang="en-US" baseline="0" dirty="0" smtClean="0"/>
          </a:p>
          <a:p>
            <a:r>
              <a:rPr lang="en-US" baseline="0" dirty="0" smtClean="0"/>
              <a:t>&lt;CLICK&gt;</a:t>
            </a:r>
          </a:p>
          <a:p>
            <a:endParaRPr lang="en-US" baseline="0" dirty="0" smtClean="0"/>
          </a:p>
          <a:p>
            <a:r>
              <a:rPr lang="en-US" baseline="0" dirty="0" smtClean="0"/>
              <a:t>To conclude that the group of functions is a class that interfaces with the file system.</a:t>
            </a:r>
          </a:p>
          <a:p>
            <a:endParaRPr lang="en-US" baseline="0" dirty="0" smtClean="0"/>
          </a:p>
          <a:p>
            <a:r>
              <a:rPr lang="en-US" baseline="0" dirty="0" smtClean="0"/>
              <a:t>&lt;CLICK&gt;</a:t>
            </a:r>
          </a:p>
          <a:p>
            <a:endParaRPr lang="en-US" baseline="0" dirty="0" smtClean="0"/>
          </a:p>
          <a:p>
            <a:r>
              <a:rPr lang="en-US" baseline="0" dirty="0" smtClean="0"/>
              <a:t>And, if they do this for every class the tool recovers, they will get the design of the software that they can use when they port the software to newer platforms.</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4</a:t>
            </a:fld>
            <a:endParaRPr lang="en-US"/>
          </a:p>
        </p:txBody>
      </p:sp>
    </p:spTree>
    <p:extLst>
      <p:ext uri="{BB962C8B-B14F-4D97-AF65-F5344CB8AC3E}">
        <p14:creationId xmlns:p14="http://schemas.microsoft.com/office/powerpoint/2010/main" val="241287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Thomson and Thompson turn to the state-of-the art reverse engineering tools.</a:t>
            </a:r>
          </a:p>
          <a:p>
            <a:endParaRPr lang="en-US" baseline="0" dirty="0" smtClean="0"/>
          </a:p>
          <a:p>
            <a:r>
              <a:rPr lang="en-US" baseline="0" dirty="0" smtClean="0"/>
              <a:t>&lt;CLICK&gt;</a:t>
            </a:r>
          </a:p>
          <a:p>
            <a:endParaRPr lang="en-US" baseline="0" dirty="0" smtClean="0"/>
          </a:p>
          <a:p>
            <a:r>
              <a:rPr lang="en-US" baseline="0" dirty="0" smtClean="0"/>
              <a:t>However, they find the existing tools only either recover low-level artifacts like symbol table and debugging information, </a:t>
            </a:r>
          </a:p>
          <a:p>
            <a:endParaRPr lang="en-US" baseline="0" dirty="0" smtClean="0"/>
          </a:p>
          <a:p>
            <a:r>
              <a:rPr lang="en-US" baseline="0" dirty="0" smtClean="0"/>
              <a:t>&lt;CLICK&gt;</a:t>
            </a:r>
          </a:p>
          <a:p>
            <a:endParaRPr lang="en-US" baseline="0" dirty="0" smtClean="0"/>
          </a:p>
          <a:p>
            <a:r>
              <a:rPr lang="en-US" baseline="0" dirty="0" smtClean="0"/>
              <a:t>Or intermediate representations such as Control flow graphs and Program Dependence Graphs.</a:t>
            </a:r>
          </a:p>
          <a:p>
            <a:endParaRPr lang="en-US" baseline="0" dirty="0" smtClean="0"/>
          </a:p>
          <a:p>
            <a:r>
              <a:rPr lang="en-US" baseline="0" dirty="0" smtClean="0"/>
              <a:t>&lt;CLICK&gt;</a:t>
            </a:r>
          </a:p>
          <a:p>
            <a:endParaRPr lang="en-US" baseline="0" dirty="0" smtClean="0"/>
          </a:p>
          <a:p>
            <a:r>
              <a:rPr lang="en-US" baseline="0" dirty="0" smtClean="0"/>
              <a:t>Or higher level abstractions like Protocol formats or IO formats.</a:t>
            </a:r>
          </a:p>
          <a:p>
            <a:endParaRPr lang="en-US" baseline="0" dirty="0" smtClean="0"/>
          </a:p>
          <a:p>
            <a:r>
              <a:rPr lang="en-US" baseline="0" dirty="0" smtClean="0"/>
              <a:t>&lt;CLICK&gt;</a:t>
            </a:r>
          </a:p>
          <a:p>
            <a:endParaRPr lang="en-US" baseline="0" dirty="0" smtClean="0"/>
          </a:p>
          <a:p>
            <a:r>
              <a:rPr lang="en-US" baseline="0" dirty="0" smtClean="0"/>
              <a:t>Lego serves to complement these tools by recovering design-artifacts from binaries.</a:t>
            </a:r>
          </a:p>
        </p:txBody>
      </p:sp>
      <p:sp>
        <p:nvSpPr>
          <p:cNvPr id="4" name="Slide Number Placeholder 3"/>
          <p:cNvSpPr>
            <a:spLocks noGrp="1"/>
          </p:cNvSpPr>
          <p:nvPr>
            <p:ph type="sldNum" sz="quarter" idx="10"/>
          </p:nvPr>
        </p:nvSpPr>
        <p:spPr/>
        <p:txBody>
          <a:bodyPr/>
          <a:lstStyle/>
          <a:p>
            <a:fld id="{A9F415B4-1F06-4FB7-A6AE-C55A42AB1B67}" type="slidenum">
              <a:rPr lang="en-US" smtClean="0"/>
              <a:t>5</a:t>
            </a:fld>
            <a:endParaRPr lang="en-US"/>
          </a:p>
        </p:txBody>
      </p:sp>
    </p:spTree>
    <p:extLst>
      <p:ext uri="{BB962C8B-B14F-4D97-AF65-F5344CB8AC3E}">
        <p14:creationId xmlns:p14="http://schemas.microsoft.com/office/powerpoint/2010/main" val="217376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Before we proceed further, I want to clarify a few things about the examples I will be using throughout this talk. I will be using C++ program snippets to illustrate the algorithms used by Lego. However, Lego works only with the binaries of these source-code snippets. And I will be using method names instead of method effective addresses to make the examples easier to understand. </a:t>
            </a:r>
          </a:p>
          <a:p>
            <a:pPr defTabSz="931774">
              <a:defRPr/>
            </a:pPr>
            <a:r>
              <a:rPr lang="en-US" baseline="0" dirty="0" smtClean="0"/>
              <a:t>By effective address, I mean the starting address of a method’s code in the binary. However, Lego cannot see method names. It works only with method addresses.</a:t>
            </a:r>
          </a:p>
          <a:p>
            <a:pPr defTabSz="931774">
              <a:defRPr/>
            </a:pPr>
            <a:r>
              <a:rPr lang="en-US" baseline="0" dirty="0" smtClean="0"/>
              <a:t>Also, in my examples, objects will be allocated on the stack; however Lego can deal with heap-allocated objects and global objects as well.</a:t>
            </a:r>
          </a:p>
          <a:p>
            <a:endParaRPr lang="en-US" dirty="0" smtClean="0"/>
          </a:p>
        </p:txBody>
      </p:sp>
      <p:sp>
        <p:nvSpPr>
          <p:cNvPr id="4" name="Slide Number Placeholder 3"/>
          <p:cNvSpPr>
            <a:spLocks noGrp="1"/>
          </p:cNvSpPr>
          <p:nvPr>
            <p:ph type="sldNum" sz="quarter" idx="10"/>
          </p:nvPr>
        </p:nvSpPr>
        <p:spPr/>
        <p:txBody>
          <a:bodyPr/>
          <a:lstStyle/>
          <a:p>
            <a:fld id="{A9F415B4-1F06-4FB7-A6AE-C55A42AB1B67}" type="slidenum">
              <a:rPr lang="en-US" smtClean="0"/>
              <a:t>6</a:t>
            </a:fld>
            <a:endParaRPr lang="en-US"/>
          </a:p>
        </p:txBody>
      </p:sp>
    </p:spTree>
    <p:extLst>
      <p:ext uri="{BB962C8B-B14F-4D97-AF65-F5344CB8AC3E}">
        <p14:creationId xmlns:p14="http://schemas.microsoft.com/office/powerpoint/2010/main" val="261029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overview of Lego’s design.</a:t>
            </a:r>
          </a:p>
          <a:p>
            <a:endParaRPr lang="en-US" baseline="0" dirty="0" smtClean="0"/>
          </a:p>
          <a:p>
            <a:r>
              <a:rPr lang="en-US" baseline="0" dirty="0" smtClean="0"/>
              <a:t>&lt;CLICK&gt;</a:t>
            </a:r>
          </a:p>
          <a:p>
            <a:endParaRPr lang="en-US" baseline="0" dirty="0" smtClean="0"/>
          </a:p>
          <a:p>
            <a:r>
              <a:rPr lang="en-US" baseline="0" dirty="0" smtClean="0"/>
              <a:t>Lego works in two phases.</a:t>
            </a:r>
          </a:p>
          <a:p>
            <a:endParaRPr lang="en-US" baseline="0" dirty="0" smtClean="0"/>
          </a:p>
          <a:p>
            <a:r>
              <a:rPr lang="en-US" baseline="0" dirty="0" smtClean="0"/>
              <a:t>The first phase take in a stripped binary and a test input and executes the binary under the input.</a:t>
            </a:r>
          </a:p>
          <a:p>
            <a:r>
              <a:rPr lang="en-US" baseline="0" dirty="0" smtClean="0"/>
              <a:t>It does dynamic analysis and emits a set of object traces. I will define an object-trace shortly, but you can think of an object trace as a summary of the lifetime of a unique object observed by Lego during program execution. Note that, since Lego is a dynamic analysis tool, the information captured by object-traces is only restricted to the portion of the program that was exercised during dynamic analysis.</a:t>
            </a:r>
          </a:p>
          <a:p>
            <a:endParaRPr lang="en-US" baseline="0" dirty="0" smtClean="0"/>
          </a:p>
          <a:p>
            <a:r>
              <a:rPr lang="en-US" baseline="0" dirty="0" smtClean="0"/>
              <a:t>The set of object traces are given as input to Phase 2 of Lego and we get the class hierarchies and composition relationships as outputs.</a:t>
            </a:r>
          </a:p>
          <a:p>
            <a:endParaRPr lang="en-US" baseline="0" dirty="0" smtClean="0"/>
          </a:p>
          <a:p>
            <a:r>
              <a:rPr lang="en-US" baseline="0" dirty="0" smtClean="0"/>
              <a:t>We will now see how Lego’s Phase 1 works.</a:t>
            </a: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7</a:t>
            </a:fld>
            <a:endParaRPr lang="en-US"/>
          </a:p>
        </p:txBody>
      </p:sp>
    </p:spTree>
    <p:extLst>
      <p:ext uri="{BB962C8B-B14F-4D97-AF65-F5344CB8AC3E}">
        <p14:creationId xmlns:p14="http://schemas.microsoft.com/office/powerpoint/2010/main" val="57854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a:t>
            </a:r>
            <a:r>
              <a:rPr lang="en-US" baseline="0" dirty="0" smtClean="0"/>
              <a:t> observation we used while designing Lego’s phase 1 was:</a:t>
            </a:r>
          </a:p>
          <a:p>
            <a:endParaRPr lang="en-US" baseline="0" dirty="0" smtClean="0"/>
          </a:p>
          <a:p>
            <a:r>
              <a:rPr lang="en-US" baseline="0" dirty="0" smtClean="0"/>
              <a:t>The this pointer – or the pointer to the receiver object – is passed as an explicit first parameter to the methods of the objects class.</a:t>
            </a:r>
          </a:p>
          <a:p>
            <a:endParaRPr lang="en-US" baseline="0" dirty="0" smtClean="0"/>
          </a:p>
          <a:p>
            <a:r>
              <a:rPr lang="en-US" baseline="0" dirty="0" smtClean="0"/>
              <a:t>For example if we have the following methods of a captain Haddock class, the compiled methods will have the this pointer as an explicit first parameter.</a:t>
            </a:r>
          </a:p>
          <a:p>
            <a:endParaRPr lang="en-US" baseline="0" dirty="0" smtClean="0"/>
          </a:p>
          <a:p>
            <a:r>
              <a:rPr lang="en-US" baseline="0" dirty="0" smtClean="0"/>
              <a:t>Also when these methods are called during runtime with the same receiver object, they will all have the same value for the first formal parameter.</a:t>
            </a:r>
          </a:p>
          <a:p>
            <a:endParaRPr lang="en-US" baseline="0" dirty="0" smtClean="0"/>
          </a:p>
          <a:p>
            <a:r>
              <a:rPr lang="en-US" baseline="0" dirty="0" smtClean="0"/>
              <a:t>For example, if we have a captain haddock object allocated at address 1000 during program execution, and if these methods are invoked with that object, the first parameter’s value will be 1000 for these methods</a:t>
            </a:r>
            <a:endParaRPr lang="en-US" dirty="0" smtClean="0"/>
          </a:p>
          <a:p>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8</a:t>
            </a:fld>
            <a:endParaRPr lang="en-US"/>
          </a:p>
        </p:txBody>
      </p:sp>
    </p:spTree>
    <p:extLst>
      <p:ext uri="{BB962C8B-B14F-4D97-AF65-F5344CB8AC3E}">
        <p14:creationId xmlns:p14="http://schemas.microsoft.com/office/powerpoint/2010/main" val="1578944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 object trace is a sequence of</a:t>
            </a:r>
            <a:r>
              <a:rPr lang="en-US" baseline="0" dirty="0" smtClean="0"/>
              <a:t> calls and returns of methods that have the same receiver object at runtime.</a:t>
            </a:r>
          </a:p>
          <a:p>
            <a:r>
              <a:rPr lang="en-US" baseline="0" dirty="0" smtClean="0"/>
              <a:t> </a:t>
            </a:r>
          </a:p>
          <a:p>
            <a:r>
              <a:rPr lang="en-US" baseline="0" dirty="0" smtClean="0"/>
              <a:t>For example, we have a program with two classes. We compile the program into a binary and we give it to Lego’s phase 1. Lego’s phase 1 works in the context of a dynamic binary instrumentation framework. Lego queries the instrumentation framework for information about the current execution state and uses that information to do dynamic analysis.</a:t>
            </a:r>
          </a:p>
          <a:p>
            <a:endParaRPr lang="en-US" baseline="0" dirty="0" smtClean="0"/>
          </a:p>
          <a:p>
            <a:r>
              <a:rPr lang="en-US" baseline="0" dirty="0" smtClean="0"/>
              <a:t>Let us see how Lego computes object traces for this example.</a:t>
            </a:r>
          </a:p>
          <a:p>
            <a:r>
              <a:rPr lang="en-US" baseline="0" dirty="0" smtClean="0"/>
              <a:t>Now, assume the program execution is at this point. The t object gets allocated on the stack and the objects constructor gets called. Lego queries the instrumentation framework whenever it encounters </a:t>
            </a:r>
            <a:r>
              <a:rPr lang="en-US" b="1" baseline="0" dirty="0" smtClean="0"/>
              <a:t>a call or a return instruction of a method </a:t>
            </a:r>
            <a:r>
              <a:rPr lang="en-US" baseline="0" dirty="0" smtClean="0"/>
              <a:t>to get the first parameter’s value for that method. </a:t>
            </a:r>
          </a:p>
          <a:p>
            <a:r>
              <a:rPr lang="en-US" baseline="0" dirty="0" smtClean="0"/>
              <a:t>So at this point, it knows that </a:t>
            </a:r>
            <a:r>
              <a:rPr lang="en-US" baseline="0" dirty="0" err="1" smtClean="0"/>
              <a:t>Tintin’s</a:t>
            </a:r>
            <a:r>
              <a:rPr lang="en-US" baseline="0" dirty="0" smtClean="0"/>
              <a:t> constructor is called with the value fe00 as the first parameter. </a:t>
            </a:r>
          </a:p>
          <a:p>
            <a:endParaRPr lang="en-US" baseline="0" dirty="0" smtClean="0"/>
          </a:p>
          <a:p>
            <a:r>
              <a:rPr lang="en-US" baseline="0" dirty="0" smtClean="0"/>
              <a:t>Lego treats this value as the object address and creates a new object-trace for this object. </a:t>
            </a:r>
            <a:r>
              <a:rPr lang="en-US" b="1" baseline="0" dirty="0" smtClean="0"/>
              <a:t>Then, it records the method call in the object trace</a:t>
            </a:r>
            <a:r>
              <a:rPr lang="en-US" baseline="0" dirty="0" smtClean="0"/>
              <a:t>.</a:t>
            </a:r>
          </a:p>
          <a:p>
            <a:r>
              <a:rPr lang="en-US" baseline="0" dirty="0" smtClean="0"/>
              <a:t>When the method returns, Lego records the method return in the object trace.</a:t>
            </a:r>
          </a:p>
          <a:p>
            <a:endParaRPr lang="en-US" baseline="0" dirty="0" smtClean="0"/>
          </a:p>
          <a:p>
            <a:r>
              <a:rPr lang="en-US" baseline="0" dirty="0" smtClean="0"/>
              <a:t>When the execution is at this point the h object gets allocated. Lego observes that Haddock’s constructor is called with the value ff00 as the first parameter. Since this value is different, Lego treats it as a different object’s address, creates a new object trace and </a:t>
            </a:r>
            <a:r>
              <a:rPr lang="en-US" b="1" baseline="0" dirty="0" smtClean="0"/>
              <a:t>records the call</a:t>
            </a:r>
            <a:r>
              <a:rPr lang="en-US" baseline="0" dirty="0" smtClean="0"/>
              <a:t>. </a:t>
            </a:r>
          </a:p>
          <a:p>
            <a:endParaRPr lang="en-US" baseline="0" dirty="0" smtClean="0"/>
          </a:p>
          <a:p>
            <a:pPr algn="l"/>
            <a:r>
              <a:rPr lang="en-US" baseline="0" dirty="0" smtClean="0"/>
              <a:t>As different methods are invoked with these objects, they get recorded in these object traces and, when the program terminates, the final object traces look like this.</a:t>
            </a:r>
          </a:p>
          <a:p>
            <a:pPr algn="l"/>
            <a:endParaRPr lang="en-US" baseline="0" dirty="0" smtClean="0"/>
          </a:p>
          <a:p>
            <a:pPr algn="l"/>
            <a:r>
              <a:rPr lang="en-US" baseline="0" dirty="0" smtClean="0"/>
              <a:t>As we can see the object-traces summarize the lifetime of the two objects observed by Lego during program execution.</a:t>
            </a:r>
          </a:p>
        </p:txBody>
      </p:sp>
      <p:sp>
        <p:nvSpPr>
          <p:cNvPr id="4" name="Slide Number Placeholder 3"/>
          <p:cNvSpPr>
            <a:spLocks noGrp="1"/>
          </p:cNvSpPr>
          <p:nvPr>
            <p:ph type="sldNum" sz="quarter" idx="10"/>
          </p:nvPr>
        </p:nvSpPr>
        <p:spPr/>
        <p:txBody>
          <a:bodyPr/>
          <a:lstStyle/>
          <a:p>
            <a:fld id="{A9F415B4-1F06-4FB7-A6AE-C55A42AB1B67}" type="slidenum">
              <a:rPr lang="en-US" smtClean="0"/>
              <a:t>9</a:t>
            </a:fld>
            <a:endParaRPr lang="en-US"/>
          </a:p>
        </p:txBody>
      </p:sp>
    </p:spTree>
    <p:extLst>
      <p:ext uri="{BB962C8B-B14F-4D97-AF65-F5344CB8AC3E}">
        <p14:creationId xmlns:p14="http://schemas.microsoft.com/office/powerpoint/2010/main" val="1032940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There</a:t>
            </a:r>
            <a:r>
              <a:rPr lang="en-US" baseline="0" dirty="0" smtClean="0"/>
              <a:t> are a few challenges to computing correct object traces.</a:t>
            </a:r>
          </a:p>
          <a:p>
            <a:endParaRPr lang="en-US" dirty="0" smtClean="0"/>
          </a:p>
          <a:p>
            <a:r>
              <a:rPr lang="en-US" dirty="0" smtClean="0"/>
              <a:t>Global methods and static methods do not receive a valid this pointer</a:t>
            </a:r>
            <a:r>
              <a:rPr lang="en-US" baseline="0" dirty="0" smtClean="0"/>
              <a:t> as the first parameter.</a:t>
            </a:r>
          </a:p>
          <a:p>
            <a:endParaRPr lang="en-US" dirty="0" smtClean="0"/>
          </a:p>
          <a:p>
            <a:r>
              <a:rPr lang="en-US" dirty="0" smtClean="0"/>
              <a:t>If Lego treats</a:t>
            </a:r>
            <a:r>
              <a:rPr lang="en-US" baseline="0" dirty="0" smtClean="0"/>
              <a:t> the first parameter of such methods as valid this pointers, they will appear in object traces.</a:t>
            </a:r>
          </a:p>
          <a:p>
            <a:r>
              <a:rPr lang="en-US" dirty="0" smtClean="0"/>
              <a:t>In this example, if</a:t>
            </a:r>
            <a:r>
              <a:rPr lang="en-US" baseline="0" dirty="0" smtClean="0"/>
              <a:t> Lego treats foo’s first parameter as a this pointer, foo will appear in object traces.</a:t>
            </a:r>
          </a:p>
          <a:p>
            <a:endParaRPr lang="en-US" dirty="0" smtClean="0"/>
          </a:p>
          <a:p>
            <a:r>
              <a:rPr lang="en-US" baseline="0" dirty="0" smtClean="0"/>
              <a:t>To prevent this from happening, Lego heuristically estimates the allocated address space. </a:t>
            </a:r>
          </a:p>
          <a:p>
            <a:endParaRPr lang="en-US" baseline="0" dirty="0" smtClean="0"/>
          </a:p>
          <a:p>
            <a:r>
              <a:rPr lang="en-US" baseline="0" dirty="0" smtClean="0"/>
              <a:t>In this example, Lego keeps tracks of the bounds of the stack. So, when foo is called, Lego knows that foo’s first parameter cannot be an object address since it is beyond the bounds of the allocated stack and so it does not include it in object traces.</a:t>
            </a:r>
            <a:endParaRPr 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A9F415B4-1F06-4FB7-A6AE-C55A42AB1B67}" type="slidenum">
              <a:rPr lang="en-US" smtClean="0"/>
              <a:t>10</a:t>
            </a:fld>
            <a:endParaRPr lang="en-US"/>
          </a:p>
        </p:txBody>
      </p:sp>
    </p:spTree>
    <p:extLst>
      <p:ext uri="{BB962C8B-B14F-4D97-AF65-F5344CB8AC3E}">
        <p14:creationId xmlns:p14="http://schemas.microsoft.com/office/powerpoint/2010/main" val="211426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0687"/>
            <a:ext cx="7772400" cy="1815313"/>
          </a:xfrm>
        </p:spPr>
        <p:txBody>
          <a:bodyPr/>
          <a:lstStyle>
            <a:lvl1pPr>
              <a:defRPr b="1">
                <a:solidFill>
                  <a:srgbClr val="C00000"/>
                </a:solidFill>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667000"/>
            <a:ext cx="6400800" cy="1752600"/>
          </a:xfrm>
        </p:spPr>
        <p:txBody>
          <a:bodyPr/>
          <a:lstStyle>
            <a:lvl1pPr marL="0" indent="0" algn="ctr">
              <a:buNone/>
              <a:defRPr>
                <a:solidFill>
                  <a:schemeClr val="bg1">
                    <a:lumMod val="50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4723BEF-8770-483B-9978-2C446B31B4D9}" type="datetime1">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23978036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E1A40-869F-49B8-8C40-B82C77CBF728}" type="datetime1">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16623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0B9EA-9EE0-43AC-BA28-4C705F88D849}" type="datetime1">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356655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lstStyle>
            <a:lvl1pPr>
              <a:defRPr b="1">
                <a:solidFill>
                  <a:srgbClr val="C00000"/>
                </a:solidFill>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CB60067-6CAB-406A-A676-45997081D980}" type="datetime1">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32523589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235D1-A0E5-4C2A-A860-0171E4ECDBC3}" type="datetime1">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4684066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lstStyle>
            <a:lvl1pPr>
              <a:defRPr b="1">
                <a:solidFill>
                  <a:srgbClr val="C00000"/>
                </a:solidFill>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52400" y="1143000"/>
            <a:ext cx="4343400" cy="5562600"/>
          </a:xfrm>
        </p:spPr>
        <p:txBody>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343400" cy="5562600"/>
          </a:xfrm>
        </p:spPr>
        <p:txBody>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1D9C258-2465-44BB-B8BE-7CBC5994A021}" type="datetime1">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36892534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3C0EFC-3AA1-4BF5-8B89-24F519DB47D1}" type="datetime1">
              <a:rPr lang="en-US" smtClean="0"/>
              <a:t>4/7/2014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42481557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94FA9E-39DB-4AD5-8D91-87D18EC14E6D}" type="datetime1">
              <a:rPr lang="en-US" smtClean="0"/>
              <a:t>4/7/2014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230114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697F-8475-4437-A8AE-71135B6D40AB}" type="datetime1">
              <a:rPr lang="en-US" smtClean="0"/>
              <a:t>4/7/2014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972342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02D0D-467A-4774-88DF-39FBF78645E0}" type="datetime1">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99148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7FE94-A388-4CA2-B932-0186124A6CD6}" type="datetime1">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90EBF-2842-40BA-9364-7C045D9A1DE9}" type="slidenum">
              <a:rPr lang="en-US" smtClean="0"/>
              <a:t>‹#›</a:t>
            </a:fld>
            <a:endParaRPr lang="en-US"/>
          </a:p>
        </p:txBody>
      </p:sp>
    </p:spTree>
    <p:extLst>
      <p:ext uri="{BB962C8B-B14F-4D97-AF65-F5344CB8AC3E}">
        <p14:creationId xmlns:p14="http://schemas.microsoft.com/office/powerpoint/2010/main" val="281336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71FC0-CBC7-41E7-B655-B5D97A3BE708}" type="datetime1">
              <a:rPr lang="en-US" smtClean="0"/>
              <a:t>4/7/2014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140070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847850"/>
          </a:xfrm>
        </p:spPr>
        <p:txBody>
          <a:bodyPr>
            <a:normAutofit fontScale="90000"/>
          </a:bodyPr>
          <a:lstStyle/>
          <a:p>
            <a:r>
              <a:rPr lang="en-US" dirty="0" smtClean="0"/>
              <a:t>Recovery of Class Hierarchies and Composition Relationships from Machine Code</a:t>
            </a:r>
            <a:endParaRPr lang="en-US" dirty="0"/>
          </a:p>
        </p:txBody>
      </p:sp>
      <p:sp>
        <p:nvSpPr>
          <p:cNvPr id="3" name="Subtitle 2"/>
          <p:cNvSpPr>
            <a:spLocks noGrp="1"/>
          </p:cNvSpPr>
          <p:nvPr>
            <p:ph type="subTitle" idx="1"/>
          </p:nvPr>
        </p:nvSpPr>
        <p:spPr>
          <a:xfrm>
            <a:off x="1371600" y="2667000"/>
            <a:ext cx="6400800" cy="1752600"/>
          </a:xfrm>
        </p:spPr>
        <p:txBody>
          <a:bodyPr/>
          <a:lstStyle/>
          <a:p>
            <a:r>
              <a:rPr lang="en-US" u="sng" dirty="0" smtClean="0">
                <a:uFill>
                  <a:solidFill>
                    <a:schemeClr val="bg1">
                      <a:lumMod val="65000"/>
                    </a:schemeClr>
                  </a:solidFill>
                </a:uFill>
              </a:rPr>
              <a:t>Venkatesh Srinivasan</a:t>
            </a:r>
          </a:p>
          <a:p>
            <a:r>
              <a:rPr lang="en-US" dirty="0" smtClean="0"/>
              <a:t>Thomas Reps</a:t>
            </a:r>
          </a:p>
          <a:p>
            <a:r>
              <a:rPr lang="en-US" dirty="0" smtClean="0"/>
              <a:t>{</a:t>
            </a:r>
            <a:r>
              <a:rPr lang="en-US" dirty="0" err="1" smtClean="0"/>
              <a:t>venk</a:t>
            </a:r>
            <a:r>
              <a:rPr lang="en-US" dirty="0" smtClean="0"/>
              <a:t>, reps}@cs.wisc.edu</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4700930"/>
            <a:ext cx="2417369" cy="1623670"/>
          </a:xfrm>
          <a:prstGeom prst="rect">
            <a:avLst/>
          </a:prstGeom>
        </p:spPr>
      </p:pic>
    </p:spTree>
    <p:extLst>
      <p:ext uri="{BB962C8B-B14F-4D97-AF65-F5344CB8AC3E}">
        <p14:creationId xmlns:p14="http://schemas.microsoft.com/office/powerpoint/2010/main" val="1629272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936" y="4291305"/>
            <a:ext cx="1435608" cy="2414295"/>
          </a:xfrm>
          <a:prstGeom prst="rect">
            <a:avLst/>
          </a:prstGeom>
        </p:spPr>
      </p:pic>
      <p:sp>
        <p:nvSpPr>
          <p:cNvPr id="2" name="Title 1"/>
          <p:cNvSpPr>
            <a:spLocks noGrp="1"/>
          </p:cNvSpPr>
          <p:nvPr>
            <p:ph type="title"/>
          </p:nvPr>
        </p:nvSpPr>
        <p:spPr/>
        <p:txBody>
          <a:bodyPr>
            <a:normAutofit fontScale="90000"/>
          </a:bodyPr>
          <a:lstStyle/>
          <a:p>
            <a:r>
              <a:rPr lang="en-US" dirty="0" smtClean="0"/>
              <a:t>Challenge 1 – Non-Instance Methods</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latin typeface="Cambria" panose="02040503050406030204" pitchFamily="18" charset="0"/>
              </a:rPr>
              <a:t>10</a:t>
            </a:fld>
            <a:endParaRPr lang="en-US" dirty="0">
              <a:latin typeface="Cambria" panose="02040503050406030204" pitchFamily="18" charset="0"/>
            </a:endParaRPr>
          </a:p>
        </p:txBody>
      </p:sp>
      <p:sp>
        <p:nvSpPr>
          <p:cNvPr id="7" name="Rectangle 6"/>
          <p:cNvSpPr/>
          <p:nvPr/>
        </p:nvSpPr>
        <p:spPr>
          <a:xfrm>
            <a:off x="228600" y="1159637"/>
            <a:ext cx="2667000" cy="55318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642D"/>
                </a:solidFill>
                <a:latin typeface="Cambria" panose="02040503050406030204" pitchFamily="18" charset="0"/>
              </a:rPr>
              <a:t>class </a:t>
            </a:r>
            <a:r>
              <a:rPr lang="en-US" sz="1600" dirty="0" err="1">
                <a:solidFill>
                  <a:srgbClr val="00642D"/>
                </a:solidFill>
                <a:latin typeface="Cambria" panose="02040503050406030204" pitchFamily="18" charset="0"/>
              </a:rPr>
              <a:t>Tintin</a:t>
            </a:r>
            <a:r>
              <a:rPr lang="en-US" sz="1600" dirty="0">
                <a:solidFill>
                  <a:srgbClr val="00642D"/>
                </a:solidFill>
                <a:latin typeface="Cambria" panose="02040503050406030204" pitchFamily="18" charset="0"/>
              </a:rPr>
              <a:t> {</a:t>
            </a:r>
          </a:p>
          <a:p>
            <a:r>
              <a:rPr lang="en-US" sz="1600" dirty="0">
                <a:solidFill>
                  <a:srgbClr val="00642D"/>
                </a:solidFill>
                <a:latin typeface="Cambria" panose="02040503050406030204" pitchFamily="18" charset="0"/>
              </a:rPr>
              <a:t>  </a:t>
            </a:r>
            <a:r>
              <a:rPr lang="en-US" sz="1600" dirty="0" smtClean="0">
                <a:solidFill>
                  <a:srgbClr val="00642D"/>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p>
          <a:p>
            <a:r>
              <a:rPr lang="en-US" sz="1600" dirty="0">
                <a:solidFill>
                  <a:srgbClr val="00642D"/>
                </a:solidFill>
                <a:latin typeface="Cambria" panose="02040503050406030204" pitchFamily="18" charset="0"/>
              </a:rPr>
              <a:t> </a:t>
            </a:r>
            <a:r>
              <a:rPr lang="en-US" sz="1600" dirty="0" smtClean="0">
                <a:solidFill>
                  <a:srgbClr val="00642D"/>
                </a:solidFill>
                <a:latin typeface="Cambria" panose="02040503050406030204" pitchFamily="18" charset="0"/>
              </a:rPr>
              <a:t>   void </a:t>
            </a:r>
            <a:r>
              <a:rPr lang="en-US" sz="1600" dirty="0" err="1" smtClean="0">
                <a:solidFill>
                  <a:srgbClr val="00642D"/>
                </a:solidFill>
                <a:latin typeface="Cambria" panose="02040503050406030204" pitchFamily="18" charset="0"/>
              </a:rPr>
              <a:t>solve_mystery</a:t>
            </a:r>
            <a:r>
              <a:rPr lang="en-US" sz="1600" dirty="0" smtClean="0">
                <a:solidFill>
                  <a:srgbClr val="00642D"/>
                </a:solidFill>
                <a:latin typeface="Cambria" panose="02040503050406030204" pitchFamily="18" charset="0"/>
              </a:rPr>
              <a:t>( );</a:t>
            </a:r>
            <a:endParaRPr lang="en-US" sz="1600" dirty="0">
              <a:solidFill>
                <a:srgbClr val="00642D"/>
              </a:solidFill>
              <a:latin typeface="Cambria" panose="02040503050406030204" pitchFamily="18" charset="0"/>
            </a:endParaRPr>
          </a:p>
          <a:p>
            <a:r>
              <a:rPr lang="en-US" sz="1600" dirty="0">
                <a:solidFill>
                  <a:srgbClr val="00642D"/>
                </a:solidFill>
                <a:latin typeface="Cambria" panose="02040503050406030204" pitchFamily="18" charset="0"/>
              </a:rPr>
              <a:t> </a:t>
            </a:r>
            <a:r>
              <a:rPr lang="en-US" sz="1600" dirty="0" smtClean="0">
                <a:solidFill>
                  <a:srgbClr val="00642D"/>
                </a:solidFill>
                <a:latin typeface="Cambria" panose="02040503050406030204" pitchFamily="18" charset="0"/>
              </a:rPr>
              <a:t>   </a:t>
            </a:r>
            <a:r>
              <a:rPr lang="en-US" sz="1600" dirty="0">
                <a:solidFill>
                  <a:srgbClr val="00642D"/>
                </a:solidFill>
                <a:latin typeface="Cambria" panose="02040503050406030204" pitchFamily="18" charset="0"/>
              </a:rPr>
              <a:t>~</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endParaRPr lang="en-US" sz="1600" dirty="0">
              <a:solidFill>
                <a:srgbClr val="00642D"/>
              </a:solidFill>
              <a:latin typeface="Cambria" panose="02040503050406030204" pitchFamily="18" charset="0"/>
            </a:endParaRPr>
          </a:p>
          <a:p>
            <a:r>
              <a:rPr lang="en-US" sz="1600" dirty="0" smtClean="0">
                <a:solidFill>
                  <a:srgbClr val="00642D"/>
                </a:solidFill>
                <a:latin typeface="Cambria" panose="02040503050406030204" pitchFamily="18" charset="0"/>
              </a:rPr>
              <a:t>};</a:t>
            </a:r>
            <a:endParaRPr lang="en-US" sz="1600" dirty="0">
              <a:solidFill>
                <a:srgbClr val="00642D"/>
              </a:solidFill>
              <a:latin typeface="Cambria" panose="02040503050406030204" pitchFamily="18" charset="0"/>
            </a:endParaRPr>
          </a:p>
          <a:p>
            <a:r>
              <a:rPr lang="en-US" sz="1600" dirty="0" smtClean="0">
                <a:solidFill>
                  <a:srgbClr val="0070C0"/>
                </a:solidFill>
                <a:latin typeface="Cambria" panose="02040503050406030204" pitchFamily="18" charset="0"/>
              </a:rPr>
              <a:t>class Haddock {</a:t>
            </a:r>
          </a:p>
          <a:p>
            <a:r>
              <a:rPr lang="en-US" sz="1600" dirty="0" smtClean="0">
                <a:solidFill>
                  <a:srgbClr val="0070C0"/>
                </a:solidFill>
                <a:latin typeface="Cambria" panose="02040503050406030204" pitchFamily="18" charset="0"/>
              </a:rPr>
              <a:t>    Haddock( );</a:t>
            </a:r>
          </a:p>
          <a:p>
            <a:r>
              <a:rPr lang="en-US" sz="1600" dirty="0">
                <a:solidFill>
                  <a:srgbClr val="0070C0"/>
                </a:solidFill>
                <a:latin typeface="Cambria" panose="02040503050406030204" pitchFamily="18" charset="0"/>
              </a:rPr>
              <a:t> </a:t>
            </a:r>
            <a:r>
              <a:rPr lang="en-US" sz="1600" dirty="0" smtClean="0">
                <a:solidFill>
                  <a:srgbClr val="0070C0"/>
                </a:solidFill>
                <a:latin typeface="Cambria" panose="02040503050406030204" pitchFamily="18" charset="0"/>
              </a:rPr>
              <a:t>   void insult_someone( );</a:t>
            </a:r>
          </a:p>
          <a:p>
            <a:r>
              <a:rPr lang="en-US" sz="1600" dirty="0" smtClean="0">
                <a:solidFill>
                  <a:srgbClr val="0070C0"/>
                </a:solidFill>
                <a:latin typeface="Cambria" panose="02040503050406030204" pitchFamily="18" charset="0"/>
              </a:rPr>
              <a:t>    ~Haddock( );</a:t>
            </a:r>
          </a:p>
          <a:p>
            <a:r>
              <a:rPr lang="en-US" sz="1600" dirty="0" smtClean="0">
                <a:solidFill>
                  <a:srgbClr val="0070C0"/>
                </a:solidFill>
                <a:latin typeface="Cambria" panose="02040503050406030204" pitchFamily="18" charset="0"/>
              </a:rPr>
              <a:t>};</a:t>
            </a:r>
            <a:endParaRPr lang="en-US" sz="1600" dirty="0" smtClean="0">
              <a:solidFill>
                <a:schemeClr val="tx1"/>
              </a:solidFill>
              <a:latin typeface="Cambria" panose="02040503050406030204" pitchFamily="18" charset="0"/>
            </a:endParaRPr>
          </a:p>
          <a:p>
            <a:r>
              <a:rPr lang="en-US" sz="1600" dirty="0" smtClean="0">
                <a:solidFill>
                  <a:schemeClr val="tx1"/>
                </a:solidFill>
                <a:latin typeface="Cambria" panose="02040503050406030204" pitchFamily="18" charset="0"/>
              </a:rPr>
              <a:t>unsigned foo(unsigned a) {</a:t>
            </a:r>
          </a:p>
          <a:p>
            <a:r>
              <a:rPr lang="en-US" sz="1600" dirty="0" smtClean="0">
                <a:solidFill>
                  <a:schemeClr val="tx1"/>
                </a:solidFill>
                <a:latin typeface="Cambria" panose="02040503050406030204" pitchFamily="18" charset="0"/>
              </a:rPr>
              <a:t>    return a;</a:t>
            </a:r>
          </a:p>
          <a:p>
            <a:r>
              <a:rPr lang="en-US" sz="1600" dirty="0" smtClean="0">
                <a:solidFill>
                  <a:schemeClr val="tx1"/>
                </a:solidFill>
                <a:latin typeface="Cambria" panose="02040503050406030204" pitchFamily="18" charset="0"/>
              </a:rPr>
              <a:t>}</a:t>
            </a:r>
          </a:p>
          <a:p>
            <a:r>
              <a:rPr lang="en-US" sz="1600" dirty="0" err="1" smtClean="0">
                <a:solidFill>
                  <a:schemeClr val="tx1"/>
                </a:solidFill>
                <a:latin typeface="Cambria" panose="02040503050406030204" pitchFamily="18" charset="0"/>
              </a:rPr>
              <a:t>int</a:t>
            </a:r>
            <a:r>
              <a:rPr lang="en-US" sz="1600" dirty="0" smtClean="0">
                <a:solidFill>
                  <a:schemeClr val="tx1"/>
                </a:solidFill>
                <a:latin typeface="Cambria" panose="02040503050406030204" pitchFamily="18" charset="0"/>
              </a:rPr>
              <a:t> main( ) {</a:t>
            </a:r>
          </a:p>
          <a:p>
            <a:r>
              <a:rPr lang="en-US" sz="1600" dirty="0" smtClean="0">
                <a:solidFill>
                  <a:schemeClr val="tx1"/>
                </a:solidFill>
                <a:latin typeface="Cambria" panose="02040503050406030204" pitchFamily="18" charset="0"/>
              </a:rPr>
              <a:t>    unsigned a = 0xffff;</a:t>
            </a:r>
          </a:p>
          <a:p>
            <a:r>
              <a:rPr lang="en-US" sz="1600" dirty="0" smtClean="0">
                <a:solidFill>
                  <a:schemeClr val="tx1"/>
                </a:solidFill>
                <a:latin typeface="Cambria" panose="02040503050406030204" pitchFamily="18" charset="0"/>
              </a:rPr>
              <a:t>    a = foo(a);</a:t>
            </a:r>
          </a:p>
          <a:p>
            <a:r>
              <a:rPr lang="en-US" sz="1600" dirty="0" smtClean="0">
                <a:solidFill>
                  <a:srgbClr val="00642D"/>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t;</a:t>
            </a:r>
          </a:p>
          <a:p>
            <a:r>
              <a:rPr lang="en-US" sz="1600" dirty="0" smtClean="0">
                <a:solidFill>
                  <a:schemeClr val="tx1"/>
                </a:solidFill>
                <a:latin typeface="Cambria" panose="02040503050406030204" pitchFamily="18" charset="0"/>
              </a:rPr>
              <a:t>    </a:t>
            </a:r>
            <a:r>
              <a:rPr lang="en-US" sz="1600" dirty="0" smtClean="0">
                <a:solidFill>
                  <a:srgbClr val="0070C0"/>
                </a:solidFill>
                <a:latin typeface="Cambria" panose="02040503050406030204" pitchFamily="18" charset="0"/>
              </a:rPr>
              <a:t>Haddock h;</a:t>
            </a:r>
          </a:p>
          <a:p>
            <a:r>
              <a:rPr lang="en-US" sz="1600" dirty="0" smtClean="0">
                <a:solidFill>
                  <a:schemeClr val="tx1"/>
                </a:solidFill>
                <a:latin typeface="Cambria" panose="02040503050406030204" pitchFamily="18" charset="0"/>
              </a:rPr>
              <a:t>    </a:t>
            </a:r>
            <a:r>
              <a:rPr lang="en-US" sz="1600" dirty="0" err="1" smtClean="0">
                <a:solidFill>
                  <a:srgbClr val="00642D"/>
                </a:solidFill>
                <a:latin typeface="Cambria" panose="02040503050406030204" pitchFamily="18" charset="0"/>
              </a:rPr>
              <a:t>t.solve_mystery</a:t>
            </a:r>
            <a:r>
              <a:rPr lang="en-US" sz="1600" dirty="0" smtClean="0">
                <a:solidFill>
                  <a:srgbClr val="00642D"/>
                </a:solidFill>
                <a:latin typeface="Cambria" panose="02040503050406030204" pitchFamily="18" charset="0"/>
              </a:rPr>
              <a:t>( );</a:t>
            </a:r>
          </a:p>
          <a:p>
            <a:r>
              <a:rPr lang="en-US" sz="1600" dirty="0" smtClean="0">
                <a:solidFill>
                  <a:schemeClr val="tx1"/>
                </a:solidFill>
                <a:latin typeface="Cambria" panose="02040503050406030204" pitchFamily="18" charset="0"/>
              </a:rPr>
              <a:t>    </a:t>
            </a:r>
            <a:r>
              <a:rPr lang="en-US" sz="1600" dirty="0" err="1" smtClean="0">
                <a:solidFill>
                  <a:srgbClr val="0070C0"/>
                </a:solidFill>
                <a:latin typeface="Cambria" panose="02040503050406030204" pitchFamily="18" charset="0"/>
              </a:rPr>
              <a:t>h.insult_someone</a:t>
            </a:r>
            <a:r>
              <a:rPr lang="en-US" sz="1600" dirty="0" smtClean="0">
                <a:solidFill>
                  <a:srgbClr val="0070C0"/>
                </a:solidFill>
                <a:latin typeface="Cambria" panose="02040503050406030204" pitchFamily="18" charset="0"/>
              </a:rPr>
              <a:t>( );</a:t>
            </a:r>
          </a:p>
          <a:p>
            <a:r>
              <a:rPr lang="en-US" sz="1600" dirty="0" smtClean="0">
                <a:solidFill>
                  <a:schemeClr val="tx1"/>
                </a:solidFill>
                <a:latin typeface="Cambria" panose="02040503050406030204" pitchFamily="18" charset="0"/>
              </a:rPr>
              <a:t>}</a:t>
            </a:r>
          </a:p>
        </p:txBody>
      </p:sp>
      <p:sp>
        <p:nvSpPr>
          <p:cNvPr id="9" name="TextBox 8"/>
          <p:cNvSpPr txBox="1"/>
          <p:nvPr/>
        </p:nvSpPr>
        <p:spPr>
          <a:xfrm>
            <a:off x="5257800" y="1524000"/>
            <a:ext cx="1056700" cy="2000548"/>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Cambria" panose="02040503050406030204" pitchFamily="18" charset="0"/>
              </a:rPr>
              <a:t>0xffff:</a:t>
            </a:r>
          </a:p>
          <a:p>
            <a:endParaRPr lang="en-US" dirty="0" smtClean="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a:p>
            <a:pPr marL="742950" lvl="1" indent="-285750">
              <a:buFont typeface="Arial" panose="020B0604020202020204" pitchFamily="34" charset="0"/>
              <a:buChar char="•"/>
            </a:pPr>
            <a:endParaRPr lang="en-US" sz="1600" dirty="0">
              <a:latin typeface="Cambria" panose="02040503050406030204"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1803894374"/>
              </p:ext>
            </p:extLst>
          </p:nvPr>
        </p:nvGraphicFramePr>
        <p:xfrm>
          <a:off x="7048525" y="1828800"/>
          <a:ext cx="1863655" cy="2011680"/>
        </p:xfrm>
        <a:graphic>
          <a:graphicData uri="http://schemas.openxmlformats.org/drawingml/2006/table">
            <a:tbl>
              <a:tblPr firstRow="1" bandRow="1">
                <a:tableStyleId>{2D5ABB26-0587-4C30-8999-92F81FD0307C}</a:tableStyleId>
              </a:tblPr>
              <a:tblGrid>
                <a:gridCol w="1638275"/>
                <a:gridCol w="225380"/>
              </a:tblGrid>
              <a:tr h="0">
                <a:tc>
                  <a:txBody>
                    <a:bodyPr/>
                    <a:lstStyle/>
                    <a:p>
                      <a:r>
                        <a:rPr lang="en-US" sz="1600" baseline="0" dirty="0" err="1" smtClean="0">
                          <a:solidFill>
                            <a:srgbClr val="00642D"/>
                          </a:solidFill>
                          <a:latin typeface="Cambria" panose="02040503050406030204" pitchFamily="18" charset="0"/>
                        </a:rPr>
                        <a:t>Tintin</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C</a:t>
                      </a:r>
                      <a:endParaRPr lang="en-US" sz="1600" baseline="0" dirty="0">
                        <a:solidFill>
                          <a:srgbClr val="00642D"/>
                        </a:solidFill>
                        <a:latin typeface="Cambria" panose="02040503050406030204" pitchFamily="18" charset="0"/>
                      </a:endParaRPr>
                    </a:p>
                  </a:txBody>
                  <a:tcPr/>
                </a:tc>
              </a:tr>
              <a:tr h="0">
                <a:tc>
                  <a:txBody>
                    <a:bodyPr/>
                    <a:lstStyle/>
                    <a:p>
                      <a:r>
                        <a:rPr lang="en-US" sz="1600" baseline="0" dirty="0" err="1" smtClean="0">
                          <a:solidFill>
                            <a:srgbClr val="00642D"/>
                          </a:solidFill>
                          <a:latin typeface="Cambria" panose="02040503050406030204" pitchFamily="18" charset="0"/>
                        </a:rPr>
                        <a:t>Tintin</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R</a:t>
                      </a:r>
                      <a:endParaRPr lang="en-US" sz="1600" baseline="0" dirty="0">
                        <a:solidFill>
                          <a:srgbClr val="00642D"/>
                        </a:solidFill>
                        <a:latin typeface="Cambria" panose="02040503050406030204" pitchFamily="18" charset="0"/>
                      </a:endParaRPr>
                    </a:p>
                  </a:txBody>
                  <a:tcPr/>
                </a:tc>
              </a:tr>
              <a:tr h="0">
                <a:tc>
                  <a:txBody>
                    <a:bodyPr/>
                    <a:lstStyle/>
                    <a:p>
                      <a:r>
                        <a:rPr lang="en-US" sz="1600" baseline="0" dirty="0" err="1" smtClean="0">
                          <a:solidFill>
                            <a:srgbClr val="00642D"/>
                          </a:solidFill>
                          <a:latin typeface="Cambria" panose="02040503050406030204" pitchFamily="18" charset="0"/>
                        </a:rPr>
                        <a:t>solve_mystery</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C</a:t>
                      </a:r>
                      <a:endParaRPr lang="en-US" sz="1600" baseline="0" dirty="0">
                        <a:solidFill>
                          <a:srgbClr val="00642D"/>
                        </a:solidFill>
                        <a:latin typeface="Cambria" panose="02040503050406030204" pitchFamily="18" charset="0"/>
                      </a:endParaRPr>
                    </a:p>
                  </a:txBody>
                  <a:tcPr/>
                </a:tc>
              </a:tr>
              <a:tr h="0">
                <a:tc>
                  <a:txBody>
                    <a:bodyPr/>
                    <a:lstStyle/>
                    <a:p>
                      <a:r>
                        <a:rPr lang="en-US" sz="1600" baseline="0" dirty="0" err="1" smtClean="0">
                          <a:solidFill>
                            <a:srgbClr val="00642D"/>
                          </a:solidFill>
                          <a:latin typeface="Cambria" panose="02040503050406030204" pitchFamily="18" charset="0"/>
                        </a:rPr>
                        <a:t>solve_mystery</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R</a:t>
                      </a:r>
                      <a:endParaRPr lang="en-US" sz="1600" baseline="0" dirty="0">
                        <a:solidFill>
                          <a:srgbClr val="00642D"/>
                        </a:solidFill>
                        <a:latin typeface="Cambria" panose="02040503050406030204" pitchFamily="18" charset="0"/>
                      </a:endParaRPr>
                    </a:p>
                  </a:txBody>
                  <a:tcPr/>
                </a:tc>
              </a:tr>
              <a:tr h="0">
                <a:tc>
                  <a:txBody>
                    <a:bodyPr/>
                    <a:lstStyle/>
                    <a:p>
                      <a:r>
                        <a:rPr lang="en-US" sz="1600" baseline="0" dirty="0" smtClean="0">
                          <a:solidFill>
                            <a:srgbClr val="00642D"/>
                          </a:solidFill>
                          <a:latin typeface="Cambria" panose="02040503050406030204" pitchFamily="18" charset="0"/>
                        </a:rPr>
                        <a:t>~</a:t>
                      </a:r>
                      <a:r>
                        <a:rPr lang="en-US" sz="1600" baseline="0" dirty="0" err="1" smtClean="0">
                          <a:solidFill>
                            <a:srgbClr val="00642D"/>
                          </a:solidFill>
                          <a:latin typeface="Cambria" panose="02040503050406030204" pitchFamily="18" charset="0"/>
                        </a:rPr>
                        <a:t>Tintin</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C</a:t>
                      </a:r>
                      <a:endParaRPr lang="en-US" sz="1600" baseline="0" dirty="0">
                        <a:solidFill>
                          <a:srgbClr val="00642D"/>
                        </a:solidFill>
                        <a:latin typeface="Cambria" panose="02040503050406030204" pitchFamily="18" charset="0"/>
                      </a:endParaRPr>
                    </a:p>
                  </a:txBody>
                  <a:tcPr/>
                </a:tc>
              </a:tr>
              <a:tr h="0">
                <a:tc>
                  <a:txBody>
                    <a:bodyPr/>
                    <a:lstStyle/>
                    <a:p>
                      <a:r>
                        <a:rPr lang="en-US" sz="1600" b="0" i="0" u="none" baseline="0" dirty="0" smtClean="0">
                          <a:solidFill>
                            <a:srgbClr val="00642D"/>
                          </a:solidFill>
                          <a:latin typeface="Cambria" panose="02040503050406030204" pitchFamily="18" charset="0"/>
                        </a:rPr>
                        <a:t>~</a:t>
                      </a:r>
                      <a:r>
                        <a:rPr lang="en-US" sz="1600" b="0" i="0" u="none" baseline="0" dirty="0" err="1" smtClean="0">
                          <a:solidFill>
                            <a:srgbClr val="00642D"/>
                          </a:solidFill>
                          <a:latin typeface="Cambria" panose="02040503050406030204" pitchFamily="18" charset="0"/>
                        </a:rPr>
                        <a:t>Tintin</a:t>
                      </a:r>
                      <a:r>
                        <a:rPr lang="en-US" sz="1600" b="0" i="0" u="none" baseline="0" dirty="0" smtClean="0">
                          <a:solidFill>
                            <a:srgbClr val="00642D"/>
                          </a:solidFill>
                          <a:latin typeface="Cambria" panose="02040503050406030204" pitchFamily="18" charset="0"/>
                        </a:rPr>
                        <a:t>( )</a:t>
                      </a:r>
                      <a:endParaRPr lang="en-US" sz="1600" b="0" i="0" u="none" baseline="0" dirty="0">
                        <a:solidFill>
                          <a:srgbClr val="00642D"/>
                        </a:solidFill>
                        <a:latin typeface="Cambria" panose="02040503050406030204" pitchFamily="18" charset="0"/>
                      </a:endParaRPr>
                    </a:p>
                  </a:txBody>
                  <a:tcPr/>
                </a:tc>
                <a:tc>
                  <a:txBody>
                    <a:bodyPr/>
                    <a:lstStyle/>
                    <a:p>
                      <a:r>
                        <a:rPr lang="en-US" sz="1600" b="0" i="0" u="none" baseline="0" dirty="0" smtClean="0">
                          <a:solidFill>
                            <a:srgbClr val="00642D"/>
                          </a:solidFill>
                          <a:latin typeface="Cambria" panose="02040503050406030204" pitchFamily="18" charset="0"/>
                        </a:rPr>
                        <a:t>R</a:t>
                      </a:r>
                      <a:endParaRPr lang="en-US" sz="1600" b="0" i="0" u="none" baseline="0" dirty="0">
                        <a:solidFill>
                          <a:srgbClr val="00642D"/>
                        </a:solidFill>
                        <a:latin typeface="Cambria" panose="02040503050406030204" pitchFamily="18" charset="0"/>
                      </a:endParaRPr>
                    </a:p>
                  </a:txBody>
                  <a:tcPr/>
                </a:tc>
              </a:tr>
            </a:tbl>
          </a:graphicData>
        </a:graphic>
      </p:graphicFrame>
      <p:sp>
        <p:nvSpPr>
          <p:cNvPr id="31" name="TextBox 30"/>
          <p:cNvSpPr txBox="1"/>
          <p:nvPr/>
        </p:nvSpPr>
        <p:spPr>
          <a:xfrm>
            <a:off x="5421540" y="6381621"/>
            <a:ext cx="588623" cy="307777"/>
          </a:xfrm>
          <a:prstGeom prst="rect">
            <a:avLst/>
          </a:prstGeom>
          <a:noFill/>
        </p:spPr>
        <p:txBody>
          <a:bodyPr wrap="none" rtlCol="0">
            <a:spAutoFit/>
          </a:bodyPr>
          <a:lstStyle/>
          <a:p>
            <a:r>
              <a:rPr lang="en-US" sz="1400" dirty="0" smtClean="0">
                <a:latin typeface="Cambria" panose="02040503050406030204" pitchFamily="18" charset="0"/>
              </a:rPr>
              <a:t>0xffff</a:t>
            </a:r>
            <a:endParaRPr lang="en-US" sz="1400" dirty="0">
              <a:latin typeface="Cambria" panose="02040503050406030204" pitchFamily="18" charset="0"/>
            </a:endParaRPr>
          </a:p>
        </p:txBody>
      </p:sp>
      <p:sp>
        <p:nvSpPr>
          <p:cNvPr id="41" name="TextBox 40"/>
          <p:cNvSpPr txBox="1"/>
          <p:nvPr/>
        </p:nvSpPr>
        <p:spPr>
          <a:xfrm>
            <a:off x="6629400" y="3982979"/>
            <a:ext cx="1172116" cy="2000548"/>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Cambria" panose="02040503050406030204" pitchFamily="18" charset="0"/>
              </a:rPr>
              <a:t>0xff00:</a:t>
            </a:r>
          </a:p>
          <a:p>
            <a:endParaRPr lang="en-US" dirty="0" smtClean="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a:p>
            <a:pPr marL="742950" lvl="1" indent="-285750">
              <a:buFont typeface="Arial" panose="020B0604020202020204" pitchFamily="34" charset="0"/>
              <a:buChar char="•"/>
            </a:pPr>
            <a:endParaRPr lang="en-US" sz="1600" dirty="0">
              <a:latin typeface="Cambria" panose="02040503050406030204" pitchFamily="18" charset="0"/>
            </a:endParaRPr>
          </a:p>
        </p:txBody>
      </p:sp>
      <p:graphicFrame>
        <p:nvGraphicFramePr>
          <p:cNvPr id="42" name="Table 41"/>
          <p:cNvGraphicFramePr>
            <a:graphicFrameLocks noGrp="1"/>
          </p:cNvGraphicFramePr>
          <p:nvPr>
            <p:extLst>
              <p:ext uri="{D42A27DB-BD31-4B8C-83A1-F6EECF244321}">
                <p14:modId xmlns:p14="http://schemas.microsoft.com/office/powerpoint/2010/main" val="3325103037"/>
              </p:ext>
            </p:extLst>
          </p:nvPr>
        </p:nvGraphicFramePr>
        <p:xfrm>
          <a:off x="7051745" y="4312920"/>
          <a:ext cx="1939855" cy="2011680"/>
        </p:xfrm>
        <a:graphic>
          <a:graphicData uri="http://schemas.openxmlformats.org/drawingml/2006/table">
            <a:tbl>
              <a:tblPr firstRow="1" bandRow="1">
                <a:tableStyleId>{2D5ABB26-0587-4C30-8999-92F81FD0307C}</a:tableStyleId>
              </a:tblPr>
              <a:tblGrid>
                <a:gridCol w="1644622"/>
                <a:gridCol w="295233"/>
              </a:tblGrid>
              <a:tr h="0">
                <a:tc>
                  <a:txBody>
                    <a:bodyPr/>
                    <a:lstStyle/>
                    <a:p>
                      <a:r>
                        <a:rPr lang="en-US" sz="1600" baseline="0" dirty="0" smtClean="0">
                          <a:solidFill>
                            <a:srgbClr val="0070C0"/>
                          </a:solidFill>
                          <a:latin typeface="Cambria" panose="02040503050406030204" pitchFamily="18" charset="0"/>
                        </a:rPr>
                        <a:t>Haddock( )</a:t>
                      </a:r>
                      <a:endParaRPr lang="en-US" sz="1600" baseline="0" dirty="0">
                        <a:solidFill>
                          <a:srgbClr val="0070C0"/>
                        </a:solidFill>
                        <a:latin typeface="Cambria" panose="02040503050406030204" pitchFamily="18" charset="0"/>
                      </a:endParaRPr>
                    </a:p>
                  </a:txBody>
                  <a:tcPr marR="0"/>
                </a:tc>
                <a:tc>
                  <a:txBody>
                    <a:bodyPr/>
                    <a:lstStyle/>
                    <a:p>
                      <a:r>
                        <a:rPr lang="en-US" sz="1600" baseline="0" dirty="0" smtClean="0">
                          <a:solidFill>
                            <a:srgbClr val="0070C0"/>
                          </a:solidFill>
                          <a:latin typeface="Cambria" panose="02040503050406030204" pitchFamily="18" charset="0"/>
                        </a:rPr>
                        <a:t>C</a:t>
                      </a:r>
                      <a:endParaRPr lang="en-US" sz="1600" baseline="0" dirty="0">
                        <a:solidFill>
                          <a:srgbClr val="0070C0"/>
                        </a:solidFill>
                        <a:latin typeface="Cambria" panose="02040503050406030204" pitchFamily="18" charset="0"/>
                      </a:endParaRPr>
                    </a:p>
                  </a:txBody>
                  <a:tcPr marR="0"/>
                </a:tc>
              </a:tr>
              <a:tr h="0">
                <a:tc>
                  <a:txBody>
                    <a:bodyPr/>
                    <a:lstStyle/>
                    <a:p>
                      <a:r>
                        <a:rPr lang="en-US" sz="1600" baseline="0" dirty="0" smtClean="0">
                          <a:solidFill>
                            <a:srgbClr val="0070C0"/>
                          </a:solidFill>
                          <a:latin typeface="Cambria" panose="02040503050406030204" pitchFamily="18" charset="0"/>
                        </a:rPr>
                        <a:t>Haddock( )</a:t>
                      </a:r>
                      <a:endParaRPr lang="en-US" sz="1600" baseline="0" dirty="0">
                        <a:solidFill>
                          <a:srgbClr val="0070C0"/>
                        </a:solidFill>
                        <a:latin typeface="Cambria" panose="02040503050406030204" pitchFamily="18" charset="0"/>
                      </a:endParaRPr>
                    </a:p>
                  </a:txBody>
                  <a:tcPr marR="0"/>
                </a:tc>
                <a:tc>
                  <a:txBody>
                    <a:bodyPr/>
                    <a:lstStyle/>
                    <a:p>
                      <a:r>
                        <a:rPr lang="en-US" sz="1600" baseline="0" dirty="0" smtClean="0">
                          <a:solidFill>
                            <a:srgbClr val="0070C0"/>
                          </a:solidFill>
                          <a:latin typeface="Cambria" panose="02040503050406030204" pitchFamily="18" charset="0"/>
                        </a:rPr>
                        <a:t>R</a:t>
                      </a:r>
                      <a:endParaRPr lang="en-US" sz="1600" baseline="0" dirty="0">
                        <a:solidFill>
                          <a:srgbClr val="0070C0"/>
                        </a:solidFill>
                        <a:latin typeface="Cambria" panose="02040503050406030204" pitchFamily="18" charset="0"/>
                      </a:endParaRPr>
                    </a:p>
                  </a:txBody>
                  <a:tcPr marR="0"/>
                </a:tc>
              </a:tr>
              <a:tr h="0">
                <a:tc>
                  <a:txBody>
                    <a:bodyPr/>
                    <a:lstStyle/>
                    <a:p>
                      <a:r>
                        <a:rPr lang="en-US" sz="1600" baseline="0" dirty="0" smtClean="0">
                          <a:solidFill>
                            <a:srgbClr val="0070C0"/>
                          </a:solidFill>
                          <a:latin typeface="Cambria" panose="02040503050406030204" pitchFamily="18" charset="0"/>
                        </a:rPr>
                        <a:t>insult_someone( )</a:t>
                      </a:r>
                      <a:endParaRPr lang="en-US" sz="1600" baseline="0" dirty="0">
                        <a:solidFill>
                          <a:srgbClr val="0070C0"/>
                        </a:solidFill>
                        <a:latin typeface="Cambria" panose="02040503050406030204" pitchFamily="18" charset="0"/>
                      </a:endParaRPr>
                    </a:p>
                  </a:txBody>
                  <a:tcPr marR="0"/>
                </a:tc>
                <a:tc>
                  <a:txBody>
                    <a:bodyPr/>
                    <a:lstStyle/>
                    <a:p>
                      <a:r>
                        <a:rPr lang="en-US" sz="1600" baseline="0" dirty="0" smtClean="0">
                          <a:solidFill>
                            <a:srgbClr val="0070C0"/>
                          </a:solidFill>
                          <a:latin typeface="Cambria" panose="02040503050406030204" pitchFamily="18" charset="0"/>
                        </a:rPr>
                        <a:t>C</a:t>
                      </a:r>
                      <a:endParaRPr lang="en-US" sz="1600" baseline="0" dirty="0">
                        <a:solidFill>
                          <a:srgbClr val="0070C0"/>
                        </a:solidFill>
                        <a:latin typeface="Cambria" panose="02040503050406030204" pitchFamily="18" charset="0"/>
                      </a:endParaRPr>
                    </a:p>
                  </a:txBody>
                  <a:tcPr marR="0"/>
                </a:tc>
              </a:tr>
              <a:tr h="0">
                <a:tc>
                  <a:txBody>
                    <a:bodyPr/>
                    <a:lstStyle/>
                    <a:p>
                      <a:r>
                        <a:rPr lang="en-US" sz="1600" baseline="0" dirty="0" smtClean="0">
                          <a:solidFill>
                            <a:srgbClr val="0070C0"/>
                          </a:solidFill>
                          <a:latin typeface="Cambria" panose="02040503050406030204" pitchFamily="18" charset="0"/>
                        </a:rPr>
                        <a:t>insult_someone( )</a:t>
                      </a:r>
                      <a:endParaRPr lang="en-US" sz="1600" baseline="0" dirty="0">
                        <a:solidFill>
                          <a:srgbClr val="0070C0"/>
                        </a:solidFill>
                        <a:latin typeface="Cambria" panose="02040503050406030204" pitchFamily="18" charset="0"/>
                      </a:endParaRPr>
                    </a:p>
                  </a:txBody>
                  <a:tcPr marR="0"/>
                </a:tc>
                <a:tc>
                  <a:txBody>
                    <a:bodyPr/>
                    <a:lstStyle/>
                    <a:p>
                      <a:r>
                        <a:rPr lang="en-US" sz="1600" baseline="0" dirty="0" smtClean="0">
                          <a:solidFill>
                            <a:srgbClr val="0070C0"/>
                          </a:solidFill>
                          <a:latin typeface="Cambria" panose="02040503050406030204" pitchFamily="18" charset="0"/>
                        </a:rPr>
                        <a:t>R</a:t>
                      </a:r>
                      <a:endParaRPr lang="en-US" sz="1600" baseline="0" dirty="0">
                        <a:solidFill>
                          <a:srgbClr val="0070C0"/>
                        </a:solidFill>
                        <a:latin typeface="Cambria" panose="02040503050406030204" pitchFamily="18" charset="0"/>
                      </a:endParaRPr>
                    </a:p>
                  </a:txBody>
                  <a:tcPr marR="0"/>
                </a:tc>
              </a:tr>
              <a:tr h="0">
                <a:tc>
                  <a:txBody>
                    <a:bodyPr/>
                    <a:lstStyle/>
                    <a:p>
                      <a:r>
                        <a:rPr lang="en-US" sz="1600" baseline="0" dirty="0" smtClean="0">
                          <a:solidFill>
                            <a:srgbClr val="0070C0"/>
                          </a:solidFill>
                          <a:latin typeface="Cambria" panose="02040503050406030204" pitchFamily="18" charset="0"/>
                        </a:rPr>
                        <a:t>~Haddock( )</a:t>
                      </a:r>
                      <a:endParaRPr lang="en-US" sz="1600" baseline="0" dirty="0">
                        <a:solidFill>
                          <a:srgbClr val="0070C0"/>
                        </a:solidFill>
                        <a:latin typeface="Cambria" panose="02040503050406030204" pitchFamily="18" charset="0"/>
                      </a:endParaRPr>
                    </a:p>
                  </a:txBody>
                  <a:tcPr marR="0"/>
                </a:tc>
                <a:tc>
                  <a:txBody>
                    <a:bodyPr/>
                    <a:lstStyle/>
                    <a:p>
                      <a:r>
                        <a:rPr lang="en-US" sz="1600" baseline="0" dirty="0" smtClean="0">
                          <a:solidFill>
                            <a:srgbClr val="0070C0"/>
                          </a:solidFill>
                          <a:latin typeface="Cambria" panose="02040503050406030204" pitchFamily="18" charset="0"/>
                        </a:rPr>
                        <a:t>C</a:t>
                      </a:r>
                      <a:endParaRPr lang="en-US" sz="1600" baseline="0" dirty="0">
                        <a:solidFill>
                          <a:srgbClr val="0070C0"/>
                        </a:solidFill>
                        <a:latin typeface="Cambria" panose="02040503050406030204" pitchFamily="18" charset="0"/>
                      </a:endParaRPr>
                    </a:p>
                  </a:txBody>
                  <a:tcPr marR="0"/>
                </a:tc>
              </a:tr>
              <a:tr h="0">
                <a:tc>
                  <a:txBody>
                    <a:bodyPr/>
                    <a:lstStyle/>
                    <a:p>
                      <a:r>
                        <a:rPr lang="en-US" sz="1600" b="0" i="0" u="none" baseline="0" dirty="0" smtClean="0">
                          <a:solidFill>
                            <a:srgbClr val="0070C0"/>
                          </a:solidFill>
                          <a:latin typeface="Cambria" panose="02040503050406030204" pitchFamily="18" charset="0"/>
                        </a:rPr>
                        <a:t>~Haddock( )</a:t>
                      </a:r>
                      <a:endParaRPr lang="en-US" sz="1600" b="0" i="0" u="none" baseline="0" dirty="0">
                        <a:solidFill>
                          <a:srgbClr val="0070C0"/>
                        </a:solidFill>
                        <a:latin typeface="Cambria" panose="02040503050406030204" pitchFamily="18" charset="0"/>
                      </a:endParaRPr>
                    </a:p>
                  </a:txBody>
                  <a:tcPr marR="0"/>
                </a:tc>
                <a:tc>
                  <a:txBody>
                    <a:bodyPr/>
                    <a:lstStyle/>
                    <a:p>
                      <a:r>
                        <a:rPr lang="en-US" sz="1600" b="0" i="0" u="none" baseline="0" dirty="0" smtClean="0">
                          <a:solidFill>
                            <a:srgbClr val="0070C0"/>
                          </a:solidFill>
                          <a:latin typeface="Cambria" panose="02040503050406030204" pitchFamily="18" charset="0"/>
                        </a:rPr>
                        <a:t>R</a:t>
                      </a:r>
                      <a:endParaRPr lang="en-US" sz="1600" b="0" i="0" u="none" baseline="0" dirty="0">
                        <a:solidFill>
                          <a:srgbClr val="0070C0"/>
                        </a:solidFill>
                        <a:latin typeface="Cambria" panose="02040503050406030204" pitchFamily="18" charset="0"/>
                      </a:endParaRPr>
                    </a:p>
                  </a:txBody>
                  <a:tcPr marR="0"/>
                </a:tc>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3860805346"/>
              </p:ext>
            </p:extLst>
          </p:nvPr>
        </p:nvGraphicFramePr>
        <p:xfrm>
          <a:off x="5562600" y="1798321"/>
          <a:ext cx="947269" cy="670560"/>
        </p:xfrm>
        <a:graphic>
          <a:graphicData uri="http://schemas.openxmlformats.org/drawingml/2006/table">
            <a:tbl>
              <a:tblPr firstRow="1" bandRow="1">
                <a:tableStyleId>{2D5ABB26-0587-4C30-8999-92F81FD0307C}</a:tableStyleId>
              </a:tblPr>
              <a:tblGrid>
                <a:gridCol w="709482"/>
                <a:gridCol w="237787"/>
              </a:tblGrid>
              <a:tr h="0">
                <a:tc>
                  <a:txBody>
                    <a:bodyPr/>
                    <a:lstStyle/>
                    <a:p>
                      <a:r>
                        <a:rPr lang="en-US" sz="1600" baseline="0" dirty="0" smtClean="0">
                          <a:solidFill>
                            <a:srgbClr val="00642D"/>
                          </a:solidFill>
                          <a:latin typeface="Cambria" panose="02040503050406030204" pitchFamily="18" charset="0"/>
                        </a:rPr>
                        <a:t>foo(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C</a:t>
                      </a:r>
                      <a:endParaRPr lang="en-US" sz="1600" baseline="0" dirty="0">
                        <a:solidFill>
                          <a:srgbClr val="00642D"/>
                        </a:solidFill>
                        <a:latin typeface="Cambria" panose="02040503050406030204" pitchFamily="18" charset="0"/>
                      </a:endParaRPr>
                    </a:p>
                  </a:txBody>
                  <a:tcPr/>
                </a:tc>
              </a:tr>
              <a:tr h="0">
                <a:tc>
                  <a:txBody>
                    <a:bodyPr/>
                    <a:lstStyle/>
                    <a:p>
                      <a:r>
                        <a:rPr lang="en-US" sz="1600" baseline="0" dirty="0" smtClean="0">
                          <a:solidFill>
                            <a:srgbClr val="00642D"/>
                          </a:solidFill>
                          <a:latin typeface="Cambria" panose="02040503050406030204" pitchFamily="18" charset="0"/>
                        </a:rPr>
                        <a:t>foo(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R</a:t>
                      </a:r>
                      <a:endParaRPr lang="en-US" sz="1600" baseline="0" dirty="0">
                        <a:solidFill>
                          <a:srgbClr val="00642D"/>
                        </a:solidFill>
                        <a:latin typeface="Cambria" panose="02040503050406030204" pitchFamily="18" charset="0"/>
                      </a:endParaRPr>
                    </a:p>
                  </a:txBody>
                  <a:tcPr/>
                </a:tc>
              </a:tr>
            </a:tbl>
          </a:graphicData>
        </a:graphic>
      </p:graphicFrame>
      <p:sp>
        <p:nvSpPr>
          <p:cNvPr id="6" name="Rounded Rectangular Callout 5"/>
          <p:cNvSpPr/>
          <p:nvPr/>
        </p:nvSpPr>
        <p:spPr>
          <a:xfrm>
            <a:off x="3145839" y="2102186"/>
            <a:ext cx="1139425" cy="844175"/>
          </a:xfrm>
          <a:prstGeom prst="wedgeRoundRectCallout">
            <a:avLst>
              <a:gd name="adj1" fmla="val -111132"/>
              <a:gd name="adj2" fmla="val 176729"/>
              <a:gd name="adj3" fmla="val 16667"/>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mbria" panose="02040503050406030204" pitchFamily="18" charset="0"/>
              </a:rPr>
              <a:t>Global method</a:t>
            </a:r>
            <a:endParaRPr lang="en-US" dirty="0">
              <a:latin typeface="Cambria" panose="02040503050406030204" pitchFamily="18" charset="0"/>
            </a:endParaRPr>
          </a:p>
        </p:txBody>
      </p:sp>
      <p:sp>
        <p:nvSpPr>
          <p:cNvPr id="10" name="Rounded Rectangle 9"/>
          <p:cNvSpPr/>
          <p:nvPr/>
        </p:nvSpPr>
        <p:spPr>
          <a:xfrm>
            <a:off x="3145079" y="1159637"/>
            <a:ext cx="1140185" cy="799381"/>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mbria" panose="02040503050406030204" pitchFamily="18" charset="0"/>
              </a:rPr>
              <a:t>Static method</a:t>
            </a:r>
            <a:endParaRPr lang="en-US" dirty="0">
              <a:latin typeface="Cambria" panose="02040503050406030204" pitchFamily="18" charset="0"/>
            </a:endParaRPr>
          </a:p>
        </p:txBody>
      </p:sp>
      <p:sp>
        <p:nvSpPr>
          <p:cNvPr id="44" name="Cross 43"/>
          <p:cNvSpPr/>
          <p:nvPr/>
        </p:nvSpPr>
        <p:spPr>
          <a:xfrm rot="18932791">
            <a:off x="5607797" y="1551843"/>
            <a:ext cx="898496" cy="899068"/>
          </a:xfrm>
          <a:prstGeom prst="plus">
            <a:avLst>
              <a:gd name="adj" fmla="val 3773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5" name="TextBox 44"/>
          <p:cNvSpPr txBox="1"/>
          <p:nvPr/>
        </p:nvSpPr>
        <p:spPr>
          <a:xfrm>
            <a:off x="6369125" y="1141113"/>
            <a:ext cx="1591461" cy="369332"/>
          </a:xfrm>
          <a:prstGeom prst="rect">
            <a:avLst/>
          </a:prstGeom>
          <a:noFill/>
        </p:spPr>
        <p:txBody>
          <a:bodyPr wrap="none" rtlCol="0">
            <a:spAutoFit/>
          </a:bodyPr>
          <a:lstStyle/>
          <a:p>
            <a:r>
              <a:rPr lang="en-US" b="1" dirty="0" smtClean="0">
                <a:latin typeface="Cambria" panose="02040503050406030204" pitchFamily="18" charset="0"/>
              </a:rPr>
              <a:t>Object-traces</a:t>
            </a:r>
            <a:endParaRPr lang="en-US" b="1" dirty="0">
              <a:latin typeface="Cambria" panose="02040503050406030204" pitchFamily="18" charset="0"/>
            </a:endParaRPr>
          </a:p>
        </p:txBody>
      </p:sp>
      <p:sp>
        <p:nvSpPr>
          <p:cNvPr id="46" name="TextBox 45"/>
          <p:cNvSpPr txBox="1"/>
          <p:nvPr/>
        </p:nvSpPr>
        <p:spPr>
          <a:xfrm>
            <a:off x="6627378" y="1528969"/>
            <a:ext cx="1210973" cy="1723549"/>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Cambria" panose="02040503050406030204" pitchFamily="18" charset="0"/>
              </a:rPr>
              <a:t>0xfe00:</a:t>
            </a: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a:p>
            <a:pPr marL="742950" lvl="1" indent="-285750">
              <a:buFont typeface="Arial" panose="020B0604020202020204" pitchFamily="34" charset="0"/>
              <a:buChar char="•"/>
            </a:pPr>
            <a:endParaRPr lang="en-US" sz="1600" dirty="0">
              <a:latin typeface="Cambria" panose="02040503050406030204" pitchFamily="18" charset="0"/>
            </a:endParaRPr>
          </a:p>
        </p:txBody>
      </p:sp>
      <p:sp>
        <p:nvSpPr>
          <p:cNvPr id="3" name="Rounded Rectangle 2"/>
          <p:cNvSpPr/>
          <p:nvPr/>
        </p:nvSpPr>
        <p:spPr>
          <a:xfrm>
            <a:off x="3725220" y="3100118"/>
            <a:ext cx="2255663" cy="1014682"/>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bg1"/>
                </a:solidFill>
                <a:latin typeface="Cambria" panose="02040503050406030204" pitchFamily="18" charset="0"/>
              </a:rPr>
              <a:t>Lego heuristically estimates allocated address space</a:t>
            </a:r>
            <a:endParaRPr lang="en-US" dirty="0">
              <a:solidFill>
                <a:schemeClr val="bg1"/>
              </a:solidFill>
              <a:latin typeface="Cambria" panose="02040503050406030204" pitchFamily="18" charset="0"/>
            </a:endParaRPr>
          </a:p>
        </p:txBody>
      </p:sp>
      <p:sp>
        <p:nvSpPr>
          <p:cNvPr id="33" name="TextBox 32"/>
          <p:cNvSpPr txBox="1"/>
          <p:nvPr/>
        </p:nvSpPr>
        <p:spPr>
          <a:xfrm>
            <a:off x="5379937" y="4761322"/>
            <a:ext cx="709874" cy="307777"/>
          </a:xfrm>
          <a:prstGeom prst="rect">
            <a:avLst/>
          </a:prstGeom>
          <a:noFill/>
        </p:spPr>
        <p:txBody>
          <a:bodyPr wrap="none" rtlCol="0">
            <a:spAutoFit/>
          </a:bodyPr>
          <a:lstStyle/>
          <a:p>
            <a:r>
              <a:rPr lang="en-US" sz="1400" dirty="0" smtClean="0">
                <a:latin typeface="Cambria" panose="02040503050406030204" pitchFamily="18" charset="0"/>
              </a:rPr>
              <a:t>0xfe00</a:t>
            </a:r>
            <a:endParaRPr lang="en-US" sz="1400" dirty="0">
              <a:latin typeface="Cambria" panose="02040503050406030204" pitchFamily="18" charset="0"/>
            </a:endParaRPr>
          </a:p>
        </p:txBody>
      </p:sp>
      <p:sp>
        <p:nvSpPr>
          <p:cNvPr id="35" name="Rectangle 34"/>
          <p:cNvSpPr/>
          <p:nvPr/>
        </p:nvSpPr>
        <p:spPr>
          <a:xfrm>
            <a:off x="4186859" y="5061360"/>
            <a:ext cx="1193078" cy="334149"/>
          </a:xfrm>
          <a:prstGeom prst="rect">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ctr"/>
          <a:lstStyle/>
          <a:p>
            <a:pPr algn="ctr"/>
            <a:r>
              <a:rPr lang="en-US" dirty="0">
                <a:latin typeface="Cambria" panose="02040503050406030204" pitchFamily="18" charset="0"/>
              </a:rPr>
              <a:t>t</a:t>
            </a:r>
          </a:p>
        </p:txBody>
      </p:sp>
      <p:sp>
        <p:nvSpPr>
          <p:cNvPr id="36" name="Rectangle 35"/>
          <p:cNvSpPr/>
          <p:nvPr/>
        </p:nvSpPr>
        <p:spPr>
          <a:xfrm>
            <a:off x="4186859" y="5395510"/>
            <a:ext cx="1193078" cy="2667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rPr>
              <a:t>h</a:t>
            </a:r>
          </a:p>
        </p:txBody>
      </p:sp>
      <p:sp>
        <p:nvSpPr>
          <p:cNvPr id="37" name="TextBox 36"/>
          <p:cNvSpPr txBox="1"/>
          <p:nvPr/>
        </p:nvSpPr>
        <p:spPr>
          <a:xfrm>
            <a:off x="5379937" y="5105400"/>
            <a:ext cx="678391" cy="307777"/>
          </a:xfrm>
          <a:prstGeom prst="rect">
            <a:avLst/>
          </a:prstGeom>
          <a:noFill/>
        </p:spPr>
        <p:txBody>
          <a:bodyPr wrap="none" rtlCol="0">
            <a:spAutoFit/>
          </a:bodyPr>
          <a:lstStyle/>
          <a:p>
            <a:r>
              <a:rPr lang="en-US" sz="1400" dirty="0" smtClean="0">
                <a:latin typeface="Cambria" panose="02040503050406030204" pitchFamily="18" charset="0"/>
              </a:rPr>
              <a:t>0xff00</a:t>
            </a:r>
            <a:endParaRPr lang="en-US" sz="1400" dirty="0">
              <a:latin typeface="Cambria" panose="02040503050406030204" pitchFamily="18" charset="0"/>
            </a:endParaRPr>
          </a:p>
        </p:txBody>
      </p:sp>
      <p:cxnSp>
        <p:nvCxnSpPr>
          <p:cNvPr id="40" name="Straight Arrow Connector 39"/>
          <p:cNvCxnSpPr/>
          <p:nvPr/>
        </p:nvCxnSpPr>
        <p:spPr>
          <a:xfrm flipH="1">
            <a:off x="5379937" y="5394060"/>
            <a:ext cx="533400" cy="0"/>
          </a:xfrm>
          <a:prstGeom prst="straightConnector1">
            <a:avLst/>
          </a:prstGeom>
          <a:ln w="254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379937" y="5061360"/>
            <a:ext cx="533400" cy="0"/>
          </a:xfrm>
          <a:prstGeom prst="straightConnector1">
            <a:avLst/>
          </a:prstGeom>
          <a:ln w="254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47" name="Right Arrow 46"/>
          <p:cNvSpPr/>
          <p:nvPr/>
        </p:nvSpPr>
        <p:spPr>
          <a:xfrm flipH="1">
            <a:off x="1447800" y="5029200"/>
            <a:ext cx="609600" cy="2667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 name="Left Brace 4"/>
          <p:cNvSpPr/>
          <p:nvPr/>
        </p:nvSpPr>
        <p:spPr>
          <a:xfrm>
            <a:off x="3657600" y="4800600"/>
            <a:ext cx="471688" cy="1066800"/>
          </a:xfrm>
          <a:prstGeom prst="leftBr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024892" y="5026223"/>
            <a:ext cx="901209" cy="523220"/>
          </a:xfrm>
          <a:prstGeom prst="rect">
            <a:avLst/>
          </a:prstGeom>
          <a:noFill/>
        </p:spPr>
        <p:txBody>
          <a:bodyPr wrap="none" rtlCol="0">
            <a:spAutoFit/>
          </a:bodyPr>
          <a:lstStyle/>
          <a:p>
            <a:r>
              <a:rPr lang="en-US" sz="1400" dirty="0" smtClean="0">
                <a:latin typeface="Cambria" panose="02040503050406030204" pitchFamily="18" charset="0"/>
              </a:rPr>
              <a:t>Allocated</a:t>
            </a:r>
          </a:p>
          <a:p>
            <a:r>
              <a:rPr lang="en-US" sz="1400" dirty="0" smtClean="0">
                <a:latin typeface="Cambria" panose="02040503050406030204" pitchFamily="18" charset="0"/>
              </a:rPr>
              <a:t>Stack</a:t>
            </a:r>
            <a:endParaRPr lang="en-US" sz="1400" dirty="0">
              <a:latin typeface="Cambria" panose="02040503050406030204" pitchFamily="18" charset="0"/>
            </a:endParaRPr>
          </a:p>
        </p:txBody>
      </p:sp>
      <p:cxnSp>
        <p:nvCxnSpPr>
          <p:cNvPr id="39" name="Straight Arrow Connector 38"/>
          <p:cNvCxnSpPr/>
          <p:nvPr/>
        </p:nvCxnSpPr>
        <p:spPr>
          <a:xfrm flipH="1">
            <a:off x="5378444" y="6689398"/>
            <a:ext cx="533400" cy="0"/>
          </a:xfrm>
          <a:prstGeom prst="straightConnector1">
            <a:avLst/>
          </a:prstGeom>
          <a:ln w="254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911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par>
                                <p:cTn id="72" presetID="10" presetClass="entr" presetSubtype="0" fill="hold"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500"/>
                                        <p:tgtEl>
                                          <p:spTgt spid="4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1" grpId="0"/>
      <p:bldP spid="41" grpId="0"/>
      <p:bldP spid="44" grpId="0" animBg="1"/>
      <p:bldP spid="45" grpId="0"/>
      <p:bldP spid="46" grpId="0"/>
      <p:bldP spid="3" grpId="0" animBg="1"/>
      <p:bldP spid="33" grpId="0"/>
      <p:bldP spid="35" grpId="0" animBg="1"/>
      <p:bldP spid="36" grpId="0" animBg="1"/>
      <p:bldP spid="37" grpId="0"/>
      <p:bldP spid="47" grpId="0" animBg="1"/>
      <p:bldP spid="5" grpId="0" animBg="1"/>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936" y="4247251"/>
            <a:ext cx="1435608" cy="2414295"/>
          </a:xfrm>
          <a:prstGeom prst="rect">
            <a:avLst/>
          </a:prstGeom>
        </p:spPr>
      </p:pic>
      <p:sp>
        <p:nvSpPr>
          <p:cNvPr id="2" name="Title 1"/>
          <p:cNvSpPr>
            <a:spLocks noGrp="1"/>
          </p:cNvSpPr>
          <p:nvPr>
            <p:ph type="title"/>
          </p:nvPr>
        </p:nvSpPr>
        <p:spPr/>
        <p:txBody>
          <a:bodyPr>
            <a:normAutofit fontScale="90000"/>
          </a:bodyPr>
          <a:lstStyle/>
          <a:p>
            <a:r>
              <a:rPr lang="en-US" dirty="0" smtClean="0"/>
              <a:t>Challenge 2 – Object-Address Reuse</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latin typeface="Cambria" panose="02040503050406030204" pitchFamily="18" charset="0"/>
              </a:rPr>
              <a:t>11</a:t>
            </a:fld>
            <a:endParaRPr lang="en-US" dirty="0">
              <a:latin typeface="Cambria" panose="02040503050406030204" pitchFamily="18" charset="0"/>
            </a:endParaRPr>
          </a:p>
        </p:txBody>
      </p:sp>
      <p:sp>
        <p:nvSpPr>
          <p:cNvPr id="7" name="Rectangle 6"/>
          <p:cNvSpPr/>
          <p:nvPr/>
        </p:nvSpPr>
        <p:spPr>
          <a:xfrm>
            <a:off x="228600" y="1159637"/>
            <a:ext cx="2667000" cy="55318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642D"/>
                </a:solidFill>
                <a:latin typeface="Cambria" panose="02040503050406030204" pitchFamily="18" charset="0"/>
              </a:rPr>
              <a:t>class </a:t>
            </a:r>
            <a:r>
              <a:rPr lang="en-US" sz="1600" dirty="0" err="1">
                <a:solidFill>
                  <a:srgbClr val="00642D"/>
                </a:solidFill>
                <a:latin typeface="Cambria" panose="02040503050406030204" pitchFamily="18" charset="0"/>
              </a:rPr>
              <a:t>Tintin</a:t>
            </a:r>
            <a:r>
              <a:rPr lang="en-US" sz="1600" dirty="0">
                <a:solidFill>
                  <a:srgbClr val="00642D"/>
                </a:solidFill>
                <a:latin typeface="Cambria" panose="02040503050406030204" pitchFamily="18" charset="0"/>
              </a:rPr>
              <a:t> {</a:t>
            </a:r>
          </a:p>
          <a:p>
            <a:r>
              <a:rPr lang="en-US" sz="1600" dirty="0">
                <a:solidFill>
                  <a:srgbClr val="00642D"/>
                </a:solidFill>
                <a:latin typeface="Cambria" panose="02040503050406030204" pitchFamily="18" charset="0"/>
              </a:rPr>
              <a:t>  </a:t>
            </a:r>
            <a:r>
              <a:rPr lang="en-US" sz="1600" dirty="0" smtClean="0">
                <a:solidFill>
                  <a:srgbClr val="00642D"/>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p>
          <a:p>
            <a:r>
              <a:rPr lang="en-US" sz="1600" dirty="0">
                <a:solidFill>
                  <a:srgbClr val="00642D"/>
                </a:solidFill>
                <a:latin typeface="Cambria" panose="02040503050406030204" pitchFamily="18" charset="0"/>
              </a:rPr>
              <a:t> </a:t>
            </a:r>
            <a:r>
              <a:rPr lang="en-US" sz="1600" dirty="0" smtClean="0">
                <a:solidFill>
                  <a:srgbClr val="00642D"/>
                </a:solidFill>
                <a:latin typeface="Cambria" panose="02040503050406030204" pitchFamily="18" charset="0"/>
              </a:rPr>
              <a:t>   void </a:t>
            </a:r>
            <a:r>
              <a:rPr lang="en-US" sz="1600" dirty="0" err="1" smtClean="0">
                <a:solidFill>
                  <a:srgbClr val="00642D"/>
                </a:solidFill>
                <a:latin typeface="Cambria" panose="02040503050406030204" pitchFamily="18" charset="0"/>
              </a:rPr>
              <a:t>solve_mystery</a:t>
            </a:r>
            <a:r>
              <a:rPr lang="en-US" sz="1600" dirty="0" smtClean="0">
                <a:solidFill>
                  <a:srgbClr val="00642D"/>
                </a:solidFill>
                <a:latin typeface="Cambria" panose="02040503050406030204" pitchFamily="18" charset="0"/>
              </a:rPr>
              <a:t>( );</a:t>
            </a:r>
            <a:endParaRPr lang="en-US" sz="1600" dirty="0">
              <a:solidFill>
                <a:srgbClr val="00642D"/>
              </a:solidFill>
              <a:latin typeface="Cambria" panose="02040503050406030204" pitchFamily="18" charset="0"/>
            </a:endParaRPr>
          </a:p>
          <a:p>
            <a:r>
              <a:rPr lang="en-US" sz="1600" dirty="0">
                <a:solidFill>
                  <a:srgbClr val="00642D"/>
                </a:solidFill>
                <a:latin typeface="Cambria" panose="02040503050406030204" pitchFamily="18" charset="0"/>
              </a:rPr>
              <a:t>  </a:t>
            </a:r>
            <a:r>
              <a:rPr lang="en-US" sz="1600" dirty="0" smtClean="0">
                <a:solidFill>
                  <a:srgbClr val="00642D"/>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endParaRPr lang="en-US" sz="1600" dirty="0">
              <a:solidFill>
                <a:srgbClr val="00642D"/>
              </a:solidFill>
              <a:latin typeface="Cambria" panose="02040503050406030204" pitchFamily="18" charset="0"/>
            </a:endParaRPr>
          </a:p>
          <a:p>
            <a:r>
              <a:rPr lang="en-US" sz="1600" dirty="0" smtClean="0">
                <a:solidFill>
                  <a:srgbClr val="00642D"/>
                </a:solidFill>
                <a:latin typeface="Cambria" panose="02040503050406030204" pitchFamily="18" charset="0"/>
              </a:rPr>
              <a:t>};</a:t>
            </a:r>
            <a:endParaRPr lang="en-US" sz="1600" dirty="0">
              <a:solidFill>
                <a:srgbClr val="00642D"/>
              </a:solidFill>
              <a:latin typeface="Cambria" panose="02040503050406030204" pitchFamily="18" charset="0"/>
            </a:endParaRPr>
          </a:p>
          <a:p>
            <a:r>
              <a:rPr lang="en-US" sz="1600" dirty="0" smtClean="0">
                <a:solidFill>
                  <a:srgbClr val="0070C0"/>
                </a:solidFill>
                <a:latin typeface="Cambria" panose="02040503050406030204" pitchFamily="18" charset="0"/>
              </a:rPr>
              <a:t>class Haddock {</a:t>
            </a:r>
          </a:p>
          <a:p>
            <a:r>
              <a:rPr lang="en-US" sz="1600" dirty="0" smtClean="0">
                <a:solidFill>
                  <a:srgbClr val="0070C0"/>
                </a:solidFill>
                <a:latin typeface="Cambria" panose="02040503050406030204" pitchFamily="18" charset="0"/>
              </a:rPr>
              <a:t>    Haddock( );</a:t>
            </a:r>
          </a:p>
          <a:p>
            <a:r>
              <a:rPr lang="en-US" sz="1600" dirty="0">
                <a:solidFill>
                  <a:srgbClr val="0070C0"/>
                </a:solidFill>
                <a:latin typeface="Cambria" panose="02040503050406030204" pitchFamily="18" charset="0"/>
              </a:rPr>
              <a:t> </a:t>
            </a:r>
            <a:r>
              <a:rPr lang="en-US" sz="1600" dirty="0" smtClean="0">
                <a:solidFill>
                  <a:srgbClr val="0070C0"/>
                </a:solidFill>
                <a:latin typeface="Cambria" panose="02040503050406030204" pitchFamily="18" charset="0"/>
              </a:rPr>
              <a:t>   void insult_someone( );</a:t>
            </a:r>
          </a:p>
          <a:p>
            <a:r>
              <a:rPr lang="en-US" sz="1600" dirty="0" smtClean="0">
                <a:solidFill>
                  <a:srgbClr val="0070C0"/>
                </a:solidFill>
                <a:latin typeface="Cambria" panose="02040503050406030204" pitchFamily="18" charset="0"/>
              </a:rPr>
              <a:t>    ~Haddock( );</a:t>
            </a:r>
          </a:p>
          <a:p>
            <a:r>
              <a:rPr lang="en-US" sz="1600" dirty="0" smtClean="0">
                <a:solidFill>
                  <a:srgbClr val="0070C0"/>
                </a:solidFill>
                <a:latin typeface="Cambria" panose="02040503050406030204" pitchFamily="18" charset="0"/>
              </a:rPr>
              <a:t>};</a:t>
            </a:r>
            <a:endParaRPr lang="en-US" sz="1600" dirty="0" smtClean="0">
              <a:solidFill>
                <a:schemeClr val="tx1"/>
              </a:solidFill>
              <a:latin typeface="Cambria" panose="02040503050406030204" pitchFamily="18" charset="0"/>
            </a:endParaRPr>
          </a:p>
          <a:p>
            <a:r>
              <a:rPr lang="en-US" sz="1600" dirty="0" smtClean="0">
                <a:solidFill>
                  <a:schemeClr val="tx1"/>
                </a:solidFill>
                <a:latin typeface="Cambria" panose="02040503050406030204" pitchFamily="18" charset="0"/>
              </a:rPr>
              <a:t>void foo( ) {</a:t>
            </a:r>
          </a:p>
          <a:p>
            <a:r>
              <a:rPr lang="en-US" sz="1600" dirty="0" smtClean="0">
                <a:solidFill>
                  <a:srgbClr val="00642D"/>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t;</a:t>
            </a:r>
          </a:p>
          <a:p>
            <a:r>
              <a:rPr lang="en-US" sz="1600" dirty="0">
                <a:solidFill>
                  <a:srgbClr val="00642D"/>
                </a:solidFill>
                <a:latin typeface="Cambria" panose="02040503050406030204" pitchFamily="18" charset="0"/>
              </a:rPr>
              <a:t> </a:t>
            </a:r>
            <a:r>
              <a:rPr lang="en-US" sz="1600" dirty="0" smtClean="0">
                <a:solidFill>
                  <a:srgbClr val="00642D"/>
                </a:solidFill>
                <a:latin typeface="Cambria" panose="02040503050406030204" pitchFamily="18" charset="0"/>
              </a:rPr>
              <a:t>   </a:t>
            </a:r>
            <a:r>
              <a:rPr lang="en-US" sz="1600" dirty="0" err="1" smtClean="0">
                <a:solidFill>
                  <a:srgbClr val="00642D"/>
                </a:solidFill>
                <a:latin typeface="Cambria" panose="02040503050406030204" pitchFamily="18" charset="0"/>
              </a:rPr>
              <a:t>t.solve_mystery</a:t>
            </a:r>
            <a:r>
              <a:rPr lang="en-US" sz="1600" dirty="0" smtClean="0">
                <a:solidFill>
                  <a:srgbClr val="00642D"/>
                </a:solidFill>
                <a:latin typeface="Cambria" panose="02040503050406030204" pitchFamily="18" charset="0"/>
              </a:rPr>
              <a:t>( );</a:t>
            </a:r>
          </a:p>
          <a:p>
            <a:r>
              <a:rPr lang="en-US" sz="1600" dirty="0" smtClean="0">
                <a:solidFill>
                  <a:schemeClr val="tx1"/>
                </a:solidFill>
                <a:latin typeface="Cambria" panose="02040503050406030204" pitchFamily="18" charset="0"/>
              </a:rPr>
              <a:t>}</a:t>
            </a:r>
          </a:p>
          <a:p>
            <a:r>
              <a:rPr lang="en-US" sz="1600" dirty="0" smtClean="0">
                <a:solidFill>
                  <a:schemeClr val="tx1"/>
                </a:solidFill>
                <a:latin typeface="Cambria" panose="02040503050406030204" pitchFamily="18" charset="0"/>
              </a:rPr>
              <a:t>void bar( ) {</a:t>
            </a:r>
          </a:p>
          <a:p>
            <a:r>
              <a:rPr lang="en-US" sz="1600" dirty="0">
                <a:solidFill>
                  <a:srgbClr val="0070C0"/>
                </a:solidFill>
                <a:latin typeface="Cambria" panose="02040503050406030204" pitchFamily="18" charset="0"/>
              </a:rPr>
              <a:t> </a:t>
            </a:r>
            <a:r>
              <a:rPr lang="en-US" sz="1600" dirty="0" smtClean="0">
                <a:solidFill>
                  <a:srgbClr val="0070C0"/>
                </a:solidFill>
                <a:latin typeface="Cambria" panose="02040503050406030204" pitchFamily="18" charset="0"/>
              </a:rPr>
              <a:t>   Haddock h;</a:t>
            </a:r>
          </a:p>
          <a:p>
            <a:r>
              <a:rPr lang="en-US" sz="1600" dirty="0">
                <a:solidFill>
                  <a:srgbClr val="0070C0"/>
                </a:solidFill>
                <a:latin typeface="Cambria" panose="02040503050406030204" pitchFamily="18" charset="0"/>
              </a:rPr>
              <a:t> </a:t>
            </a:r>
            <a:r>
              <a:rPr lang="en-US" sz="1600" dirty="0" smtClean="0">
                <a:solidFill>
                  <a:srgbClr val="0070C0"/>
                </a:solidFill>
                <a:latin typeface="Cambria" panose="02040503050406030204" pitchFamily="18" charset="0"/>
              </a:rPr>
              <a:t>   </a:t>
            </a:r>
            <a:r>
              <a:rPr lang="en-US" sz="1600" dirty="0" err="1" smtClean="0">
                <a:solidFill>
                  <a:srgbClr val="0070C0"/>
                </a:solidFill>
                <a:latin typeface="Cambria" panose="02040503050406030204" pitchFamily="18" charset="0"/>
              </a:rPr>
              <a:t>h.insult_someone</a:t>
            </a:r>
            <a:r>
              <a:rPr lang="en-US" sz="1600" dirty="0" smtClean="0">
                <a:solidFill>
                  <a:srgbClr val="0070C0"/>
                </a:solidFill>
                <a:latin typeface="Cambria" panose="02040503050406030204" pitchFamily="18" charset="0"/>
              </a:rPr>
              <a:t>( );</a:t>
            </a:r>
          </a:p>
          <a:p>
            <a:r>
              <a:rPr lang="en-US" sz="1600" dirty="0">
                <a:solidFill>
                  <a:schemeClr val="tx1"/>
                </a:solidFill>
                <a:latin typeface="Cambria" panose="02040503050406030204" pitchFamily="18" charset="0"/>
              </a:rPr>
              <a:t>}</a:t>
            </a:r>
            <a:endParaRPr lang="en-US" sz="1600" dirty="0" smtClean="0">
              <a:solidFill>
                <a:schemeClr val="tx1"/>
              </a:solidFill>
              <a:latin typeface="Cambria" panose="02040503050406030204" pitchFamily="18" charset="0"/>
            </a:endParaRPr>
          </a:p>
          <a:p>
            <a:r>
              <a:rPr lang="en-US" sz="1600" dirty="0" err="1" smtClean="0">
                <a:solidFill>
                  <a:schemeClr val="tx1"/>
                </a:solidFill>
                <a:latin typeface="Cambria" panose="02040503050406030204" pitchFamily="18" charset="0"/>
              </a:rPr>
              <a:t>int</a:t>
            </a:r>
            <a:r>
              <a:rPr lang="en-US" sz="1600" dirty="0" smtClean="0">
                <a:solidFill>
                  <a:schemeClr val="tx1"/>
                </a:solidFill>
                <a:latin typeface="Cambria" panose="02040503050406030204" pitchFamily="18" charset="0"/>
              </a:rPr>
              <a:t> main( ) {</a:t>
            </a:r>
          </a:p>
          <a:p>
            <a:r>
              <a:rPr lang="en-US" sz="1600" dirty="0">
                <a:solidFill>
                  <a:schemeClr val="tx1"/>
                </a:solidFill>
                <a:latin typeface="Cambria" panose="02040503050406030204" pitchFamily="18" charset="0"/>
              </a:rPr>
              <a:t> </a:t>
            </a:r>
            <a:r>
              <a:rPr lang="en-US" sz="1600" dirty="0" smtClean="0">
                <a:solidFill>
                  <a:schemeClr val="tx1"/>
                </a:solidFill>
                <a:latin typeface="Cambria" panose="02040503050406030204" pitchFamily="18" charset="0"/>
              </a:rPr>
              <a:t>   foo( );</a:t>
            </a:r>
          </a:p>
          <a:p>
            <a:r>
              <a:rPr lang="en-US" sz="1600" dirty="0">
                <a:solidFill>
                  <a:schemeClr val="tx1"/>
                </a:solidFill>
                <a:latin typeface="Cambria" panose="02040503050406030204" pitchFamily="18" charset="0"/>
              </a:rPr>
              <a:t> </a:t>
            </a:r>
            <a:r>
              <a:rPr lang="en-US" sz="1600" dirty="0" smtClean="0">
                <a:solidFill>
                  <a:schemeClr val="tx1"/>
                </a:solidFill>
                <a:latin typeface="Cambria" panose="02040503050406030204" pitchFamily="18" charset="0"/>
              </a:rPr>
              <a:t>   bar( );</a:t>
            </a:r>
          </a:p>
          <a:p>
            <a:r>
              <a:rPr lang="en-US" sz="1600" dirty="0" smtClean="0">
                <a:solidFill>
                  <a:schemeClr val="tx1"/>
                </a:solidFill>
                <a:latin typeface="Cambria" panose="02040503050406030204" pitchFamily="18" charset="0"/>
              </a:rPr>
              <a:t>}</a:t>
            </a:r>
          </a:p>
        </p:txBody>
      </p:sp>
      <p:graphicFrame>
        <p:nvGraphicFramePr>
          <p:cNvPr id="27" name="Table 26"/>
          <p:cNvGraphicFramePr>
            <a:graphicFrameLocks noGrp="1"/>
          </p:cNvGraphicFramePr>
          <p:nvPr>
            <p:extLst>
              <p:ext uri="{D42A27DB-BD31-4B8C-83A1-F6EECF244321}">
                <p14:modId xmlns:p14="http://schemas.microsoft.com/office/powerpoint/2010/main" val="383004988"/>
              </p:ext>
            </p:extLst>
          </p:nvPr>
        </p:nvGraphicFramePr>
        <p:xfrm>
          <a:off x="7048525" y="1828800"/>
          <a:ext cx="1863655" cy="2011680"/>
        </p:xfrm>
        <a:graphic>
          <a:graphicData uri="http://schemas.openxmlformats.org/drawingml/2006/table">
            <a:tbl>
              <a:tblPr firstRow="1" bandRow="1">
                <a:tableStyleId>{2D5ABB26-0587-4C30-8999-92F81FD0307C}</a:tableStyleId>
              </a:tblPr>
              <a:tblGrid>
                <a:gridCol w="1638275"/>
                <a:gridCol w="225380"/>
              </a:tblGrid>
              <a:tr h="0">
                <a:tc>
                  <a:txBody>
                    <a:bodyPr/>
                    <a:lstStyle/>
                    <a:p>
                      <a:r>
                        <a:rPr lang="en-US" sz="1600" baseline="0" dirty="0" err="1" smtClean="0">
                          <a:solidFill>
                            <a:srgbClr val="00642D"/>
                          </a:solidFill>
                          <a:latin typeface="Cambria" panose="02040503050406030204" pitchFamily="18" charset="0"/>
                        </a:rPr>
                        <a:t>Tintin</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C</a:t>
                      </a:r>
                      <a:endParaRPr lang="en-US" sz="1600" baseline="0" dirty="0">
                        <a:solidFill>
                          <a:srgbClr val="00642D"/>
                        </a:solidFill>
                        <a:latin typeface="Cambria" panose="02040503050406030204" pitchFamily="18" charset="0"/>
                      </a:endParaRPr>
                    </a:p>
                  </a:txBody>
                  <a:tcPr/>
                </a:tc>
              </a:tr>
              <a:tr h="0">
                <a:tc>
                  <a:txBody>
                    <a:bodyPr/>
                    <a:lstStyle/>
                    <a:p>
                      <a:r>
                        <a:rPr lang="en-US" sz="1600" baseline="0" dirty="0" err="1" smtClean="0">
                          <a:solidFill>
                            <a:srgbClr val="00642D"/>
                          </a:solidFill>
                          <a:latin typeface="Cambria" panose="02040503050406030204" pitchFamily="18" charset="0"/>
                        </a:rPr>
                        <a:t>Tintin</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R</a:t>
                      </a:r>
                      <a:endParaRPr lang="en-US" sz="1600" baseline="0" dirty="0">
                        <a:solidFill>
                          <a:srgbClr val="00642D"/>
                        </a:solidFill>
                        <a:latin typeface="Cambria" panose="02040503050406030204" pitchFamily="18" charset="0"/>
                      </a:endParaRPr>
                    </a:p>
                  </a:txBody>
                  <a:tcPr/>
                </a:tc>
              </a:tr>
              <a:tr h="0">
                <a:tc>
                  <a:txBody>
                    <a:bodyPr/>
                    <a:lstStyle/>
                    <a:p>
                      <a:r>
                        <a:rPr lang="en-US" sz="1600" baseline="0" dirty="0" err="1" smtClean="0">
                          <a:solidFill>
                            <a:srgbClr val="00642D"/>
                          </a:solidFill>
                          <a:latin typeface="Cambria" panose="02040503050406030204" pitchFamily="18" charset="0"/>
                        </a:rPr>
                        <a:t>solve_mystery</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C</a:t>
                      </a:r>
                      <a:endParaRPr lang="en-US" sz="1600" baseline="0" dirty="0">
                        <a:solidFill>
                          <a:srgbClr val="00642D"/>
                        </a:solidFill>
                        <a:latin typeface="Cambria" panose="02040503050406030204" pitchFamily="18" charset="0"/>
                      </a:endParaRPr>
                    </a:p>
                  </a:txBody>
                  <a:tcPr/>
                </a:tc>
              </a:tr>
              <a:tr h="0">
                <a:tc>
                  <a:txBody>
                    <a:bodyPr/>
                    <a:lstStyle/>
                    <a:p>
                      <a:r>
                        <a:rPr lang="en-US" sz="1600" baseline="0" dirty="0" err="1" smtClean="0">
                          <a:solidFill>
                            <a:srgbClr val="00642D"/>
                          </a:solidFill>
                          <a:latin typeface="Cambria" panose="02040503050406030204" pitchFamily="18" charset="0"/>
                        </a:rPr>
                        <a:t>solve_mystery</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R</a:t>
                      </a:r>
                      <a:endParaRPr lang="en-US" sz="1600" baseline="0" dirty="0">
                        <a:solidFill>
                          <a:srgbClr val="00642D"/>
                        </a:solidFill>
                        <a:latin typeface="Cambria" panose="02040503050406030204" pitchFamily="18" charset="0"/>
                      </a:endParaRPr>
                    </a:p>
                  </a:txBody>
                  <a:tcPr/>
                </a:tc>
              </a:tr>
              <a:tr h="0">
                <a:tc>
                  <a:txBody>
                    <a:bodyPr/>
                    <a:lstStyle/>
                    <a:p>
                      <a:r>
                        <a:rPr lang="en-US" sz="1600" baseline="0" dirty="0" smtClean="0">
                          <a:solidFill>
                            <a:srgbClr val="00642D"/>
                          </a:solidFill>
                          <a:latin typeface="Cambria" panose="02040503050406030204" pitchFamily="18" charset="0"/>
                        </a:rPr>
                        <a:t>~</a:t>
                      </a:r>
                      <a:r>
                        <a:rPr lang="en-US" sz="1600" baseline="0" dirty="0" err="1" smtClean="0">
                          <a:solidFill>
                            <a:srgbClr val="00642D"/>
                          </a:solidFill>
                          <a:latin typeface="Cambria" panose="02040503050406030204" pitchFamily="18" charset="0"/>
                        </a:rPr>
                        <a:t>Tintin</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C</a:t>
                      </a:r>
                      <a:endParaRPr lang="en-US" sz="1600" baseline="0" dirty="0">
                        <a:solidFill>
                          <a:srgbClr val="00642D"/>
                        </a:solidFill>
                        <a:latin typeface="Cambria" panose="02040503050406030204" pitchFamily="18" charset="0"/>
                      </a:endParaRPr>
                    </a:p>
                  </a:txBody>
                  <a:tcPr/>
                </a:tc>
              </a:tr>
              <a:tr h="0">
                <a:tc>
                  <a:txBody>
                    <a:bodyPr/>
                    <a:lstStyle/>
                    <a:p>
                      <a:r>
                        <a:rPr lang="en-US" sz="1600" b="0" i="0" u="none" baseline="0" dirty="0" smtClean="0">
                          <a:solidFill>
                            <a:srgbClr val="00642D"/>
                          </a:solidFill>
                          <a:latin typeface="Cambria" panose="02040503050406030204" pitchFamily="18" charset="0"/>
                        </a:rPr>
                        <a:t>~</a:t>
                      </a:r>
                      <a:r>
                        <a:rPr lang="en-US" sz="1600" b="0" i="0" u="none" baseline="0" dirty="0" err="1" smtClean="0">
                          <a:solidFill>
                            <a:srgbClr val="00642D"/>
                          </a:solidFill>
                          <a:latin typeface="Cambria" panose="02040503050406030204" pitchFamily="18" charset="0"/>
                        </a:rPr>
                        <a:t>Tintin</a:t>
                      </a:r>
                      <a:r>
                        <a:rPr lang="en-US" sz="1600" b="0" i="0" u="none" baseline="0" dirty="0" smtClean="0">
                          <a:solidFill>
                            <a:srgbClr val="00642D"/>
                          </a:solidFill>
                          <a:latin typeface="Cambria" panose="02040503050406030204" pitchFamily="18" charset="0"/>
                        </a:rPr>
                        <a:t>( )</a:t>
                      </a:r>
                      <a:endParaRPr lang="en-US" sz="1600" b="0" i="0" u="none" baseline="0" dirty="0">
                        <a:solidFill>
                          <a:srgbClr val="00642D"/>
                        </a:solidFill>
                        <a:latin typeface="Cambria" panose="02040503050406030204" pitchFamily="18" charset="0"/>
                      </a:endParaRPr>
                    </a:p>
                  </a:txBody>
                  <a:tcPr/>
                </a:tc>
                <a:tc>
                  <a:txBody>
                    <a:bodyPr/>
                    <a:lstStyle/>
                    <a:p>
                      <a:r>
                        <a:rPr lang="en-US" sz="1600" b="0" i="0" u="none" baseline="0" dirty="0" smtClean="0">
                          <a:solidFill>
                            <a:srgbClr val="00642D"/>
                          </a:solidFill>
                          <a:latin typeface="Cambria" panose="02040503050406030204" pitchFamily="18" charset="0"/>
                        </a:rPr>
                        <a:t>R</a:t>
                      </a:r>
                      <a:endParaRPr lang="en-US" sz="1600" b="0" i="0" u="none" baseline="0" dirty="0">
                        <a:solidFill>
                          <a:srgbClr val="00642D"/>
                        </a:solidFill>
                        <a:latin typeface="Cambria" panose="02040503050406030204" pitchFamily="18" charset="0"/>
                      </a:endParaRPr>
                    </a:p>
                  </a:txBody>
                  <a:tcPr/>
                </a:tc>
              </a:tr>
            </a:tbl>
          </a:graphicData>
        </a:graphic>
      </p:graphicFrame>
      <p:sp>
        <p:nvSpPr>
          <p:cNvPr id="28" name="TextBox 27"/>
          <p:cNvSpPr txBox="1"/>
          <p:nvPr/>
        </p:nvSpPr>
        <p:spPr>
          <a:xfrm>
            <a:off x="5379937" y="4753583"/>
            <a:ext cx="678391" cy="307777"/>
          </a:xfrm>
          <a:prstGeom prst="rect">
            <a:avLst/>
          </a:prstGeom>
          <a:noFill/>
        </p:spPr>
        <p:txBody>
          <a:bodyPr wrap="none" rtlCol="0">
            <a:spAutoFit/>
          </a:bodyPr>
          <a:lstStyle/>
          <a:p>
            <a:r>
              <a:rPr lang="en-US" sz="1400" dirty="0" smtClean="0">
                <a:latin typeface="Cambria" panose="02040503050406030204" pitchFamily="18" charset="0"/>
              </a:rPr>
              <a:t>0xff00</a:t>
            </a:r>
            <a:endParaRPr lang="en-US" sz="1400" dirty="0">
              <a:latin typeface="Cambria" panose="02040503050406030204" pitchFamily="18" charset="0"/>
            </a:endParaRPr>
          </a:p>
        </p:txBody>
      </p:sp>
      <p:sp>
        <p:nvSpPr>
          <p:cNvPr id="41" name="TextBox 40"/>
          <p:cNvSpPr txBox="1"/>
          <p:nvPr/>
        </p:nvSpPr>
        <p:spPr>
          <a:xfrm>
            <a:off x="6629400" y="4038600"/>
            <a:ext cx="1385316" cy="2000548"/>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Cambria" panose="02040503050406030204" pitchFamily="18" charset="0"/>
              </a:rPr>
              <a:t>0xff00_1:</a:t>
            </a:r>
          </a:p>
          <a:p>
            <a:endParaRPr lang="en-US" dirty="0" smtClean="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a:p>
            <a:pPr marL="742950" lvl="1" indent="-285750">
              <a:buFont typeface="Arial" panose="020B0604020202020204" pitchFamily="34" charset="0"/>
              <a:buChar char="•"/>
            </a:pPr>
            <a:endParaRPr lang="en-US" sz="1600" dirty="0">
              <a:latin typeface="Cambria" panose="02040503050406030204" pitchFamily="18" charset="0"/>
            </a:endParaRPr>
          </a:p>
        </p:txBody>
      </p:sp>
      <p:graphicFrame>
        <p:nvGraphicFramePr>
          <p:cNvPr id="42" name="Table 41"/>
          <p:cNvGraphicFramePr>
            <a:graphicFrameLocks noGrp="1"/>
          </p:cNvGraphicFramePr>
          <p:nvPr>
            <p:extLst>
              <p:ext uri="{D42A27DB-BD31-4B8C-83A1-F6EECF244321}">
                <p14:modId xmlns:p14="http://schemas.microsoft.com/office/powerpoint/2010/main" val="2155496683"/>
              </p:ext>
            </p:extLst>
          </p:nvPr>
        </p:nvGraphicFramePr>
        <p:xfrm>
          <a:off x="7040880" y="3820423"/>
          <a:ext cx="1939855" cy="2011680"/>
        </p:xfrm>
        <a:graphic>
          <a:graphicData uri="http://schemas.openxmlformats.org/drawingml/2006/table">
            <a:tbl>
              <a:tblPr firstRow="1" bandRow="1">
                <a:tableStyleId>{2D5ABB26-0587-4C30-8999-92F81FD0307C}</a:tableStyleId>
              </a:tblPr>
              <a:tblGrid>
                <a:gridCol w="1644622"/>
                <a:gridCol w="295233"/>
              </a:tblGrid>
              <a:tr h="0">
                <a:tc>
                  <a:txBody>
                    <a:bodyPr/>
                    <a:lstStyle/>
                    <a:p>
                      <a:r>
                        <a:rPr lang="en-US" sz="1600" baseline="0" dirty="0" smtClean="0">
                          <a:solidFill>
                            <a:srgbClr val="0070C0"/>
                          </a:solidFill>
                          <a:latin typeface="Cambria" panose="02040503050406030204" pitchFamily="18" charset="0"/>
                        </a:rPr>
                        <a:t>Haddock( )</a:t>
                      </a:r>
                      <a:endParaRPr lang="en-US" sz="1600" baseline="0" dirty="0">
                        <a:solidFill>
                          <a:srgbClr val="0070C0"/>
                        </a:solidFill>
                        <a:latin typeface="Cambria" panose="02040503050406030204" pitchFamily="18" charset="0"/>
                      </a:endParaRPr>
                    </a:p>
                  </a:txBody>
                  <a:tcPr marR="0"/>
                </a:tc>
                <a:tc>
                  <a:txBody>
                    <a:bodyPr/>
                    <a:lstStyle/>
                    <a:p>
                      <a:r>
                        <a:rPr lang="en-US" sz="1600" baseline="0" dirty="0" smtClean="0">
                          <a:solidFill>
                            <a:srgbClr val="0070C0"/>
                          </a:solidFill>
                          <a:latin typeface="Cambria" panose="02040503050406030204" pitchFamily="18" charset="0"/>
                        </a:rPr>
                        <a:t>C</a:t>
                      </a:r>
                      <a:endParaRPr lang="en-US" sz="1600" baseline="0" dirty="0">
                        <a:solidFill>
                          <a:srgbClr val="0070C0"/>
                        </a:solidFill>
                        <a:latin typeface="Cambria" panose="02040503050406030204" pitchFamily="18" charset="0"/>
                      </a:endParaRPr>
                    </a:p>
                  </a:txBody>
                  <a:tcPr marR="0"/>
                </a:tc>
              </a:tr>
              <a:tr h="0">
                <a:tc>
                  <a:txBody>
                    <a:bodyPr/>
                    <a:lstStyle/>
                    <a:p>
                      <a:r>
                        <a:rPr lang="en-US" sz="1600" baseline="0" dirty="0" smtClean="0">
                          <a:solidFill>
                            <a:srgbClr val="0070C0"/>
                          </a:solidFill>
                          <a:latin typeface="Cambria" panose="02040503050406030204" pitchFamily="18" charset="0"/>
                        </a:rPr>
                        <a:t>Haddock( )</a:t>
                      </a:r>
                      <a:endParaRPr lang="en-US" sz="1600" baseline="0" dirty="0">
                        <a:solidFill>
                          <a:srgbClr val="0070C0"/>
                        </a:solidFill>
                        <a:latin typeface="Cambria" panose="02040503050406030204" pitchFamily="18" charset="0"/>
                      </a:endParaRPr>
                    </a:p>
                  </a:txBody>
                  <a:tcPr marR="0"/>
                </a:tc>
                <a:tc>
                  <a:txBody>
                    <a:bodyPr/>
                    <a:lstStyle/>
                    <a:p>
                      <a:r>
                        <a:rPr lang="en-US" sz="1600" baseline="0" dirty="0" smtClean="0">
                          <a:solidFill>
                            <a:srgbClr val="0070C0"/>
                          </a:solidFill>
                          <a:latin typeface="Cambria" panose="02040503050406030204" pitchFamily="18" charset="0"/>
                        </a:rPr>
                        <a:t>R</a:t>
                      </a:r>
                      <a:endParaRPr lang="en-US" sz="1600" baseline="0" dirty="0">
                        <a:solidFill>
                          <a:srgbClr val="0070C0"/>
                        </a:solidFill>
                        <a:latin typeface="Cambria" panose="02040503050406030204" pitchFamily="18" charset="0"/>
                      </a:endParaRPr>
                    </a:p>
                  </a:txBody>
                  <a:tcPr marR="0"/>
                </a:tc>
              </a:tr>
              <a:tr h="0">
                <a:tc>
                  <a:txBody>
                    <a:bodyPr/>
                    <a:lstStyle/>
                    <a:p>
                      <a:r>
                        <a:rPr lang="en-US" sz="1600" baseline="0" dirty="0" smtClean="0">
                          <a:solidFill>
                            <a:srgbClr val="0070C0"/>
                          </a:solidFill>
                          <a:latin typeface="Cambria" panose="02040503050406030204" pitchFamily="18" charset="0"/>
                        </a:rPr>
                        <a:t>insult_someone( )</a:t>
                      </a:r>
                      <a:endParaRPr lang="en-US" sz="1600" baseline="0" dirty="0">
                        <a:solidFill>
                          <a:srgbClr val="0070C0"/>
                        </a:solidFill>
                        <a:latin typeface="Cambria" panose="02040503050406030204" pitchFamily="18" charset="0"/>
                      </a:endParaRPr>
                    </a:p>
                  </a:txBody>
                  <a:tcPr marR="0"/>
                </a:tc>
                <a:tc>
                  <a:txBody>
                    <a:bodyPr/>
                    <a:lstStyle/>
                    <a:p>
                      <a:r>
                        <a:rPr lang="en-US" sz="1600" baseline="0" dirty="0" smtClean="0">
                          <a:solidFill>
                            <a:srgbClr val="0070C0"/>
                          </a:solidFill>
                          <a:latin typeface="Cambria" panose="02040503050406030204" pitchFamily="18" charset="0"/>
                        </a:rPr>
                        <a:t>C</a:t>
                      </a:r>
                      <a:endParaRPr lang="en-US" sz="1600" baseline="0" dirty="0">
                        <a:solidFill>
                          <a:srgbClr val="0070C0"/>
                        </a:solidFill>
                        <a:latin typeface="Cambria" panose="02040503050406030204" pitchFamily="18" charset="0"/>
                      </a:endParaRPr>
                    </a:p>
                  </a:txBody>
                  <a:tcPr marR="0"/>
                </a:tc>
              </a:tr>
              <a:tr h="0">
                <a:tc>
                  <a:txBody>
                    <a:bodyPr/>
                    <a:lstStyle/>
                    <a:p>
                      <a:r>
                        <a:rPr lang="en-US" sz="1600" baseline="0" dirty="0" smtClean="0">
                          <a:solidFill>
                            <a:srgbClr val="0070C0"/>
                          </a:solidFill>
                          <a:latin typeface="Cambria" panose="02040503050406030204" pitchFamily="18" charset="0"/>
                        </a:rPr>
                        <a:t>insult_someone( )</a:t>
                      </a:r>
                      <a:endParaRPr lang="en-US" sz="1600" baseline="0" dirty="0">
                        <a:solidFill>
                          <a:srgbClr val="0070C0"/>
                        </a:solidFill>
                        <a:latin typeface="Cambria" panose="02040503050406030204" pitchFamily="18" charset="0"/>
                      </a:endParaRPr>
                    </a:p>
                  </a:txBody>
                  <a:tcPr marR="0"/>
                </a:tc>
                <a:tc>
                  <a:txBody>
                    <a:bodyPr/>
                    <a:lstStyle/>
                    <a:p>
                      <a:r>
                        <a:rPr lang="en-US" sz="1600" baseline="0" dirty="0" smtClean="0">
                          <a:solidFill>
                            <a:srgbClr val="0070C0"/>
                          </a:solidFill>
                          <a:latin typeface="Cambria" panose="02040503050406030204" pitchFamily="18" charset="0"/>
                        </a:rPr>
                        <a:t>R</a:t>
                      </a:r>
                      <a:endParaRPr lang="en-US" sz="1600" baseline="0" dirty="0">
                        <a:solidFill>
                          <a:srgbClr val="0070C0"/>
                        </a:solidFill>
                        <a:latin typeface="Cambria" panose="02040503050406030204" pitchFamily="18" charset="0"/>
                      </a:endParaRPr>
                    </a:p>
                  </a:txBody>
                  <a:tcPr marR="0"/>
                </a:tc>
              </a:tr>
              <a:tr h="0">
                <a:tc>
                  <a:txBody>
                    <a:bodyPr/>
                    <a:lstStyle/>
                    <a:p>
                      <a:r>
                        <a:rPr lang="en-US" sz="1600" baseline="0" dirty="0" smtClean="0">
                          <a:solidFill>
                            <a:srgbClr val="0070C0"/>
                          </a:solidFill>
                          <a:latin typeface="Cambria" panose="02040503050406030204" pitchFamily="18" charset="0"/>
                        </a:rPr>
                        <a:t>~Haddock( )</a:t>
                      </a:r>
                      <a:endParaRPr lang="en-US" sz="1600" baseline="0" dirty="0">
                        <a:solidFill>
                          <a:srgbClr val="0070C0"/>
                        </a:solidFill>
                        <a:latin typeface="Cambria" panose="02040503050406030204" pitchFamily="18" charset="0"/>
                      </a:endParaRPr>
                    </a:p>
                  </a:txBody>
                  <a:tcPr marR="0"/>
                </a:tc>
                <a:tc>
                  <a:txBody>
                    <a:bodyPr/>
                    <a:lstStyle/>
                    <a:p>
                      <a:r>
                        <a:rPr lang="en-US" sz="1600" baseline="0" dirty="0" smtClean="0">
                          <a:solidFill>
                            <a:srgbClr val="0070C0"/>
                          </a:solidFill>
                          <a:latin typeface="Cambria" panose="02040503050406030204" pitchFamily="18" charset="0"/>
                        </a:rPr>
                        <a:t>C</a:t>
                      </a:r>
                      <a:endParaRPr lang="en-US" sz="1600" baseline="0" dirty="0">
                        <a:solidFill>
                          <a:srgbClr val="0070C0"/>
                        </a:solidFill>
                        <a:latin typeface="Cambria" panose="02040503050406030204" pitchFamily="18" charset="0"/>
                      </a:endParaRPr>
                    </a:p>
                  </a:txBody>
                  <a:tcPr marR="0"/>
                </a:tc>
              </a:tr>
              <a:tr h="0">
                <a:tc>
                  <a:txBody>
                    <a:bodyPr/>
                    <a:lstStyle/>
                    <a:p>
                      <a:r>
                        <a:rPr lang="en-US" sz="1600" b="0" i="0" u="none" baseline="0" dirty="0" smtClean="0">
                          <a:solidFill>
                            <a:srgbClr val="0070C0"/>
                          </a:solidFill>
                          <a:latin typeface="Cambria" panose="02040503050406030204" pitchFamily="18" charset="0"/>
                        </a:rPr>
                        <a:t>~Haddock( )</a:t>
                      </a:r>
                      <a:endParaRPr lang="en-US" sz="1600" b="0" i="0" u="none" baseline="0" dirty="0">
                        <a:solidFill>
                          <a:srgbClr val="0070C0"/>
                        </a:solidFill>
                        <a:latin typeface="Cambria" panose="02040503050406030204" pitchFamily="18" charset="0"/>
                      </a:endParaRPr>
                    </a:p>
                  </a:txBody>
                  <a:tcPr marR="0"/>
                </a:tc>
                <a:tc>
                  <a:txBody>
                    <a:bodyPr/>
                    <a:lstStyle/>
                    <a:p>
                      <a:r>
                        <a:rPr lang="en-US" sz="1600" b="0" i="0" u="none" baseline="0" dirty="0" smtClean="0">
                          <a:solidFill>
                            <a:srgbClr val="0070C0"/>
                          </a:solidFill>
                          <a:latin typeface="Cambria" panose="02040503050406030204" pitchFamily="18" charset="0"/>
                        </a:rPr>
                        <a:t>R</a:t>
                      </a:r>
                      <a:endParaRPr lang="en-US" sz="1600" b="0" i="0" u="none" baseline="0" dirty="0">
                        <a:solidFill>
                          <a:srgbClr val="0070C0"/>
                        </a:solidFill>
                        <a:latin typeface="Cambria" panose="02040503050406030204" pitchFamily="18" charset="0"/>
                      </a:endParaRPr>
                    </a:p>
                  </a:txBody>
                  <a:tcPr marR="0"/>
                </a:tc>
              </a:tr>
            </a:tbl>
          </a:graphicData>
        </a:graphic>
      </p:graphicFrame>
      <p:sp>
        <p:nvSpPr>
          <p:cNvPr id="46" name="TextBox 45"/>
          <p:cNvSpPr txBox="1"/>
          <p:nvPr/>
        </p:nvSpPr>
        <p:spPr>
          <a:xfrm>
            <a:off x="6627378" y="1528969"/>
            <a:ext cx="1172116" cy="1723549"/>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Cambria" panose="02040503050406030204" pitchFamily="18" charset="0"/>
              </a:rPr>
              <a:t>0xff00:</a:t>
            </a: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a:p>
            <a:pPr marL="742950" lvl="1" indent="-285750">
              <a:buFont typeface="Arial" panose="020B0604020202020204" pitchFamily="34" charset="0"/>
              <a:buChar char="•"/>
            </a:pPr>
            <a:endParaRPr lang="en-US" sz="1600" dirty="0">
              <a:latin typeface="Cambria" panose="02040503050406030204" pitchFamily="18" charset="0"/>
            </a:endParaRPr>
          </a:p>
        </p:txBody>
      </p:sp>
      <p:sp>
        <p:nvSpPr>
          <p:cNvPr id="32" name="TextBox 31"/>
          <p:cNvSpPr txBox="1"/>
          <p:nvPr/>
        </p:nvSpPr>
        <p:spPr>
          <a:xfrm>
            <a:off x="7223490" y="1163334"/>
            <a:ext cx="1591461" cy="369332"/>
          </a:xfrm>
          <a:prstGeom prst="rect">
            <a:avLst/>
          </a:prstGeom>
          <a:noFill/>
        </p:spPr>
        <p:txBody>
          <a:bodyPr wrap="none" rtlCol="0">
            <a:spAutoFit/>
          </a:bodyPr>
          <a:lstStyle/>
          <a:p>
            <a:r>
              <a:rPr lang="en-US" b="1" dirty="0" smtClean="0">
                <a:latin typeface="Cambria" panose="02040503050406030204" pitchFamily="18" charset="0"/>
              </a:rPr>
              <a:t>Object-traces</a:t>
            </a:r>
            <a:endParaRPr lang="en-US" b="1" dirty="0">
              <a:latin typeface="Cambria" panose="02040503050406030204" pitchFamily="18" charset="0"/>
            </a:endParaRPr>
          </a:p>
        </p:txBody>
      </p:sp>
      <p:sp>
        <p:nvSpPr>
          <p:cNvPr id="3" name="Rounded Rectangle 2"/>
          <p:cNvSpPr/>
          <p:nvPr/>
        </p:nvSpPr>
        <p:spPr>
          <a:xfrm>
            <a:off x="3734279" y="1600200"/>
            <a:ext cx="2202456" cy="9906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smtClean="0">
                <a:solidFill>
                  <a:schemeClr val="bg1"/>
                </a:solidFill>
                <a:latin typeface="Cambria" panose="02040503050406030204" pitchFamily="18" charset="0"/>
              </a:rPr>
              <a:t>Different objects get the same address on the Activation Record</a:t>
            </a:r>
            <a:endParaRPr lang="en-US" sz="1600" dirty="0">
              <a:solidFill>
                <a:schemeClr val="bg1"/>
              </a:solidFill>
              <a:latin typeface="Cambria" panose="02040503050406030204" pitchFamily="18" charset="0"/>
            </a:endParaRPr>
          </a:p>
        </p:txBody>
      </p:sp>
      <p:sp>
        <p:nvSpPr>
          <p:cNvPr id="33" name="Rounded Rectangle 32"/>
          <p:cNvSpPr/>
          <p:nvPr/>
        </p:nvSpPr>
        <p:spPr>
          <a:xfrm>
            <a:off x="3733800" y="2819400"/>
            <a:ext cx="2202456" cy="6096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smtClean="0">
                <a:solidFill>
                  <a:schemeClr val="bg1"/>
                </a:solidFill>
                <a:latin typeface="Cambria" panose="02040503050406030204" pitchFamily="18" charset="0"/>
              </a:rPr>
              <a:t>Address Versioning</a:t>
            </a:r>
            <a:endParaRPr lang="en-US" sz="1600" dirty="0">
              <a:solidFill>
                <a:schemeClr val="bg1"/>
              </a:solidFill>
              <a:latin typeface="Cambria" panose="02040503050406030204" pitchFamily="18" charset="0"/>
            </a:endParaRPr>
          </a:p>
        </p:txBody>
      </p:sp>
      <p:graphicFrame>
        <p:nvGraphicFramePr>
          <p:cNvPr id="47" name="Table 46"/>
          <p:cNvGraphicFramePr>
            <a:graphicFrameLocks noGrp="1"/>
          </p:cNvGraphicFramePr>
          <p:nvPr>
            <p:extLst>
              <p:ext uri="{D42A27DB-BD31-4B8C-83A1-F6EECF244321}">
                <p14:modId xmlns:p14="http://schemas.microsoft.com/office/powerpoint/2010/main" val="1820660591"/>
              </p:ext>
            </p:extLst>
          </p:nvPr>
        </p:nvGraphicFramePr>
        <p:xfrm>
          <a:off x="7051745" y="4312920"/>
          <a:ext cx="1939855" cy="2011680"/>
        </p:xfrm>
        <a:graphic>
          <a:graphicData uri="http://schemas.openxmlformats.org/drawingml/2006/table">
            <a:tbl>
              <a:tblPr firstRow="1" bandRow="1">
                <a:tableStyleId>{2D5ABB26-0587-4C30-8999-92F81FD0307C}</a:tableStyleId>
              </a:tblPr>
              <a:tblGrid>
                <a:gridCol w="1711255"/>
                <a:gridCol w="228600"/>
              </a:tblGrid>
              <a:tr h="0">
                <a:tc>
                  <a:txBody>
                    <a:bodyPr/>
                    <a:lstStyle/>
                    <a:p>
                      <a:r>
                        <a:rPr lang="en-US" sz="1600" baseline="0" dirty="0" smtClean="0">
                          <a:solidFill>
                            <a:srgbClr val="0070C0"/>
                          </a:solidFill>
                          <a:latin typeface="Cambria" panose="02040503050406030204" pitchFamily="18" charset="0"/>
                        </a:rPr>
                        <a:t>Haddock( )</a:t>
                      </a:r>
                      <a:endParaRPr lang="en-US" sz="1600" baseline="0" dirty="0">
                        <a:solidFill>
                          <a:srgbClr val="0070C0"/>
                        </a:solidFill>
                        <a:latin typeface="Cambria" panose="02040503050406030204" pitchFamily="18"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solidFill>
                            <a:srgbClr val="0070C0"/>
                          </a:solidFill>
                          <a:latin typeface="Cambria" panose="02040503050406030204" pitchFamily="18" charset="0"/>
                        </a:rPr>
                        <a:t>C</a:t>
                      </a:r>
                      <a:endParaRPr lang="en-US" sz="1600" baseline="0" dirty="0">
                        <a:solidFill>
                          <a:srgbClr val="0070C0"/>
                        </a:solidFill>
                        <a:latin typeface="Cambria" panose="02040503050406030204" pitchFamily="18" charset="0"/>
                      </a:endParaRPr>
                    </a:p>
                  </a:txBody>
                  <a:tcPr marL="18288"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r>
                        <a:rPr lang="en-US" sz="1600" baseline="0" dirty="0" smtClean="0">
                          <a:solidFill>
                            <a:srgbClr val="0070C0"/>
                          </a:solidFill>
                          <a:latin typeface="Cambria" panose="02040503050406030204" pitchFamily="18" charset="0"/>
                        </a:rPr>
                        <a:t>Haddock( )</a:t>
                      </a:r>
                      <a:endParaRPr lang="en-US" sz="1600" baseline="0" dirty="0">
                        <a:solidFill>
                          <a:srgbClr val="0070C0"/>
                        </a:solidFill>
                        <a:latin typeface="Cambria" panose="02040503050406030204" pitchFamily="18"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solidFill>
                            <a:srgbClr val="0070C0"/>
                          </a:solidFill>
                          <a:latin typeface="Cambria" panose="02040503050406030204" pitchFamily="18" charset="0"/>
                        </a:rPr>
                        <a:t>R</a:t>
                      </a:r>
                      <a:endParaRPr lang="en-US" sz="1600" baseline="0" dirty="0">
                        <a:solidFill>
                          <a:srgbClr val="0070C0"/>
                        </a:solidFill>
                        <a:latin typeface="Cambria" panose="02040503050406030204" pitchFamily="18" charset="0"/>
                      </a:endParaRPr>
                    </a:p>
                  </a:txBody>
                  <a:tcPr marL="18288"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r>
                        <a:rPr lang="en-US" sz="1600" baseline="0" dirty="0" smtClean="0">
                          <a:solidFill>
                            <a:srgbClr val="0070C0"/>
                          </a:solidFill>
                          <a:latin typeface="Cambria" panose="02040503050406030204" pitchFamily="18" charset="0"/>
                        </a:rPr>
                        <a:t>insult_someone( )</a:t>
                      </a:r>
                      <a:endParaRPr lang="en-US" sz="1600" baseline="0" dirty="0">
                        <a:solidFill>
                          <a:srgbClr val="0070C0"/>
                        </a:solidFill>
                        <a:latin typeface="Cambria" panose="02040503050406030204" pitchFamily="18"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solidFill>
                            <a:srgbClr val="0070C0"/>
                          </a:solidFill>
                          <a:latin typeface="Cambria" panose="02040503050406030204" pitchFamily="18" charset="0"/>
                        </a:rPr>
                        <a:t>C</a:t>
                      </a:r>
                      <a:endParaRPr lang="en-US" sz="1600" baseline="0" dirty="0">
                        <a:solidFill>
                          <a:srgbClr val="0070C0"/>
                        </a:solidFill>
                        <a:latin typeface="Cambria" panose="02040503050406030204" pitchFamily="18" charset="0"/>
                      </a:endParaRPr>
                    </a:p>
                  </a:txBody>
                  <a:tcPr marL="18288"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r>
                        <a:rPr lang="en-US" sz="1600" baseline="0" dirty="0" smtClean="0">
                          <a:solidFill>
                            <a:srgbClr val="0070C0"/>
                          </a:solidFill>
                          <a:latin typeface="Cambria" panose="02040503050406030204" pitchFamily="18" charset="0"/>
                        </a:rPr>
                        <a:t>insult_someone( )</a:t>
                      </a:r>
                      <a:endParaRPr lang="en-US" sz="1600" baseline="0" dirty="0">
                        <a:solidFill>
                          <a:srgbClr val="0070C0"/>
                        </a:solidFill>
                        <a:latin typeface="Cambria" panose="02040503050406030204" pitchFamily="18"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solidFill>
                            <a:srgbClr val="0070C0"/>
                          </a:solidFill>
                          <a:latin typeface="Cambria" panose="02040503050406030204" pitchFamily="18" charset="0"/>
                        </a:rPr>
                        <a:t>R</a:t>
                      </a:r>
                      <a:endParaRPr lang="en-US" sz="1600" baseline="0" dirty="0">
                        <a:solidFill>
                          <a:srgbClr val="0070C0"/>
                        </a:solidFill>
                        <a:latin typeface="Cambria" panose="02040503050406030204" pitchFamily="18" charset="0"/>
                      </a:endParaRPr>
                    </a:p>
                  </a:txBody>
                  <a:tcPr marL="18288"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r>
                        <a:rPr lang="en-US" sz="1600" baseline="0" dirty="0" smtClean="0">
                          <a:solidFill>
                            <a:srgbClr val="0070C0"/>
                          </a:solidFill>
                          <a:latin typeface="Cambria" panose="02040503050406030204" pitchFamily="18" charset="0"/>
                        </a:rPr>
                        <a:t>~Haddock( )</a:t>
                      </a:r>
                      <a:endParaRPr lang="en-US" sz="1600" baseline="0" dirty="0">
                        <a:solidFill>
                          <a:srgbClr val="0070C0"/>
                        </a:solidFill>
                        <a:latin typeface="Cambria" panose="02040503050406030204" pitchFamily="18"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solidFill>
                            <a:srgbClr val="0070C0"/>
                          </a:solidFill>
                          <a:latin typeface="Cambria" panose="02040503050406030204" pitchFamily="18" charset="0"/>
                        </a:rPr>
                        <a:t>C</a:t>
                      </a:r>
                      <a:endParaRPr lang="en-US" sz="1600" baseline="0" dirty="0">
                        <a:solidFill>
                          <a:srgbClr val="0070C0"/>
                        </a:solidFill>
                        <a:latin typeface="Cambria" panose="02040503050406030204" pitchFamily="18" charset="0"/>
                      </a:endParaRPr>
                    </a:p>
                  </a:txBody>
                  <a:tcPr marL="18288"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r>
                        <a:rPr lang="en-US" sz="1600" b="0" i="0" u="none" baseline="0" dirty="0" smtClean="0">
                          <a:solidFill>
                            <a:srgbClr val="0070C0"/>
                          </a:solidFill>
                          <a:latin typeface="Cambria" panose="02040503050406030204" pitchFamily="18" charset="0"/>
                        </a:rPr>
                        <a:t>~Haddock( )</a:t>
                      </a:r>
                      <a:endParaRPr lang="en-US" sz="1600" b="0" i="0" u="none" baseline="0" dirty="0">
                        <a:solidFill>
                          <a:srgbClr val="0070C0"/>
                        </a:solidFill>
                        <a:latin typeface="Cambria" panose="02040503050406030204" pitchFamily="18"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u="none" baseline="0" dirty="0" smtClean="0">
                          <a:solidFill>
                            <a:srgbClr val="0070C0"/>
                          </a:solidFill>
                          <a:latin typeface="Cambria" panose="02040503050406030204" pitchFamily="18" charset="0"/>
                        </a:rPr>
                        <a:t>R</a:t>
                      </a:r>
                      <a:endParaRPr lang="en-US" sz="1600" b="0" i="0" u="none" baseline="0" dirty="0">
                        <a:solidFill>
                          <a:srgbClr val="0070C0"/>
                        </a:solidFill>
                        <a:latin typeface="Cambria" panose="02040503050406030204" pitchFamily="18" charset="0"/>
                      </a:endParaRPr>
                    </a:p>
                  </a:txBody>
                  <a:tcPr marL="18288"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8" name="TextBox 47"/>
          <p:cNvSpPr txBox="1"/>
          <p:nvPr/>
        </p:nvSpPr>
        <p:spPr>
          <a:xfrm>
            <a:off x="6629400" y="1532666"/>
            <a:ext cx="1385316" cy="1723549"/>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Cambria" panose="02040503050406030204" pitchFamily="18" charset="0"/>
              </a:rPr>
              <a:t>0xff00_0:</a:t>
            </a: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a:p>
            <a:pPr marL="742950" lvl="1" indent="-285750">
              <a:buFont typeface="Arial" panose="020B0604020202020204" pitchFamily="34" charset="0"/>
              <a:buChar char="•"/>
            </a:pPr>
            <a:endParaRPr lang="en-US" sz="1600" dirty="0">
              <a:latin typeface="Cambria" panose="02040503050406030204" pitchFamily="18" charset="0"/>
            </a:endParaRPr>
          </a:p>
        </p:txBody>
      </p:sp>
      <p:cxnSp>
        <p:nvCxnSpPr>
          <p:cNvPr id="29" name="Straight Arrow Connector 28"/>
          <p:cNvCxnSpPr/>
          <p:nvPr/>
        </p:nvCxnSpPr>
        <p:spPr>
          <a:xfrm flipH="1">
            <a:off x="5379937" y="5053621"/>
            <a:ext cx="533400" cy="0"/>
          </a:xfrm>
          <a:prstGeom prst="straightConnector1">
            <a:avLst/>
          </a:prstGeom>
          <a:ln w="254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43" name="Right Arrow 42"/>
          <p:cNvSpPr/>
          <p:nvPr/>
        </p:nvSpPr>
        <p:spPr>
          <a:xfrm flipH="1">
            <a:off x="1055914" y="5867400"/>
            <a:ext cx="609600" cy="2667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4" name="Rectangle 43"/>
          <p:cNvSpPr/>
          <p:nvPr/>
        </p:nvSpPr>
        <p:spPr>
          <a:xfrm>
            <a:off x="4186859" y="4833921"/>
            <a:ext cx="1193078" cy="79432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ctr"/>
          <a:lstStyle/>
          <a:p>
            <a:pPr algn="ctr"/>
            <a:endParaRPr lang="en-US" dirty="0">
              <a:latin typeface="Cambria" panose="02040503050406030204" pitchFamily="18" charset="0"/>
            </a:endParaRPr>
          </a:p>
        </p:txBody>
      </p:sp>
      <p:sp>
        <p:nvSpPr>
          <p:cNvPr id="39" name="Rectangle 38"/>
          <p:cNvSpPr/>
          <p:nvPr/>
        </p:nvSpPr>
        <p:spPr>
          <a:xfrm>
            <a:off x="4186859" y="5061360"/>
            <a:ext cx="1193078" cy="334149"/>
          </a:xfrm>
          <a:prstGeom prst="rect">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ctr"/>
          <a:lstStyle/>
          <a:p>
            <a:pPr algn="ctr"/>
            <a:r>
              <a:rPr lang="en-US" dirty="0">
                <a:latin typeface="Cambria" panose="02040503050406030204" pitchFamily="18" charset="0"/>
              </a:rPr>
              <a:t>t</a:t>
            </a:r>
          </a:p>
        </p:txBody>
      </p:sp>
      <p:sp>
        <p:nvSpPr>
          <p:cNvPr id="45" name="Left Brace 44"/>
          <p:cNvSpPr/>
          <p:nvPr/>
        </p:nvSpPr>
        <p:spPr>
          <a:xfrm>
            <a:off x="3657600" y="4833921"/>
            <a:ext cx="471688" cy="794326"/>
          </a:xfrm>
          <a:prstGeom prst="leftBr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974989" y="4694762"/>
            <a:ext cx="961289" cy="738664"/>
          </a:xfrm>
          <a:prstGeom prst="rect">
            <a:avLst/>
          </a:prstGeom>
          <a:noFill/>
        </p:spPr>
        <p:txBody>
          <a:bodyPr wrap="none" rtlCol="0">
            <a:spAutoFit/>
          </a:bodyPr>
          <a:lstStyle/>
          <a:p>
            <a:r>
              <a:rPr lang="en-US" sz="1400" dirty="0" smtClean="0">
                <a:latin typeface="Cambria" panose="02040503050406030204" pitchFamily="18" charset="0"/>
              </a:rPr>
              <a:t>Activation</a:t>
            </a:r>
          </a:p>
          <a:p>
            <a:r>
              <a:rPr lang="en-US" sz="1400" dirty="0" smtClean="0">
                <a:latin typeface="Cambria" panose="02040503050406030204" pitchFamily="18" charset="0"/>
              </a:rPr>
              <a:t>Record of</a:t>
            </a:r>
          </a:p>
          <a:p>
            <a:r>
              <a:rPr lang="en-US" sz="1400" dirty="0" smtClean="0">
                <a:latin typeface="Cambria" panose="02040503050406030204" pitchFamily="18" charset="0"/>
              </a:rPr>
              <a:t>foo( )</a:t>
            </a:r>
            <a:endParaRPr lang="en-US" sz="1400" dirty="0">
              <a:latin typeface="Cambria" panose="02040503050406030204" pitchFamily="18" charset="0"/>
            </a:endParaRPr>
          </a:p>
        </p:txBody>
      </p:sp>
      <p:sp>
        <p:nvSpPr>
          <p:cNvPr id="50" name="Right Arrow 49"/>
          <p:cNvSpPr/>
          <p:nvPr/>
        </p:nvSpPr>
        <p:spPr>
          <a:xfrm flipH="1">
            <a:off x="1066800" y="6134100"/>
            <a:ext cx="609600" cy="2667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1" name="Rectangle 50"/>
          <p:cNvSpPr/>
          <p:nvPr/>
        </p:nvSpPr>
        <p:spPr>
          <a:xfrm>
            <a:off x="4191000" y="4844474"/>
            <a:ext cx="1188937" cy="794326"/>
          </a:xfrm>
          <a:prstGeom prst="rect">
            <a:avLst/>
          </a:prstGeom>
          <a:solidFill>
            <a:srgbClr val="B71977"/>
          </a:solidFill>
          <a:ln>
            <a:solidFill>
              <a:srgbClr val="B71977"/>
            </a:solidFill>
          </a:ln>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ctr"/>
          <a:lstStyle/>
          <a:p>
            <a:pPr algn="ctr"/>
            <a:endParaRPr lang="en-US" dirty="0">
              <a:latin typeface="Cambria" panose="02040503050406030204" pitchFamily="18" charset="0"/>
            </a:endParaRPr>
          </a:p>
        </p:txBody>
      </p:sp>
      <p:sp>
        <p:nvSpPr>
          <p:cNvPr id="52" name="TextBox 51"/>
          <p:cNvSpPr txBox="1"/>
          <p:nvPr/>
        </p:nvSpPr>
        <p:spPr>
          <a:xfrm>
            <a:off x="2974989" y="4684289"/>
            <a:ext cx="961289" cy="738664"/>
          </a:xfrm>
          <a:prstGeom prst="rect">
            <a:avLst/>
          </a:prstGeom>
          <a:noFill/>
        </p:spPr>
        <p:txBody>
          <a:bodyPr wrap="none" rtlCol="0">
            <a:spAutoFit/>
          </a:bodyPr>
          <a:lstStyle/>
          <a:p>
            <a:r>
              <a:rPr lang="en-US" sz="1400" dirty="0" smtClean="0">
                <a:latin typeface="Cambria" panose="02040503050406030204" pitchFamily="18" charset="0"/>
              </a:rPr>
              <a:t>Activation</a:t>
            </a:r>
          </a:p>
          <a:p>
            <a:r>
              <a:rPr lang="en-US" sz="1400" dirty="0" smtClean="0">
                <a:latin typeface="Cambria" panose="02040503050406030204" pitchFamily="18" charset="0"/>
              </a:rPr>
              <a:t>Record of</a:t>
            </a:r>
          </a:p>
          <a:p>
            <a:r>
              <a:rPr lang="en-US" sz="1400" dirty="0" smtClean="0">
                <a:latin typeface="Cambria" panose="02040503050406030204" pitchFamily="18" charset="0"/>
              </a:rPr>
              <a:t>bar( )</a:t>
            </a:r>
            <a:endParaRPr lang="en-US" sz="1400" dirty="0">
              <a:latin typeface="Cambria" panose="02040503050406030204" pitchFamily="18" charset="0"/>
            </a:endParaRPr>
          </a:p>
        </p:txBody>
      </p:sp>
      <p:sp>
        <p:nvSpPr>
          <p:cNvPr id="53" name="Rectangle 52"/>
          <p:cNvSpPr/>
          <p:nvPr/>
        </p:nvSpPr>
        <p:spPr>
          <a:xfrm>
            <a:off x="4186859" y="5064094"/>
            <a:ext cx="1193078" cy="33414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ctr"/>
          <a:lstStyle/>
          <a:p>
            <a:pPr algn="ctr"/>
            <a:r>
              <a:rPr lang="en-US" dirty="0">
                <a:latin typeface="Cambria" panose="02040503050406030204" pitchFamily="18" charset="0"/>
              </a:rPr>
              <a:t>h</a:t>
            </a:r>
          </a:p>
        </p:txBody>
      </p:sp>
    </p:spTree>
    <p:extLst>
      <p:ext uri="{BB962C8B-B14F-4D97-AF65-F5344CB8AC3E}">
        <p14:creationId xmlns:p14="http://schemas.microsoft.com/office/powerpoint/2010/main" val="197149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1500"/>
                            </p:stCondLst>
                            <p:childTnLst>
                              <p:par>
                                <p:cTn id="39" presetID="10" presetClass="exit" presetSubtype="0" fill="hold" grpId="1" nodeType="afterEffect">
                                  <p:stCondLst>
                                    <p:cond delay="0"/>
                                  </p:stCondLst>
                                  <p:childTnLst>
                                    <p:animEffect transition="out" filter="fade">
                                      <p:cBhvr>
                                        <p:cTn id="40" dur="500"/>
                                        <p:tgtEl>
                                          <p:spTgt spid="43"/>
                                        </p:tgtEl>
                                      </p:cBhvr>
                                    </p:animEffect>
                                    <p:set>
                                      <p:cBhvr>
                                        <p:cTn id="41" dur="1" fill="hold">
                                          <p:stCondLst>
                                            <p:cond delay="499"/>
                                          </p:stCondLst>
                                        </p:cTn>
                                        <p:tgtEl>
                                          <p:spTgt spid="43"/>
                                        </p:tgtEl>
                                        <p:attrNameLst>
                                          <p:attrName>style.visibility</p:attrName>
                                        </p:attrNameLst>
                                      </p:cBhvr>
                                      <p:to>
                                        <p:strVal val="hidden"/>
                                      </p:to>
                                    </p:se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childTnLst>
                          </p:cTn>
                        </p:par>
                        <p:par>
                          <p:cTn id="46" fill="hold">
                            <p:stCondLst>
                              <p:cond delay="2500"/>
                            </p:stCondLst>
                            <p:childTnLst>
                              <p:par>
                                <p:cTn id="47" presetID="10" presetClass="exit" presetSubtype="0" fill="hold" grpId="1" nodeType="afterEffect">
                                  <p:stCondLst>
                                    <p:cond delay="0"/>
                                  </p:stCondLst>
                                  <p:childTnLst>
                                    <p:animEffect transition="out" filter="fade">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44"/>
                                        </p:tgtEl>
                                      </p:cBhvr>
                                    </p:animEffect>
                                    <p:set>
                                      <p:cBhvr>
                                        <p:cTn id="52" dur="1" fill="hold">
                                          <p:stCondLst>
                                            <p:cond delay="499"/>
                                          </p:stCondLst>
                                        </p:cTn>
                                        <p:tgtEl>
                                          <p:spTgt spid="4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49"/>
                                        </p:tgtEl>
                                      </p:cBhvr>
                                    </p:animEffect>
                                    <p:set>
                                      <p:cBhvr>
                                        <p:cTn id="55" dur="1" fill="hold">
                                          <p:stCondLst>
                                            <p:cond delay="499"/>
                                          </p:stCondLst>
                                        </p:cTn>
                                        <p:tgtEl>
                                          <p:spTgt spid="4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45"/>
                                        </p:tgtEl>
                                      </p:cBhvr>
                                    </p:animEffect>
                                    <p:set>
                                      <p:cBhvr>
                                        <p:cTn id="58" dur="1" fill="hold">
                                          <p:stCondLst>
                                            <p:cond delay="499"/>
                                          </p:stCondLst>
                                        </p:cTn>
                                        <p:tgtEl>
                                          <p:spTgt spid="45"/>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500"/>
                                        <p:tgtEl>
                                          <p:spTgt spid="28"/>
                                        </p:tgtEl>
                                      </p:cBhvr>
                                    </p:animEffect>
                                    <p:set>
                                      <p:cBhvr>
                                        <p:cTn id="64" dur="1" fill="hold">
                                          <p:stCondLst>
                                            <p:cond delay="499"/>
                                          </p:stCondLst>
                                        </p:cTn>
                                        <p:tgtEl>
                                          <p:spTgt spid="28"/>
                                        </p:tgtEl>
                                        <p:attrNameLst>
                                          <p:attrName>style.visibility</p:attrName>
                                        </p:attrNameLst>
                                      </p:cBhvr>
                                      <p:to>
                                        <p:strVal val="hidden"/>
                                      </p:to>
                                    </p:set>
                                  </p:childTnLst>
                                </p:cTn>
                              </p:par>
                            </p:childTnLst>
                          </p:cTn>
                        </p:par>
                        <p:par>
                          <p:cTn id="65" fill="hold">
                            <p:stCondLst>
                              <p:cond delay="3000"/>
                            </p:stCondLst>
                            <p:childTnLst>
                              <p:par>
                                <p:cTn id="66" presetID="10" presetClass="entr" presetSubtype="0"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grpId="2"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par>
                                <p:cTn id="78" presetID="10" presetClass="entr" presetSubtype="0" fill="hold"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par>
                                <p:cTn id="81" presetID="10" presetClass="entr" presetSubtype="0" fill="hold" grpId="1"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500"/>
                                        <p:tgtEl>
                                          <p:spTgt spid="4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par>
                                <p:cTn id="95" presetID="10" presetClass="entr" presetSubtype="0" fill="hold"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p:cTn id="102" dur="500" fill="hold"/>
                                        <p:tgtEl>
                                          <p:spTgt spid="33"/>
                                        </p:tgtEl>
                                        <p:attrNameLst>
                                          <p:attrName>ppt_w</p:attrName>
                                        </p:attrNameLst>
                                      </p:cBhvr>
                                      <p:tavLst>
                                        <p:tav tm="0">
                                          <p:val>
                                            <p:fltVal val="0"/>
                                          </p:val>
                                        </p:tav>
                                        <p:tav tm="100000">
                                          <p:val>
                                            <p:strVal val="#ppt_w"/>
                                          </p:val>
                                        </p:tav>
                                      </p:tavLst>
                                    </p:anim>
                                    <p:anim calcmode="lin" valueType="num">
                                      <p:cBhvr>
                                        <p:cTn id="103" dur="500" fill="hold"/>
                                        <p:tgtEl>
                                          <p:spTgt spid="33"/>
                                        </p:tgtEl>
                                        <p:attrNameLst>
                                          <p:attrName>ppt_h</p:attrName>
                                        </p:attrNameLst>
                                      </p:cBhvr>
                                      <p:tavLst>
                                        <p:tav tm="0">
                                          <p:val>
                                            <p:fltVal val="0"/>
                                          </p:val>
                                        </p:tav>
                                        <p:tav tm="100000">
                                          <p:val>
                                            <p:strVal val="#ppt_h"/>
                                          </p:val>
                                        </p:tav>
                                      </p:tavLst>
                                    </p:anim>
                                    <p:animEffect transition="in" filter="fade">
                                      <p:cBhvr>
                                        <p:cTn id="104" dur="500"/>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42"/>
                                        </p:tgtEl>
                                      </p:cBhvr>
                                    </p:animEffect>
                                    <p:set>
                                      <p:cBhvr>
                                        <p:cTn id="109" dur="1" fill="hold">
                                          <p:stCondLst>
                                            <p:cond delay="499"/>
                                          </p:stCondLst>
                                        </p:cTn>
                                        <p:tgtEl>
                                          <p:spTgt spid="42"/>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46"/>
                                        </p:tgtEl>
                                      </p:cBhvr>
                                    </p:animEffect>
                                    <p:set>
                                      <p:cBhvr>
                                        <p:cTn id="112" dur="1" fill="hold">
                                          <p:stCondLst>
                                            <p:cond delay="499"/>
                                          </p:stCondLst>
                                        </p:cTn>
                                        <p:tgtEl>
                                          <p:spTgt spid="46"/>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48"/>
                                        </p:tgtEl>
                                        <p:attrNameLst>
                                          <p:attrName>style.visibility</p:attrName>
                                        </p:attrNameLst>
                                      </p:cBhvr>
                                      <p:to>
                                        <p:strVal val="visible"/>
                                      </p:to>
                                    </p:set>
                                    <p:animEffect transition="in" filter="fade">
                                      <p:cBhvr>
                                        <p:cTn id="116" dur="500"/>
                                        <p:tgtEl>
                                          <p:spTgt spid="48"/>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500"/>
                                        <p:tgtEl>
                                          <p:spTgt spid="4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8" grpId="2"/>
      <p:bldP spid="41" grpId="0"/>
      <p:bldP spid="46" grpId="0"/>
      <p:bldP spid="46" grpId="1"/>
      <p:bldP spid="32" grpId="0"/>
      <p:bldP spid="3" grpId="0" animBg="1"/>
      <p:bldP spid="33" grpId="0" animBg="1"/>
      <p:bldP spid="48" grpId="0"/>
      <p:bldP spid="43" grpId="0" animBg="1"/>
      <p:bldP spid="43" grpId="1" animBg="1"/>
      <p:bldP spid="44" grpId="0" animBg="1"/>
      <p:bldP spid="44" grpId="1" animBg="1"/>
      <p:bldP spid="39" grpId="0" animBg="1"/>
      <p:bldP spid="39" grpId="1" animBg="1"/>
      <p:bldP spid="45" grpId="0" animBg="1"/>
      <p:bldP spid="45" grpId="1" animBg="1"/>
      <p:bldP spid="45" grpId="2" animBg="1"/>
      <p:bldP spid="49" grpId="0"/>
      <p:bldP spid="49" grpId="1"/>
      <p:bldP spid="50" grpId="0" animBg="1"/>
      <p:bldP spid="51" grpId="0" animBg="1"/>
      <p:bldP spid="52" grpId="0"/>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936" y="4247251"/>
            <a:ext cx="1435608" cy="2414295"/>
          </a:xfrm>
          <a:prstGeom prst="rect">
            <a:avLst/>
          </a:prstGeom>
        </p:spPr>
      </p:pic>
      <p:sp>
        <p:nvSpPr>
          <p:cNvPr id="2" name="Title 1"/>
          <p:cNvSpPr>
            <a:spLocks noGrp="1"/>
          </p:cNvSpPr>
          <p:nvPr>
            <p:ph type="title"/>
          </p:nvPr>
        </p:nvSpPr>
        <p:spPr/>
        <p:txBody>
          <a:bodyPr/>
          <a:lstStyle/>
          <a:p>
            <a:r>
              <a:rPr lang="en-US" dirty="0" smtClean="0"/>
              <a:t>Inheritance</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latin typeface="Cambria" panose="02040503050406030204" pitchFamily="18" charset="0"/>
              </a:rPr>
              <a:t>12</a:t>
            </a:fld>
            <a:endParaRPr lang="en-US" dirty="0">
              <a:latin typeface="Cambria" panose="02040503050406030204" pitchFamily="18" charset="0"/>
            </a:endParaRPr>
          </a:p>
        </p:txBody>
      </p:sp>
      <p:sp>
        <p:nvSpPr>
          <p:cNvPr id="7" name="Rectangle 6"/>
          <p:cNvSpPr/>
          <p:nvPr/>
        </p:nvSpPr>
        <p:spPr>
          <a:xfrm>
            <a:off x="228600" y="1159637"/>
            <a:ext cx="2667000" cy="55318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C00000"/>
                </a:solidFill>
                <a:latin typeface="Cambria" panose="02040503050406030204" pitchFamily="18" charset="0"/>
              </a:rPr>
              <a:t>class Human{</a:t>
            </a:r>
          </a:p>
          <a:p>
            <a:r>
              <a:rPr lang="en-US" sz="1600" dirty="0">
                <a:solidFill>
                  <a:srgbClr val="C00000"/>
                </a:solidFill>
                <a:latin typeface="Cambria" panose="02040503050406030204" pitchFamily="18" charset="0"/>
              </a:rPr>
              <a:t> </a:t>
            </a:r>
            <a:r>
              <a:rPr lang="en-US" sz="1600" dirty="0" smtClean="0">
                <a:solidFill>
                  <a:srgbClr val="C00000"/>
                </a:solidFill>
                <a:latin typeface="Cambria" panose="02040503050406030204" pitchFamily="18" charset="0"/>
              </a:rPr>
              <a:t>   . . .</a:t>
            </a:r>
          </a:p>
          <a:p>
            <a:r>
              <a:rPr lang="en-US" sz="1600" dirty="0">
                <a:solidFill>
                  <a:srgbClr val="C00000"/>
                </a:solidFill>
                <a:latin typeface="Cambria" panose="02040503050406030204" pitchFamily="18" charset="0"/>
              </a:rPr>
              <a:t> </a:t>
            </a:r>
            <a:r>
              <a:rPr lang="en-US" sz="1600" dirty="0" smtClean="0">
                <a:solidFill>
                  <a:srgbClr val="C00000"/>
                </a:solidFill>
                <a:latin typeface="Cambria" panose="02040503050406030204" pitchFamily="18" charset="0"/>
              </a:rPr>
              <a:t>   ~Human( );</a:t>
            </a:r>
          </a:p>
          <a:p>
            <a:r>
              <a:rPr lang="en-US" sz="1600" dirty="0" smtClean="0">
                <a:solidFill>
                  <a:srgbClr val="C00000"/>
                </a:solidFill>
                <a:latin typeface="Cambria" panose="02040503050406030204" pitchFamily="18" charset="0"/>
              </a:rPr>
              <a:t>};</a:t>
            </a:r>
          </a:p>
          <a:p>
            <a:endParaRPr lang="en-US" sz="1600" dirty="0">
              <a:solidFill>
                <a:schemeClr val="tx1"/>
              </a:solidFill>
              <a:latin typeface="Cambria" panose="02040503050406030204" pitchFamily="18" charset="0"/>
            </a:endParaRPr>
          </a:p>
          <a:p>
            <a:r>
              <a:rPr lang="en-US" sz="1600" dirty="0" smtClean="0">
                <a:solidFill>
                  <a:srgbClr val="0070C0"/>
                </a:solidFill>
                <a:latin typeface="Cambria" panose="02040503050406030204" pitchFamily="18" charset="0"/>
              </a:rPr>
              <a:t>class Reporter :              public Human {</a:t>
            </a:r>
          </a:p>
          <a:p>
            <a:r>
              <a:rPr lang="en-US" sz="1600" dirty="0" smtClean="0">
                <a:solidFill>
                  <a:srgbClr val="0070C0"/>
                </a:solidFill>
                <a:latin typeface="Cambria" panose="02040503050406030204" pitchFamily="18" charset="0"/>
              </a:rPr>
              <a:t>    . . . </a:t>
            </a:r>
          </a:p>
          <a:p>
            <a:r>
              <a:rPr lang="en-US" sz="1600" dirty="0">
                <a:solidFill>
                  <a:srgbClr val="0070C0"/>
                </a:solidFill>
                <a:latin typeface="Cambria" panose="02040503050406030204" pitchFamily="18" charset="0"/>
              </a:rPr>
              <a:t> </a:t>
            </a:r>
            <a:r>
              <a:rPr lang="en-US" sz="1600" dirty="0" smtClean="0">
                <a:solidFill>
                  <a:srgbClr val="0070C0"/>
                </a:solidFill>
                <a:latin typeface="Cambria" panose="02040503050406030204" pitchFamily="18" charset="0"/>
              </a:rPr>
              <a:t>   void helper( );</a:t>
            </a:r>
          </a:p>
          <a:p>
            <a:r>
              <a:rPr lang="en-US" sz="1600" dirty="0" smtClean="0">
                <a:solidFill>
                  <a:srgbClr val="0070C0"/>
                </a:solidFill>
                <a:latin typeface="Cambria" panose="02040503050406030204" pitchFamily="18" charset="0"/>
              </a:rPr>
              <a:t>    ~Reporter( );</a:t>
            </a:r>
          </a:p>
          <a:p>
            <a:r>
              <a:rPr lang="en-US" sz="1600" dirty="0" smtClean="0">
                <a:solidFill>
                  <a:srgbClr val="0070C0"/>
                </a:solidFill>
                <a:latin typeface="Cambria" panose="02040503050406030204" pitchFamily="18" charset="0"/>
              </a:rPr>
              <a:t>};</a:t>
            </a:r>
          </a:p>
          <a:p>
            <a:endParaRPr lang="en-US" sz="1600" dirty="0" smtClean="0">
              <a:solidFill>
                <a:schemeClr val="tx1"/>
              </a:solidFill>
              <a:latin typeface="Cambria" panose="02040503050406030204" pitchFamily="18" charset="0"/>
            </a:endParaRPr>
          </a:p>
          <a:p>
            <a:r>
              <a:rPr lang="en-US" sz="1600" dirty="0" smtClean="0">
                <a:solidFill>
                  <a:srgbClr val="00642D"/>
                </a:solidFill>
                <a:latin typeface="Cambria" panose="02040503050406030204" pitchFamily="18" charset="0"/>
              </a:rPr>
              <a:t>class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                    public Reporter {</a:t>
            </a:r>
          </a:p>
          <a:p>
            <a:r>
              <a:rPr lang="en-US" sz="1600" dirty="0" smtClean="0">
                <a:solidFill>
                  <a:srgbClr val="00642D"/>
                </a:solidFill>
                <a:latin typeface="Cambria" panose="02040503050406030204" pitchFamily="18" charset="0"/>
              </a:rPr>
              <a:t>    . . .</a:t>
            </a:r>
          </a:p>
          <a:p>
            <a:r>
              <a:rPr lang="en-US" sz="1600" dirty="0" smtClean="0">
                <a:solidFill>
                  <a:srgbClr val="00642D"/>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p>
          <a:p>
            <a:r>
              <a:rPr lang="en-US" sz="1600" dirty="0" smtClean="0">
                <a:solidFill>
                  <a:srgbClr val="00642D"/>
                </a:solidFill>
                <a:latin typeface="Cambria" panose="02040503050406030204" pitchFamily="18" charset="0"/>
              </a:rPr>
              <a:t>}</a:t>
            </a:r>
          </a:p>
          <a:p>
            <a:endParaRPr lang="en-US" sz="1600" dirty="0" smtClean="0">
              <a:solidFill>
                <a:schemeClr val="tx1"/>
              </a:solidFill>
              <a:latin typeface="Cambria" panose="02040503050406030204" pitchFamily="18" charset="0"/>
            </a:endParaRPr>
          </a:p>
          <a:p>
            <a:r>
              <a:rPr lang="en-US" sz="1600" dirty="0" err="1" smtClean="0">
                <a:solidFill>
                  <a:schemeClr val="tx1"/>
                </a:solidFill>
                <a:latin typeface="Cambria" panose="02040503050406030204" pitchFamily="18" charset="0"/>
              </a:rPr>
              <a:t>int</a:t>
            </a:r>
            <a:r>
              <a:rPr lang="en-US" sz="1600" dirty="0" smtClean="0">
                <a:solidFill>
                  <a:schemeClr val="tx1"/>
                </a:solidFill>
                <a:latin typeface="Cambria" panose="02040503050406030204" pitchFamily="18" charset="0"/>
              </a:rPr>
              <a:t> main( ) {</a:t>
            </a:r>
          </a:p>
          <a:p>
            <a:r>
              <a:rPr lang="en-US" sz="1600" dirty="0">
                <a:solidFill>
                  <a:schemeClr val="tx1"/>
                </a:solidFill>
                <a:latin typeface="Cambria" panose="02040503050406030204" pitchFamily="18" charset="0"/>
              </a:rPr>
              <a:t> </a:t>
            </a:r>
            <a:r>
              <a:rPr lang="en-US" sz="1600" dirty="0" smtClean="0">
                <a:solidFill>
                  <a:schemeClr val="tx1"/>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t;</a:t>
            </a:r>
          </a:p>
          <a:p>
            <a:r>
              <a:rPr lang="en-US" sz="1600" dirty="0" smtClean="0">
                <a:solidFill>
                  <a:schemeClr val="tx1"/>
                </a:solidFill>
                <a:latin typeface="Cambria" panose="02040503050406030204" pitchFamily="18" charset="0"/>
              </a:rPr>
              <a:t>}</a:t>
            </a:r>
          </a:p>
        </p:txBody>
      </p:sp>
      <p:sp>
        <p:nvSpPr>
          <p:cNvPr id="8" name="TextBox 7"/>
          <p:cNvSpPr txBox="1"/>
          <p:nvPr/>
        </p:nvSpPr>
        <p:spPr>
          <a:xfrm>
            <a:off x="7052838" y="1159637"/>
            <a:ext cx="1591461" cy="369332"/>
          </a:xfrm>
          <a:prstGeom prst="rect">
            <a:avLst/>
          </a:prstGeom>
          <a:noFill/>
        </p:spPr>
        <p:txBody>
          <a:bodyPr wrap="none" rtlCol="0">
            <a:spAutoFit/>
          </a:bodyPr>
          <a:lstStyle/>
          <a:p>
            <a:r>
              <a:rPr lang="en-US" b="1" dirty="0" smtClean="0">
                <a:latin typeface="Cambria" panose="02040503050406030204" pitchFamily="18" charset="0"/>
              </a:rPr>
              <a:t>Object-traces</a:t>
            </a:r>
            <a:endParaRPr lang="en-US" b="1" dirty="0">
              <a:latin typeface="Cambria" panose="02040503050406030204" pitchFamily="18" charset="0"/>
            </a:endParaRPr>
          </a:p>
        </p:txBody>
      </p:sp>
      <p:sp>
        <p:nvSpPr>
          <p:cNvPr id="9" name="TextBox 8"/>
          <p:cNvSpPr txBox="1"/>
          <p:nvPr/>
        </p:nvSpPr>
        <p:spPr>
          <a:xfrm>
            <a:off x="6627378" y="1528969"/>
            <a:ext cx="1172116" cy="1723549"/>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Cambria" panose="02040503050406030204" pitchFamily="18" charset="0"/>
              </a:rPr>
              <a:t>0xff00:</a:t>
            </a: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a:p>
            <a:pPr marL="742950" lvl="1" indent="-285750">
              <a:buFont typeface="Arial" panose="020B0604020202020204" pitchFamily="34" charset="0"/>
              <a:buChar char="•"/>
            </a:pPr>
            <a:endParaRPr lang="en-US" sz="1600" dirty="0">
              <a:latin typeface="Cambria" panose="02040503050406030204" pitchFamily="18" charset="0"/>
            </a:endParaRPr>
          </a:p>
        </p:txBody>
      </p:sp>
      <p:sp>
        <p:nvSpPr>
          <p:cNvPr id="13" name="Oval 12"/>
          <p:cNvSpPr/>
          <p:nvPr/>
        </p:nvSpPr>
        <p:spPr>
          <a:xfrm>
            <a:off x="4039478" y="3480176"/>
            <a:ext cx="1443541" cy="457200"/>
          </a:xfrm>
          <a:prstGeom prst="ellipse">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latin typeface="Cambria" panose="02040503050406030204" pitchFamily="18" charset="0"/>
              </a:rPr>
              <a:t>Tintin</a:t>
            </a:r>
            <a:endParaRPr lang="en-US" sz="1600" dirty="0">
              <a:solidFill>
                <a:schemeClr val="bg1"/>
              </a:solidFill>
              <a:latin typeface="Cambria" panose="02040503050406030204" pitchFamily="18" charset="0"/>
            </a:endParaRPr>
          </a:p>
        </p:txBody>
      </p:sp>
      <p:cxnSp>
        <p:nvCxnSpPr>
          <p:cNvPr id="14" name="Straight Connector 13"/>
          <p:cNvCxnSpPr/>
          <p:nvPr/>
        </p:nvCxnSpPr>
        <p:spPr>
          <a:xfrm>
            <a:off x="4761248" y="1828800"/>
            <a:ext cx="0" cy="609600"/>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p:nvCxnSpPr>
        <p:spPr>
          <a:xfrm>
            <a:off x="4761248" y="2862235"/>
            <a:ext cx="0" cy="609600"/>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1" name="Oval 10"/>
          <p:cNvSpPr/>
          <p:nvPr/>
        </p:nvSpPr>
        <p:spPr>
          <a:xfrm>
            <a:off x="4064769" y="2413091"/>
            <a:ext cx="1421631" cy="457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dirty="0" smtClean="0">
                <a:solidFill>
                  <a:schemeClr val="bg1"/>
                </a:solidFill>
                <a:latin typeface="Cambria" panose="02040503050406030204" pitchFamily="18" charset="0"/>
              </a:rPr>
              <a:t>Reporter</a:t>
            </a:r>
            <a:endParaRPr lang="en-US" dirty="0">
              <a:solidFill>
                <a:schemeClr val="bg1"/>
              </a:solidFill>
              <a:latin typeface="Cambria" panose="02040503050406030204" pitchFamily="18" charset="0"/>
            </a:endParaRPr>
          </a:p>
        </p:txBody>
      </p:sp>
      <p:sp>
        <p:nvSpPr>
          <p:cNvPr id="12" name="Oval 11"/>
          <p:cNvSpPr/>
          <p:nvPr/>
        </p:nvSpPr>
        <p:spPr>
          <a:xfrm>
            <a:off x="4071892" y="1371600"/>
            <a:ext cx="1407387" cy="457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Cambria" panose="02040503050406030204" pitchFamily="18" charset="0"/>
              </a:rPr>
              <a:t>Human</a:t>
            </a:r>
            <a:endParaRPr lang="en-US" sz="1600" dirty="0">
              <a:solidFill>
                <a:schemeClr val="bg1"/>
              </a:solidFill>
              <a:latin typeface="Cambria" panose="02040503050406030204" pitchFamily="18" charset="0"/>
            </a:endParaRPr>
          </a:p>
        </p:txBody>
      </p:sp>
      <p:sp>
        <p:nvSpPr>
          <p:cNvPr id="15" name="TextBox 14"/>
          <p:cNvSpPr txBox="1"/>
          <p:nvPr/>
        </p:nvSpPr>
        <p:spPr>
          <a:xfrm>
            <a:off x="5379937" y="4648200"/>
            <a:ext cx="678391" cy="307777"/>
          </a:xfrm>
          <a:prstGeom prst="rect">
            <a:avLst/>
          </a:prstGeom>
          <a:noFill/>
        </p:spPr>
        <p:txBody>
          <a:bodyPr wrap="none" rtlCol="0">
            <a:spAutoFit/>
          </a:bodyPr>
          <a:lstStyle/>
          <a:p>
            <a:r>
              <a:rPr lang="en-US" sz="1400" dirty="0" smtClean="0">
                <a:latin typeface="Cambria" panose="02040503050406030204" pitchFamily="18" charset="0"/>
              </a:rPr>
              <a:t>0xff00</a:t>
            </a:r>
            <a:endParaRPr lang="en-US" sz="1400" dirty="0">
              <a:latin typeface="Cambria" panose="02040503050406030204" pitchFamily="18" charset="0"/>
            </a:endParaRPr>
          </a:p>
        </p:txBody>
      </p:sp>
      <p:sp>
        <p:nvSpPr>
          <p:cNvPr id="18" name="Rectangle 17"/>
          <p:cNvSpPr/>
          <p:nvPr/>
        </p:nvSpPr>
        <p:spPr>
          <a:xfrm>
            <a:off x="4190999" y="5410201"/>
            <a:ext cx="1188937" cy="304799"/>
          </a:xfrm>
          <a:prstGeom prst="rect">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400" dirty="0" err="1" smtClean="0">
                <a:latin typeface="Cambria" panose="02040503050406030204" pitchFamily="18" charset="0"/>
              </a:rPr>
              <a:t>Tintin</a:t>
            </a:r>
            <a:r>
              <a:rPr lang="en-US" sz="1400" dirty="0" smtClean="0">
                <a:latin typeface="Cambria" panose="02040503050406030204" pitchFamily="18" charset="0"/>
              </a:rPr>
              <a:t> Part</a:t>
            </a:r>
            <a:endParaRPr lang="en-US" sz="1400" dirty="0">
              <a:latin typeface="Cambria" panose="02040503050406030204" pitchFamily="18" charset="0"/>
            </a:endParaRPr>
          </a:p>
        </p:txBody>
      </p:sp>
      <p:sp>
        <p:nvSpPr>
          <p:cNvPr id="19" name="Rectangle 18"/>
          <p:cNvSpPr/>
          <p:nvPr/>
        </p:nvSpPr>
        <p:spPr>
          <a:xfrm>
            <a:off x="4191000" y="5181600"/>
            <a:ext cx="1188937" cy="24102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latin typeface="Cambria" panose="02040503050406030204" pitchFamily="18" charset="0"/>
              </a:rPr>
              <a:t>Reporter part</a:t>
            </a:r>
            <a:endParaRPr lang="en-US" sz="1400" dirty="0">
              <a:latin typeface="Cambria" panose="02040503050406030204" pitchFamily="18" charset="0"/>
            </a:endParaRPr>
          </a:p>
        </p:txBody>
      </p:sp>
      <p:sp>
        <p:nvSpPr>
          <p:cNvPr id="26" name="Rectangle 25"/>
          <p:cNvSpPr/>
          <p:nvPr/>
        </p:nvSpPr>
        <p:spPr>
          <a:xfrm>
            <a:off x="4191000" y="4953000"/>
            <a:ext cx="1188937" cy="24102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ambria" panose="02040503050406030204" pitchFamily="18" charset="0"/>
              </a:rPr>
              <a:t>Human part</a:t>
            </a:r>
            <a:endParaRPr lang="en-US" sz="1400" dirty="0">
              <a:latin typeface="Cambria" panose="02040503050406030204"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3495588575"/>
              </p:ext>
            </p:extLst>
          </p:nvPr>
        </p:nvGraphicFramePr>
        <p:xfrm>
          <a:off x="7051745" y="1828800"/>
          <a:ext cx="1592554" cy="4693920"/>
        </p:xfrm>
        <a:graphic>
          <a:graphicData uri="http://schemas.openxmlformats.org/drawingml/2006/table">
            <a:tbl>
              <a:tblPr firstRow="1" bandRow="1">
                <a:tableStyleId>{2D5ABB26-0587-4C30-8999-92F81FD0307C}</a:tableStyleId>
              </a:tblPr>
              <a:tblGrid>
                <a:gridCol w="1350177"/>
                <a:gridCol w="242377"/>
              </a:tblGrid>
              <a:tr h="0">
                <a:tc>
                  <a:txBody>
                    <a:bodyPr/>
                    <a:lstStyle/>
                    <a:p>
                      <a:r>
                        <a:rPr lang="en-US" sz="1600" baseline="0" dirty="0" err="1" smtClean="0">
                          <a:solidFill>
                            <a:srgbClr val="00642D"/>
                          </a:solidFill>
                          <a:latin typeface="Cambria" panose="02040503050406030204" pitchFamily="18" charset="0"/>
                        </a:rPr>
                        <a:t>Tintin</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C</a:t>
                      </a:r>
                      <a:endParaRPr lang="en-US" sz="1600" baseline="0" dirty="0">
                        <a:solidFill>
                          <a:srgbClr val="00642D"/>
                        </a:solidFill>
                        <a:latin typeface="Cambria" panose="02040503050406030204" pitchFamily="18" charset="0"/>
                      </a:endParaRPr>
                    </a:p>
                  </a:txBody>
                  <a:tcPr/>
                </a:tc>
              </a:tr>
              <a:tr h="0">
                <a:tc>
                  <a:txBody>
                    <a:bodyPr/>
                    <a:lstStyle/>
                    <a:p>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txBody>
                  <a:tcPr/>
                </a:tc>
                <a:tc>
                  <a:txBody>
                    <a:bodyPr/>
                    <a:lstStyle/>
                    <a:p>
                      <a:r>
                        <a:rPr lang="en-US" sz="1600" dirty="0" smtClean="0">
                          <a:solidFill>
                            <a:srgbClr val="0070C0"/>
                          </a:solidFill>
                          <a:latin typeface="Cambria" panose="02040503050406030204" pitchFamily="18" charset="0"/>
                        </a:rPr>
                        <a:t>C</a:t>
                      </a:r>
                      <a:endParaRPr lang="en-US" sz="1600" dirty="0">
                        <a:solidFill>
                          <a:srgbClr val="0070C0"/>
                        </a:solidFill>
                        <a:latin typeface="Cambria" panose="02040503050406030204" pitchFamily="18" charset="0"/>
                      </a:endParaRPr>
                    </a:p>
                  </a:txBody>
                  <a:tcPr/>
                </a:tc>
              </a:tr>
              <a:tr h="0">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a:tc>
                <a:tc>
                  <a:txBody>
                    <a:bodyPr/>
                    <a:lstStyle/>
                    <a:p>
                      <a:r>
                        <a:rPr lang="en-US" sz="1600" dirty="0" smtClean="0">
                          <a:solidFill>
                            <a:srgbClr val="C00000"/>
                          </a:solidFill>
                          <a:latin typeface="Cambria" panose="02040503050406030204" pitchFamily="18" charset="0"/>
                        </a:rPr>
                        <a:t>C</a:t>
                      </a:r>
                      <a:endParaRPr lang="en-US" sz="1600" dirty="0">
                        <a:solidFill>
                          <a:srgbClr val="C00000"/>
                        </a:solidFill>
                        <a:latin typeface="Cambria" panose="02040503050406030204" pitchFamily="18" charset="0"/>
                      </a:endParaRPr>
                    </a:p>
                  </a:txBody>
                  <a:tcPr/>
                </a:tc>
              </a:tr>
              <a:tr h="0">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a:tc>
                <a:tc>
                  <a:txBody>
                    <a:bodyPr/>
                    <a:lstStyle/>
                    <a:p>
                      <a:r>
                        <a:rPr lang="en-US" sz="1600" dirty="0" smtClean="0">
                          <a:solidFill>
                            <a:srgbClr val="C00000"/>
                          </a:solidFill>
                          <a:latin typeface="Cambria" panose="02040503050406030204" pitchFamily="18" charset="0"/>
                        </a:rPr>
                        <a:t>R</a:t>
                      </a:r>
                      <a:endParaRPr lang="en-US" sz="1600" dirty="0">
                        <a:solidFill>
                          <a:srgbClr val="C00000"/>
                        </a:solidFill>
                        <a:latin typeface="Cambria" panose="02040503050406030204" pitchFamily="18" charset="0"/>
                      </a:endParaRPr>
                    </a:p>
                  </a:txBody>
                  <a:tcPr/>
                </a:tc>
              </a:tr>
              <a:tr h="0">
                <a:tc>
                  <a:txBody>
                    <a:bodyPr/>
                    <a:lstStyle/>
                    <a:p>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txBody>
                  <a:tcPr/>
                </a:tc>
                <a:tc>
                  <a:txBody>
                    <a:bodyPr/>
                    <a:lstStyle/>
                    <a:p>
                      <a:r>
                        <a:rPr lang="en-US" sz="1600" dirty="0" smtClean="0">
                          <a:solidFill>
                            <a:srgbClr val="0070C0"/>
                          </a:solidFill>
                          <a:latin typeface="Cambria" panose="02040503050406030204" pitchFamily="18" charset="0"/>
                        </a:rPr>
                        <a:t>R</a:t>
                      </a:r>
                      <a:endParaRPr lang="en-US" sz="1600" dirty="0">
                        <a:solidFill>
                          <a:srgbClr val="0070C0"/>
                        </a:solidFill>
                        <a:latin typeface="Cambria" panose="02040503050406030204" pitchFamily="18" charset="0"/>
                      </a:endParaRPr>
                    </a:p>
                  </a:txBody>
                  <a:tcPr/>
                </a:tc>
              </a:tr>
              <a:tr h="0">
                <a:tc>
                  <a:txBody>
                    <a:bodyPr/>
                    <a:lstStyle/>
                    <a:p>
                      <a:r>
                        <a:rPr lang="en-US" sz="1600" baseline="0" dirty="0" err="1" smtClean="0">
                          <a:solidFill>
                            <a:srgbClr val="00642D"/>
                          </a:solidFill>
                          <a:latin typeface="Cambria" panose="02040503050406030204" pitchFamily="18" charset="0"/>
                        </a:rPr>
                        <a:t>Tintin</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R</a:t>
                      </a:r>
                      <a:endParaRPr lang="en-US" sz="1600" baseline="0" dirty="0">
                        <a:solidFill>
                          <a:srgbClr val="00642D"/>
                        </a:solidFill>
                        <a:latin typeface="Cambria" panose="02040503050406030204" pitchFamily="18" charset="0"/>
                      </a:endParaRPr>
                    </a:p>
                  </a:txBody>
                  <a:tcPr/>
                </a:tc>
              </a:tr>
              <a:tr h="0">
                <a:tc>
                  <a:txBody>
                    <a:bodyPr/>
                    <a:lstStyle/>
                    <a:p>
                      <a:r>
                        <a:rPr lang="en-US" sz="1600" baseline="0" dirty="0" smtClean="0">
                          <a:solidFill>
                            <a:srgbClr val="00642D"/>
                          </a:solidFill>
                          <a:latin typeface="Cambria" panose="02040503050406030204" pitchFamily="18" charset="0"/>
                        </a:rPr>
                        <a:t>~</a:t>
                      </a:r>
                      <a:r>
                        <a:rPr lang="en-US" sz="1600" baseline="0" dirty="0" err="1" smtClean="0">
                          <a:solidFill>
                            <a:srgbClr val="00642D"/>
                          </a:solidFill>
                          <a:latin typeface="Cambria" panose="02040503050406030204" pitchFamily="18" charset="0"/>
                        </a:rPr>
                        <a:t>Tintin</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C</a:t>
                      </a:r>
                      <a:endParaRPr lang="en-US" sz="1600" baseline="0" dirty="0">
                        <a:solidFill>
                          <a:srgbClr val="00642D"/>
                        </a:solidFill>
                        <a:latin typeface="Cambria" panose="02040503050406030204" pitchFamily="18" charset="0"/>
                      </a:endParaRPr>
                    </a:p>
                  </a:txBody>
                  <a:tcPr/>
                </a:tc>
              </a:tr>
              <a:tr h="0">
                <a:tc>
                  <a:txBody>
                    <a:bodyPr/>
                    <a:lstStyle/>
                    <a:p>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txBody>
                  <a:tcPr/>
                </a:tc>
                <a:tc>
                  <a:txBody>
                    <a:bodyPr/>
                    <a:lstStyle/>
                    <a:p>
                      <a:r>
                        <a:rPr lang="en-US" sz="1600" dirty="0" smtClean="0">
                          <a:solidFill>
                            <a:srgbClr val="0070C0"/>
                          </a:solidFill>
                          <a:latin typeface="Cambria" panose="02040503050406030204" pitchFamily="18" charset="0"/>
                        </a:rPr>
                        <a:t>C</a:t>
                      </a:r>
                      <a:endParaRPr lang="en-US" sz="1600" dirty="0">
                        <a:solidFill>
                          <a:srgbClr val="0070C0"/>
                        </a:solidFill>
                        <a:latin typeface="Cambria" panose="02040503050406030204" pitchFamily="18" charset="0"/>
                      </a:endParaRPr>
                    </a:p>
                  </a:txBody>
                  <a:tcPr/>
                </a:tc>
              </a:tr>
              <a:tr h="0">
                <a:tc>
                  <a:txBody>
                    <a:bodyPr/>
                    <a:lstStyle/>
                    <a:p>
                      <a:r>
                        <a:rPr lang="en-US" sz="1600" dirty="0" smtClean="0">
                          <a:solidFill>
                            <a:srgbClr val="0070C0"/>
                          </a:solidFill>
                          <a:latin typeface="Cambria" panose="02040503050406030204" pitchFamily="18" charset="0"/>
                        </a:rPr>
                        <a:t>helper( )</a:t>
                      </a:r>
                      <a:endParaRPr lang="en-US" sz="1600" dirty="0">
                        <a:solidFill>
                          <a:srgbClr val="0070C0"/>
                        </a:solidFill>
                        <a:latin typeface="Cambria" panose="02040503050406030204" pitchFamily="18" charset="0"/>
                      </a:endParaRPr>
                    </a:p>
                  </a:txBody>
                  <a:tcPr/>
                </a:tc>
                <a:tc>
                  <a:txBody>
                    <a:bodyPr/>
                    <a:lstStyle/>
                    <a:p>
                      <a:r>
                        <a:rPr lang="en-US" sz="1600" dirty="0" smtClean="0">
                          <a:solidFill>
                            <a:srgbClr val="0070C0"/>
                          </a:solidFill>
                          <a:latin typeface="Cambria" panose="02040503050406030204" pitchFamily="18" charset="0"/>
                        </a:rPr>
                        <a:t>C</a:t>
                      </a:r>
                      <a:endParaRPr lang="en-US" sz="1600" dirty="0">
                        <a:solidFill>
                          <a:srgbClr val="0070C0"/>
                        </a:solidFill>
                        <a:latin typeface="Cambria" panose="02040503050406030204" pitchFamily="18" charset="0"/>
                      </a:endParaRPr>
                    </a:p>
                  </a:txBody>
                  <a:tcPr/>
                </a:tc>
              </a:tr>
              <a:tr h="0">
                <a:tc>
                  <a:txBody>
                    <a:bodyPr/>
                    <a:lstStyle/>
                    <a:p>
                      <a:r>
                        <a:rPr lang="en-US" sz="1600" dirty="0" smtClean="0">
                          <a:solidFill>
                            <a:srgbClr val="0070C0"/>
                          </a:solidFill>
                          <a:latin typeface="Cambria" panose="02040503050406030204" pitchFamily="18" charset="0"/>
                        </a:rPr>
                        <a:t>helper( )</a:t>
                      </a:r>
                      <a:endParaRPr lang="en-US" sz="1600" dirty="0">
                        <a:solidFill>
                          <a:srgbClr val="0070C0"/>
                        </a:solidFill>
                        <a:latin typeface="Cambria" panose="02040503050406030204" pitchFamily="18" charset="0"/>
                      </a:endParaRPr>
                    </a:p>
                  </a:txBody>
                  <a:tcPr/>
                </a:tc>
                <a:tc>
                  <a:txBody>
                    <a:bodyPr/>
                    <a:lstStyle/>
                    <a:p>
                      <a:r>
                        <a:rPr lang="en-US" sz="1600" dirty="0" smtClean="0">
                          <a:solidFill>
                            <a:srgbClr val="0070C0"/>
                          </a:solidFill>
                          <a:latin typeface="Cambria" panose="02040503050406030204" pitchFamily="18" charset="0"/>
                        </a:rPr>
                        <a:t>R</a:t>
                      </a:r>
                      <a:endParaRPr lang="en-US" sz="1600" dirty="0">
                        <a:solidFill>
                          <a:srgbClr val="0070C0"/>
                        </a:solidFill>
                        <a:latin typeface="Cambria" panose="02040503050406030204" pitchFamily="18" charset="0"/>
                      </a:endParaRPr>
                    </a:p>
                  </a:txBody>
                  <a:tcPr/>
                </a:tc>
              </a:tr>
              <a:tr h="0">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a:tc>
                <a:tc>
                  <a:txBody>
                    <a:bodyPr/>
                    <a:lstStyle/>
                    <a:p>
                      <a:r>
                        <a:rPr lang="en-US" sz="1600" dirty="0" smtClean="0">
                          <a:solidFill>
                            <a:srgbClr val="C00000"/>
                          </a:solidFill>
                          <a:latin typeface="Cambria" panose="02040503050406030204" pitchFamily="18" charset="0"/>
                        </a:rPr>
                        <a:t>C</a:t>
                      </a:r>
                      <a:endParaRPr lang="en-US" sz="1600" dirty="0">
                        <a:solidFill>
                          <a:srgbClr val="C00000"/>
                        </a:solidFill>
                        <a:latin typeface="Cambria" panose="02040503050406030204" pitchFamily="18" charset="0"/>
                      </a:endParaRPr>
                    </a:p>
                  </a:txBody>
                  <a:tcPr/>
                </a:tc>
              </a:tr>
              <a:tr h="0">
                <a:tc>
                  <a:txBody>
                    <a:bodyPr/>
                    <a:lstStyle/>
                    <a:p>
                      <a:r>
                        <a:rPr lang="en-US" sz="1600" b="0" u="none" baseline="0" dirty="0" smtClean="0">
                          <a:solidFill>
                            <a:srgbClr val="C00000"/>
                          </a:solidFill>
                          <a:uFill>
                            <a:solidFill>
                              <a:srgbClr val="C00000"/>
                            </a:solidFill>
                          </a:uFill>
                          <a:latin typeface="Cambria" panose="02040503050406030204" pitchFamily="18" charset="0"/>
                        </a:rPr>
                        <a:t>~Human( )</a:t>
                      </a:r>
                      <a:endParaRPr lang="en-US" sz="1600" b="0" u="none" baseline="0" dirty="0">
                        <a:solidFill>
                          <a:srgbClr val="C00000"/>
                        </a:solidFill>
                        <a:uFill>
                          <a:solidFill>
                            <a:srgbClr val="C00000"/>
                          </a:solidFill>
                        </a:uFill>
                        <a:latin typeface="Cambria" panose="02040503050406030204" pitchFamily="18" charset="0"/>
                      </a:endParaRPr>
                    </a:p>
                  </a:txBody>
                  <a:tcPr/>
                </a:tc>
                <a:tc>
                  <a:txBody>
                    <a:bodyPr/>
                    <a:lstStyle/>
                    <a:p>
                      <a:r>
                        <a:rPr lang="en-US" sz="1600" b="0" u="none" baseline="0" dirty="0" smtClean="0">
                          <a:solidFill>
                            <a:srgbClr val="C00000"/>
                          </a:solidFill>
                          <a:uFill>
                            <a:solidFill>
                              <a:srgbClr val="C00000"/>
                            </a:solidFill>
                          </a:uFill>
                          <a:latin typeface="Cambria" panose="02040503050406030204" pitchFamily="18" charset="0"/>
                        </a:rPr>
                        <a:t>R</a:t>
                      </a:r>
                      <a:endParaRPr lang="en-US" sz="1600" b="0" u="none" baseline="0" dirty="0">
                        <a:solidFill>
                          <a:srgbClr val="C00000"/>
                        </a:solidFill>
                        <a:uFill>
                          <a:solidFill>
                            <a:srgbClr val="C00000"/>
                          </a:solidFill>
                        </a:uFill>
                        <a:latin typeface="Cambria" panose="02040503050406030204" pitchFamily="18" charset="0"/>
                      </a:endParaRPr>
                    </a:p>
                  </a:txBody>
                  <a:tcPr/>
                </a:tc>
              </a:tr>
              <a:tr h="0">
                <a:tc>
                  <a:txBody>
                    <a:bodyPr/>
                    <a:lstStyle/>
                    <a:p>
                      <a:r>
                        <a:rPr lang="en-US" sz="1600" b="0" u="none" baseline="0" dirty="0" smtClean="0">
                          <a:solidFill>
                            <a:srgbClr val="0070C0"/>
                          </a:solidFill>
                          <a:latin typeface="Cambria" panose="02040503050406030204" pitchFamily="18" charset="0"/>
                        </a:rPr>
                        <a:t>~Reporter( )</a:t>
                      </a:r>
                      <a:endParaRPr lang="en-US" sz="1600" b="0" u="none" baseline="0" dirty="0">
                        <a:solidFill>
                          <a:srgbClr val="0070C0"/>
                        </a:solidFill>
                        <a:latin typeface="Cambria" panose="02040503050406030204" pitchFamily="18" charset="0"/>
                      </a:endParaRPr>
                    </a:p>
                  </a:txBody>
                  <a:tcPr/>
                </a:tc>
                <a:tc>
                  <a:txBody>
                    <a:bodyPr/>
                    <a:lstStyle/>
                    <a:p>
                      <a:r>
                        <a:rPr lang="en-US" sz="1600" b="0" u="none" baseline="0" dirty="0" smtClean="0">
                          <a:solidFill>
                            <a:srgbClr val="0070C0"/>
                          </a:solidFill>
                          <a:latin typeface="Cambria" panose="02040503050406030204" pitchFamily="18" charset="0"/>
                        </a:rPr>
                        <a:t>R</a:t>
                      </a:r>
                      <a:endParaRPr lang="en-US" sz="1600" b="0" u="none" baseline="0" dirty="0">
                        <a:solidFill>
                          <a:srgbClr val="0070C0"/>
                        </a:solidFill>
                        <a:latin typeface="Cambria" panose="02040503050406030204" pitchFamily="18" charset="0"/>
                      </a:endParaRPr>
                    </a:p>
                  </a:txBody>
                  <a:tcPr/>
                </a:tc>
              </a:tr>
              <a:tr h="0">
                <a:tc>
                  <a:txBody>
                    <a:bodyPr/>
                    <a:lstStyle/>
                    <a:p>
                      <a:r>
                        <a:rPr lang="en-US" sz="1600" b="0" i="0" u="none" baseline="0" dirty="0" smtClean="0">
                          <a:solidFill>
                            <a:srgbClr val="00642D"/>
                          </a:solidFill>
                          <a:latin typeface="Cambria" panose="02040503050406030204" pitchFamily="18" charset="0"/>
                        </a:rPr>
                        <a:t>~</a:t>
                      </a:r>
                      <a:r>
                        <a:rPr lang="en-US" sz="1600" b="0" i="0" u="none" baseline="0" dirty="0" err="1" smtClean="0">
                          <a:solidFill>
                            <a:srgbClr val="00642D"/>
                          </a:solidFill>
                          <a:latin typeface="Cambria" panose="02040503050406030204" pitchFamily="18" charset="0"/>
                        </a:rPr>
                        <a:t>Tintin</a:t>
                      </a:r>
                      <a:r>
                        <a:rPr lang="en-US" sz="1600" b="0" i="0" u="none" baseline="0" dirty="0" smtClean="0">
                          <a:solidFill>
                            <a:srgbClr val="00642D"/>
                          </a:solidFill>
                          <a:latin typeface="Cambria" panose="02040503050406030204" pitchFamily="18" charset="0"/>
                        </a:rPr>
                        <a:t>( )</a:t>
                      </a:r>
                      <a:endParaRPr lang="en-US" sz="1600" b="0" i="0" u="none" baseline="0" dirty="0">
                        <a:solidFill>
                          <a:srgbClr val="00642D"/>
                        </a:solidFill>
                        <a:latin typeface="Cambria" panose="02040503050406030204" pitchFamily="18" charset="0"/>
                      </a:endParaRPr>
                    </a:p>
                  </a:txBody>
                  <a:tcPr/>
                </a:tc>
                <a:tc>
                  <a:txBody>
                    <a:bodyPr/>
                    <a:lstStyle/>
                    <a:p>
                      <a:r>
                        <a:rPr lang="en-US" sz="1600" b="0" i="0" u="none" baseline="0" dirty="0" smtClean="0">
                          <a:solidFill>
                            <a:srgbClr val="00642D"/>
                          </a:solidFill>
                          <a:latin typeface="Cambria" panose="02040503050406030204" pitchFamily="18" charset="0"/>
                        </a:rPr>
                        <a:t>R</a:t>
                      </a:r>
                      <a:endParaRPr lang="en-US" sz="1600" b="0" i="0" u="none" baseline="0" dirty="0">
                        <a:solidFill>
                          <a:srgbClr val="00642D"/>
                        </a:solidFill>
                        <a:latin typeface="Cambria" panose="02040503050406030204" pitchFamily="18" charset="0"/>
                      </a:endParaRPr>
                    </a:p>
                  </a:txBody>
                  <a:tcPr/>
                </a:tc>
              </a:tr>
            </a:tbl>
          </a:graphicData>
        </a:graphic>
      </p:graphicFrame>
      <p:sp>
        <p:nvSpPr>
          <p:cNvPr id="28" name="Left Brace 27"/>
          <p:cNvSpPr/>
          <p:nvPr/>
        </p:nvSpPr>
        <p:spPr>
          <a:xfrm>
            <a:off x="3657600" y="4953000"/>
            <a:ext cx="471688" cy="762000"/>
          </a:xfrm>
          <a:prstGeom prst="leftBr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97822" y="5026223"/>
            <a:ext cx="692818" cy="523220"/>
          </a:xfrm>
          <a:prstGeom prst="rect">
            <a:avLst/>
          </a:prstGeom>
          <a:noFill/>
        </p:spPr>
        <p:txBody>
          <a:bodyPr wrap="none" rtlCol="0">
            <a:spAutoFit/>
          </a:bodyPr>
          <a:lstStyle/>
          <a:p>
            <a:r>
              <a:rPr lang="en-US" sz="1400" dirty="0" err="1" smtClean="0">
                <a:latin typeface="Cambria" panose="02040503050406030204" pitchFamily="18" charset="0"/>
              </a:rPr>
              <a:t>Tintin</a:t>
            </a:r>
            <a:r>
              <a:rPr lang="en-US" sz="1400" dirty="0" smtClean="0">
                <a:latin typeface="Cambria" panose="02040503050406030204" pitchFamily="18" charset="0"/>
              </a:rPr>
              <a:t> </a:t>
            </a:r>
          </a:p>
          <a:p>
            <a:r>
              <a:rPr lang="en-US" sz="1400" dirty="0" smtClean="0">
                <a:latin typeface="Cambria" panose="02040503050406030204" pitchFamily="18" charset="0"/>
              </a:rPr>
              <a:t>object</a:t>
            </a:r>
          </a:p>
        </p:txBody>
      </p:sp>
      <p:cxnSp>
        <p:nvCxnSpPr>
          <p:cNvPr id="16" name="Straight Arrow Connector 15"/>
          <p:cNvCxnSpPr/>
          <p:nvPr/>
        </p:nvCxnSpPr>
        <p:spPr>
          <a:xfrm flipH="1">
            <a:off x="5379937" y="4948238"/>
            <a:ext cx="533400" cy="0"/>
          </a:xfrm>
          <a:prstGeom prst="straightConnector1">
            <a:avLst/>
          </a:prstGeom>
          <a:ln w="254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30" name="Right Arrow 29"/>
          <p:cNvSpPr/>
          <p:nvPr/>
        </p:nvSpPr>
        <p:spPr>
          <a:xfrm flipH="1">
            <a:off x="1257300" y="5981700"/>
            <a:ext cx="609600" cy="2667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68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10"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1" grpId="0" animBg="1"/>
      <p:bldP spid="12" grpId="0" animBg="1"/>
      <p:bldP spid="15" grpId="0"/>
      <p:bldP spid="18" grpId="0" animBg="1"/>
      <p:bldP spid="19" grpId="0" animBg="1"/>
      <p:bldP spid="26" grpId="0" animBg="1"/>
      <p:bldP spid="28"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Lego - Overview</a:t>
            </a:r>
            <a:endParaRPr lang="en-US" dirty="0"/>
          </a:p>
        </p:txBody>
      </p:sp>
      <p:sp>
        <p:nvSpPr>
          <p:cNvPr id="6" name="Content Placeholder 5"/>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1790EBF-2842-40BA-9364-7C045D9A1DE9}" type="slidenum">
              <a:rPr lang="en-US" smtClean="0"/>
              <a:t>13</a:t>
            </a:fld>
            <a:endParaRPr lang="en-US"/>
          </a:p>
        </p:txBody>
      </p:sp>
      <p:sp>
        <p:nvSpPr>
          <p:cNvPr id="7" name="Rectangle 6"/>
          <p:cNvSpPr/>
          <p:nvPr/>
        </p:nvSpPr>
        <p:spPr>
          <a:xfrm>
            <a:off x="183022" y="2438400"/>
            <a:ext cx="807578" cy="1295400"/>
          </a:xfrm>
          <a:prstGeom prst="rect">
            <a:avLst/>
          </a:prstGeom>
          <a:ln/>
        </p:spPr>
        <p:style>
          <a:lnRef idx="0">
            <a:schemeClr val="dk1"/>
          </a:lnRef>
          <a:fillRef idx="3">
            <a:schemeClr val="dk1"/>
          </a:fillRef>
          <a:effectRef idx="3">
            <a:schemeClr val="dk1"/>
          </a:effectRef>
          <a:fontRef idx="minor">
            <a:schemeClr val="lt1"/>
          </a:fontRef>
        </p:style>
        <p:txBody>
          <a:bodyPr lIns="45720" rIns="45720" rtlCol="0" anchor="ctr"/>
          <a:lstStyle/>
          <a:p>
            <a:pPr algn="ctr"/>
            <a:r>
              <a:rPr lang="en-US" sz="1400" dirty="0" smtClean="0">
                <a:solidFill>
                  <a:schemeClr val="bg1"/>
                </a:solidFill>
                <a:latin typeface="Cambria" panose="02040503050406030204" pitchFamily="18" charset="0"/>
              </a:rPr>
              <a:t>Stripped Binary</a:t>
            </a:r>
            <a:endParaRPr lang="en-US" sz="1400" dirty="0">
              <a:solidFill>
                <a:schemeClr val="bg1"/>
              </a:solidFill>
              <a:latin typeface="Cambria" panose="02040503050406030204" pitchFamily="18" charset="0"/>
            </a:endParaRPr>
          </a:p>
        </p:txBody>
      </p:sp>
      <p:sp>
        <p:nvSpPr>
          <p:cNvPr id="8" name="Rectangle 7"/>
          <p:cNvSpPr/>
          <p:nvPr/>
        </p:nvSpPr>
        <p:spPr>
          <a:xfrm>
            <a:off x="183022" y="3962400"/>
            <a:ext cx="807578" cy="12954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400" dirty="0" smtClean="0">
                <a:solidFill>
                  <a:schemeClr val="bg1"/>
                </a:solidFill>
                <a:latin typeface="Cambria" panose="02040503050406030204" pitchFamily="18" charset="0"/>
              </a:rPr>
              <a:t>Test Input</a:t>
            </a:r>
            <a:endParaRPr lang="en-US" sz="1400" dirty="0">
              <a:solidFill>
                <a:schemeClr val="bg1"/>
              </a:solidFill>
              <a:latin typeface="Cambria" panose="02040503050406030204" pitchFamily="18" charset="0"/>
            </a:endParaRPr>
          </a:p>
        </p:txBody>
      </p:sp>
      <p:sp>
        <p:nvSpPr>
          <p:cNvPr id="10" name="Right Arrow 9"/>
          <p:cNvSpPr/>
          <p:nvPr/>
        </p:nvSpPr>
        <p:spPr>
          <a:xfrm>
            <a:off x="1084053" y="3581400"/>
            <a:ext cx="609600" cy="5334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ectangle 10"/>
          <p:cNvSpPr/>
          <p:nvPr/>
        </p:nvSpPr>
        <p:spPr>
          <a:xfrm>
            <a:off x="1752600" y="2819400"/>
            <a:ext cx="762000" cy="20574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solidFill>
                  <a:schemeClr val="bg1"/>
                </a:solidFill>
                <a:latin typeface="Cambria" panose="02040503050406030204" pitchFamily="18" charset="0"/>
              </a:rPr>
              <a:t>Lego Phase I</a:t>
            </a:r>
            <a:endParaRPr lang="en-US" dirty="0">
              <a:solidFill>
                <a:schemeClr val="bg1"/>
              </a:solidFill>
              <a:latin typeface="Cambria" panose="02040503050406030204" pitchFamily="18" charset="0"/>
            </a:endParaRPr>
          </a:p>
        </p:txBody>
      </p:sp>
      <p:sp>
        <p:nvSpPr>
          <p:cNvPr id="13" name="Rectangle 12"/>
          <p:cNvSpPr/>
          <p:nvPr/>
        </p:nvSpPr>
        <p:spPr>
          <a:xfrm>
            <a:off x="3276600" y="1219200"/>
            <a:ext cx="685800" cy="9144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400" dirty="0" err="1" smtClean="0">
                <a:solidFill>
                  <a:schemeClr val="bg1"/>
                </a:solidFill>
                <a:latin typeface="Cambria" panose="02040503050406030204" pitchFamily="18" charset="0"/>
              </a:rPr>
              <a:t>ObjectTrace</a:t>
            </a:r>
            <a:r>
              <a:rPr lang="en-US" sz="1400" dirty="0" smtClean="0">
                <a:solidFill>
                  <a:schemeClr val="bg1"/>
                </a:solidFill>
                <a:latin typeface="Cambria" panose="02040503050406030204" pitchFamily="18" charset="0"/>
              </a:rPr>
              <a:t> 0</a:t>
            </a:r>
            <a:endParaRPr lang="en-US" sz="1400" dirty="0">
              <a:solidFill>
                <a:schemeClr val="bg1"/>
              </a:solidFill>
              <a:latin typeface="Cambria" panose="02040503050406030204" pitchFamily="18" charset="0"/>
            </a:endParaRPr>
          </a:p>
        </p:txBody>
      </p:sp>
      <p:sp>
        <p:nvSpPr>
          <p:cNvPr id="14" name="Rectangle 13"/>
          <p:cNvSpPr/>
          <p:nvPr/>
        </p:nvSpPr>
        <p:spPr>
          <a:xfrm>
            <a:off x="3278736" y="2286000"/>
            <a:ext cx="683664" cy="9144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400" dirty="0" smtClean="0">
                <a:solidFill>
                  <a:schemeClr val="bg1"/>
                </a:solidFill>
                <a:latin typeface="Cambria" panose="02040503050406030204" pitchFamily="18" charset="0"/>
              </a:rPr>
              <a:t>Object Trace 1</a:t>
            </a:r>
            <a:endParaRPr lang="en-US" sz="1400" dirty="0">
              <a:solidFill>
                <a:schemeClr val="bg1"/>
              </a:solidFill>
              <a:latin typeface="Cambria" panose="02040503050406030204" pitchFamily="18" charset="0"/>
            </a:endParaRPr>
          </a:p>
        </p:txBody>
      </p:sp>
      <p:sp>
        <p:nvSpPr>
          <p:cNvPr id="15" name="Rectangle 14"/>
          <p:cNvSpPr/>
          <p:nvPr/>
        </p:nvSpPr>
        <p:spPr>
          <a:xfrm>
            <a:off x="3276600" y="3352800"/>
            <a:ext cx="685800" cy="9144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400" dirty="0" smtClean="0">
                <a:solidFill>
                  <a:schemeClr val="bg1"/>
                </a:solidFill>
                <a:latin typeface="Cambria" panose="02040503050406030204" pitchFamily="18" charset="0"/>
              </a:rPr>
              <a:t>Object Trace 2</a:t>
            </a:r>
            <a:endParaRPr lang="en-US" sz="1400" dirty="0">
              <a:solidFill>
                <a:schemeClr val="bg1"/>
              </a:solidFill>
              <a:latin typeface="Cambria" panose="02040503050406030204" pitchFamily="18" charset="0"/>
            </a:endParaRPr>
          </a:p>
        </p:txBody>
      </p:sp>
      <p:sp>
        <p:nvSpPr>
          <p:cNvPr id="16" name="Rectangle 15"/>
          <p:cNvSpPr/>
          <p:nvPr/>
        </p:nvSpPr>
        <p:spPr>
          <a:xfrm>
            <a:off x="3278736" y="5715000"/>
            <a:ext cx="683664" cy="9144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400" dirty="0" smtClean="0">
                <a:solidFill>
                  <a:schemeClr val="bg1"/>
                </a:solidFill>
                <a:latin typeface="Cambria" panose="02040503050406030204" pitchFamily="18" charset="0"/>
              </a:rPr>
              <a:t>Object Trace n</a:t>
            </a:r>
            <a:endParaRPr lang="en-US" sz="1400" dirty="0">
              <a:solidFill>
                <a:schemeClr val="bg1"/>
              </a:solidFill>
              <a:latin typeface="Cambria" panose="02040503050406030204" pitchFamily="18" charset="0"/>
            </a:endParaRPr>
          </a:p>
        </p:txBody>
      </p:sp>
      <p:sp>
        <p:nvSpPr>
          <p:cNvPr id="17" name="TextBox 16"/>
          <p:cNvSpPr txBox="1"/>
          <p:nvPr/>
        </p:nvSpPr>
        <p:spPr>
          <a:xfrm>
            <a:off x="3497778" y="4343399"/>
            <a:ext cx="245580" cy="120032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solidFill>
                  <a:schemeClr val="tx1"/>
                </a:solidFill>
                <a:latin typeface="Cambria" panose="02040503050406030204" pitchFamily="18" charset="0"/>
              </a:rPr>
              <a:t>.</a:t>
            </a:r>
          </a:p>
          <a:p>
            <a:r>
              <a:rPr lang="en-US" b="1" dirty="0" smtClean="0">
                <a:solidFill>
                  <a:schemeClr val="tx1"/>
                </a:solidFill>
                <a:latin typeface="Cambria" panose="02040503050406030204" pitchFamily="18" charset="0"/>
              </a:rPr>
              <a:t>.</a:t>
            </a:r>
          </a:p>
          <a:p>
            <a:r>
              <a:rPr lang="en-US" b="1" dirty="0" smtClean="0">
                <a:solidFill>
                  <a:schemeClr val="tx1"/>
                </a:solidFill>
                <a:latin typeface="Cambria" panose="02040503050406030204" pitchFamily="18" charset="0"/>
              </a:rPr>
              <a:t>.</a:t>
            </a:r>
          </a:p>
          <a:p>
            <a:r>
              <a:rPr lang="en-US" b="1" dirty="0">
                <a:solidFill>
                  <a:schemeClr val="tx1"/>
                </a:solidFill>
                <a:latin typeface="Cambria" panose="02040503050406030204" pitchFamily="18" charset="0"/>
              </a:rPr>
              <a:t>.</a:t>
            </a:r>
          </a:p>
        </p:txBody>
      </p:sp>
      <p:sp>
        <p:nvSpPr>
          <p:cNvPr id="19" name="Rectangle 18"/>
          <p:cNvSpPr/>
          <p:nvPr/>
        </p:nvSpPr>
        <p:spPr>
          <a:xfrm>
            <a:off x="4724400" y="2819400"/>
            <a:ext cx="762000" cy="20574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solidFill>
                  <a:schemeClr val="bg1"/>
                </a:solidFill>
                <a:latin typeface="Cambria" panose="02040503050406030204" pitchFamily="18" charset="0"/>
              </a:rPr>
              <a:t>Lego Phase II</a:t>
            </a:r>
            <a:endParaRPr lang="en-US" dirty="0">
              <a:solidFill>
                <a:schemeClr val="bg1"/>
              </a:solidFill>
              <a:latin typeface="Cambria" panose="02040503050406030204" pitchFamily="18" charset="0"/>
            </a:endParaRPr>
          </a:p>
        </p:txBody>
      </p:sp>
      <p:sp>
        <p:nvSpPr>
          <p:cNvPr id="20" name="Right Arrow 19"/>
          <p:cNvSpPr/>
          <p:nvPr/>
        </p:nvSpPr>
        <p:spPr>
          <a:xfrm>
            <a:off x="2590800" y="3581400"/>
            <a:ext cx="609600" cy="5334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ight Arrow 21"/>
          <p:cNvSpPr/>
          <p:nvPr/>
        </p:nvSpPr>
        <p:spPr>
          <a:xfrm>
            <a:off x="4038600" y="3581400"/>
            <a:ext cx="609600" cy="5334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Right Arrow 23"/>
          <p:cNvSpPr/>
          <p:nvPr/>
        </p:nvSpPr>
        <p:spPr>
          <a:xfrm>
            <a:off x="5562600" y="3581400"/>
            <a:ext cx="609600" cy="5334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36" name="Straight Connector 35"/>
          <p:cNvCxnSpPr>
            <a:endCxn id="42" idx="0"/>
          </p:cNvCxnSpPr>
          <p:nvPr/>
        </p:nvCxnSpPr>
        <p:spPr>
          <a:xfrm>
            <a:off x="7020959" y="3467100"/>
            <a:ext cx="609600" cy="1219200"/>
          </a:xfrm>
          <a:prstGeom prst="line">
            <a:avLst/>
          </a:prstGeom>
          <a:noFill/>
          <a:ln w="38100" cap="flat" cmpd="sng" algn="ctr">
            <a:solidFill>
              <a:sysClr val="windowText" lastClr="000000"/>
            </a:solidFill>
            <a:prstDash val="solid"/>
            <a:headEnd type="triangle" w="lg" len="lg"/>
          </a:ln>
          <a:effectLst/>
        </p:spPr>
      </p:cxnSp>
      <p:cxnSp>
        <p:nvCxnSpPr>
          <p:cNvPr id="37" name="Straight Connector 36"/>
          <p:cNvCxnSpPr>
            <a:endCxn id="39" idx="0"/>
          </p:cNvCxnSpPr>
          <p:nvPr/>
        </p:nvCxnSpPr>
        <p:spPr>
          <a:xfrm flipH="1">
            <a:off x="6190091" y="3467100"/>
            <a:ext cx="515574" cy="1219200"/>
          </a:xfrm>
          <a:prstGeom prst="line">
            <a:avLst/>
          </a:prstGeom>
          <a:noFill/>
          <a:ln w="38100" cap="flat" cmpd="sng" algn="ctr">
            <a:solidFill>
              <a:sysClr val="windowText" lastClr="000000"/>
            </a:solidFill>
            <a:prstDash val="solid"/>
            <a:headEnd type="triangle" w="lg" len="lg"/>
          </a:ln>
          <a:effectLst/>
        </p:spPr>
      </p:cxnSp>
      <p:cxnSp>
        <p:nvCxnSpPr>
          <p:cNvPr id="38" name="Straight Connector 37"/>
          <p:cNvCxnSpPr>
            <a:stCxn id="40" idx="4"/>
          </p:cNvCxnSpPr>
          <p:nvPr/>
        </p:nvCxnSpPr>
        <p:spPr>
          <a:xfrm flipH="1">
            <a:off x="7754322" y="3467100"/>
            <a:ext cx="609600" cy="1097280"/>
          </a:xfrm>
          <a:prstGeom prst="line">
            <a:avLst/>
          </a:prstGeom>
          <a:noFill/>
          <a:ln w="38100" cap="flat" cmpd="sng" algn="ctr">
            <a:solidFill>
              <a:srgbClr val="FF0000"/>
            </a:solidFill>
            <a:prstDash val="solid"/>
            <a:tailEnd type="diamond" w="lg" len="lg"/>
          </a:ln>
          <a:effectLst/>
        </p:spPr>
      </p:cxnSp>
      <p:sp>
        <p:nvSpPr>
          <p:cNvPr id="39" name="Oval 38"/>
          <p:cNvSpPr/>
          <p:nvPr/>
        </p:nvSpPr>
        <p:spPr>
          <a:xfrm>
            <a:off x="5580491" y="4686300"/>
            <a:ext cx="1219200" cy="380999"/>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50" b="0" i="0" u="none" strike="noStrike" kern="0" cap="none" spc="0" normalizeH="0" baseline="0" noProof="0" dirty="0" smtClean="0">
                <a:ln>
                  <a:noFill/>
                </a:ln>
                <a:solidFill>
                  <a:prstClr val="white"/>
                </a:solidFill>
                <a:effectLst/>
                <a:uLnTx/>
                <a:uFillTx/>
                <a:latin typeface="Cambria" panose="02040503050406030204" pitchFamily="18" charset="0"/>
              </a:rPr>
              <a:t>Class C</a:t>
            </a:r>
          </a:p>
        </p:txBody>
      </p:sp>
      <p:sp>
        <p:nvSpPr>
          <p:cNvPr id="47" name="Rounded Rectangular Callout 46"/>
          <p:cNvSpPr/>
          <p:nvPr/>
        </p:nvSpPr>
        <p:spPr>
          <a:xfrm>
            <a:off x="6358409" y="2133600"/>
            <a:ext cx="978136" cy="762000"/>
          </a:xfrm>
          <a:prstGeom prst="wedgeRoundRectCallout">
            <a:avLst>
              <a:gd name="adj1" fmla="val 10336"/>
              <a:gd name="adj2" fmla="val 70794"/>
              <a:gd name="adj3"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mbria" panose="02040503050406030204" pitchFamily="18" charset="0"/>
              </a:rPr>
              <a:t>Methods: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0x8048394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0x80483a5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mbria" panose="02040503050406030204" pitchFamily="18" charset="0"/>
              </a:rPr>
              <a:t>…</a:t>
            </a:r>
          </a:p>
        </p:txBody>
      </p:sp>
      <p:sp>
        <p:nvSpPr>
          <p:cNvPr id="48" name="Rounded Rectangular Callout 47"/>
          <p:cNvSpPr/>
          <p:nvPr/>
        </p:nvSpPr>
        <p:spPr>
          <a:xfrm>
            <a:off x="7868088" y="2133600"/>
            <a:ext cx="991668" cy="762000"/>
          </a:xfrm>
          <a:prstGeom prst="wedgeRoundRectCallout">
            <a:avLst>
              <a:gd name="adj1" fmla="val 11046"/>
              <a:gd name="adj2" fmla="val 71926"/>
              <a:gd name="adj3"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mbria" panose="02040503050406030204" pitchFamily="18" charset="0"/>
              </a:rPr>
              <a:t>Methods: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0x80484f0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0x8048630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a:t>
            </a:r>
          </a:p>
        </p:txBody>
      </p:sp>
      <p:sp>
        <p:nvSpPr>
          <p:cNvPr id="49" name="Rounded Rectangular Callout 48"/>
          <p:cNvSpPr/>
          <p:nvPr/>
        </p:nvSpPr>
        <p:spPr>
          <a:xfrm>
            <a:off x="5814119" y="5257800"/>
            <a:ext cx="951610" cy="762000"/>
          </a:xfrm>
          <a:prstGeom prst="wedgeRoundRectCallout">
            <a:avLst>
              <a:gd name="adj1" fmla="val 14260"/>
              <a:gd name="adj2" fmla="val -69657"/>
              <a:gd name="adj3"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mbria" panose="02040503050406030204" pitchFamily="18" charset="0"/>
              </a:rPr>
              <a:t>Methods: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0x80485bf</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0x8048607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mbria" panose="02040503050406030204" pitchFamily="18" charset="0"/>
              </a:rPr>
              <a:t>…</a:t>
            </a:r>
          </a:p>
        </p:txBody>
      </p:sp>
      <p:sp>
        <p:nvSpPr>
          <p:cNvPr id="50" name="Rounded Rectangular Callout 49"/>
          <p:cNvSpPr/>
          <p:nvPr/>
        </p:nvSpPr>
        <p:spPr>
          <a:xfrm>
            <a:off x="7133301" y="5257800"/>
            <a:ext cx="994515" cy="762000"/>
          </a:xfrm>
          <a:prstGeom prst="wedgeRoundRectCallout">
            <a:avLst>
              <a:gd name="adj1" fmla="val 12709"/>
              <a:gd name="adj2" fmla="val -71085"/>
              <a:gd name="adj3"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mbria" panose="02040503050406030204" pitchFamily="18" charset="0"/>
              </a:rPr>
              <a:t>Methods: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0x804854a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0x8048576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a:t>
            </a:r>
          </a:p>
        </p:txBody>
      </p:sp>
      <p:cxnSp>
        <p:nvCxnSpPr>
          <p:cNvPr id="51" name="Straight Connector 50"/>
          <p:cNvCxnSpPr/>
          <p:nvPr/>
        </p:nvCxnSpPr>
        <p:spPr>
          <a:xfrm flipH="1">
            <a:off x="6207727" y="1551747"/>
            <a:ext cx="456132" cy="0"/>
          </a:xfrm>
          <a:prstGeom prst="line">
            <a:avLst/>
          </a:prstGeom>
          <a:noFill/>
          <a:ln w="38100" cap="flat" cmpd="sng" algn="ctr">
            <a:solidFill>
              <a:sysClr val="windowText" lastClr="000000"/>
            </a:solidFill>
            <a:prstDash val="solid"/>
            <a:headEnd type="triangle" w="lg" len="lg"/>
          </a:ln>
          <a:effectLst/>
        </p:spPr>
      </p:cxnSp>
      <p:cxnSp>
        <p:nvCxnSpPr>
          <p:cNvPr id="52" name="Straight Connector 51"/>
          <p:cNvCxnSpPr/>
          <p:nvPr/>
        </p:nvCxnSpPr>
        <p:spPr>
          <a:xfrm flipH="1">
            <a:off x="6206659" y="1800264"/>
            <a:ext cx="456132" cy="0"/>
          </a:xfrm>
          <a:prstGeom prst="line">
            <a:avLst/>
          </a:prstGeom>
          <a:noFill/>
          <a:ln w="38100" cap="flat" cmpd="sng" algn="ctr">
            <a:solidFill>
              <a:srgbClr val="FF0000"/>
            </a:solidFill>
            <a:prstDash val="solid"/>
            <a:tailEnd type="diamond" w="lg" len="lg"/>
          </a:ln>
          <a:effectLst/>
        </p:spPr>
      </p:cxnSp>
      <p:sp>
        <p:nvSpPr>
          <p:cNvPr id="53" name="TextBox 52"/>
          <p:cNvSpPr txBox="1"/>
          <p:nvPr/>
        </p:nvSpPr>
        <p:spPr>
          <a:xfrm>
            <a:off x="6705665" y="1399401"/>
            <a:ext cx="217399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mbria" panose="02040503050406030204" pitchFamily="18" charset="0"/>
              </a:rPr>
              <a:t>Inheritance (Is A) relationship</a:t>
            </a:r>
          </a:p>
        </p:txBody>
      </p:sp>
      <p:sp>
        <p:nvSpPr>
          <p:cNvPr id="54" name="TextBox 53"/>
          <p:cNvSpPr txBox="1"/>
          <p:nvPr/>
        </p:nvSpPr>
        <p:spPr>
          <a:xfrm>
            <a:off x="6663859" y="1650751"/>
            <a:ext cx="238078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mbria" panose="02040503050406030204" pitchFamily="18" charset="0"/>
              </a:rPr>
              <a:t>Composition (Has A) relationship</a:t>
            </a:r>
          </a:p>
        </p:txBody>
      </p:sp>
      <p:sp>
        <p:nvSpPr>
          <p:cNvPr id="40" name="Oval 39"/>
          <p:cNvSpPr/>
          <p:nvPr/>
        </p:nvSpPr>
        <p:spPr>
          <a:xfrm>
            <a:off x="7754322" y="3086100"/>
            <a:ext cx="1219200" cy="381000"/>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50" b="0" i="0" u="none" strike="noStrike" kern="0" cap="none" spc="0" normalizeH="0" baseline="0" noProof="0" dirty="0" smtClean="0">
                <a:ln>
                  <a:noFill/>
                </a:ln>
                <a:solidFill>
                  <a:prstClr val="white"/>
                </a:solidFill>
                <a:effectLst/>
                <a:uLnTx/>
                <a:uFillTx/>
                <a:latin typeface="Cambria" panose="02040503050406030204" pitchFamily="18" charset="0"/>
              </a:rPr>
              <a:t>Class B</a:t>
            </a:r>
          </a:p>
        </p:txBody>
      </p:sp>
      <p:sp>
        <p:nvSpPr>
          <p:cNvPr id="41" name="Oval 40"/>
          <p:cNvSpPr/>
          <p:nvPr/>
        </p:nvSpPr>
        <p:spPr>
          <a:xfrm>
            <a:off x="6237877" y="3086100"/>
            <a:ext cx="1219200" cy="381000"/>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50" b="0" i="0" u="none" strike="noStrike" kern="0" cap="none" spc="0" normalizeH="0" baseline="0" noProof="0" dirty="0" smtClean="0">
                <a:ln>
                  <a:noFill/>
                </a:ln>
                <a:solidFill>
                  <a:prstClr val="white"/>
                </a:solidFill>
                <a:effectLst/>
                <a:uLnTx/>
                <a:uFillTx/>
                <a:latin typeface="Cambria" panose="02040503050406030204" pitchFamily="18" charset="0"/>
              </a:rPr>
              <a:t>Class A</a:t>
            </a:r>
          </a:p>
        </p:txBody>
      </p:sp>
      <p:sp>
        <p:nvSpPr>
          <p:cNvPr id="42" name="Oval 41"/>
          <p:cNvSpPr/>
          <p:nvPr/>
        </p:nvSpPr>
        <p:spPr>
          <a:xfrm>
            <a:off x="7020959" y="4686300"/>
            <a:ext cx="1219200" cy="381001"/>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40" b="0" i="0" u="none" strike="noStrike" kern="0" cap="none" spc="0" normalizeH="0" baseline="0" noProof="0" dirty="0" smtClean="0">
                <a:ln>
                  <a:noFill/>
                </a:ln>
                <a:solidFill>
                  <a:prstClr val="white"/>
                </a:solidFill>
                <a:effectLst/>
                <a:uLnTx/>
                <a:uFillTx/>
                <a:latin typeface="Cambria" panose="02040503050406030204" pitchFamily="18" charset="0"/>
              </a:rPr>
              <a:t>Class D</a:t>
            </a:r>
          </a:p>
        </p:txBody>
      </p:sp>
    </p:spTree>
    <p:extLst>
      <p:ext uri="{BB962C8B-B14F-4D97-AF65-F5344CB8AC3E}">
        <p14:creationId xmlns:p14="http://schemas.microsoft.com/office/powerpoint/2010/main" val="57182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anim calcmode="lin" valueType="num">
                                      <p:cBhvr>
                                        <p:cTn id="23" dur="1000" fill="hold"/>
                                        <p:tgtEl>
                                          <p:spTgt spid="51"/>
                                        </p:tgtEl>
                                        <p:attrNameLst>
                                          <p:attrName>ppt_x</p:attrName>
                                        </p:attrNameLst>
                                      </p:cBhvr>
                                      <p:tavLst>
                                        <p:tav tm="0">
                                          <p:val>
                                            <p:strVal val="#ppt_x"/>
                                          </p:val>
                                        </p:tav>
                                        <p:tav tm="100000">
                                          <p:val>
                                            <p:strVal val="#ppt_x"/>
                                          </p:val>
                                        </p:tav>
                                      </p:tavLst>
                                    </p:anim>
                                    <p:anim calcmode="lin" valueType="num">
                                      <p:cBhvr>
                                        <p:cTn id="24" dur="1000" fill="hold"/>
                                        <p:tgtEl>
                                          <p:spTgt spid="5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1000"/>
                                        <p:tgtEl>
                                          <p:spTgt spid="52"/>
                                        </p:tgtEl>
                                      </p:cBhvr>
                                    </p:animEffect>
                                    <p:anim calcmode="lin" valueType="num">
                                      <p:cBhvr>
                                        <p:cTn id="33" dur="1000" fill="hold"/>
                                        <p:tgtEl>
                                          <p:spTgt spid="52"/>
                                        </p:tgtEl>
                                        <p:attrNameLst>
                                          <p:attrName>ppt_x</p:attrName>
                                        </p:attrNameLst>
                                      </p:cBhvr>
                                      <p:tavLst>
                                        <p:tav tm="0">
                                          <p:val>
                                            <p:strVal val="#ppt_x"/>
                                          </p:val>
                                        </p:tav>
                                        <p:tav tm="100000">
                                          <p:val>
                                            <p:strVal val="#ppt_x"/>
                                          </p:val>
                                        </p:tav>
                                      </p:tavLst>
                                    </p:anim>
                                    <p:anim calcmode="lin" valueType="num">
                                      <p:cBhvr>
                                        <p:cTn id="34" dur="1000" fill="hold"/>
                                        <p:tgtEl>
                                          <p:spTgt spid="5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1000"/>
                                        <p:tgtEl>
                                          <p:spTgt spid="48"/>
                                        </p:tgtEl>
                                      </p:cBhvr>
                                    </p:animEffect>
                                    <p:anim calcmode="lin" valueType="num">
                                      <p:cBhvr>
                                        <p:cTn id="48" dur="1000" fill="hold"/>
                                        <p:tgtEl>
                                          <p:spTgt spid="48"/>
                                        </p:tgtEl>
                                        <p:attrNameLst>
                                          <p:attrName>ppt_x</p:attrName>
                                        </p:attrNameLst>
                                      </p:cBhvr>
                                      <p:tavLst>
                                        <p:tav tm="0">
                                          <p:val>
                                            <p:strVal val="#ppt_x"/>
                                          </p:val>
                                        </p:tav>
                                        <p:tav tm="100000">
                                          <p:val>
                                            <p:strVal val="#ppt_x"/>
                                          </p:val>
                                        </p:tav>
                                      </p:tavLst>
                                    </p:anim>
                                    <p:anim calcmode="lin" valueType="num">
                                      <p:cBhvr>
                                        <p:cTn id="49" dur="1000" fill="hold"/>
                                        <p:tgtEl>
                                          <p:spTgt spid="4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1000"/>
                                        <p:tgtEl>
                                          <p:spTgt spid="37"/>
                                        </p:tgtEl>
                                      </p:cBhvr>
                                    </p:animEffect>
                                    <p:anim calcmode="lin" valueType="num">
                                      <p:cBhvr>
                                        <p:cTn id="63" dur="1000" fill="hold"/>
                                        <p:tgtEl>
                                          <p:spTgt spid="37"/>
                                        </p:tgtEl>
                                        <p:attrNameLst>
                                          <p:attrName>ppt_x</p:attrName>
                                        </p:attrNameLst>
                                      </p:cBhvr>
                                      <p:tavLst>
                                        <p:tav tm="0">
                                          <p:val>
                                            <p:strVal val="#ppt_x"/>
                                          </p:val>
                                        </p:tav>
                                        <p:tav tm="100000">
                                          <p:val>
                                            <p:strVal val="#ppt_x"/>
                                          </p:val>
                                        </p:tav>
                                      </p:tavLst>
                                    </p:anim>
                                    <p:anim calcmode="lin" valueType="num">
                                      <p:cBhvr>
                                        <p:cTn id="64" dur="1000" fill="hold"/>
                                        <p:tgtEl>
                                          <p:spTgt spid="3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anim calcmode="lin" valueType="num">
                                      <p:cBhvr>
                                        <p:cTn id="68" dur="1000" fill="hold"/>
                                        <p:tgtEl>
                                          <p:spTgt spid="36"/>
                                        </p:tgtEl>
                                        <p:attrNameLst>
                                          <p:attrName>ppt_x</p:attrName>
                                        </p:attrNameLst>
                                      </p:cBhvr>
                                      <p:tavLst>
                                        <p:tav tm="0">
                                          <p:val>
                                            <p:strVal val="#ppt_x"/>
                                          </p:val>
                                        </p:tav>
                                        <p:tav tm="100000">
                                          <p:val>
                                            <p:strVal val="#ppt_x"/>
                                          </p:val>
                                        </p:tav>
                                      </p:tavLst>
                                    </p:anim>
                                    <p:anim calcmode="lin" valueType="num">
                                      <p:cBhvr>
                                        <p:cTn id="69" dur="1000" fill="hold"/>
                                        <p:tgtEl>
                                          <p:spTgt spid="36"/>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1000"/>
                                        <p:tgtEl>
                                          <p:spTgt spid="38"/>
                                        </p:tgtEl>
                                      </p:cBhvr>
                                    </p:animEffect>
                                    <p:anim calcmode="lin" valueType="num">
                                      <p:cBhvr>
                                        <p:cTn id="73" dur="1000" fill="hold"/>
                                        <p:tgtEl>
                                          <p:spTgt spid="38"/>
                                        </p:tgtEl>
                                        <p:attrNameLst>
                                          <p:attrName>ppt_x</p:attrName>
                                        </p:attrNameLst>
                                      </p:cBhvr>
                                      <p:tavLst>
                                        <p:tav tm="0">
                                          <p:val>
                                            <p:strVal val="#ppt_x"/>
                                          </p:val>
                                        </p:tav>
                                        <p:tav tm="100000">
                                          <p:val>
                                            <p:strVal val="#ppt_x"/>
                                          </p:val>
                                        </p:tav>
                                      </p:tavLst>
                                    </p:anim>
                                    <p:anim calcmode="lin" valueType="num">
                                      <p:cBhvr>
                                        <p:cTn id="74" dur="1000" fill="hold"/>
                                        <p:tgtEl>
                                          <p:spTgt spid="3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1000" fill="hold"/>
                                        <p:tgtEl>
                                          <p:spTgt spid="3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000"/>
                                        <p:tgtEl>
                                          <p:spTgt spid="42"/>
                                        </p:tgtEl>
                                      </p:cBhvr>
                                    </p:animEffect>
                                    <p:anim calcmode="lin" valueType="num">
                                      <p:cBhvr>
                                        <p:cTn id="83" dur="1000" fill="hold"/>
                                        <p:tgtEl>
                                          <p:spTgt spid="42"/>
                                        </p:tgtEl>
                                        <p:attrNameLst>
                                          <p:attrName>ppt_x</p:attrName>
                                        </p:attrNameLst>
                                      </p:cBhvr>
                                      <p:tavLst>
                                        <p:tav tm="0">
                                          <p:val>
                                            <p:strVal val="#ppt_x"/>
                                          </p:val>
                                        </p:tav>
                                        <p:tav tm="100000">
                                          <p:val>
                                            <p:strVal val="#ppt_x"/>
                                          </p:val>
                                        </p:tav>
                                      </p:tavLst>
                                    </p:anim>
                                    <p:anim calcmode="lin" valueType="num">
                                      <p:cBhvr>
                                        <p:cTn id="84" dur="1000" fill="hold"/>
                                        <p:tgtEl>
                                          <p:spTgt spid="4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1000"/>
                                        <p:tgtEl>
                                          <p:spTgt spid="49"/>
                                        </p:tgtEl>
                                      </p:cBhvr>
                                    </p:animEffect>
                                    <p:anim calcmode="lin" valueType="num">
                                      <p:cBhvr>
                                        <p:cTn id="88" dur="1000" fill="hold"/>
                                        <p:tgtEl>
                                          <p:spTgt spid="49"/>
                                        </p:tgtEl>
                                        <p:attrNameLst>
                                          <p:attrName>ppt_x</p:attrName>
                                        </p:attrNameLst>
                                      </p:cBhvr>
                                      <p:tavLst>
                                        <p:tav tm="0">
                                          <p:val>
                                            <p:strVal val="#ppt_x"/>
                                          </p:val>
                                        </p:tav>
                                        <p:tav tm="100000">
                                          <p:val>
                                            <p:strVal val="#ppt_x"/>
                                          </p:val>
                                        </p:tav>
                                      </p:tavLst>
                                    </p:anim>
                                    <p:anim calcmode="lin" valueType="num">
                                      <p:cBhvr>
                                        <p:cTn id="89" dur="1000" fill="hold"/>
                                        <p:tgtEl>
                                          <p:spTgt spid="4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1000"/>
                                        <p:tgtEl>
                                          <p:spTgt spid="50"/>
                                        </p:tgtEl>
                                      </p:cBhvr>
                                    </p:animEffect>
                                    <p:anim calcmode="lin" valueType="num">
                                      <p:cBhvr>
                                        <p:cTn id="93" dur="1000" fill="hold"/>
                                        <p:tgtEl>
                                          <p:spTgt spid="50"/>
                                        </p:tgtEl>
                                        <p:attrNameLst>
                                          <p:attrName>ppt_x</p:attrName>
                                        </p:attrNameLst>
                                      </p:cBhvr>
                                      <p:tavLst>
                                        <p:tav tm="0">
                                          <p:val>
                                            <p:strVal val="#ppt_x"/>
                                          </p:val>
                                        </p:tav>
                                        <p:tav tm="100000">
                                          <p:val>
                                            <p:strVal val="#ppt_x"/>
                                          </p:val>
                                        </p:tav>
                                      </p:tavLst>
                                    </p:anim>
                                    <p:anim calcmode="lin" valueType="num">
                                      <p:cBhvr>
                                        <p:cTn id="9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xit" presetSubtype="0" fill="hold" grpId="0" nodeType="clickEffect">
                                  <p:stCondLst>
                                    <p:cond delay="0"/>
                                  </p:stCondLst>
                                  <p:childTnLst>
                                    <p:animEffect transition="out" filter="fade">
                                      <p:cBhvr>
                                        <p:cTn id="98" dur="1000"/>
                                        <p:tgtEl>
                                          <p:spTgt spid="7"/>
                                        </p:tgtEl>
                                      </p:cBhvr>
                                    </p:animEffect>
                                    <p:anim calcmode="lin" valueType="num">
                                      <p:cBhvr>
                                        <p:cTn id="99" dur="1000"/>
                                        <p:tgtEl>
                                          <p:spTgt spid="7"/>
                                        </p:tgtEl>
                                        <p:attrNameLst>
                                          <p:attrName>ppt_x</p:attrName>
                                        </p:attrNameLst>
                                      </p:cBhvr>
                                      <p:tavLst>
                                        <p:tav tm="0">
                                          <p:val>
                                            <p:strVal val="ppt_x"/>
                                          </p:val>
                                        </p:tav>
                                        <p:tav tm="100000">
                                          <p:val>
                                            <p:strVal val="ppt_x"/>
                                          </p:val>
                                        </p:tav>
                                      </p:tavLst>
                                    </p:anim>
                                    <p:anim calcmode="lin" valueType="num">
                                      <p:cBhvr>
                                        <p:cTn id="100" dur="1000"/>
                                        <p:tgtEl>
                                          <p:spTgt spid="7"/>
                                        </p:tgtEl>
                                        <p:attrNameLst>
                                          <p:attrName>ppt_y</p:attrName>
                                        </p:attrNameLst>
                                      </p:cBhvr>
                                      <p:tavLst>
                                        <p:tav tm="0">
                                          <p:val>
                                            <p:strVal val="ppt_y"/>
                                          </p:val>
                                        </p:tav>
                                        <p:tav tm="100000">
                                          <p:val>
                                            <p:strVal val="ppt_y+.1"/>
                                          </p:val>
                                        </p:tav>
                                      </p:tavLst>
                                    </p:anim>
                                    <p:set>
                                      <p:cBhvr>
                                        <p:cTn id="101" dur="1" fill="hold">
                                          <p:stCondLst>
                                            <p:cond delay="999"/>
                                          </p:stCondLst>
                                        </p:cTn>
                                        <p:tgtEl>
                                          <p:spTgt spid="7"/>
                                        </p:tgtEl>
                                        <p:attrNameLst>
                                          <p:attrName>style.visibility</p:attrName>
                                        </p:attrNameLst>
                                      </p:cBhvr>
                                      <p:to>
                                        <p:strVal val="hidden"/>
                                      </p:to>
                                    </p:set>
                                  </p:childTnLst>
                                </p:cTn>
                              </p:par>
                              <p:par>
                                <p:cTn id="102" presetID="42" presetClass="exit" presetSubtype="0" fill="hold" grpId="0" nodeType="withEffect">
                                  <p:stCondLst>
                                    <p:cond delay="0"/>
                                  </p:stCondLst>
                                  <p:childTnLst>
                                    <p:animEffect transition="out" filter="fade">
                                      <p:cBhvr>
                                        <p:cTn id="103" dur="1000"/>
                                        <p:tgtEl>
                                          <p:spTgt spid="8"/>
                                        </p:tgtEl>
                                      </p:cBhvr>
                                    </p:animEffect>
                                    <p:anim calcmode="lin" valueType="num">
                                      <p:cBhvr>
                                        <p:cTn id="104" dur="1000"/>
                                        <p:tgtEl>
                                          <p:spTgt spid="8"/>
                                        </p:tgtEl>
                                        <p:attrNameLst>
                                          <p:attrName>ppt_x</p:attrName>
                                        </p:attrNameLst>
                                      </p:cBhvr>
                                      <p:tavLst>
                                        <p:tav tm="0">
                                          <p:val>
                                            <p:strVal val="ppt_x"/>
                                          </p:val>
                                        </p:tav>
                                        <p:tav tm="100000">
                                          <p:val>
                                            <p:strVal val="ppt_x"/>
                                          </p:val>
                                        </p:tav>
                                      </p:tavLst>
                                    </p:anim>
                                    <p:anim calcmode="lin" valueType="num">
                                      <p:cBhvr>
                                        <p:cTn id="105" dur="1000"/>
                                        <p:tgtEl>
                                          <p:spTgt spid="8"/>
                                        </p:tgtEl>
                                        <p:attrNameLst>
                                          <p:attrName>ppt_y</p:attrName>
                                        </p:attrNameLst>
                                      </p:cBhvr>
                                      <p:tavLst>
                                        <p:tav tm="0">
                                          <p:val>
                                            <p:strVal val="ppt_y"/>
                                          </p:val>
                                        </p:tav>
                                        <p:tav tm="100000">
                                          <p:val>
                                            <p:strVal val="ppt_y+.1"/>
                                          </p:val>
                                        </p:tav>
                                      </p:tavLst>
                                    </p:anim>
                                    <p:set>
                                      <p:cBhvr>
                                        <p:cTn id="106" dur="1" fill="hold">
                                          <p:stCondLst>
                                            <p:cond delay="999"/>
                                          </p:stCondLst>
                                        </p:cTn>
                                        <p:tgtEl>
                                          <p:spTgt spid="8"/>
                                        </p:tgtEl>
                                        <p:attrNameLst>
                                          <p:attrName>style.visibility</p:attrName>
                                        </p:attrNameLst>
                                      </p:cBhvr>
                                      <p:to>
                                        <p:strVal val="hidden"/>
                                      </p:to>
                                    </p:set>
                                  </p:childTnLst>
                                </p:cTn>
                              </p:par>
                              <p:par>
                                <p:cTn id="107" presetID="42" presetClass="exit" presetSubtype="0" fill="hold" grpId="0" nodeType="withEffect">
                                  <p:stCondLst>
                                    <p:cond delay="0"/>
                                  </p:stCondLst>
                                  <p:childTnLst>
                                    <p:animEffect transition="out" filter="fade">
                                      <p:cBhvr>
                                        <p:cTn id="108" dur="1000"/>
                                        <p:tgtEl>
                                          <p:spTgt spid="10"/>
                                        </p:tgtEl>
                                      </p:cBhvr>
                                    </p:animEffect>
                                    <p:anim calcmode="lin" valueType="num">
                                      <p:cBhvr>
                                        <p:cTn id="109" dur="1000"/>
                                        <p:tgtEl>
                                          <p:spTgt spid="10"/>
                                        </p:tgtEl>
                                        <p:attrNameLst>
                                          <p:attrName>ppt_x</p:attrName>
                                        </p:attrNameLst>
                                      </p:cBhvr>
                                      <p:tavLst>
                                        <p:tav tm="0">
                                          <p:val>
                                            <p:strVal val="ppt_x"/>
                                          </p:val>
                                        </p:tav>
                                        <p:tav tm="100000">
                                          <p:val>
                                            <p:strVal val="ppt_x"/>
                                          </p:val>
                                        </p:tav>
                                      </p:tavLst>
                                    </p:anim>
                                    <p:anim calcmode="lin" valueType="num">
                                      <p:cBhvr>
                                        <p:cTn id="110" dur="1000"/>
                                        <p:tgtEl>
                                          <p:spTgt spid="10"/>
                                        </p:tgtEl>
                                        <p:attrNameLst>
                                          <p:attrName>ppt_y</p:attrName>
                                        </p:attrNameLst>
                                      </p:cBhvr>
                                      <p:tavLst>
                                        <p:tav tm="0">
                                          <p:val>
                                            <p:strVal val="ppt_y"/>
                                          </p:val>
                                        </p:tav>
                                        <p:tav tm="100000">
                                          <p:val>
                                            <p:strVal val="ppt_y+.1"/>
                                          </p:val>
                                        </p:tav>
                                      </p:tavLst>
                                    </p:anim>
                                    <p:set>
                                      <p:cBhvr>
                                        <p:cTn id="111" dur="1" fill="hold">
                                          <p:stCondLst>
                                            <p:cond delay="999"/>
                                          </p:stCondLst>
                                        </p:cTn>
                                        <p:tgtEl>
                                          <p:spTgt spid="10"/>
                                        </p:tgtEl>
                                        <p:attrNameLst>
                                          <p:attrName>style.visibility</p:attrName>
                                        </p:attrNameLst>
                                      </p:cBhvr>
                                      <p:to>
                                        <p:strVal val="hidden"/>
                                      </p:to>
                                    </p:set>
                                  </p:childTnLst>
                                </p:cTn>
                              </p:par>
                              <p:par>
                                <p:cTn id="112" presetID="42" presetClass="exit" presetSubtype="0" fill="hold" grpId="0" nodeType="withEffect">
                                  <p:stCondLst>
                                    <p:cond delay="0"/>
                                  </p:stCondLst>
                                  <p:childTnLst>
                                    <p:animEffect transition="out" filter="fade">
                                      <p:cBhvr>
                                        <p:cTn id="113" dur="1000"/>
                                        <p:tgtEl>
                                          <p:spTgt spid="11"/>
                                        </p:tgtEl>
                                      </p:cBhvr>
                                    </p:animEffect>
                                    <p:anim calcmode="lin" valueType="num">
                                      <p:cBhvr>
                                        <p:cTn id="114" dur="1000"/>
                                        <p:tgtEl>
                                          <p:spTgt spid="11"/>
                                        </p:tgtEl>
                                        <p:attrNameLst>
                                          <p:attrName>ppt_x</p:attrName>
                                        </p:attrNameLst>
                                      </p:cBhvr>
                                      <p:tavLst>
                                        <p:tav tm="0">
                                          <p:val>
                                            <p:strVal val="ppt_x"/>
                                          </p:val>
                                        </p:tav>
                                        <p:tav tm="100000">
                                          <p:val>
                                            <p:strVal val="ppt_x"/>
                                          </p:val>
                                        </p:tav>
                                      </p:tavLst>
                                    </p:anim>
                                    <p:anim calcmode="lin" valueType="num">
                                      <p:cBhvr>
                                        <p:cTn id="115" dur="1000"/>
                                        <p:tgtEl>
                                          <p:spTgt spid="11"/>
                                        </p:tgtEl>
                                        <p:attrNameLst>
                                          <p:attrName>ppt_y</p:attrName>
                                        </p:attrNameLst>
                                      </p:cBhvr>
                                      <p:tavLst>
                                        <p:tav tm="0">
                                          <p:val>
                                            <p:strVal val="ppt_y"/>
                                          </p:val>
                                        </p:tav>
                                        <p:tav tm="100000">
                                          <p:val>
                                            <p:strVal val="ppt_y+.1"/>
                                          </p:val>
                                        </p:tav>
                                      </p:tavLst>
                                    </p:anim>
                                    <p:set>
                                      <p:cBhvr>
                                        <p:cTn id="116" dur="1" fill="hold">
                                          <p:stCondLst>
                                            <p:cond delay="999"/>
                                          </p:stCondLst>
                                        </p:cTn>
                                        <p:tgtEl>
                                          <p:spTgt spid="11"/>
                                        </p:tgtEl>
                                        <p:attrNameLst>
                                          <p:attrName>style.visibility</p:attrName>
                                        </p:attrNameLst>
                                      </p:cBhvr>
                                      <p:to>
                                        <p:strVal val="hidden"/>
                                      </p:to>
                                    </p:set>
                                  </p:childTnLst>
                                </p:cTn>
                              </p:par>
                              <p:par>
                                <p:cTn id="117" presetID="42" presetClass="exit" presetSubtype="0" fill="hold" grpId="0" nodeType="withEffect">
                                  <p:stCondLst>
                                    <p:cond delay="0"/>
                                  </p:stCondLst>
                                  <p:childTnLst>
                                    <p:animEffect transition="out" filter="fade">
                                      <p:cBhvr>
                                        <p:cTn id="118" dur="1000"/>
                                        <p:tgtEl>
                                          <p:spTgt spid="20"/>
                                        </p:tgtEl>
                                      </p:cBhvr>
                                    </p:animEffect>
                                    <p:anim calcmode="lin" valueType="num">
                                      <p:cBhvr>
                                        <p:cTn id="119" dur="1000"/>
                                        <p:tgtEl>
                                          <p:spTgt spid="20"/>
                                        </p:tgtEl>
                                        <p:attrNameLst>
                                          <p:attrName>ppt_x</p:attrName>
                                        </p:attrNameLst>
                                      </p:cBhvr>
                                      <p:tavLst>
                                        <p:tav tm="0">
                                          <p:val>
                                            <p:strVal val="ppt_x"/>
                                          </p:val>
                                        </p:tav>
                                        <p:tav tm="100000">
                                          <p:val>
                                            <p:strVal val="ppt_x"/>
                                          </p:val>
                                        </p:tav>
                                      </p:tavLst>
                                    </p:anim>
                                    <p:anim calcmode="lin" valueType="num">
                                      <p:cBhvr>
                                        <p:cTn id="120" dur="1000"/>
                                        <p:tgtEl>
                                          <p:spTgt spid="20"/>
                                        </p:tgtEl>
                                        <p:attrNameLst>
                                          <p:attrName>ppt_y</p:attrName>
                                        </p:attrNameLst>
                                      </p:cBhvr>
                                      <p:tavLst>
                                        <p:tav tm="0">
                                          <p:val>
                                            <p:strVal val="ppt_y"/>
                                          </p:val>
                                        </p:tav>
                                        <p:tav tm="100000">
                                          <p:val>
                                            <p:strVal val="ppt_y+.1"/>
                                          </p:val>
                                        </p:tav>
                                      </p:tavLst>
                                    </p:anim>
                                    <p:set>
                                      <p:cBhvr>
                                        <p:cTn id="121"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9" grpId="0" animBg="1"/>
      <p:bldP spid="20" grpId="0" animBg="1"/>
      <p:bldP spid="22" grpId="0" animBg="1"/>
      <p:bldP spid="24" grpId="0" animBg="1"/>
      <p:bldP spid="39" grpId="0" animBg="1"/>
      <p:bldP spid="47" grpId="0" animBg="1"/>
      <p:bldP spid="48" grpId="0" animBg="1"/>
      <p:bldP spid="49" grpId="0" animBg="1"/>
      <p:bldP spid="50" grpId="0" animBg="1"/>
      <p:bldP spid="53" grpId="0"/>
      <p:bldP spid="54" grpId="0"/>
      <p:bldP spid="40"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 Key Observation</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latin typeface="Cambria" panose="02040503050406030204" pitchFamily="18" charset="0"/>
              </a:rPr>
              <a:t>14</a:t>
            </a:fld>
            <a:endParaRPr lang="en-US" dirty="0">
              <a:latin typeface="Cambria" panose="02040503050406030204" pitchFamily="18" charset="0"/>
            </a:endParaRPr>
          </a:p>
        </p:txBody>
      </p:sp>
      <p:sp>
        <p:nvSpPr>
          <p:cNvPr id="7" name="Rectangle 6"/>
          <p:cNvSpPr/>
          <p:nvPr/>
        </p:nvSpPr>
        <p:spPr>
          <a:xfrm>
            <a:off x="228600" y="1159637"/>
            <a:ext cx="2667000" cy="55318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C00000"/>
                </a:solidFill>
                <a:latin typeface="Cambria" panose="02040503050406030204" pitchFamily="18" charset="0"/>
              </a:rPr>
              <a:t>class Human{</a:t>
            </a:r>
          </a:p>
          <a:p>
            <a:r>
              <a:rPr lang="en-US" sz="1600" dirty="0">
                <a:solidFill>
                  <a:srgbClr val="C00000"/>
                </a:solidFill>
                <a:latin typeface="Cambria" panose="02040503050406030204" pitchFamily="18" charset="0"/>
              </a:rPr>
              <a:t> </a:t>
            </a:r>
            <a:r>
              <a:rPr lang="en-US" sz="1600" dirty="0" smtClean="0">
                <a:solidFill>
                  <a:srgbClr val="C00000"/>
                </a:solidFill>
                <a:latin typeface="Cambria" panose="02040503050406030204" pitchFamily="18" charset="0"/>
              </a:rPr>
              <a:t>   . . .</a:t>
            </a:r>
          </a:p>
          <a:p>
            <a:r>
              <a:rPr lang="en-US" sz="1600" dirty="0">
                <a:solidFill>
                  <a:srgbClr val="C00000"/>
                </a:solidFill>
                <a:latin typeface="Cambria" panose="02040503050406030204" pitchFamily="18" charset="0"/>
              </a:rPr>
              <a:t> </a:t>
            </a:r>
            <a:r>
              <a:rPr lang="en-US" sz="1600" dirty="0" smtClean="0">
                <a:solidFill>
                  <a:srgbClr val="C00000"/>
                </a:solidFill>
                <a:latin typeface="Cambria" panose="02040503050406030204" pitchFamily="18" charset="0"/>
              </a:rPr>
              <a:t>   ~Human( );</a:t>
            </a:r>
          </a:p>
          <a:p>
            <a:r>
              <a:rPr lang="en-US" sz="1600" dirty="0" smtClean="0">
                <a:solidFill>
                  <a:srgbClr val="C00000"/>
                </a:solidFill>
                <a:latin typeface="Cambria" panose="02040503050406030204" pitchFamily="18" charset="0"/>
              </a:rPr>
              <a:t>};</a:t>
            </a:r>
          </a:p>
          <a:p>
            <a:endParaRPr lang="en-US" sz="1600" dirty="0">
              <a:solidFill>
                <a:schemeClr val="tx1"/>
              </a:solidFill>
              <a:latin typeface="Cambria" panose="02040503050406030204" pitchFamily="18" charset="0"/>
            </a:endParaRPr>
          </a:p>
          <a:p>
            <a:r>
              <a:rPr lang="en-US" sz="1600" dirty="0" smtClean="0">
                <a:solidFill>
                  <a:srgbClr val="0070C0"/>
                </a:solidFill>
                <a:latin typeface="Cambria" panose="02040503050406030204" pitchFamily="18" charset="0"/>
              </a:rPr>
              <a:t>class Reporter :              public Human {</a:t>
            </a:r>
          </a:p>
          <a:p>
            <a:r>
              <a:rPr lang="en-US" sz="1600" dirty="0" smtClean="0">
                <a:solidFill>
                  <a:srgbClr val="0070C0"/>
                </a:solidFill>
                <a:latin typeface="Cambria" panose="02040503050406030204" pitchFamily="18" charset="0"/>
              </a:rPr>
              <a:t>    . . . </a:t>
            </a:r>
          </a:p>
          <a:p>
            <a:r>
              <a:rPr lang="en-US" sz="1600" dirty="0">
                <a:solidFill>
                  <a:srgbClr val="0070C0"/>
                </a:solidFill>
                <a:latin typeface="Cambria" panose="02040503050406030204" pitchFamily="18" charset="0"/>
              </a:rPr>
              <a:t> </a:t>
            </a:r>
            <a:r>
              <a:rPr lang="en-US" sz="1600" dirty="0" smtClean="0">
                <a:solidFill>
                  <a:srgbClr val="0070C0"/>
                </a:solidFill>
                <a:latin typeface="Cambria" panose="02040503050406030204" pitchFamily="18" charset="0"/>
              </a:rPr>
              <a:t>   void helper( );</a:t>
            </a:r>
          </a:p>
          <a:p>
            <a:r>
              <a:rPr lang="en-US" sz="1600" dirty="0" smtClean="0">
                <a:solidFill>
                  <a:srgbClr val="0070C0"/>
                </a:solidFill>
                <a:latin typeface="Cambria" panose="02040503050406030204" pitchFamily="18" charset="0"/>
              </a:rPr>
              <a:t>    ~Reporter( );</a:t>
            </a:r>
          </a:p>
          <a:p>
            <a:r>
              <a:rPr lang="en-US" sz="1600" dirty="0" smtClean="0">
                <a:solidFill>
                  <a:srgbClr val="0070C0"/>
                </a:solidFill>
                <a:latin typeface="Cambria" panose="02040503050406030204" pitchFamily="18" charset="0"/>
              </a:rPr>
              <a:t>};</a:t>
            </a:r>
          </a:p>
          <a:p>
            <a:endParaRPr lang="en-US" sz="1600" dirty="0" smtClean="0">
              <a:solidFill>
                <a:schemeClr val="tx1"/>
              </a:solidFill>
              <a:latin typeface="Cambria" panose="02040503050406030204" pitchFamily="18" charset="0"/>
            </a:endParaRPr>
          </a:p>
          <a:p>
            <a:r>
              <a:rPr lang="en-US" sz="1600" dirty="0" smtClean="0">
                <a:solidFill>
                  <a:srgbClr val="00642D"/>
                </a:solidFill>
                <a:latin typeface="Cambria" panose="02040503050406030204" pitchFamily="18" charset="0"/>
              </a:rPr>
              <a:t>class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                    public Reporter {</a:t>
            </a:r>
          </a:p>
          <a:p>
            <a:r>
              <a:rPr lang="en-US" sz="1600" dirty="0" smtClean="0">
                <a:solidFill>
                  <a:srgbClr val="00642D"/>
                </a:solidFill>
                <a:latin typeface="Cambria" panose="02040503050406030204" pitchFamily="18" charset="0"/>
              </a:rPr>
              <a:t>    . . .</a:t>
            </a:r>
          </a:p>
          <a:p>
            <a:r>
              <a:rPr lang="en-US" sz="1600" dirty="0" smtClean="0">
                <a:solidFill>
                  <a:srgbClr val="00642D"/>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p>
          <a:p>
            <a:r>
              <a:rPr lang="en-US" sz="1600" dirty="0" smtClean="0">
                <a:solidFill>
                  <a:srgbClr val="00642D"/>
                </a:solidFill>
                <a:latin typeface="Cambria" panose="02040503050406030204" pitchFamily="18" charset="0"/>
              </a:rPr>
              <a:t>}</a:t>
            </a:r>
          </a:p>
          <a:p>
            <a:endParaRPr lang="en-US" sz="1600" dirty="0" smtClean="0">
              <a:solidFill>
                <a:schemeClr val="tx1"/>
              </a:solidFill>
              <a:latin typeface="Cambria" panose="02040503050406030204" pitchFamily="18" charset="0"/>
            </a:endParaRPr>
          </a:p>
          <a:p>
            <a:r>
              <a:rPr lang="en-US" sz="1600" dirty="0" err="1" smtClean="0">
                <a:solidFill>
                  <a:schemeClr val="tx1"/>
                </a:solidFill>
                <a:latin typeface="Cambria" panose="02040503050406030204" pitchFamily="18" charset="0"/>
              </a:rPr>
              <a:t>int</a:t>
            </a:r>
            <a:r>
              <a:rPr lang="en-US" sz="1600" dirty="0" smtClean="0">
                <a:solidFill>
                  <a:schemeClr val="tx1"/>
                </a:solidFill>
                <a:latin typeface="Cambria" panose="02040503050406030204" pitchFamily="18" charset="0"/>
              </a:rPr>
              <a:t> main( ) {</a:t>
            </a:r>
          </a:p>
          <a:p>
            <a:r>
              <a:rPr lang="en-US" sz="1600" dirty="0">
                <a:solidFill>
                  <a:schemeClr val="tx1"/>
                </a:solidFill>
                <a:latin typeface="Cambria" panose="02040503050406030204" pitchFamily="18" charset="0"/>
              </a:rPr>
              <a:t> </a:t>
            </a:r>
            <a:r>
              <a:rPr lang="en-US" sz="1600" dirty="0" smtClean="0">
                <a:solidFill>
                  <a:schemeClr val="tx1"/>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t;</a:t>
            </a:r>
          </a:p>
          <a:p>
            <a:r>
              <a:rPr lang="en-US" sz="1600" dirty="0" smtClean="0">
                <a:solidFill>
                  <a:schemeClr val="tx1"/>
                </a:solidFill>
                <a:latin typeface="Cambria" panose="02040503050406030204" pitchFamily="18" charset="0"/>
              </a:rPr>
              <a:t>}</a:t>
            </a:r>
          </a:p>
        </p:txBody>
      </p:sp>
      <p:sp>
        <p:nvSpPr>
          <p:cNvPr id="8" name="TextBox 7"/>
          <p:cNvSpPr txBox="1"/>
          <p:nvPr/>
        </p:nvSpPr>
        <p:spPr>
          <a:xfrm>
            <a:off x="7052838" y="1159637"/>
            <a:ext cx="1591461" cy="369332"/>
          </a:xfrm>
          <a:prstGeom prst="rect">
            <a:avLst/>
          </a:prstGeom>
          <a:noFill/>
        </p:spPr>
        <p:txBody>
          <a:bodyPr wrap="none" rtlCol="0">
            <a:spAutoFit/>
          </a:bodyPr>
          <a:lstStyle/>
          <a:p>
            <a:r>
              <a:rPr lang="en-US" b="1" dirty="0" smtClean="0">
                <a:latin typeface="Cambria" panose="02040503050406030204" pitchFamily="18" charset="0"/>
              </a:rPr>
              <a:t>Object-traces</a:t>
            </a:r>
            <a:endParaRPr lang="en-US" b="1" dirty="0">
              <a:latin typeface="Cambria" panose="02040503050406030204" pitchFamily="18" charset="0"/>
            </a:endParaRPr>
          </a:p>
        </p:txBody>
      </p:sp>
      <p:sp>
        <p:nvSpPr>
          <p:cNvPr id="9" name="TextBox 8"/>
          <p:cNvSpPr txBox="1"/>
          <p:nvPr/>
        </p:nvSpPr>
        <p:spPr>
          <a:xfrm>
            <a:off x="6618356" y="1528969"/>
            <a:ext cx="1172116" cy="1723549"/>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Cambria" panose="02040503050406030204" pitchFamily="18" charset="0"/>
              </a:rPr>
              <a:t>0xff00:</a:t>
            </a: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a:p>
            <a:pPr marL="742950" lvl="1" indent="-285750">
              <a:buFont typeface="Arial" panose="020B0604020202020204" pitchFamily="34" charset="0"/>
              <a:buChar char="•"/>
            </a:pPr>
            <a:endParaRPr lang="en-US" sz="1600" dirty="0">
              <a:latin typeface="Cambria" panose="02040503050406030204" pitchFamily="18" charset="0"/>
            </a:endParaRPr>
          </a:p>
        </p:txBody>
      </p:sp>
      <p:sp>
        <p:nvSpPr>
          <p:cNvPr id="13" name="Oval 12"/>
          <p:cNvSpPr/>
          <p:nvPr/>
        </p:nvSpPr>
        <p:spPr>
          <a:xfrm>
            <a:off x="4314726" y="3480176"/>
            <a:ext cx="1443541" cy="457200"/>
          </a:xfrm>
          <a:prstGeom prst="ellipse">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latin typeface="Cambria" panose="02040503050406030204" pitchFamily="18" charset="0"/>
              </a:rPr>
              <a:t>Tintin</a:t>
            </a:r>
            <a:endParaRPr lang="en-US" sz="1600" dirty="0">
              <a:solidFill>
                <a:schemeClr val="bg1"/>
              </a:solidFill>
              <a:latin typeface="Cambria" panose="02040503050406030204" pitchFamily="18" charset="0"/>
            </a:endParaRPr>
          </a:p>
        </p:txBody>
      </p:sp>
      <p:cxnSp>
        <p:nvCxnSpPr>
          <p:cNvPr id="14" name="Straight Connector 13"/>
          <p:cNvCxnSpPr/>
          <p:nvPr/>
        </p:nvCxnSpPr>
        <p:spPr>
          <a:xfrm>
            <a:off x="5036496" y="1828800"/>
            <a:ext cx="0" cy="609600"/>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21" name="TextBox 20"/>
          <p:cNvSpPr txBox="1"/>
          <p:nvPr/>
        </p:nvSpPr>
        <p:spPr>
          <a:xfrm>
            <a:off x="7676443" y="1736785"/>
            <a:ext cx="253596" cy="1015663"/>
          </a:xfrm>
          <a:prstGeom prst="rect">
            <a:avLst/>
          </a:prstGeom>
          <a:noFill/>
        </p:spPr>
        <p:txBody>
          <a:bodyPr wrap="none" rtlCol="0">
            <a:spAutoFit/>
          </a:bodyPr>
          <a:lstStyle/>
          <a:p>
            <a:r>
              <a:rPr lang="en-US" sz="2000" b="1" dirty="0" smtClean="0">
                <a:latin typeface="Cambria" panose="02040503050406030204" pitchFamily="18" charset="0"/>
              </a:rPr>
              <a:t>.</a:t>
            </a:r>
          </a:p>
          <a:p>
            <a:r>
              <a:rPr lang="en-US" sz="2000" b="1" dirty="0" smtClean="0">
                <a:latin typeface="Cambria" panose="02040503050406030204" pitchFamily="18" charset="0"/>
              </a:rPr>
              <a:t>.</a:t>
            </a:r>
          </a:p>
          <a:p>
            <a:r>
              <a:rPr lang="en-US" sz="2000" b="1" dirty="0">
                <a:latin typeface="Cambria" panose="02040503050406030204" pitchFamily="18" charset="0"/>
              </a:rPr>
              <a:t>.</a:t>
            </a:r>
          </a:p>
        </p:txBody>
      </p:sp>
      <p:graphicFrame>
        <p:nvGraphicFramePr>
          <p:cNvPr id="22" name="Table 21"/>
          <p:cNvGraphicFramePr>
            <a:graphicFrameLocks noGrp="1"/>
          </p:cNvGraphicFramePr>
          <p:nvPr>
            <p:extLst>
              <p:ext uri="{D42A27DB-BD31-4B8C-83A1-F6EECF244321}">
                <p14:modId xmlns:p14="http://schemas.microsoft.com/office/powerpoint/2010/main" val="3620890886"/>
              </p:ext>
            </p:extLst>
          </p:nvPr>
        </p:nvGraphicFramePr>
        <p:xfrm>
          <a:off x="7052837" y="2743200"/>
          <a:ext cx="1591461" cy="2682240"/>
        </p:xfrm>
        <a:graphic>
          <a:graphicData uri="http://schemas.openxmlformats.org/drawingml/2006/table">
            <a:tbl>
              <a:tblPr firstRow="1" bandRow="1">
                <a:tableStyleId>{2D5ABB26-0587-4C30-8999-92F81FD0307C}</a:tableStyleId>
              </a:tblPr>
              <a:tblGrid>
                <a:gridCol w="1349251"/>
                <a:gridCol w="242210"/>
              </a:tblGrid>
              <a:tr h="283988">
                <a:tc>
                  <a:txBody>
                    <a:bodyPr/>
                    <a:lstStyle/>
                    <a:p>
                      <a:r>
                        <a:rPr lang="en-US" sz="1600" dirty="0" smtClean="0">
                          <a:solidFill>
                            <a:srgbClr val="00642D"/>
                          </a:solidFill>
                          <a:latin typeface="Cambria" panose="02040503050406030204" pitchFamily="18" charset="0"/>
                        </a:rPr>
                        <a:t>~</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endParaRPr lang="en-US" sz="1600" dirty="0">
                        <a:solidFill>
                          <a:srgbClr val="00642D"/>
                        </a:solidFill>
                        <a:latin typeface="Cambria" panose="02040503050406030204" pitchFamily="18" charset="0"/>
                      </a:endParaRPr>
                    </a:p>
                  </a:txBody>
                  <a:tcPr/>
                </a:tc>
                <a:tc>
                  <a:txBody>
                    <a:bodyPr/>
                    <a:lstStyle/>
                    <a:p>
                      <a:r>
                        <a:rPr lang="en-US" sz="1600" dirty="0" smtClean="0">
                          <a:solidFill>
                            <a:srgbClr val="00642D"/>
                          </a:solidFill>
                          <a:latin typeface="Cambria" panose="02040503050406030204" pitchFamily="18" charset="0"/>
                        </a:rPr>
                        <a:t>C</a:t>
                      </a:r>
                      <a:endParaRPr lang="en-US" sz="1600" dirty="0">
                        <a:solidFill>
                          <a:srgbClr val="00642D"/>
                        </a:solidFill>
                        <a:latin typeface="Cambria" panose="02040503050406030204" pitchFamily="18" charset="0"/>
                      </a:endParaRPr>
                    </a:p>
                  </a:txBody>
                  <a:tcPr/>
                </a:tc>
              </a:tr>
              <a:tr h="283988">
                <a:tc>
                  <a:txBody>
                    <a:bodyPr/>
                    <a:lstStyle/>
                    <a:p>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txBody>
                  <a:tcPr/>
                </a:tc>
                <a:tc>
                  <a:txBody>
                    <a:bodyPr/>
                    <a:lstStyle/>
                    <a:p>
                      <a:r>
                        <a:rPr lang="en-US" sz="1600" dirty="0" smtClean="0">
                          <a:solidFill>
                            <a:srgbClr val="0070C0"/>
                          </a:solidFill>
                          <a:latin typeface="Cambria" panose="02040503050406030204" pitchFamily="18" charset="0"/>
                        </a:rPr>
                        <a:t>C</a:t>
                      </a:r>
                      <a:endParaRPr lang="en-US" sz="1600" dirty="0">
                        <a:solidFill>
                          <a:srgbClr val="0070C0"/>
                        </a:solidFill>
                        <a:latin typeface="Cambria" panose="02040503050406030204" pitchFamily="18" charset="0"/>
                      </a:endParaRPr>
                    </a:p>
                  </a:txBody>
                  <a:tcPr/>
                </a:tc>
              </a:tr>
              <a:tr h="283988">
                <a:tc>
                  <a:txBody>
                    <a:bodyPr/>
                    <a:lstStyle/>
                    <a:p>
                      <a:r>
                        <a:rPr lang="en-US" sz="1600" dirty="0" smtClean="0">
                          <a:solidFill>
                            <a:srgbClr val="0070C0"/>
                          </a:solidFill>
                          <a:latin typeface="Cambria" panose="02040503050406030204" pitchFamily="18" charset="0"/>
                        </a:rPr>
                        <a:t>helper( )</a:t>
                      </a:r>
                      <a:endParaRPr lang="en-US" sz="1600" dirty="0">
                        <a:solidFill>
                          <a:srgbClr val="0070C0"/>
                        </a:solidFill>
                        <a:latin typeface="Cambria" panose="02040503050406030204" pitchFamily="18" charset="0"/>
                      </a:endParaRPr>
                    </a:p>
                  </a:txBody>
                  <a:tcPr/>
                </a:tc>
                <a:tc>
                  <a:txBody>
                    <a:bodyPr/>
                    <a:lstStyle/>
                    <a:p>
                      <a:r>
                        <a:rPr lang="en-US" sz="1600" dirty="0" smtClean="0">
                          <a:solidFill>
                            <a:srgbClr val="0070C0"/>
                          </a:solidFill>
                          <a:latin typeface="Cambria" panose="02040503050406030204" pitchFamily="18" charset="0"/>
                        </a:rPr>
                        <a:t>C</a:t>
                      </a:r>
                      <a:endParaRPr lang="en-US" sz="1600" dirty="0">
                        <a:solidFill>
                          <a:srgbClr val="0070C0"/>
                        </a:solidFill>
                        <a:latin typeface="Cambria" panose="02040503050406030204" pitchFamily="18" charset="0"/>
                      </a:endParaRPr>
                    </a:p>
                  </a:txBody>
                  <a:tcPr/>
                </a:tc>
              </a:tr>
              <a:tr h="283988">
                <a:tc>
                  <a:txBody>
                    <a:bodyPr/>
                    <a:lstStyle/>
                    <a:p>
                      <a:r>
                        <a:rPr lang="en-US" sz="1600" dirty="0" smtClean="0">
                          <a:solidFill>
                            <a:srgbClr val="0070C0"/>
                          </a:solidFill>
                          <a:latin typeface="Cambria" panose="02040503050406030204" pitchFamily="18" charset="0"/>
                        </a:rPr>
                        <a:t>helper( )</a:t>
                      </a:r>
                      <a:endParaRPr lang="en-US" sz="1600" dirty="0">
                        <a:solidFill>
                          <a:srgbClr val="0070C0"/>
                        </a:solidFill>
                        <a:latin typeface="Cambria" panose="02040503050406030204" pitchFamily="18" charset="0"/>
                      </a:endParaRPr>
                    </a:p>
                  </a:txBody>
                  <a:tcPr/>
                </a:tc>
                <a:tc>
                  <a:txBody>
                    <a:bodyPr/>
                    <a:lstStyle/>
                    <a:p>
                      <a:r>
                        <a:rPr lang="en-US" sz="1600" dirty="0" smtClean="0">
                          <a:solidFill>
                            <a:srgbClr val="0070C0"/>
                          </a:solidFill>
                          <a:latin typeface="Cambria" panose="02040503050406030204" pitchFamily="18" charset="0"/>
                        </a:rPr>
                        <a:t>R</a:t>
                      </a:r>
                      <a:endParaRPr lang="en-US" sz="1600" dirty="0">
                        <a:solidFill>
                          <a:srgbClr val="0070C0"/>
                        </a:solidFill>
                        <a:latin typeface="Cambria" panose="02040503050406030204" pitchFamily="18" charset="0"/>
                      </a:endParaRPr>
                    </a:p>
                  </a:txBody>
                  <a:tcPr/>
                </a:tc>
              </a:tr>
              <a:tr h="283988">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a:tc>
                <a:tc>
                  <a:txBody>
                    <a:bodyPr/>
                    <a:lstStyle/>
                    <a:p>
                      <a:r>
                        <a:rPr lang="en-US" sz="1600" dirty="0" smtClean="0">
                          <a:solidFill>
                            <a:srgbClr val="C00000"/>
                          </a:solidFill>
                          <a:latin typeface="Cambria" panose="02040503050406030204" pitchFamily="18" charset="0"/>
                        </a:rPr>
                        <a:t>C</a:t>
                      </a:r>
                      <a:endParaRPr lang="en-US" sz="1600" dirty="0">
                        <a:solidFill>
                          <a:srgbClr val="C00000"/>
                        </a:solidFill>
                        <a:latin typeface="Cambria" panose="02040503050406030204" pitchFamily="18" charset="0"/>
                      </a:endParaRPr>
                    </a:p>
                  </a:txBody>
                  <a:tcPr/>
                </a:tc>
              </a:tr>
              <a:tr h="283988">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a:tc>
                <a:tc>
                  <a:txBody>
                    <a:bodyPr/>
                    <a:lstStyle/>
                    <a:p>
                      <a:r>
                        <a:rPr lang="en-US" sz="1600" dirty="0" smtClean="0">
                          <a:solidFill>
                            <a:srgbClr val="C00000"/>
                          </a:solidFill>
                          <a:latin typeface="Cambria" panose="02040503050406030204" pitchFamily="18" charset="0"/>
                        </a:rPr>
                        <a:t>R</a:t>
                      </a:r>
                      <a:endParaRPr lang="en-US" sz="1600" dirty="0">
                        <a:solidFill>
                          <a:srgbClr val="C00000"/>
                        </a:solidFill>
                        <a:latin typeface="Cambria" panose="02040503050406030204" pitchFamily="18" charset="0"/>
                      </a:endParaRPr>
                    </a:p>
                  </a:txBody>
                  <a:tcPr/>
                </a:tc>
              </a:tr>
              <a:tr h="283988">
                <a:tc>
                  <a:txBody>
                    <a:bodyPr/>
                    <a:lstStyle/>
                    <a:p>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txBody>
                  <a:tcPr/>
                </a:tc>
                <a:tc>
                  <a:txBody>
                    <a:bodyPr/>
                    <a:lstStyle/>
                    <a:p>
                      <a:r>
                        <a:rPr lang="en-US" sz="1600" dirty="0" smtClean="0">
                          <a:solidFill>
                            <a:srgbClr val="0070C0"/>
                          </a:solidFill>
                          <a:latin typeface="Cambria" panose="02040503050406030204" pitchFamily="18" charset="0"/>
                        </a:rPr>
                        <a:t>R</a:t>
                      </a:r>
                      <a:endParaRPr lang="en-US" sz="1600" dirty="0">
                        <a:solidFill>
                          <a:srgbClr val="0070C0"/>
                        </a:solidFill>
                        <a:latin typeface="Cambria" panose="02040503050406030204" pitchFamily="18" charset="0"/>
                      </a:endParaRPr>
                    </a:p>
                  </a:txBody>
                  <a:tcPr/>
                </a:tc>
              </a:tr>
              <a:tr h="283988">
                <a:tc>
                  <a:txBody>
                    <a:bodyPr/>
                    <a:lstStyle/>
                    <a:p>
                      <a:r>
                        <a:rPr lang="en-US" sz="1600" dirty="0" smtClean="0">
                          <a:solidFill>
                            <a:srgbClr val="00642D"/>
                          </a:solidFill>
                          <a:latin typeface="Cambria" panose="02040503050406030204" pitchFamily="18" charset="0"/>
                        </a:rPr>
                        <a:t>~</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endParaRPr lang="en-US" sz="1600" dirty="0">
                        <a:solidFill>
                          <a:srgbClr val="00642D"/>
                        </a:solidFill>
                        <a:latin typeface="Cambria" panose="02040503050406030204" pitchFamily="18" charset="0"/>
                      </a:endParaRPr>
                    </a:p>
                  </a:txBody>
                  <a:tcPr/>
                </a:tc>
                <a:tc>
                  <a:txBody>
                    <a:bodyPr/>
                    <a:lstStyle/>
                    <a:p>
                      <a:r>
                        <a:rPr lang="en-US" sz="1600" dirty="0" smtClean="0">
                          <a:solidFill>
                            <a:srgbClr val="00642D"/>
                          </a:solidFill>
                          <a:latin typeface="Cambria" panose="02040503050406030204" pitchFamily="18" charset="0"/>
                        </a:rPr>
                        <a:t>R</a:t>
                      </a:r>
                      <a:endParaRPr lang="en-US" sz="1600" dirty="0">
                        <a:solidFill>
                          <a:srgbClr val="00642D"/>
                        </a:solidFill>
                        <a:latin typeface="Cambria" panose="02040503050406030204" pitchFamily="18" charset="0"/>
                      </a:endParaRPr>
                    </a:p>
                  </a:txBody>
                  <a:tcPr/>
                </a:tc>
              </a:tr>
            </a:tbl>
          </a:graphicData>
        </a:graphic>
      </p:graphicFrame>
      <p:sp>
        <p:nvSpPr>
          <p:cNvPr id="23" name="Rounded Rectangle 22"/>
          <p:cNvSpPr/>
          <p:nvPr/>
        </p:nvSpPr>
        <p:spPr>
          <a:xfrm>
            <a:off x="3741096" y="4572000"/>
            <a:ext cx="2590800" cy="15240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mbria" panose="02040503050406030204" pitchFamily="18" charset="0"/>
              </a:rPr>
              <a:t>Unique Finalizer method calls parent’s finalizer before returning</a:t>
            </a:r>
            <a:endParaRPr lang="en-US" dirty="0">
              <a:latin typeface="Cambria" panose="02040503050406030204" pitchFamily="18" charset="0"/>
            </a:endParaRPr>
          </a:p>
        </p:txBody>
      </p:sp>
      <p:cxnSp>
        <p:nvCxnSpPr>
          <p:cNvPr id="24" name="Straight Connector 23"/>
          <p:cNvCxnSpPr/>
          <p:nvPr/>
        </p:nvCxnSpPr>
        <p:spPr>
          <a:xfrm>
            <a:off x="5036496" y="2862235"/>
            <a:ext cx="0" cy="609600"/>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1" name="Oval 10"/>
          <p:cNvSpPr/>
          <p:nvPr/>
        </p:nvSpPr>
        <p:spPr>
          <a:xfrm>
            <a:off x="4340017" y="2413091"/>
            <a:ext cx="1421631" cy="457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dirty="0" smtClean="0">
                <a:solidFill>
                  <a:schemeClr val="bg1"/>
                </a:solidFill>
                <a:latin typeface="Cambria" panose="02040503050406030204" pitchFamily="18" charset="0"/>
              </a:rPr>
              <a:t>Reporter</a:t>
            </a:r>
            <a:endParaRPr lang="en-US" sz="1600" dirty="0">
              <a:solidFill>
                <a:schemeClr val="bg1"/>
              </a:solidFill>
              <a:latin typeface="Cambria" panose="02040503050406030204" pitchFamily="18" charset="0"/>
            </a:endParaRPr>
          </a:p>
        </p:txBody>
      </p:sp>
      <p:sp>
        <p:nvSpPr>
          <p:cNvPr id="12" name="Oval 11"/>
          <p:cNvSpPr/>
          <p:nvPr/>
        </p:nvSpPr>
        <p:spPr>
          <a:xfrm>
            <a:off x="4347140" y="1371600"/>
            <a:ext cx="1407387" cy="457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Cambria" panose="02040503050406030204" pitchFamily="18" charset="0"/>
              </a:rPr>
              <a:t>Human</a:t>
            </a:r>
            <a:endParaRPr lang="en-US" sz="1600" dirty="0">
              <a:solidFill>
                <a:schemeClr val="bg1"/>
              </a:solidFill>
              <a:latin typeface="Cambria" panose="02040503050406030204" pitchFamily="18" charset="0"/>
            </a:endParaRPr>
          </a:p>
        </p:txBody>
      </p:sp>
      <p:sp>
        <p:nvSpPr>
          <p:cNvPr id="5" name="Right Bracket 4"/>
          <p:cNvSpPr/>
          <p:nvPr/>
        </p:nvSpPr>
        <p:spPr>
          <a:xfrm>
            <a:off x="8644299" y="4233672"/>
            <a:ext cx="45719" cy="381000"/>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ket 16"/>
          <p:cNvSpPr/>
          <p:nvPr/>
        </p:nvSpPr>
        <p:spPr>
          <a:xfrm>
            <a:off x="8644299" y="3252518"/>
            <a:ext cx="99059" cy="1700482"/>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ket 17"/>
          <p:cNvSpPr/>
          <p:nvPr/>
        </p:nvSpPr>
        <p:spPr>
          <a:xfrm>
            <a:off x="8644299" y="2916936"/>
            <a:ext cx="182880" cy="2350008"/>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73276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Object-trace Fingerprint</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latin typeface="Cambria" panose="02040503050406030204" pitchFamily="18" charset="0"/>
              </a:rPr>
              <a:t>15</a:t>
            </a:fld>
            <a:endParaRPr lang="en-US" dirty="0">
              <a:latin typeface="Cambria" panose="02040503050406030204" pitchFamily="18" charset="0"/>
            </a:endParaRPr>
          </a:p>
        </p:txBody>
      </p:sp>
      <p:sp>
        <p:nvSpPr>
          <p:cNvPr id="7" name="Rectangle 6"/>
          <p:cNvSpPr/>
          <p:nvPr/>
        </p:nvSpPr>
        <p:spPr>
          <a:xfrm>
            <a:off x="228600" y="1159637"/>
            <a:ext cx="2667000" cy="55318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C00000"/>
                </a:solidFill>
                <a:latin typeface="Cambria" panose="02040503050406030204" pitchFamily="18" charset="0"/>
              </a:rPr>
              <a:t>class Human{</a:t>
            </a:r>
          </a:p>
          <a:p>
            <a:r>
              <a:rPr lang="en-US" sz="1600" dirty="0">
                <a:solidFill>
                  <a:srgbClr val="C00000"/>
                </a:solidFill>
                <a:latin typeface="Cambria" panose="02040503050406030204" pitchFamily="18" charset="0"/>
              </a:rPr>
              <a:t> </a:t>
            </a:r>
            <a:r>
              <a:rPr lang="en-US" sz="1600" dirty="0" smtClean="0">
                <a:solidFill>
                  <a:srgbClr val="C00000"/>
                </a:solidFill>
                <a:latin typeface="Cambria" panose="02040503050406030204" pitchFamily="18" charset="0"/>
              </a:rPr>
              <a:t>   . . .</a:t>
            </a:r>
          </a:p>
          <a:p>
            <a:r>
              <a:rPr lang="en-US" sz="1600" dirty="0">
                <a:solidFill>
                  <a:srgbClr val="C00000"/>
                </a:solidFill>
                <a:latin typeface="Cambria" panose="02040503050406030204" pitchFamily="18" charset="0"/>
              </a:rPr>
              <a:t> </a:t>
            </a:r>
            <a:r>
              <a:rPr lang="en-US" sz="1600" dirty="0" smtClean="0">
                <a:solidFill>
                  <a:srgbClr val="C00000"/>
                </a:solidFill>
                <a:latin typeface="Cambria" panose="02040503050406030204" pitchFamily="18" charset="0"/>
              </a:rPr>
              <a:t>   ~Human( );</a:t>
            </a:r>
          </a:p>
          <a:p>
            <a:r>
              <a:rPr lang="en-US" sz="1600" dirty="0" smtClean="0">
                <a:solidFill>
                  <a:srgbClr val="C00000"/>
                </a:solidFill>
                <a:latin typeface="Cambria" panose="02040503050406030204" pitchFamily="18" charset="0"/>
              </a:rPr>
              <a:t>};</a:t>
            </a:r>
          </a:p>
          <a:p>
            <a:endParaRPr lang="en-US" sz="1600" dirty="0">
              <a:solidFill>
                <a:schemeClr val="tx1"/>
              </a:solidFill>
              <a:latin typeface="Cambria" panose="02040503050406030204" pitchFamily="18" charset="0"/>
            </a:endParaRPr>
          </a:p>
          <a:p>
            <a:r>
              <a:rPr lang="en-US" sz="1600" dirty="0" smtClean="0">
                <a:solidFill>
                  <a:srgbClr val="0070C0"/>
                </a:solidFill>
                <a:latin typeface="Cambria" panose="02040503050406030204" pitchFamily="18" charset="0"/>
              </a:rPr>
              <a:t>class Reporter :              public Human {</a:t>
            </a:r>
          </a:p>
          <a:p>
            <a:r>
              <a:rPr lang="en-US" sz="1600" dirty="0" smtClean="0">
                <a:solidFill>
                  <a:srgbClr val="0070C0"/>
                </a:solidFill>
                <a:latin typeface="Cambria" panose="02040503050406030204" pitchFamily="18" charset="0"/>
              </a:rPr>
              <a:t>    . . . </a:t>
            </a:r>
          </a:p>
          <a:p>
            <a:r>
              <a:rPr lang="en-US" sz="1600" dirty="0">
                <a:solidFill>
                  <a:srgbClr val="0070C0"/>
                </a:solidFill>
                <a:latin typeface="Cambria" panose="02040503050406030204" pitchFamily="18" charset="0"/>
              </a:rPr>
              <a:t> </a:t>
            </a:r>
            <a:r>
              <a:rPr lang="en-US" sz="1600" dirty="0" smtClean="0">
                <a:solidFill>
                  <a:srgbClr val="0070C0"/>
                </a:solidFill>
                <a:latin typeface="Cambria" panose="02040503050406030204" pitchFamily="18" charset="0"/>
              </a:rPr>
              <a:t>   void helper( );</a:t>
            </a:r>
          </a:p>
          <a:p>
            <a:r>
              <a:rPr lang="en-US" sz="1600" dirty="0" smtClean="0">
                <a:solidFill>
                  <a:srgbClr val="0070C0"/>
                </a:solidFill>
                <a:latin typeface="Cambria" panose="02040503050406030204" pitchFamily="18" charset="0"/>
              </a:rPr>
              <a:t>    ~Reporter( );</a:t>
            </a:r>
          </a:p>
          <a:p>
            <a:r>
              <a:rPr lang="en-US" sz="1600" dirty="0" smtClean="0">
                <a:solidFill>
                  <a:srgbClr val="0070C0"/>
                </a:solidFill>
                <a:latin typeface="Cambria" panose="02040503050406030204" pitchFamily="18" charset="0"/>
              </a:rPr>
              <a:t>};</a:t>
            </a:r>
          </a:p>
          <a:p>
            <a:endParaRPr lang="en-US" sz="1600" dirty="0" smtClean="0">
              <a:solidFill>
                <a:schemeClr val="tx1"/>
              </a:solidFill>
              <a:latin typeface="Cambria" panose="02040503050406030204" pitchFamily="18" charset="0"/>
            </a:endParaRPr>
          </a:p>
          <a:p>
            <a:r>
              <a:rPr lang="en-US" sz="1600" dirty="0" smtClean="0">
                <a:solidFill>
                  <a:srgbClr val="00642D"/>
                </a:solidFill>
                <a:latin typeface="Cambria" panose="02040503050406030204" pitchFamily="18" charset="0"/>
              </a:rPr>
              <a:t>class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                    public Reporter {</a:t>
            </a:r>
          </a:p>
          <a:p>
            <a:r>
              <a:rPr lang="en-US" sz="1600" dirty="0" smtClean="0">
                <a:solidFill>
                  <a:srgbClr val="00642D"/>
                </a:solidFill>
                <a:latin typeface="Cambria" panose="02040503050406030204" pitchFamily="18" charset="0"/>
              </a:rPr>
              <a:t>    . . .</a:t>
            </a:r>
          </a:p>
          <a:p>
            <a:r>
              <a:rPr lang="en-US" sz="1600" dirty="0" smtClean="0">
                <a:solidFill>
                  <a:srgbClr val="00642D"/>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p>
          <a:p>
            <a:r>
              <a:rPr lang="en-US" sz="1600" dirty="0" smtClean="0">
                <a:solidFill>
                  <a:srgbClr val="00642D"/>
                </a:solidFill>
                <a:latin typeface="Cambria" panose="02040503050406030204" pitchFamily="18" charset="0"/>
              </a:rPr>
              <a:t>}</a:t>
            </a:r>
          </a:p>
          <a:p>
            <a:endParaRPr lang="en-US" sz="1600" dirty="0" smtClean="0">
              <a:solidFill>
                <a:schemeClr val="tx1"/>
              </a:solidFill>
              <a:latin typeface="Cambria" panose="02040503050406030204" pitchFamily="18" charset="0"/>
            </a:endParaRPr>
          </a:p>
          <a:p>
            <a:r>
              <a:rPr lang="en-US" sz="1600" dirty="0" err="1" smtClean="0">
                <a:solidFill>
                  <a:schemeClr val="tx1"/>
                </a:solidFill>
                <a:latin typeface="Cambria" panose="02040503050406030204" pitchFamily="18" charset="0"/>
              </a:rPr>
              <a:t>int</a:t>
            </a:r>
            <a:r>
              <a:rPr lang="en-US" sz="1600" dirty="0" smtClean="0">
                <a:solidFill>
                  <a:schemeClr val="tx1"/>
                </a:solidFill>
                <a:latin typeface="Cambria" panose="02040503050406030204" pitchFamily="18" charset="0"/>
              </a:rPr>
              <a:t> main( ) {</a:t>
            </a:r>
          </a:p>
          <a:p>
            <a:r>
              <a:rPr lang="en-US" sz="1600" dirty="0">
                <a:solidFill>
                  <a:schemeClr val="tx1"/>
                </a:solidFill>
                <a:latin typeface="Cambria" panose="02040503050406030204" pitchFamily="18" charset="0"/>
              </a:rPr>
              <a:t> </a:t>
            </a:r>
            <a:r>
              <a:rPr lang="en-US" sz="1600" dirty="0" smtClean="0">
                <a:solidFill>
                  <a:schemeClr val="tx1"/>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t;</a:t>
            </a:r>
          </a:p>
          <a:p>
            <a:r>
              <a:rPr lang="en-US" sz="1600" dirty="0" smtClean="0">
                <a:solidFill>
                  <a:schemeClr val="tx1"/>
                </a:solidFill>
                <a:latin typeface="Cambria" panose="02040503050406030204" pitchFamily="18" charset="0"/>
              </a:rPr>
              <a:t>}</a:t>
            </a:r>
          </a:p>
        </p:txBody>
      </p:sp>
      <p:sp>
        <p:nvSpPr>
          <p:cNvPr id="8" name="TextBox 7"/>
          <p:cNvSpPr txBox="1"/>
          <p:nvPr/>
        </p:nvSpPr>
        <p:spPr>
          <a:xfrm>
            <a:off x="7052838" y="1159637"/>
            <a:ext cx="1591461" cy="369332"/>
          </a:xfrm>
          <a:prstGeom prst="rect">
            <a:avLst/>
          </a:prstGeom>
          <a:noFill/>
        </p:spPr>
        <p:txBody>
          <a:bodyPr wrap="none" rtlCol="0">
            <a:spAutoFit/>
          </a:bodyPr>
          <a:lstStyle/>
          <a:p>
            <a:r>
              <a:rPr lang="en-US" b="1" dirty="0" smtClean="0">
                <a:latin typeface="Cambria" panose="02040503050406030204" pitchFamily="18" charset="0"/>
              </a:rPr>
              <a:t>Object-traces</a:t>
            </a:r>
            <a:endParaRPr lang="en-US" b="1" dirty="0">
              <a:latin typeface="Cambria" panose="02040503050406030204" pitchFamily="18" charset="0"/>
            </a:endParaRPr>
          </a:p>
        </p:txBody>
      </p:sp>
      <p:sp>
        <p:nvSpPr>
          <p:cNvPr id="9" name="TextBox 8"/>
          <p:cNvSpPr txBox="1"/>
          <p:nvPr/>
        </p:nvSpPr>
        <p:spPr>
          <a:xfrm>
            <a:off x="6636005" y="1528969"/>
            <a:ext cx="1172116" cy="1723549"/>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Cambria" panose="02040503050406030204" pitchFamily="18" charset="0"/>
              </a:rPr>
              <a:t>0xff00:</a:t>
            </a: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a:p>
            <a:pPr marL="742950" lvl="1" indent="-285750">
              <a:buFont typeface="Arial" panose="020B0604020202020204" pitchFamily="34" charset="0"/>
              <a:buChar char="•"/>
            </a:pPr>
            <a:endParaRPr lang="en-US" sz="1600" dirty="0">
              <a:latin typeface="Cambria" panose="02040503050406030204" pitchFamily="18" charset="0"/>
            </a:endParaRPr>
          </a:p>
        </p:txBody>
      </p:sp>
      <p:sp>
        <p:nvSpPr>
          <p:cNvPr id="21" name="TextBox 20"/>
          <p:cNvSpPr txBox="1"/>
          <p:nvPr/>
        </p:nvSpPr>
        <p:spPr>
          <a:xfrm>
            <a:off x="7689717" y="1752599"/>
            <a:ext cx="253596" cy="1015663"/>
          </a:xfrm>
          <a:prstGeom prst="rect">
            <a:avLst/>
          </a:prstGeom>
          <a:noFill/>
        </p:spPr>
        <p:txBody>
          <a:bodyPr wrap="none" rtlCol="0">
            <a:spAutoFit/>
          </a:bodyPr>
          <a:lstStyle/>
          <a:p>
            <a:r>
              <a:rPr lang="en-US" sz="2000" b="1" dirty="0" smtClean="0">
                <a:latin typeface="Cambria" panose="02040503050406030204" pitchFamily="18" charset="0"/>
              </a:rPr>
              <a:t>.</a:t>
            </a:r>
          </a:p>
          <a:p>
            <a:r>
              <a:rPr lang="en-US" sz="2000" b="1" dirty="0" smtClean="0">
                <a:latin typeface="Cambria" panose="02040503050406030204" pitchFamily="18" charset="0"/>
              </a:rPr>
              <a:t>.</a:t>
            </a:r>
          </a:p>
          <a:p>
            <a:r>
              <a:rPr lang="en-US" sz="2000" b="1" dirty="0">
                <a:latin typeface="Cambria" panose="02040503050406030204" pitchFamily="18" charset="0"/>
              </a:rPr>
              <a:t>.</a:t>
            </a:r>
          </a:p>
        </p:txBody>
      </p:sp>
      <p:graphicFrame>
        <p:nvGraphicFramePr>
          <p:cNvPr id="22" name="Table 21"/>
          <p:cNvGraphicFramePr>
            <a:graphicFrameLocks noGrp="1"/>
          </p:cNvGraphicFramePr>
          <p:nvPr>
            <p:extLst>
              <p:ext uri="{D42A27DB-BD31-4B8C-83A1-F6EECF244321}">
                <p14:modId xmlns:p14="http://schemas.microsoft.com/office/powerpoint/2010/main" val="2305997179"/>
              </p:ext>
            </p:extLst>
          </p:nvPr>
        </p:nvGraphicFramePr>
        <p:xfrm>
          <a:off x="7052837" y="2743200"/>
          <a:ext cx="1661033" cy="2682240"/>
        </p:xfrm>
        <a:graphic>
          <a:graphicData uri="http://schemas.openxmlformats.org/drawingml/2006/table">
            <a:tbl>
              <a:tblPr firstRow="1" bandRow="1">
                <a:tableStyleId>{2D5ABB26-0587-4C30-8999-92F81FD0307C}</a:tableStyleId>
              </a:tblPr>
              <a:tblGrid>
                <a:gridCol w="1329163"/>
                <a:gridCol w="331870"/>
              </a:tblGrid>
              <a:tr h="283988">
                <a:tc>
                  <a:txBody>
                    <a:bodyPr/>
                    <a:lstStyle/>
                    <a:p>
                      <a:r>
                        <a:rPr lang="en-US" sz="1600" dirty="0" smtClean="0">
                          <a:solidFill>
                            <a:srgbClr val="00642D"/>
                          </a:solidFill>
                          <a:latin typeface="Cambria" panose="02040503050406030204" pitchFamily="18" charset="0"/>
                        </a:rPr>
                        <a:t>~</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endParaRPr lang="en-US" sz="1600" dirty="0">
                        <a:solidFill>
                          <a:srgbClr val="00642D"/>
                        </a:solidFill>
                        <a:latin typeface="Cambria" panose="02040503050406030204" pitchFamily="18" charset="0"/>
                      </a:endParaRPr>
                    </a:p>
                  </a:txBody>
                  <a:tcPr/>
                </a:tc>
                <a:tc>
                  <a:txBody>
                    <a:bodyPr/>
                    <a:lstStyle/>
                    <a:p>
                      <a:r>
                        <a:rPr lang="en-US" sz="1600" dirty="0" smtClean="0">
                          <a:solidFill>
                            <a:srgbClr val="00642D"/>
                          </a:solidFill>
                          <a:latin typeface="Cambria" panose="02040503050406030204" pitchFamily="18" charset="0"/>
                        </a:rPr>
                        <a:t>C</a:t>
                      </a:r>
                      <a:endParaRPr lang="en-US" sz="1600" dirty="0">
                        <a:solidFill>
                          <a:srgbClr val="00642D"/>
                        </a:solidFill>
                        <a:latin typeface="Cambria" panose="02040503050406030204" pitchFamily="18" charset="0"/>
                      </a:endParaRPr>
                    </a:p>
                  </a:txBody>
                  <a:tcPr/>
                </a:tc>
              </a:tr>
              <a:tr h="283988">
                <a:tc>
                  <a:txBody>
                    <a:bodyPr/>
                    <a:lstStyle/>
                    <a:p>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txBody>
                  <a:tcPr marR="0"/>
                </a:tc>
                <a:tc>
                  <a:txBody>
                    <a:bodyPr/>
                    <a:lstStyle/>
                    <a:p>
                      <a:r>
                        <a:rPr lang="en-US" sz="1600" dirty="0" smtClean="0">
                          <a:solidFill>
                            <a:srgbClr val="0070C0"/>
                          </a:solidFill>
                          <a:latin typeface="Cambria" panose="02040503050406030204" pitchFamily="18" charset="0"/>
                        </a:rPr>
                        <a:t>C</a:t>
                      </a:r>
                      <a:endParaRPr lang="en-US" sz="1600" dirty="0">
                        <a:solidFill>
                          <a:srgbClr val="0070C0"/>
                        </a:solidFill>
                        <a:latin typeface="Cambria" panose="02040503050406030204" pitchFamily="18" charset="0"/>
                      </a:endParaRPr>
                    </a:p>
                  </a:txBody>
                  <a:tcPr/>
                </a:tc>
              </a:tr>
              <a:tr h="283988">
                <a:tc>
                  <a:txBody>
                    <a:bodyPr/>
                    <a:lstStyle/>
                    <a:p>
                      <a:r>
                        <a:rPr lang="en-US" sz="1600" dirty="0" smtClean="0">
                          <a:solidFill>
                            <a:srgbClr val="0070C0"/>
                          </a:solidFill>
                          <a:latin typeface="Cambria" panose="02040503050406030204" pitchFamily="18" charset="0"/>
                        </a:rPr>
                        <a:t>helper( )</a:t>
                      </a:r>
                      <a:endParaRPr lang="en-US" sz="1600" dirty="0">
                        <a:solidFill>
                          <a:srgbClr val="0070C0"/>
                        </a:solidFill>
                        <a:latin typeface="Cambria" panose="02040503050406030204" pitchFamily="18" charset="0"/>
                      </a:endParaRPr>
                    </a:p>
                  </a:txBody>
                  <a:tcPr/>
                </a:tc>
                <a:tc>
                  <a:txBody>
                    <a:bodyPr/>
                    <a:lstStyle/>
                    <a:p>
                      <a:r>
                        <a:rPr lang="en-US" sz="1600" dirty="0" smtClean="0">
                          <a:solidFill>
                            <a:srgbClr val="0070C0"/>
                          </a:solidFill>
                          <a:latin typeface="Cambria" panose="02040503050406030204" pitchFamily="18" charset="0"/>
                        </a:rPr>
                        <a:t>C</a:t>
                      </a:r>
                      <a:endParaRPr lang="en-US" sz="1600" dirty="0">
                        <a:solidFill>
                          <a:srgbClr val="0070C0"/>
                        </a:solidFill>
                        <a:latin typeface="Cambria" panose="02040503050406030204" pitchFamily="18" charset="0"/>
                      </a:endParaRPr>
                    </a:p>
                  </a:txBody>
                  <a:tcPr/>
                </a:tc>
              </a:tr>
              <a:tr h="283988">
                <a:tc>
                  <a:txBody>
                    <a:bodyPr/>
                    <a:lstStyle/>
                    <a:p>
                      <a:r>
                        <a:rPr lang="en-US" sz="1600" dirty="0" smtClean="0">
                          <a:solidFill>
                            <a:srgbClr val="0070C0"/>
                          </a:solidFill>
                          <a:latin typeface="Cambria" panose="02040503050406030204" pitchFamily="18" charset="0"/>
                        </a:rPr>
                        <a:t>helper( )</a:t>
                      </a:r>
                      <a:endParaRPr lang="en-US" sz="1600" dirty="0">
                        <a:solidFill>
                          <a:srgbClr val="0070C0"/>
                        </a:solidFill>
                        <a:latin typeface="Cambria" panose="02040503050406030204" pitchFamily="18" charset="0"/>
                      </a:endParaRPr>
                    </a:p>
                  </a:txBody>
                  <a:tcPr/>
                </a:tc>
                <a:tc>
                  <a:txBody>
                    <a:bodyPr/>
                    <a:lstStyle/>
                    <a:p>
                      <a:r>
                        <a:rPr lang="en-US" sz="1600" dirty="0" smtClean="0">
                          <a:solidFill>
                            <a:srgbClr val="0070C0"/>
                          </a:solidFill>
                          <a:latin typeface="Cambria" panose="02040503050406030204" pitchFamily="18" charset="0"/>
                        </a:rPr>
                        <a:t>R</a:t>
                      </a:r>
                      <a:endParaRPr lang="en-US" sz="1600" dirty="0">
                        <a:solidFill>
                          <a:srgbClr val="0070C0"/>
                        </a:solidFill>
                        <a:latin typeface="Cambria" panose="02040503050406030204" pitchFamily="18" charset="0"/>
                      </a:endParaRPr>
                    </a:p>
                  </a:txBody>
                  <a:tcPr/>
                </a:tc>
              </a:tr>
              <a:tr h="283988">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a:tc>
                <a:tc>
                  <a:txBody>
                    <a:bodyPr/>
                    <a:lstStyle/>
                    <a:p>
                      <a:r>
                        <a:rPr lang="en-US" sz="1600" dirty="0" smtClean="0">
                          <a:solidFill>
                            <a:srgbClr val="C00000"/>
                          </a:solidFill>
                          <a:latin typeface="Cambria" panose="02040503050406030204" pitchFamily="18" charset="0"/>
                        </a:rPr>
                        <a:t>C</a:t>
                      </a:r>
                      <a:endParaRPr lang="en-US" sz="1600" dirty="0">
                        <a:solidFill>
                          <a:srgbClr val="C00000"/>
                        </a:solidFill>
                        <a:latin typeface="Cambria" panose="02040503050406030204" pitchFamily="18" charset="0"/>
                      </a:endParaRPr>
                    </a:p>
                  </a:txBody>
                  <a:tcPr/>
                </a:tc>
              </a:tr>
              <a:tr h="283988">
                <a:tc>
                  <a:txBody>
                    <a:bodyPr/>
                    <a:lstStyle/>
                    <a:p>
                      <a:endParaRPr lang="en-US" sz="1600" dirty="0">
                        <a:solidFill>
                          <a:srgbClr val="C00000"/>
                        </a:solidFill>
                        <a:latin typeface="Cambria" panose="02040503050406030204" pitchFamily="18" charset="0"/>
                      </a:endParaRPr>
                    </a:p>
                  </a:txBody>
                  <a:tcPr/>
                </a:tc>
                <a:tc>
                  <a:txBody>
                    <a:bodyPr/>
                    <a:lstStyle/>
                    <a:p>
                      <a:endParaRPr lang="en-US" sz="1600" dirty="0">
                        <a:solidFill>
                          <a:srgbClr val="C00000"/>
                        </a:solidFill>
                        <a:latin typeface="Cambria" panose="02040503050406030204" pitchFamily="18" charset="0"/>
                      </a:endParaRPr>
                    </a:p>
                  </a:txBody>
                  <a:tcPr/>
                </a:tc>
              </a:tr>
              <a:tr h="283988">
                <a:tc>
                  <a:txBody>
                    <a:bodyPr/>
                    <a:lstStyle/>
                    <a:p>
                      <a:endParaRPr lang="en-US" sz="1600" dirty="0">
                        <a:solidFill>
                          <a:srgbClr val="0070C0"/>
                        </a:solidFill>
                        <a:latin typeface="Cambria" panose="02040503050406030204" pitchFamily="18" charset="0"/>
                      </a:endParaRPr>
                    </a:p>
                  </a:txBody>
                  <a:tcPr/>
                </a:tc>
                <a:tc>
                  <a:txBody>
                    <a:bodyPr/>
                    <a:lstStyle/>
                    <a:p>
                      <a:endParaRPr lang="en-US" sz="1600" dirty="0">
                        <a:solidFill>
                          <a:srgbClr val="0070C0"/>
                        </a:solidFill>
                        <a:latin typeface="Cambria" panose="02040503050406030204" pitchFamily="18" charset="0"/>
                      </a:endParaRPr>
                    </a:p>
                  </a:txBody>
                  <a:tcPr/>
                </a:tc>
              </a:tr>
              <a:tr h="283988">
                <a:tc>
                  <a:txBody>
                    <a:bodyPr/>
                    <a:lstStyle/>
                    <a:p>
                      <a:endParaRPr lang="en-US" sz="1600" dirty="0">
                        <a:solidFill>
                          <a:srgbClr val="00B050"/>
                        </a:solidFill>
                        <a:latin typeface="Cambria" panose="02040503050406030204" pitchFamily="18" charset="0"/>
                      </a:endParaRPr>
                    </a:p>
                  </a:txBody>
                  <a:tcPr/>
                </a:tc>
                <a:tc>
                  <a:txBody>
                    <a:bodyPr/>
                    <a:lstStyle/>
                    <a:p>
                      <a:endParaRPr lang="en-US" sz="1600" dirty="0">
                        <a:solidFill>
                          <a:srgbClr val="00B050"/>
                        </a:solidFill>
                        <a:latin typeface="Cambria" panose="02040503050406030204" pitchFamily="18" charset="0"/>
                      </a:endParaRPr>
                    </a:p>
                  </a:txBody>
                  <a:tcPr/>
                </a:tc>
              </a:tr>
            </a:tbl>
          </a:graphicData>
        </a:graphic>
      </p:graphicFrame>
      <p:sp>
        <p:nvSpPr>
          <p:cNvPr id="3" name="TextBox 2"/>
          <p:cNvSpPr txBox="1"/>
          <p:nvPr/>
        </p:nvSpPr>
        <p:spPr>
          <a:xfrm>
            <a:off x="7052838" y="4419600"/>
            <a:ext cx="1705916" cy="338554"/>
          </a:xfrm>
          <a:prstGeom prst="rect">
            <a:avLst/>
          </a:prstGeom>
          <a:noFill/>
        </p:spPr>
        <p:txBody>
          <a:bodyPr wrap="none" rtlCol="0">
            <a:spAutoFit/>
          </a:bodyPr>
          <a:lstStyle/>
          <a:p>
            <a:r>
              <a:rPr lang="en-US" sz="1600" dirty="0" smtClean="0">
                <a:solidFill>
                  <a:srgbClr val="C00000"/>
                </a:solidFill>
                <a:latin typeface="Cambria" panose="02040503050406030204" pitchFamily="18" charset="0"/>
              </a:rPr>
              <a:t>~Human( )         R</a:t>
            </a:r>
            <a:endParaRPr lang="en-US" sz="1600" dirty="0">
              <a:solidFill>
                <a:srgbClr val="C00000"/>
              </a:solidFill>
              <a:latin typeface="Cambria" panose="02040503050406030204" pitchFamily="18" charset="0"/>
            </a:endParaRPr>
          </a:p>
        </p:txBody>
      </p:sp>
      <p:sp>
        <p:nvSpPr>
          <p:cNvPr id="15" name="TextBox 14"/>
          <p:cNvSpPr txBox="1"/>
          <p:nvPr/>
        </p:nvSpPr>
        <p:spPr>
          <a:xfrm>
            <a:off x="7052838" y="4762426"/>
            <a:ext cx="1713226" cy="338554"/>
          </a:xfrm>
          <a:prstGeom prst="rect">
            <a:avLst/>
          </a:prstGeom>
          <a:noFill/>
        </p:spPr>
        <p:txBody>
          <a:bodyPr wrap="none" rtlCol="0">
            <a:spAutoFit/>
          </a:bodyPr>
          <a:lstStyle/>
          <a:p>
            <a:r>
              <a:rPr lang="en-US" sz="1600" dirty="0" smtClean="0">
                <a:solidFill>
                  <a:srgbClr val="0070C0"/>
                </a:solidFill>
                <a:latin typeface="Cambria" panose="02040503050406030204" pitchFamily="18" charset="0"/>
              </a:rPr>
              <a:t>~Reporter( )      R</a:t>
            </a:r>
            <a:endParaRPr lang="en-US" sz="1600" dirty="0">
              <a:solidFill>
                <a:srgbClr val="0070C0"/>
              </a:solidFill>
              <a:latin typeface="Cambria" panose="02040503050406030204" pitchFamily="18" charset="0"/>
            </a:endParaRPr>
          </a:p>
        </p:txBody>
      </p:sp>
      <p:sp>
        <p:nvSpPr>
          <p:cNvPr id="16" name="TextBox 15"/>
          <p:cNvSpPr txBox="1"/>
          <p:nvPr/>
        </p:nvSpPr>
        <p:spPr>
          <a:xfrm>
            <a:off x="7052838" y="5096492"/>
            <a:ext cx="1733167" cy="338554"/>
          </a:xfrm>
          <a:prstGeom prst="rect">
            <a:avLst/>
          </a:prstGeom>
          <a:noFill/>
        </p:spPr>
        <p:txBody>
          <a:bodyPr wrap="none" rtlCol="0">
            <a:spAutoFit/>
          </a:bodyPr>
          <a:lstStyle/>
          <a:p>
            <a:r>
              <a:rPr lang="en-US" sz="1600" dirty="0" smtClean="0">
                <a:solidFill>
                  <a:srgbClr val="00642D"/>
                </a:solidFill>
                <a:latin typeface="Cambria" panose="02040503050406030204" pitchFamily="18" charset="0"/>
              </a:rPr>
              <a:t>~</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            R</a:t>
            </a:r>
            <a:endParaRPr lang="en-US" sz="1600" dirty="0">
              <a:solidFill>
                <a:srgbClr val="00642D"/>
              </a:solidFill>
              <a:latin typeface="Cambria" panose="02040503050406030204" pitchFamily="18" charset="0"/>
            </a:endParaRPr>
          </a:p>
        </p:txBody>
      </p:sp>
      <p:sp>
        <p:nvSpPr>
          <p:cNvPr id="17" name="Rounded Rectangular Callout 16"/>
          <p:cNvSpPr/>
          <p:nvPr/>
        </p:nvSpPr>
        <p:spPr>
          <a:xfrm>
            <a:off x="3015586" y="4029276"/>
            <a:ext cx="1802865" cy="1075769"/>
          </a:xfrm>
          <a:prstGeom prst="wedgeRoundRectCallout">
            <a:avLst>
              <a:gd name="adj1" fmla="val 167416"/>
              <a:gd name="adj2" fmla="val 19522"/>
              <a:gd name="adj3" fmla="val 16667"/>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noProof="0" dirty="0" smtClean="0">
                <a:ln>
                  <a:noFill/>
                </a:ln>
                <a:solidFill>
                  <a:schemeClr val="bg1"/>
                </a:solidFill>
                <a:effectLst/>
                <a:uLnTx/>
                <a:latin typeface="Cambria" panose="02040503050406030204" pitchFamily="18" charset="0"/>
              </a:rPr>
              <a:t>Fingerprint</a:t>
            </a:r>
            <a:r>
              <a:rPr kumimoji="0" lang="en-US" sz="1600" b="1" i="0" u="sng" strike="noStrike" kern="0" cap="none" spc="0" normalizeH="0" noProof="0" dirty="0" smtClean="0">
                <a:ln>
                  <a:noFill/>
                </a:ln>
                <a:solidFill>
                  <a:schemeClr val="bg1"/>
                </a:solidFill>
                <a:effectLst/>
                <a:uLnTx/>
                <a:uFill>
                  <a:solidFill>
                    <a:schemeClr val="bg1"/>
                  </a:solidFill>
                </a:uFill>
                <a:latin typeface="Cambria" panose="020405030504060302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schemeClr val="bg1"/>
                </a:solidFill>
                <a:latin typeface="Cambria" panose="02040503050406030204" pitchFamily="18" charset="0"/>
              </a:rPr>
              <a:t>Return-only suffix of object-trace</a:t>
            </a:r>
            <a:endParaRPr kumimoji="0" lang="en-US" sz="1600" i="0" u="none" strike="noStrike" kern="0" cap="none" spc="0" normalizeH="0" baseline="0" noProof="0" dirty="0" smtClean="0">
              <a:ln>
                <a:noFill/>
              </a:ln>
              <a:solidFill>
                <a:schemeClr val="bg1"/>
              </a:solidFill>
              <a:effectLst/>
              <a:uLnTx/>
              <a:uFillTx/>
              <a:latin typeface="Cambria" panose="02040503050406030204" pitchFamily="18" charset="0"/>
            </a:endParaRPr>
          </a:p>
        </p:txBody>
      </p:sp>
      <p:sp>
        <p:nvSpPr>
          <p:cNvPr id="18" name="Rounded Rectangular Callout 17"/>
          <p:cNvSpPr/>
          <p:nvPr/>
        </p:nvSpPr>
        <p:spPr>
          <a:xfrm>
            <a:off x="3410369" y="5358347"/>
            <a:ext cx="2278705" cy="890053"/>
          </a:xfrm>
          <a:prstGeom prst="wedgeRoundRectCallout">
            <a:avLst>
              <a:gd name="adj1" fmla="val 103609"/>
              <a:gd name="adj2" fmla="val -96418"/>
              <a:gd name="adj3" fmla="val 16667"/>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noProof="0" dirty="0" smtClean="0">
                <a:solidFill>
                  <a:schemeClr val="bg1"/>
                </a:solidFill>
                <a:latin typeface="Cambria" panose="02040503050406030204" pitchFamily="18" charset="0"/>
              </a:rPr>
              <a:t>~Human</a:t>
            </a:r>
            <a:r>
              <a:rPr kumimoji="0" lang="en-US" sz="1600" i="0" u="none" strike="noStrike" kern="0" cap="none" spc="0" normalizeH="0" baseline="0" noProof="0" dirty="0" smtClean="0">
                <a:ln>
                  <a:noFill/>
                </a:ln>
                <a:solidFill>
                  <a:schemeClr val="bg1"/>
                </a:solidFill>
                <a:effectLst/>
                <a:uLnTx/>
                <a:uFillTx/>
                <a:latin typeface="Cambria" panose="02040503050406030204" pitchFamily="18" charset="0"/>
              </a:rPr>
              <a:t>( ),</a:t>
            </a:r>
            <a:r>
              <a:rPr lang="en-US" sz="1600" kern="0" dirty="0" smtClean="0">
                <a:solidFill>
                  <a:schemeClr val="bg1"/>
                </a:solidFill>
                <a:latin typeface="Cambria" panose="02040503050406030204" pitchFamily="18" charset="0"/>
              </a:rPr>
              <a:t>~Reporter( ),</a:t>
            </a:r>
            <a:r>
              <a:rPr kumimoji="0" lang="en-US" sz="1600" i="0" u="none" strike="noStrike" kern="0" cap="none" spc="0" normalizeH="0" baseline="0" noProof="0" dirty="0" smtClean="0">
                <a:ln>
                  <a:noFill/>
                </a:ln>
                <a:solidFill>
                  <a:schemeClr val="bg1"/>
                </a:solidFill>
                <a:effectLst/>
                <a:uLnTx/>
                <a:uFillTx/>
                <a:latin typeface="Cambria" panose="02040503050406030204" pitchFamily="18" charset="0"/>
              </a:rPr>
              <a:t> and ~</a:t>
            </a:r>
            <a:r>
              <a:rPr kumimoji="0" lang="en-US" sz="1600" i="0" u="none" strike="noStrike" kern="0" cap="none" spc="0" normalizeH="0" baseline="0" noProof="0" dirty="0" err="1" smtClean="0">
                <a:ln>
                  <a:noFill/>
                </a:ln>
                <a:solidFill>
                  <a:schemeClr val="bg1"/>
                </a:solidFill>
                <a:effectLst/>
                <a:uLnTx/>
                <a:uFillTx/>
                <a:latin typeface="Cambria" panose="02040503050406030204" pitchFamily="18" charset="0"/>
              </a:rPr>
              <a:t>Tintin</a:t>
            </a:r>
            <a:r>
              <a:rPr kumimoji="0" lang="en-US" sz="1600" i="0" u="none" strike="noStrike" kern="0" cap="none" spc="0" normalizeH="0" baseline="0" noProof="0" dirty="0" smtClean="0">
                <a:ln>
                  <a:noFill/>
                </a:ln>
                <a:solidFill>
                  <a:schemeClr val="bg1"/>
                </a:solidFill>
                <a:effectLst/>
                <a:uLnTx/>
                <a:uFillTx/>
                <a:latin typeface="Cambria" panose="02040503050406030204" pitchFamily="18" charset="0"/>
              </a:rPr>
              <a:t>( ) are potential finalizers</a:t>
            </a:r>
          </a:p>
        </p:txBody>
      </p:sp>
      <p:sp>
        <p:nvSpPr>
          <p:cNvPr id="27" name="Rounded Rectangular Callout 26"/>
          <p:cNvSpPr/>
          <p:nvPr/>
        </p:nvSpPr>
        <p:spPr>
          <a:xfrm>
            <a:off x="5943600" y="5943600"/>
            <a:ext cx="933846" cy="609600"/>
          </a:xfrm>
          <a:prstGeom prst="wedgeRoundRectCallout">
            <a:avLst>
              <a:gd name="adj1" fmla="val 57456"/>
              <a:gd name="adj2" fmla="val -163857"/>
              <a:gd name="adj3" fmla="val 16667"/>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chemeClr val="bg1"/>
                </a:solidFill>
                <a:effectLst/>
                <a:uLnTx/>
                <a:uFillTx/>
                <a:latin typeface="Cambria" panose="02040503050406030204" pitchFamily="18" charset="0"/>
              </a:rPr>
              <a:t>3 Levels</a:t>
            </a:r>
          </a:p>
        </p:txBody>
      </p:sp>
      <p:sp>
        <p:nvSpPr>
          <p:cNvPr id="33" name="Oval 32"/>
          <p:cNvSpPr/>
          <p:nvPr/>
        </p:nvSpPr>
        <p:spPr>
          <a:xfrm>
            <a:off x="4314726" y="3480176"/>
            <a:ext cx="1443541" cy="457200"/>
          </a:xfrm>
          <a:prstGeom prst="ellipse">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latin typeface="Cambria" panose="02040503050406030204" pitchFamily="18" charset="0"/>
              </a:rPr>
              <a:t>Tintin</a:t>
            </a:r>
            <a:endParaRPr lang="en-US" sz="1600" dirty="0">
              <a:solidFill>
                <a:schemeClr val="bg1"/>
              </a:solidFill>
              <a:latin typeface="Cambria" panose="02040503050406030204" pitchFamily="18" charset="0"/>
            </a:endParaRPr>
          </a:p>
        </p:txBody>
      </p:sp>
      <p:cxnSp>
        <p:nvCxnSpPr>
          <p:cNvPr id="34" name="Straight Connector 33"/>
          <p:cNvCxnSpPr/>
          <p:nvPr/>
        </p:nvCxnSpPr>
        <p:spPr>
          <a:xfrm>
            <a:off x="5036496" y="1828800"/>
            <a:ext cx="0" cy="609600"/>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5036496" y="2862235"/>
            <a:ext cx="0" cy="609600"/>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36" name="Oval 35"/>
          <p:cNvSpPr/>
          <p:nvPr/>
        </p:nvSpPr>
        <p:spPr>
          <a:xfrm>
            <a:off x="4340017" y="2413091"/>
            <a:ext cx="1421631" cy="457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dirty="0" smtClean="0">
                <a:solidFill>
                  <a:schemeClr val="bg1"/>
                </a:solidFill>
                <a:latin typeface="Cambria" panose="02040503050406030204" pitchFamily="18" charset="0"/>
              </a:rPr>
              <a:t>Reporter</a:t>
            </a:r>
            <a:endParaRPr lang="en-US" sz="1600" dirty="0">
              <a:solidFill>
                <a:schemeClr val="bg1"/>
              </a:solidFill>
              <a:latin typeface="Cambria" panose="02040503050406030204" pitchFamily="18" charset="0"/>
            </a:endParaRPr>
          </a:p>
        </p:txBody>
      </p:sp>
      <p:sp>
        <p:nvSpPr>
          <p:cNvPr id="37" name="Oval 36"/>
          <p:cNvSpPr/>
          <p:nvPr/>
        </p:nvSpPr>
        <p:spPr>
          <a:xfrm>
            <a:off x="4347140" y="1371600"/>
            <a:ext cx="1407387" cy="457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Cambria" panose="02040503050406030204" pitchFamily="18" charset="0"/>
              </a:rPr>
              <a:t>Human</a:t>
            </a:r>
            <a:endParaRPr lang="en-US" sz="1600" dirty="0">
              <a:solidFill>
                <a:schemeClr val="bg1"/>
              </a:solidFill>
              <a:latin typeface="Cambria" panose="02040503050406030204" pitchFamily="18" charset="0"/>
            </a:endParaRPr>
          </a:p>
        </p:txBody>
      </p:sp>
      <p:sp>
        <p:nvSpPr>
          <p:cNvPr id="5" name="Rectangle 4"/>
          <p:cNvSpPr/>
          <p:nvPr/>
        </p:nvSpPr>
        <p:spPr>
          <a:xfrm>
            <a:off x="7052838" y="4419600"/>
            <a:ext cx="1668342" cy="10154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Bracket 22"/>
          <p:cNvSpPr/>
          <p:nvPr/>
        </p:nvSpPr>
        <p:spPr>
          <a:xfrm>
            <a:off x="8644299" y="4233672"/>
            <a:ext cx="45719" cy="381000"/>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p:cNvSpPr/>
          <p:nvPr/>
        </p:nvSpPr>
        <p:spPr>
          <a:xfrm>
            <a:off x="8644299" y="3252518"/>
            <a:ext cx="99059" cy="1700482"/>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p:cNvSpPr/>
          <p:nvPr/>
        </p:nvSpPr>
        <p:spPr>
          <a:xfrm>
            <a:off x="8644299" y="2916936"/>
            <a:ext cx="182880" cy="2350008"/>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12598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7"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Recovering Class Hierarchies</a:t>
            </a:r>
            <a:endParaRPr lang="en-US" dirty="0"/>
          </a:p>
        </p:txBody>
      </p:sp>
      <p:sp>
        <p:nvSpPr>
          <p:cNvPr id="5" name="Slide Number Placeholder 4"/>
          <p:cNvSpPr>
            <a:spLocks noGrp="1"/>
          </p:cNvSpPr>
          <p:nvPr>
            <p:ph type="sldNum" sz="quarter" idx="12"/>
          </p:nvPr>
        </p:nvSpPr>
        <p:spPr/>
        <p:txBody>
          <a:bodyPr/>
          <a:lstStyle/>
          <a:p>
            <a:fld id="{61790EBF-2842-40BA-9364-7C045D9A1DE9}" type="slidenum">
              <a:rPr lang="en-US" smtClean="0">
                <a:latin typeface="Cambria" panose="02040503050406030204" pitchFamily="18" charset="0"/>
              </a:rPr>
              <a:t>16</a:t>
            </a:fld>
            <a:endParaRPr lang="en-US">
              <a:latin typeface="Cambria" panose="02040503050406030204" pitchFamily="18" charset="0"/>
            </a:endParaRPr>
          </a:p>
        </p:txBody>
      </p:sp>
      <p:sp>
        <p:nvSpPr>
          <p:cNvPr id="7" name="TextBox 6"/>
          <p:cNvSpPr txBox="1"/>
          <p:nvPr/>
        </p:nvSpPr>
        <p:spPr>
          <a:xfrm>
            <a:off x="228600" y="1295400"/>
            <a:ext cx="1172116" cy="1723549"/>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Cambria" panose="02040503050406030204" pitchFamily="18" charset="0"/>
              </a:rPr>
              <a:t>0xff00:</a:t>
            </a: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a:p>
            <a:pPr marL="742950" lvl="1" indent="-285750">
              <a:buFont typeface="Arial" panose="020B0604020202020204" pitchFamily="34" charset="0"/>
              <a:buChar char="•"/>
            </a:pPr>
            <a:endParaRPr lang="en-US" sz="1600" dirty="0">
              <a:latin typeface="Cambria" panose="02040503050406030204" pitchFamily="18" charset="0"/>
            </a:endParaRPr>
          </a:p>
        </p:txBody>
      </p:sp>
      <p:sp>
        <p:nvSpPr>
          <p:cNvPr id="10" name="TextBox 9"/>
          <p:cNvSpPr txBox="1"/>
          <p:nvPr/>
        </p:nvSpPr>
        <p:spPr>
          <a:xfrm>
            <a:off x="1290735" y="1524000"/>
            <a:ext cx="253596" cy="1015663"/>
          </a:xfrm>
          <a:prstGeom prst="rect">
            <a:avLst/>
          </a:prstGeom>
          <a:noFill/>
        </p:spPr>
        <p:txBody>
          <a:bodyPr wrap="none" rtlCol="0">
            <a:spAutoFit/>
          </a:bodyPr>
          <a:lstStyle/>
          <a:p>
            <a:r>
              <a:rPr lang="en-US" sz="2000" b="1" dirty="0" smtClean="0">
                <a:latin typeface="Cambria" panose="02040503050406030204" pitchFamily="18" charset="0"/>
              </a:rPr>
              <a:t>.</a:t>
            </a:r>
          </a:p>
          <a:p>
            <a:r>
              <a:rPr lang="en-US" sz="2000" b="1" dirty="0" smtClean="0">
                <a:latin typeface="Cambria" panose="02040503050406030204" pitchFamily="18" charset="0"/>
              </a:rPr>
              <a:t>.</a:t>
            </a:r>
          </a:p>
          <a:p>
            <a:r>
              <a:rPr lang="en-US" sz="2000" b="1" dirty="0">
                <a:latin typeface="Cambria" panose="02040503050406030204" pitchFamily="18"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319060584"/>
              </p:ext>
            </p:extLst>
          </p:nvPr>
        </p:nvGraphicFramePr>
        <p:xfrm>
          <a:off x="731520" y="2510829"/>
          <a:ext cx="1368519" cy="2682240"/>
        </p:xfrm>
        <a:graphic>
          <a:graphicData uri="http://schemas.openxmlformats.org/drawingml/2006/table">
            <a:tbl>
              <a:tblPr firstRow="1" bandRow="1">
                <a:tableStyleId>{2D5ABB26-0587-4C30-8999-92F81FD0307C}</a:tableStyleId>
              </a:tblPr>
              <a:tblGrid>
                <a:gridCol w="1160239"/>
                <a:gridCol w="208280"/>
              </a:tblGrid>
              <a:tr h="283988">
                <a:tc>
                  <a:txBody>
                    <a:bodyPr/>
                    <a:lstStyle/>
                    <a:p>
                      <a:r>
                        <a:rPr lang="en-US" sz="1600" baseline="0" dirty="0" smtClean="0">
                          <a:solidFill>
                            <a:srgbClr val="00642D"/>
                          </a:solidFill>
                          <a:latin typeface="Cambria" panose="02040503050406030204" pitchFamily="18" charset="0"/>
                        </a:rPr>
                        <a:t>~</a:t>
                      </a:r>
                      <a:r>
                        <a:rPr lang="en-US" sz="1600" baseline="0" dirty="0" err="1" smtClean="0">
                          <a:solidFill>
                            <a:srgbClr val="00642D"/>
                          </a:solidFill>
                          <a:latin typeface="Cambria" panose="02040503050406030204" pitchFamily="18" charset="0"/>
                        </a:rPr>
                        <a:t>Tintin</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marL="0" marR="0"/>
                </a:tc>
                <a:tc>
                  <a:txBody>
                    <a:bodyPr/>
                    <a:lstStyle/>
                    <a:p>
                      <a:r>
                        <a:rPr lang="en-US" sz="1600" baseline="0" dirty="0" smtClean="0">
                          <a:solidFill>
                            <a:srgbClr val="00642D"/>
                          </a:solidFill>
                          <a:latin typeface="Cambria" panose="02040503050406030204" pitchFamily="18" charset="0"/>
                        </a:rPr>
                        <a:t>C</a:t>
                      </a:r>
                      <a:endParaRPr lang="en-US" sz="1600" baseline="0" dirty="0">
                        <a:solidFill>
                          <a:srgbClr val="00642D"/>
                        </a:solidFill>
                        <a:latin typeface="Cambria" panose="02040503050406030204" pitchFamily="18" charset="0"/>
                      </a:endParaRPr>
                    </a:p>
                  </a:txBody>
                  <a:tcPr marL="0" marR="0"/>
                </a:tc>
              </a:tr>
              <a:tr h="283988">
                <a:tc>
                  <a:txBody>
                    <a:bodyPr/>
                    <a:lstStyle/>
                    <a:p>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txBody>
                  <a:tcPr marL="0" marR="0"/>
                </a:tc>
                <a:tc>
                  <a:txBody>
                    <a:bodyPr/>
                    <a:lstStyle/>
                    <a:p>
                      <a:r>
                        <a:rPr lang="en-US" sz="1600" dirty="0" smtClean="0">
                          <a:solidFill>
                            <a:srgbClr val="0070C0"/>
                          </a:solidFill>
                          <a:latin typeface="Cambria" panose="02040503050406030204" pitchFamily="18" charset="0"/>
                        </a:rPr>
                        <a:t>C</a:t>
                      </a:r>
                      <a:endParaRPr lang="en-US" sz="1600" dirty="0">
                        <a:solidFill>
                          <a:srgbClr val="0070C0"/>
                        </a:solidFill>
                        <a:latin typeface="Cambria" panose="02040503050406030204" pitchFamily="18" charset="0"/>
                      </a:endParaRPr>
                    </a:p>
                  </a:txBody>
                  <a:tcPr marL="0" marR="0"/>
                </a:tc>
              </a:tr>
              <a:tr h="283988">
                <a:tc>
                  <a:txBody>
                    <a:bodyPr/>
                    <a:lstStyle/>
                    <a:p>
                      <a:r>
                        <a:rPr lang="en-US" sz="1600" dirty="0" smtClean="0">
                          <a:solidFill>
                            <a:srgbClr val="0070C0"/>
                          </a:solidFill>
                          <a:latin typeface="Cambria" panose="02040503050406030204" pitchFamily="18" charset="0"/>
                        </a:rPr>
                        <a:t>helper( )</a:t>
                      </a:r>
                      <a:endParaRPr lang="en-US" sz="1600" dirty="0">
                        <a:solidFill>
                          <a:srgbClr val="0070C0"/>
                        </a:solidFill>
                        <a:latin typeface="Cambria" panose="02040503050406030204" pitchFamily="18" charset="0"/>
                      </a:endParaRPr>
                    </a:p>
                  </a:txBody>
                  <a:tcPr marL="0" marR="0"/>
                </a:tc>
                <a:tc>
                  <a:txBody>
                    <a:bodyPr/>
                    <a:lstStyle/>
                    <a:p>
                      <a:r>
                        <a:rPr lang="en-US" sz="1600" dirty="0" smtClean="0">
                          <a:solidFill>
                            <a:srgbClr val="0070C0"/>
                          </a:solidFill>
                          <a:latin typeface="Cambria" panose="02040503050406030204" pitchFamily="18" charset="0"/>
                        </a:rPr>
                        <a:t>C</a:t>
                      </a:r>
                      <a:endParaRPr lang="en-US" sz="1600" dirty="0">
                        <a:solidFill>
                          <a:srgbClr val="0070C0"/>
                        </a:solidFill>
                        <a:latin typeface="Cambria" panose="02040503050406030204" pitchFamily="18" charset="0"/>
                      </a:endParaRPr>
                    </a:p>
                  </a:txBody>
                  <a:tcPr marL="0" marR="0"/>
                </a:tc>
              </a:tr>
              <a:tr h="283988">
                <a:tc>
                  <a:txBody>
                    <a:bodyPr/>
                    <a:lstStyle/>
                    <a:p>
                      <a:r>
                        <a:rPr lang="en-US" sz="1600" dirty="0" smtClean="0">
                          <a:solidFill>
                            <a:srgbClr val="0070C0"/>
                          </a:solidFill>
                          <a:latin typeface="Cambria" panose="02040503050406030204" pitchFamily="18" charset="0"/>
                        </a:rPr>
                        <a:t>helper( )</a:t>
                      </a:r>
                      <a:endParaRPr lang="en-US" sz="1600" dirty="0">
                        <a:solidFill>
                          <a:srgbClr val="0070C0"/>
                        </a:solidFill>
                        <a:latin typeface="Cambria" panose="02040503050406030204" pitchFamily="18" charset="0"/>
                      </a:endParaRPr>
                    </a:p>
                  </a:txBody>
                  <a:tcPr marL="0" marR="0"/>
                </a:tc>
                <a:tc>
                  <a:txBody>
                    <a:bodyPr/>
                    <a:lstStyle/>
                    <a:p>
                      <a:r>
                        <a:rPr lang="en-US" sz="1600" dirty="0" smtClean="0">
                          <a:solidFill>
                            <a:srgbClr val="0070C0"/>
                          </a:solidFill>
                          <a:latin typeface="Cambria" panose="02040503050406030204" pitchFamily="18" charset="0"/>
                        </a:rPr>
                        <a:t>R</a:t>
                      </a:r>
                      <a:endParaRPr lang="en-US" sz="1600" dirty="0">
                        <a:solidFill>
                          <a:srgbClr val="0070C0"/>
                        </a:solidFill>
                        <a:latin typeface="Cambria" panose="02040503050406030204" pitchFamily="18" charset="0"/>
                      </a:endParaRPr>
                    </a:p>
                  </a:txBody>
                  <a:tcPr marL="0" marR="0"/>
                </a:tc>
              </a:tr>
              <a:tr h="283988">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marL="0" marR="0"/>
                </a:tc>
                <a:tc>
                  <a:txBody>
                    <a:bodyPr/>
                    <a:lstStyle/>
                    <a:p>
                      <a:r>
                        <a:rPr lang="en-US" sz="1600" dirty="0" smtClean="0">
                          <a:solidFill>
                            <a:srgbClr val="C00000"/>
                          </a:solidFill>
                          <a:latin typeface="Cambria" panose="02040503050406030204" pitchFamily="18" charset="0"/>
                        </a:rPr>
                        <a:t>C</a:t>
                      </a:r>
                      <a:endParaRPr lang="en-US" sz="1600" dirty="0">
                        <a:solidFill>
                          <a:srgbClr val="C00000"/>
                        </a:solidFill>
                        <a:latin typeface="Cambria" panose="02040503050406030204" pitchFamily="18" charset="0"/>
                      </a:endParaRPr>
                    </a:p>
                  </a:txBody>
                  <a:tcPr marL="0" marR="0"/>
                </a:tc>
              </a:tr>
              <a:tr h="283988">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marL="0" marR="0"/>
                </a:tc>
                <a:tc>
                  <a:txBody>
                    <a:bodyPr/>
                    <a:lstStyle/>
                    <a:p>
                      <a:r>
                        <a:rPr lang="en-US" sz="1600" dirty="0" smtClean="0">
                          <a:solidFill>
                            <a:srgbClr val="C00000"/>
                          </a:solidFill>
                          <a:latin typeface="Cambria" panose="02040503050406030204" pitchFamily="18" charset="0"/>
                        </a:rPr>
                        <a:t>R</a:t>
                      </a:r>
                      <a:endParaRPr lang="en-US" sz="1600" dirty="0">
                        <a:solidFill>
                          <a:srgbClr val="C00000"/>
                        </a:solidFill>
                        <a:latin typeface="Cambria" panose="02040503050406030204" pitchFamily="18" charset="0"/>
                      </a:endParaRPr>
                    </a:p>
                  </a:txBody>
                  <a:tcPr marL="0" marR="0"/>
                </a:tc>
              </a:tr>
              <a:tr h="283988">
                <a:tc>
                  <a:txBody>
                    <a:bodyPr/>
                    <a:lstStyle/>
                    <a:p>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txBody>
                  <a:tcPr marL="0" marR="0"/>
                </a:tc>
                <a:tc>
                  <a:txBody>
                    <a:bodyPr/>
                    <a:lstStyle/>
                    <a:p>
                      <a:r>
                        <a:rPr lang="en-US" sz="1600" dirty="0" smtClean="0">
                          <a:solidFill>
                            <a:srgbClr val="0070C0"/>
                          </a:solidFill>
                          <a:latin typeface="Cambria" panose="02040503050406030204" pitchFamily="18" charset="0"/>
                        </a:rPr>
                        <a:t>R</a:t>
                      </a:r>
                      <a:endParaRPr lang="en-US" sz="1600" dirty="0">
                        <a:solidFill>
                          <a:srgbClr val="0070C0"/>
                        </a:solidFill>
                        <a:latin typeface="Cambria" panose="02040503050406030204" pitchFamily="18" charset="0"/>
                      </a:endParaRPr>
                    </a:p>
                  </a:txBody>
                  <a:tcPr marL="0" marR="0"/>
                </a:tc>
              </a:tr>
              <a:tr h="283988">
                <a:tc>
                  <a:txBody>
                    <a:bodyPr/>
                    <a:lstStyle/>
                    <a:p>
                      <a:r>
                        <a:rPr lang="en-US" sz="1600" baseline="0" dirty="0" smtClean="0">
                          <a:solidFill>
                            <a:srgbClr val="00642D"/>
                          </a:solidFill>
                          <a:latin typeface="Cambria" panose="02040503050406030204" pitchFamily="18" charset="0"/>
                        </a:rPr>
                        <a:t>~</a:t>
                      </a:r>
                      <a:r>
                        <a:rPr lang="en-US" sz="1600" baseline="0" dirty="0" err="1" smtClean="0">
                          <a:solidFill>
                            <a:srgbClr val="00642D"/>
                          </a:solidFill>
                          <a:latin typeface="Cambria" panose="02040503050406030204" pitchFamily="18" charset="0"/>
                        </a:rPr>
                        <a:t>Tintin</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marL="0" marR="0"/>
                </a:tc>
                <a:tc>
                  <a:txBody>
                    <a:bodyPr/>
                    <a:lstStyle/>
                    <a:p>
                      <a:r>
                        <a:rPr lang="en-US" sz="1600" baseline="0" dirty="0" smtClean="0">
                          <a:solidFill>
                            <a:srgbClr val="00642D"/>
                          </a:solidFill>
                          <a:latin typeface="Cambria" panose="02040503050406030204" pitchFamily="18" charset="0"/>
                        </a:rPr>
                        <a:t>R</a:t>
                      </a:r>
                      <a:endParaRPr lang="en-US" sz="1600" baseline="0" dirty="0">
                        <a:solidFill>
                          <a:srgbClr val="00642D"/>
                        </a:solidFill>
                        <a:latin typeface="Cambria" panose="02040503050406030204" pitchFamily="18" charset="0"/>
                      </a:endParaRPr>
                    </a:p>
                  </a:txBody>
                  <a:tcPr marL="0" marR="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812014299"/>
              </p:ext>
            </p:extLst>
          </p:nvPr>
        </p:nvGraphicFramePr>
        <p:xfrm>
          <a:off x="653060" y="1252728"/>
          <a:ext cx="1600200" cy="1005840"/>
        </p:xfrm>
        <a:graphic>
          <a:graphicData uri="http://schemas.openxmlformats.org/drawingml/2006/table">
            <a:tbl>
              <a:tblPr firstRow="1" bandRow="1">
                <a:tableStyleId>{2D5ABB26-0587-4C30-8999-92F81FD0307C}</a:tableStyleId>
              </a:tblPr>
              <a:tblGrid>
                <a:gridCol w="1251940"/>
                <a:gridCol w="348260"/>
              </a:tblGrid>
              <a:tr h="127000">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marR="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smtClean="0">
                          <a:solidFill>
                            <a:srgbClr val="C00000"/>
                          </a:solidFill>
                          <a:latin typeface="Cambria" panose="02040503050406030204" pitchFamily="18" charset="0"/>
                        </a:rPr>
                        <a:t>R</a:t>
                      </a:r>
                      <a:endParaRPr lang="en-US" sz="1600" dirty="0">
                        <a:solidFill>
                          <a:srgbClr val="C00000"/>
                        </a:solidFill>
                        <a:latin typeface="Cambria" panose="02040503050406030204" pitchFamily="18" charset="0"/>
                      </a:endParaRPr>
                    </a:p>
                  </a:txBody>
                  <a:tcPr marR="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27000">
                <a:tc>
                  <a:txBody>
                    <a:bodyPr/>
                    <a:lstStyle/>
                    <a:p>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txBody>
                  <a:tcPr marR="0">
                    <a:lnL w="12700" cap="flat" cmpd="sng" algn="ctr">
                      <a:solidFill>
                        <a:schemeClr val="tx1"/>
                      </a:solidFill>
                      <a:prstDash val="solid"/>
                      <a:round/>
                      <a:headEnd type="none" w="med" len="med"/>
                      <a:tailEnd type="none" w="med" len="med"/>
                    </a:lnL>
                  </a:tcPr>
                </a:tc>
                <a:tc>
                  <a:txBody>
                    <a:bodyPr/>
                    <a:lstStyle/>
                    <a:p>
                      <a:r>
                        <a:rPr lang="en-US" sz="1600" dirty="0" smtClean="0">
                          <a:solidFill>
                            <a:srgbClr val="0070C0"/>
                          </a:solidFill>
                          <a:latin typeface="Cambria" panose="02040503050406030204" pitchFamily="18" charset="0"/>
                        </a:rPr>
                        <a:t>R</a:t>
                      </a:r>
                      <a:endParaRPr lang="en-US" sz="1600" dirty="0">
                        <a:solidFill>
                          <a:srgbClr val="0070C0"/>
                        </a:solidFill>
                        <a:latin typeface="Cambria" panose="02040503050406030204" pitchFamily="18" charset="0"/>
                      </a:endParaRPr>
                    </a:p>
                  </a:txBody>
                  <a:tcPr marR="0">
                    <a:lnR w="12700" cap="flat" cmpd="sng" algn="ctr">
                      <a:solidFill>
                        <a:schemeClr val="tx1"/>
                      </a:solidFill>
                      <a:prstDash val="solid"/>
                      <a:round/>
                      <a:headEnd type="none" w="med" len="med"/>
                      <a:tailEnd type="none" w="med" len="med"/>
                    </a:lnR>
                  </a:tcPr>
                </a:tc>
              </a:tr>
              <a:tr h="127000">
                <a:tc>
                  <a:txBody>
                    <a:bodyPr/>
                    <a:lstStyle/>
                    <a:p>
                      <a:r>
                        <a:rPr lang="en-US" sz="1600" dirty="0" smtClean="0">
                          <a:solidFill>
                            <a:srgbClr val="00642D"/>
                          </a:solidFill>
                          <a:latin typeface="Cambria" panose="02040503050406030204" pitchFamily="18" charset="0"/>
                        </a:rPr>
                        <a:t>~</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endParaRPr lang="en-US" sz="1600" dirty="0">
                        <a:solidFill>
                          <a:srgbClr val="00642D"/>
                        </a:solidFill>
                        <a:latin typeface="Cambria" panose="02040503050406030204" pitchFamily="18" charset="0"/>
                      </a:endParaRPr>
                    </a:p>
                  </a:txBody>
                  <a:tcPr marR="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smtClean="0">
                          <a:solidFill>
                            <a:srgbClr val="00642D"/>
                          </a:solidFill>
                          <a:latin typeface="Cambria" panose="02040503050406030204" pitchFamily="18" charset="0"/>
                        </a:rPr>
                        <a:t>R</a:t>
                      </a:r>
                      <a:endParaRPr lang="en-US" sz="1600" dirty="0">
                        <a:solidFill>
                          <a:srgbClr val="00642D"/>
                        </a:solidFill>
                        <a:latin typeface="Cambria" panose="02040503050406030204" pitchFamily="18" charset="0"/>
                      </a:endParaRPr>
                    </a:p>
                  </a:txBody>
                  <a:tcPr marR="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12221304"/>
              </p:ext>
            </p:extLst>
          </p:nvPr>
        </p:nvGraphicFramePr>
        <p:xfrm>
          <a:off x="649224" y="2457492"/>
          <a:ext cx="1602395" cy="1005840"/>
        </p:xfrm>
        <a:graphic>
          <a:graphicData uri="http://schemas.openxmlformats.org/drawingml/2006/table">
            <a:tbl>
              <a:tblPr firstRow="1" bandRow="1">
                <a:tableStyleId>{2D5ABB26-0587-4C30-8999-92F81FD0307C}</a:tableStyleId>
              </a:tblPr>
              <a:tblGrid>
                <a:gridCol w="1221395"/>
                <a:gridCol w="381000"/>
              </a:tblGrid>
              <a:tr h="127000">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marR="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smtClean="0">
                          <a:solidFill>
                            <a:srgbClr val="C00000"/>
                          </a:solidFill>
                          <a:latin typeface="Cambria" panose="02040503050406030204" pitchFamily="18" charset="0"/>
                        </a:rPr>
                        <a:t>R</a:t>
                      </a:r>
                      <a:endParaRPr lang="en-US" sz="1600" dirty="0">
                        <a:solidFill>
                          <a:srgbClr val="C00000"/>
                        </a:solidFill>
                        <a:latin typeface="Cambria" panose="02040503050406030204" pitchFamily="18" charset="0"/>
                      </a:endParaRPr>
                    </a:p>
                  </a:txBody>
                  <a:tcPr marR="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27000">
                <a:tc>
                  <a:txBody>
                    <a:bodyPr/>
                    <a:lstStyle/>
                    <a:p>
                      <a:r>
                        <a:rPr lang="en-US" sz="1600" dirty="0" smtClean="0">
                          <a:solidFill>
                            <a:srgbClr val="7030A0"/>
                          </a:solidFill>
                          <a:latin typeface="Cambria" panose="02040503050406030204" pitchFamily="18" charset="0"/>
                        </a:rPr>
                        <a:t>~Captain( )</a:t>
                      </a:r>
                      <a:endParaRPr lang="en-US" sz="1600" dirty="0">
                        <a:solidFill>
                          <a:srgbClr val="7030A0"/>
                        </a:solidFill>
                        <a:latin typeface="Cambria" panose="02040503050406030204" pitchFamily="18" charset="0"/>
                      </a:endParaRPr>
                    </a:p>
                  </a:txBody>
                  <a:tcPr marR="0">
                    <a:lnL w="12700" cap="flat" cmpd="sng" algn="ctr">
                      <a:solidFill>
                        <a:schemeClr val="tx1"/>
                      </a:solidFill>
                      <a:prstDash val="solid"/>
                      <a:round/>
                      <a:headEnd type="none" w="med" len="med"/>
                      <a:tailEnd type="none" w="med" len="med"/>
                    </a:lnL>
                  </a:tcPr>
                </a:tc>
                <a:tc>
                  <a:txBody>
                    <a:bodyPr/>
                    <a:lstStyle/>
                    <a:p>
                      <a:r>
                        <a:rPr lang="en-US" sz="1600" dirty="0" smtClean="0">
                          <a:solidFill>
                            <a:srgbClr val="7030A0"/>
                          </a:solidFill>
                          <a:latin typeface="Cambria" panose="02040503050406030204" pitchFamily="18" charset="0"/>
                        </a:rPr>
                        <a:t>R</a:t>
                      </a:r>
                      <a:endParaRPr lang="en-US" sz="1600" dirty="0">
                        <a:solidFill>
                          <a:srgbClr val="7030A0"/>
                        </a:solidFill>
                        <a:latin typeface="Cambria" panose="02040503050406030204" pitchFamily="18" charset="0"/>
                      </a:endParaRPr>
                    </a:p>
                  </a:txBody>
                  <a:tcPr marR="0">
                    <a:lnR w="12700" cap="flat" cmpd="sng" algn="ctr">
                      <a:solidFill>
                        <a:schemeClr val="tx1"/>
                      </a:solidFill>
                      <a:prstDash val="solid"/>
                      <a:round/>
                      <a:headEnd type="none" w="med" len="med"/>
                      <a:tailEnd type="none" w="med" len="med"/>
                    </a:lnR>
                  </a:tcPr>
                </a:tc>
              </a:tr>
              <a:tr h="127000">
                <a:tc>
                  <a:txBody>
                    <a:bodyPr/>
                    <a:lstStyle/>
                    <a:p>
                      <a:r>
                        <a:rPr lang="en-US" sz="1600" dirty="0" smtClean="0">
                          <a:solidFill>
                            <a:schemeClr val="accent6">
                              <a:lumMod val="75000"/>
                            </a:schemeClr>
                          </a:solidFill>
                          <a:latin typeface="Cambria" panose="02040503050406030204" pitchFamily="18" charset="0"/>
                        </a:rPr>
                        <a:t>~Haddock( )</a:t>
                      </a:r>
                      <a:endParaRPr lang="en-US" sz="1600" dirty="0">
                        <a:solidFill>
                          <a:schemeClr val="accent6">
                            <a:lumMod val="75000"/>
                          </a:schemeClr>
                        </a:solidFill>
                        <a:latin typeface="Cambria" panose="02040503050406030204" pitchFamily="18" charset="0"/>
                      </a:endParaRPr>
                    </a:p>
                  </a:txBody>
                  <a:tcPr marR="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smtClean="0">
                          <a:solidFill>
                            <a:schemeClr val="accent6">
                              <a:lumMod val="75000"/>
                            </a:schemeClr>
                          </a:solidFill>
                          <a:latin typeface="Cambria" panose="02040503050406030204" pitchFamily="18" charset="0"/>
                        </a:rPr>
                        <a:t>R</a:t>
                      </a:r>
                      <a:endParaRPr lang="en-US" sz="1600" dirty="0">
                        <a:solidFill>
                          <a:schemeClr val="accent6">
                            <a:lumMod val="75000"/>
                          </a:schemeClr>
                        </a:solidFill>
                        <a:latin typeface="Cambria" panose="02040503050406030204" pitchFamily="18" charset="0"/>
                      </a:endParaRPr>
                    </a:p>
                  </a:txBody>
                  <a:tcPr marR="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613699424"/>
              </p:ext>
            </p:extLst>
          </p:nvPr>
        </p:nvGraphicFramePr>
        <p:xfrm>
          <a:off x="649224" y="3581169"/>
          <a:ext cx="1600200" cy="670560"/>
        </p:xfrm>
        <a:graphic>
          <a:graphicData uri="http://schemas.openxmlformats.org/drawingml/2006/table">
            <a:tbl>
              <a:tblPr firstRow="1" bandRow="1">
                <a:tableStyleId>{2D5ABB26-0587-4C30-8999-92F81FD0307C}</a:tableStyleId>
              </a:tblPr>
              <a:tblGrid>
                <a:gridCol w="1219200"/>
                <a:gridCol w="381000"/>
              </a:tblGrid>
              <a:tr h="127000">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marR="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smtClean="0">
                          <a:solidFill>
                            <a:srgbClr val="C00000"/>
                          </a:solidFill>
                          <a:latin typeface="Cambria" panose="02040503050406030204" pitchFamily="18" charset="0"/>
                        </a:rPr>
                        <a:t>R</a:t>
                      </a:r>
                      <a:endParaRPr lang="en-US" sz="1600" dirty="0">
                        <a:solidFill>
                          <a:srgbClr val="C00000"/>
                        </a:solidFill>
                        <a:latin typeface="Cambria" panose="02040503050406030204" pitchFamily="18" charset="0"/>
                      </a:endParaRPr>
                    </a:p>
                  </a:txBody>
                  <a:tcPr marR="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27000">
                <a:tc>
                  <a:txBody>
                    <a:bodyPr/>
                    <a:lstStyle/>
                    <a:p>
                      <a:r>
                        <a:rPr lang="en-US" sz="1600" dirty="0" smtClean="0">
                          <a:solidFill>
                            <a:srgbClr val="7030A0"/>
                          </a:solidFill>
                          <a:latin typeface="Cambria" panose="02040503050406030204" pitchFamily="18" charset="0"/>
                        </a:rPr>
                        <a:t>~Captain( )</a:t>
                      </a:r>
                      <a:endParaRPr lang="en-US" sz="1600" dirty="0">
                        <a:solidFill>
                          <a:srgbClr val="7030A0"/>
                        </a:solidFill>
                        <a:latin typeface="Cambria" panose="02040503050406030204" pitchFamily="18" charset="0"/>
                      </a:endParaRPr>
                    </a:p>
                  </a:txBody>
                  <a:tcPr marR="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smtClean="0">
                          <a:solidFill>
                            <a:srgbClr val="7030A0"/>
                          </a:solidFill>
                          <a:latin typeface="Cambria" panose="02040503050406030204" pitchFamily="18" charset="0"/>
                        </a:rPr>
                        <a:t>R</a:t>
                      </a:r>
                      <a:endParaRPr lang="en-US" sz="1600" dirty="0">
                        <a:solidFill>
                          <a:srgbClr val="7030A0"/>
                        </a:solidFill>
                        <a:latin typeface="Cambria" panose="02040503050406030204" pitchFamily="18" charset="0"/>
                      </a:endParaRPr>
                    </a:p>
                  </a:txBody>
                  <a:tcPr marR="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518260922"/>
              </p:ext>
            </p:extLst>
          </p:nvPr>
        </p:nvGraphicFramePr>
        <p:xfrm>
          <a:off x="649224" y="4412562"/>
          <a:ext cx="1600200" cy="670560"/>
        </p:xfrm>
        <a:graphic>
          <a:graphicData uri="http://schemas.openxmlformats.org/drawingml/2006/table">
            <a:tbl>
              <a:tblPr firstRow="1" bandRow="1">
                <a:tableStyleId>{2D5ABB26-0587-4C30-8999-92F81FD0307C}</a:tableStyleId>
              </a:tblPr>
              <a:tblGrid>
                <a:gridCol w="1219200"/>
                <a:gridCol w="381000"/>
              </a:tblGrid>
              <a:tr h="127000">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marR="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smtClean="0">
                          <a:solidFill>
                            <a:srgbClr val="C00000"/>
                          </a:solidFill>
                          <a:latin typeface="Cambria" panose="02040503050406030204" pitchFamily="18" charset="0"/>
                        </a:rPr>
                        <a:t>R</a:t>
                      </a:r>
                      <a:endParaRPr lang="en-US" sz="1600" dirty="0">
                        <a:solidFill>
                          <a:srgbClr val="C00000"/>
                        </a:solidFill>
                        <a:latin typeface="Cambria" panose="02040503050406030204" pitchFamily="18" charset="0"/>
                      </a:endParaRPr>
                    </a:p>
                  </a:txBody>
                  <a:tcPr marR="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27000">
                <a:tc>
                  <a:txBody>
                    <a:bodyPr/>
                    <a:lstStyle/>
                    <a:p>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txBody>
                  <a:tcPr marR="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smtClean="0">
                          <a:solidFill>
                            <a:srgbClr val="0070C0"/>
                          </a:solidFill>
                          <a:latin typeface="Cambria" panose="02040503050406030204" pitchFamily="18" charset="0"/>
                        </a:rPr>
                        <a:t>R</a:t>
                      </a:r>
                      <a:endParaRPr lang="en-US" sz="1600" dirty="0">
                        <a:solidFill>
                          <a:srgbClr val="0070C0"/>
                        </a:solidFill>
                        <a:latin typeface="Cambria" panose="02040503050406030204" pitchFamily="18" charset="0"/>
                      </a:endParaRPr>
                    </a:p>
                  </a:txBody>
                  <a:tcPr marR="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202543230"/>
              </p:ext>
            </p:extLst>
          </p:nvPr>
        </p:nvGraphicFramePr>
        <p:xfrm>
          <a:off x="649224" y="5242560"/>
          <a:ext cx="1600200" cy="1005840"/>
        </p:xfrm>
        <a:graphic>
          <a:graphicData uri="http://schemas.openxmlformats.org/drawingml/2006/table">
            <a:tbl>
              <a:tblPr firstRow="1" bandRow="1">
                <a:tableStyleId>{2D5ABB26-0587-4C30-8999-92F81FD0307C}</a:tableStyleId>
              </a:tblPr>
              <a:tblGrid>
                <a:gridCol w="1219200"/>
                <a:gridCol w="381000"/>
              </a:tblGrid>
              <a:tr h="127000">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marR="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smtClean="0">
                          <a:solidFill>
                            <a:srgbClr val="C00000"/>
                          </a:solidFill>
                          <a:latin typeface="Cambria" panose="02040503050406030204" pitchFamily="18" charset="0"/>
                        </a:rPr>
                        <a:t>R</a:t>
                      </a:r>
                      <a:endParaRPr lang="en-US" sz="1600" dirty="0">
                        <a:solidFill>
                          <a:srgbClr val="C00000"/>
                        </a:solidFill>
                        <a:latin typeface="Cambria" panose="02040503050406030204" pitchFamily="18" charset="0"/>
                      </a:endParaRPr>
                    </a:p>
                  </a:txBody>
                  <a:tcPr marR="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27000">
                <a:tc>
                  <a:txBody>
                    <a:bodyPr/>
                    <a:lstStyle/>
                    <a:p>
                      <a:r>
                        <a:rPr lang="en-US" sz="1600" dirty="0" smtClean="0">
                          <a:solidFill>
                            <a:srgbClr val="7030A0"/>
                          </a:solidFill>
                          <a:latin typeface="Cambria" panose="02040503050406030204" pitchFamily="18" charset="0"/>
                        </a:rPr>
                        <a:t>~Captain( )</a:t>
                      </a:r>
                      <a:endParaRPr lang="en-US" sz="1600" dirty="0">
                        <a:solidFill>
                          <a:srgbClr val="7030A0"/>
                        </a:solidFill>
                        <a:latin typeface="Cambria" panose="02040503050406030204" pitchFamily="18" charset="0"/>
                      </a:endParaRPr>
                    </a:p>
                  </a:txBody>
                  <a:tcPr marR="0">
                    <a:lnL w="12700" cap="flat" cmpd="sng" algn="ctr">
                      <a:solidFill>
                        <a:schemeClr val="tx1"/>
                      </a:solidFill>
                      <a:prstDash val="solid"/>
                      <a:round/>
                      <a:headEnd type="none" w="med" len="med"/>
                      <a:tailEnd type="none" w="med" len="med"/>
                    </a:lnL>
                  </a:tcPr>
                </a:tc>
                <a:tc>
                  <a:txBody>
                    <a:bodyPr/>
                    <a:lstStyle/>
                    <a:p>
                      <a:r>
                        <a:rPr lang="en-US" sz="1600" dirty="0" smtClean="0">
                          <a:solidFill>
                            <a:srgbClr val="7030A0"/>
                          </a:solidFill>
                          <a:latin typeface="Cambria" panose="02040503050406030204" pitchFamily="18" charset="0"/>
                        </a:rPr>
                        <a:t>R</a:t>
                      </a:r>
                      <a:endParaRPr lang="en-US" sz="1600" dirty="0">
                        <a:solidFill>
                          <a:srgbClr val="7030A0"/>
                        </a:solidFill>
                        <a:latin typeface="Cambria" panose="02040503050406030204" pitchFamily="18" charset="0"/>
                      </a:endParaRPr>
                    </a:p>
                  </a:txBody>
                  <a:tcPr marR="0">
                    <a:lnR w="12700" cap="flat" cmpd="sng" algn="ctr">
                      <a:solidFill>
                        <a:schemeClr val="tx1"/>
                      </a:solidFill>
                      <a:prstDash val="solid"/>
                      <a:round/>
                      <a:headEnd type="none" w="med" len="med"/>
                      <a:tailEnd type="none" w="med" len="med"/>
                    </a:lnR>
                  </a:tcPr>
                </a:tc>
              </a:tr>
              <a:tr h="127000">
                <a:tc>
                  <a:txBody>
                    <a:bodyPr/>
                    <a:lstStyle/>
                    <a:p>
                      <a:r>
                        <a:rPr lang="en-US" sz="1600" dirty="0" smtClean="0">
                          <a:solidFill>
                            <a:schemeClr val="accent6">
                              <a:lumMod val="75000"/>
                            </a:schemeClr>
                          </a:solidFill>
                          <a:latin typeface="Cambria" panose="02040503050406030204" pitchFamily="18" charset="0"/>
                        </a:rPr>
                        <a:t>~Haddock( )</a:t>
                      </a:r>
                      <a:endParaRPr lang="en-US" sz="1600" dirty="0">
                        <a:solidFill>
                          <a:schemeClr val="accent6">
                            <a:lumMod val="75000"/>
                          </a:schemeClr>
                        </a:solidFill>
                        <a:latin typeface="Cambria" panose="02040503050406030204" pitchFamily="18" charset="0"/>
                      </a:endParaRPr>
                    </a:p>
                  </a:txBody>
                  <a:tcPr marR="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smtClean="0">
                          <a:solidFill>
                            <a:schemeClr val="accent6">
                              <a:lumMod val="75000"/>
                            </a:schemeClr>
                          </a:solidFill>
                          <a:latin typeface="Cambria" panose="02040503050406030204" pitchFamily="18" charset="0"/>
                        </a:rPr>
                        <a:t>R</a:t>
                      </a:r>
                      <a:endParaRPr lang="en-US" sz="1600" dirty="0">
                        <a:solidFill>
                          <a:schemeClr val="accent6">
                            <a:lumMod val="75000"/>
                          </a:schemeClr>
                        </a:solidFill>
                        <a:latin typeface="Cambria" panose="02040503050406030204" pitchFamily="18" charset="0"/>
                      </a:endParaRPr>
                    </a:p>
                  </a:txBody>
                  <a:tcPr marR="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cxnSp>
        <p:nvCxnSpPr>
          <p:cNvPr id="20" name="Straight Connector 19"/>
          <p:cNvCxnSpPr>
            <a:endCxn id="17" idx="0"/>
          </p:cNvCxnSpPr>
          <p:nvPr/>
        </p:nvCxnSpPr>
        <p:spPr>
          <a:xfrm flipH="1">
            <a:off x="4892117" y="2251669"/>
            <a:ext cx="670484" cy="998303"/>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a:endCxn id="19" idx="0"/>
          </p:cNvCxnSpPr>
          <p:nvPr/>
        </p:nvCxnSpPr>
        <p:spPr>
          <a:xfrm>
            <a:off x="6096000" y="2251669"/>
            <a:ext cx="685800" cy="991603"/>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8" name="Oval 17"/>
          <p:cNvSpPr/>
          <p:nvPr/>
        </p:nvSpPr>
        <p:spPr>
          <a:xfrm>
            <a:off x="5029200" y="1824527"/>
            <a:ext cx="1600200" cy="457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~Human( )</a:t>
            </a:r>
            <a:endParaRPr lang="en-US" sz="1600" dirty="0">
              <a:solidFill>
                <a:schemeClr val="bg1"/>
              </a:solidFill>
              <a:latin typeface="Cambria" panose="02040503050406030204" pitchFamily="18" charset="0"/>
            </a:endParaRPr>
          </a:p>
        </p:txBody>
      </p:sp>
      <p:cxnSp>
        <p:nvCxnSpPr>
          <p:cNvPr id="30" name="Straight Connector 29"/>
          <p:cNvCxnSpPr/>
          <p:nvPr/>
        </p:nvCxnSpPr>
        <p:spPr>
          <a:xfrm flipH="1">
            <a:off x="4901816" y="3698769"/>
            <a:ext cx="2" cy="963829"/>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flipH="1">
            <a:off x="6741571" y="3698768"/>
            <a:ext cx="2" cy="963829"/>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9" name="Oval 18"/>
          <p:cNvSpPr/>
          <p:nvPr/>
        </p:nvSpPr>
        <p:spPr>
          <a:xfrm>
            <a:off x="5943600" y="3243272"/>
            <a:ext cx="1676400" cy="457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~Captain( )</a:t>
            </a:r>
            <a:endParaRPr lang="en-US" sz="1600" dirty="0">
              <a:solidFill>
                <a:schemeClr val="bg1"/>
              </a:solidFill>
              <a:latin typeface="Cambria" panose="02040503050406030204" pitchFamily="18" charset="0"/>
            </a:endParaRPr>
          </a:p>
        </p:txBody>
      </p:sp>
      <p:sp>
        <p:nvSpPr>
          <p:cNvPr id="17" name="Oval 16"/>
          <p:cNvSpPr/>
          <p:nvPr/>
        </p:nvSpPr>
        <p:spPr>
          <a:xfrm>
            <a:off x="3962399" y="3249972"/>
            <a:ext cx="1859435" cy="457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~Reporter( )</a:t>
            </a:r>
            <a:endParaRPr lang="en-US" sz="1600" dirty="0">
              <a:solidFill>
                <a:schemeClr val="bg1"/>
              </a:solidFill>
              <a:latin typeface="Cambria" panose="02040503050406030204" pitchFamily="18" charset="0"/>
            </a:endParaRPr>
          </a:p>
        </p:txBody>
      </p:sp>
      <p:sp>
        <p:nvSpPr>
          <p:cNvPr id="37" name="Oval 36"/>
          <p:cNvSpPr/>
          <p:nvPr/>
        </p:nvSpPr>
        <p:spPr>
          <a:xfrm>
            <a:off x="5829300" y="4662597"/>
            <a:ext cx="1790700" cy="457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~Haddock( )</a:t>
            </a:r>
            <a:endParaRPr lang="en-US" sz="1600" dirty="0">
              <a:solidFill>
                <a:schemeClr val="bg1"/>
              </a:solidFill>
              <a:latin typeface="Cambria" panose="02040503050406030204" pitchFamily="18" charset="0"/>
            </a:endParaRPr>
          </a:p>
        </p:txBody>
      </p:sp>
      <p:sp>
        <p:nvSpPr>
          <p:cNvPr id="29" name="Oval 28"/>
          <p:cNvSpPr/>
          <p:nvPr/>
        </p:nvSpPr>
        <p:spPr>
          <a:xfrm>
            <a:off x="4191000" y="4662598"/>
            <a:ext cx="1421631" cy="457200"/>
          </a:xfrm>
          <a:prstGeom prst="ellipse">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a:t>
            </a:r>
            <a:r>
              <a:rPr lang="en-US" dirty="0" err="1" smtClean="0">
                <a:solidFill>
                  <a:schemeClr val="bg1"/>
                </a:solidFill>
                <a:latin typeface="Cambria" panose="02040503050406030204" pitchFamily="18" charset="0"/>
              </a:rPr>
              <a:t>Tintin</a:t>
            </a:r>
            <a:r>
              <a:rPr lang="en-US" dirty="0" smtClean="0">
                <a:solidFill>
                  <a:schemeClr val="bg1"/>
                </a:solidFill>
                <a:latin typeface="Cambria" panose="02040503050406030204" pitchFamily="18" charset="0"/>
              </a:rPr>
              <a:t>( )</a:t>
            </a:r>
            <a:endParaRPr lang="en-US" sz="1600" dirty="0">
              <a:solidFill>
                <a:schemeClr val="bg1"/>
              </a:solidFill>
              <a:latin typeface="Cambria" panose="02040503050406030204" pitchFamily="18" charset="0"/>
            </a:endParaRPr>
          </a:p>
        </p:txBody>
      </p:sp>
      <p:sp>
        <p:nvSpPr>
          <p:cNvPr id="22" name="TextBox 21"/>
          <p:cNvSpPr txBox="1"/>
          <p:nvPr/>
        </p:nvSpPr>
        <p:spPr>
          <a:xfrm>
            <a:off x="228600" y="1295400"/>
            <a:ext cx="1172116" cy="1723549"/>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Cambria" panose="02040503050406030204" pitchFamily="18" charset="0"/>
              </a:rPr>
              <a:t>0xff00:</a:t>
            </a: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a:p>
            <a:pPr marL="742950" lvl="1" indent="-285750">
              <a:buFont typeface="Arial" panose="020B0604020202020204" pitchFamily="34" charset="0"/>
              <a:buChar char="•"/>
            </a:pPr>
            <a:endParaRPr lang="en-US" sz="1600" dirty="0">
              <a:latin typeface="Cambria" panose="02040503050406030204" pitchFamily="18"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253315209"/>
              </p:ext>
            </p:extLst>
          </p:nvPr>
        </p:nvGraphicFramePr>
        <p:xfrm>
          <a:off x="765081" y="1600200"/>
          <a:ext cx="1520919" cy="4693920"/>
        </p:xfrm>
        <a:graphic>
          <a:graphicData uri="http://schemas.openxmlformats.org/drawingml/2006/table">
            <a:tbl>
              <a:tblPr firstRow="1" bandRow="1">
                <a:tableStyleId>{2D5ABB26-0587-4C30-8999-92F81FD0307C}</a:tableStyleId>
              </a:tblPr>
              <a:tblGrid>
                <a:gridCol w="1289445"/>
                <a:gridCol w="231474"/>
              </a:tblGrid>
              <a:tr h="0">
                <a:tc>
                  <a:txBody>
                    <a:bodyPr/>
                    <a:lstStyle/>
                    <a:p>
                      <a:r>
                        <a:rPr lang="en-US" sz="1600" baseline="0" dirty="0" err="1" smtClean="0">
                          <a:solidFill>
                            <a:srgbClr val="00642D"/>
                          </a:solidFill>
                          <a:latin typeface="Cambria" panose="02040503050406030204" pitchFamily="18" charset="0"/>
                        </a:rPr>
                        <a:t>Tintin</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marL="0" marR="0"/>
                </a:tc>
                <a:tc>
                  <a:txBody>
                    <a:bodyPr/>
                    <a:lstStyle/>
                    <a:p>
                      <a:r>
                        <a:rPr lang="en-US" sz="1600" baseline="0" dirty="0" smtClean="0">
                          <a:solidFill>
                            <a:srgbClr val="00642D"/>
                          </a:solidFill>
                          <a:latin typeface="Cambria" panose="02040503050406030204" pitchFamily="18" charset="0"/>
                        </a:rPr>
                        <a:t>C</a:t>
                      </a:r>
                      <a:endParaRPr lang="en-US" sz="1600" baseline="0" dirty="0">
                        <a:solidFill>
                          <a:srgbClr val="00642D"/>
                        </a:solidFill>
                        <a:latin typeface="Cambria" panose="02040503050406030204" pitchFamily="18" charset="0"/>
                      </a:endParaRPr>
                    </a:p>
                  </a:txBody>
                  <a:tcPr marL="0" marR="0"/>
                </a:tc>
              </a:tr>
              <a:tr h="0">
                <a:tc>
                  <a:txBody>
                    <a:bodyPr/>
                    <a:lstStyle/>
                    <a:p>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txBody>
                  <a:tcPr marL="0" marR="0"/>
                </a:tc>
                <a:tc>
                  <a:txBody>
                    <a:bodyPr/>
                    <a:lstStyle/>
                    <a:p>
                      <a:r>
                        <a:rPr lang="en-US" sz="1600" dirty="0" smtClean="0">
                          <a:solidFill>
                            <a:srgbClr val="0070C0"/>
                          </a:solidFill>
                          <a:latin typeface="Cambria" panose="02040503050406030204" pitchFamily="18" charset="0"/>
                        </a:rPr>
                        <a:t>C</a:t>
                      </a:r>
                      <a:endParaRPr lang="en-US" sz="1600" dirty="0">
                        <a:solidFill>
                          <a:srgbClr val="0070C0"/>
                        </a:solidFill>
                        <a:latin typeface="Cambria" panose="02040503050406030204" pitchFamily="18" charset="0"/>
                      </a:endParaRPr>
                    </a:p>
                  </a:txBody>
                  <a:tcPr marL="0" marR="0"/>
                </a:tc>
              </a:tr>
              <a:tr h="0">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marL="0" marR="0"/>
                </a:tc>
                <a:tc>
                  <a:txBody>
                    <a:bodyPr/>
                    <a:lstStyle/>
                    <a:p>
                      <a:r>
                        <a:rPr lang="en-US" sz="1600" dirty="0" smtClean="0">
                          <a:solidFill>
                            <a:srgbClr val="C00000"/>
                          </a:solidFill>
                          <a:latin typeface="Cambria" panose="02040503050406030204" pitchFamily="18" charset="0"/>
                        </a:rPr>
                        <a:t>C</a:t>
                      </a:r>
                      <a:endParaRPr lang="en-US" sz="1600" dirty="0">
                        <a:solidFill>
                          <a:srgbClr val="C00000"/>
                        </a:solidFill>
                        <a:latin typeface="Cambria" panose="02040503050406030204" pitchFamily="18" charset="0"/>
                      </a:endParaRPr>
                    </a:p>
                  </a:txBody>
                  <a:tcPr marL="0" marR="0"/>
                </a:tc>
              </a:tr>
              <a:tr h="0">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marL="0" marR="0"/>
                </a:tc>
                <a:tc>
                  <a:txBody>
                    <a:bodyPr/>
                    <a:lstStyle/>
                    <a:p>
                      <a:r>
                        <a:rPr lang="en-US" sz="1600" dirty="0" smtClean="0">
                          <a:solidFill>
                            <a:srgbClr val="C00000"/>
                          </a:solidFill>
                          <a:latin typeface="Cambria" panose="02040503050406030204" pitchFamily="18" charset="0"/>
                        </a:rPr>
                        <a:t>R</a:t>
                      </a:r>
                      <a:endParaRPr lang="en-US" sz="1600" dirty="0">
                        <a:solidFill>
                          <a:srgbClr val="C00000"/>
                        </a:solidFill>
                        <a:latin typeface="Cambria" panose="02040503050406030204" pitchFamily="18" charset="0"/>
                      </a:endParaRPr>
                    </a:p>
                  </a:txBody>
                  <a:tcPr marL="0" marR="0"/>
                </a:tc>
              </a:tr>
              <a:tr h="0">
                <a:tc>
                  <a:txBody>
                    <a:bodyPr/>
                    <a:lstStyle/>
                    <a:p>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txBody>
                  <a:tcPr marL="0" marR="0"/>
                </a:tc>
                <a:tc>
                  <a:txBody>
                    <a:bodyPr/>
                    <a:lstStyle/>
                    <a:p>
                      <a:r>
                        <a:rPr lang="en-US" sz="1600" dirty="0" smtClean="0">
                          <a:solidFill>
                            <a:srgbClr val="0070C0"/>
                          </a:solidFill>
                          <a:latin typeface="Cambria" panose="02040503050406030204" pitchFamily="18" charset="0"/>
                        </a:rPr>
                        <a:t>R</a:t>
                      </a:r>
                      <a:endParaRPr lang="en-US" sz="1600" dirty="0">
                        <a:solidFill>
                          <a:srgbClr val="0070C0"/>
                        </a:solidFill>
                        <a:latin typeface="Cambria" panose="02040503050406030204" pitchFamily="18" charset="0"/>
                      </a:endParaRPr>
                    </a:p>
                  </a:txBody>
                  <a:tcPr marL="0" marR="0"/>
                </a:tc>
              </a:tr>
              <a:tr h="0">
                <a:tc>
                  <a:txBody>
                    <a:bodyPr/>
                    <a:lstStyle/>
                    <a:p>
                      <a:r>
                        <a:rPr lang="en-US" sz="1600" baseline="0" dirty="0" err="1" smtClean="0">
                          <a:solidFill>
                            <a:srgbClr val="00642D"/>
                          </a:solidFill>
                          <a:latin typeface="Cambria" panose="02040503050406030204" pitchFamily="18" charset="0"/>
                        </a:rPr>
                        <a:t>Tintin</a:t>
                      </a:r>
                      <a:endParaRPr lang="en-US" sz="1600" baseline="0" dirty="0">
                        <a:solidFill>
                          <a:srgbClr val="00642D"/>
                        </a:solidFill>
                        <a:latin typeface="Cambria" panose="02040503050406030204" pitchFamily="18" charset="0"/>
                      </a:endParaRPr>
                    </a:p>
                  </a:txBody>
                  <a:tcPr marL="0" marR="0"/>
                </a:tc>
                <a:tc>
                  <a:txBody>
                    <a:bodyPr/>
                    <a:lstStyle/>
                    <a:p>
                      <a:r>
                        <a:rPr lang="en-US" sz="1600" baseline="0" dirty="0" smtClean="0">
                          <a:solidFill>
                            <a:srgbClr val="00642D"/>
                          </a:solidFill>
                          <a:latin typeface="Cambria" panose="02040503050406030204" pitchFamily="18" charset="0"/>
                        </a:rPr>
                        <a:t>R</a:t>
                      </a:r>
                      <a:endParaRPr lang="en-US" sz="1600" baseline="0" dirty="0">
                        <a:solidFill>
                          <a:srgbClr val="00642D"/>
                        </a:solidFill>
                        <a:latin typeface="Cambria" panose="02040503050406030204" pitchFamily="18" charset="0"/>
                      </a:endParaRPr>
                    </a:p>
                  </a:txBody>
                  <a:tcPr marL="0" marR="0"/>
                </a:tc>
              </a:tr>
              <a:tr h="0">
                <a:tc>
                  <a:txBody>
                    <a:bodyPr/>
                    <a:lstStyle/>
                    <a:p>
                      <a:r>
                        <a:rPr lang="en-US" sz="1600" baseline="0" dirty="0" smtClean="0">
                          <a:solidFill>
                            <a:srgbClr val="00642D"/>
                          </a:solidFill>
                          <a:latin typeface="Cambria" panose="02040503050406030204" pitchFamily="18" charset="0"/>
                        </a:rPr>
                        <a:t>~</a:t>
                      </a:r>
                      <a:r>
                        <a:rPr lang="en-US" sz="1600" baseline="0" dirty="0" err="1" smtClean="0">
                          <a:solidFill>
                            <a:srgbClr val="00642D"/>
                          </a:solidFill>
                          <a:latin typeface="Cambria" panose="02040503050406030204" pitchFamily="18" charset="0"/>
                        </a:rPr>
                        <a:t>Tintin</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marL="0" marR="0"/>
                </a:tc>
                <a:tc>
                  <a:txBody>
                    <a:bodyPr/>
                    <a:lstStyle/>
                    <a:p>
                      <a:r>
                        <a:rPr lang="en-US" sz="1600" baseline="0" dirty="0" smtClean="0">
                          <a:solidFill>
                            <a:srgbClr val="00642D"/>
                          </a:solidFill>
                          <a:latin typeface="Cambria" panose="02040503050406030204" pitchFamily="18" charset="0"/>
                        </a:rPr>
                        <a:t>C</a:t>
                      </a:r>
                      <a:endParaRPr lang="en-US" sz="1600" baseline="0" dirty="0">
                        <a:solidFill>
                          <a:srgbClr val="00642D"/>
                        </a:solidFill>
                        <a:latin typeface="Cambria" panose="02040503050406030204" pitchFamily="18" charset="0"/>
                      </a:endParaRPr>
                    </a:p>
                  </a:txBody>
                  <a:tcPr marL="0" marR="0"/>
                </a:tc>
              </a:tr>
              <a:tr h="0">
                <a:tc>
                  <a:txBody>
                    <a:bodyPr/>
                    <a:lstStyle/>
                    <a:p>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txBody>
                  <a:tcPr marL="0" marR="0"/>
                </a:tc>
                <a:tc>
                  <a:txBody>
                    <a:bodyPr/>
                    <a:lstStyle/>
                    <a:p>
                      <a:r>
                        <a:rPr lang="en-US" sz="1600" dirty="0" smtClean="0">
                          <a:solidFill>
                            <a:srgbClr val="0070C0"/>
                          </a:solidFill>
                          <a:latin typeface="Cambria" panose="02040503050406030204" pitchFamily="18" charset="0"/>
                        </a:rPr>
                        <a:t>C</a:t>
                      </a:r>
                      <a:endParaRPr lang="en-US" sz="1600" dirty="0">
                        <a:solidFill>
                          <a:srgbClr val="0070C0"/>
                        </a:solidFill>
                        <a:latin typeface="Cambria" panose="02040503050406030204" pitchFamily="18" charset="0"/>
                      </a:endParaRPr>
                    </a:p>
                  </a:txBody>
                  <a:tcPr marL="0" marR="0"/>
                </a:tc>
              </a:tr>
              <a:tr h="0">
                <a:tc>
                  <a:txBody>
                    <a:bodyPr/>
                    <a:lstStyle/>
                    <a:p>
                      <a:r>
                        <a:rPr lang="en-US" sz="1600" dirty="0" smtClean="0">
                          <a:solidFill>
                            <a:srgbClr val="0070C0"/>
                          </a:solidFill>
                          <a:latin typeface="Cambria" panose="02040503050406030204" pitchFamily="18" charset="0"/>
                        </a:rPr>
                        <a:t>helper( )</a:t>
                      </a:r>
                      <a:endParaRPr lang="en-US" sz="1600" dirty="0">
                        <a:solidFill>
                          <a:srgbClr val="0070C0"/>
                        </a:solidFill>
                        <a:latin typeface="Cambria" panose="02040503050406030204" pitchFamily="18" charset="0"/>
                      </a:endParaRPr>
                    </a:p>
                  </a:txBody>
                  <a:tcPr marL="0" marR="0"/>
                </a:tc>
                <a:tc>
                  <a:txBody>
                    <a:bodyPr/>
                    <a:lstStyle/>
                    <a:p>
                      <a:r>
                        <a:rPr lang="en-US" sz="1600" dirty="0" smtClean="0">
                          <a:solidFill>
                            <a:srgbClr val="0070C0"/>
                          </a:solidFill>
                          <a:latin typeface="Cambria" panose="02040503050406030204" pitchFamily="18" charset="0"/>
                        </a:rPr>
                        <a:t>C</a:t>
                      </a:r>
                      <a:endParaRPr lang="en-US" sz="1600" dirty="0">
                        <a:solidFill>
                          <a:srgbClr val="0070C0"/>
                        </a:solidFill>
                        <a:latin typeface="Cambria" panose="02040503050406030204" pitchFamily="18" charset="0"/>
                      </a:endParaRPr>
                    </a:p>
                  </a:txBody>
                  <a:tcPr marL="0" marR="0"/>
                </a:tc>
              </a:tr>
              <a:tr h="0">
                <a:tc>
                  <a:txBody>
                    <a:bodyPr/>
                    <a:lstStyle/>
                    <a:p>
                      <a:r>
                        <a:rPr lang="en-US" sz="1600" dirty="0" smtClean="0">
                          <a:solidFill>
                            <a:srgbClr val="0070C0"/>
                          </a:solidFill>
                          <a:latin typeface="Cambria" panose="02040503050406030204" pitchFamily="18" charset="0"/>
                        </a:rPr>
                        <a:t>helper( )</a:t>
                      </a:r>
                      <a:endParaRPr lang="en-US" sz="1600" dirty="0">
                        <a:solidFill>
                          <a:srgbClr val="0070C0"/>
                        </a:solidFill>
                        <a:latin typeface="Cambria" panose="02040503050406030204" pitchFamily="18" charset="0"/>
                      </a:endParaRPr>
                    </a:p>
                  </a:txBody>
                  <a:tcPr marL="0" marR="0"/>
                </a:tc>
                <a:tc>
                  <a:txBody>
                    <a:bodyPr/>
                    <a:lstStyle/>
                    <a:p>
                      <a:r>
                        <a:rPr lang="en-US" sz="1600" dirty="0" smtClean="0">
                          <a:solidFill>
                            <a:srgbClr val="0070C0"/>
                          </a:solidFill>
                          <a:latin typeface="Cambria" panose="02040503050406030204" pitchFamily="18" charset="0"/>
                        </a:rPr>
                        <a:t>R</a:t>
                      </a:r>
                      <a:endParaRPr lang="en-US" sz="1600" dirty="0">
                        <a:solidFill>
                          <a:srgbClr val="0070C0"/>
                        </a:solidFill>
                        <a:latin typeface="Cambria" panose="02040503050406030204" pitchFamily="18" charset="0"/>
                      </a:endParaRPr>
                    </a:p>
                  </a:txBody>
                  <a:tcPr marL="0" marR="0"/>
                </a:tc>
              </a:tr>
              <a:tr h="0">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marL="0" marR="0"/>
                </a:tc>
                <a:tc>
                  <a:txBody>
                    <a:bodyPr/>
                    <a:lstStyle/>
                    <a:p>
                      <a:r>
                        <a:rPr lang="en-US" sz="1600" dirty="0" smtClean="0">
                          <a:solidFill>
                            <a:srgbClr val="C00000"/>
                          </a:solidFill>
                          <a:latin typeface="Cambria" panose="02040503050406030204" pitchFamily="18" charset="0"/>
                        </a:rPr>
                        <a:t>C</a:t>
                      </a:r>
                      <a:endParaRPr lang="en-US" sz="1600" dirty="0">
                        <a:solidFill>
                          <a:srgbClr val="C00000"/>
                        </a:solidFill>
                        <a:latin typeface="Cambria" panose="02040503050406030204" pitchFamily="18" charset="0"/>
                      </a:endParaRPr>
                    </a:p>
                  </a:txBody>
                  <a:tcPr marL="0" marR="0"/>
                </a:tc>
              </a:tr>
              <a:tr h="0">
                <a:tc>
                  <a:txBody>
                    <a:bodyPr/>
                    <a:lstStyle/>
                    <a:p>
                      <a:r>
                        <a:rPr lang="en-US" sz="1600" b="1" u="sng" baseline="0" dirty="0" smtClean="0">
                          <a:solidFill>
                            <a:srgbClr val="C00000"/>
                          </a:solidFill>
                          <a:uFill>
                            <a:solidFill>
                              <a:srgbClr val="C00000"/>
                            </a:solidFill>
                          </a:uFill>
                          <a:latin typeface="Cambria" panose="02040503050406030204" pitchFamily="18" charset="0"/>
                        </a:rPr>
                        <a:t>~Human( )</a:t>
                      </a:r>
                      <a:endParaRPr lang="en-US" sz="1600" b="1" u="sng" baseline="0" dirty="0">
                        <a:solidFill>
                          <a:srgbClr val="C00000"/>
                        </a:solidFill>
                        <a:uFill>
                          <a:solidFill>
                            <a:srgbClr val="C00000"/>
                          </a:solidFill>
                        </a:uFill>
                        <a:latin typeface="Cambria" panose="02040503050406030204" pitchFamily="18" charset="0"/>
                      </a:endParaRPr>
                    </a:p>
                  </a:txBody>
                  <a:tcPr marL="0" marR="0"/>
                </a:tc>
                <a:tc>
                  <a:txBody>
                    <a:bodyPr/>
                    <a:lstStyle/>
                    <a:p>
                      <a:r>
                        <a:rPr lang="en-US" sz="1600" b="1" u="sng" baseline="0" dirty="0" smtClean="0">
                          <a:solidFill>
                            <a:srgbClr val="C00000"/>
                          </a:solidFill>
                          <a:uFill>
                            <a:solidFill>
                              <a:srgbClr val="C00000"/>
                            </a:solidFill>
                          </a:uFill>
                          <a:latin typeface="Cambria" panose="02040503050406030204" pitchFamily="18" charset="0"/>
                        </a:rPr>
                        <a:t>R</a:t>
                      </a:r>
                      <a:endParaRPr lang="en-US" sz="1600" b="1" u="sng" baseline="0" dirty="0">
                        <a:solidFill>
                          <a:srgbClr val="C00000"/>
                        </a:solidFill>
                        <a:uFill>
                          <a:solidFill>
                            <a:srgbClr val="C00000"/>
                          </a:solidFill>
                        </a:uFill>
                        <a:latin typeface="Cambria" panose="02040503050406030204" pitchFamily="18" charset="0"/>
                      </a:endParaRPr>
                    </a:p>
                  </a:txBody>
                  <a:tcPr marL="0" marR="0"/>
                </a:tc>
              </a:tr>
              <a:tr h="0">
                <a:tc>
                  <a:txBody>
                    <a:bodyPr/>
                    <a:lstStyle/>
                    <a:p>
                      <a:r>
                        <a:rPr lang="en-US" sz="1600" b="1" u="sng" baseline="0" dirty="0" smtClean="0">
                          <a:solidFill>
                            <a:srgbClr val="0070C0"/>
                          </a:solidFill>
                          <a:latin typeface="Cambria" panose="02040503050406030204" pitchFamily="18" charset="0"/>
                        </a:rPr>
                        <a:t>~Reporter( )</a:t>
                      </a:r>
                      <a:endParaRPr lang="en-US" sz="1600" b="1" u="sng" baseline="0" dirty="0">
                        <a:solidFill>
                          <a:srgbClr val="0070C0"/>
                        </a:solidFill>
                        <a:latin typeface="Cambria" panose="02040503050406030204" pitchFamily="18" charset="0"/>
                      </a:endParaRPr>
                    </a:p>
                  </a:txBody>
                  <a:tcPr marL="0" marR="0"/>
                </a:tc>
                <a:tc>
                  <a:txBody>
                    <a:bodyPr/>
                    <a:lstStyle/>
                    <a:p>
                      <a:r>
                        <a:rPr lang="en-US" sz="1600" b="1" u="sng" baseline="0" dirty="0" smtClean="0">
                          <a:solidFill>
                            <a:srgbClr val="0070C0"/>
                          </a:solidFill>
                          <a:latin typeface="Cambria" panose="02040503050406030204" pitchFamily="18" charset="0"/>
                        </a:rPr>
                        <a:t>R</a:t>
                      </a:r>
                      <a:endParaRPr lang="en-US" sz="1600" b="1" u="sng" baseline="0" dirty="0">
                        <a:solidFill>
                          <a:srgbClr val="0070C0"/>
                        </a:solidFill>
                        <a:latin typeface="Cambria" panose="02040503050406030204" pitchFamily="18" charset="0"/>
                      </a:endParaRPr>
                    </a:p>
                  </a:txBody>
                  <a:tcPr marL="0" marR="0"/>
                </a:tc>
              </a:tr>
              <a:tr h="0">
                <a:tc>
                  <a:txBody>
                    <a:bodyPr/>
                    <a:lstStyle/>
                    <a:p>
                      <a:r>
                        <a:rPr lang="en-US" sz="1600" b="1" i="0" u="sng" baseline="0" dirty="0" smtClean="0">
                          <a:solidFill>
                            <a:srgbClr val="00642D"/>
                          </a:solidFill>
                          <a:latin typeface="Cambria" panose="02040503050406030204" pitchFamily="18" charset="0"/>
                        </a:rPr>
                        <a:t>~</a:t>
                      </a:r>
                      <a:r>
                        <a:rPr lang="en-US" sz="1600" b="1" i="0" u="sng" baseline="0" dirty="0" err="1" smtClean="0">
                          <a:solidFill>
                            <a:srgbClr val="00642D"/>
                          </a:solidFill>
                          <a:latin typeface="Cambria" panose="02040503050406030204" pitchFamily="18" charset="0"/>
                        </a:rPr>
                        <a:t>Tintin</a:t>
                      </a:r>
                      <a:r>
                        <a:rPr lang="en-US" sz="1600" b="1" i="0" u="sng" baseline="0" dirty="0" smtClean="0">
                          <a:solidFill>
                            <a:srgbClr val="00642D"/>
                          </a:solidFill>
                          <a:latin typeface="Cambria" panose="02040503050406030204" pitchFamily="18" charset="0"/>
                        </a:rPr>
                        <a:t>( )</a:t>
                      </a:r>
                      <a:endParaRPr lang="en-US" sz="1600" b="1" i="0" u="sng" baseline="0" dirty="0">
                        <a:solidFill>
                          <a:srgbClr val="00642D"/>
                        </a:solidFill>
                        <a:latin typeface="Cambria" panose="02040503050406030204" pitchFamily="18" charset="0"/>
                      </a:endParaRPr>
                    </a:p>
                  </a:txBody>
                  <a:tcPr marL="0" marR="0"/>
                </a:tc>
                <a:tc>
                  <a:txBody>
                    <a:bodyPr/>
                    <a:lstStyle/>
                    <a:p>
                      <a:r>
                        <a:rPr lang="en-US" sz="1600" b="1" i="0" u="sng" baseline="0" dirty="0" smtClean="0">
                          <a:solidFill>
                            <a:srgbClr val="00642D"/>
                          </a:solidFill>
                          <a:latin typeface="Cambria" panose="02040503050406030204" pitchFamily="18" charset="0"/>
                        </a:rPr>
                        <a:t>R</a:t>
                      </a:r>
                      <a:endParaRPr lang="en-US" sz="1600" b="1" i="0" u="sng" baseline="0" dirty="0">
                        <a:solidFill>
                          <a:srgbClr val="00642D"/>
                        </a:solidFill>
                        <a:latin typeface="Cambria" panose="02040503050406030204" pitchFamily="18" charset="0"/>
                      </a:endParaRPr>
                    </a:p>
                  </a:txBody>
                  <a:tcPr marL="0" marR="0"/>
                </a:tc>
              </a:tr>
            </a:tbl>
          </a:graphicData>
        </a:graphic>
      </p:graphicFrame>
      <p:cxnSp>
        <p:nvCxnSpPr>
          <p:cNvPr id="4" name="Curved Connector 3"/>
          <p:cNvCxnSpPr>
            <a:endCxn id="29" idx="4"/>
          </p:cNvCxnSpPr>
          <p:nvPr/>
        </p:nvCxnSpPr>
        <p:spPr>
          <a:xfrm flipV="1">
            <a:off x="2209800" y="5119798"/>
            <a:ext cx="2692016" cy="976202"/>
          </a:xfrm>
          <a:prstGeom prst="curvedConnector2">
            <a:avLst/>
          </a:prstGeom>
          <a:solidFill>
            <a:schemeClr val="bg1"/>
          </a:solidFill>
          <a:ln>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sp>
        <p:nvSpPr>
          <p:cNvPr id="6" name="Rounded Rectangular Callout 5"/>
          <p:cNvSpPr/>
          <p:nvPr/>
        </p:nvSpPr>
        <p:spPr>
          <a:xfrm>
            <a:off x="457200" y="5070908"/>
            <a:ext cx="3276600" cy="1004998"/>
          </a:xfrm>
          <a:prstGeom prst="wedgeRoundRectCallout">
            <a:avLst>
              <a:gd name="adj1" fmla="val 66217"/>
              <a:gd name="adj2" fmla="val -486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r>
              <a:rPr lang="en-US" sz="1600" dirty="0" smtClean="0">
                <a:latin typeface="Cambria" panose="02040503050406030204" pitchFamily="18" charset="0"/>
              </a:rPr>
              <a:t>, </a:t>
            </a:r>
            <a:r>
              <a:rPr lang="en-US" sz="1600" dirty="0" smtClean="0">
                <a:solidFill>
                  <a:srgbClr val="00642D"/>
                </a:solidFill>
                <a:latin typeface="Cambria" panose="02040503050406030204" pitchFamily="18" charset="0"/>
              </a:rPr>
              <a:t>~</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r>
              <a:rPr lang="en-US" sz="1600" dirty="0" smtClean="0">
                <a:latin typeface="Cambria" panose="02040503050406030204" pitchFamily="18" charset="0"/>
              </a:rPr>
              <a:t>, </a:t>
            </a:r>
            <a:r>
              <a:rPr lang="en-US" sz="1600" dirty="0" smtClean="0">
                <a:solidFill>
                  <a:srgbClr val="0070C0"/>
                </a:solidFill>
                <a:latin typeface="Cambria" panose="02040503050406030204" pitchFamily="18" charset="0"/>
              </a:rPr>
              <a:t>Reporter( )</a:t>
            </a:r>
            <a:r>
              <a:rPr lang="en-US" sz="1600" dirty="0" smtClean="0">
                <a:latin typeface="Cambria" panose="02040503050406030204" pitchFamily="18" charset="0"/>
              </a:rPr>
              <a:t>, </a:t>
            </a:r>
            <a:r>
              <a:rPr lang="en-US" sz="1600" dirty="0" smtClean="0">
                <a:solidFill>
                  <a:srgbClr val="0070C0"/>
                </a:solidFill>
                <a:latin typeface="Cambria" panose="02040503050406030204" pitchFamily="18" charset="0"/>
              </a:rPr>
              <a:t>helper( )</a:t>
            </a:r>
            <a:r>
              <a:rPr lang="en-US" sz="1600" dirty="0" smtClean="0">
                <a:latin typeface="Cambria" panose="02040503050406030204" pitchFamily="18" charset="0"/>
              </a:rPr>
              <a:t>, </a:t>
            </a:r>
            <a:r>
              <a:rPr lang="en-US" sz="1600" dirty="0" smtClean="0">
                <a:solidFill>
                  <a:srgbClr val="0070C0"/>
                </a:solidFill>
                <a:latin typeface="Cambria" panose="02040503050406030204" pitchFamily="18" charset="0"/>
              </a:rPr>
              <a:t>~Reporter( )</a:t>
            </a:r>
            <a:r>
              <a:rPr lang="en-US" sz="1600" dirty="0" smtClean="0">
                <a:latin typeface="Cambria" panose="02040503050406030204" pitchFamily="18" charset="0"/>
              </a:rPr>
              <a:t>, </a:t>
            </a:r>
            <a:r>
              <a:rPr lang="en-US" sz="1600" dirty="0" smtClean="0">
                <a:solidFill>
                  <a:srgbClr val="C00000"/>
                </a:solidFill>
                <a:latin typeface="Cambria" panose="02040503050406030204" pitchFamily="18" charset="0"/>
              </a:rPr>
              <a:t>Human( )</a:t>
            </a:r>
            <a:r>
              <a:rPr lang="en-US" sz="1600" dirty="0" smtClean="0">
                <a:latin typeface="Cambria" panose="02040503050406030204" pitchFamily="18" charset="0"/>
              </a:rPr>
              <a:t>, </a:t>
            </a:r>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p:txBody>
      </p:sp>
      <p:sp>
        <p:nvSpPr>
          <p:cNvPr id="27" name="TextBox 26"/>
          <p:cNvSpPr txBox="1"/>
          <p:nvPr/>
        </p:nvSpPr>
        <p:spPr>
          <a:xfrm>
            <a:off x="228600" y="1295400"/>
            <a:ext cx="1172116" cy="1723549"/>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Cambria" panose="02040503050406030204" pitchFamily="18" charset="0"/>
              </a:rPr>
              <a:t>0xff00:</a:t>
            </a: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a:p>
            <a:pPr marL="742950" lvl="1" indent="-285750">
              <a:buFont typeface="Arial" panose="020B0604020202020204" pitchFamily="34" charset="0"/>
              <a:buChar char="•"/>
            </a:pPr>
            <a:endParaRPr lang="en-US" sz="1600" dirty="0">
              <a:latin typeface="Cambria" panose="02040503050406030204" pitchFamily="18"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2331968825"/>
              </p:ext>
            </p:extLst>
          </p:nvPr>
        </p:nvGraphicFramePr>
        <p:xfrm>
          <a:off x="765081" y="1600200"/>
          <a:ext cx="1444719" cy="3352800"/>
        </p:xfrm>
        <a:graphic>
          <a:graphicData uri="http://schemas.openxmlformats.org/drawingml/2006/table">
            <a:tbl>
              <a:tblPr firstRow="1" bandRow="1">
                <a:tableStyleId>{2D5ABB26-0587-4C30-8999-92F81FD0307C}</a:tableStyleId>
              </a:tblPr>
              <a:tblGrid>
                <a:gridCol w="1224842"/>
                <a:gridCol w="219877"/>
              </a:tblGrid>
              <a:tr h="0">
                <a:tc>
                  <a:txBody>
                    <a:bodyPr/>
                    <a:lstStyle/>
                    <a:p>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txBody>
                  <a:tcPr marL="0" marR="0"/>
                </a:tc>
                <a:tc>
                  <a:txBody>
                    <a:bodyPr/>
                    <a:lstStyle/>
                    <a:p>
                      <a:r>
                        <a:rPr lang="en-US" sz="1600" dirty="0" smtClean="0">
                          <a:solidFill>
                            <a:srgbClr val="0070C0"/>
                          </a:solidFill>
                          <a:latin typeface="Cambria" panose="02040503050406030204" pitchFamily="18" charset="0"/>
                        </a:rPr>
                        <a:t>C</a:t>
                      </a:r>
                      <a:endParaRPr lang="en-US" sz="1600" dirty="0">
                        <a:solidFill>
                          <a:srgbClr val="0070C0"/>
                        </a:solidFill>
                        <a:latin typeface="Cambria" panose="02040503050406030204" pitchFamily="18" charset="0"/>
                      </a:endParaRPr>
                    </a:p>
                  </a:txBody>
                  <a:tcPr marL="0" marR="0"/>
                </a:tc>
              </a:tr>
              <a:tr h="0">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marL="0" marR="0"/>
                </a:tc>
                <a:tc>
                  <a:txBody>
                    <a:bodyPr/>
                    <a:lstStyle/>
                    <a:p>
                      <a:r>
                        <a:rPr lang="en-US" sz="1600" dirty="0" smtClean="0">
                          <a:solidFill>
                            <a:srgbClr val="C00000"/>
                          </a:solidFill>
                          <a:latin typeface="Cambria" panose="02040503050406030204" pitchFamily="18" charset="0"/>
                        </a:rPr>
                        <a:t>C</a:t>
                      </a:r>
                      <a:endParaRPr lang="en-US" sz="1600" dirty="0">
                        <a:solidFill>
                          <a:srgbClr val="C00000"/>
                        </a:solidFill>
                        <a:latin typeface="Cambria" panose="02040503050406030204" pitchFamily="18" charset="0"/>
                      </a:endParaRPr>
                    </a:p>
                  </a:txBody>
                  <a:tcPr marL="0" marR="0"/>
                </a:tc>
              </a:tr>
              <a:tr h="0">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marL="0" marR="0"/>
                </a:tc>
                <a:tc>
                  <a:txBody>
                    <a:bodyPr/>
                    <a:lstStyle/>
                    <a:p>
                      <a:r>
                        <a:rPr lang="en-US" sz="1600" dirty="0" smtClean="0">
                          <a:solidFill>
                            <a:srgbClr val="C00000"/>
                          </a:solidFill>
                          <a:latin typeface="Cambria" panose="02040503050406030204" pitchFamily="18" charset="0"/>
                        </a:rPr>
                        <a:t>R</a:t>
                      </a:r>
                      <a:endParaRPr lang="en-US" sz="1600" dirty="0">
                        <a:solidFill>
                          <a:srgbClr val="C00000"/>
                        </a:solidFill>
                        <a:latin typeface="Cambria" panose="02040503050406030204" pitchFamily="18" charset="0"/>
                      </a:endParaRPr>
                    </a:p>
                  </a:txBody>
                  <a:tcPr marL="0" marR="0"/>
                </a:tc>
              </a:tr>
              <a:tr h="0">
                <a:tc>
                  <a:txBody>
                    <a:bodyPr/>
                    <a:lstStyle/>
                    <a:p>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txBody>
                  <a:tcPr marL="0" marR="0"/>
                </a:tc>
                <a:tc>
                  <a:txBody>
                    <a:bodyPr/>
                    <a:lstStyle/>
                    <a:p>
                      <a:r>
                        <a:rPr lang="en-US" sz="1600" dirty="0" smtClean="0">
                          <a:solidFill>
                            <a:srgbClr val="0070C0"/>
                          </a:solidFill>
                          <a:latin typeface="Cambria" panose="02040503050406030204" pitchFamily="18" charset="0"/>
                        </a:rPr>
                        <a:t>R</a:t>
                      </a:r>
                      <a:endParaRPr lang="en-US" sz="1600" dirty="0">
                        <a:solidFill>
                          <a:srgbClr val="0070C0"/>
                        </a:solidFill>
                        <a:latin typeface="Cambria" panose="02040503050406030204" pitchFamily="18" charset="0"/>
                      </a:endParaRPr>
                    </a:p>
                  </a:txBody>
                  <a:tcPr marL="0" marR="0"/>
                </a:tc>
              </a:tr>
              <a:tr h="0">
                <a:tc>
                  <a:txBody>
                    <a:bodyPr/>
                    <a:lstStyle/>
                    <a:p>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txBody>
                  <a:tcPr marL="0" marR="0"/>
                </a:tc>
                <a:tc>
                  <a:txBody>
                    <a:bodyPr/>
                    <a:lstStyle/>
                    <a:p>
                      <a:r>
                        <a:rPr lang="en-US" sz="1600" dirty="0" smtClean="0">
                          <a:solidFill>
                            <a:srgbClr val="0070C0"/>
                          </a:solidFill>
                          <a:latin typeface="Cambria" panose="02040503050406030204" pitchFamily="18" charset="0"/>
                        </a:rPr>
                        <a:t>C</a:t>
                      </a:r>
                      <a:endParaRPr lang="en-US" sz="1600" dirty="0">
                        <a:solidFill>
                          <a:srgbClr val="0070C0"/>
                        </a:solidFill>
                        <a:latin typeface="Cambria" panose="02040503050406030204" pitchFamily="18" charset="0"/>
                      </a:endParaRPr>
                    </a:p>
                  </a:txBody>
                  <a:tcPr marL="0" marR="0"/>
                </a:tc>
              </a:tr>
              <a:tr h="0">
                <a:tc>
                  <a:txBody>
                    <a:bodyPr/>
                    <a:lstStyle/>
                    <a:p>
                      <a:r>
                        <a:rPr lang="en-US" sz="1600" dirty="0" smtClean="0">
                          <a:solidFill>
                            <a:srgbClr val="0070C0"/>
                          </a:solidFill>
                          <a:latin typeface="Cambria" panose="02040503050406030204" pitchFamily="18" charset="0"/>
                        </a:rPr>
                        <a:t>helper( )</a:t>
                      </a:r>
                      <a:endParaRPr lang="en-US" sz="1600" dirty="0">
                        <a:solidFill>
                          <a:srgbClr val="0070C0"/>
                        </a:solidFill>
                        <a:latin typeface="Cambria" panose="02040503050406030204" pitchFamily="18" charset="0"/>
                      </a:endParaRPr>
                    </a:p>
                  </a:txBody>
                  <a:tcPr marL="0" marR="0"/>
                </a:tc>
                <a:tc>
                  <a:txBody>
                    <a:bodyPr/>
                    <a:lstStyle/>
                    <a:p>
                      <a:r>
                        <a:rPr lang="en-US" sz="1600" dirty="0" smtClean="0">
                          <a:solidFill>
                            <a:srgbClr val="0070C0"/>
                          </a:solidFill>
                          <a:latin typeface="Cambria" panose="02040503050406030204" pitchFamily="18" charset="0"/>
                        </a:rPr>
                        <a:t>C</a:t>
                      </a:r>
                      <a:endParaRPr lang="en-US" sz="1600" dirty="0">
                        <a:solidFill>
                          <a:srgbClr val="0070C0"/>
                        </a:solidFill>
                        <a:latin typeface="Cambria" panose="02040503050406030204" pitchFamily="18" charset="0"/>
                      </a:endParaRPr>
                    </a:p>
                  </a:txBody>
                  <a:tcPr marL="0" marR="0"/>
                </a:tc>
              </a:tr>
              <a:tr h="0">
                <a:tc>
                  <a:txBody>
                    <a:bodyPr/>
                    <a:lstStyle/>
                    <a:p>
                      <a:r>
                        <a:rPr lang="en-US" sz="1600" dirty="0" smtClean="0">
                          <a:solidFill>
                            <a:srgbClr val="0070C0"/>
                          </a:solidFill>
                          <a:latin typeface="Cambria" panose="02040503050406030204" pitchFamily="18" charset="0"/>
                        </a:rPr>
                        <a:t>helper( )</a:t>
                      </a:r>
                      <a:endParaRPr lang="en-US" sz="1600" dirty="0">
                        <a:solidFill>
                          <a:srgbClr val="0070C0"/>
                        </a:solidFill>
                        <a:latin typeface="Cambria" panose="02040503050406030204" pitchFamily="18" charset="0"/>
                      </a:endParaRPr>
                    </a:p>
                  </a:txBody>
                  <a:tcPr marL="0" marR="0"/>
                </a:tc>
                <a:tc>
                  <a:txBody>
                    <a:bodyPr/>
                    <a:lstStyle/>
                    <a:p>
                      <a:r>
                        <a:rPr lang="en-US" sz="1600" dirty="0" smtClean="0">
                          <a:solidFill>
                            <a:srgbClr val="0070C0"/>
                          </a:solidFill>
                          <a:latin typeface="Cambria" panose="02040503050406030204" pitchFamily="18" charset="0"/>
                        </a:rPr>
                        <a:t>R</a:t>
                      </a:r>
                      <a:endParaRPr lang="en-US" sz="1600" dirty="0">
                        <a:solidFill>
                          <a:srgbClr val="0070C0"/>
                        </a:solidFill>
                        <a:latin typeface="Cambria" panose="02040503050406030204" pitchFamily="18" charset="0"/>
                      </a:endParaRPr>
                    </a:p>
                  </a:txBody>
                  <a:tcPr marL="0" marR="0"/>
                </a:tc>
              </a:tr>
              <a:tr h="0">
                <a:tc>
                  <a:txBody>
                    <a:bodyPr/>
                    <a:lstStyle/>
                    <a:p>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a:txBody>
                  <a:tcPr marL="0" marR="0"/>
                </a:tc>
                <a:tc>
                  <a:txBody>
                    <a:bodyPr/>
                    <a:lstStyle/>
                    <a:p>
                      <a:r>
                        <a:rPr lang="en-US" sz="1600" dirty="0" smtClean="0">
                          <a:solidFill>
                            <a:srgbClr val="C00000"/>
                          </a:solidFill>
                          <a:latin typeface="Cambria" panose="02040503050406030204" pitchFamily="18" charset="0"/>
                        </a:rPr>
                        <a:t>C</a:t>
                      </a:r>
                      <a:endParaRPr lang="en-US" sz="1600" dirty="0">
                        <a:solidFill>
                          <a:srgbClr val="C00000"/>
                        </a:solidFill>
                        <a:latin typeface="Cambria" panose="02040503050406030204" pitchFamily="18" charset="0"/>
                      </a:endParaRPr>
                    </a:p>
                  </a:txBody>
                  <a:tcPr marL="0" marR="0"/>
                </a:tc>
              </a:tr>
              <a:tr h="0">
                <a:tc>
                  <a:txBody>
                    <a:bodyPr/>
                    <a:lstStyle/>
                    <a:p>
                      <a:r>
                        <a:rPr lang="en-US" sz="1600" b="1" u="sng" baseline="0" dirty="0" smtClean="0">
                          <a:solidFill>
                            <a:srgbClr val="C00000"/>
                          </a:solidFill>
                          <a:uFill>
                            <a:solidFill>
                              <a:srgbClr val="C00000"/>
                            </a:solidFill>
                          </a:uFill>
                          <a:latin typeface="Cambria" panose="02040503050406030204" pitchFamily="18" charset="0"/>
                        </a:rPr>
                        <a:t>~Human( )</a:t>
                      </a:r>
                      <a:endParaRPr lang="en-US" sz="1600" b="1" u="sng" baseline="0" dirty="0">
                        <a:solidFill>
                          <a:srgbClr val="C00000"/>
                        </a:solidFill>
                        <a:uFill>
                          <a:solidFill>
                            <a:srgbClr val="C00000"/>
                          </a:solidFill>
                        </a:uFill>
                        <a:latin typeface="Cambria" panose="02040503050406030204" pitchFamily="18" charset="0"/>
                      </a:endParaRPr>
                    </a:p>
                  </a:txBody>
                  <a:tcPr marL="0" marR="0"/>
                </a:tc>
                <a:tc>
                  <a:txBody>
                    <a:bodyPr/>
                    <a:lstStyle/>
                    <a:p>
                      <a:r>
                        <a:rPr lang="en-US" sz="1600" b="1" u="sng" baseline="0" dirty="0" smtClean="0">
                          <a:solidFill>
                            <a:srgbClr val="C00000"/>
                          </a:solidFill>
                          <a:uFill>
                            <a:solidFill>
                              <a:srgbClr val="C00000"/>
                            </a:solidFill>
                          </a:uFill>
                          <a:latin typeface="Cambria" panose="02040503050406030204" pitchFamily="18" charset="0"/>
                        </a:rPr>
                        <a:t>R</a:t>
                      </a:r>
                      <a:endParaRPr lang="en-US" sz="1600" b="1" u="sng" baseline="0" dirty="0">
                        <a:solidFill>
                          <a:srgbClr val="C00000"/>
                        </a:solidFill>
                        <a:uFill>
                          <a:solidFill>
                            <a:srgbClr val="C00000"/>
                          </a:solidFill>
                        </a:uFill>
                        <a:latin typeface="Cambria" panose="02040503050406030204" pitchFamily="18" charset="0"/>
                      </a:endParaRPr>
                    </a:p>
                  </a:txBody>
                  <a:tcPr marL="0" marR="0"/>
                </a:tc>
              </a:tr>
              <a:tr h="0">
                <a:tc>
                  <a:txBody>
                    <a:bodyPr/>
                    <a:lstStyle/>
                    <a:p>
                      <a:r>
                        <a:rPr lang="en-US" sz="1600" b="1" u="sng" baseline="0" dirty="0" smtClean="0">
                          <a:solidFill>
                            <a:srgbClr val="0070C0"/>
                          </a:solidFill>
                          <a:uFill>
                            <a:solidFill>
                              <a:srgbClr val="0070C0"/>
                            </a:solidFill>
                          </a:uFill>
                          <a:latin typeface="Cambria" panose="02040503050406030204" pitchFamily="18" charset="0"/>
                        </a:rPr>
                        <a:t>~Reporter( )</a:t>
                      </a:r>
                      <a:endParaRPr lang="en-US" sz="1600" b="1" u="sng" baseline="0" dirty="0">
                        <a:solidFill>
                          <a:srgbClr val="0070C0"/>
                        </a:solidFill>
                        <a:uFill>
                          <a:solidFill>
                            <a:srgbClr val="0070C0"/>
                          </a:solidFill>
                        </a:uFill>
                        <a:latin typeface="Cambria" panose="02040503050406030204" pitchFamily="18" charset="0"/>
                      </a:endParaRPr>
                    </a:p>
                  </a:txBody>
                  <a:tcPr marL="0" marR="0"/>
                </a:tc>
                <a:tc>
                  <a:txBody>
                    <a:bodyPr/>
                    <a:lstStyle/>
                    <a:p>
                      <a:r>
                        <a:rPr lang="en-US" sz="1600" b="1" u="sng" baseline="0" dirty="0" smtClean="0">
                          <a:solidFill>
                            <a:srgbClr val="0070C0"/>
                          </a:solidFill>
                          <a:uFill>
                            <a:solidFill>
                              <a:srgbClr val="0070C0"/>
                            </a:solidFill>
                          </a:uFill>
                          <a:latin typeface="Cambria" panose="02040503050406030204" pitchFamily="18" charset="0"/>
                        </a:rPr>
                        <a:t>R</a:t>
                      </a:r>
                      <a:endParaRPr lang="en-US" sz="1600" b="1" u="sng" baseline="0" dirty="0">
                        <a:solidFill>
                          <a:srgbClr val="0070C0"/>
                        </a:solidFill>
                        <a:uFill>
                          <a:solidFill>
                            <a:srgbClr val="0070C0"/>
                          </a:solidFill>
                        </a:uFill>
                        <a:latin typeface="Cambria" panose="02040503050406030204" pitchFamily="18" charset="0"/>
                      </a:endParaRPr>
                    </a:p>
                  </a:txBody>
                  <a:tcPr marL="0" marR="0"/>
                </a:tc>
              </a:tr>
            </a:tbl>
          </a:graphicData>
        </a:graphic>
      </p:graphicFrame>
      <p:cxnSp>
        <p:nvCxnSpPr>
          <p:cNvPr id="9" name="Curved Connector 8"/>
          <p:cNvCxnSpPr>
            <a:endCxn id="17" idx="4"/>
          </p:cNvCxnSpPr>
          <p:nvPr/>
        </p:nvCxnSpPr>
        <p:spPr>
          <a:xfrm flipV="1">
            <a:off x="2133600" y="3707172"/>
            <a:ext cx="2758517" cy="1017228"/>
          </a:xfrm>
          <a:prstGeom prst="curvedConnector2">
            <a:avLst/>
          </a:prstGeom>
          <a:solidFill>
            <a:schemeClr val="bg1"/>
          </a:solidFill>
          <a:ln>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sp>
        <p:nvSpPr>
          <p:cNvPr id="31" name="Rounded Rectangular Callout 30"/>
          <p:cNvSpPr/>
          <p:nvPr/>
        </p:nvSpPr>
        <p:spPr>
          <a:xfrm>
            <a:off x="1184263" y="3490802"/>
            <a:ext cx="2362200" cy="1004998"/>
          </a:xfrm>
          <a:prstGeom prst="wedgeRoundRectCallout">
            <a:avLst>
              <a:gd name="adj1" fmla="val 66217"/>
              <a:gd name="adj2" fmla="val -48644"/>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600" dirty="0" smtClean="0">
                <a:solidFill>
                  <a:srgbClr val="0070C0"/>
                </a:solidFill>
                <a:latin typeface="Cambria" panose="02040503050406030204" pitchFamily="18" charset="0"/>
              </a:rPr>
              <a:t>Reporter( )</a:t>
            </a:r>
            <a:r>
              <a:rPr lang="en-US" sz="1600" dirty="0" smtClean="0">
                <a:latin typeface="Cambria" panose="02040503050406030204" pitchFamily="18" charset="0"/>
              </a:rPr>
              <a:t>, </a:t>
            </a:r>
            <a:r>
              <a:rPr lang="en-US" sz="1600" dirty="0" smtClean="0">
                <a:solidFill>
                  <a:srgbClr val="0070C0"/>
                </a:solidFill>
                <a:latin typeface="Cambria" panose="02040503050406030204" pitchFamily="18" charset="0"/>
              </a:rPr>
              <a:t>helper( )</a:t>
            </a:r>
            <a:r>
              <a:rPr lang="en-US" sz="1600" dirty="0" smtClean="0">
                <a:latin typeface="Cambria" panose="02040503050406030204" pitchFamily="18" charset="0"/>
              </a:rPr>
              <a:t>, </a:t>
            </a:r>
            <a:r>
              <a:rPr lang="en-US" sz="1600" dirty="0" smtClean="0">
                <a:solidFill>
                  <a:srgbClr val="0070C0"/>
                </a:solidFill>
                <a:latin typeface="Cambria" panose="02040503050406030204" pitchFamily="18" charset="0"/>
              </a:rPr>
              <a:t>~Reporter( )</a:t>
            </a:r>
            <a:r>
              <a:rPr lang="en-US" sz="1600" dirty="0" smtClean="0">
                <a:latin typeface="Cambria" panose="02040503050406030204" pitchFamily="18" charset="0"/>
              </a:rPr>
              <a:t>, </a:t>
            </a:r>
            <a:r>
              <a:rPr lang="en-US" sz="1600" dirty="0" smtClean="0">
                <a:solidFill>
                  <a:srgbClr val="C00000"/>
                </a:solidFill>
                <a:latin typeface="Cambria" panose="02040503050406030204" pitchFamily="18" charset="0"/>
              </a:rPr>
              <a:t>Human( )</a:t>
            </a:r>
            <a:r>
              <a:rPr lang="en-US" sz="1600" dirty="0" smtClean="0">
                <a:latin typeface="Cambria" panose="02040503050406030204" pitchFamily="18" charset="0"/>
              </a:rPr>
              <a:t>, </a:t>
            </a:r>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p:txBody>
      </p:sp>
      <p:sp>
        <p:nvSpPr>
          <p:cNvPr id="33" name="Rounded Rectangular Callout 32"/>
          <p:cNvSpPr/>
          <p:nvPr/>
        </p:nvSpPr>
        <p:spPr>
          <a:xfrm>
            <a:off x="5410200" y="5334000"/>
            <a:ext cx="3276600" cy="838200"/>
          </a:xfrm>
          <a:prstGeom prst="wedgeRoundRectCallout">
            <a:avLst>
              <a:gd name="adj1" fmla="val 5336"/>
              <a:gd name="adj2" fmla="val -70753"/>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600" dirty="0" smtClean="0">
                <a:solidFill>
                  <a:schemeClr val="accent6">
                    <a:lumMod val="75000"/>
                  </a:schemeClr>
                </a:solidFill>
                <a:latin typeface="Cambria" panose="02040503050406030204" pitchFamily="18" charset="0"/>
              </a:rPr>
              <a:t>Haddock( )</a:t>
            </a:r>
            <a:r>
              <a:rPr lang="en-US" sz="1600" dirty="0" smtClean="0">
                <a:solidFill>
                  <a:srgbClr val="00B050"/>
                </a:solidFill>
                <a:latin typeface="Cambria" panose="02040503050406030204" pitchFamily="18" charset="0"/>
              </a:rPr>
              <a:t>, </a:t>
            </a:r>
            <a:r>
              <a:rPr lang="en-US" sz="1600" dirty="0" smtClean="0">
                <a:solidFill>
                  <a:schemeClr val="accent6">
                    <a:lumMod val="75000"/>
                  </a:schemeClr>
                </a:solidFill>
                <a:latin typeface="Cambria" panose="02040503050406030204" pitchFamily="18" charset="0"/>
              </a:rPr>
              <a:t>~Haddock( )</a:t>
            </a:r>
            <a:r>
              <a:rPr lang="en-US" sz="1600" dirty="0" smtClean="0">
                <a:latin typeface="Cambria" panose="02040503050406030204" pitchFamily="18" charset="0"/>
              </a:rPr>
              <a:t>, </a:t>
            </a:r>
            <a:r>
              <a:rPr lang="en-US" sz="1600" dirty="0" smtClean="0">
                <a:solidFill>
                  <a:srgbClr val="7030A0"/>
                </a:solidFill>
                <a:latin typeface="Cambria" panose="02040503050406030204" pitchFamily="18" charset="0"/>
              </a:rPr>
              <a:t>Captain( )</a:t>
            </a:r>
            <a:r>
              <a:rPr lang="en-US" sz="1600" dirty="0" smtClean="0">
                <a:latin typeface="Cambria" panose="02040503050406030204" pitchFamily="18" charset="0"/>
              </a:rPr>
              <a:t>, </a:t>
            </a:r>
            <a:r>
              <a:rPr lang="en-US" sz="1600" dirty="0" smtClean="0">
                <a:solidFill>
                  <a:srgbClr val="7030A0"/>
                </a:solidFill>
                <a:latin typeface="Cambria" panose="02040503050406030204" pitchFamily="18" charset="0"/>
              </a:rPr>
              <a:t>~Captain( )</a:t>
            </a:r>
            <a:r>
              <a:rPr lang="en-US" sz="1600" dirty="0" smtClean="0">
                <a:latin typeface="Cambria" panose="02040503050406030204" pitchFamily="18" charset="0"/>
              </a:rPr>
              <a:t>, </a:t>
            </a:r>
            <a:r>
              <a:rPr lang="en-US" sz="1600" dirty="0" smtClean="0">
                <a:solidFill>
                  <a:srgbClr val="C00000"/>
                </a:solidFill>
                <a:latin typeface="Cambria" panose="02040503050406030204" pitchFamily="18" charset="0"/>
              </a:rPr>
              <a:t>Human( )</a:t>
            </a:r>
            <a:r>
              <a:rPr lang="en-US" sz="1600" dirty="0" smtClean="0">
                <a:latin typeface="Cambria" panose="02040503050406030204" pitchFamily="18" charset="0"/>
              </a:rPr>
              <a:t>, </a:t>
            </a:r>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p:txBody>
      </p:sp>
      <p:sp>
        <p:nvSpPr>
          <p:cNvPr id="34" name="Rounded Rectangular Callout 33"/>
          <p:cNvSpPr/>
          <p:nvPr/>
        </p:nvSpPr>
        <p:spPr>
          <a:xfrm>
            <a:off x="6810286" y="3844326"/>
            <a:ext cx="2286000" cy="727674"/>
          </a:xfrm>
          <a:prstGeom prst="wedgeRoundRectCallout">
            <a:avLst>
              <a:gd name="adj1" fmla="val -35465"/>
              <a:gd name="adj2" fmla="val -66260"/>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600" dirty="0" smtClean="0">
                <a:solidFill>
                  <a:srgbClr val="7030A0"/>
                </a:solidFill>
                <a:latin typeface="Cambria" panose="02040503050406030204" pitchFamily="18" charset="0"/>
              </a:rPr>
              <a:t>Captain( )</a:t>
            </a:r>
            <a:r>
              <a:rPr lang="en-US" sz="1600" dirty="0" smtClean="0">
                <a:latin typeface="Cambria" panose="02040503050406030204" pitchFamily="18" charset="0"/>
              </a:rPr>
              <a:t>, </a:t>
            </a:r>
            <a:r>
              <a:rPr lang="en-US" sz="1600" dirty="0" smtClean="0">
                <a:solidFill>
                  <a:srgbClr val="7030A0"/>
                </a:solidFill>
                <a:latin typeface="Cambria" panose="02040503050406030204" pitchFamily="18" charset="0"/>
              </a:rPr>
              <a:t>~Captain( )</a:t>
            </a:r>
            <a:r>
              <a:rPr lang="en-US" sz="1600" dirty="0" smtClean="0">
                <a:latin typeface="Cambria" panose="02040503050406030204" pitchFamily="18" charset="0"/>
              </a:rPr>
              <a:t>, </a:t>
            </a:r>
            <a:r>
              <a:rPr lang="en-US" sz="1600" dirty="0" smtClean="0">
                <a:solidFill>
                  <a:srgbClr val="C00000"/>
                </a:solidFill>
                <a:latin typeface="Cambria" panose="02040503050406030204" pitchFamily="18" charset="0"/>
              </a:rPr>
              <a:t>Human( )</a:t>
            </a:r>
            <a:r>
              <a:rPr lang="en-US" sz="1600" dirty="0" smtClean="0">
                <a:latin typeface="Cambria" panose="02040503050406030204" pitchFamily="18" charset="0"/>
              </a:rPr>
              <a:t>, </a:t>
            </a:r>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p:txBody>
      </p:sp>
      <p:sp>
        <p:nvSpPr>
          <p:cNvPr id="35" name="Rounded Rectangular Callout 34"/>
          <p:cNvSpPr/>
          <p:nvPr/>
        </p:nvSpPr>
        <p:spPr>
          <a:xfrm>
            <a:off x="2514600" y="5181600"/>
            <a:ext cx="1295400" cy="685800"/>
          </a:xfrm>
          <a:prstGeom prst="wedgeRoundRectCallout">
            <a:avLst>
              <a:gd name="adj1" fmla="val 85607"/>
              <a:gd name="adj2" fmla="val -660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endParaRPr lang="en-US" sz="1600" dirty="0">
              <a:solidFill>
                <a:srgbClr val="00642D"/>
              </a:solidFill>
              <a:latin typeface="Cambria" panose="02040503050406030204" pitchFamily="18" charset="0"/>
            </a:endParaRPr>
          </a:p>
        </p:txBody>
      </p:sp>
      <p:sp>
        <p:nvSpPr>
          <p:cNvPr id="36" name="Rounded Rectangular Callout 35"/>
          <p:cNvSpPr/>
          <p:nvPr/>
        </p:nvSpPr>
        <p:spPr>
          <a:xfrm>
            <a:off x="7162800" y="5334000"/>
            <a:ext cx="1524000" cy="762000"/>
          </a:xfrm>
          <a:prstGeom prst="wedgeRoundRectCallout">
            <a:avLst>
              <a:gd name="adj1" fmla="val -43722"/>
              <a:gd name="adj2" fmla="val -7750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accent6">
                    <a:lumMod val="75000"/>
                  </a:schemeClr>
                </a:solidFill>
                <a:latin typeface="Cambria" panose="02040503050406030204" pitchFamily="18" charset="0"/>
              </a:rPr>
              <a:t>Haddock( )</a:t>
            </a:r>
            <a:r>
              <a:rPr lang="en-US" sz="1600" dirty="0" smtClean="0">
                <a:solidFill>
                  <a:srgbClr val="00B050"/>
                </a:solidFill>
                <a:latin typeface="Cambria" panose="02040503050406030204" pitchFamily="18" charset="0"/>
              </a:rPr>
              <a:t>, </a:t>
            </a:r>
            <a:r>
              <a:rPr lang="en-US" sz="1600" dirty="0" smtClean="0">
                <a:solidFill>
                  <a:schemeClr val="accent6">
                    <a:lumMod val="75000"/>
                  </a:schemeClr>
                </a:solidFill>
                <a:latin typeface="Cambria" panose="02040503050406030204" pitchFamily="18" charset="0"/>
              </a:rPr>
              <a:t>~Haddock( )</a:t>
            </a:r>
            <a:endParaRPr lang="en-US" sz="1600" dirty="0">
              <a:solidFill>
                <a:srgbClr val="C00000"/>
              </a:solidFill>
              <a:latin typeface="Cambria" panose="02040503050406030204" pitchFamily="18" charset="0"/>
            </a:endParaRPr>
          </a:p>
        </p:txBody>
      </p:sp>
      <p:sp>
        <p:nvSpPr>
          <p:cNvPr id="39" name="Rounded Rectangular Callout 38"/>
          <p:cNvSpPr/>
          <p:nvPr/>
        </p:nvSpPr>
        <p:spPr>
          <a:xfrm>
            <a:off x="2057400" y="3505200"/>
            <a:ext cx="1521687" cy="1004998"/>
          </a:xfrm>
          <a:prstGeom prst="wedgeRoundRectCallout">
            <a:avLst>
              <a:gd name="adj1" fmla="val 72062"/>
              <a:gd name="adj2" fmla="val -4606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0070C0"/>
                </a:solidFill>
                <a:latin typeface="Cambria" panose="02040503050406030204" pitchFamily="18" charset="0"/>
              </a:rPr>
              <a:t>Reporter( )</a:t>
            </a:r>
            <a:r>
              <a:rPr lang="en-US" sz="1600" dirty="0" smtClean="0">
                <a:latin typeface="Cambria" panose="02040503050406030204" pitchFamily="18" charset="0"/>
              </a:rPr>
              <a:t>, </a:t>
            </a:r>
            <a:r>
              <a:rPr lang="en-US" sz="1600" dirty="0" smtClean="0">
                <a:solidFill>
                  <a:srgbClr val="0070C0"/>
                </a:solidFill>
                <a:latin typeface="Cambria" panose="02040503050406030204" pitchFamily="18" charset="0"/>
              </a:rPr>
              <a:t>helper( )</a:t>
            </a:r>
            <a:r>
              <a:rPr lang="en-US" sz="1600" dirty="0" smtClean="0">
                <a:latin typeface="Cambria" panose="02040503050406030204" pitchFamily="18" charset="0"/>
              </a:rPr>
              <a:t>, </a:t>
            </a:r>
            <a:r>
              <a:rPr lang="en-US" sz="1600" dirty="0" smtClean="0">
                <a:solidFill>
                  <a:srgbClr val="0070C0"/>
                </a:solidFill>
                <a:latin typeface="Cambria" panose="02040503050406030204" pitchFamily="18" charset="0"/>
              </a:rPr>
              <a:t>~Reporter( )</a:t>
            </a:r>
            <a:endParaRPr lang="en-US" sz="1600" dirty="0">
              <a:solidFill>
                <a:srgbClr val="C00000"/>
              </a:solidFill>
              <a:latin typeface="Cambria" panose="02040503050406030204" pitchFamily="18" charset="0"/>
            </a:endParaRPr>
          </a:p>
        </p:txBody>
      </p:sp>
      <p:sp>
        <p:nvSpPr>
          <p:cNvPr id="40" name="Rounded Rectangular Callout 39"/>
          <p:cNvSpPr/>
          <p:nvPr/>
        </p:nvSpPr>
        <p:spPr>
          <a:xfrm>
            <a:off x="6810286" y="3851949"/>
            <a:ext cx="1419314" cy="658249"/>
          </a:xfrm>
          <a:prstGeom prst="wedgeRoundRectCallout">
            <a:avLst>
              <a:gd name="adj1" fmla="val -21974"/>
              <a:gd name="adj2" fmla="val -714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7030A0"/>
                </a:solidFill>
                <a:latin typeface="Cambria" panose="02040503050406030204" pitchFamily="18" charset="0"/>
              </a:rPr>
              <a:t>Captain( )</a:t>
            </a:r>
            <a:r>
              <a:rPr lang="en-US" sz="1600" dirty="0" smtClean="0">
                <a:latin typeface="Cambria" panose="02040503050406030204" pitchFamily="18" charset="0"/>
              </a:rPr>
              <a:t>, </a:t>
            </a:r>
            <a:r>
              <a:rPr lang="en-US" sz="1600" dirty="0" smtClean="0">
                <a:solidFill>
                  <a:srgbClr val="7030A0"/>
                </a:solidFill>
                <a:latin typeface="Cambria" panose="02040503050406030204" pitchFamily="18" charset="0"/>
              </a:rPr>
              <a:t>~Captain( )</a:t>
            </a:r>
            <a:r>
              <a:rPr lang="en-US" sz="1600" dirty="0" smtClean="0">
                <a:latin typeface="Cambria" panose="02040503050406030204" pitchFamily="18" charset="0"/>
              </a:rPr>
              <a:t>, </a:t>
            </a:r>
            <a:endParaRPr lang="en-US" sz="1600" dirty="0">
              <a:solidFill>
                <a:srgbClr val="C00000"/>
              </a:solidFill>
              <a:latin typeface="Cambria" panose="02040503050406030204" pitchFamily="18" charset="0"/>
            </a:endParaRPr>
          </a:p>
        </p:txBody>
      </p:sp>
      <p:sp>
        <p:nvSpPr>
          <p:cNvPr id="41" name="Rounded Rectangular Callout 40"/>
          <p:cNvSpPr/>
          <p:nvPr/>
        </p:nvSpPr>
        <p:spPr>
          <a:xfrm>
            <a:off x="7065948" y="1724002"/>
            <a:ext cx="1266914" cy="658249"/>
          </a:xfrm>
          <a:prstGeom prst="wedgeRoundRectCallout">
            <a:avLst>
              <a:gd name="adj1" fmla="val -79310"/>
              <a:gd name="adj2" fmla="val 2548"/>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600" dirty="0" smtClean="0">
                <a:solidFill>
                  <a:srgbClr val="C00000"/>
                </a:solidFill>
                <a:latin typeface="Cambria" panose="02040503050406030204" pitchFamily="18" charset="0"/>
              </a:rPr>
              <a:t>Human( ), ~Human( ), </a:t>
            </a:r>
            <a:endParaRPr lang="en-US" sz="16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417152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2000"/>
                            </p:stCondLst>
                            <p:childTnLst>
                              <p:par>
                                <p:cTn id="46" presetID="5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p:cTn id="60" dur="500" fill="hold"/>
                                        <p:tgtEl>
                                          <p:spTgt spid="30"/>
                                        </p:tgtEl>
                                        <p:attrNameLst>
                                          <p:attrName>ppt_w</p:attrName>
                                        </p:attrNameLst>
                                      </p:cBhvr>
                                      <p:tavLst>
                                        <p:tav tm="0">
                                          <p:val>
                                            <p:fltVal val="0"/>
                                          </p:val>
                                        </p:tav>
                                        <p:tav tm="100000">
                                          <p:val>
                                            <p:strVal val="#ppt_w"/>
                                          </p:val>
                                        </p:tav>
                                      </p:tavLst>
                                    </p:anim>
                                    <p:anim calcmode="lin" valueType="num">
                                      <p:cBhvr>
                                        <p:cTn id="61" dur="500" fill="hold"/>
                                        <p:tgtEl>
                                          <p:spTgt spid="30"/>
                                        </p:tgtEl>
                                        <p:attrNameLst>
                                          <p:attrName>ppt_h</p:attrName>
                                        </p:attrNameLst>
                                      </p:cBhvr>
                                      <p:tavLst>
                                        <p:tav tm="0">
                                          <p:val>
                                            <p:fltVal val="0"/>
                                          </p:val>
                                        </p:tav>
                                        <p:tav tm="100000">
                                          <p:val>
                                            <p:strVal val="#ppt_h"/>
                                          </p:val>
                                        </p:tav>
                                      </p:tavLst>
                                    </p:anim>
                                    <p:animEffect transition="in" filter="fade">
                                      <p:cBhvr>
                                        <p:cTn id="62" dur="500"/>
                                        <p:tgtEl>
                                          <p:spTgt spid="30"/>
                                        </p:tgtEl>
                                      </p:cBhvr>
                                    </p:animEffect>
                                  </p:childTnLst>
                                </p:cTn>
                              </p:par>
                            </p:childTnLst>
                          </p:cTn>
                        </p:par>
                        <p:par>
                          <p:cTn id="63" fill="hold">
                            <p:stCondLst>
                              <p:cond delay="3500"/>
                            </p:stCondLst>
                            <p:childTnLst>
                              <p:par>
                                <p:cTn id="64" presetID="53" presetClass="entr" presetSubtype="16"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500" fill="hold"/>
                                        <p:tgtEl>
                                          <p:spTgt spid="29"/>
                                        </p:tgtEl>
                                        <p:attrNameLst>
                                          <p:attrName>ppt_w</p:attrName>
                                        </p:attrNameLst>
                                      </p:cBhvr>
                                      <p:tavLst>
                                        <p:tav tm="0">
                                          <p:val>
                                            <p:fltVal val="0"/>
                                          </p:val>
                                        </p:tav>
                                        <p:tav tm="100000">
                                          <p:val>
                                            <p:strVal val="#ppt_w"/>
                                          </p:val>
                                        </p:tav>
                                      </p:tavLst>
                                    </p:anim>
                                    <p:anim calcmode="lin" valueType="num">
                                      <p:cBhvr>
                                        <p:cTn id="67" dur="500" fill="hold"/>
                                        <p:tgtEl>
                                          <p:spTgt spid="29"/>
                                        </p:tgtEl>
                                        <p:attrNameLst>
                                          <p:attrName>ppt_h</p:attrName>
                                        </p:attrNameLst>
                                      </p:cBhvr>
                                      <p:tavLst>
                                        <p:tav tm="0">
                                          <p:val>
                                            <p:fltVal val="0"/>
                                          </p:val>
                                        </p:tav>
                                        <p:tav tm="100000">
                                          <p:val>
                                            <p:strVal val="#ppt_h"/>
                                          </p:val>
                                        </p:tav>
                                      </p:tavLst>
                                    </p:anim>
                                    <p:animEffect transition="in" filter="fade">
                                      <p:cBhvr>
                                        <p:cTn id="68" dur="500"/>
                                        <p:tgtEl>
                                          <p:spTgt spid="29"/>
                                        </p:tgtEl>
                                      </p:cBhvr>
                                    </p:animEffect>
                                  </p:childTnLst>
                                </p:cTn>
                              </p:par>
                            </p:childTnLst>
                          </p:cTn>
                        </p:par>
                        <p:par>
                          <p:cTn id="69" fill="hold">
                            <p:stCondLst>
                              <p:cond delay="4000"/>
                            </p:stCondLst>
                            <p:childTnLst>
                              <p:par>
                                <p:cTn id="70" presetID="53" presetClass="entr" presetSubtype="16"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childTnLst>
                          </p:cTn>
                        </p:par>
                        <p:par>
                          <p:cTn id="75" fill="hold">
                            <p:stCondLst>
                              <p:cond delay="4500"/>
                            </p:stCondLst>
                            <p:childTnLst>
                              <p:par>
                                <p:cTn id="76" presetID="53" presetClass="entr" presetSubtype="16"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Effect transition="in" filter="fade">
                                      <p:cBhvr>
                                        <p:cTn id="80" dur="500"/>
                                        <p:tgtEl>
                                          <p:spTgt spid="19"/>
                                        </p:tgtEl>
                                      </p:cBhvr>
                                    </p:animEffect>
                                  </p:childTnLst>
                                </p:cTn>
                              </p:par>
                            </p:childTnLst>
                          </p:cTn>
                        </p:par>
                        <p:par>
                          <p:cTn id="81" fill="hold">
                            <p:stCondLst>
                              <p:cond delay="5000"/>
                            </p:stCondLst>
                            <p:childTnLst>
                              <p:par>
                                <p:cTn id="82" presetID="53" presetClass="entr" presetSubtype="16"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p:cTn id="84" dur="500" fill="hold"/>
                                        <p:tgtEl>
                                          <p:spTgt spid="38"/>
                                        </p:tgtEl>
                                        <p:attrNameLst>
                                          <p:attrName>ppt_w</p:attrName>
                                        </p:attrNameLst>
                                      </p:cBhvr>
                                      <p:tavLst>
                                        <p:tav tm="0">
                                          <p:val>
                                            <p:fltVal val="0"/>
                                          </p:val>
                                        </p:tav>
                                        <p:tav tm="100000">
                                          <p:val>
                                            <p:strVal val="#ppt_w"/>
                                          </p:val>
                                        </p:tav>
                                      </p:tavLst>
                                    </p:anim>
                                    <p:anim calcmode="lin" valueType="num">
                                      <p:cBhvr>
                                        <p:cTn id="85" dur="500" fill="hold"/>
                                        <p:tgtEl>
                                          <p:spTgt spid="38"/>
                                        </p:tgtEl>
                                        <p:attrNameLst>
                                          <p:attrName>ppt_h</p:attrName>
                                        </p:attrNameLst>
                                      </p:cBhvr>
                                      <p:tavLst>
                                        <p:tav tm="0">
                                          <p:val>
                                            <p:fltVal val="0"/>
                                          </p:val>
                                        </p:tav>
                                        <p:tav tm="100000">
                                          <p:val>
                                            <p:strVal val="#ppt_h"/>
                                          </p:val>
                                        </p:tav>
                                      </p:tavLst>
                                    </p:anim>
                                    <p:animEffect transition="in" filter="fade">
                                      <p:cBhvr>
                                        <p:cTn id="86" dur="500"/>
                                        <p:tgtEl>
                                          <p:spTgt spid="38"/>
                                        </p:tgtEl>
                                      </p:cBhvr>
                                    </p:animEffect>
                                  </p:childTnLst>
                                </p:cTn>
                              </p:par>
                            </p:childTnLst>
                          </p:cTn>
                        </p:par>
                        <p:par>
                          <p:cTn id="87" fill="hold">
                            <p:stCondLst>
                              <p:cond delay="5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500" fill="hold"/>
                                        <p:tgtEl>
                                          <p:spTgt spid="37"/>
                                        </p:tgtEl>
                                        <p:attrNameLst>
                                          <p:attrName>ppt_w</p:attrName>
                                        </p:attrNameLst>
                                      </p:cBhvr>
                                      <p:tavLst>
                                        <p:tav tm="0">
                                          <p:val>
                                            <p:fltVal val="0"/>
                                          </p:val>
                                        </p:tav>
                                        <p:tav tm="100000">
                                          <p:val>
                                            <p:strVal val="#ppt_w"/>
                                          </p:val>
                                        </p:tav>
                                      </p:tavLst>
                                    </p:anim>
                                    <p:anim calcmode="lin" valueType="num">
                                      <p:cBhvr>
                                        <p:cTn id="91" dur="500" fill="hold"/>
                                        <p:tgtEl>
                                          <p:spTgt spid="37"/>
                                        </p:tgtEl>
                                        <p:attrNameLst>
                                          <p:attrName>ppt_h</p:attrName>
                                        </p:attrNameLst>
                                      </p:cBhvr>
                                      <p:tavLst>
                                        <p:tav tm="0">
                                          <p:val>
                                            <p:fltVal val="0"/>
                                          </p:val>
                                        </p:tav>
                                        <p:tav tm="100000">
                                          <p:val>
                                            <p:strVal val="#ppt_h"/>
                                          </p:val>
                                        </p:tav>
                                      </p:tavLst>
                                    </p:anim>
                                    <p:animEffect transition="in" filter="fade">
                                      <p:cBhvr>
                                        <p:cTn id="92" dur="500"/>
                                        <p:tgtEl>
                                          <p:spTgt spid="37"/>
                                        </p:tgtEl>
                                      </p:cBhvr>
                                    </p:animEffect>
                                  </p:childTnLst>
                                </p:cTn>
                              </p:par>
                            </p:childTnLst>
                          </p:cTn>
                        </p:par>
                        <p:par>
                          <p:cTn id="93" fill="hold">
                            <p:stCondLst>
                              <p:cond delay="6000"/>
                            </p:stCondLst>
                            <p:childTnLst>
                              <p:par>
                                <p:cTn id="94" presetID="10" presetClass="exit" presetSubtype="0" fill="hold" nodeType="after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13"/>
                                        </p:tgtEl>
                                      </p:cBhvr>
                                    </p:animEffect>
                                    <p:set>
                                      <p:cBhvr>
                                        <p:cTn id="99" dur="1" fill="hold">
                                          <p:stCondLst>
                                            <p:cond delay="499"/>
                                          </p:stCondLst>
                                        </p:cTn>
                                        <p:tgtEl>
                                          <p:spTgt spid="13"/>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15"/>
                                        </p:tgtEl>
                                      </p:cBhvr>
                                    </p:animEffect>
                                    <p:set>
                                      <p:cBhvr>
                                        <p:cTn id="105" dur="1" fill="hold">
                                          <p:stCondLst>
                                            <p:cond delay="499"/>
                                          </p:stCondLst>
                                        </p:cTn>
                                        <p:tgtEl>
                                          <p:spTgt spid="15"/>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16"/>
                                        </p:tgtEl>
                                      </p:cBhvr>
                                    </p:animEffect>
                                    <p:set>
                                      <p:cBhvr>
                                        <p:cTn id="108" dur="1" fill="hold">
                                          <p:stCondLst>
                                            <p:cond delay="499"/>
                                          </p:stCondLst>
                                        </p:cTn>
                                        <p:tgtEl>
                                          <p:spTgt spid="16"/>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fade">
                                      <p:cBhvr>
                                        <p:cTn id="113" dur="500"/>
                                        <p:tgtEl>
                                          <p:spTgt spid="22"/>
                                        </p:tgtEl>
                                      </p:cBhvr>
                                    </p:animEffect>
                                  </p:childTnLst>
                                </p:cTn>
                              </p:par>
                              <p:par>
                                <p:cTn id="114" presetID="10" presetClass="entr" presetSubtype="0" fill="hold" nodeType="with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fade">
                                      <p:cBhvr>
                                        <p:cTn id="116" dur="500"/>
                                        <p:tgtEl>
                                          <p:spTgt spid="23"/>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wipe(down)">
                                      <p:cBhvr>
                                        <p:cTn id="121" dur="500"/>
                                        <p:tgtEl>
                                          <p:spTgt spid="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22"/>
                                        </p:tgtEl>
                                      </p:cBhvr>
                                    </p:animEffect>
                                    <p:set>
                                      <p:cBhvr>
                                        <p:cTn id="126" dur="1" fill="hold">
                                          <p:stCondLst>
                                            <p:cond delay="499"/>
                                          </p:stCondLst>
                                        </p:cTn>
                                        <p:tgtEl>
                                          <p:spTgt spid="22"/>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23"/>
                                        </p:tgtEl>
                                      </p:cBhvr>
                                    </p:animEffect>
                                    <p:set>
                                      <p:cBhvr>
                                        <p:cTn id="129" dur="1" fill="hold">
                                          <p:stCondLst>
                                            <p:cond delay="499"/>
                                          </p:stCondLst>
                                        </p:cTn>
                                        <p:tgtEl>
                                          <p:spTgt spid="23"/>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4"/>
                                        </p:tgtEl>
                                      </p:cBhvr>
                                    </p:animEffect>
                                    <p:set>
                                      <p:cBhvr>
                                        <p:cTn id="132" dur="1" fill="hold">
                                          <p:stCondLst>
                                            <p:cond delay="499"/>
                                          </p:stCondLst>
                                        </p:cTn>
                                        <p:tgtEl>
                                          <p:spTgt spid="4"/>
                                        </p:tgtEl>
                                        <p:attrNameLst>
                                          <p:attrName>style.visibility</p:attrName>
                                        </p:attrNameLst>
                                      </p:cBhvr>
                                      <p:to>
                                        <p:strVal val="hidden"/>
                                      </p:to>
                                    </p:set>
                                  </p:childTnLst>
                                </p:cTn>
                              </p:par>
                            </p:childTnLst>
                          </p:cTn>
                        </p:par>
                        <p:par>
                          <p:cTn id="133" fill="hold">
                            <p:stCondLst>
                              <p:cond delay="500"/>
                            </p:stCondLst>
                            <p:childTnLst>
                              <p:par>
                                <p:cTn id="134" presetID="53" presetClass="entr" presetSubtype="16" fill="hold" grpId="0" nodeType="afterEffect">
                                  <p:stCondLst>
                                    <p:cond delay="0"/>
                                  </p:stCondLst>
                                  <p:childTnLst>
                                    <p:set>
                                      <p:cBhvr>
                                        <p:cTn id="135" dur="1" fill="hold">
                                          <p:stCondLst>
                                            <p:cond delay="0"/>
                                          </p:stCondLst>
                                        </p:cTn>
                                        <p:tgtEl>
                                          <p:spTgt spid="6"/>
                                        </p:tgtEl>
                                        <p:attrNameLst>
                                          <p:attrName>style.visibility</p:attrName>
                                        </p:attrNameLst>
                                      </p:cBhvr>
                                      <p:to>
                                        <p:strVal val="visible"/>
                                      </p:to>
                                    </p:set>
                                    <p:anim calcmode="lin" valueType="num">
                                      <p:cBhvr>
                                        <p:cTn id="136" dur="500" fill="hold"/>
                                        <p:tgtEl>
                                          <p:spTgt spid="6"/>
                                        </p:tgtEl>
                                        <p:attrNameLst>
                                          <p:attrName>ppt_w</p:attrName>
                                        </p:attrNameLst>
                                      </p:cBhvr>
                                      <p:tavLst>
                                        <p:tav tm="0">
                                          <p:val>
                                            <p:fltVal val="0"/>
                                          </p:val>
                                        </p:tav>
                                        <p:tav tm="100000">
                                          <p:val>
                                            <p:strVal val="#ppt_w"/>
                                          </p:val>
                                        </p:tav>
                                      </p:tavLst>
                                    </p:anim>
                                    <p:anim calcmode="lin" valueType="num">
                                      <p:cBhvr>
                                        <p:cTn id="137" dur="500" fill="hold"/>
                                        <p:tgtEl>
                                          <p:spTgt spid="6"/>
                                        </p:tgtEl>
                                        <p:attrNameLst>
                                          <p:attrName>ppt_h</p:attrName>
                                        </p:attrNameLst>
                                      </p:cBhvr>
                                      <p:tavLst>
                                        <p:tav tm="0">
                                          <p:val>
                                            <p:fltVal val="0"/>
                                          </p:val>
                                        </p:tav>
                                        <p:tav tm="100000">
                                          <p:val>
                                            <p:strVal val="#ppt_h"/>
                                          </p:val>
                                        </p:tav>
                                      </p:tavLst>
                                    </p:anim>
                                    <p:animEffect transition="in" filter="fade">
                                      <p:cBhvr>
                                        <p:cTn id="138" dur="500"/>
                                        <p:tgtEl>
                                          <p:spTgt spid="6"/>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fade">
                                      <p:cBhvr>
                                        <p:cTn id="143" dur="500"/>
                                        <p:tgtEl>
                                          <p:spTgt spid="27"/>
                                        </p:tgtEl>
                                      </p:cBhvr>
                                    </p:animEffect>
                                  </p:childTnLst>
                                </p:cTn>
                              </p:par>
                              <p:par>
                                <p:cTn id="144" presetID="10" presetClass="entr" presetSubtype="0" fill="hold" nodeType="withEffect">
                                  <p:stCondLst>
                                    <p:cond delay="0"/>
                                  </p:stCondLst>
                                  <p:childTnLst>
                                    <p:set>
                                      <p:cBhvr>
                                        <p:cTn id="145" dur="1" fill="hold">
                                          <p:stCondLst>
                                            <p:cond delay="0"/>
                                          </p:stCondLst>
                                        </p:cTn>
                                        <p:tgtEl>
                                          <p:spTgt spid="28"/>
                                        </p:tgtEl>
                                        <p:attrNameLst>
                                          <p:attrName>style.visibility</p:attrName>
                                        </p:attrNameLst>
                                      </p:cBhvr>
                                      <p:to>
                                        <p:strVal val="visible"/>
                                      </p:to>
                                    </p:set>
                                    <p:animEffect transition="in" filter="fade">
                                      <p:cBhvr>
                                        <p:cTn id="146" dur="500"/>
                                        <p:tgtEl>
                                          <p:spTgt spid="28"/>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9"/>
                                        </p:tgtEl>
                                        <p:attrNameLst>
                                          <p:attrName>style.visibility</p:attrName>
                                        </p:attrNameLst>
                                      </p:cBhvr>
                                      <p:to>
                                        <p:strVal val="visible"/>
                                      </p:to>
                                    </p:set>
                                    <p:animEffect transition="in" filter="wipe(down)">
                                      <p:cBhvr>
                                        <p:cTn id="151" dur="500"/>
                                        <p:tgtEl>
                                          <p:spTgt spid="9"/>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grpId="3" nodeType="clickEffect">
                                  <p:stCondLst>
                                    <p:cond delay="0"/>
                                  </p:stCondLst>
                                  <p:childTnLst>
                                    <p:animEffect transition="out" filter="fade">
                                      <p:cBhvr>
                                        <p:cTn id="155" dur="500"/>
                                        <p:tgtEl>
                                          <p:spTgt spid="27"/>
                                        </p:tgtEl>
                                      </p:cBhvr>
                                    </p:animEffect>
                                    <p:set>
                                      <p:cBhvr>
                                        <p:cTn id="156" dur="1" fill="hold">
                                          <p:stCondLst>
                                            <p:cond delay="499"/>
                                          </p:stCondLst>
                                        </p:cTn>
                                        <p:tgtEl>
                                          <p:spTgt spid="27"/>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28"/>
                                        </p:tgtEl>
                                      </p:cBhvr>
                                    </p:animEffect>
                                    <p:set>
                                      <p:cBhvr>
                                        <p:cTn id="159" dur="1" fill="hold">
                                          <p:stCondLst>
                                            <p:cond delay="499"/>
                                          </p:stCondLst>
                                        </p:cTn>
                                        <p:tgtEl>
                                          <p:spTgt spid="28"/>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9"/>
                                        </p:tgtEl>
                                      </p:cBhvr>
                                    </p:animEffect>
                                    <p:set>
                                      <p:cBhvr>
                                        <p:cTn id="162" dur="1" fill="hold">
                                          <p:stCondLst>
                                            <p:cond delay="499"/>
                                          </p:stCondLst>
                                        </p:cTn>
                                        <p:tgtEl>
                                          <p:spTgt spid="9"/>
                                        </p:tgtEl>
                                        <p:attrNameLst>
                                          <p:attrName>style.visibility</p:attrName>
                                        </p:attrNameLst>
                                      </p:cBhvr>
                                      <p:to>
                                        <p:strVal val="hidden"/>
                                      </p:to>
                                    </p:set>
                                  </p:childTnLst>
                                </p:cTn>
                              </p:par>
                            </p:childTnLst>
                          </p:cTn>
                        </p:par>
                        <p:par>
                          <p:cTn id="163" fill="hold">
                            <p:stCondLst>
                              <p:cond delay="500"/>
                            </p:stCondLst>
                            <p:childTnLst>
                              <p:par>
                                <p:cTn id="164" presetID="53" presetClass="entr" presetSubtype="16" fill="hold" grpId="0" nodeType="afterEffect">
                                  <p:stCondLst>
                                    <p:cond delay="0"/>
                                  </p:stCondLst>
                                  <p:childTnLst>
                                    <p:set>
                                      <p:cBhvr>
                                        <p:cTn id="165" dur="1" fill="hold">
                                          <p:stCondLst>
                                            <p:cond delay="0"/>
                                          </p:stCondLst>
                                        </p:cTn>
                                        <p:tgtEl>
                                          <p:spTgt spid="31"/>
                                        </p:tgtEl>
                                        <p:attrNameLst>
                                          <p:attrName>style.visibility</p:attrName>
                                        </p:attrNameLst>
                                      </p:cBhvr>
                                      <p:to>
                                        <p:strVal val="visible"/>
                                      </p:to>
                                    </p:set>
                                    <p:anim calcmode="lin" valueType="num">
                                      <p:cBhvr>
                                        <p:cTn id="166" dur="500" fill="hold"/>
                                        <p:tgtEl>
                                          <p:spTgt spid="31"/>
                                        </p:tgtEl>
                                        <p:attrNameLst>
                                          <p:attrName>ppt_w</p:attrName>
                                        </p:attrNameLst>
                                      </p:cBhvr>
                                      <p:tavLst>
                                        <p:tav tm="0">
                                          <p:val>
                                            <p:fltVal val="0"/>
                                          </p:val>
                                        </p:tav>
                                        <p:tav tm="100000">
                                          <p:val>
                                            <p:strVal val="#ppt_w"/>
                                          </p:val>
                                        </p:tav>
                                      </p:tavLst>
                                    </p:anim>
                                    <p:anim calcmode="lin" valueType="num">
                                      <p:cBhvr>
                                        <p:cTn id="167" dur="500" fill="hold"/>
                                        <p:tgtEl>
                                          <p:spTgt spid="31"/>
                                        </p:tgtEl>
                                        <p:attrNameLst>
                                          <p:attrName>ppt_h</p:attrName>
                                        </p:attrNameLst>
                                      </p:cBhvr>
                                      <p:tavLst>
                                        <p:tav tm="0">
                                          <p:val>
                                            <p:fltVal val="0"/>
                                          </p:val>
                                        </p:tav>
                                        <p:tav tm="100000">
                                          <p:val>
                                            <p:strVal val="#ppt_h"/>
                                          </p:val>
                                        </p:tav>
                                      </p:tavLst>
                                    </p:anim>
                                    <p:animEffect transition="in" filter="fade">
                                      <p:cBhvr>
                                        <p:cTn id="168" dur="500"/>
                                        <p:tgtEl>
                                          <p:spTgt spid="31"/>
                                        </p:tgtEl>
                                      </p:cBhvr>
                                    </p:animEffect>
                                  </p:childTnLst>
                                </p:cTn>
                              </p:par>
                            </p:childTnLst>
                          </p:cTn>
                        </p:par>
                      </p:childTnLst>
                    </p:cTn>
                  </p:par>
                  <p:par>
                    <p:cTn id="169" fill="hold">
                      <p:stCondLst>
                        <p:cond delay="indefinite"/>
                      </p:stCondLst>
                      <p:childTnLst>
                        <p:par>
                          <p:cTn id="170" fill="hold">
                            <p:stCondLst>
                              <p:cond delay="0"/>
                            </p:stCondLst>
                            <p:childTnLst>
                              <p:par>
                                <p:cTn id="171" presetID="53" presetClass="entr" presetSubtype="16" fill="hold" grpId="0" nodeType="clickEffect">
                                  <p:stCondLst>
                                    <p:cond delay="0"/>
                                  </p:stCondLst>
                                  <p:childTnLst>
                                    <p:set>
                                      <p:cBhvr>
                                        <p:cTn id="172" dur="1" fill="hold">
                                          <p:stCondLst>
                                            <p:cond delay="0"/>
                                          </p:stCondLst>
                                        </p:cTn>
                                        <p:tgtEl>
                                          <p:spTgt spid="33"/>
                                        </p:tgtEl>
                                        <p:attrNameLst>
                                          <p:attrName>style.visibility</p:attrName>
                                        </p:attrNameLst>
                                      </p:cBhvr>
                                      <p:to>
                                        <p:strVal val="visible"/>
                                      </p:to>
                                    </p:set>
                                    <p:anim calcmode="lin" valueType="num">
                                      <p:cBhvr>
                                        <p:cTn id="173" dur="500" fill="hold"/>
                                        <p:tgtEl>
                                          <p:spTgt spid="33"/>
                                        </p:tgtEl>
                                        <p:attrNameLst>
                                          <p:attrName>ppt_w</p:attrName>
                                        </p:attrNameLst>
                                      </p:cBhvr>
                                      <p:tavLst>
                                        <p:tav tm="0">
                                          <p:val>
                                            <p:fltVal val="0"/>
                                          </p:val>
                                        </p:tav>
                                        <p:tav tm="100000">
                                          <p:val>
                                            <p:strVal val="#ppt_w"/>
                                          </p:val>
                                        </p:tav>
                                      </p:tavLst>
                                    </p:anim>
                                    <p:anim calcmode="lin" valueType="num">
                                      <p:cBhvr>
                                        <p:cTn id="174" dur="500" fill="hold"/>
                                        <p:tgtEl>
                                          <p:spTgt spid="33"/>
                                        </p:tgtEl>
                                        <p:attrNameLst>
                                          <p:attrName>ppt_h</p:attrName>
                                        </p:attrNameLst>
                                      </p:cBhvr>
                                      <p:tavLst>
                                        <p:tav tm="0">
                                          <p:val>
                                            <p:fltVal val="0"/>
                                          </p:val>
                                        </p:tav>
                                        <p:tav tm="100000">
                                          <p:val>
                                            <p:strVal val="#ppt_h"/>
                                          </p:val>
                                        </p:tav>
                                      </p:tavLst>
                                    </p:anim>
                                    <p:animEffect transition="in" filter="fade">
                                      <p:cBhvr>
                                        <p:cTn id="175" dur="500"/>
                                        <p:tgtEl>
                                          <p:spTgt spid="33"/>
                                        </p:tgtEl>
                                      </p:cBhvr>
                                    </p:animEffect>
                                  </p:childTnLst>
                                </p:cTn>
                              </p:par>
                            </p:childTnLst>
                          </p:cTn>
                        </p:par>
                        <p:par>
                          <p:cTn id="176" fill="hold">
                            <p:stCondLst>
                              <p:cond delay="500"/>
                            </p:stCondLst>
                            <p:childTnLst>
                              <p:par>
                                <p:cTn id="177" presetID="53" presetClass="entr" presetSubtype="16" fill="hold" grpId="0" nodeType="afterEffect">
                                  <p:stCondLst>
                                    <p:cond delay="0"/>
                                  </p:stCondLst>
                                  <p:childTnLst>
                                    <p:set>
                                      <p:cBhvr>
                                        <p:cTn id="178" dur="1" fill="hold">
                                          <p:stCondLst>
                                            <p:cond delay="0"/>
                                          </p:stCondLst>
                                        </p:cTn>
                                        <p:tgtEl>
                                          <p:spTgt spid="34"/>
                                        </p:tgtEl>
                                        <p:attrNameLst>
                                          <p:attrName>style.visibility</p:attrName>
                                        </p:attrNameLst>
                                      </p:cBhvr>
                                      <p:to>
                                        <p:strVal val="visible"/>
                                      </p:to>
                                    </p:set>
                                    <p:anim calcmode="lin" valueType="num">
                                      <p:cBhvr>
                                        <p:cTn id="179" dur="500" fill="hold"/>
                                        <p:tgtEl>
                                          <p:spTgt spid="34"/>
                                        </p:tgtEl>
                                        <p:attrNameLst>
                                          <p:attrName>ppt_w</p:attrName>
                                        </p:attrNameLst>
                                      </p:cBhvr>
                                      <p:tavLst>
                                        <p:tav tm="0">
                                          <p:val>
                                            <p:fltVal val="0"/>
                                          </p:val>
                                        </p:tav>
                                        <p:tav tm="100000">
                                          <p:val>
                                            <p:strVal val="#ppt_w"/>
                                          </p:val>
                                        </p:tav>
                                      </p:tavLst>
                                    </p:anim>
                                    <p:anim calcmode="lin" valueType="num">
                                      <p:cBhvr>
                                        <p:cTn id="180" dur="500" fill="hold"/>
                                        <p:tgtEl>
                                          <p:spTgt spid="34"/>
                                        </p:tgtEl>
                                        <p:attrNameLst>
                                          <p:attrName>ppt_h</p:attrName>
                                        </p:attrNameLst>
                                      </p:cBhvr>
                                      <p:tavLst>
                                        <p:tav tm="0">
                                          <p:val>
                                            <p:fltVal val="0"/>
                                          </p:val>
                                        </p:tav>
                                        <p:tav tm="100000">
                                          <p:val>
                                            <p:strVal val="#ppt_h"/>
                                          </p:val>
                                        </p:tav>
                                      </p:tavLst>
                                    </p:anim>
                                    <p:animEffect transition="in" filter="fade">
                                      <p:cBhvr>
                                        <p:cTn id="181" dur="500"/>
                                        <p:tgtEl>
                                          <p:spTgt spid="34"/>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xit" presetSubtype="0" fill="hold" grpId="1" nodeType="clickEffect">
                                  <p:stCondLst>
                                    <p:cond delay="0"/>
                                  </p:stCondLst>
                                  <p:childTnLst>
                                    <p:animEffect transition="out" filter="fade">
                                      <p:cBhvr>
                                        <p:cTn id="185" dur="500"/>
                                        <p:tgtEl>
                                          <p:spTgt spid="6"/>
                                        </p:tgtEl>
                                      </p:cBhvr>
                                    </p:animEffect>
                                    <p:set>
                                      <p:cBhvr>
                                        <p:cTn id="186" dur="1" fill="hold">
                                          <p:stCondLst>
                                            <p:cond delay="499"/>
                                          </p:stCondLst>
                                        </p:cTn>
                                        <p:tgtEl>
                                          <p:spTgt spid="6"/>
                                        </p:tgtEl>
                                        <p:attrNameLst>
                                          <p:attrName>style.visibility</p:attrName>
                                        </p:attrNameLst>
                                      </p:cBhvr>
                                      <p:to>
                                        <p:strVal val="hidden"/>
                                      </p:to>
                                    </p:set>
                                  </p:childTnLst>
                                </p:cTn>
                              </p:par>
                            </p:childTnLst>
                          </p:cTn>
                        </p:par>
                        <p:par>
                          <p:cTn id="187" fill="hold">
                            <p:stCondLst>
                              <p:cond delay="500"/>
                            </p:stCondLst>
                            <p:childTnLst>
                              <p:par>
                                <p:cTn id="188" presetID="53" presetClass="entr" presetSubtype="16"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 calcmode="lin" valueType="num">
                                      <p:cBhvr>
                                        <p:cTn id="190" dur="500" fill="hold"/>
                                        <p:tgtEl>
                                          <p:spTgt spid="35"/>
                                        </p:tgtEl>
                                        <p:attrNameLst>
                                          <p:attrName>ppt_w</p:attrName>
                                        </p:attrNameLst>
                                      </p:cBhvr>
                                      <p:tavLst>
                                        <p:tav tm="0">
                                          <p:val>
                                            <p:fltVal val="0"/>
                                          </p:val>
                                        </p:tav>
                                        <p:tav tm="100000">
                                          <p:val>
                                            <p:strVal val="#ppt_w"/>
                                          </p:val>
                                        </p:tav>
                                      </p:tavLst>
                                    </p:anim>
                                    <p:anim calcmode="lin" valueType="num">
                                      <p:cBhvr>
                                        <p:cTn id="191" dur="500" fill="hold"/>
                                        <p:tgtEl>
                                          <p:spTgt spid="35"/>
                                        </p:tgtEl>
                                        <p:attrNameLst>
                                          <p:attrName>ppt_h</p:attrName>
                                        </p:attrNameLst>
                                      </p:cBhvr>
                                      <p:tavLst>
                                        <p:tav tm="0">
                                          <p:val>
                                            <p:fltVal val="0"/>
                                          </p:val>
                                        </p:tav>
                                        <p:tav tm="100000">
                                          <p:val>
                                            <p:strVal val="#ppt_h"/>
                                          </p:val>
                                        </p:tav>
                                      </p:tavLst>
                                    </p:anim>
                                    <p:animEffect transition="in" filter="fade">
                                      <p:cBhvr>
                                        <p:cTn id="192" dur="500"/>
                                        <p:tgtEl>
                                          <p:spTgt spid="35"/>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2" nodeType="clickEffect">
                                  <p:stCondLst>
                                    <p:cond delay="0"/>
                                  </p:stCondLst>
                                  <p:childTnLst>
                                    <p:animEffect transition="out" filter="fade">
                                      <p:cBhvr>
                                        <p:cTn id="196" dur="500"/>
                                        <p:tgtEl>
                                          <p:spTgt spid="33"/>
                                        </p:tgtEl>
                                      </p:cBhvr>
                                    </p:animEffect>
                                    <p:set>
                                      <p:cBhvr>
                                        <p:cTn id="197" dur="1" fill="hold">
                                          <p:stCondLst>
                                            <p:cond delay="499"/>
                                          </p:stCondLst>
                                        </p:cTn>
                                        <p:tgtEl>
                                          <p:spTgt spid="33"/>
                                        </p:tgtEl>
                                        <p:attrNameLst>
                                          <p:attrName>style.visibility</p:attrName>
                                        </p:attrNameLst>
                                      </p:cBhvr>
                                      <p:to>
                                        <p:strVal val="hidden"/>
                                      </p:to>
                                    </p:set>
                                  </p:childTnLst>
                                </p:cTn>
                              </p:par>
                            </p:childTnLst>
                          </p:cTn>
                        </p:par>
                        <p:par>
                          <p:cTn id="198" fill="hold">
                            <p:stCondLst>
                              <p:cond delay="500"/>
                            </p:stCondLst>
                            <p:childTnLst>
                              <p:par>
                                <p:cTn id="199" presetID="53" presetClass="entr" presetSubtype="16" fill="hold" grpId="0" nodeType="afterEffect">
                                  <p:stCondLst>
                                    <p:cond delay="0"/>
                                  </p:stCondLst>
                                  <p:childTnLst>
                                    <p:set>
                                      <p:cBhvr>
                                        <p:cTn id="200" dur="1" fill="hold">
                                          <p:stCondLst>
                                            <p:cond delay="0"/>
                                          </p:stCondLst>
                                        </p:cTn>
                                        <p:tgtEl>
                                          <p:spTgt spid="36"/>
                                        </p:tgtEl>
                                        <p:attrNameLst>
                                          <p:attrName>style.visibility</p:attrName>
                                        </p:attrNameLst>
                                      </p:cBhvr>
                                      <p:to>
                                        <p:strVal val="visible"/>
                                      </p:to>
                                    </p:set>
                                    <p:anim calcmode="lin" valueType="num">
                                      <p:cBhvr>
                                        <p:cTn id="201" dur="500" fill="hold"/>
                                        <p:tgtEl>
                                          <p:spTgt spid="36"/>
                                        </p:tgtEl>
                                        <p:attrNameLst>
                                          <p:attrName>ppt_w</p:attrName>
                                        </p:attrNameLst>
                                      </p:cBhvr>
                                      <p:tavLst>
                                        <p:tav tm="0">
                                          <p:val>
                                            <p:fltVal val="0"/>
                                          </p:val>
                                        </p:tav>
                                        <p:tav tm="100000">
                                          <p:val>
                                            <p:strVal val="#ppt_w"/>
                                          </p:val>
                                        </p:tav>
                                      </p:tavLst>
                                    </p:anim>
                                    <p:anim calcmode="lin" valueType="num">
                                      <p:cBhvr>
                                        <p:cTn id="202" dur="500" fill="hold"/>
                                        <p:tgtEl>
                                          <p:spTgt spid="36"/>
                                        </p:tgtEl>
                                        <p:attrNameLst>
                                          <p:attrName>ppt_h</p:attrName>
                                        </p:attrNameLst>
                                      </p:cBhvr>
                                      <p:tavLst>
                                        <p:tav tm="0">
                                          <p:val>
                                            <p:fltVal val="0"/>
                                          </p:val>
                                        </p:tav>
                                        <p:tav tm="100000">
                                          <p:val>
                                            <p:strVal val="#ppt_h"/>
                                          </p:val>
                                        </p:tav>
                                      </p:tavLst>
                                    </p:anim>
                                    <p:animEffect transition="in" filter="fade">
                                      <p:cBhvr>
                                        <p:cTn id="203" dur="500"/>
                                        <p:tgtEl>
                                          <p:spTgt spid="36"/>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xit" presetSubtype="0" fill="hold" grpId="1" nodeType="clickEffect">
                                  <p:stCondLst>
                                    <p:cond delay="0"/>
                                  </p:stCondLst>
                                  <p:childTnLst>
                                    <p:animEffect transition="out" filter="fade">
                                      <p:cBhvr>
                                        <p:cTn id="207" dur="500"/>
                                        <p:tgtEl>
                                          <p:spTgt spid="31"/>
                                        </p:tgtEl>
                                      </p:cBhvr>
                                    </p:animEffect>
                                    <p:set>
                                      <p:cBhvr>
                                        <p:cTn id="208" dur="1" fill="hold">
                                          <p:stCondLst>
                                            <p:cond delay="499"/>
                                          </p:stCondLst>
                                        </p:cTn>
                                        <p:tgtEl>
                                          <p:spTgt spid="31"/>
                                        </p:tgtEl>
                                        <p:attrNameLst>
                                          <p:attrName>style.visibility</p:attrName>
                                        </p:attrNameLst>
                                      </p:cBhvr>
                                      <p:to>
                                        <p:strVal val="hidden"/>
                                      </p:to>
                                    </p:set>
                                  </p:childTnLst>
                                </p:cTn>
                              </p:par>
                            </p:childTnLst>
                          </p:cTn>
                        </p:par>
                        <p:par>
                          <p:cTn id="209" fill="hold">
                            <p:stCondLst>
                              <p:cond delay="500"/>
                            </p:stCondLst>
                            <p:childTnLst>
                              <p:par>
                                <p:cTn id="210" presetID="53" presetClass="entr" presetSubtype="16" fill="hold" grpId="0" nodeType="afterEffect">
                                  <p:stCondLst>
                                    <p:cond delay="0"/>
                                  </p:stCondLst>
                                  <p:childTnLst>
                                    <p:set>
                                      <p:cBhvr>
                                        <p:cTn id="211" dur="1" fill="hold">
                                          <p:stCondLst>
                                            <p:cond delay="0"/>
                                          </p:stCondLst>
                                        </p:cTn>
                                        <p:tgtEl>
                                          <p:spTgt spid="39"/>
                                        </p:tgtEl>
                                        <p:attrNameLst>
                                          <p:attrName>style.visibility</p:attrName>
                                        </p:attrNameLst>
                                      </p:cBhvr>
                                      <p:to>
                                        <p:strVal val="visible"/>
                                      </p:to>
                                    </p:set>
                                    <p:anim calcmode="lin" valueType="num">
                                      <p:cBhvr>
                                        <p:cTn id="212" dur="500" fill="hold"/>
                                        <p:tgtEl>
                                          <p:spTgt spid="39"/>
                                        </p:tgtEl>
                                        <p:attrNameLst>
                                          <p:attrName>ppt_w</p:attrName>
                                        </p:attrNameLst>
                                      </p:cBhvr>
                                      <p:tavLst>
                                        <p:tav tm="0">
                                          <p:val>
                                            <p:fltVal val="0"/>
                                          </p:val>
                                        </p:tav>
                                        <p:tav tm="100000">
                                          <p:val>
                                            <p:strVal val="#ppt_w"/>
                                          </p:val>
                                        </p:tav>
                                      </p:tavLst>
                                    </p:anim>
                                    <p:anim calcmode="lin" valueType="num">
                                      <p:cBhvr>
                                        <p:cTn id="213" dur="500" fill="hold"/>
                                        <p:tgtEl>
                                          <p:spTgt spid="39"/>
                                        </p:tgtEl>
                                        <p:attrNameLst>
                                          <p:attrName>ppt_h</p:attrName>
                                        </p:attrNameLst>
                                      </p:cBhvr>
                                      <p:tavLst>
                                        <p:tav tm="0">
                                          <p:val>
                                            <p:fltVal val="0"/>
                                          </p:val>
                                        </p:tav>
                                        <p:tav tm="100000">
                                          <p:val>
                                            <p:strVal val="#ppt_h"/>
                                          </p:val>
                                        </p:tav>
                                      </p:tavLst>
                                    </p:anim>
                                    <p:animEffect transition="in" filter="fade">
                                      <p:cBhvr>
                                        <p:cTn id="214" dur="500"/>
                                        <p:tgtEl>
                                          <p:spTgt spid="39"/>
                                        </p:tgtEl>
                                      </p:cBhvr>
                                    </p:animEffect>
                                  </p:childTnLst>
                                </p:cTn>
                              </p:par>
                            </p:childTnLst>
                          </p:cTn>
                        </p:par>
                        <p:par>
                          <p:cTn id="215" fill="hold">
                            <p:stCondLst>
                              <p:cond delay="1000"/>
                            </p:stCondLst>
                            <p:childTnLst>
                              <p:par>
                                <p:cTn id="216" presetID="10" presetClass="exit" presetSubtype="0" fill="hold" grpId="2" nodeType="afterEffect">
                                  <p:stCondLst>
                                    <p:cond delay="0"/>
                                  </p:stCondLst>
                                  <p:childTnLst>
                                    <p:animEffect transition="out" filter="fade">
                                      <p:cBhvr>
                                        <p:cTn id="217" dur="500"/>
                                        <p:tgtEl>
                                          <p:spTgt spid="34"/>
                                        </p:tgtEl>
                                      </p:cBhvr>
                                    </p:animEffect>
                                    <p:set>
                                      <p:cBhvr>
                                        <p:cTn id="218" dur="1" fill="hold">
                                          <p:stCondLst>
                                            <p:cond delay="499"/>
                                          </p:stCondLst>
                                        </p:cTn>
                                        <p:tgtEl>
                                          <p:spTgt spid="34"/>
                                        </p:tgtEl>
                                        <p:attrNameLst>
                                          <p:attrName>style.visibility</p:attrName>
                                        </p:attrNameLst>
                                      </p:cBhvr>
                                      <p:to>
                                        <p:strVal val="hidden"/>
                                      </p:to>
                                    </p:set>
                                  </p:childTnLst>
                                </p:cTn>
                              </p:par>
                            </p:childTnLst>
                          </p:cTn>
                        </p:par>
                        <p:par>
                          <p:cTn id="219" fill="hold">
                            <p:stCondLst>
                              <p:cond delay="1500"/>
                            </p:stCondLst>
                            <p:childTnLst>
                              <p:par>
                                <p:cTn id="220" presetID="53" presetClass="entr" presetSubtype="16" fill="hold" grpId="0" nodeType="afterEffect">
                                  <p:stCondLst>
                                    <p:cond delay="0"/>
                                  </p:stCondLst>
                                  <p:childTnLst>
                                    <p:set>
                                      <p:cBhvr>
                                        <p:cTn id="221" dur="1" fill="hold">
                                          <p:stCondLst>
                                            <p:cond delay="0"/>
                                          </p:stCondLst>
                                        </p:cTn>
                                        <p:tgtEl>
                                          <p:spTgt spid="40"/>
                                        </p:tgtEl>
                                        <p:attrNameLst>
                                          <p:attrName>style.visibility</p:attrName>
                                        </p:attrNameLst>
                                      </p:cBhvr>
                                      <p:to>
                                        <p:strVal val="visible"/>
                                      </p:to>
                                    </p:set>
                                    <p:anim calcmode="lin" valueType="num">
                                      <p:cBhvr>
                                        <p:cTn id="222" dur="500" fill="hold"/>
                                        <p:tgtEl>
                                          <p:spTgt spid="40"/>
                                        </p:tgtEl>
                                        <p:attrNameLst>
                                          <p:attrName>ppt_w</p:attrName>
                                        </p:attrNameLst>
                                      </p:cBhvr>
                                      <p:tavLst>
                                        <p:tav tm="0">
                                          <p:val>
                                            <p:fltVal val="0"/>
                                          </p:val>
                                        </p:tav>
                                        <p:tav tm="100000">
                                          <p:val>
                                            <p:strVal val="#ppt_w"/>
                                          </p:val>
                                        </p:tav>
                                      </p:tavLst>
                                    </p:anim>
                                    <p:anim calcmode="lin" valueType="num">
                                      <p:cBhvr>
                                        <p:cTn id="223" dur="500" fill="hold"/>
                                        <p:tgtEl>
                                          <p:spTgt spid="40"/>
                                        </p:tgtEl>
                                        <p:attrNameLst>
                                          <p:attrName>ppt_h</p:attrName>
                                        </p:attrNameLst>
                                      </p:cBhvr>
                                      <p:tavLst>
                                        <p:tav tm="0">
                                          <p:val>
                                            <p:fltVal val="0"/>
                                          </p:val>
                                        </p:tav>
                                        <p:tav tm="100000">
                                          <p:val>
                                            <p:strVal val="#ppt_h"/>
                                          </p:val>
                                        </p:tav>
                                      </p:tavLst>
                                    </p:anim>
                                    <p:animEffect transition="in" filter="fade">
                                      <p:cBhvr>
                                        <p:cTn id="224" dur="500"/>
                                        <p:tgtEl>
                                          <p:spTgt spid="40"/>
                                        </p:tgtEl>
                                      </p:cBhvr>
                                    </p:animEffect>
                                  </p:childTnLst>
                                </p:cTn>
                              </p:par>
                            </p:childTnLst>
                          </p:cTn>
                        </p:par>
                        <p:par>
                          <p:cTn id="225" fill="hold">
                            <p:stCondLst>
                              <p:cond delay="2000"/>
                            </p:stCondLst>
                            <p:childTnLst>
                              <p:par>
                                <p:cTn id="226" presetID="53" presetClass="entr" presetSubtype="16" fill="hold" grpId="0" nodeType="afterEffect">
                                  <p:stCondLst>
                                    <p:cond delay="0"/>
                                  </p:stCondLst>
                                  <p:childTnLst>
                                    <p:set>
                                      <p:cBhvr>
                                        <p:cTn id="227" dur="1" fill="hold">
                                          <p:stCondLst>
                                            <p:cond delay="0"/>
                                          </p:stCondLst>
                                        </p:cTn>
                                        <p:tgtEl>
                                          <p:spTgt spid="41"/>
                                        </p:tgtEl>
                                        <p:attrNameLst>
                                          <p:attrName>style.visibility</p:attrName>
                                        </p:attrNameLst>
                                      </p:cBhvr>
                                      <p:to>
                                        <p:strVal val="visible"/>
                                      </p:to>
                                    </p:set>
                                    <p:anim calcmode="lin" valueType="num">
                                      <p:cBhvr>
                                        <p:cTn id="228" dur="500" fill="hold"/>
                                        <p:tgtEl>
                                          <p:spTgt spid="41"/>
                                        </p:tgtEl>
                                        <p:attrNameLst>
                                          <p:attrName>ppt_w</p:attrName>
                                        </p:attrNameLst>
                                      </p:cBhvr>
                                      <p:tavLst>
                                        <p:tav tm="0">
                                          <p:val>
                                            <p:fltVal val="0"/>
                                          </p:val>
                                        </p:tav>
                                        <p:tav tm="100000">
                                          <p:val>
                                            <p:strVal val="#ppt_w"/>
                                          </p:val>
                                        </p:tav>
                                      </p:tavLst>
                                    </p:anim>
                                    <p:anim calcmode="lin" valueType="num">
                                      <p:cBhvr>
                                        <p:cTn id="229" dur="500" fill="hold"/>
                                        <p:tgtEl>
                                          <p:spTgt spid="41"/>
                                        </p:tgtEl>
                                        <p:attrNameLst>
                                          <p:attrName>ppt_h</p:attrName>
                                        </p:attrNameLst>
                                      </p:cBhvr>
                                      <p:tavLst>
                                        <p:tav tm="0">
                                          <p:val>
                                            <p:fltVal val="0"/>
                                          </p:val>
                                        </p:tav>
                                        <p:tav tm="100000">
                                          <p:val>
                                            <p:strVal val="#ppt_h"/>
                                          </p:val>
                                        </p:tav>
                                      </p:tavLst>
                                    </p:anim>
                                    <p:animEffect transition="in" filter="fade">
                                      <p:cBhvr>
                                        <p:cTn id="23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8" grpId="0" animBg="1"/>
      <p:bldP spid="19" grpId="0" animBg="1"/>
      <p:bldP spid="17" grpId="0" animBg="1"/>
      <p:bldP spid="37" grpId="0" animBg="1"/>
      <p:bldP spid="29" grpId="0" animBg="1"/>
      <p:bldP spid="22" grpId="0"/>
      <p:bldP spid="22" grpId="1"/>
      <p:bldP spid="6" grpId="0" animBg="1"/>
      <p:bldP spid="6" grpId="1" animBg="1"/>
      <p:bldP spid="27" grpId="0"/>
      <p:bldP spid="27" grpId="3"/>
      <p:bldP spid="31" grpId="0" animBg="1"/>
      <p:bldP spid="31" grpId="1" animBg="1"/>
      <p:bldP spid="33" grpId="0" animBg="1"/>
      <p:bldP spid="33" grpId="2" animBg="1"/>
      <p:bldP spid="34" grpId="0" animBg="1"/>
      <p:bldP spid="34" grpId="2" animBg="1"/>
      <p:bldP spid="35" grpId="0" animBg="1"/>
      <p:bldP spid="36" grpId="0" animBg="1"/>
      <p:bldP spid="39" grpId="0" animBg="1"/>
      <p:bldP spid="40"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816" y="4247251"/>
            <a:ext cx="1200401" cy="2414295"/>
          </a:xfrm>
          <a:prstGeom prst="rect">
            <a:avLst/>
          </a:prstGeom>
        </p:spPr>
      </p:pic>
      <p:sp>
        <p:nvSpPr>
          <p:cNvPr id="33" name="Left Brace 32"/>
          <p:cNvSpPr/>
          <p:nvPr/>
        </p:nvSpPr>
        <p:spPr>
          <a:xfrm>
            <a:off x="3790640" y="4691616"/>
            <a:ext cx="471688" cy="1001662"/>
          </a:xfrm>
          <a:prstGeom prst="leftBr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294353" y="4898296"/>
            <a:ext cx="692818" cy="523220"/>
          </a:xfrm>
          <a:prstGeom prst="rect">
            <a:avLst/>
          </a:prstGeom>
          <a:noFill/>
        </p:spPr>
        <p:txBody>
          <a:bodyPr wrap="none" rtlCol="0">
            <a:spAutoFit/>
          </a:bodyPr>
          <a:lstStyle/>
          <a:p>
            <a:r>
              <a:rPr lang="en-US" sz="1400" dirty="0" err="1" smtClean="0">
                <a:latin typeface="Cambria" panose="02040503050406030204" pitchFamily="18" charset="0"/>
              </a:rPr>
              <a:t>Tintin</a:t>
            </a:r>
            <a:r>
              <a:rPr lang="en-US" sz="1400" dirty="0" smtClean="0">
                <a:latin typeface="Cambria" panose="02040503050406030204" pitchFamily="18" charset="0"/>
              </a:rPr>
              <a:t> </a:t>
            </a:r>
          </a:p>
          <a:p>
            <a:r>
              <a:rPr lang="en-US" sz="1400" dirty="0" smtClean="0">
                <a:latin typeface="Cambria" panose="02040503050406030204" pitchFamily="18" charset="0"/>
              </a:rPr>
              <a:t>object</a:t>
            </a:r>
          </a:p>
        </p:txBody>
      </p:sp>
      <p:sp>
        <p:nvSpPr>
          <p:cNvPr id="2" name="Title 1"/>
          <p:cNvSpPr>
            <a:spLocks noGrp="1"/>
          </p:cNvSpPr>
          <p:nvPr>
            <p:ph type="title"/>
          </p:nvPr>
        </p:nvSpPr>
        <p:spPr/>
        <p:txBody>
          <a:bodyPr/>
          <a:lstStyle/>
          <a:p>
            <a:r>
              <a:rPr lang="en-US" dirty="0" smtClean="0"/>
              <a:t>Composition Relationship</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latin typeface="Cambria" panose="02040503050406030204" pitchFamily="18" charset="0"/>
              </a:rPr>
              <a:t>17</a:t>
            </a:fld>
            <a:endParaRPr lang="en-US" dirty="0">
              <a:latin typeface="Cambria" panose="02040503050406030204" pitchFamily="18" charset="0"/>
            </a:endParaRPr>
          </a:p>
        </p:txBody>
      </p:sp>
      <p:sp>
        <p:nvSpPr>
          <p:cNvPr id="7" name="Rectangle 6"/>
          <p:cNvSpPr/>
          <p:nvPr/>
        </p:nvSpPr>
        <p:spPr>
          <a:xfrm>
            <a:off x="228600" y="1159637"/>
            <a:ext cx="2667000" cy="55318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bg1">
                    <a:lumMod val="50000"/>
                  </a:schemeClr>
                </a:solidFill>
                <a:latin typeface="Cambria" panose="02040503050406030204" pitchFamily="18" charset="0"/>
              </a:rPr>
              <a:t>class Snowy{</a:t>
            </a:r>
          </a:p>
          <a:p>
            <a:r>
              <a:rPr lang="en-US" sz="1600" dirty="0">
                <a:solidFill>
                  <a:schemeClr val="bg1">
                    <a:lumMod val="50000"/>
                  </a:schemeClr>
                </a:solidFill>
                <a:latin typeface="Cambria" panose="02040503050406030204" pitchFamily="18" charset="0"/>
              </a:rPr>
              <a:t> </a:t>
            </a:r>
            <a:r>
              <a:rPr lang="en-US" sz="1600" dirty="0" smtClean="0">
                <a:solidFill>
                  <a:schemeClr val="bg1">
                    <a:lumMod val="50000"/>
                  </a:schemeClr>
                </a:solidFill>
                <a:latin typeface="Cambria" panose="02040503050406030204" pitchFamily="18" charset="0"/>
              </a:rPr>
              <a:t>   Snowy( );</a:t>
            </a:r>
          </a:p>
          <a:p>
            <a:r>
              <a:rPr lang="en-US" sz="1600" dirty="0">
                <a:solidFill>
                  <a:schemeClr val="bg1">
                    <a:lumMod val="50000"/>
                  </a:schemeClr>
                </a:solidFill>
                <a:latin typeface="Cambria" panose="02040503050406030204" pitchFamily="18" charset="0"/>
              </a:rPr>
              <a:t> </a:t>
            </a:r>
            <a:r>
              <a:rPr lang="en-US" sz="1600" dirty="0" smtClean="0">
                <a:solidFill>
                  <a:schemeClr val="bg1">
                    <a:lumMod val="50000"/>
                  </a:schemeClr>
                </a:solidFill>
                <a:latin typeface="Cambria" panose="02040503050406030204" pitchFamily="18" charset="0"/>
              </a:rPr>
              <a:t>   void </a:t>
            </a:r>
            <a:r>
              <a:rPr lang="en-US" sz="1600" dirty="0" err="1" smtClean="0">
                <a:solidFill>
                  <a:schemeClr val="bg1">
                    <a:lumMod val="50000"/>
                  </a:schemeClr>
                </a:solidFill>
                <a:latin typeface="Cambria" panose="02040503050406030204" pitchFamily="18" charset="0"/>
              </a:rPr>
              <a:t>drink_whiskey</a:t>
            </a:r>
            <a:r>
              <a:rPr lang="en-US" sz="1600" dirty="0" smtClean="0">
                <a:solidFill>
                  <a:schemeClr val="bg1">
                    <a:lumMod val="50000"/>
                  </a:schemeClr>
                </a:solidFill>
                <a:latin typeface="Cambria" panose="02040503050406030204" pitchFamily="18" charset="0"/>
              </a:rPr>
              <a:t>( );</a:t>
            </a:r>
          </a:p>
          <a:p>
            <a:r>
              <a:rPr lang="en-US" sz="1600" dirty="0">
                <a:solidFill>
                  <a:schemeClr val="bg1">
                    <a:lumMod val="50000"/>
                  </a:schemeClr>
                </a:solidFill>
                <a:latin typeface="Cambria" panose="02040503050406030204" pitchFamily="18" charset="0"/>
              </a:rPr>
              <a:t> </a:t>
            </a:r>
            <a:r>
              <a:rPr lang="en-US" sz="1600" dirty="0" smtClean="0">
                <a:solidFill>
                  <a:schemeClr val="bg1">
                    <a:lumMod val="50000"/>
                  </a:schemeClr>
                </a:solidFill>
                <a:latin typeface="Cambria" panose="02040503050406030204" pitchFamily="18" charset="0"/>
              </a:rPr>
              <a:t>   ~Snowy( );</a:t>
            </a:r>
          </a:p>
          <a:p>
            <a:r>
              <a:rPr lang="en-US" sz="1600" dirty="0" smtClean="0">
                <a:solidFill>
                  <a:schemeClr val="bg1">
                    <a:lumMod val="50000"/>
                  </a:schemeClr>
                </a:solidFill>
                <a:latin typeface="Cambria" panose="02040503050406030204" pitchFamily="18" charset="0"/>
              </a:rPr>
              <a:t>};</a:t>
            </a:r>
          </a:p>
          <a:p>
            <a:endParaRPr lang="en-US" sz="1600" dirty="0">
              <a:solidFill>
                <a:schemeClr val="tx1"/>
              </a:solidFill>
              <a:latin typeface="Cambria" panose="02040503050406030204" pitchFamily="18" charset="0"/>
            </a:endParaRPr>
          </a:p>
          <a:p>
            <a:r>
              <a:rPr lang="en-US" sz="1600" dirty="0" smtClean="0">
                <a:solidFill>
                  <a:srgbClr val="00642D"/>
                </a:solidFill>
                <a:latin typeface="Cambria" panose="02040503050406030204" pitchFamily="18" charset="0"/>
              </a:rPr>
              <a:t>class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p>
          <a:p>
            <a:r>
              <a:rPr lang="en-US" sz="1600" dirty="0">
                <a:solidFill>
                  <a:srgbClr val="00642D"/>
                </a:solidFill>
                <a:latin typeface="Cambria" panose="02040503050406030204" pitchFamily="18" charset="0"/>
              </a:rPr>
              <a:t> </a:t>
            </a:r>
            <a:r>
              <a:rPr lang="en-US" sz="1600" dirty="0" smtClean="0">
                <a:solidFill>
                  <a:srgbClr val="00642D"/>
                </a:solidFill>
                <a:latin typeface="Cambria" panose="02040503050406030204" pitchFamily="18" charset="0"/>
              </a:rPr>
              <a:t>   . . .</a:t>
            </a:r>
          </a:p>
          <a:p>
            <a:r>
              <a:rPr lang="en-US" sz="1600" dirty="0" smtClean="0">
                <a:solidFill>
                  <a:srgbClr val="00642D"/>
                </a:solidFill>
                <a:latin typeface="Cambria" panose="02040503050406030204" pitchFamily="18" charset="0"/>
              </a:rPr>
              <a:t>  </a:t>
            </a:r>
            <a:r>
              <a:rPr lang="en-US" sz="1600" dirty="0">
                <a:solidFill>
                  <a:srgbClr val="00642D"/>
                </a:solidFill>
                <a:latin typeface="Cambria" panose="02040503050406030204" pitchFamily="18" charset="0"/>
              </a:rPr>
              <a:t> </a:t>
            </a:r>
            <a:r>
              <a:rPr lang="en-US" sz="1600" dirty="0" smtClean="0">
                <a:solidFill>
                  <a:srgbClr val="00642D"/>
                </a:solidFill>
                <a:latin typeface="Cambria" panose="02040503050406030204" pitchFamily="18" charset="0"/>
              </a:rPr>
              <a:t> Snowy s;</a:t>
            </a:r>
          </a:p>
          <a:p>
            <a:r>
              <a:rPr lang="en-US" sz="1600" dirty="0">
                <a:solidFill>
                  <a:srgbClr val="00642D"/>
                </a:solidFill>
                <a:latin typeface="Cambria" panose="02040503050406030204" pitchFamily="18" charset="0"/>
              </a:rPr>
              <a:t> </a:t>
            </a:r>
            <a:r>
              <a:rPr lang="en-US" sz="1600" dirty="0" smtClean="0">
                <a:solidFill>
                  <a:srgbClr val="00642D"/>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p>
          <a:p>
            <a:r>
              <a:rPr lang="en-US" sz="1600" dirty="0">
                <a:solidFill>
                  <a:srgbClr val="00642D"/>
                </a:solidFill>
                <a:latin typeface="Cambria" panose="02040503050406030204" pitchFamily="18" charset="0"/>
              </a:rPr>
              <a:t> </a:t>
            </a:r>
            <a:r>
              <a:rPr lang="en-US" sz="1600" dirty="0" smtClean="0">
                <a:solidFill>
                  <a:srgbClr val="00642D"/>
                </a:solidFill>
                <a:latin typeface="Cambria" panose="02040503050406030204" pitchFamily="18" charset="0"/>
              </a:rPr>
              <a:t>   void </a:t>
            </a:r>
            <a:r>
              <a:rPr lang="en-US" sz="1600" dirty="0" err="1" smtClean="0">
                <a:solidFill>
                  <a:srgbClr val="00642D"/>
                </a:solidFill>
                <a:latin typeface="Cambria" panose="02040503050406030204" pitchFamily="18" charset="0"/>
              </a:rPr>
              <a:t>solve_mystery</a:t>
            </a:r>
            <a:r>
              <a:rPr lang="en-US" sz="1600" dirty="0" smtClean="0">
                <a:solidFill>
                  <a:srgbClr val="00642D"/>
                </a:solidFill>
                <a:latin typeface="Cambria" panose="02040503050406030204" pitchFamily="18" charset="0"/>
              </a:rPr>
              <a:t>( );</a:t>
            </a:r>
          </a:p>
          <a:p>
            <a:r>
              <a:rPr lang="en-US" sz="1600" dirty="0" smtClean="0">
                <a:solidFill>
                  <a:srgbClr val="00642D"/>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p>
          <a:p>
            <a:r>
              <a:rPr lang="en-US" sz="1600" dirty="0" smtClean="0">
                <a:solidFill>
                  <a:srgbClr val="00642D"/>
                </a:solidFill>
                <a:latin typeface="Cambria" panose="02040503050406030204" pitchFamily="18" charset="0"/>
              </a:rPr>
              <a:t>}</a:t>
            </a:r>
          </a:p>
          <a:p>
            <a:endParaRPr lang="en-US" sz="1600" dirty="0" smtClean="0">
              <a:solidFill>
                <a:schemeClr val="tx1"/>
              </a:solidFill>
              <a:latin typeface="Cambria" panose="02040503050406030204" pitchFamily="18" charset="0"/>
            </a:endParaRPr>
          </a:p>
          <a:p>
            <a:r>
              <a:rPr lang="en-US" sz="1600" dirty="0" err="1" smtClean="0">
                <a:solidFill>
                  <a:schemeClr val="tx1"/>
                </a:solidFill>
                <a:latin typeface="Cambria" panose="02040503050406030204" pitchFamily="18" charset="0"/>
              </a:rPr>
              <a:t>int</a:t>
            </a:r>
            <a:r>
              <a:rPr lang="en-US" sz="1600" dirty="0" smtClean="0">
                <a:solidFill>
                  <a:schemeClr val="tx1"/>
                </a:solidFill>
                <a:latin typeface="Cambria" panose="02040503050406030204" pitchFamily="18" charset="0"/>
              </a:rPr>
              <a:t> main( ) {</a:t>
            </a:r>
          </a:p>
          <a:p>
            <a:r>
              <a:rPr lang="en-US" sz="1600" dirty="0">
                <a:solidFill>
                  <a:schemeClr val="tx1"/>
                </a:solidFill>
                <a:latin typeface="Cambria" panose="02040503050406030204" pitchFamily="18" charset="0"/>
              </a:rPr>
              <a:t> </a:t>
            </a:r>
            <a:r>
              <a:rPr lang="en-US" sz="1600" dirty="0" smtClean="0">
                <a:solidFill>
                  <a:schemeClr val="tx1"/>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t;</a:t>
            </a:r>
          </a:p>
          <a:p>
            <a:r>
              <a:rPr lang="en-US" sz="1600" dirty="0">
                <a:solidFill>
                  <a:srgbClr val="00642D"/>
                </a:solidFill>
                <a:latin typeface="Cambria" panose="02040503050406030204" pitchFamily="18" charset="0"/>
              </a:rPr>
              <a:t> </a:t>
            </a:r>
            <a:r>
              <a:rPr lang="en-US" sz="1600" dirty="0" smtClean="0">
                <a:solidFill>
                  <a:srgbClr val="00642D"/>
                </a:solidFill>
                <a:latin typeface="Cambria" panose="02040503050406030204" pitchFamily="18" charset="0"/>
              </a:rPr>
              <a:t>   </a:t>
            </a:r>
            <a:r>
              <a:rPr lang="en-US" sz="1600" dirty="0" err="1" smtClean="0">
                <a:solidFill>
                  <a:srgbClr val="00642D"/>
                </a:solidFill>
                <a:latin typeface="Cambria" panose="02040503050406030204" pitchFamily="18" charset="0"/>
              </a:rPr>
              <a:t>t.solve_mystery</a:t>
            </a:r>
            <a:r>
              <a:rPr lang="en-US" sz="1600" dirty="0" smtClean="0">
                <a:solidFill>
                  <a:srgbClr val="00642D"/>
                </a:solidFill>
                <a:latin typeface="Cambria" panose="02040503050406030204" pitchFamily="18" charset="0"/>
              </a:rPr>
              <a:t>( );</a:t>
            </a:r>
            <a:endParaRPr lang="en-US" sz="2000" dirty="0" smtClean="0">
              <a:solidFill>
                <a:schemeClr val="tx1"/>
              </a:solidFill>
              <a:latin typeface="Cambria" panose="02040503050406030204" pitchFamily="18" charset="0"/>
            </a:endParaRPr>
          </a:p>
          <a:p>
            <a:r>
              <a:rPr lang="en-US" sz="1600" dirty="0">
                <a:solidFill>
                  <a:schemeClr val="tx1"/>
                </a:solidFill>
                <a:latin typeface="Cambria" panose="02040503050406030204" pitchFamily="18" charset="0"/>
              </a:rPr>
              <a:t>}</a:t>
            </a:r>
            <a:endParaRPr lang="en-US" sz="1600" dirty="0" smtClean="0">
              <a:solidFill>
                <a:schemeClr val="tx1"/>
              </a:solidFill>
              <a:latin typeface="Cambria" panose="02040503050406030204" pitchFamily="18" charset="0"/>
            </a:endParaRPr>
          </a:p>
        </p:txBody>
      </p:sp>
      <p:sp>
        <p:nvSpPr>
          <p:cNvPr id="8" name="TextBox 7"/>
          <p:cNvSpPr txBox="1"/>
          <p:nvPr/>
        </p:nvSpPr>
        <p:spPr>
          <a:xfrm>
            <a:off x="7052838" y="1159637"/>
            <a:ext cx="1591461" cy="369332"/>
          </a:xfrm>
          <a:prstGeom prst="rect">
            <a:avLst/>
          </a:prstGeom>
          <a:noFill/>
        </p:spPr>
        <p:txBody>
          <a:bodyPr wrap="none" rtlCol="0">
            <a:spAutoFit/>
          </a:bodyPr>
          <a:lstStyle/>
          <a:p>
            <a:r>
              <a:rPr lang="en-US" b="1" dirty="0" smtClean="0">
                <a:latin typeface="Cambria" panose="02040503050406030204" pitchFamily="18" charset="0"/>
              </a:rPr>
              <a:t>Object-traces</a:t>
            </a:r>
            <a:endParaRPr lang="en-US" b="1" dirty="0">
              <a:latin typeface="Cambria" panose="02040503050406030204" pitchFamily="18" charset="0"/>
            </a:endParaRPr>
          </a:p>
        </p:txBody>
      </p:sp>
      <p:sp>
        <p:nvSpPr>
          <p:cNvPr id="15" name="TextBox 14"/>
          <p:cNvSpPr txBox="1"/>
          <p:nvPr/>
        </p:nvSpPr>
        <p:spPr>
          <a:xfrm>
            <a:off x="5379937" y="4419600"/>
            <a:ext cx="678391" cy="307777"/>
          </a:xfrm>
          <a:prstGeom prst="rect">
            <a:avLst/>
          </a:prstGeom>
          <a:noFill/>
        </p:spPr>
        <p:txBody>
          <a:bodyPr wrap="none" rtlCol="0">
            <a:spAutoFit/>
          </a:bodyPr>
          <a:lstStyle/>
          <a:p>
            <a:r>
              <a:rPr lang="en-US" sz="1400" dirty="0" smtClean="0">
                <a:latin typeface="Cambria" panose="02040503050406030204" pitchFamily="18" charset="0"/>
              </a:rPr>
              <a:t>0xff00</a:t>
            </a:r>
            <a:endParaRPr lang="en-US" sz="1400" dirty="0">
              <a:latin typeface="Cambria" panose="02040503050406030204" pitchFamily="18" charset="0"/>
            </a:endParaRPr>
          </a:p>
        </p:txBody>
      </p:sp>
      <p:cxnSp>
        <p:nvCxnSpPr>
          <p:cNvPr id="16" name="Straight Arrow Connector 15"/>
          <p:cNvCxnSpPr/>
          <p:nvPr/>
        </p:nvCxnSpPr>
        <p:spPr>
          <a:xfrm flipH="1">
            <a:off x="5379937" y="4719638"/>
            <a:ext cx="533400" cy="0"/>
          </a:xfrm>
          <a:prstGeom prst="straightConnector1">
            <a:avLst/>
          </a:prstGeom>
          <a:ln w="254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346856" y="5197003"/>
            <a:ext cx="1012391" cy="496275"/>
          </a:xfrm>
          <a:prstGeom prst="rect">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endParaRPr lang="en-US" dirty="0">
              <a:latin typeface="Cambria" panose="02040503050406030204" pitchFamily="18" charset="0"/>
            </a:endParaRPr>
          </a:p>
        </p:txBody>
      </p:sp>
      <p:sp>
        <p:nvSpPr>
          <p:cNvPr id="19" name="Rectangle 18"/>
          <p:cNvSpPr/>
          <p:nvPr/>
        </p:nvSpPr>
        <p:spPr>
          <a:xfrm>
            <a:off x="4346856" y="5032177"/>
            <a:ext cx="1012391" cy="24102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26" name="Rectangle 25"/>
          <p:cNvSpPr/>
          <p:nvPr/>
        </p:nvSpPr>
        <p:spPr>
          <a:xfrm>
            <a:off x="4343400" y="4714951"/>
            <a:ext cx="1012391" cy="317226"/>
          </a:xfrm>
          <a:prstGeom prst="rect">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cxnSp>
        <p:nvCxnSpPr>
          <p:cNvPr id="28" name="Straight Connector 27"/>
          <p:cNvCxnSpPr/>
          <p:nvPr/>
        </p:nvCxnSpPr>
        <p:spPr>
          <a:xfrm flipH="1">
            <a:off x="3825051" y="2359313"/>
            <a:ext cx="456132" cy="0"/>
          </a:xfrm>
          <a:prstGeom prst="line">
            <a:avLst/>
          </a:prstGeom>
          <a:noFill/>
          <a:ln w="38100" cap="flat" cmpd="sng" algn="ctr">
            <a:solidFill>
              <a:srgbClr val="FF0000"/>
            </a:solidFill>
            <a:prstDash val="solid"/>
            <a:tailEnd type="diamond" w="lg" len="lg"/>
          </a:ln>
          <a:effectLst/>
        </p:spPr>
      </p:cxnSp>
      <p:sp>
        <p:nvSpPr>
          <p:cNvPr id="29" name="TextBox 28"/>
          <p:cNvSpPr txBox="1"/>
          <p:nvPr/>
        </p:nvSpPr>
        <p:spPr>
          <a:xfrm>
            <a:off x="4282251" y="2209800"/>
            <a:ext cx="238078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mbria" panose="02040503050406030204" pitchFamily="18" charset="0"/>
              </a:rPr>
              <a:t>Composition (Has A) relationship</a:t>
            </a:r>
          </a:p>
        </p:txBody>
      </p:sp>
      <p:cxnSp>
        <p:nvCxnSpPr>
          <p:cNvPr id="30" name="Straight Connector 29"/>
          <p:cNvCxnSpPr>
            <a:stCxn id="23" idx="2"/>
          </p:cNvCxnSpPr>
          <p:nvPr/>
        </p:nvCxnSpPr>
        <p:spPr>
          <a:xfrm flipH="1">
            <a:off x="4843017" y="2971800"/>
            <a:ext cx="359504" cy="0"/>
          </a:xfrm>
          <a:prstGeom prst="line">
            <a:avLst/>
          </a:prstGeom>
          <a:noFill/>
          <a:ln w="38100" cap="flat" cmpd="sng" algn="ctr">
            <a:solidFill>
              <a:srgbClr val="FF0000"/>
            </a:solidFill>
            <a:prstDash val="solid"/>
            <a:tailEnd type="diamond" w="lg" len="lg"/>
          </a:ln>
          <a:effectLst/>
        </p:spPr>
      </p:cxnSp>
      <p:sp>
        <p:nvSpPr>
          <p:cNvPr id="11" name="Oval 10"/>
          <p:cNvSpPr/>
          <p:nvPr/>
        </p:nvSpPr>
        <p:spPr>
          <a:xfrm>
            <a:off x="3286869" y="2743200"/>
            <a:ext cx="1421631" cy="457200"/>
          </a:xfrm>
          <a:prstGeom prst="ellipse">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1"/>
                </a:solidFill>
                <a:latin typeface="Cambria" panose="02040503050406030204" pitchFamily="18" charset="0"/>
              </a:rPr>
              <a:t>~</a:t>
            </a:r>
            <a:r>
              <a:rPr lang="en-US" dirty="0" err="1" smtClean="0">
                <a:solidFill>
                  <a:schemeClr val="bg1"/>
                </a:solidFill>
                <a:latin typeface="Cambria" panose="02040503050406030204" pitchFamily="18" charset="0"/>
              </a:rPr>
              <a:t>Tintin</a:t>
            </a:r>
            <a:r>
              <a:rPr lang="en-US" dirty="0" smtClean="0">
                <a:solidFill>
                  <a:schemeClr val="bg1"/>
                </a:solidFill>
                <a:latin typeface="Cambria" panose="02040503050406030204" pitchFamily="18" charset="0"/>
              </a:rPr>
              <a:t>( )</a:t>
            </a:r>
            <a:endParaRPr lang="en-US" sz="1600" dirty="0">
              <a:solidFill>
                <a:schemeClr val="bg1"/>
              </a:solidFill>
              <a:latin typeface="Cambria" panose="02040503050406030204" pitchFamily="18" charset="0"/>
            </a:endParaRPr>
          </a:p>
        </p:txBody>
      </p:sp>
      <p:sp>
        <p:nvSpPr>
          <p:cNvPr id="23" name="Oval 22"/>
          <p:cNvSpPr/>
          <p:nvPr/>
        </p:nvSpPr>
        <p:spPr>
          <a:xfrm>
            <a:off x="5202521" y="2743200"/>
            <a:ext cx="1503079" cy="4572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1"/>
                </a:solidFill>
                <a:latin typeface="Cambria" panose="02040503050406030204" pitchFamily="18" charset="0"/>
              </a:rPr>
              <a:t>~Snowy( )</a:t>
            </a:r>
            <a:endParaRPr lang="en-US" sz="1600" dirty="0">
              <a:solidFill>
                <a:schemeClr val="bg1"/>
              </a:solidFill>
              <a:latin typeface="Cambria" panose="02040503050406030204" pitchFamily="18" charset="0"/>
            </a:endParaRPr>
          </a:p>
        </p:txBody>
      </p:sp>
      <p:sp>
        <p:nvSpPr>
          <p:cNvPr id="31" name="TextBox 30"/>
          <p:cNvSpPr txBox="1"/>
          <p:nvPr/>
        </p:nvSpPr>
        <p:spPr>
          <a:xfrm>
            <a:off x="5384899" y="4754554"/>
            <a:ext cx="678391" cy="307777"/>
          </a:xfrm>
          <a:prstGeom prst="rect">
            <a:avLst/>
          </a:prstGeom>
          <a:noFill/>
        </p:spPr>
        <p:txBody>
          <a:bodyPr wrap="none" rtlCol="0">
            <a:spAutoFit/>
          </a:bodyPr>
          <a:lstStyle/>
          <a:p>
            <a:r>
              <a:rPr lang="en-US" sz="1400" dirty="0" smtClean="0">
                <a:latin typeface="Cambria" panose="02040503050406030204" pitchFamily="18" charset="0"/>
              </a:rPr>
              <a:t>0xff10</a:t>
            </a:r>
            <a:endParaRPr lang="en-US" sz="1400" dirty="0">
              <a:latin typeface="Cambria" panose="02040503050406030204" pitchFamily="18" charset="0"/>
            </a:endParaRPr>
          </a:p>
        </p:txBody>
      </p:sp>
      <p:cxnSp>
        <p:nvCxnSpPr>
          <p:cNvPr id="32" name="Straight Arrow Connector 31"/>
          <p:cNvCxnSpPr/>
          <p:nvPr/>
        </p:nvCxnSpPr>
        <p:spPr>
          <a:xfrm flipH="1">
            <a:off x="5391401" y="5046554"/>
            <a:ext cx="533400" cy="0"/>
          </a:xfrm>
          <a:prstGeom prst="straightConnector1">
            <a:avLst/>
          </a:prstGeom>
          <a:ln w="254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graphicFrame>
        <p:nvGraphicFramePr>
          <p:cNvPr id="35" name="Table 34"/>
          <p:cNvGraphicFramePr>
            <a:graphicFrameLocks noGrp="1"/>
          </p:cNvGraphicFramePr>
          <p:nvPr>
            <p:extLst>
              <p:ext uri="{D42A27DB-BD31-4B8C-83A1-F6EECF244321}">
                <p14:modId xmlns:p14="http://schemas.microsoft.com/office/powerpoint/2010/main" val="356705180"/>
              </p:ext>
            </p:extLst>
          </p:nvPr>
        </p:nvGraphicFramePr>
        <p:xfrm>
          <a:off x="7048525" y="1828800"/>
          <a:ext cx="1863655" cy="2682240"/>
        </p:xfrm>
        <a:graphic>
          <a:graphicData uri="http://schemas.openxmlformats.org/drawingml/2006/table">
            <a:tbl>
              <a:tblPr firstRow="1" bandRow="1">
                <a:tableStyleId>{2D5ABB26-0587-4C30-8999-92F81FD0307C}</a:tableStyleId>
              </a:tblPr>
              <a:tblGrid>
                <a:gridCol w="1638275"/>
                <a:gridCol w="225380"/>
              </a:tblGrid>
              <a:tr h="0">
                <a:tc>
                  <a:txBody>
                    <a:bodyPr/>
                    <a:lstStyle/>
                    <a:p>
                      <a:r>
                        <a:rPr lang="en-US" sz="1600" baseline="0" dirty="0" err="1" smtClean="0">
                          <a:solidFill>
                            <a:srgbClr val="00642D"/>
                          </a:solidFill>
                          <a:latin typeface="Cambria" panose="02040503050406030204" pitchFamily="18" charset="0"/>
                        </a:rPr>
                        <a:t>Tintin</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C</a:t>
                      </a:r>
                      <a:endParaRPr lang="en-US" sz="1600" baseline="0" dirty="0">
                        <a:solidFill>
                          <a:srgbClr val="00642D"/>
                        </a:solidFill>
                        <a:latin typeface="Cambria" panose="02040503050406030204" pitchFamily="18" charset="0"/>
                      </a:endParaRPr>
                    </a:p>
                  </a:txBody>
                  <a:tcPr/>
                </a:tc>
              </a:tr>
              <a:tr h="0">
                <a:tc>
                  <a:txBody>
                    <a:bodyPr/>
                    <a:lstStyle/>
                    <a:p>
                      <a:r>
                        <a:rPr lang="en-US" sz="1600" baseline="0" dirty="0" err="1" smtClean="0">
                          <a:solidFill>
                            <a:srgbClr val="00642D"/>
                          </a:solidFill>
                          <a:latin typeface="Cambria" panose="02040503050406030204" pitchFamily="18" charset="0"/>
                        </a:rPr>
                        <a:t>Tintin</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R</a:t>
                      </a:r>
                      <a:endParaRPr lang="en-US" sz="1600" baseline="0" dirty="0">
                        <a:solidFill>
                          <a:srgbClr val="00642D"/>
                        </a:solidFill>
                        <a:latin typeface="Cambria" panose="02040503050406030204" pitchFamily="18" charset="0"/>
                      </a:endParaRPr>
                    </a:p>
                  </a:txBody>
                  <a:tcPr/>
                </a:tc>
              </a:tr>
              <a:tr h="0">
                <a:tc>
                  <a:txBody>
                    <a:bodyPr/>
                    <a:lstStyle/>
                    <a:p>
                      <a:r>
                        <a:rPr lang="en-US" sz="1600" baseline="0" dirty="0" smtClean="0">
                          <a:solidFill>
                            <a:schemeClr val="bg1">
                              <a:lumMod val="50000"/>
                            </a:schemeClr>
                          </a:solidFill>
                          <a:latin typeface="Cambria" panose="02040503050406030204" pitchFamily="18" charset="0"/>
                        </a:rPr>
                        <a:t>    Snowy( )</a:t>
                      </a:r>
                      <a:endParaRPr lang="en-US" sz="1600" baseline="0" dirty="0">
                        <a:solidFill>
                          <a:schemeClr val="bg1">
                            <a:lumMod val="50000"/>
                          </a:schemeClr>
                        </a:solidFill>
                        <a:latin typeface="Cambria" panose="02040503050406030204" pitchFamily="18" charset="0"/>
                      </a:endParaRPr>
                    </a:p>
                  </a:txBody>
                  <a:tcPr/>
                </a:tc>
                <a:tc>
                  <a:txBody>
                    <a:bodyPr/>
                    <a:lstStyle/>
                    <a:p>
                      <a:endParaRPr lang="en-US" sz="1600" baseline="0" dirty="0">
                        <a:solidFill>
                          <a:srgbClr val="00642D"/>
                        </a:solidFill>
                        <a:latin typeface="Cambria" panose="02040503050406030204" pitchFamily="18" charset="0"/>
                      </a:endParaRPr>
                    </a:p>
                  </a:txBody>
                  <a:tcPr/>
                </a:tc>
              </a:tr>
              <a:tr h="0">
                <a:tc>
                  <a:txBody>
                    <a:bodyPr/>
                    <a:lstStyle/>
                    <a:p>
                      <a:r>
                        <a:rPr lang="en-US" sz="1600" baseline="0" dirty="0" err="1" smtClean="0">
                          <a:solidFill>
                            <a:srgbClr val="00642D"/>
                          </a:solidFill>
                          <a:latin typeface="Cambria" panose="02040503050406030204" pitchFamily="18" charset="0"/>
                        </a:rPr>
                        <a:t>solve_mystery</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C</a:t>
                      </a:r>
                      <a:endParaRPr lang="en-US" sz="1600" baseline="0" dirty="0">
                        <a:solidFill>
                          <a:srgbClr val="00642D"/>
                        </a:solidFill>
                        <a:latin typeface="Cambria" panose="02040503050406030204" pitchFamily="18" charset="0"/>
                      </a:endParaRPr>
                    </a:p>
                  </a:txBody>
                  <a:tcPr/>
                </a:tc>
              </a:tr>
              <a:tr h="0">
                <a:tc>
                  <a:txBody>
                    <a:bodyPr/>
                    <a:lstStyle/>
                    <a:p>
                      <a:r>
                        <a:rPr lang="en-US" sz="1600" baseline="0" dirty="0" err="1" smtClean="0">
                          <a:solidFill>
                            <a:srgbClr val="00642D"/>
                          </a:solidFill>
                          <a:latin typeface="Cambria" panose="02040503050406030204" pitchFamily="18" charset="0"/>
                        </a:rPr>
                        <a:t>solve_mystery</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R</a:t>
                      </a:r>
                      <a:endParaRPr lang="en-US" sz="1600" baseline="0" dirty="0">
                        <a:solidFill>
                          <a:srgbClr val="00642D"/>
                        </a:solidFill>
                        <a:latin typeface="Cambria" panose="02040503050406030204" pitchFamily="18" charset="0"/>
                      </a:endParaRPr>
                    </a:p>
                  </a:txBody>
                  <a:tcPr/>
                </a:tc>
              </a:tr>
              <a:tr h="0">
                <a:tc>
                  <a:txBody>
                    <a:bodyPr/>
                    <a:lstStyle/>
                    <a:p>
                      <a:r>
                        <a:rPr lang="en-US" sz="1600" baseline="0" dirty="0" smtClean="0">
                          <a:solidFill>
                            <a:srgbClr val="00642D"/>
                          </a:solidFill>
                          <a:latin typeface="Cambria" panose="02040503050406030204" pitchFamily="18" charset="0"/>
                        </a:rPr>
                        <a:t>~</a:t>
                      </a:r>
                      <a:r>
                        <a:rPr lang="en-US" sz="1600" baseline="0" dirty="0" err="1" smtClean="0">
                          <a:solidFill>
                            <a:srgbClr val="00642D"/>
                          </a:solidFill>
                          <a:latin typeface="Cambria" panose="02040503050406030204" pitchFamily="18" charset="0"/>
                        </a:rPr>
                        <a:t>Tintin</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C</a:t>
                      </a:r>
                      <a:endParaRPr lang="en-US" sz="1600" baseline="0" dirty="0">
                        <a:solidFill>
                          <a:srgbClr val="00642D"/>
                        </a:solidFill>
                        <a:latin typeface="Cambria" panose="02040503050406030204" pitchFamily="18" charset="0"/>
                      </a:endParaRPr>
                    </a:p>
                  </a:txBody>
                  <a:tcPr/>
                </a:tc>
              </a:tr>
              <a:tr h="0">
                <a:tc>
                  <a:txBody>
                    <a:bodyPr/>
                    <a:lstStyle/>
                    <a:p>
                      <a:r>
                        <a:rPr lang="en-US" sz="1600" b="0" i="0" u="none" baseline="0" dirty="0" smtClean="0">
                          <a:solidFill>
                            <a:srgbClr val="00642D"/>
                          </a:solidFill>
                          <a:latin typeface="Cambria" panose="02040503050406030204" pitchFamily="18" charset="0"/>
                        </a:rPr>
                        <a:t>~</a:t>
                      </a:r>
                      <a:r>
                        <a:rPr lang="en-US" sz="1600" b="0" i="0" u="none" baseline="0" dirty="0" err="1" smtClean="0">
                          <a:solidFill>
                            <a:srgbClr val="00642D"/>
                          </a:solidFill>
                          <a:latin typeface="Cambria" panose="02040503050406030204" pitchFamily="18" charset="0"/>
                        </a:rPr>
                        <a:t>Tintin</a:t>
                      </a:r>
                      <a:r>
                        <a:rPr lang="en-US" sz="1600" b="0" i="0" u="none" baseline="0" dirty="0" smtClean="0">
                          <a:solidFill>
                            <a:srgbClr val="00642D"/>
                          </a:solidFill>
                          <a:latin typeface="Cambria" panose="02040503050406030204" pitchFamily="18" charset="0"/>
                        </a:rPr>
                        <a:t>( )</a:t>
                      </a:r>
                      <a:endParaRPr lang="en-US" sz="1600" b="0" i="0" u="none" baseline="0" dirty="0">
                        <a:solidFill>
                          <a:srgbClr val="00642D"/>
                        </a:solidFill>
                        <a:latin typeface="Cambria" panose="02040503050406030204" pitchFamily="18" charset="0"/>
                      </a:endParaRPr>
                    </a:p>
                  </a:txBody>
                  <a:tcPr/>
                </a:tc>
                <a:tc>
                  <a:txBody>
                    <a:bodyPr/>
                    <a:lstStyle/>
                    <a:p>
                      <a:r>
                        <a:rPr lang="en-US" sz="1600" b="0" i="0" u="none" baseline="0" dirty="0" smtClean="0">
                          <a:solidFill>
                            <a:srgbClr val="00642D"/>
                          </a:solidFill>
                          <a:latin typeface="Cambria" panose="02040503050406030204" pitchFamily="18" charset="0"/>
                        </a:rPr>
                        <a:t>R</a:t>
                      </a:r>
                      <a:endParaRPr lang="en-US" sz="1600" b="0" i="0" u="none" baseline="0" dirty="0">
                        <a:solidFill>
                          <a:srgbClr val="00642D"/>
                        </a:solidFill>
                        <a:latin typeface="Cambria" panose="02040503050406030204" pitchFamily="18" charset="0"/>
                      </a:endParaRPr>
                    </a:p>
                  </a:txBody>
                  <a:tcPr/>
                </a:tc>
              </a:tr>
              <a:tr h="0">
                <a:tc>
                  <a:txBody>
                    <a:bodyPr/>
                    <a:lstStyle/>
                    <a:p>
                      <a:r>
                        <a:rPr lang="en-US" sz="1600" b="0" i="0" u="none" baseline="0" dirty="0" smtClean="0">
                          <a:solidFill>
                            <a:schemeClr val="bg1">
                              <a:lumMod val="50000"/>
                            </a:schemeClr>
                          </a:solidFill>
                          <a:latin typeface="Cambria" panose="02040503050406030204" pitchFamily="18" charset="0"/>
                        </a:rPr>
                        <a:t>    ~Snowy( )</a:t>
                      </a:r>
                      <a:endParaRPr lang="en-US" sz="1600" b="0" i="0" u="none" baseline="0" dirty="0">
                        <a:solidFill>
                          <a:schemeClr val="bg1">
                            <a:lumMod val="50000"/>
                          </a:schemeClr>
                        </a:solidFill>
                        <a:latin typeface="Cambria" panose="02040503050406030204" pitchFamily="18" charset="0"/>
                      </a:endParaRPr>
                    </a:p>
                  </a:txBody>
                  <a:tcPr/>
                </a:tc>
                <a:tc>
                  <a:txBody>
                    <a:bodyPr/>
                    <a:lstStyle/>
                    <a:p>
                      <a:endParaRPr lang="en-US" sz="1600" b="0" i="0" u="none" baseline="0" dirty="0">
                        <a:solidFill>
                          <a:srgbClr val="00642D"/>
                        </a:solidFill>
                        <a:latin typeface="Cambria" panose="02040503050406030204" pitchFamily="18" charset="0"/>
                      </a:endParaRPr>
                    </a:p>
                  </a:txBody>
                  <a:tcPr/>
                </a:tc>
              </a:tr>
            </a:tbl>
          </a:graphicData>
        </a:graphic>
      </p:graphicFrame>
      <p:sp>
        <p:nvSpPr>
          <p:cNvPr id="36" name="TextBox 35"/>
          <p:cNvSpPr txBox="1"/>
          <p:nvPr/>
        </p:nvSpPr>
        <p:spPr>
          <a:xfrm>
            <a:off x="6629400" y="4628852"/>
            <a:ext cx="1172116" cy="2000548"/>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Cambria" panose="02040503050406030204" pitchFamily="18" charset="0"/>
              </a:rPr>
              <a:t>0xff10:</a:t>
            </a:r>
          </a:p>
          <a:p>
            <a:endParaRPr lang="en-US" dirty="0" smtClean="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a:p>
            <a:pPr marL="742950" lvl="1" indent="-285750">
              <a:buFont typeface="Arial" panose="020B0604020202020204" pitchFamily="34" charset="0"/>
              <a:buChar char="•"/>
            </a:pPr>
            <a:endParaRPr lang="en-US" sz="1600" dirty="0">
              <a:latin typeface="Cambria" panose="02040503050406030204" pitchFamily="18" charset="0"/>
            </a:endParaRPr>
          </a:p>
        </p:txBody>
      </p:sp>
      <p:graphicFrame>
        <p:nvGraphicFramePr>
          <p:cNvPr id="37" name="Table 36"/>
          <p:cNvGraphicFramePr>
            <a:graphicFrameLocks noGrp="1"/>
          </p:cNvGraphicFramePr>
          <p:nvPr>
            <p:extLst>
              <p:ext uri="{D42A27DB-BD31-4B8C-83A1-F6EECF244321}">
                <p14:modId xmlns:p14="http://schemas.microsoft.com/office/powerpoint/2010/main" val="359345265"/>
              </p:ext>
            </p:extLst>
          </p:nvPr>
        </p:nvGraphicFramePr>
        <p:xfrm>
          <a:off x="7051745" y="4958793"/>
          <a:ext cx="1939855" cy="1341120"/>
        </p:xfrm>
        <a:graphic>
          <a:graphicData uri="http://schemas.openxmlformats.org/drawingml/2006/table">
            <a:tbl>
              <a:tblPr firstRow="1" bandRow="1">
                <a:tableStyleId>{2D5ABB26-0587-4C30-8999-92F81FD0307C}</a:tableStyleId>
              </a:tblPr>
              <a:tblGrid>
                <a:gridCol w="1644622"/>
                <a:gridCol w="295233"/>
              </a:tblGrid>
              <a:tr h="0">
                <a:tc>
                  <a:txBody>
                    <a:bodyPr/>
                    <a:lstStyle/>
                    <a:p>
                      <a:r>
                        <a:rPr lang="en-US" sz="1600" baseline="0" dirty="0" smtClean="0">
                          <a:solidFill>
                            <a:schemeClr val="bg1">
                              <a:lumMod val="50000"/>
                            </a:schemeClr>
                          </a:solidFill>
                          <a:latin typeface="Cambria" panose="02040503050406030204" pitchFamily="18" charset="0"/>
                        </a:rPr>
                        <a:t>Snowy( )</a:t>
                      </a:r>
                      <a:endParaRPr lang="en-US" sz="1600" baseline="0" dirty="0">
                        <a:solidFill>
                          <a:schemeClr val="bg1">
                            <a:lumMod val="50000"/>
                          </a:schemeClr>
                        </a:solidFill>
                        <a:latin typeface="Cambria" panose="02040503050406030204" pitchFamily="18" charset="0"/>
                      </a:endParaRPr>
                    </a:p>
                  </a:txBody>
                  <a:tcPr/>
                </a:tc>
                <a:tc>
                  <a:txBody>
                    <a:bodyPr/>
                    <a:lstStyle/>
                    <a:p>
                      <a:r>
                        <a:rPr lang="en-US" sz="1600" baseline="0" dirty="0" smtClean="0">
                          <a:solidFill>
                            <a:schemeClr val="bg1">
                              <a:lumMod val="50000"/>
                            </a:schemeClr>
                          </a:solidFill>
                          <a:latin typeface="Cambria" panose="02040503050406030204" pitchFamily="18" charset="0"/>
                        </a:rPr>
                        <a:t>C</a:t>
                      </a:r>
                      <a:endParaRPr lang="en-US" sz="1600" baseline="0" dirty="0">
                        <a:solidFill>
                          <a:schemeClr val="bg1">
                            <a:lumMod val="50000"/>
                          </a:schemeClr>
                        </a:solidFill>
                        <a:latin typeface="Cambria" panose="02040503050406030204" pitchFamily="18" charset="0"/>
                      </a:endParaRPr>
                    </a:p>
                  </a:txBody>
                  <a:tcPr/>
                </a:tc>
              </a:tr>
              <a:tr h="0">
                <a:tc>
                  <a:txBody>
                    <a:bodyPr/>
                    <a:lstStyle/>
                    <a:p>
                      <a:r>
                        <a:rPr lang="en-US" sz="1600" baseline="0" dirty="0" smtClean="0">
                          <a:solidFill>
                            <a:schemeClr val="bg1">
                              <a:lumMod val="50000"/>
                            </a:schemeClr>
                          </a:solidFill>
                          <a:latin typeface="Cambria" panose="02040503050406030204" pitchFamily="18" charset="0"/>
                        </a:rPr>
                        <a:t>Snowy( )</a:t>
                      </a:r>
                      <a:endParaRPr lang="en-US" sz="1600" baseline="0" dirty="0">
                        <a:solidFill>
                          <a:schemeClr val="bg1">
                            <a:lumMod val="50000"/>
                          </a:schemeClr>
                        </a:solidFill>
                        <a:latin typeface="Cambria" panose="02040503050406030204" pitchFamily="18" charset="0"/>
                      </a:endParaRPr>
                    </a:p>
                  </a:txBody>
                  <a:tcPr/>
                </a:tc>
                <a:tc>
                  <a:txBody>
                    <a:bodyPr/>
                    <a:lstStyle/>
                    <a:p>
                      <a:r>
                        <a:rPr lang="en-US" sz="1600" baseline="0" dirty="0" smtClean="0">
                          <a:solidFill>
                            <a:schemeClr val="bg1">
                              <a:lumMod val="50000"/>
                            </a:schemeClr>
                          </a:solidFill>
                          <a:latin typeface="Cambria" panose="02040503050406030204" pitchFamily="18" charset="0"/>
                        </a:rPr>
                        <a:t>R</a:t>
                      </a:r>
                      <a:endParaRPr lang="en-US" sz="1600" baseline="0" dirty="0">
                        <a:solidFill>
                          <a:schemeClr val="bg1">
                            <a:lumMod val="50000"/>
                          </a:schemeClr>
                        </a:solidFill>
                        <a:latin typeface="Cambria" panose="02040503050406030204" pitchFamily="18" charset="0"/>
                      </a:endParaRPr>
                    </a:p>
                  </a:txBody>
                  <a:tcPr/>
                </a:tc>
              </a:tr>
              <a:tr h="0">
                <a:tc>
                  <a:txBody>
                    <a:bodyPr/>
                    <a:lstStyle/>
                    <a:p>
                      <a:r>
                        <a:rPr lang="en-US" sz="1600" baseline="0" dirty="0" smtClean="0">
                          <a:solidFill>
                            <a:schemeClr val="bg1">
                              <a:lumMod val="50000"/>
                            </a:schemeClr>
                          </a:solidFill>
                          <a:latin typeface="Cambria" panose="02040503050406030204" pitchFamily="18" charset="0"/>
                        </a:rPr>
                        <a:t>~Snowy( )</a:t>
                      </a:r>
                      <a:endParaRPr lang="en-US" sz="1600" baseline="0" dirty="0">
                        <a:solidFill>
                          <a:schemeClr val="bg1">
                            <a:lumMod val="50000"/>
                          </a:schemeClr>
                        </a:solidFill>
                        <a:latin typeface="Cambria" panose="02040503050406030204" pitchFamily="18" charset="0"/>
                      </a:endParaRPr>
                    </a:p>
                  </a:txBody>
                  <a:tcPr/>
                </a:tc>
                <a:tc>
                  <a:txBody>
                    <a:bodyPr/>
                    <a:lstStyle/>
                    <a:p>
                      <a:r>
                        <a:rPr lang="en-US" sz="1600" baseline="0" dirty="0" smtClean="0">
                          <a:solidFill>
                            <a:schemeClr val="bg1">
                              <a:lumMod val="50000"/>
                            </a:schemeClr>
                          </a:solidFill>
                          <a:latin typeface="Cambria" panose="02040503050406030204" pitchFamily="18" charset="0"/>
                        </a:rPr>
                        <a:t>C</a:t>
                      </a:r>
                      <a:endParaRPr lang="en-US" sz="1600" baseline="0" dirty="0">
                        <a:solidFill>
                          <a:schemeClr val="bg1">
                            <a:lumMod val="50000"/>
                          </a:schemeClr>
                        </a:solidFill>
                        <a:latin typeface="Cambria" panose="02040503050406030204" pitchFamily="18" charset="0"/>
                      </a:endParaRPr>
                    </a:p>
                  </a:txBody>
                  <a:tcPr/>
                </a:tc>
              </a:tr>
              <a:tr h="0">
                <a:tc>
                  <a:txBody>
                    <a:bodyPr/>
                    <a:lstStyle/>
                    <a:p>
                      <a:r>
                        <a:rPr lang="en-US" sz="1600" b="0" i="0" u="none" baseline="0" dirty="0" smtClean="0">
                          <a:solidFill>
                            <a:schemeClr val="bg1">
                              <a:lumMod val="50000"/>
                            </a:schemeClr>
                          </a:solidFill>
                          <a:latin typeface="Cambria" panose="02040503050406030204" pitchFamily="18" charset="0"/>
                        </a:rPr>
                        <a:t>~Snowy( )</a:t>
                      </a:r>
                      <a:endParaRPr lang="en-US" sz="1600" b="0" i="0" u="none" baseline="0" dirty="0">
                        <a:solidFill>
                          <a:schemeClr val="bg1">
                            <a:lumMod val="50000"/>
                          </a:schemeClr>
                        </a:solidFill>
                        <a:latin typeface="Cambria" panose="02040503050406030204" pitchFamily="18" charset="0"/>
                      </a:endParaRPr>
                    </a:p>
                  </a:txBody>
                  <a:tcPr/>
                </a:tc>
                <a:tc>
                  <a:txBody>
                    <a:bodyPr/>
                    <a:lstStyle/>
                    <a:p>
                      <a:r>
                        <a:rPr lang="en-US" sz="1600" b="0" i="0" u="none" baseline="0" dirty="0" smtClean="0">
                          <a:solidFill>
                            <a:schemeClr val="bg1">
                              <a:lumMod val="50000"/>
                            </a:schemeClr>
                          </a:solidFill>
                          <a:latin typeface="Cambria" panose="02040503050406030204" pitchFamily="18" charset="0"/>
                        </a:rPr>
                        <a:t>R</a:t>
                      </a:r>
                      <a:endParaRPr lang="en-US" sz="1600" b="0" i="0" u="none" baseline="0" dirty="0">
                        <a:solidFill>
                          <a:schemeClr val="bg1">
                            <a:lumMod val="50000"/>
                          </a:schemeClr>
                        </a:solidFill>
                        <a:latin typeface="Cambria" panose="02040503050406030204" pitchFamily="18" charset="0"/>
                      </a:endParaRPr>
                    </a:p>
                  </a:txBody>
                  <a:tcPr/>
                </a:tc>
              </a:tr>
            </a:tbl>
          </a:graphicData>
        </a:graphic>
      </p:graphicFrame>
      <p:sp>
        <p:nvSpPr>
          <p:cNvPr id="38" name="TextBox 37"/>
          <p:cNvSpPr txBox="1"/>
          <p:nvPr/>
        </p:nvSpPr>
        <p:spPr>
          <a:xfrm>
            <a:off x="6627378" y="1528969"/>
            <a:ext cx="1172116" cy="1723549"/>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Cambria" panose="02040503050406030204" pitchFamily="18" charset="0"/>
              </a:rPr>
              <a:t>0xff00:</a:t>
            </a: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a:p>
            <a:pPr marL="742950" lvl="1" indent="-285750">
              <a:buFont typeface="Arial" panose="020B0604020202020204" pitchFamily="34" charset="0"/>
              <a:buChar char="•"/>
            </a:pPr>
            <a:endParaRPr lang="en-US" sz="1600" dirty="0">
              <a:latin typeface="Cambria" panose="02040503050406030204" pitchFamily="18" charset="0"/>
            </a:endParaRPr>
          </a:p>
        </p:txBody>
      </p:sp>
      <p:sp>
        <p:nvSpPr>
          <p:cNvPr id="3" name="Rectangle 2"/>
          <p:cNvSpPr/>
          <p:nvPr/>
        </p:nvSpPr>
        <p:spPr>
          <a:xfrm>
            <a:off x="7086600" y="3847873"/>
            <a:ext cx="1862562" cy="6479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86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8" grpId="0"/>
      <p:bldP spid="15" grpId="0"/>
      <p:bldP spid="18" grpId="0" animBg="1"/>
      <p:bldP spid="19" grpId="0" animBg="1"/>
      <p:bldP spid="26" grpId="0" animBg="1"/>
      <p:bldP spid="29" grpId="0"/>
      <p:bldP spid="11" grpId="0" animBg="1"/>
      <p:bldP spid="23" grpId="0" animBg="1"/>
      <p:bldP spid="31" grpId="0"/>
      <p:bldP spid="36" grpId="0"/>
      <p:bldP spid="38"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Mismatch</a:t>
            </a:r>
            <a:endParaRPr lang="en-US" dirty="0"/>
          </a:p>
        </p:txBody>
      </p:sp>
      <p:sp>
        <p:nvSpPr>
          <p:cNvPr id="3" name="Content Placeholder 2"/>
          <p:cNvSpPr>
            <a:spLocks noGrp="1"/>
          </p:cNvSpPr>
          <p:nvPr>
            <p:ph sz="half" idx="1"/>
          </p:nvPr>
        </p:nvSpPr>
        <p:spPr/>
        <p:txBody>
          <a:bodyPr/>
          <a:lstStyle/>
          <a:p>
            <a:r>
              <a:rPr lang="en-US" dirty="0" smtClean="0"/>
              <a:t>Wrong estimates of allocated address space</a:t>
            </a:r>
          </a:p>
          <a:p>
            <a:r>
              <a:rPr lang="en-US" dirty="0" smtClean="0"/>
              <a:t>Selective instantiation during program execution</a:t>
            </a:r>
          </a:p>
          <a:p>
            <a:pPr lvl="1"/>
            <a:r>
              <a:rPr lang="en-US" dirty="0" smtClean="0"/>
              <a:t>Child class instantiated, but parent isn’t</a:t>
            </a:r>
          </a:p>
        </p:txBody>
      </p:sp>
      <p:sp>
        <p:nvSpPr>
          <p:cNvPr id="4" name="Content Placeholder 3"/>
          <p:cNvSpPr>
            <a:spLocks noGrp="1"/>
          </p:cNvSpPr>
          <p:nvPr>
            <p:ph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61790EBF-2842-40BA-9364-7C045D9A1DE9}" type="slidenum">
              <a:rPr lang="en-US" smtClean="0"/>
              <a:t>18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811" y="1981200"/>
            <a:ext cx="1435608" cy="2819400"/>
          </a:xfrm>
          <a:prstGeom prst="rect">
            <a:avLst/>
          </a:prstGeom>
        </p:spPr>
      </p:pic>
      <p:sp>
        <p:nvSpPr>
          <p:cNvPr id="7" name="TextBox 6"/>
          <p:cNvSpPr txBox="1"/>
          <p:nvPr/>
        </p:nvSpPr>
        <p:spPr>
          <a:xfrm>
            <a:off x="7409812" y="2451217"/>
            <a:ext cx="709874" cy="307777"/>
          </a:xfrm>
          <a:prstGeom prst="rect">
            <a:avLst/>
          </a:prstGeom>
          <a:noFill/>
        </p:spPr>
        <p:txBody>
          <a:bodyPr wrap="none" rtlCol="0">
            <a:spAutoFit/>
          </a:bodyPr>
          <a:lstStyle/>
          <a:p>
            <a:r>
              <a:rPr lang="en-US" sz="1400" dirty="0" smtClean="0">
                <a:latin typeface="Cambria" panose="02040503050406030204" pitchFamily="18" charset="0"/>
              </a:rPr>
              <a:t>0xfe00</a:t>
            </a:r>
            <a:endParaRPr lang="en-US" sz="1400" dirty="0">
              <a:latin typeface="Cambria" panose="02040503050406030204" pitchFamily="18" charset="0"/>
            </a:endParaRPr>
          </a:p>
        </p:txBody>
      </p:sp>
      <p:sp>
        <p:nvSpPr>
          <p:cNvPr id="8" name="Rectangle 7"/>
          <p:cNvSpPr/>
          <p:nvPr/>
        </p:nvSpPr>
        <p:spPr>
          <a:xfrm>
            <a:off x="6216734" y="2751255"/>
            <a:ext cx="1193078" cy="390217"/>
          </a:xfrm>
          <a:prstGeom prst="rect">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ctr"/>
          <a:lstStyle/>
          <a:p>
            <a:pPr algn="ctr"/>
            <a:r>
              <a:rPr lang="en-US" dirty="0">
                <a:latin typeface="Cambria" panose="02040503050406030204" pitchFamily="18" charset="0"/>
              </a:rPr>
              <a:t>t</a:t>
            </a:r>
          </a:p>
        </p:txBody>
      </p:sp>
      <p:sp>
        <p:nvSpPr>
          <p:cNvPr id="9" name="Rectangle 8"/>
          <p:cNvSpPr/>
          <p:nvPr/>
        </p:nvSpPr>
        <p:spPr>
          <a:xfrm>
            <a:off x="6216734" y="3085404"/>
            <a:ext cx="1193078" cy="31145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rPr>
              <a:t>h</a:t>
            </a:r>
          </a:p>
        </p:txBody>
      </p:sp>
      <p:sp>
        <p:nvSpPr>
          <p:cNvPr id="10" name="TextBox 9"/>
          <p:cNvSpPr txBox="1"/>
          <p:nvPr/>
        </p:nvSpPr>
        <p:spPr>
          <a:xfrm>
            <a:off x="7409812" y="2795295"/>
            <a:ext cx="678391" cy="307777"/>
          </a:xfrm>
          <a:prstGeom prst="rect">
            <a:avLst/>
          </a:prstGeom>
          <a:noFill/>
        </p:spPr>
        <p:txBody>
          <a:bodyPr wrap="none" rtlCol="0">
            <a:spAutoFit/>
          </a:bodyPr>
          <a:lstStyle/>
          <a:p>
            <a:r>
              <a:rPr lang="en-US" sz="1400" dirty="0" smtClean="0">
                <a:latin typeface="Cambria" panose="02040503050406030204" pitchFamily="18" charset="0"/>
              </a:rPr>
              <a:t>0xff00</a:t>
            </a:r>
            <a:endParaRPr lang="en-US" sz="1400" dirty="0">
              <a:latin typeface="Cambria" panose="02040503050406030204" pitchFamily="18" charset="0"/>
            </a:endParaRPr>
          </a:p>
        </p:txBody>
      </p:sp>
      <p:cxnSp>
        <p:nvCxnSpPr>
          <p:cNvPr id="11" name="Straight Arrow Connector 10"/>
          <p:cNvCxnSpPr/>
          <p:nvPr/>
        </p:nvCxnSpPr>
        <p:spPr>
          <a:xfrm flipH="1">
            <a:off x="7409812" y="3083955"/>
            <a:ext cx="533400" cy="0"/>
          </a:xfrm>
          <a:prstGeom prst="straightConnector1">
            <a:avLst/>
          </a:prstGeom>
          <a:ln w="254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409812" y="2751255"/>
            <a:ext cx="533400" cy="0"/>
          </a:xfrm>
          <a:prstGeom prst="straightConnector1">
            <a:avLst/>
          </a:prstGeom>
          <a:ln w="254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a:off x="5687475" y="2490494"/>
            <a:ext cx="471688" cy="1245803"/>
          </a:xfrm>
          <a:prstGeom prst="leftBr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054767" y="2716118"/>
            <a:ext cx="901209" cy="523220"/>
          </a:xfrm>
          <a:prstGeom prst="rect">
            <a:avLst/>
          </a:prstGeom>
          <a:noFill/>
        </p:spPr>
        <p:txBody>
          <a:bodyPr wrap="none" rtlCol="0">
            <a:spAutoFit/>
          </a:bodyPr>
          <a:lstStyle/>
          <a:p>
            <a:r>
              <a:rPr lang="en-US" sz="1400" dirty="0" smtClean="0">
                <a:latin typeface="Cambria" panose="02040503050406030204" pitchFamily="18" charset="0"/>
              </a:rPr>
              <a:t>Allocated</a:t>
            </a:r>
          </a:p>
          <a:p>
            <a:r>
              <a:rPr lang="en-US" sz="1400" dirty="0" smtClean="0">
                <a:latin typeface="Cambria" panose="02040503050406030204" pitchFamily="18" charset="0"/>
              </a:rPr>
              <a:t>Stack</a:t>
            </a:r>
            <a:endParaRPr lang="en-US" sz="1400" dirty="0">
              <a:latin typeface="Cambria" panose="02040503050406030204" pitchFamily="18" charset="0"/>
            </a:endParaRPr>
          </a:p>
        </p:txBody>
      </p:sp>
      <p:cxnSp>
        <p:nvCxnSpPr>
          <p:cNvPr id="26" name="Straight Connector 25"/>
          <p:cNvCxnSpPr>
            <a:endCxn id="29" idx="0"/>
          </p:cNvCxnSpPr>
          <p:nvPr/>
        </p:nvCxnSpPr>
        <p:spPr>
          <a:xfrm flipH="1">
            <a:off x="6949517" y="2255942"/>
            <a:ext cx="670484" cy="998303"/>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27" name="Oval 26"/>
          <p:cNvSpPr/>
          <p:nvPr/>
        </p:nvSpPr>
        <p:spPr>
          <a:xfrm>
            <a:off x="7086600" y="1828800"/>
            <a:ext cx="1600200" cy="457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~Human( )</a:t>
            </a:r>
            <a:endParaRPr lang="en-US" sz="1600" dirty="0">
              <a:solidFill>
                <a:schemeClr val="bg1"/>
              </a:solidFill>
              <a:latin typeface="Cambria" panose="02040503050406030204" pitchFamily="18" charset="0"/>
            </a:endParaRPr>
          </a:p>
        </p:txBody>
      </p:sp>
      <p:cxnSp>
        <p:nvCxnSpPr>
          <p:cNvPr id="28" name="Straight Connector 27"/>
          <p:cNvCxnSpPr/>
          <p:nvPr/>
        </p:nvCxnSpPr>
        <p:spPr>
          <a:xfrm flipH="1">
            <a:off x="6959216" y="3703042"/>
            <a:ext cx="2" cy="963829"/>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29" name="Oval 28"/>
          <p:cNvSpPr/>
          <p:nvPr/>
        </p:nvSpPr>
        <p:spPr>
          <a:xfrm>
            <a:off x="6019799" y="3254245"/>
            <a:ext cx="1859435" cy="457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~Reporter( )</a:t>
            </a:r>
            <a:endParaRPr lang="en-US" sz="1600" dirty="0">
              <a:solidFill>
                <a:schemeClr val="bg1"/>
              </a:solidFill>
              <a:latin typeface="Cambria" panose="02040503050406030204" pitchFamily="18" charset="0"/>
            </a:endParaRPr>
          </a:p>
        </p:txBody>
      </p:sp>
      <p:sp>
        <p:nvSpPr>
          <p:cNvPr id="30" name="Oval 29"/>
          <p:cNvSpPr/>
          <p:nvPr/>
        </p:nvSpPr>
        <p:spPr>
          <a:xfrm>
            <a:off x="6248400" y="4666871"/>
            <a:ext cx="1421631" cy="457200"/>
          </a:xfrm>
          <a:prstGeom prst="ellipse">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a:t>
            </a:r>
            <a:r>
              <a:rPr lang="en-US" dirty="0" err="1" smtClean="0">
                <a:solidFill>
                  <a:schemeClr val="bg1"/>
                </a:solidFill>
                <a:latin typeface="Cambria" panose="02040503050406030204" pitchFamily="18" charset="0"/>
              </a:rPr>
              <a:t>Tintin</a:t>
            </a:r>
            <a:r>
              <a:rPr lang="en-US" dirty="0" smtClean="0">
                <a:solidFill>
                  <a:schemeClr val="bg1"/>
                </a:solidFill>
                <a:latin typeface="Cambria" panose="02040503050406030204" pitchFamily="18" charset="0"/>
              </a:rPr>
              <a:t>( )</a:t>
            </a:r>
            <a:endParaRPr lang="en-US" sz="1600" dirty="0">
              <a:solidFill>
                <a:schemeClr val="bg1"/>
              </a:solidFill>
              <a:latin typeface="Cambria" panose="02040503050406030204" pitchFamily="18" charset="0"/>
            </a:endParaRPr>
          </a:p>
        </p:txBody>
      </p:sp>
      <p:sp>
        <p:nvSpPr>
          <p:cNvPr id="31" name="Rounded Rectangular Callout 30"/>
          <p:cNvSpPr/>
          <p:nvPr/>
        </p:nvSpPr>
        <p:spPr>
          <a:xfrm>
            <a:off x="2514600" y="5075181"/>
            <a:ext cx="3276600" cy="1004998"/>
          </a:xfrm>
          <a:prstGeom prst="wedgeRoundRectCallout">
            <a:avLst>
              <a:gd name="adj1" fmla="val 66217"/>
              <a:gd name="adj2" fmla="val -486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r>
              <a:rPr lang="en-US" sz="1600" dirty="0" smtClean="0">
                <a:latin typeface="Cambria" panose="02040503050406030204" pitchFamily="18" charset="0"/>
              </a:rPr>
              <a:t>, </a:t>
            </a:r>
            <a:r>
              <a:rPr lang="en-US" sz="1600" dirty="0" smtClean="0">
                <a:solidFill>
                  <a:srgbClr val="00642D"/>
                </a:solidFill>
                <a:latin typeface="Cambria" panose="02040503050406030204" pitchFamily="18" charset="0"/>
              </a:rPr>
              <a:t>~</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r>
              <a:rPr lang="en-US" sz="1600" dirty="0" smtClean="0">
                <a:latin typeface="Cambria" panose="02040503050406030204" pitchFamily="18" charset="0"/>
              </a:rPr>
              <a:t>, </a:t>
            </a:r>
            <a:r>
              <a:rPr lang="en-US" sz="1600" dirty="0" smtClean="0">
                <a:solidFill>
                  <a:srgbClr val="0070C0"/>
                </a:solidFill>
                <a:latin typeface="Cambria" panose="02040503050406030204" pitchFamily="18" charset="0"/>
              </a:rPr>
              <a:t>Reporter( )</a:t>
            </a:r>
            <a:r>
              <a:rPr lang="en-US" sz="1600" dirty="0" smtClean="0">
                <a:latin typeface="Cambria" panose="02040503050406030204" pitchFamily="18" charset="0"/>
              </a:rPr>
              <a:t>, </a:t>
            </a:r>
            <a:r>
              <a:rPr lang="en-US" sz="1600" dirty="0" smtClean="0">
                <a:solidFill>
                  <a:srgbClr val="0070C0"/>
                </a:solidFill>
                <a:latin typeface="Cambria" panose="02040503050406030204" pitchFamily="18" charset="0"/>
              </a:rPr>
              <a:t>helper( )</a:t>
            </a:r>
            <a:r>
              <a:rPr lang="en-US" sz="1600" dirty="0" smtClean="0">
                <a:latin typeface="Cambria" panose="02040503050406030204" pitchFamily="18" charset="0"/>
              </a:rPr>
              <a:t>, </a:t>
            </a:r>
            <a:r>
              <a:rPr lang="en-US" sz="1600" dirty="0" smtClean="0">
                <a:solidFill>
                  <a:srgbClr val="0070C0"/>
                </a:solidFill>
                <a:latin typeface="Cambria" panose="02040503050406030204" pitchFamily="18" charset="0"/>
              </a:rPr>
              <a:t>~Reporter( )</a:t>
            </a:r>
            <a:r>
              <a:rPr lang="en-US" sz="1600" dirty="0" smtClean="0">
                <a:latin typeface="Cambria" panose="02040503050406030204" pitchFamily="18" charset="0"/>
              </a:rPr>
              <a:t>, </a:t>
            </a:r>
            <a:r>
              <a:rPr lang="en-US" sz="1600" dirty="0" smtClean="0">
                <a:solidFill>
                  <a:srgbClr val="C00000"/>
                </a:solidFill>
                <a:latin typeface="Cambria" panose="02040503050406030204" pitchFamily="18" charset="0"/>
              </a:rPr>
              <a:t>Human( )</a:t>
            </a:r>
            <a:r>
              <a:rPr lang="en-US" sz="1600" dirty="0" smtClean="0">
                <a:latin typeface="Cambria" panose="02040503050406030204" pitchFamily="18" charset="0"/>
              </a:rPr>
              <a:t>, </a:t>
            </a:r>
            <a:r>
              <a:rPr lang="en-US" sz="1600" dirty="0" smtClean="0">
                <a:solidFill>
                  <a:srgbClr val="C00000"/>
                </a:solidFill>
                <a:latin typeface="Cambria" panose="02040503050406030204" pitchFamily="18" charset="0"/>
              </a:rPr>
              <a:t>~Human( )</a:t>
            </a:r>
            <a:endParaRPr lang="en-US" sz="16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422106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500"/>
                                        <p:tgtEl>
                                          <p:spTgt spid="3">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500"/>
                                        <p:tgtEl>
                                          <p:spTgt spid="3">
                                            <p:txEl>
                                              <p:pRg st="2" end="2"/>
                                            </p:txEl>
                                          </p:spTgt>
                                        </p:tgtEl>
                                      </p:cBhvr>
                                    </p:animEffect>
                                  </p:childTnLst>
                                </p:cTn>
                              </p:par>
                              <p:par>
                                <p:cTn id="43" presetID="10" presetClass="exit" presetSubtype="0" fill="hold" nodeType="with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8"/>
                                        </p:tgtEl>
                                      </p:cBhvr>
                                    </p:animEffect>
                                    <p:set>
                                      <p:cBhvr>
                                        <p:cTn id="66" dur="1" fill="hold">
                                          <p:stCondLst>
                                            <p:cond delay="499"/>
                                          </p:stCondLst>
                                        </p:cTn>
                                        <p:tgtEl>
                                          <p:spTgt spid="8"/>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par>
                                <p:cTn id="70" presetID="53" presetClass="entr" presetSubtype="16"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par>
                                <p:cTn id="75" presetID="53" presetClass="entr" presetSubtype="16"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p:cTn id="82" dur="500" fill="hold"/>
                                        <p:tgtEl>
                                          <p:spTgt spid="29"/>
                                        </p:tgtEl>
                                        <p:attrNameLst>
                                          <p:attrName>ppt_w</p:attrName>
                                        </p:attrNameLst>
                                      </p:cBhvr>
                                      <p:tavLst>
                                        <p:tav tm="0">
                                          <p:val>
                                            <p:fltVal val="0"/>
                                          </p:val>
                                        </p:tav>
                                        <p:tav tm="100000">
                                          <p:val>
                                            <p:strVal val="#ppt_w"/>
                                          </p:val>
                                        </p:tav>
                                      </p:tavLst>
                                    </p:anim>
                                    <p:anim calcmode="lin" valueType="num">
                                      <p:cBhvr>
                                        <p:cTn id="83" dur="500" fill="hold"/>
                                        <p:tgtEl>
                                          <p:spTgt spid="29"/>
                                        </p:tgtEl>
                                        <p:attrNameLst>
                                          <p:attrName>ppt_h</p:attrName>
                                        </p:attrNameLst>
                                      </p:cBhvr>
                                      <p:tavLst>
                                        <p:tav tm="0">
                                          <p:val>
                                            <p:fltVal val="0"/>
                                          </p:val>
                                        </p:tav>
                                        <p:tav tm="100000">
                                          <p:val>
                                            <p:strVal val="#ppt_h"/>
                                          </p:val>
                                        </p:tav>
                                      </p:tavLst>
                                    </p:anim>
                                    <p:animEffect transition="in" filter="fade">
                                      <p:cBhvr>
                                        <p:cTn id="84" dur="500"/>
                                        <p:tgtEl>
                                          <p:spTgt spid="29"/>
                                        </p:tgtEl>
                                      </p:cBhvr>
                                    </p:animEffect>
                                  </p:childTnLst>
                                </p:cTn>
                              </p:par>
                              <p:par>
                                <p:cTn id="85" presetID="53" presetClass="entr" presetSubtype="16" fill="hold"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9" grpId="0" animBg="1"/>
      <p:bldP spid="9" grpId="1" animBg="1"/>
      <p:bldP spid="10" grpId="0"/>
      <p:bldP spid="10" grpId="1"/>
      <p:bldP spid="13" grpId="0" animBg="1"/>
      <p:bldP spid="13" grpId="1" animBg="1"/>
      <p:bldP spid="14" grpId="0"/>
      <p:bldP spid="14" grpId="1"/>
      <p:bldP spid="27" grpId="0" animBg="1"/>
      <p:bldP spid="29" grpId="0" animBg="1"/>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Scoring</a:t>
            </a:r>
            <a:endParaRPr lang="en-US" dirty="0"/>
          </a:p>
        </p:txBody>
      </p:sp>
      <p:sp>
        <p:nvSpPr>
          <p:cNvPr id="5" name="Slide Number Placeholder 4"/>
          <p:cNvSpPr>
            <a:spLocks noGrp="1"/>
          </p:cNvSpPr>
          <p:nvPr>
            <p:ph type="sldNum" sz="quarter" idx="12"/>
          </p:nvPr>
        </p:nvSpPr>
        <p:spPr/>
        <p:txBody>
          <a:bodyPr/>
          <a:lstStyle/>
          <a:p>
            <a:fld id="{61790EBF-2842-40BA-9364-7C045D9A1DE9}" type="slidenum">
              <a:rPr lang="en-US" smtClean="0">
                <a:latin typeface="Cambria" panose="02040503050406030204" pitchFamily="18" charset="0"/>
              </a:rPr>
              <a:t>19</a:t>
            </a:fld>
            <a:endParaRPr lang="en-US">
              <a:latin typeface="Cambria" panose="02040503050406030204" pitchFamily="18" charset="0"/>
            </a:endParaRPr>
          </a:p>
        </p:txBody>
      </p:sp>
      <p:cxnSp>
        <p:nvCxnSpPr>
          <p:cNvPr id="8" name="Straight Connector 7"/>
          <p:cNvCxnSpPr>
            <a:endCxn id="14" idx="0"/>
          </p:cNvCxnSpPr>
          <p:nvPr/>
        </p:nvCxnSpPr>
        <p:spPr>
          <a:xfrm flipH="1">
            <a:off x="1047753" y="2696820"/>
            <a:ext cx="742954" cy="998303"/>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a:endCxn id="13" idx="0"/>
          </p:cNvCxnSpPr>
          <p:nvPr/>
        </p:nvCxnSpPr>
        <p:spPr>
          <a:xfrm>
            <a:off x="2209800" y="2694471"/>
            <a:ext cx="647700" cy="991603"/>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flipH="1">
            <a:off x="1015616" y="4141571"/>
            <a:ext cx="2" cy="963829"/>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flipH="1">
            <a:off x="2855371" y="4141570"/>
            <a:ext cx="2" cy="963829"/>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3" name="Oval 12"/>
          <p:cNvSpPr/>
          <p:nvPr/>
        </p:nvSpPr>
        <p:spPr>
          <a:xfrm>
            <a:off x="2209800" y="3686074"/>
            <a:ext cx="1295399" cy="457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Captain</a:t>
            </a:r>
            <a:endParaRPr lang="en-US" sz="1600" dirty="0">
              <a:solidFill>
                <a:schemeClr val="bg1"/>
              </a:solidFill>
              <a:latin typeface="Cambria" panose="02040503050406030204" pitchFamily="18" charset="0"/>
            </a:endParaRPr>
          </a:p>
        </p:txBody>
      </p:sp>
      <p:sp>
        <p:nvSpPr>
          <p:cNvPr id="14" name="Oval 13"/>
          <p:cNvSpPr/>
          <p:nvPr/>
        </p:nvSpPr>
        <p:spPr>
          <a:xfrm>
            <a:off x="304800" y="3695123"/>
            <a:ext cx="1485905" cy="457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Reporter</a:t>
            </a:r>
            <a:endParaRPr lang="en-US" sz="1600" dirty="0">
              <a:solidFill>
                <a:schemeClr val="bg1"/>
              </a:solidFill>
              <a:latin typeface="Cambria" panose="02040503050406030204" pitchFamily="18" charset="0"/>
            </a:endParaRPr>
          </a:p>
        </p:txBody>
      </p:sp>
      <p:sp>
        <p:nvSpPr>
          <p:cNvPr id="15" name="Oval 14"/>
          <p:cNvSpPr/>
          <p:nvPr/>
        </p:nvSpPr>
        <p:spPr>
          <a:xfrm>
            <a:off x="2133600" y="5105399"/>
            <a:ext cx="1447800" cy="457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Haddock</a:t>
            </a:r>
            <a:endParaRPr lang="en-US" sz="1600" dirty="0">
              <a:solidFill>
                <a:schemeClr val="bg1"/>
              </a:solidFill>
              <a:latin typeface="Cambria" panose="02040503050406030204" pitchFamily="18" charset="0"/>
            </a:endParaRPr>
          </a:p>
        </p:txBody>
      </p:sp>
      <p:sp>
        <p:nvSpPr>
          <p:cNvPr id="16" name="Oval 15"/>
          <p:cNvSpPr/>
          <p:nvPr/>
        </p:nvSpPr>
        <p:spPr>
          <a:xfrm>
            <a:off x="533399" y="5105400"/>
            <a:ext cx="1066800" cy="457200"/>
          </a:xfrm>
          <a:prstGeom prst="ellipse">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err="1" smtClean="0">
                <a:solidFill>
                  <a:schemeClr val="bg1"/>
                </a:solidFill>
                <a:latin typeface="Cambria" panose="02040503050406030204" pitchFamily="18" charset="0"/>
              </a:rPr>
              <a:t>Tintin</a:t>
            </a:r>
            <a:endParaRPr lang="en-US" sz="1600" dirty="0">
              <a:solidFill>
                <a:schemeClr val="bg1"/>
              </a:solidFill>
              <a:latin typeface="Cambria" panose="02040503050406030204" pitchFamily="18" charset="0"/>
            </a:endParaRPr>
          </a:p>
        </p:txBody>
      </p:sp>
      <p:cxnSp>
        <p:nvCxnSpPr>
          <p:cNvPr id="32" name="Straight Connector 31"/>
          <p:cNvCxnSpPr>
            <a:stCxn id="10" idx="5"/>
            <a:endCxn id="17" idx="0"/>
          </p:cNvCxnSpPr>
          <p:nvPr/>
        </p:nvCxnSpPr>
        <p:spPr>
          <a:xfrm>
            <a:off x="2368573" y="2657574"/>
            <a:ext cx="2279627" cy="1037549"/>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a:endCxn id="31" idx="0"/>
          </p:cNvCxnSpPr>
          <p:nvPr/>
        </p:nvCxnSpPr>
        <p:spPr>
          <a:xfrm>
            <a:off x="4648202" y="4112978"/>
            <a:ext cx="0" cy="992422"/>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7" name="Oval 16"/>
          <p:cNvSpPr/>
          <p:nvPr/>
        </p:nvSpPr>
        <p:spPr>
          <a:xfrm>
            <a:off x="3886200" y="3695123"/>
            <a:ext cx="15240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Professor</a:t>
            </a:r>
            <a:endParaRPr lang="en-US" sz="1600" dirty="0">
              <a:solidFill>
                <a:schemeClr val="bg1"/>
              </a:solidFill>
              <a:latin typeface="Cambria" panose="02040503050406030204" pitchFamily="18" charset="0"/>
            </a:endParaRPr>
          </a:p>
        </p:txBody>
      </p:sp>
      <p:sp>
        <p:nvSpPr>
          <p:cNvPr id="31" name="Oval 30"/>
          <p:cNvSpPr/>
          <p:nvPr/>
        </p:nvSpPr>
        <p:spPr>
          <a:xfrm>
            <a:off x="3886202" y="5105400"/>
            <a:ext cx="1524000" cy="457200"/>
          </a:xfrm>
          <a:prstGeom prst="ellipse">
            <a:avLst/>
          </a:prstGeom>
          <a:solidFill>
            <a:srgbClr val="B71977"/>
          </a:solidFill>
          <a:ln>
            <a:solidFill>
              <a:srgbClr val="B71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Cambria" panose="02040503050406030204" pitchFamily="18" charset="0"/>
              </a:rPr>
              <a:t>Calculus</a:t>
            </a:r>
            <a:endParaRPr lang="en-US" sz="1600" dirty="0">
              <a:solidFill>
                <a:schemeClr val="bg1"/>
              </a:solidFill>
              <a:latin typeface="Cambria" panose="02040503050406030204" pitchFamily="18" charset="0"/>
            </a:endParaRPr>
          </a:p>
        </p:txBody>
      </p:sp>
      <p:sp>
        <p:nvSpPr>
          <p:cNvPr id="10" name="Oval 9"/>
          <p:cNvSpPr/>
          <p:nvPr/>
        </p:nvSpPr>
        <p:spPr>
          <a:xfrm>
            <a:off x="1295400" y="2267329"/>
            <a:ext cx="1257300" cy="457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Human</a:t>
            </a:r>
            <a:endParaRPr lang="en-US" sz="1600" dirty="0">
              <a:solidFill>
                <a:schemeClr val="bg1"/>
              </a:solidFill>
              <a:latin typeface="Cambria" panose="02040503050406030204" pitchFamily="18" charset="0"/>
            </a:endParaRPr>
          </a:p>
        </p:txBody>
      </p:sp>
      <p:cxnSp>
        <p:nvCxnSpPr>
          <p:cNvPr id="37" name="Straight Connector 36"/>
          <p:cNvCxnSpPr>
            <a:endCxn id="43" idx="0"/>
          </p:cNvCxnSpPr>
          <p:nvPr/>
        </p:nvCxnSpPr>
        <p:spPr>
          <a:xfrm flipH="1">
            <a:off x="6111317" y="2694471"/>
            <a:ext cx="670484" cy="998303"/>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a:endCxn id="42" idx="0"/>
          </p:cNvCxnSpPr>
          <p:nvPr/>
        </p:nvCxnSpPr>
        <p:spPr>
          <a:xfrm>
            <a:off x="7315200" y="2694471"/>
            <a:ext cx="685800" cy="991603"/>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39" name="Oval 38"/>
          <p:cNvSpPr/>
          <p:nvPr/>
        </p:nvSpPr>
        <p:spPr>
          <a:xfrm>
            <a:off x="6248400" y="2267329"/>
            <a:ext cx="1600200" cy="457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~Human( )</a:t>
            </a:r>
            <a:endParaRPr lang="en-US" sz="1600" dirty="0">
              <a:solidFill>
                <a:schemeClr val="bg1"/>
              </a:solidFill>
              <a:latin typeface="Cambria" panose="02040503050406030204" pitchFamily="18" charset="0"/>
            </a:endParaRPr>
          </a:p>
        </p:txBody>
      </p:sp>
      <p:cxnSp>
        <p:nvCxnSpPr>
          <p:cNvPr id="40" name="Straight Connector 39"/>
          <p:cNvCxnSpPr/>
          <p:nvPr/>
        </p:nvCxnSpPr>
        <p:spPr>
          <a:xfrm flipH="1">
            <a:off x="6121016" y="4141571"/>
            <a:ext cx="2" cy="963829"/>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flipH="1">
            <a:off x="7960771" y="4141570"/>
            <a:ext cx="2" cy="963829"/>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42" name="Oval 41"/>
          <p:cNvSpPr/>
          <p:nvPr/>
        </p:nvSpPr>
        <p:spPr>
          <a:xfrm>
            <a:off x="7162800" y="3686074"/>
            <a:ext cx="1676400" cy="457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~Captain( )</a:t>
            </a:r>
            <a:endParaRPr lang="en-US" sz="1600" dirty="0">
              <a:solidFill>
                <a:schemeClr val="bg1"/>
              </a:solidFill>
              <a:latin typeface="Cambria" panose="02040503050406030204" pitchFamily="18" charset="0"/>
            </a:endParaRPr>
          </a:p>
        </p:txBody>
      </p:sp>
      <p:sp>
        <p:nvSpPr>
          <p:cNvPr id="43" name="Oval 42"/>
          <p:cNvSpPr/>
          <p:nvPr/>
        </p:nvSpPr>
        <p:spPr>
          <a:xfrm>
            <a:off x="5181599" y="3692774"/>
            <a:ext cx="1859435" cy="457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~Reporter( )</a:t>
            </a:r>
            <a:endParaRPr lang="en-US" sz="1600" dirty="0">
              <a:solidFill>
                <a:schemeClr val="bg1"/>
              </a:solidFill>
              <a:latin typeface="Cambria" panose="02040503050406030204" pitchFamily="18" charset="0"/>
            </a:endParaRPr>
          </a:p>
        </p:txBody>
      </p:sp>
      <p:sp>
        <p:nvSpPr>
          <p:cNvPr id="44" name="Oval 43"/>
          <p:cNvSpPr/>
          <p:nvPr/>
        </p:nvSpPr>
        <p:spPr>
          <a:xfrm>
            <a:off x="7048500" y="5105399"/>
            <a:ext cx="1790700" cy="457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~Haddock( )</a:t>
            </a:r>
            <a:endParaRPr lang="en-US" sz="1600" dirty="0">
              <a:solidFill>
                <a:schemeClr val="bg1"/>
              </a:solidFill>
              <a:latin typeface="Cambria" panose="02040503050406030204" pitchFamily="18" charset="0"/>
            </a:endParaRPr>
          </a:p>
        </p:txBody>
      </p:sp>
      <p:sp>
        <p:nvSpPr>
          <p:cNvPr id="45" name="Oval 44"/>
          <p:cNvSpPr/>
          <p:nvPr/>
        </p:nvSpPr>
        <p:spPr>
          <a:xfrm>
            <a:off x="5410200" y="5105400"/>
            <a:ext cx="1421631" cy="457200"/>
          </a:xfrm>
          <a:prstGeom prst="ellipse">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a:t>
            </a:r>
            <a:r>
              <a:rPr lang="en-US" dirty="0" err="1" smtClean="0">
                <a:solidFill>
                  <a:schemeClr val="bg1"/>
                </a:solidFill>
                <a:latin typeface="Cambria" panose="02040503050406030204" pitchFamily="18" charset="0"/>
              </a:rPr>
              <a:t>Tintin</a:t>
            </a:r>
            <a:r>
              <a:rPr lang="en-US" dirty="0" smtClean="0">
                <a:solidFill>
                  <a:schemeClr val="bg1"/>
                </a:solidFill>
                <a:latin typeface="Cambria" panose="02040503050406030204" pitchFamily="18" charset="0"/>
              </a:rPr>
              <a:t>( )</a:t>
            </a:r>
            <a:endParaRPr lang="en-US" sz="1600" dirty="0">
              <a:solidFill>
                <a:schemeClr val="bg1"/>
              </a:solidFill>
              <a:latin typeface="Cambria" panose="02040503050406030204" pitchFamily="18" charset="0"/>
            </a:endParaRPr>
          </a:p>
        </p:txBody>
      </p:sp>
      <p:sp>
        <p:nvSpPr>
          <p:cNvPr id="46" name="Rounded Rectangular Callout 45"/>
          <p:cNvSpPr/>
          <p:nvPr/>
        </p:nvSpPr>
        <p:spPr>
          <a:xfrm>
            <a:off x="2552700" y="1692192"/>
            <a:ext cx="1028700" cy="655609"/>
          </a:xfrm>
          <a:prstGeom prst="wedgeRoundRectCallout">
            <a:avLst>
              <a:gd name="adj1" fmla="val -43475"/>
              <a:gd name="adj2" fmla="val 69575"/>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C00000"/>
                </a:solidFill>
                <a:latin typeface="Cambria" panose="02040503050406030204" pitchFamily="18" charset="0"/>
              </a:rPr>
              <a:t>h1( ), h2( ), … </a:t>
            </a:r>
            <a:endParaRPr lang="en-US" sz="1400" dirty="0">
              <a:solidFill>
                <a:srgbClr val="C00000"/>
              </a:solidFill>
              <a:latin typeface="Cambria" panose="02040503050406030204" pitchFamily="18" charset="0"/>
            </a:endParaRPr>
          </a:p>
        </p:txBody>
      </p:sp>
      <p:sp>
        <p:nvSpPr>
          <p:cNvPr id="47" name="Rounded Rectangular Callout 46"/>
          <p:cNvSpPr/>
          <p:nvPr/>
        </p:nvSpPr>
        <p:spPr>
          <a:xfrm>
            <a:off x="2990848" y="2728802"/>
            <a:ext cx="1123951" cy="762000"/>
          </a:xfrm>
          <a:prstGeom prst="wedgeRoundRectCallout">
            <a:avLst>
              <a:gd name="adj1" fmla="val -38870"/>
              <a:gd name="adj2" fmla="val 75236"/>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7030A0"/>
                </a:solidFill>
                <a:latin typeface="Cambria" panose="02040503050406030204" pitchFamily="18" charset="0"/>
              </a:rPr>
              <a:t>c1( ), c2( ),</a:t>
            </a:r>
          </a:p>
          <a:p>
            <a:pPr algn="ctr"/>
            <a:r>
              <a:rPr lang="en-US" sz="1400" dirty="0" smtClean="0">
                <a:solidFill>
                  <a:srgbClr val="7030A0"/>
                </a:solidFill>
                <a:latin typeface="Cambria" panose="02040503050406030204" pitchFamily="18" charset="0"/>
              </a:rPr>
              <a:t> … </a:t>
            </a:r>
            <a:endParaRPr lang="en-US" sz="1400" dirty="0">
              <a:solidFill>
                <a:srgbClr val="7030A0"/>
              </a:solidFill>
              <a:latin typeface="Cambria" panose="02040503050406030204" pitchFamily="18" charset="0"/>
            </a:endParaRPr>
          </a:p>
        </p:txBody>
      </p:sp>
      <p:sp>
        <p:nvSpPr>
          <p:cNvPr id="48" name="Rounded Rectangular Callout 47"/>
          <p:cNvSpPr/>
          <p:nvPr/>
        </p:nvSpPr>
        <p:spPr>
          <a:xfrm>
            <a:off x="3124200" y="4607580"/>
            <a:ext cx="1323975" cy="382608"/>
          </a:xfrm>
          <a:prstGeom prst="wedgeRoundRectCallout">
            <a:avLst>
              <a:gd name="adj1" fmla="val -38263"/>
              <a:gd name="adj2" fmla="val 78594"/>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chemeClr val="accent6">
                    <a:lumMod val="75000"/>
                  </a:schemeClr>
                </a:solidFill>
                <a:latin typeface="Cambria" panose="02040503050406030204" pitchFamily="18" charset="0"/>
              </a:rPr>
              <a:t>HADDOCK_GT</a:t>
            </a:r>
            <a:endParaRPr lang="en-US" sz="1400" dirty="0">
              <a:solidFill>
                <a:schemeClr val="accent6">
                  <a:lumMod val="75000"/>
                </a:schemeClr>
              </a:solidFill>
              <a:latin typeface="Cambria" panose="02040503050406030204" pitchFamily="18" charset="0"/>
            </a:endParaRPr>
          </a:p>
        </p:txBody>
      </p:sp>
      <p:sp>
        <p:nvSpPr>
          <p:cNvPr id="49" name="Rounded Rectangular Callout 48"/>
          <p:cNvSpPr/>
          <p:nvPr/>
        </p:nvSpPr>
        <p:spPr>
          <a:xfrm>
            <a:off x="219081" y="3095789"/>
            <a:ext cx="1365849" cy="377365"/>
          </a:xfrm>
          <a:prstGeom prst="wedgeRoundRectCallout">
            <a:avLst>
              <a:gd name="adj1" fmla="val -6682"/>
              <a:gd name="adj2" fmla="val 100403"/>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0070C0"/>
                </a:solidFill>
                <a:latin typeface="Cambria" panose="02040503050406030204" pitchFamily="18" charset="0"/>
              </a:rPr>
              <a:t>REPORTER_GT</a:t>
            </a:r>
            <a:endParaRPr lang="en-US" sz="1400" dirty="0">
              <a:solidFill>
                <a:srgbClr val="0070C0"/>
              </a:solidFill>
              <a:latin typeface="Cambria" panose="02040503050406030204" pitchFamily="18" charset="0"/>
            </a:endParaRPr>
          </a:p>
        </p:txBody>
      </p:sp>
      <p:sp>
        <p:nvSpPr>
          <p:cNvPr id="50" name="Rounded Rectangular Callout 49"/>
          <p:cNvSpPr/>
          <p:nvPr/>
        </p:nvSpPr>
        <p:spPr>
          <a:xfrm>
            <a:off x="1362074" y="4607580"/>
            <a:ext cx="1114425" cy="381000"/>
          </a:xfrm>
          <a:prstGeom prst="wedgeRoundRectCallout">
            <a:avLst>
              <a:gd name="adj1" fmla="val -35819"/>
              <a:gd name="adj2" fmla="val 94480"/>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00642D"/>
                </a:solidFill>
                <a:latin typeface="Cambria" panose="02040503050406030204" pitchFamily="18" charset="0"/>
              </a:rPr>
              <a:t>TINTIN_GT</a:t>
            </a:r>
            <a:endParaRPr lang="en-US" sz="1400" dirty="0">
              <a:solidFill>
                <a:srgbClr val="00642D"/>
              </a:solidFill>
              <a:latin typeface="Cambria" panose="02040503050406030204" pitchFamily="18" charset="0"/>
            </a:endParaRPr>
          </a:p>
        </p:txBody>
      </p:sp>
      <p:sp>
        <p:nvSpPr>
          <p:cNvPr id="51" name="Rounded Rectangular Callout 50"/>
          <p:cNvSpPr/>
          <p:nvPr/>
        </p:nvSpPr>
        <p:spPr>
          <a:xfrm>
            <a:off x="7772400" y="1585802"/>
            <a:ext cx="1121433" cy="762000"/>
          </a:xfrm>
          <a:prstGeom prst="wedgeRoundRectCallout">
            <a:avLst>
              <a:gd name="adj1" fmla="val -41167"/>
              <a:gd name="adj2" fmla="val 62783"/>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C00000"/>
                </a:solidFill>
                <a:latin typeface="Cambria" panose="02040503050406030204" pitchFamily="18" charset="0"/>
              </a:rPr>
              <a:t>HUMAN = {h1( ), …}</a:t>
            </a:r>
            <a:endParaRPr lang="en-US" sz="1400" dirty="0">
              <a:solidFill>
                <a:srgbClr val="C00000"/>
              </a:solidFill>
              <a:latin typeface="Cambria" panose="02040503050406030204" pitchFamily="18" charset="0"/>
            </a:endParaRPr>
          </a:p>
        </p:txBody>
      </p:sp>
      <p:sp>
        <p:nvSpPr>
          <p:cNvPr id="52" name="Rounded Rectangular Callout 51"/>
          <p:cNvSpPr/>
          <p:nvPr/>
        </p:nvSpPr>
        <p:spPr>
          <a:xfrm>
            <a:off x="2476498" y="1692193"/>
            <a:ext cx="1309689" cy="655608"/>
          </a:xfrm>
          <a:prstGeom prst="wedgeRoundRectCallout">
            <a:avLst>
              <a:gd name="adj1" fmla="val -42086"/>
              <a:gd name="adj2" fmla="val 62783"/>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C00000"/>
                </a:solidFill>
                <a:latin typeface="Cambria" panose="02040503050406030204" pitchFamily="18" charset="0"/>
              </a:rPr>
              <a:t>HUMAN_GT = {h1( ), h2( ), …}</a:t>
            </a:r>
            <a:endParaRPr lang="en-US" sz="1400" dirty="0">
              <a:solidFill>
                <a:srgbClr val="C00000"/>
              </a:solidFill>
              <a:latin typeface="Cambria" panose="02040503050406030204" pitchFamily="18" charset="0"/>
            </a:endParaRPr>
          </a:p>
        </p:txBody>
      </p:sp>
      <p:sp>
        <p:nvSpPr>
          <p:cNvPr id="53" name="Rounded Rectangular Callout 52"/>
          <p:cNvSpPr/>
          <p:nvPr/>
        </p:nvSpPr>
        <p:spPr>
          <a:xfrm>
            <a:off x="2917834" y="2724529"/>
            <a:ext cx="1273165" cy="765635"/>
          </a:xfrm>
          <a:prstGeom prst="wedgeRoundRectCallout">
            <a:avLst>
              <a:gd name="adj1" fmla="val -22048"/>
              <a:gd name="adj2" fmla="val 78697"/>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7030A0"/>
                </a:solidFill>
                <a:latin typeface="Cambria" panose="02040503050406030204" pitchFamily="18" charset="0"/>
              </a:rPr>
              <a:t>CAPTAIN_GT = {c1( ), c2( ), …}</a:t>
            </a:r>
            <a:endParaRPr lang="en-US" sz="1400" dirty="0">
              <a:solidFill>
                <a:srgbClr val="7030A0"/>
              </a:solidFill>
              <a:latin typeface="Cambria" panose="02040503050406030204" pitchFamily="18" charset="0"/>
            </a:endParaRPr>
          </a:p>
        </p:txBody>
      </p:sp>
      <p:sp>
        <p:nvSpPr>
          <p:cNvPr id="54" name="Rounded Rectangular Callout 53"/>
          <p:cNvSpPr/>
          <p:nvPr/>
        </p:nvSpPr>
        <p:spPr>
          <a:xfrm>
            <a:off x="6912633" y="2949453"/>
            <a:ext cx="1981200" cy="532762"/>
          </a:xfrm>
          <a:prstGeom prst="wedgeRoundRectCallout">
            <a:avLst>
              <a:gd name="adj1" fmla="val -3871"/>
              <a:gd name="adj2" fmla="val 82041"/>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7030A0"/>
                </a:solidFill>
                <a:latin typeface="Cambria" panose="02040503050406030204" pitchFamily="18" charset="0"/>
              </a:rPr>
              <a:t>CAPTAIN = {c1( ), c2( ), </a:t>
            </a:r>
            <a:r>
              <a:rPr lang="en-US" sz="1400" dirty="0" smtClean="0">
                <a:solidFill>
                  <a:srgbClr val="C00000"/>
                </a:solidFill>
                <a:latin typeface="Cambria" panose="02040503050406030204" pitchFamily="18" charset="0"/>
              </a:rPr>
              <a:t>h2( )</a:t>
            </a:r>
            <a:r>
              <a:rPr lang="en-US" sz="1400" dirty="0" smtClean="0">
                <a:solidFill>
                  <a:srgbClr val="7030A0"/>
                </a:solidFill>
                <a:latin typeface="Cambria" panose="02040503050406030204" pitchFamily="18" charset="0"/>
              </a:rPr>
              <a:t>, …}</a:t>
            </a:r>
            <a:endParaRPr lang="en-US" sz="1400" dirty="0">
              <a:solidFill>
                <a:srgbClr val="7030A0"/>
              </a:solidFill>
              <a:latin typeface="Cambria" panose="02040503050406030204" pitchFamily="18" charset="0"/>
            </a:endParaRPr>
          </a:p>
        </p:txBody>
      </p:sp>
      <p:sp>
        <p:nvSpPr>
          <p:cNvPr id="55" name="Rounded Rectangular Callout 54"/>
          <p:cNvSpPr/>
          <p:nvPr/>
        </p:nvSpPr>
        <p:spPr>
          <a:xfrm>
            <a:off x="7902604" y="4544560"/>
            <a:ext cx="991229" cy="382608"/>
          </a:xfrm>
          <a:prstGeom prst="wedgeRoundRectCallout">
            <a:avLst>
              <a:gd name="adj1" fmla="val -37393"/>
              <a:gd name="adj2" fmla="val 83104"/>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chemeClr val="accent6">
                    <a:lumMod val="75000"/>
                  </a:schemeClr>
                </a:solidFill>
                <a:latin typeface="Cambria" panose="02040503050406030204" pitchFamily="18" charset="0"/>
              </a:rPr>
              <a:t>HADDOCK</a:t>
            </a:r>
            <a:endParaRPr lang="en-US" sz="1400" dirty="0">
              <a:solidFill>
                <a:schemeClr val="accent6">
                  <a:lumMod val="75000"/>
                </a:schemeClr>
              </a:solidFill>
              <a:latin typeface="Cambria" panose="02040503050406030204" pitchFamily="18" charset="0"/>
            </a:endParaRPr>
          </a:p>
        </p:txBody>
      </p:sp>
      <p:sp>
        <p:nvSpPr>
          <p:cNvPr id="56" name="Rounded Rectangular Callout 55"/>
          <p:cNvSpPr/>
          <p:nvPr/>
        </p:nvSpPr>
        <p:spPr>
          <a:xfrm>
            <a:off x="6248129" y="4544560"/>
            <a:ext cx="800371" cy="381000"/>
          </a:xfrm>
          <a:prstGeom prst="wedgeRoundRectCallout">
            <a:avLst>
              <a:gd name="adj1" fmla="val -32586"/>
              <a:gd name="adj2" fmla="val 8315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rgbClr val="00642D"/>
                </a:solidFill>
                <a:latin typeface="Cambria" panose="02040503050406030204" pitchFamily="18" charset="0"/>
              </a:rPr>
              <a:t>TINTIN</a:t>
            </a:r>
            <a:endParaRPr lang="en-US" sz="1400" dirty="0">
              <a:solidFill>
                <a:srgbClr val="00642D"/>
              </a:solidFill>
              <a:latin typeface="Cambria" panose="02040503050406030204" pitchFamily="18" charset="0"/>
            </a:endParaRPr>
          </a:p>
        </p:txBody>
      </p:sp>
      <p:sp>
        <p:nvSpPr>
          <p:cNvPr id="57" name="Rounded Rectangular Callout 56"/>
          <p:cNvSpPr/>
          <p:nvPr/>
        </p:nvSpPr>
        <p:spPr>
          <a:xfrm>
            <a:off x="5080711" y="3112799"/>
            <a:ext cx="1091490" cy="377365"/>
          </a:xfrm>
          <a:prstGeom prst="wedgeRoundRectCallout">
            <a:avLst>
              <a:gd name="adj1" fmla="val 1380"/>
              <a:gd name="adj2" fmla="val 100403"/>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0070C0"/>
                </a:solidFill>
                <a:latin typeface="Cambria" panose="02040503050406030204" pitchFamily="18" charset="0"/>
              </a:rPr>
              <a:t>REPORTER</a:t>
            </a:r>
            <a:endParaRPr lang="en-US" sz="1400" dirty="0">
              <a:solidFill>
                <a:srgbClr val="0070C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58" name="Rounded Rectangular Callout 57"/>
              <p:cNvSpPr/>
              <p:nvPr/>
            </p:nvSpPr>
            <p:spPr>
              <a:xfrm>
                <a:off x="2521742" y="2724529"/>
                <a:ext cx="2400300" cy="779927"/>
              </a:xfrm>
              <a:prstGeom prst="wedgeRoundRectCallout">
                <a:avLst>
                  <a:gd name="adj1" fmla="val -32683"/>
                  <a:gd name="adj2" fmla="val 67865"/>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7030A0"/>
                    </a:solidFill>
                    <a:latin typeface="Cambria" panose="02040503050406030204" pitchFamily="18" charset="0"/>
                  </a:rPr>
                  <a:t>CAPTAIN_GT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HUMAN_GT</a:t>
                </a:r>
                <a:r>
                  <a:rPr lang="en-US" sz="1400" dirty="0" smtClean="0">
                    <a:solidFill>
                      <a:srgbClr val="7030A0"/>
                    </a:solidFill>
                    <a:latin typeface="Cambria" panose="02040503050406030204" pitchFamily="18" charset="0"/>
                  </a:rPr>
                  <a:t> </a:t>
                </a:r>
                <a:r>
                  <a:rPr lang="en-US" sz="1400" dirty="0" smtClean="0">
                    <a:solidFill>
                      <a:schemeClr val="tx1"/>
                    </a:solidFill>
                    <a:latin typeface="Cambria" panose="02040503050406030204" pitchFamily="18" charset="0"/>
                  </a:rPr>
                  <a:t>=</a:t>
                </a:r>
                <a:r>
                  <a:rPr lang="en-US" sz="14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{h1( ), h2( ), </a:t>
                </a:r>
                <a:r>
                  <a:rPr lang="en-US" sz="1400" dirty="0" smtClean="0">
                    <a:solidFill>
                      <a:srgbClr val="7030A0"/>
                    </a:solidFill>
                    <a:latin typeface="Cambria" panose="02040503050406030204" pitchFamily="18" charset="0"/>
                  </a:rPr>
                  <a:t>c1( ), c2( ), …}</a:t>
                </a:r>
                <a:endParaRPr lang="en-US" sz="1400" dirty="0">
                  <a:solidFill>
                    <a:srgbClr val="7030A0"/>
                  </a:solidFill>
                  <a:latin typeface="Cambria" panose="02040503050406030204" pitchFamily="18" charset="0"/>
                </a:endParaRPr>
              </a:p>
            </p:txBody>
          </p:sp>
        </mc:Choice>
        <mc:Fallback xmlns="">
          <p:sp>
            <p:nvSpPr>
              <p:cNvPr id="58" name="Rounded Rectangular Callout 57"/>
              <p:cNvSpPr>
                <a:spLocks noRot="1" noChangeAspect="1" noMove="1" noResize="1" noEditPoints="1" noAdjustHandles="1" noChangeArrowheads="1" noChangeShapeType="1" noTextEdit="1"/>
              </p:cNvSpPr>
              <p:nvPr/>
            </p:nvSpPr>
            <p:spPr>
              <a:xfrm>
                <a:off x="2521742" y="2724529"/>
                <a:ext cx="2400300" cy="779927"/>
              </a:xfrm>
              <a:prstGeom prst="wedgeRoundRectCallout">
                <a:avLst>
                  <a:gd name="adj1" fmla="val -32683"/>
                  <a:gd name="adj2" fmla="val 67865"/>
                  <a:gd name="adj3" fmla="val 16667"/>
                </a:avLst>
              </a:prstGeom>
              <a:blipFill rotWithShape="1">
                <a:blip r:embed="rId3"/>
                <a:stretch>
                  <a:fillRect l="-1259" r="-12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ounded Rectangular Callout 58"/>
              <p:cNvSpPr/>
              <p:nvPr/>
            </p:nvSpPr>
            <p:spPr>
              <a:xfrm>
                <a:off x="2119941" y="4213827"/>
                <a:ext cx="1432882" cy="819313"/>
              </a:xfrm>
              <a:prstGeom prst="wedgeRoundRectCallout">
                <a:avLst>
                  <a:gd name="adj1" fmla="val 46651"/>
                  <a:gd name="adj2" fmla="val 67461"/>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chemeClr val="accent6">
                        <a:lumMod val="75000"/>
                      </a:schemeClr>
                    </a:solidFill>
                    <a:latin typeface="Cambria" panose="02040503050406030204" pitchFamily="18" charset="0"/>
                  </a:rPr>
                  <a:t>HADDOCK_GT </a:t>
                </a:r>
                <a:r>
                  <a:rPr lang="en-US" sz="1400" b="1" dirty="0" smtClean="0">
                    <a:solidFill>
                      <a:schemeClr val="tx1"/>
                    </a:solidFill>
                    <a:latin typeface="Cambria" panose="02040503050406030204" pitchFamily="18" charset="0"/>
                    <a:ea typeface="Cambria Math"/>
                  </a:rPr>
                  <a:t> </a:t>
                </a:r>
                <a14:m>
                  <m:oMath xmlns:m="http://schemas.openxmlformats.org/officeDocument/2006/math">
                    <m:r>
                      <a:rPr lang="en-US" sz="2000" b="1" i="1" smtClean="0">
                        <a:solidFill>
                          <a:schemeClr val="tx1"/>
                        </a:solidFill>
                        <a:latin typeface="Cambria Math"/>
                        <a:ea typeface="Cambria Math"/>
                      </a:rPr>
                      <m:t>∪</m:t>
                    </m:r>
                    <m:r>
                      <a:rPr lang="en-US" sz="2000" b="0" i="0" smtClean="0">
                        <a:solidFill>
                          <a:schemeClr val="tx1"/>
                        </a:solidFill>
                        <a:latin typeface="Cambria Math"/>
                        <a:ea typeface="Cambria Math"/>
                      </a:rPr>
                      <m:t> </m:t>
                    </m:r>
                  </m:oMath>
                </a14:m>
                <a:r>
                  <a:rPr lang="en-US" sz="1400" dirty="0" smtClean="0">
                    <a:solidFill>
                      <a:srgbClr val="7030A0"/>
                    </a:solidFill>
                    <a:latin typeface="Cambria" panose="02040503050406030204" pitchFamily="18" charset="0"/>
                  </a:rPr>
                  <a:t>CAPTAIN_GT</a:t>
                </a:r>
              </a:p>
              <a:p>
                <a:pPr algn="ctr"/>
                <a:r>
                  <a:rPr lang="en-US" sz="1400" dirty="0" smtClean="0">
                    <a:solidFill>
                      <a:srgbClr val="7030A0"/>
                    </a:solidFill>
                    <a:latin typeface="Cambria" panose="02040503050406030204" pitchFamily="18" charset="0"/>
                  </a:rPr>
                  <a: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HUMAN_GT</a:t>
                </a:r>
                <a:endParaRPr lang="en-US" sz="1400" dirty="0">
                  <a:solidFill>
                    <a:srgbClr val="7030A0"/>
                  </a:solidFill>
                  <a:latin typeface="Cambria" panose="02040503050406030204" pitchFamily="18" charset="0"/>
                </a:endParaRPr>
              </a:p>
            </p:txBody>
          </p:sp>
        </mc:Choice>
        <mc:Fallback xmlns="">
          <p:sp>
            <p:nvSpPr>
              <p:cNvPr id="59" name="Rounded Rectangular Callout 58"/>
              <p:cNvSpPr>
                <a:spLocks noRot="1" noChangeAspect="1" noMove="1" noResize="1" noEditPoints="1" noAdjustHandles="1" noChangeArrowheads="1" noChangeShapeType="1" noTextEdit="1"/>
              </p:cNvSpPr>
              <p:nvPr/>
            </p:nvSpPr>
            <p:spPr>
              <a:xfrm>
                <a:off x="2119941" y="4213827"/>
                <a:ext cx="1432882" cy="819313"/>
              </a:xfrm>
              <a:prstGeom prst="wedgeRoundRectCallout">
                <a:avLst>
                  <a:gd name="adj1" fmla="val 46651"/>
                  <a:gd name="adj2" fmla="val 67461"/>
                  <a:gd name="adj3" fmla="val 16667"/>
                </a:avLst>
              </a:prstGeom>
              <a:blipFill rotWithShape="1">
                <a:blip r:embed="rId4"/>
                <a:stretch>
                  <a:fillRect t="-4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ounded Rectangular Callout 59"/>
              <p:cNvSpPr/>
              <p:nvPr/>
            </p:nvSpPr>
            <p:spPr>
              <a:xfrm>
                <a:off x="219081" y="4213828"/>
                <a:ext cx="1571624" cy="819313"/>
              </a:xfrm>
              <a:prstGeom prst="wedgeRoundRectCallout">
                <a:avLst>
                  <a:gd name="adj1" fmla="val 35590"/>
                  <a:gd name="adj2" fmla="val 69592"/>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00642D"/>
                    </a:solidFill>
                    <a:latin typeface="Cambria" panose="02040503050406030204" pitchFamily="18" charset="0"/>
                  </a:rPr>
                  <a:t>TINTIN_GT</a:t>
                </a:r>
                <a:r>
                  <a:rPr lang="en-US" sz="1400" b="1" dirty="0" smtClean="0">
                    <a:solidFill>
                      <a:srgbClr val="00642D"/>
                    </a:solidFill>
                    <a:latin typeface="Cambria" panose="02040503050406030204" pitchFamily="18" charset="0"/>
                    <a:ea typeface="Cambria Math"/>
                  </a:rPr>
                  <a:t>            </a:t>
                </a:r>
                <a14:m>
                  <m:oMath xmlns:m="http://schemas.openxmlformats.org/officeDocument/2006/math">
                    <m:r>
                      <a:rPr lang="en-US" sz="2000" b="1" i="1" smtClean="0">
                        <a:solidFill>
                          <a:schemeClr val="tx1"/>
                        </a:solidFill>
                        <a:latin typeface="Cambria Math"/>
                        <a:ea typeface="Cambria Math"/>
                      </a:rPr>
                      <m:t>∪</m:t>
                    </m:r>
                  </m:oMath>
                </a14:m>
                <a:r>
                  <a:rPr lang="en-US" sz="1400" dirty="0" smtClean="0">
                    <a:solidFill>
                      <a:srgbClr val="0070C0"/>
                    </a:solidFill>
                    <a:latin typeface="Cambria" panose="02040503050406030204" pitchFamily="18" charset="0"/>
                  </a:rPr>
                  <a:t> REPORTER_GT    </a:t>
                </a:r>
                <a:r>
                  <a:rPr lang="en-US" sz="1400" dirty="0" smtClean="0">
                    <a:solidFill>
                      <a:srgbClr val="7030A0"/>
                    </a:solidFill>
                    <a:latin typeface="Cambria" panose="02040503050406030204" pitchFamily="18" charset="0"/>
                  </a:rPr>
                  <a: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HUMAN_GT</a:t>
                </a:r>
                <a:endParaRPr lang="en-US" sz="1400" dirty="0">
                  <a:solidFill>
                    <a:srgbClr val="7030A0"/>
                  </a:solidFill>
                  <a:latin typeface="Cambria" panose="02040503050406030204" pitchFamily="18" charset="0"/>
                </a:endParaRPr>
              </a:p>
            </p:txBody>
          </p:sp>
        </mc:Choice>
        <mc:Fallback xmlns="">
          <p:sp>
            <p:nvSpPr>
              <p:cNvPr id="60" name="Rounded Rectangular Callout 59"/>
              <p:cNvSpPr>
                <a:spLocks noRot="1" noChangeAspect="1" noMove="1" noResize="1" noEditPoints="1" noAdjustHandles="1" noChangeArrowheads="1" noChangeShapeType="1" noTextEdit="1"/>
              </p:cNvSpPr>
              <p:nvPr/>
            </p:nvSpPr>
            <p:spPr>
              <a:xfrm>
                <a:off x="219081" y="4213828"/>
                <a:ext cx="1571624" cy="819313"/>
              </a:xfrm>
              <a:prstGeom prst="wedgeRoundRectCallout">
                <a:avLst>
                  <a:gd name="adj1" fmla="val 35590"/>
                  <a:gd name="adj2" fmla="val 69592"/>
                  <a:gd name="adj3" fmla="val 16667"/>
                </a:avLst>
              </a:prstGeom>
              <a:blipFill rotWithShape="1">
                <a:blip r:embed="rId5"/>
                <a:stretch>
                  <a:fillRect t="-4217" r="-87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ounded Rectangular Callout 62"/>
              <p:cNvSpPr/>
              <p:nvPr/>
            </p:nvSpPr>
            <p:spPr>
              <a:xfrm>
                <a:off x="219081" y="2921078"/>
                <a:ext cx="1499173" cy="583378"/>
              </a:xfrm>
              <a:prstGeom prst="wedgeRoundRectCallout">
                <a:avLst>
                  <a:gd name="adj1" fmla="val 15821"/>
                  <a:gd name="adj2" fmla="val 78216"/>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0070C0"/>
                    </a:solidFill>
                    <a:latin typeface="Cambria" panose="02040503050406030204" pitchFamily="18" charset="0"/>
                  </a:rPr>
                  <a:t>REPORTER_GT</a:t>
                </a:r>
              </a:p>
              <a:p>
                <a:pPr algn="ctr"/>
                <a:r>
                  <a:rPr lang="en-US" sz="1400" dirty="0" smtClean="0">
                    <a:solidFill>
                      <a:srgbClr val="7030A0"/>
                    </a:solidFill>
                    <a:latin typeface="Cambria" panose="02040503050406030204" pitchFamily="18" charset="0"/>
                  </a:rPr>
                  <a: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HUMAN_GT</a:t>
                </a:r>
                <a:endParaRPr lang="en-US" sz="1400" dirty="0">
                  <a:solidFill>
                    <a:srgbClr val="7030A0"/>
                  </a:solidFill>
                  <a:latin typeface="Cambria" panose="02040503050406030204" pitchFamily="18" charset="0"/>
                </a:endParaRPr>
              </a:p>
            </p:txBody>
          </p:sp>
        </mc:Choice>
        <mc:Fallback xmlns="">
          <p:sp>
            <p:nvSpPr>
              <p:cNvPr id="63" name="Rounded Rectangular Callout 62"/>
              <p:cNvSpPr>
                <a:spLocks noRot="1" noChangeAspect="1" noMove="1" noResize="1" noEditPoints="1" noAdjustHandles="1" noChangeArrowheads="1" noChangeShapeType="1" noTextEdit="1"/>
              </p:cNvSpPr>
              <p:nvPr/>
            </p:nvSpPr>
            <p:spPr>
              <a:xfrm>
                <a:off x="219081" y="2921078"/>
                <a:ext cx="1499173" cy="583378"/>
              </a:xfrm>
              <a:prstGeom prst="wedgeRoundRectCallout">
                <a:avLst>
                  <a:gd name="adj1" fmla="val 15821"/>
                  <a:gd name="adj2" fmla="val 78216"/>
                  <a:gd name="adj3" fmla="val 16667"/>
                </a:avLst>
              </a:prstGeom>
              <a:blipFill rotWithShape="1">
                <a:blip r:embed="rId6"/>
                <a:stretch>
                  <a:fillRect t="-1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ounded Rectangular Callout 63"/>
              <p:cNvSpPr/>
              <p:nvPr/>
            </p:nvSpPr>
            <p:spPr>
              <a:xfrm>
                <a:off x="6779147" y="2791991"/>
                <a:ext cx="2114686" cy="847685"/>
              </a:xfrm>
              <a:prstGeom prst="wedgeRoundRectCallout">
                <a:avLst>
                  <a:gd name="adj1" fmla="val -32275"/>
                  <a:gd name="adj2" fmla="val 67865"/>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7030A0"/>
                    </a:solidFill>
                    <a:latin typeface="Cambria" panose="02040503050406030204" pitchFamily="18" charset="0"/>
                  </a:rPr>
                  <a:t>CAPTAIN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HUMAN</a:t>
                </a:r>
                <a:r>
                  <a:rPr lang="en-US" sz="1400" dirty="0" smtClean="0">
                    <a:solidFill>
                      <a:srgbClr val="7030A0"/>
                    </a:solidFill>
                    <a:latin typeface="Cambria" panose="02040503050406030204" pitchFamily="18" charset="0"/>
                  </a:rPr>
                  <a:t> </a:t>
                </a:r>
                <a:r>
                  <a:rPr lang="en-US" sz="1400" dirty="0" smtClean="0">
                    <a:solidFill>
                      <a:schemeClr val="tx1"/>
                    </a:solidFill>
                    <a:latin typeface="Cambria" panose="02040503050406030204" pitchFamily="18" charset="0"/>
                  </a:rPr>
                  <a:t>=</a:t>
                </a:r>
                <a:r>
                  <a:rPr lang="en-US" sz="14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{h1( ), h2( ), </a:t>
                </a:r>
                <a:r>
                  <a:rPr lang="en-US" sz="1400" dirty="0" smtClean="0">
                    <a:solidFill>
                      <a:srgbClr val="7030A0"/>
                    </a:solidFill>
                    <a:latin typeface="Cambria" panose="02040503050406030204" pitchFamily="18" charset="0"/>
                  </a:rPr>
                  <a:t>c1( ), c2( ), …}</a:t>
                </a:r>
                <a:endParaRPr lang="en-US" sz="1400" dirty="0">
                  <a:solidFill>
                    <a:srgbClr val="7030A0"/>
                  </a:solidFill>
                  <a:latin typeface="Cambria" panose="02040503050406030204" pitchFamily="18" charset="0"/>
                </a:endParaRPr>
              </a:p>
            </p:txBody>
          </p:sp>
        </mc:Choice>
        <mc:Fallback xmlns="">
          <p:sp>
            <p:nvSpPr>
              <p:cNvPr id="64" name="Rounded Rectangular Callout 63"/>
              <p:cNvSpPr>
                <a:spLocks noRot="1" noChangeAspect="1" noMove="1" noResize="1" noEditPoints="1" noAdjustHandles="1" noChangeArrowheads="1" noChangeShapeType="1" noTextEdit="1"/>
              </p:cNvSpPr>
              <p:nvPr/>
            </p:nvSpPr>
            <p:spPr>
              <a:xfrm>
                <a:off x="6779147" y="2791991"/>
                <a:ext cx="2114686" cy="847685"/>
              </a:xfrm>
              <a:prstGeom prst="wedgeRoundRectCallout">
                <a:avLst>
                  <a:gd name="adj1" fmla="val -32275"/>
                  <a:gd name="adj2" fmla="val 67865"/>
                  <a:gd name="adj3" fmla="val 16667"/>
                </a:avLst>
              </a:prstGeom>
              <a:blipFill rotWithShape="1">
                <a:blip r:embed="rId7"/>
                <a:stretch>
                  <a:fillRect l="-2564" r="-2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ounded Rectangular Callout 64"/>
              <p:cNvSpPr/>
              <p:nvPr/>
            </p:nvSpPr>
            <p:spPr>
              <a:xfrm>
                <a:off x="7391400" y="4213828"/>
                <a:ext cx="1502433" cy="819312"/>
              </a:xfrm>
              <a:prstGeom prst="wedgeRoundRectCallout">
                <a:avLst>
                  <a:gd name="adj1" fmla="val 42659"/>
                  <a:gd name="adj2" fmla="val 69166"/>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chemeClr val="accent6">
                        <a:lumMod val="75000"/>
                      </a:schemeClr>
                    </a:solidFill>
                    <a:latin typeface="Cambria" panose="02040503050406030204" pitchFamily="18" charset="0"/>
                  </a:rPr>
                  <a:t>HADDOCK          </a:t>
                </a:r>
                <a:r>
                  <a:rPr lang="en-US" sz="1400" b="1" dirty="0" smtClean="0">
                    <a:solidFill>
                      <a:schemeClr val="tx1"/>
                    </a:solidFill>
                    <a:latin typeface="Cambria" panose="02040503050406030204" pitchFamily="18" charset="0"/>
                    <a:ea typeface="Cambria Math"/>
                  </a:rPr>
                  <a:t> </a:t>
                </a:r>
                <a14:m>
                  <m:oMath xmlns:m="http://schemas.openxmlformats.org/officeDocument/2006/math">
                    <m:r>
                      <a:rPr lang="en-US" sz="2000" b="1" i="1" smtClean="0">
                        <a:solidFill>
                          <a:schemeClr val="tx1"/>
                        </a:solidFill>
                        <a:latin typeface="Cambria Math"/>
                        <a:ea typeface="Cambria Math"/>
                      </a:rPr>
                      <m:t>∪</m:t>
                    </m:r>
                    <m:r>
                      <a:rPr lang="en-US" sz="2000" b="0" i="0" smtClean="0">
                        <a:solidFill>
                          <a:schemeClr val="tx1"/>
                        </a:solidFill>
                        <a:latin typeface="Cambria Math"/>
                        <a:ea typeface="Cambria Math"/>
                      </a:rPr>
                      <m:t> </m:t>
                    </m:r>
                  </m:oMath>
                </a14:m>
                <a:r>
                  <a:rPr lang="en-US" sz="1400" dirty="0" smtClean="0">
                    <a:solidFill>
                      <a:srgbClr val="7030A0"/>
                    </a:solidFill>
                    <a:latin typeface="Cambria" panose="02040503050406030204" pitchFamily="18" charset="0"/>
                  </a:rPr>
                  <a:t>CAPTAIN</a:t>
                </a:r>
              </a:p>
              <a:p>
                <a:pPr algn="ctr"/>
                <a:r>
                  <a:rPr lang="en-US" sz="1400" dirty="0" smtClean="0">
                    <a:solidFill>
                      <a:srgbClr val="7030A0"/>
                    </a:solidFill>
                    <a:latin typeface="Cambria" panose="02040503050406030204" pitchFamily="18" charset="0"/>
                  </a:rPr>
                  <a: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HUMAN</a:t>
                </a:r>
                <a:endParaRPr lang="en-US" sz="1400" dirty="0">
                  <a:solidFill>
                    <a:srgbClr val="7030A0"/>
                  </a:solidFill>
                  <a:latin typeface="Cambria" panose="02040503050406030204" pitchFamily="18" charset="0"/>
                </a:endParaRPr>
              </a:p>
            </p:txBody>
          </p:sp>
        </mc:Choice>
        <mc:Fallback xmlns="">
          <p:sp>
            <p:nvSpPr>
              <p:cNvPr id="65" name="Rounded Rectangular Callout 64"/>
              <p:cNvSpPr>
                <a:spLocks noRot="1" noChangeAspect="1" noMove="1" noResize="1" noEditPoints="1" noAdjustHandles="1" noChangeArrowheads="1" noChangeShapeType="1" noTextEdit="1"/>
              </p:cNvSpPr>
              <p:nvPr/>
            </p:nvSpPr>
            <p:spPr>
              <a:xfrm>
                <a:off x="7391400" y="4213828"/>
                <a:ext cx="1502433" cy="819312"/>
              </a:xfrm>
              <a:prstGeom prst="wedgeRoundRectCallout">
                <a:avLst>
                  <a:gd name="adj1" fmla="val 42659"/>
                  <a:gd name="adj2" fmla="val 69166"/>
                  <a:gd name="adj3" fmla="val 16667"/>
                </a:avLst>
              </a:prstGeom>
              <a:blipFill rotWithShape="1">
                <a:blip r:embed="rId8"/>
                <a:stretch>
                  <a:fillRect t="-4242" r="-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ounded Rectangular Callout 65"/>
              <p:cNvSpPr/>
              <p:nvPr/>
            </p:nvSpPr>
            <p:spPr>
              <a:xfrm>
                <a:off x="5410202" y="2898583"/>
                <a:ext cx="1169682" cy="583378"/>
              </a:xfrm>
              <a:prstGeom prst="wedgeRoundRectCallout">
                <a:avLst>
                  <a:gd name="adj1" fmla="val -23860"/>
                  <a:gd name="adj2" fmla="val 84130"/>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0070C0"/>
                    </a:solidFill>
                    <a:latin typeface="Cambria" panose="02040503050406030204" pitchFamily="18" charset="0"/>
                  </a:rPr>
                  <a:t>REPORTER</a:t>
                </a:r>
              </a:p>
              <a:p>
                <a:pPr algn="ctr"/>
                <a:r>
                  <a:rPr lang="en-US" sz="1400" dirty="0" smtClean="0">
                    <a:solidFill>
                      <a:srgbClr val="7030A0"/>
                    </a:solidFill>
                    <a:latin typeface="Cambria" panose="02040503050406030204" pitchFamily="18" charset="0"/>
                  </a:rPr>
                  <a: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HUMAN</a:t>
                </a:r>
                <a:endParaRPr lang="en-US" sz="1400" dirty="0">
                  <a:solidFill>
                    <a:srgbClr val="7030A0"/>
                  </a:solidFill>
                  <a:latin typeface="Cambria" panose="02040503050406030204" pitchFamily="18" charset="0"/>
                </a:endParaRPr>
              </a:p>
            </p:txBody>
          </p:sp>
        </mc:Choice>
        <mc:Fallback xmlns="">
          <p:sp>
            <p:nvSpPr>
              <p:cNvPr id="66" name="Rounded Rectangular Callout 65"/>
              <p:cNvSpPr>
                <a:spLocks noRot="1" noChangeAspect="1" noMove="1" noResize="1" noEditPoints="1" noAdjustHandles="1" noChangeArrowheads="1" noChangeShapeType="1" noTextEdit="1"/>
              </p:cNvSpPr>
              <p:nvPr/>
            </p:nvSpPr>
            <p:spPr>
              <a:xfrm>
                <a:off x="5410202" y="2898583"/>
                <a:ext cx="1169682" cy="583378"/>
              </a:xfrm>
              <a:prstGeom prst="wedgeRoundRectCallout">
                <a:avLst>
                  <a:gd name="adj1" fmla="val -23860"/>
                  <a:gd name="adj2" fmla="val 84130"/>
                  <a:gd name="adj3" fmla="val 16667"/>
                </a:avLst>
              </a:prstGeom>
              <a:blipFill rotWithShape="1">
                <a:blip r:embed="rId9"/>
                <a:stretch>
                  <a:fillRect t="-15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ounded Rectangular Callout 66"/>
              <p:cNvSpPr/>
              <p:nvPr/>
            </p:nvSpPr>
            <p:spPr>
              <a:xfrm>
                <a:off x="5791200" y="4202394"/>
                <a:ext cx="1271150" cy="830746"/>
              </a:xfrm>
              <a:prstGeom prst="wedgeRoundRectCallout">
                <a:avLst>
                  <a:gd name="adj1" fmla="val 33338"/>
                  <a:gd name="adj2" fmla="val 75258"/>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00642D"/>
                    </a:solidFill>
                    <a:latin typeface="Cambria" panose="02040503050406030204" pitchFamily="18" charset="0"/>
                  </a:rPr>
                  <a:t>TINTIN             </a:t>
                </a:r>
                <a:r>
                  <a:rPr lang="en-US" sz="1400" b="1" dirty="0" smtClean="0">
                    <a:solidFill>
                      <a:srgbClr val="00642D"/>
                    </a:solidFill>
                    <a:latin typeface="Cambria" panose="02040503050406030204" pitchFamily="18" charset="0"/>
                    <a:ea typeface="Cambria Math"/>
                  </a:rPr>
                  <a:t> </a:t>
                </a:r>
                <a14:m>
                  <m:oMath xmlns:m="http://schemas.openxmlformats.org/officeDocument/2006/math">
                    <m:r>
                      <a:rPr lang="en-US" sz="2000" b="1" i="1" smtClean="0">
                        <a:solidFill>
                          <a:schemeClr val="tx1"/>
                        </a:solidFill>
                        <a:latin typeface="Cambria Math"/>
                        <a:ea typeface="Cambria Math"/>
                      </a:rPr>
                      <m:t>∪</m:t>
                    </m:r>
                    <m:r>
                      <a:rPr lang="en-US" sz="2000" b="0" i="0" smtClean="0">
                        <a:solidFill>
                          <a:schemeClr val="tx1"/>
                        </a:solidFill>
                        <a:latin typeface="Cambria Math"/>
                        <a:ea typeface="Cambria Math"/>
                      </a:rPr>
                      <m:t> </m:t>
                    </m:r>
                  </m:oMath>
                </a14:m>
                <a:r>
                  <a:rPr lang="en-US" sz="1400" dirty="0" smtClean="0">
                    <a:solidFill>
                      <a:srgbClr val="0070C0"/>
                    </a:solidFill>
                    <a:latin typeface="Cambria" panose="02040503050406030204" pitchFamily="18" charset="0"/>
                  </a:rPr>
                  <a:t>REPORTER</a:t>
                </a:r>
              </a:p>
              <a:p>
                <a:pPr algn="ctr"/>
                <a:r>
                  <a:rPr lang="en-US" sz="1400" dirty="0" smtClean="0">
                    <a:solidFill>
                      <a:srgbClr val="7030A0"/>
                    </a:solidFill>
                    <a:latin typeface="Cambria" panose="02040503050406030204" pitchFamily="18" charset="0"/>
                  </a:rPr>
                  <a: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HUMAN</a:t>
                </a:r>
                <a:endParaRPr lang="en-US" sz="1400" dirty="0">
                  <a:solidFill>
                    <a:srgbClr val="7030A0"/>
                  </a:solidFill>
                  <a:latin typeface="Cambria" panose="02040503050406030204" pitchFamily="18" charset="0"/>
                </a:endParaRPr>
              </a:p>
            </p:txBody>
          </p:sp>
        </mc:Choice>
        <mc:Fallback xmlns="">
          <p:sp>
            <p:nvSpPr>
              <p:cNvPr id="67" name="Rounded Rectangular Callout 66"/>
              <p:cNvSpPr>
                <a:spLocks noRot="1" noChangeAspect="1" noMove="1" noResize="1" noEditPoints="1" noAdjustHandles="1" noChangeArrowheads="1" noChangeShapeType="1" noTextEdit="1"/>
              </p:cNvSpPr>
              <p:nvPr/>
            </p:nvSpPr>
            <p:spPr>
              <a:xfrm>
                <a:off x="5791200" y="4202394"/>
                <a:ext cx="1271150" cy="830746"/>
              </a:xfrm>
              <a:prstGeom prst="wedgeRoundRectCallout">
                <a:avLst>
                  <a:gd name="adj1" fmla="val 33338"/>
                  <a:gd name="adj2" fmla="val 75258"/>
                  <a:gd name="adj3" fmla="val 16667"/>
                </a:avLst>
              </a:prstGeom>
              <a:blipFill rotWithShape="1">
                <a:blip r:embed="rId10"/>
                <a:stretch>
                  <a:fillRect t="-3409" r="-19718"/>
                </a:stretch>
              </a:blipFill>
            </p:spPr>
            <p:txBody>
              <a:bodyPr/>
              <a:lstStyle/>
              <a:p>
                <a:r>
                  <a:rPr lang="en-US">
                    <a:noFill/>
                  </a:rPr>
                  <a:t> </a:t>
                </a:r>
              </a:p>
            </p:txBody>
          </p:sp>
        </mc:Fallback>
      </mc:AlternateContent>
      <p:sp>
        <p:nvSpPr>
          <p:cNvPr id="68" name="Rounded Rectangle 67"/>
          <p:cNvSpPr/>
          <p:nvPr/>
        </p:nvSpPr>
        <p:spPr>
          <a:xfrm>
            <a:off x="2102641" y="5791200"/>
            <a:ext cx="1576387" cy="838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latin typeface="Cambria" panose="02040503050406030204" pitchFamily="18" charset="0"/>
              </a:rPr>
              <a:t>Precision</a:t>
            </a:r>
          </a:p>
        </p:txBody>
      </p:sp>
      <p:sp>
        <p:nvSpPr>
          <p:cNvPr id="69" name="Rounded Rectangle 68"/>
          <p:cNvSpPr/>
          <p:nvPr/>
        </p:nvSpPr>
        <p:spPr>
          <a:xfrm>
            <a:off x="5361317" y="5791200"/>
            <a:ext cx="1576387" cy="838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tx1"/>
                </a:solidFill>
                <a:latin typeface="Cambria" panose="02040503050406030204" pitchFamily="18" charset="0"/>
              </a:rPr>
              <a:t>Recall</a:t>
            </a:r>
            <a:endParaRPr lang="en-US" sz="2400" dirty="0">
              <a:solidFill>
                <a:schemeClr val="tx1"/>
              </a:solidFill>
              <a:latin typeface="Cambria" panose="02040503050406030204" pitchFamily="18" charset="0"/>
            </a:endParaRPr>
          </a:p>
        </p:txBody>
      </p:sp>
      <p:sp>
        <p:nvSpPr>
          <p:cNvPr id="70" name="Rounded Rectangular Callout 69"/>
          <p:cNvSpPr/>
          <p:nvPr/>
        </p:nvSpPr>
        <p:spPr>
          <a:xfrm>
            <a:off x="2469354" y="1692193"/>
            <a:ext cx="731045" cy="549215"/>
          </a:xfrm>
          <a:prstGeom prst="wedgeRoundRectCallout">
            <a:avLst>
              <a:gd name="adj1" fmla="val -37091"/>
              <a:gd name="adj2" fmla="val 78306"/>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C00000"/>
                </a:solidFill>
                <a:latin typeface="Cambria" panose="02040503050406030204" pitchFamily="18" charset="0"/>
              </a:rPr>
              <a:t>P = …</a:t>
            </a:r>
          </a:p>
          <a:p>
            <a:pPr algn="ctr"/>
            <a:r>
              <a:rPr lang="en-US" sz="1400" dirty="0" smtClean="0">
                <a:solidFill>
                  <a:srgbClr val="C00000"/>
                </a:solidFill>
                <a:latin typeface="Cambria" panose="02040503050406030204" pitchFamily="18" charset="0"/>
              </a:rPr>
              <a:t>R = …</a:t>
            </a:r>
          </a:p>
        </p:txBody>
      </p:sp>
      <p:sp>
        <p:nvSpPr>
          <p:cNvPr id="71" name="Rounded Rectangular Callout 70"/>
          <p:cNvSpPr/>
          <p:nvPr/>
        </p:nvSpPr>
        <p:spPr>
          <a:xfrm>
            <a:off x="219081" y="2932746"/>
            <a:ext cx="731045" cy="549215"/>
          </a:xfrm>
          <a:prstGeom prst="wedgeRoundRectCallout">
            <a:avLst>
              <a:gd name="adj1" fmla="val 33710"/>
              <a:gd name="adj2" fmla="val 84589"/>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0070C0"/>
                </a:solidFill>
                <a:latin typeface="Cambria" panose="02040503050406030204" pitchFamily="18" charset="0"/>
              </a:rPr>
              <a:t>P = …</a:t>
            </a:r>
          </a:p>
          <a:p>
            <a:pPr algn="ctr"/>
            <a:r>
              <a:rPr lang="en-US" sz="1400" dirty="0" smtClean="0">
                <a:solidFill>
                  <a:srgbClr val="0070C0"/>
                </a:solidFill>
                <a:latin typeface="Cambria" panose="02040503050406030204" pitchFamily="18" charset="0"/>
              </a:rPr>
              <a:t>R = …</a:t>
            </a:r>
          </a:p>
        </p:txBody>
      </p:sp>
      <p:sp>
        <p:nvSpPr>
          <p:cNvPr id="72" name="Rounded Rectangular Callout 71"/>
          <p:cNvSpPr/>
          <p:nvPr/>
        </p:nvSpPr>
        <p:spPr>
          <a:xfrm>
            <a:off x="2990848" y="2932745"/>
            <a:ext cx="731045" cy="549215"/>
          </a:xfrm>
          <a:prstGeom prst="wedgeRoundRectCallout">
            <a:avLst>
              <a:gd name="adj1" fmla="val 8929"/>
              <a:gd name="adj2" fmla="val 101866"/>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7030A0"/>
                </a:solidFill>
                <a:latin typeface="Cambria" panose="02040503050406030204" pitchFamily="18" charset="0"/>
              </a:rPr>
              <a:t>P = …</a:t>
            </a:r>
          </a:p>
          <a:p>
            <a:pPr algn="ctr"/>
            <a:r>
              <a:rPr lang="en-US" sz="1400" dirty="0" smtClean="0">
                <a:solidFill>
                  <a:srgbClr val="7030A0"/>
                </a:solidFill>
                <a:latin typeface="Cambria" panose="02040503050406030204" pitchFamily="18" charset="0"/>
              </a:rPr>
              <a:t>R = …</a:t>
            </a:r>
          </a:p>
        </p:txBody>
      </p:sp>
      <p:sp>
        <p:nvSpPr>
          <p:cNvPr id="73" name="Rounded Rectangular Callout 72"/>
          <p:cNvSpPr/>
          <p:nvPr/>
        </p:nvSpPr>
        <p:spPr>
          <a:xfrm>
            <a:off x="2990847" y="4377953"/>
            <a:ext cx="731045" cy="549215"/>
          </a:xfrm>
          <a:prstGeom prst="wedgeRoundRectCallout">
            <a:avLst>
              <a:gd name="adj1" fmla="val -37091"/>
              <a:gd name="adj2" fmla="val 78306"/>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chemeClr val="accent6">
                    <a:lumMod val="75000"/>
                  </a:schemeClr>
                </a:solidFill>
                <a:latin typeface="Cambria" panose="02040503050406030204" pitchFamily="18" charset="0"/>
              </a:rPr>
              <a:t>P = …</a:t>
            </a:r>
          </a:p>
          <a:p>
            <a:pPr algn="ctr"/>
            <a:r>
              <a:rPr lang="en-US" sz="1400" dirty="0" smtClean="0">
                <a:solidFill>
                  <a:schemeClr val="accent6">
                    <a:lumMod val="75000"/>
                  </a:schemeClr>
                </a:solidFill>
                <a:latin typeface="Cambria" panose="02040503050406030204" pitchFamily="18" charset="0"/>
              </a:rPr>
              <a:t>R = …</a:t>
            </a:r>
          </a:p>
        </p:txBody>
      </p:sp>
      <p:sp>
        <p:nvSpPr>
          <p:cNvPr id="75" name="Rounded Rectangular Callout 74"/>
          <p:cNvSpPr/>
          <p:nvPr/>
        </p:nvSpPr>
        <p:spPr>
          <a:xfrm>
            <a:off x="206140" y="4377953"/>
            <a:ext cx="731045" cy="549215"/>
          </a:xfrm>
          <a:prstGeom prst="wedgeRoundRectCallout">
            <a:avLst>
              <a:gd name="adj1" fmla="val 7749"/>
              <a:gd name="adj2" fmla="val 87730"/>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00642D"/>
                </a:solidFill>
                <a:latin typeface="Cambria" panose="02040503050406030204" pitchFamily="18" charset="0"/>
              </a:rPr>
              <a:t>P = …</a:t>
            </a:r>
          </a:p>
          <a:p>
            <a:pPr algn="ctr"/>
            <a:r>
              <a:rPr lang="en-US" sz="1400" dirty="0" smtClean="0">
                <a:solidFill>
                  <a:srgbClr val="00642D"/>
                </a:solidFill>
                <a:latin typeface="Cambria" panose="02040503050406030204" pitchFamily="18" charset="0"/>
              </a:rPr>
              <a:t>R = …</a:t>
            </a:r>
          </a:p>
        </p:txBody>
      </p:sp>
      <p:sp>
        <p:nvSpPr>
          <p:cNvPr id="61" name="TextBox 60"/>
          <p:cNvSpPr txBox="1"/>
          <p:nvPr/>
        </p:nvSpPr>
        <p:spPr>
          <a:xfrm>
            <a:off x="653469" y="1230868"/>
            <a:ext cx="2558008" cy="369332"/>
          </a:xfrm>
          <a:prstGeom prst="rect">
            <a:avLst/>
          </a:prstGeom>
          <a:noFill/>
        </p:spPr>
        <p:txBody>
          <a:bodyPr wrap="none" rtlCol="0">
            <a:spAutoFit/>
          </a:bodyPr>
          <a:lstStyle/>
          <a:p>
            <a:r>
              <a:rPr lang="en-US" dirty="0" smtClean="0">
                <a:latin typeface="Cambria" panose="02040503050406030204" pitchFamily="18" charset="0"/>
              </a:rPr>
              <a:t>Ground Truth Hierarchy</a:t>
            </a:r>
            <a:endParaRPr lang="en-US" dirty="0">
              <a:latin typeface="Cambria" panose="02040503050406030204" pitchFamily="18" charset="0"/>
            </a:endParaRPr>
          </a:p>
        </p:txBody>
      </p:sp>
      <p:sp>
        <p:nvSpPr>
          <p:cNvPr id="62" name="TextBox 61"/>
          <p:cNvSpPr txBox="1"/>
          <p:nvPr/>
        </p:nvSpPr>
        <p:spPr>
          <a:xfrm>
            <a:off x="5915000" y="1230868"/>
            <a:ext cx="2236446" cy="369332"/>
          </a:xfrm>
          <a:prstGeom prst="rect">
            <a:avLst/>
          </a:prstGeom>
          <a:noFill/>
        </p:spPr>
        <p:txBody>
          <a:bodyPr wrap="none" rtlCol="0">
            <a:spAutoFit/>
          </a:bodyPr>
          <a:lstStyle/>
          <a:p>
            <a:r>
              <a:rPr lang="en-US" dirty="0" smtClean="0">
                <a:latin typeface="Cambria" panose="02040503050406030204" pitchFamily="18" charset="0"/>
              </a:rPr>
              <a:t>Recovered Hierarchy</a:t>
            </a:r>
            <a:endParaRPr lang="en-US" dirty="0">
              <a:latin typeface="Cambria" panose="02040503050406030204" pitchFamily="18" charset="0"/>
            </a:endParaRPr>
          </a:p>
        </p:txBody>
      </p:sp>
    </p:spTree>
    <p:extLst>
      <p:ext uri="{BB962C8B-B14F-4D97-AF65-F5344CB8AC3E}">
        <p14:creationId xmlns:p14="http://schemas.microsoft.com/office/powerpoint/2010/main" val="411029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7" presetClass="emph" presetSubtype="0" fill="remove" nodeType="clickEffect">
                                  <p:stCondLst>
                                    <p:cond delay="0"/>
                                  </p:stCondLst>
                                  <p:childTnLst>
                                    <p:animClr clrSpc="rgb" dir="cw">
                                      <p:cBhvr override="childStyle">
                                        <p:cTn id="50" dur="250" autoRev="1" fill="remove"/>
                                        <p:tgtEl>
                                          <p:spTgt spid="8"/>
                                        </p:tgtEl>
                                        <p:attrNameLst>
                                          <p:attrName>style.color</p:attrName>
                                        </p:attrNameLst>
                                      </p:cBhvr>
                                      <p:to>
                                        <a:schemeClr val="bg1"/>
                                      </p:to>
                                    </p:animClr>
                                    <p:animClr clrSpc="rgb" dir="cw">
                                      <p:cBhvr>
                                        <p:cTn id="51" dur="250" autoRev="1" fill="remove"/>
                                        <p:tgtEl>
                                          <p:spTgt spid="8"/>
                                        </p:tgtEl>
                                        <p:attrNameLst>
                                          <p:attrName>fillcolor</p:attrName>
                                        </p:attrNameLst>
                                      </p:cBhvr>
                                      <p:to>
                                        <a:schemeClr val="bg1"/>
                                      </p:to>
                                    </p:animClr>
                                    <p:set>
                                      <p:cBhvr>
                                        <p:cTn id="52" dur="250" autoRev="1" fill="remove"/>
                                        <p:tgtEl>
                                          <p:spTgt spid="8"/>
                                        </p:tgtEl>
                                        <p:attrNameLst>
                                          <p:attrName>fill.type</p:attrName>
                                        </p:attrNameLst>
                                      </p:cBhvr>
                                      <p:to>
                                        <p:strVal val="solid"/>
                                      </p:to>
                                    </p:set>
                                    <p:set>
                                      <p:cBhvr>
                                        <p:cTn id="53" dur="250" autoRev="1" fill="remove"/>
                                        <p:tgtEl>
                                          <p:spTgt spid="8"/>
                                        </p:tgtEl>
                                        <p:attrNameLst>
                                          <p:attrName>fill.on</p:attrName>
                                        </p:attrNameLst>
                                      </p:cBhvr>
                                      <p:to>
                                        <p:strVal val="true"/>
                                      </p:to>
                                    </p:set>
                                  </p:childTnLst>
                                </p:cTn>
                              </p:par>
                              <p:par>
                                <p:cTn id="54" presetID="27" presetClass="emph" presetSubtype="0" fill="remove" nodeType="withEffect">
                                  <p:stCondLst>
                                    <p:cond delay="0"/>
                                  </p:stCondLst>
                                  <p:childTnLst>
                                    <p:animClr clrSpc="rgb" dir="cw">
                                      <p:cBhvr override="childStyle">
                                        <p:cTn id="55" dur="250" autoRev="1" fill="remove"/>
                                        <p:tgtEl>
                                          <p:spTgt spid="9"/>
                                        </p:tgtEl>
                                        <p:attrNameLst>
                                          <p:attrName>style.color</p:attrName>
                                        </p:attrNameLst>
                                      </p:cBhvr>
                                      <p:to>
                                        <a:schemeClr val="bg1"/>
                                      </p:to>
                                    </p:animClr>
                                    <p:animClr clrSpc="rgb" dir="cw">
                                      <p:cBhvr>
                                        <p:cTn id="56" dur="250" autoRev="1" fill="remove"/>
                                        <p:tgtEl>
                                          <p:spTgt spid="9"/>
                                        </p:tgtEl>
                                        <p:attrNameLst>
                                          <p:attrName>fillcolor</p:attrName>
                                        </p:attrNameLst>
                                      </p:cBhvr>
                                      <p:to>
                                        <a:schemeClr val="bg1"/>
                                      </p:to>
                                    </p:animClr>
                                    <p:set>
                                      <p:cBhvr>
                                        <p:cTn id="57" dur="250" autoRev="1" fill="remove"/>
                                        <p:tgtEl>
                                          <p:spTgt spid="9"/>
                                        </p:tgtEl>
                                        <p:attrNameLst>
                                          <p:attrName>fill.type</p:attrName>
                                        </p:attrNameLst>
                                      </p:cBhvr>
                                      <p:to>
                                        <p:strVal val="solid"/>
                                      </p:to>
                                    </p:set>
                                    <p:set>
                                      <p:cBhvr>
                                        <p:cTn id="58" dur="250" autoRev="1" fill="remove"/>
                                        <p:tgtEl>
                                          <p:spTgt spid="9"/>
                                        </p:tgtEl>
                                        <p:attrNameLst>
                                          <p:attrName>fill.on</p:attrName>
                                        </p:attrNameLst>
                                      </p:cBhvr>
                                      <p:to>
                                        <p:strVal val="true"/>
                                      </p:to>
                                    </p:set>
                                  </p:childTnLst>
                                </p:cTn>
                              </p:par>
                              <p:par>
                                <p:cTn id="59" presetID="27" presetClass="emph" presetSubtype="0" fill="remove" nodeType="withEffect">
                                  <p:stCondLst>
                                    <p:cond delay="0"/>
                                  </p:stCondLst>
                                  <p:childTnLst>
                                    <p:animClr clrSpc="rgb" dir="cw">
                                      <p:cBhvr override="childStyle">
                                        <p:cTn id="60" dur="250" autoRev="1" fill="remove"/>
                                        <p:tgtEl>
                                          <p:spTgt spid="11"/>
                                        </p:tgtEl>
                                        <p:attrNameLst>
                                          <p:attrName>style.color</p:attrName>
                                        </p:attrNameLst>
                                      </p:cBhvr>
                                      <p:to>
                                        <a:schemeClr val="bg1"/>
                                      </p:to>
                                    </p:animClr>
                                    <p:animClr clrSpc="rgb" dir="cw">
                                      <p:cBhvr>
                                        <p:cTn id="61" dur="250" autoRev="1" fill="remove"/>
                                        <p:tgtEl>
                                          <p:spTgt spid="11"/>
                                        </p:tgtEl>
                                        <p:attrNameLst>
                                          <p:attrName>fillcolor</p:attrName>
                                        </p:attrNameLst>
                                      </p:cBhvr>
                                      <p:to>
                                        <a:schemeClr val="bg1"/>
                                      </p:to>
                                    </p:animClr>
                                    <p:set>
                                      <p:cBhvr>
                                        <p:cTn id="62" dur="250" autoRev="1" fill="remove"/>
                                        <p:tgtEl>
                                          <p:spTgt spid="11"/>
                                        </p:tgtEl>
                                        <p:attrNameLst>
                                          <p:attrName>fill.type</p:attrName>
                                        </p:attrNameLst>
                                      </p:cBhvr>
                                      <p:to>
                                        <p:strVal val="solid"/>
                                      </p:to>
                                    </p:set>
                                    <p:set>
                                      <p:cBhvr>
                                        <p:cTn id="63" dur="250" autoRev="1" fill="remove"/>
                                        <p:tgtEl>
                                          <p:spTgt spid="11"/>
                                        </p:tgtEl>
                                        <p:attrNameLst>
                                          <p:attrName>fill.on</p:attrName>
                                        </p:attrNameLst>
                                      </p:cBhvr>
                                      <p:to>
                                        <p:strVal val="true"/>
                                      </p:to>
                                    </p:set>
                                  </p:childTnLst>
                                </p:cTn>
                              </p:par>
                              <p:par>
                                <p:cTn id="64" presetID="27" presetClass="emph" presetSubtype="0" fill="remove" nodeType="withEffect">
                                  <p:stCondLst>
                                    <p:cond delay="0"/>
                                  </p:stCondLst>
                                  <p:childTnLst>
                                    <p:animClr clrSpc="rgb" dir="cw">
                                      <p:cBhvr override="childStyle">
                                        <p:cTn id="65" dur="250" autoRev="1" fill="remove"/>
                                        <p:tgtEl>
                                          <p:spTgt spid="12"/>
                                        </p:tgtEl>
                                        <p:attrNameLst>
                                          <p:attrName>style.color</p:attrName>
                                        </p:attrNameLst>
                                      </p:cBhvr>
                                      <p:to>
                                        <a:schemeClr val="bg1"/>
                                      </p:to>
                                    </p:animClr>
                                    <p:animClr clrSpc="rgb" dir="cw">
                                      <p:cBhvr>
                                        <p:cTn id="66" dur="250" autoRev="1" fill="remove"/>
                                        <p:tgtEl>
                                          <p:spTgt spid="12"/>
                                        </p:tgtEl>
                                        <p:attrNameLst>
                                          <p:attrName>fillcolor</p:attrName>
                                        </p:attrNameLst>
                                      </p:cBhvr>
                                      <p:to>
                                        <a:schemeClr val="bg1"/>
                                      </p:to>
                                    </p:animClr>
                                    <p:set>
                                      <p:cBhvr>
                                        <p:cTn id="67" dur="250" autoRev="1" fill="remove"/>
                                        <p:tgtEl>
                                          <p:spTgt spid="12"/>
                                        </p:tgtEl>
                                        <p:attrNameLst>
                                          <p:attrName>fill.type</p:attrName>
                                        </p:attrNameLst>
                                      </p:cBhvr>
                                      <p:to>
                                        <p:strVal val="solid"/>
                                      </p:to>
                                    </p:set>
                                    <p:set>
                                      <p:cBhvr>
                                        <p:cTn id="68" dur="250" autoRev="1" fill="remove"/>
                                        <p:tgtEl>
                                          <p:spTgt spid="12"/>
                                        </p:tgtEl>
                                        <p:attrNameLst>
                                          <p:attrName>fill.on</p:attrName>
                                        </p:attrNameLst>
                                      </p:cBhvr>
                                      <p:to>
                                        <p:strVal val="true"/>
                                      </p:to>
                                    </p:set>
                                  </p:childTnLst>
                                </p:cTn>
                              </p:par>
                              <p:par>
                                <p:cTn id="69" presetID="27" presetClass="emph" presetSubtype="0" fill="remove" grpId="1" nodeType="withEffect">
                                  <p:stCondLst>
                                    <p:cond delay="0"/>
                                  </p:stCondLst>
                                  <p:childTnLst>
                                    <p:animClr clrSpc="rgb" dir="cw">
                                      <p:cBhvr override="childStyle">
                                        <p:cTn id="70" dur="250" autoRev="1" fill="remove"/>
                                        <p:tgtEl>
                                          <p:spTgt spid="13"/>
                                        </p:tgtEl>
                                        <p:attrNameLst>
                                          <p:attrName>style.color</p:attrName>
                                        </p:attrNameLst>
                                      </p:cBhvr>
                                      <p:to>
                                        <a:schemeClr val="bg1"/>
                                      </p:to>
                                    </p:animClr>
                                    <p:animClr clrSpc="rgb" dir="cw">
                                      <p:cBhvr>
                                        <p:cTn id="71" dur="250" autoRev="1" fill="remove"/>
                                        <p:tgtEl>
                                          <p:spTgt spid="13"/>
                                        </p:tgtEl>
                                        <p:attrNameLst>
                                          <p:attrName>fillcolor</p:attrName>
                                        </p:attrNameLst>
                                      </p:cBhvr>
                                      <p:to>
                                        <a:schemeClr val="bg1"/>
                                      </p:to>
                                    </p:animClr>
                                    <p:set>
                                      <p:cBhvr>
                                        <p:cTn id="72" dur="250" autoRev="1" fill="remove"/>
                                        <p:tgtEl>
                                          <p:spTgt spid="13"/>
                                        </p:tgtEl>
                                        <p:attrNameLst>
                                          <p:attrName>fill.type</p:attrName>
                                        </p:attrNameLst>
                                      </p:cBhvr>
                                      <p:to>
                                        <p:strVal val="solid"/>
                                      </p:to>
                                    </p:set>
                                    <p:set>
                                      <p:cBhvr>
                                        <p:cTn id="73" dur="250" autoRev="1" fill="remove"/>
                                        <p:tgtEl>
                                          <p:spTgt spid="13"/>
                                        </p:tgtEl>
                                        <p:attrNameLst>
                                          <p:attrName>fill.on</p:attrName>
                                        </p:attrNameLst>
                                      </p:cBhvr>
                                      <p:to>
                                        <p:strVal val="true"/>
                                      </p:to>
                                    </p:set>
                                  </p:childTnLst>
                                </p:cTn>
                              </p:par>
                              <p:par>
                                <p:cTn id="74" presetID="27" presetClass="emph" presetSubtype="0" fill="remove" grpId="1" nodeType="withEffect">
                                  <p:stCondLst>
                                    <p:cond delay="0"/>
                                  </p:stCondLst>
                                  <p:childTnLst>
                                    <p:animClr clrSpc="rgb" dir="cw">
                                      <p:cBhvr override="childStyle">
                                        <p:cTn id="75" dur="250" autoRev="1" fill="remove"/>
                                        <p:tgtEl>
                                          <p:spTgt spid="14"/>
                                        </p:tgtEl>
                                        <p:attrNameLst>
                                          <p:attrName>style.color</p:attrName>
                                        </p:attrNameLst>
                                      </p:cBhvr>
                                      <p:to>
                                        <a:schemeClr val="bg1"/>
                                      </p:to>
                                    </p:animClr>
                                    <p:animClr clrSpc="rgb" dir="cw">
                                      <p:cBhvr>
                                        <p:cTn id="76" dur="250" autoRev="1" fill="remove"/>
                                        <p:tgtEl>
                                          <p:spTgt spid="14"/>
                                        </p:tgtEl>
                                        <p:attrNameLst>
                                          <p:attrName>fillcolor</p:attrName>
                                        </p:attrNameLst>
                                      </p:cBhvr>
                                      <p:to>
                                        <a:schemeClr val="bg1"/>
                                      </p:to>
                                    </p:animClr>
                                    <p:set>
                                      <p:cBhvr>
                                        <p:cTn id="77" dur="250" autoRev="1" fill="remove"/>
                                        <p:tgtEl>
                                          <p:spTgt spid="14"/>
                                        </p:tgtEl>
                                        <p:attrNameLst>
                                          <p:attrName>fill.type</p:attrName>
                                        </p:attrNameLst>
                                      </p:cBhvr>
                                      <p:to>
                                        <p:strVal val="solid"/>
                                      </p:to>
                                    </p:set>
                                    <p:set>
                                      <p:cBhvr>
                                        <p:cTn id="78" dur="250" autoRev="1" fill="remove"/>
                                        <p:tgtEl>
                                          <p:spTgt spid="14"/>
                                        </p:tgtEl>
                                        <p:attrNameLst>
                                          <p:attrName>fill.on</p:attrName>
                                        </p:attrNameLst>
                                      </p:cBhvr>
                                      <p:to>
                                        <p:strVal val="true"/>
                                      </p:to>
                                    </p:set>
                                  </p:childTnLst>
                                </p:cTn>
                              </p:par>
                              <p:par>
                                <p:cTn id="79" presetID="27" presetClass="emph" presetSubtype="0" fill="remove" grpId="1" nodeType="withEffect">
                                  <p:stCondLst>
                                    <p:cond delay="0"/>
                                  </p:stCondLst>
                                  <p:childTnLst>
                                    <p:animClr clrSpc="rgb" dir="cw">
                                      <p:cBhvr override="childStyle">
                                        <p:cTn id="80" dur="250" autoRev="1" fill="remove"/>
                                        <p:tgtEl>
                                          <p:spTgt spid="15"/>
                                        </p:tgtEl>
                                        <p:attrNameLst>
                                          <p:attrName>style.color</p:attrName>
                                        </p:attrNameLst>
                                      </p:cBhvr>
                                      <p:to>
                                        <a:schemeClr val="bg1"/>
                                      </p:to>
                                    </p:animClr>
                                    <p:animClr clrSpc="rgb" dir="cw">
                                      <p:cBhvr>
                                        <p:cTn id="81" dur="250" autoRev="1" fill="remove"/>
                                        <p:tgtEl>
                                          <p:spTgt spid="15"/>
                                        </p:tgtEl>
                                        <p:attrNameLst>
                                          <p:attrName>fillcolor</p:attrName>
                                        </p:attrNameLst>
                                      </p:cBhvr>
                                      <p:to>
                                        <a:schemeClr val="bg1"/>
                                      </p:to>
                                    </p:animClr>
                                    <p:set>
                                      <p:cBhvr>
                                        <p:cTn id="82" dur="250" autoRev="1" fill="remove"/>
                                        <p:tgtEl>
                                          <p:spTgt spid="15"/>
                                        </p:tgtEl>
                                        <p:attrNameLst>
                                          <p:attrName>fill.type</p:attrName>
                                        </p:attrNameLst>
                                      </p:cBhvr>
                                      <p:to>
                                        <p:strVal val="solid"/>
                                      </p:to>
                                    </p:set>
                                    <p:set>
                                      <p:cBhvr>
                                        <p:cTn id="83" dur="250" autoRev="1" fill="remove"/>
                                        <p:tgtEl>
                                          <p:spTgt spid="15"/>
                                        </p:tgtEl>
                                        <p:attrNameLst>
                                          <p:attrName>fill.on</p:attrName>
                                        </p:attrNameLst>
                                      </p:cBhvr>
                                      <p:to>
                                        <p:strVal val="true"/>
                                      </p:to>
                                    </p:set>
                                  </p:childTnLst>
                                </p:cTn>
                              </p:par>
                              <p:par>
                                <p:cTn id="84" presetID="27" presetClass="emph" presetSubtype="0" fill="remove" grpId="1" nodeType="withEffect">
                                  <p:stCondLst>
                                    <p:cond delay="0"/>
                                  </p:stCondLst>
                                  <p:childTnLst>
                                    <p:animClr clrSpc="rgb" dir="cw">
                                      <p:cBhvr override="childStyle">
                                        <p:cTn id="85" dur="250" autoRev="1" fill="remove"/>
                                        <p:tgtEl>
                                          <p:spTgt spid="16"/>
                                        </p:tgtEl>
                                        <p:attrNameLst>
                                          <p:attrName>style.color</p:attrName>
                                        </p:attrNameLst>
                                      </p:cBhvr>
                                      <p:to>
                                        <a:schemeClr val="bg1"/>
                                      </p:to>
                                    </p:animClr>
                                    <p:animClr clrSpc="rgb" dir="cw">
                                      <p:cBhvr>
                                        <p:cTn id="86" dur="250" autoRev="1" fill="remove"/>
                                        <p:tgtEl>
                                          <p:spTgt spid="16"/>
                                        </p:tgtEl>
                                        <p:attrNameLst>
                                          <p:attrName>fillcolor</p:attrName>
                                        </p:attrNameLst>
                                      </p:cBhvr>
                                      <p:to>
                                        <a:schemeClr val="bg1"/>
                                      </p:to>
                                    </p:animClr>
                                    <p:set>
                                      <p:cBhvr>
                                        <p:cTn id="87" dur="250" autoRev="1" fill="remove"/>
                                        <p:tgtEl>
                                          <p:spTgt spid="16"/>
                                        </p:tgtEl>
                                        <p:attrNameLst>
                                          <p:attrName>fill.type</p:attrName>
                                        </p:attrNameLst>
                                      </p:cBhvr>
                                      <p:to>
                                        <p:strVal val="solid"/>
                                      </p:to>
                                    </p:set>
                                    <p:set>
                                      <p:cBhvr>
                                        <p:cTn id="88" dur="250" autoRev="1" fill="remove"/>
                                        <p:tgtEl>
                                          <p:spTgt spid="16"/>
                                        </p:tgtEl>
                                        <p:attrNameLst>
                                          <p:attrName>fill.on</p:attrName>
                                        </p:attrNameLst>
                                      </p:cBhvr>
                                      <p:to>
                                        <p:strVal val="true"/>
                                      </p:to>
                                    </p:set>
                                  </p:childTnLst>
                                </p:cTn>
                              </p:par>
                              <p:par>
                                <p:cTn id="89" presetID="27" presetClass="emph" presetSubtype="0" fill="remove" grpId="1" nodeType="withEffect">
                                  <p:stCondLst>
                                    <p:cond delay="0"/>
                                  </p:stCondLst>
                                  <p:childTnLst>
                                    <p:animClr clrSpc="rgb" dir="cw">
                                      <p:cBhvr override="childStyle">
                                        <p:cTn id="90" dur="250" autoRev="1" fill="remove"/>
                                        <p:tgtEl>
                                          <p:spTgt spid="10"/>
                                        </p:tgtEl>
                                        <p:attrNameLst>
                                          <p:attrName>style.color</p:attrName>
                                        </p:attrNameLst>
                                      </p:cBhvr>
                                      <p:to>
                                        <a:schemeClr val="bg1"/>
                                      </p:to>
                                    </p:animClr>
                                    <p:animClr clrSpc="rgb" dir="cw">
                                      <p:cBhvr>
                                        <p:cTn id="91" dur="250" autoRev="1" fill="remove"/>
                                        <p:tgtEl>
                                          <p:spTgt spid="10"/>
                                        </p:tgtEl>
                                        <p:attrNameLst>
                                          <p:attrName>fillcolor</p:attrName>
                                        </p:attrNameLst>
                                      </p:cBhvr>
                                      <p:to>
                                        <a:schemeClr val="bg1"/>
                                      </p:to>
                                    </p:animClr>
                                    <p:set>
                                      <p:cBhvr>
                                        <p:cTn id="92" dur="250" autoRev="1" fill="remove"/>
                                        <p:tgtEl>
                                          <p:spTgt spid="10"/>
                                        </p:tgtEl>
                                        <p:attrNameLst>
                                          <p:attrName>fill.type</p:attrName>
                                        </p:attrNameLst>
                                      </p:cBhvr>
                                      <p:to>
                                        <p:strVal val="solid"/>
                                      </p:to>
                                    </p:set>
                                    <p:set>
                                      <p:cBhvr>
                                        <p:cTn id="93" dur="250" autoRev="1" fill="remove"/>
                                        <p:tgtEl>
                                          <p:spTgt spid="10"/>
                                        </p:tgtEl>
                                        <p:attrNameLst>
                                          <p:attrName>fill.on</p:attrName>
                                        </p:attrNameLst>
                                      </p:cBhvr>
                                      <p:to>
                                        <p:strVal val="true"/>
                                      </p:to>
                                    </p:se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32"/>
                                        </p:tgtEl>
                                      </p:cBhvr>
                                    </p:animEffect>
                                    <p:set>
                                      <p:cBhvr>
                                        <p:cTn id="98" dur="1" fill="hold">
                                          <p:stCondLst>
                                            <p:cond delay="499"/>
                                          </p:stCondLst>
                                        </p:cTn>
                                        <p:tgtEl>
                                          <p:spTgt spid="32"/>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35"/>
                                        </p:tgtEl>
                                      </p:cBhvr>
                                    </p:animEffect>
                                    <p:set>
                                      <p:cBhvr>
                                        <p:cTn id="101" dur="1" fill="hold">
                                          <p:stCondLst>
                                            <p:cond delay="499"/>
                                          </p:stCondLst>
                                        </p:cTn>
                                        <p:tgtEl>
                                          <p:spTgt spid="35"/>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17"/>
                                        </p:tgtEl>
                                      </p:cBhvr>
                                    </p:animEffect>
                                    <p:set>
                                      <p:cBhvr>
                                        <p:cTn id="104" dur="1" fill="hold">
                                          <p:stCondLst>
                                            <p:cond delay="499"/>
                                          </p:stCondLst>
                                        </p:cTn>
                                        <p:tgtEl>
                                          <p:spTgt spid="17"/>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31"/>
                                        </p:tgtEl>
                                      </p:cBhvr>
                                    </p:animEffect>
                                    <p:set>
                                      <p:cBhvr>
                                        <p:cTn id="107" dur="1" fill="hold">
                                          <p:stCondLst>
                                            <p:cond delay="499"/>
                                          </p:stCondLst>
                                        </p:cTn>
                                        <p:tgtEl>
                                          <p:spTgt spid="31"/>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500"/>
                                        <p:tgtEl>
                                          <p:spTgt spid="39"/>
                                        </p:tgtEl>
                                      </p:cBhvr>
                                    </p:animEffect>
                                  </p:childTnLst>
                                </p:cTn>
                              </p:par>
                              <p:par>
                                <p:cTn id="116" presetID="10" presetClass="entr" presetSubtype="0" fill="hold" nodeType="with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fade">
                                      <p:cBhvr>
                                        <p:cTn id="118" dur="500"/>
                                        <p:tgtEl>
                                          <p:spTgt spid="37"/>
                                        </p:tgtEl>
                                      </p:cBhvr>
                                    </p:animEffect>
                                  </p:childTnLst>
                                </p:cTn>
                              </p:par>
                              <p:par>
                                <p:cTn id="119" presetID="10" presetClass="entr" presetSubtype="0" fill="hold"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fade">
                                      <p:cBhvr>
                                        <p:cTn id="124" dur="500"/>
                                        <p:tgtEl>
                                          <p:spTgt spid="4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childTnLst>
                                </p:cTn>
                              </p:par>
                              <p:par>
                                <p:cTn id="128" presetID="10" presetClass="entr" presetSubtype="0" fill="hold" nodeType="with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fade">
                                      <p:cBhvr>
                                        <p:cTn id="130" dur="500"/>
                                        <p:tgtEl>
                                          <p:spTgt spid="40"/>
                                        </p:tgtEl>
                                      </p:cBhvr>
                                    </p:animEffect>
                                  </p:childTnLst>
                                </p:cTn>
                              </p:par>
                              <p:par>
                                <p:cTn id="131" presetID="10" presetClass="entr" presetSubtype="0" fill="hold" nodeType="withEffect">
                                  <p:stCondLst>
                                    <p:cond delay="0"/>
                                  </p:stCondLst>
                                  <p:childTnLst>
                                    <p:set>
                                      <p:cBhvr>
                                        <p:cTn id="132" dur="1" fill="hold">
                                          <p:stCondLst>
                                            <p:cond delay="0"/>
                                          </p:stCondLst>
                                        </p:cTn>
                                        <p:tgtEl>
                                          <p:spTgt spid="41"/>
                                        </p:tgtEl>
                                        <p:attrNameLst>
                                          <p:attrName>style.visibility</p:attrName>
                                        </p:attrNameLst>
                                      </p:cBhvr>
                                      <p:to>
                                        <p:strVal val="visible"/>
                                      </p:to>
                                    </p:set>
                                    <p:animEffect transition="in" filter="fade">
                                      <p:cBhvr>
                                        <p:cTn id="133" dur="500"/>
                                        <p:tgtEl>
                                          <p:spTgt spid="4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fade">
                                      <p:cBhvr>
                                        <p:cTn id="136" dur="500"/>
                                        <p:tgtEl>
                                          <p:spTgt spid="4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500"/>
                                        <p:tgtEl>
                                          <p:spTgt spid="44"/>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fade">
                                      <p:cBhvr>
                                        <p:cTn id="144" dur="500"/>
                                        <p:tgtEl>
                                          <p:spTgt spid="46"/>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grpId="1" nodeType="clickEffect">
                                  <p:stCondLst>
                                    <p:cond delay="0"/>
                                  </p:stCondLst>
                                  <p:childTnLst>
                                    <p:animEffect transition="out" filter="fade">
                                      <p:cBhvr>
                                        <p:cTn id="148" dur="500"/>
                                        <p:tgtEl>
                                          <p:spTgt spid="46"/>
                                        </p:tgtEl>
                                      </p:cBhvr>
                                    </p:animEffect>
                                    <p:set>
                                      <p:cBhvr>
                                        <p:cTn id="149" dur="1" fill="hold">
                                          <p:stCondLst>
                                            <p:cond delay="499"/>
                                          </p:stCondLst>
                                        </p:cTn>
                                        <p:tgtEl>
                                          <p:spTgt spid="46"/>
                                        </p:tgtEl>
                                        <p:attrNameLst>
                                          <p:attrName>style.visibility</p:attrName>
                                        </p:attrNameLst>
                                      </p:cBhvr>
                                      <p:to>
                                        <p:strVal val="hidden"/>
                                      </p:to>
                                    </p:set>
                                  </p:childTnLst>
                                </p:cTn>
                              </p:par>
                            </p:childTnLst>
                          </p:cTn>
                        </p:par>
                        <p:par>
                          <p:cTn id="150" fill="hold">
                            <p:stCondLst>
                              <p:cond delay="500"/>
                            </p:stCondLst>
                            <p:childTnLst>
                              <p:par>
                                <p:cTn id="151" presetID="10" presetClass="entr" presetSubtype="0" fill="hold" grpId="0" nodeType="afterEffect">
                                  <p:stCondLst>
                                    <p:cond delay="0"/>
                                  </p:stCondLst>
                                  <p:childTnLst>
                                    <p:set>
                                      <p:cBhvr>
                                        <p:cTn id="152" dur="1" fill="hold">
                                          <p:stCondLst>
                                            <p:cond delay="0"/>
                                          </p:stCondLst>
                                        </p:cTn>
                                        <p:tgtEl>
                                          <p:spTgt spid="52"/>
                                        </p:tgtEl>
                                        <p:attrNameLst>
                                          <p:attrName>style.visibility</p:attrName>
                                        </p:attrNameLst>
                                      </p:cBhvr>
                                      <p:to>
                                        <p:strVal val="visible"/>
                                      </p:to>
                                    </p:set>
                                    <p:animEffect transition="in" filter="fade">
                                      <p:cBhvr>
                                        <p:cTn id="153" dur="500"/>
                                        <p:tgtEl>
                                          <p:spTgt spid="52"/>
                                        </p:tgtEl>
                                      </p:cBhvr>
                                    </p:animEffect>
                                  </p:childTnLst>
                                </p:cTn>
                              </p:par>
                            </p:childTnLst>
                          </p:cTn>
                        </p:par>
                      </p:childTnLst>
                    </p:cTn>
                  </p:par>
                  <p:par>
                    <p:cTn id="154" fill="hold">
                      <p:stCondLst>
                        <p:cond delay="indefinite"/>
                      </p:stCondLst>
                      <p:childTnLst>
                        <p:par>
                          <p:cTn id="155" fill="hold">
                            <p:stCondLst>
                              <p:cond delay="0"/>
                            </p:stCondLst>
                            <p:childTnLst>
                              <p:par>
                                <p:cTn id="156" presetID="53" presetClass="entr" presetSubtype="16" fill="hold" grpId="0" nodeType="clickEffect">
                                  <p:stCondLst>
                                    <p:cond delay="0"/>
                                  </p:stCondLst>
                                  <p:childTnLst>
                                    <p:set>
                                      <p:cBhvr>
                                        <p:cTn id="157" dur="1" fill="hold">
                                          <p:stCondLst>
                                            <p:cond delay="0"/>
                                          </p:stCondLst>
                                        </p:cTn>
                                        <p:tgtEl>
                                          <p:spTgt spid="47"/>
                                        </p:tgtEl>
                                        <p:attrNameLst>
                                          <p:attrName>style.visibility</p:attrName>
                                        </p:attrNameLst>
                                      </p:cBhvr>
                                      <p:to>
                                        <p:strVal val="visible"/>
                                      </p:to>
                                    </p:set>
                                    <p:anim calcmode="lin" valueType="num">
                                      <p:cBhvr>
                                        <p:cTn id="158" dur="500" fill="hold"/>
                                        <p:tgtEl>
                                          <p:spTgt spid="47"/>
                                        </p:tgtEl>
                                        <p:attrNameLst>
                                          <p:attrName>ppt_w</p:attrName>
                                        </p:attrNameLst>
                                      </p:cBhvr>
                                      <p:tavLst>
                                        <p:tav tm="0">
                                          <p:val>
                                            <p:fltVal val="0"/>
                                          </p:val>
                                        </p:tav>
                                        <p:tav tm="100000">
                                          <p:val>
                                            <p:strVal val="#ppt_w"/>
                                          </p:val>
                                        </p:tav>
                                      </p:tavLst>
                                    </p:anim>
                                    <p:anim calcmode="lin" valueType="num">
                                      <p:cBhvr>
                                        <p:cTn id="159" dur="500" fill="hold"/>
                                        <p:tgtEl>
                                          <p:spTgt spid="47"/>
                                        </p:tgtEl>
                                        <p:attrNameLst>
                                          <p:attrName>ppt_h</p:attrName>
                                        </p:attrNameLst>
                                      </p:cBhvr>
                                      <p:tavLst>
                                        <p:tav tm="0">
                                          <p:val>
                                            <p:fltVal val="0"/>
                                          </p:val>
                                        </p:tav>
                                        <p:tav tm="100000">
                                          <p:val>
                                            <p:strVal val="#ppt_h"/>
                                          </p:val>
                                        </p:tav>
                                      </p:tavLst>
                                    </p:anim>
                                    <p:animEffect transition="in" filter="fade">
                                      <p:cBhvr>
                                        <p:cTn id="160" dur="500"/>
                                        <p:tgtEl>
                                          <p:spTgt spid="47"/>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47"/>
                                        </p:tgtEl>
                                      </p:cBhvr>
                                    </p:animEffect>
                                    <p:set>
                                      <p:cBhvr>
                                        <p:cTn id="165" dur="1" fill="hold">
                                          <p:stCondLst>
                                            <p:cond delay="499"/>
                                          </p:stCondLst>
                                        </p:cTn>
                                        <p:tgtEl>
                                          <p:spTgt spid="47"/>
                                        </p:tgtEl>
                                        <p:attrNameLst>
                                          <p:attrName>style.visibility</p:attrName>
                                        </p:attrNameLst>
                                      </p:cBhvr>
                                      <p:to>
                                        <p:strVal val="hidden"/>
                                      </p:to>
                                    </p:set>
                                  </p:childTnLst>
                                </p:cTn>
                              </p:par>
                            </p:childTnLst>
                          </p:cTn>
                        </p:par>
                        <p:par>
                          <p:cTn id="166" fill="hold">
                            <p:stCondLst>
                              <p:cond delay="500"/>
                            </p:stCondLst>
                            <p:childTnLst>
                              <p:par>
                                <p:cTn id="167" presetID="10" presetClass="entr" presetSubtype="0" fill="hold" grpId="0"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fade">
                                      <p:cBhvr>
                                        <p:cTn id="169" dur="500"/>
                                        <p:tgtEl>
                                          <p:spTgt spid="53"/>
                                        </p:tgtEl>
                                      </p:cBhvr>
                                    </p:animEffect>
                                  </p:childTnLst>
                                </p:cTn>
                              </p:par>
                            </p:childTnLst>
                          </p:cTn>
                        </p:par>
                      </p:childTnLst>
                    </p:cTn>
                  </p:par>
                  <p:par>
                    <p:cTn id="170" fill="hold">
                      <p:stCondLst>
                        <p:cond delay="indefinite"/>
                      </p:stCondLst>
                      <p:childTnLst>
                        <p:par>
                          <p:cTn id="171" fill="hold">
                            <p:stCondLst>
                              <p:cond delay="0"/>
                            </p:stCondLst>
                            <p:childTnLst>
                              <p:par>
                                <p:cTn id="172" presetID="53" presetClass="entr" presetSubtype="16" fill="hold" grpId="0" nodeType="clickEffect">
                                  <p:stCondLst>
                                    <p:cond delay="0"/>
                                  </p:stCondLst>
                                  <p:childTnLst>
                                    <p:set>
                                      <p:cBhvr>
                                        <p:cTn id="173" dur="1" fill="hold">
                                          <p:stCondLst>
                                            <p:cond delay="0"/>
                                          </p:stCondLst>
                                        </p:cTn>
                                        <p:tgtEl>
                                          <p:spTgt spid="49"/>
                                        </p:tgtEl>
                                        <p:attrNameLst>
                                          <p:attrName>style.visibility</p:attrName>
                                        </p:attrNameLst>
                                      </p:cBhvr>
                                      <p:to>
                                        <p:strVal val="visible"/>
                                      </p:to>
                                    </p:set>
                                    <p:anim calcmode="lin" valueType="num">
                                      <p:cBhvr>
                                        <p:cTn id="174" dur="500" fill="hold"/>
                                        <p:tgtEl>
                                          <p:spTgt spid="49"/>
                                        </p:tgtEl>
                                        <p:attrNameLst>
                                          <p:attrName>ppt_w</p:attrName>
                                        </p:attrNameLst>
                                      </p:cBhvr>
                                      <p:tavLst>
                                        <p:tav tm="0">
                                          <p:val>
                                            <p:fltVal val="0"/>
                                          </p:val>
                                        </p:tav>
                                        <p:tav tm="100000">
                                          <p:val>
                                            <p:strVal val="#ppt_w"/>
                                          </p:val>
                                        </p:tav>
                                      </p:tavLst>
                                    </p:anim>
                                    <p:anim calcmode="lin" valueType="num">
                                      <p:cBhvr>
                                        <p:cTn id="175" dur="500" fill="hold"/>
                                        <p:tgtEl>
                                          <p:spTgt spid="49"/>
                                        </p:tgtEl>
                                        <p:attrNameLst>
                                          <p:attrName>ppt_h</p:attrName>
                                        </p:attrNameLst>
                                      </p:cBhvr>
                                      <p:tavLst>
                                        <p:tav tm="0">
                                          <p:val>
                                            <p:fltVal val="0"/>
                                          </p:val>
                                        </p:tav>
                                        <p:tav tm="100000">
                                          <p:val>
                                            <p:strVal val="#ppt_h"/>
                                          </p:val>
                                        </p:tav>
                                      </p:tavLst>
                                    </p:anim>
                                    <p:animEffect transition="in" filter="fade">
                                      <p:cBhvr>
                                        <p:cTn id="176" dur="500"/>
                                        <p:tgtEl>
                                          <p:spTgt spid="49"/>
                                        </p:tgtEl>
                                      </p:cBhvr>
                                    </p:animEffect>
                                  </p:childTnLst>
                                </p:cTn>
                              </p:par>
                            </p:childTnLst>
                          </p:cTn>
                        </p:par>
                        <p:par>
                          <p:cTn id="177" fill="hold">
                            <p:stCondLst>
                              <p:cond delay="500"/>
                            </p:stCondLst>
                            <p:childTnLst>
                              <p:par>
                                <p:cTn id="178" presetID="53" presetClass="entr" presetSubtype="16" fill="hold" grpId="0" nodeType="afterEffect">
                                  <p:stCondLst>
                                    <p:cond delay="0"/>
                                  </p:stCondLst>
                                  <p:childTnLst>
                                    <p:set>
                                      <p:cBhvr>
                                        <p:cTn id="179" dur="1" fill="hold">
                                          <p:stCondLst>
                                            <p:cond delay="0"/>
                                          </p:stCondLst>
                                        </p:cTn>
                                        <p:tgtEl>
                                          <p:spTgt spid="50"/>
                                        </p:tgtEl>
                                        <p:attrNameLst>
                                          <p:attrName>style.visibility</p:attrName>
                                        </p:attrNameLst>
                                      </p:cBhvr>
                                      <p:to>
                                        <p:strVal val="visible"/>
                                      </p:to>
                                    </p:set>
                                    <p:anim calcmode="lin" valueType="num">
                                      <p:cBhvr>
                                        <p:cTn id="180" dur="500" fill="hold"/>
                                        <p:tgtEl>
                                          <p:spTgt spid="50"/>
                                        </p:tgtEl>
                                        <p:attrNameLst>
                                          <p:attrName>ppt_w</p:attrName>
                                        </p:attrNameLst>
                                      </p:cBhvr>
                                      <p:tavLst>
                                        <p:tav tm="0">
                                          <p:val>
                                            <p:fltVal val="0"/>
                                          </p:val>
                                        </p:tav>
                                        <p:tav tm="100000">
                                          <p:val>
                                            <p:strVal val="#ppt_w"/>
                                          </p:val>
                                        </p:tav>
                                      </p:tavLst>
                                    </p:anim>
                                    <p:anim calcmode="lin" valueType="num">
                                      <p:cBhvr>
                                        <p:cTn id="181" dur="500" fill="hold"/>
                                        <p:tgtEl>
                                          <p:spTgt spid="50"/>
                                        </p:tgtEl>
                                        <p:attrNameLst>
                                          <p:attrName>ppt_h</p:attrName>
                                        </p:attrNameLst>
                                      </p:cBhvr>
                                      <p:tavLst>
                                        <p:tav tm="0">
                                          <p:val>
                                            <p:fltVal val="0"/>
                                          </p:val>
                                        </p:tav>
                                        <p:tav tm="100000">
                                          <p:val>
                                            <p:strVal val="#ppt_h"/>
                                          </p:val>
                                        </p:tav>
                                      </p:tavLst>
                                    </p:anim>
                                    <p:animEffect transition="in" filter="fade">
                                      <p:cBhvr>
                                        <p:cTn id="182" dur="500"/>
                                        <p:tgtEl>
                                          <p:spTgt spid="50"/>
                                        </p:tgtEl>
                                      </p:cBhvr>
                                    </p:animEffect>
                                  </p:childTnLst>
                                </p:cTn>
                              </p:par>
                            </p:childTnLst>
                          </p:cTn>
                        </p:par>
                        <p:par>
                          <p:cTn id="183" fill="hold">
                            <p:stCondLst>
                              <p:cond delay="1000"/>
                            </p:stCondLst>
                            <p:childTnLst>
                              <p:par>
                                <p:cTn id="184" presetID="53" presetClass="entr" presetSubtype="16" fill="hold" grpId="0" nodeType="afterEffect">
                                  <p:stCondLst>
                                    <p:cond delay="0"/>
                                  </p:stCondLst>
                                  <p:childTnLst>
                                    <p:set>
                                      <p:cBhvr>
                                        <p:cTn id="185" dur="1" fill="hold">
                                          <p:stCondLst>
                                            <p:cond delay="0"/>
                                          </p:stCondLst>
                                        </p:cTn>
                                        <p:tgtEl>
                                          <p:spTgt spid="48"/>
                                        </p:tgtEl>
                                        <p:attrNameLst>
                                          <p:attrName>style.visibility</p:attrName>
                                        </p:attrNameLst>
                                      </p:cBhvr>
                                      <p:to>
                                        <p:strVal val="visible"/>
                                      </p:to>
                                    </p:set>
                                    <p:anim calcmode="lin" valueType="num">
                                      <p:cBhvr>
                                        <p:cTn id="186" dur="500" fill="hold"/>
                                        <p:tgtEl>
                                          <p:spTgt spid="48"/>
                                        </p:tgtEl>
                                        <p:attrNameLst>
                                          <p:attrName>ppt_w</p:attrName>
                                        </p:attrNameLst>
                                      </p:cBhvr>
                                      <p:tavLst>
                                        <p:tav tm="0">
                                          <p:val>
                                            <p:fltVal val="0"/>
                                          </p:val>
                                        </p:tav>
                                        <p:tav tm="100000">
                                          <p:val>
                                            <p:strVal val="#ppt_w"/>
                                          </p:val>
                                        </p:tav>
                                      </p:tavLst>
                                    </p:anim>
                                    <p:anim calcmode="lin" valueType="num">
                                      <p:cBhvr>
                                        <p:cTn id="187" dur="500" fill="hold"/>
                                        <p:tgtEl>
                                          <p:spTgt spid="48"/>
                                        </p:tgtEl>
                                        <p:attrNameLst>
                                          <p:attrName>ppt_h</p:attrName>
                                        </p:attrNameLst>
                                      </p:cBhvr>
                                      <p:tavLst>
                                        <p:tav tm="0">
                                          <p:val>
                                            <p:fltVal val="0"/>
                                          </p:val>
                                        </p:tav>
                                        <p:tav tm="100000">
                                          <p:val>
                                            <p:strVal val="#ppt_h"/>
                                          </p:val>
                                        </p:tav>
                                      </p:tavLst>
                                    </p:anim>
                                    <p:animEffect transition="in" filter="fade">
                                      <p:cBhvr>
                                        <p:cTn id="188" dur="500"/>
                                        <p:tgtEl>
                                          <p:spTgt spid="48"/>
                                        </p:tgtEl>
                                      </p:cBhvr>
                                    </p:animEffect>
                                  </p:childTnLst>
                                </p:cTn>
                              </p:par>
                            </p:childTnLst>
                          </p:cTn>
                        </p:par>
                      </p:childTnLst>
                    </p:cTn>
                  </p:par>
                  <p:par>
                    <p:cTn id="189" fill="hold">
                      <p:stCondLst>
                        <p:cond delay="indefinite"/>
                      </p:stCondLst>
                      <p:childTnLst>
                        <p:par>
                          <p:cTn id="190" fill="hold">
                            <p:stCondLst>
                              <p:cond delay="0"/>
                            </p:stCondLst>
                            <p:childTnLst>
                              <p:par>
                                <p:cTn id="191" presetID="53" presetClass="entr" presetSubtype="16" fill="hold" grpId="0" nodeType="clickEffect">
                                  <p:stCondLst>
                                    <p:cond delay="0"/>
                                  </p:stCondLst>
                                  <p:childTnLst>
                                    <p:set>
                                      <p:cBhvr>
                                        <p:cTn id="192" dur="1" fill="hold">
                                          <p:stCondLst>
                                            <p:cond delay="0"/>
                                          </p:stCondLst>
                                        </p:cTn>
                                        <p:tgtEl>
                                          <p:spTgt spid="51"/>
                                        </p:tgtEl>
                                        <p:attrNameLst>
                                          <p:attrName>style.visibility</p:attrName>
                                        </p:attrNameLst>
                                      </p:cBhvr>
                                      <p:to>
                                        <p:strVal val="visible"/>
                                      </p:to>
                                    </p:set>
                                    <p:anim calcmode="lin" valueType="num">
                                      <p:cBhvr>
                                        <p:cTn id="193" dur="500" fill="hold"/>
                                        <p:tgtEl>
                                          <p:spTgt spid="51"/>
                                        </p:tgtEl>
                                        <p:attrNameLst>
                                          <p:attrName>ppt_w</p:attrName>
                                        </p:attrNameLst>
                                      </p:cBhvr>
                                      <p:tavLst>
                                        <p:tav tm="0">
                                          <p:val>
                                            <p:fltVal val="0"/>
                                          </p:val>
                                        </p:tav>
                                        <p:tav tm="100000">
                                          <p:val>
                                            <p:strVal val="#ppt_w"/>
                                          </p:val>
                                        </p:tav>
                                      </p:tavLst>
                                    </p:anim>
                                    <p:anim calcmode="lin" valueType="num">
                                      <p:cBhvr>
                                        <p:cTn id="194" dur="500" fill="hold"/>
                                        <p:tgtEl>
                                          <p:spTgt spid="51"/>
                                        </p:tgtEl>
                                        <p:attrNameLst>
                                          <p:attrName>ppt_h</p:attrName>
                                        </p:attrNameLst>
                                      </p:cBhvr>
                                      <p:tavLst>
                                        <p:tav tm="0">
                                          <p:val>
                                            <p:fltVal val="0"/>
                                          </p:val>
                                        </p:tav>
                                        <p:tav tm="100000">
                                          <p:val>
                                            <p:strVal val="#ppt_h"/>
                                          </p:val>
                                        </p:tav>
                                      </p:tavLst>
                                    </p:anim>
                                    <p:animEffect transition="in" filter="fade">
                                      <p:cBhvr>
                                        <p:cTn id="195" dur="500"/>
                                        <p:tgtEl>
                                          <p:spTgt spid="51"/>
                                        </p:tgtEl>
                                      </p:cBhvr>
                                    </p:animEffect>
                                  </p:childTnLst>
                                </p:cTn>
                              </p:par>
                            </p:childTnLst>
                          </p:cTn>
                        </p:par>
                      </p:childTnLst>
                    </p:cTn>
                  </p:par>
                  <p:par>
                    <p:cTn id="196" fill="hold">
                      <p:stCondLst>
                        <p:cond delay="indefinite"/>
                      </p:stCondLst>
                      <p:childTnLst>
                        <p:par>
                          <p:cTn id="197" fill="hold">
                            <p:stCondLst>
                              <p:cond delay="0"/>
                            </p:stCondLst>
                            <p:childTnLst>
                              <p:par>
                                <p:cTn id="198" presetID="53" presetClass="entr" presetSubtype="16" fill="hold" grpId="0" nodeType="clickEffect">
                                  <p:stCondLst>
                                    <p:cond delay="0"/>
                                  </p:stCondLst>
                                  <p:childTnLst>
                                    <p:set>
                                      <p:cBhvr>
                                        <p:cTn id="199" dur="1" fill="hold">
                                          <p:stCondLst>
                                            <p:cond delay="0"/>
                                          </p:stCondLst>
                                        </p:cTn>
                                        <p:tgtEl>
                                          <p:spTgt spid="54"/>
                                        </p:tgtEl>
                                        <p:attrNameLst>
                                          <p:attrName>style.visibility</p:attrName>
                                        </p:attrNameLst>
                                      </p:cBhvr>
                                      <p:to>
                                        <p:strVal val="visible"/>
                                      </p:to>
                                    </p:set>
                                    <p:anim calcmode="lin" valueType="num">
                                      <p:cBhvr>
                                        <p:cTn id="200" dur="500" fill="hold"/>
                                        <p:tgtEl>
                                          <p:spTgt spid="54"/>
                                        </p:tgtEl>
                                        <p:attrNameLst>
                                          <p:attrName>ppt_w</p:attrName>
                                        </p:attrNameLst>
                                      </p:cBhvr>
                                      <p:tavLst>
                                        <p:tav tm="0">
                                          <p:val>
                                            <p:fltVal val="0"/>
                                          </p:val>
                                        </p:tav>
                                        <p:tav tm="100000">
                                          <p:val>
                                            <p:strVal val="#ppt_w"/>
                                          </p:val>
                                        </p:tav>
                                      </p:tavLst>
                                    </p:anim>
                                    <p:anim calcmode="lin" valueType="num">
                                      <p:cBhvr>
                                        <p:cTn id="201" dur="500" fill="hold"/>
                                        <p:tgtEl>
                                          <p:spTgt spid="54"/>
                                        </p:tgtEl>
                                        <p:attrNameLst>
                                          <p:attrName>ppt_h</p:attrName>
                                        </p:attrNameLst>
                                      </p:cBhvr>
                                      <p:tavLst>
                                        <p:tav tm="0">
                                          <p:val>
                                            <p:fltVal val="0"/>
                                          </p:val>
                                        </p:tav>
                                        <p:tav tm="100000">
                                          <p:val>
                                            <p:strVal val="#ppt_h"/>
                                          </p:val>
                                        </p:tav>
                                      </p:tavLst>
                                    </p:anim>
                                    <p:animEffect transition="in" filter="fade">
                                      <p:cBhvr>
                                        <p:cTn id="202" dur="500"/>
                                        <p:tgtEl>
                                          <p:spTgt spid="54"/>
                                        </p:tgtEl>
                                      </p:cBhvr>
                                    </p:animEffect>
                                  </p:childTnLst>
                                </p:cTn>
                              </p:par>
                            </p:childTnLst>
                          </p:cTn>
                        </p:par>
                      </p:childTnLst>
                    </p:cTn>
                  </p:par>
                  <p:par>
                    <p:cTn id="203" fill="hold">
                      <p:stCondLst>
                        <p:cond delay="indefinite"/>
                      </p:stCondLst>
                      <p:childTnLst>
                        <p:par>
                          <p:cTn id="204" fill="hold">
                            <p:stCondLst>
                              <p:cond delay="0"/>
                            </p:stCondLst>
                            <p:childTnLst>
                              <p:par>
                                <p:cTn id="205" presetID="53" presetClass="entr" presetSubtype="16" fill="hold" grpId="0" nodeType="clickEffect">
                                  <p:stCondLst>
                                    <p:cond delay="0"/>
                                  </p:stCondLst>
                                  <p:childTnLst>
                                    <p:set>
                                      <p:cBhvr>
                                        <p:cTn id="206" dur="1" fill="hold">
                                          <p:stCondLst>
                                            <p:cond delay="0"/>
                                          </p:stCondLst>
                                        </p:cTn>
                                        <p:tgtEl>
                                          <p:spTgt spid="57"/>
                                        </p:tgtEl>
                                        <p:attrNameLst>
                                          <p:attrName>style.visibility</p:attrName>
                                        </p:attrNameLst>
                                      </p:cBhvr>
                                      <p:to>
                                        <p:strVal val="visible"/>
                                      </p:to>
                                    </p:set>
                                    <p:anim calcmode="lin" valueType="num">
                                      <p:cBhvr>
                                        <p:cTn id="207" dur="500" fill="hold"/>
                                        <p:tgtEl>
                                          <p:spTgt spid="57"/>
                                        </p:tgtEl>
                                        <p:attrNameLst>
                                          <p:attrName>ppt_w</p:attrName>
                                        </p:attrNameLst>
                                      </p:cBhvr>
                                      <p:tavLst>
                                        <p:tav tm="0">
                                          <p:val>
                                            <p:fltVal val="0"/>
                                          </p:val>
                                        </p:tav>
                                        <p:tav tm="100000">
                                          <p:val>
                                            <p:strVal val="#ppt_w"/>
                                          </p:val>
                                        </p:tav>
                                      </p:tavLst>
                                    </p:anim>
                                    <p:anim calcmode="lin" valueType="num">
                                      <p:cBhvr>
                                        <p:cTn id="208" dur="500" fill="hold"/>
                                        <p:tgtEl>
                                          <p:spTgt spid="57"/>
                                        </p:tgtEl>
                                        <p:attrNameLst>
                                          <p:attrName>ppt_h</p:attrName>
                                        </p:attrNameLst>
                                      </p:cBhvr>
                                      <p:tavLst>
                                        <p:tav tm="0">
                                          <p:val>
                                            <p:fltVal val="0"/>
                                          </p:val>
                                        </p:tav>
                                        <p:tav tm="100000">
                                          <p:val>
                                            <p:strVal val="#ppt_h"/>
                                          </p:val>
                                        </p:tav>
                                      </p:tavLst>
                                    </p:anim>
                                    <p:animEffect transition="in" filter="fade">
                                      <p:cBhvr>
                                        <p:cTn id="209" dur="500"/>
                                        <p:tgtEl>
                                          <p:spTgt spid="57"/>
                                        </p:tgtEl>
                                      </p:cBhvr>
                                    </p:animEffect>
                                  </p:childTnLst>
                                </p:cTn>
                              </p:par>
                            </p:childTnLst>
                          </p:cTn>
                        </p:par>
                        <p:par>
                          <p:cTn id="210" fill="hold">
                            <p:stCondLst>
                              <p:cond delay="500"/>
                            </p:stCondLst>
                            <p:childTnLst>
                              <p:par>
                                <p:cTn id="211" presetID="53" presetClass="entr" presetSubtype="16" fill="hold" grpId="0" nodeType="afterEffect">
                                  <p:stCondLst>
                                    <p:cond delay="0"/>
                                  </p:stCondLst>
                                  <p:childTnLst>
                                    <p:set>
                                      <p:cBhvr>
                                        <p:cTn id="212" dur="1" fill="hold">
                                          <p:stCondLst>
                                            <p:cond delay="0"/>
                                          </p:stCondLst>
                                        </p:cTn>
                                        <p:tgtEl>
                                          <p:spTgt spid="56"/>
                                        </p:tgtEl>
                                        <p:attrNameLst>
                                          <p:attrName>style.visibility</p:attrName>
                                        </p:attrNameLst>
                                      </p:cBhvr>
                                      <p:to>
                                        <p:strVal val="visible"/>
                                      </p:to>
                                    </p:set>
                                    <p:anim calcmode="lin" valueType="num">
                                      <p:cBhvr>
                                        <p:cTn id="213" dur="500" fill="hold"/>
                                        <p:tgtEl>
                                          <p:spTgt spid="56"/>
                                        </p:tgtEl>
                                        <p:attrNameLst>
                                          <p:attrName>ppt_w</p:attrName>
                                        </p:attrNameLst>
                                      </p:cBhvr>
                                      <p:tavLst>
                                        <p:tav tm="0">
                                          <p:val>
                                            <p:fltVal val="0"/>
                                          </p:val>
                                        </p:tav>
                                        <p:tav tm="100000">
                                          <p:val>
                                            <p:strVal val="#ppt_w"/>
                                          </p:val>
                                        </p:tav>
                                      </p:tavLst>
                                    </p:anim>
                                    <p:anim calcmode="lin" valueType="num">
                                      <p:cBhvr>
                                        <p:cTn id="214" dur="500" fill="hold"/>
                                        <p:tgtEl>
                                          <p:spTgt spid="56"/>
                                        </p:tgtEl>
                                        <p:attrNameLst>
                                          <p:attrName>ppt_h</p:attrName>
                                        </p:attrNameLst>
                                      </p:cBhvr>
                                      <p:tavLst>
                                        <p:tav tm="0">
                                          <p:val>
                                            <p:fltVal val="0"/>
                                          </p:val>
                                        </p:tav>
                                        <p:tav tm="100000">
                                          <p:val>
                                            <p:strVal val="#ppt_h"/>
                                          </p:val>
                                        </p:tav>
                                      </p:tavLst>
                                    </p:anim>
                                    <p:animEffect transition="in" filter="fade">
                                      <p:cBhvr>
                                        <p:cTn id="215" dur="500"/>
                                        <p:tgtEl>
                                          <p:spTgt spid="56"/>
                                        </p:tgtEl>
                                      </p:cBhvr>
                                    </p:animEffect>
                                  </p:childTnLst>
                                </p:cTn>
                              </p:par>
                            </p:childTnLst>
                          </p:cTn>
                        </p:par>
                        <p:par>
                          <p:cTn id="216" fill="hold">
                            <p:stCondLst>
                              <p:cond delay="1000"/>
                            </p:stCondLst>
                            <p:childTnLst>
                              <p:par>
                                <p:cTn id="217" presetID="53" presetClass="entr" presetSubtype="16" fill="hold" grpId="0" nodeType="afterEffect">
                                  <p:stCondLst>
                                    <p:cond delay="0"/>
                                  </p:stCondLst>
                                  <p:childTnLst>
                                    <p:set>
                                      <p:cBhvr>
                                        <p:cTn id="218" dur="1" fill="hold">
                                          <p:stCondLst>
                                            <p:cond delay="0"/>
                                          </p:stCondLst>
                                        </p:cTn>
                                        <p:tgtEl>
                                          <p:spTgt spid="55"/>
                                        </p:tgtEl>
                                        <p:attrNameLst>
                                          <p:attrName>style.visibility</p:attrName>
                                        </p:attrNameLst>
                                      </p:cBhvr>
                                      <p:to>
                                        <p:strVal val="visible"/>
                                      </p:to>
                                    </p:set>
                                    <p:anim calcmode="lin" valueType="num">
                                      <p:cBhvr>
                                        <p:cTn id="219" dur="500" fill="hold"/>
                                        <p:tgtEl>
                                          <p:spTgt spid="55"/>
                                        </p:tgtEl>
                                        <p:attrNameLst>
                                          <p:attrName>ppt_w</p:attrName>
                                        </p:attrNameLst>
                                      </p:cBhvr>
                                      <p:tavLst>
                                        <p:tav tm="0">
                                          <p:val>
                                            <p:fltVal val="0"/>
                                          </p:val>
                                        </p:tav>
                                        <p:tav tm="100000">
                                          <p:val>
                                            <p:strVal val="#ppt_w"/>
                                          </p:val>
                                        </p:tav>
                                      </p:tavLst>
                                    </p:anim>
                                    <p:anim calcmode="lin" valueType="num">
                                      <p:cBhvr>
                                        <p:cTn id="220" dur="500" fill="hold"/>
                                        <p:tgtEl>
                                          <p:spTgt spid="55"/>
                                        </p:tgtEl>
                                        <p:attrNameLst>
                                          <p:attrName>ppt_h</p:attrName>
                                        </p:attrNameLst>
                                      </p:cBhvr>
                                      <p:tavLst>
                                        <p:tav tm="0">
                                          <p:val>
                                            <p:fltVal val="0"/>
                                          </p:val>
                                        </p:tav>
                                        <p:tav tm="100000">
                                          <p:val>
                                            <p:strVal val="#ppt_h"/>
                                          </p:val>
                                        </p:tav>
                                      </p:tavLst>
                                    </p:anim>
                                    <p:animEffect transition="in" filter="fade">
                                      <p:cBhvr>
                                        <p:cTn id="221" dur="500"/>
                                        <p:tgtEl>
                                          <p:spTgt spid="55"/>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xit" presetSubtype="0" fill="hold" grpId="1" nodeType="clickEffect">
                                  <p:stCondLst>
                                    <p:cond delay="0"/>
                                  </p:stCondLst>
                                  <p:childTnLst>
                                    <p:animEffect transition="out" filter="fade">
                                      <p:cBhvr>
                                        <p:cTn id="225" dur="500"/>
                                        <p:tgtEl>
                                          <p:spTgt spid="53"/>
                                        </p:tgtEl>
                                      </p:cBhvr>
                                    </p:animEffect>
                                    <p:set>
                                      <p:cBhvr>
                                        <p:cTn id="226" dur="1" fill="hold">
                                          <p:stCondLst>
                                            <p:cond delay="499"/>
                                          </p:stCondLst>
                                        </p:cTn>
                                        <p:tgtEl>
                                          <p:spTgt spid="53"/>
                                        </p:tgtEl>
                                        <p:attrNameLst>
                                          <p:attrName>style.visibility</p:attrName>
                                        </p:attrNameLst>
                                      </p:cBhvr>
                                      <p:to>
                                        <p:strVal val="hidden"/>
                                      </p:to>
                                    </p:set>
                                  </p:childTnLst>
                                </p:cTn>
                              </p:par>
                            </p:childTnLst>
                          </p:cTn>
                        </p:par>
                        <p:par>
                          <p:cTn id="227" fill="hold">
                            <p:stCondLst>
                              <p:cond delay="500"/>
                            </p:stCondLst>
                            <p:childTnLst>
                              <p:par>
                                <p:cTn id="228" presetID="53" presetClass="entr" presetSubtype="16" fill="hold" grpId="0" nodeType="afterEffect">
                                  <p:stCondLst>
                                    <p:cond delay="0"/>
                                  </p:stCondLst>
                                  <p:childTnLst>
                                    <p:set>
                                      <p:cBhvr>
                                        <p:cTn id="229" dur="1" fill="hold">
                                          <p:stCondLst>
                                            <p:cond delay="0"/>
                                          </p:stCondLst>
                                        </p:cTn>
                                        <p:tgtEl>
                                          <p:spTgt spid="58"/>
                                        </p:tgtEl>
                                        <p:attrNameLst>
                                          <p:attrName>style.visibility</p:attrName>
                                        </p:attrNameLst>
                                      </p:cBhvr>
                                      <p:to>
                                        <p:strVal val="visible"/>
                                      </p:to>
                                    </p:set>
                                    <p:anim calcmode="lin" valueType="num">
                                      <p:cBhvr>
                                        <p:cTn id="230" dur="500" fill="hold"/>
                                        <p:tgtEl>
                                          <p:spTgt spid="58"/>
                                        </p:tgtEl>
                                        <p:attrNameLst>
                                          <p:attrName>ppt_w</p:attrName>
                                        </p:attrNameLst>
                                      </p:cBhvr>
                                      <p:tavLst>
                                        <p:tav tm="0">
                                          <p:val>
                                            <p:fltVal val="0"/>
                                          </p:val>
                                        </p:tav>
                                        <p:tav tm="100000">
                                          <p:val>
                                            <p:strVal val="#ppt_w"/>
                                          </p:val>
                                        </p:tav>
                                      </p:tavLst>
                                    </p:anim>
                                    <p:anim calcmode="lin" valueType="num">
                                      <p:cBhvr>
                                        <p:cTn id="231" dur="500" fill="hold"/>
                                        <p:tgtEl>
                                          <p:spTgt spid="58"/>
                                        </p:tgtEl>
                                        <p:attrNameLst>
                                          <p:attrName>ppt_h</p:attrName>
                                        </p:attrNameLst>
                                      </p:cBhvr>
                                      <p:tavLst>
                                        <p:tav tm="0">
                                          <p:val>
                                            <p:fltVal val="0"/>
                                          </p:val>
                                        </p:tav>
                                        <p:tav tm="100000">
                                          <p:val>
                                            <p:strVal val="#ppt_h"/>
                                          </p:val>
                                        </p:tav>
                                      </p:tavLst>
                                    </p:anim>
                                    <p:animEffect transition="in" filter="fade">
                                      <p:cBhvr>
                                        <p:cTn id="232" dur="500"/>
                                        <p:tgtEl>
                                          <p:spTgt spid="58"/>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48"/>
                                        </p:tgtEl>
                                      </p:cBhvr>
                                    </p:animEffect>
                                    <p:set>
                                      <p:cBhvr>
                                        <p:cTn id="237" dur="1" fill="hold">
                                          <p:stCondLst>
                                            <p:cond delay="499"/>
                                          </p:stCondLst>
                                        </p:cTn>
                                        <p:tgtEl>
                                          <p:spTgt spid="48"/>
                                        </p:tgtEl>
                                        <p:attrNameLst>
                                          <p:attrName>style.visibility</p:attrName>
                                        </p:attrNameLst>
                                      </p:cBhvr>
                                      <p:to>
                                        <p:strVal val="hidden"/>
                                      </p:to>
                                    </p:set>
                                  </p:childTnLst>
                                </p:cTn>
                              </p:par>
                            </p:childTnLst>
                          </p:cTn>
                        </p:par>
                        <p:par>
                          <p:cTn id="238" fill="hold">
                            <p:stCondLst>
                              <p:cond delay="500"/>
                            </p:stCondLst>
                            <p:childTnLst>
                              <p:par>
                                <p:cTn id="239" presetID="53" presetClass="entr" presetSubtype="16" fill="hold" grpId="0" nodeType="afterEffect">
                                  <p:stCondLst>
                                    <p:cond delay="0"/>
                                  </p:stCondLst>
                                  <p:childTnLst>
                                    <p:set>
                                      <p:cBhvr>
                                        <p:cTn id="240" dur="1" fill="hold">
                                          <p:stCondLst>
                                            <p:cond delay="0"/>
                                          </p:stCondLst>
                                        </p:cTn>
                                        <p:tgtEl>
                                          <p:spTgt spid="59"/>
                                        </p:tgtEl>
                                        <p:attrNameLst>
                                          <p:attrName>style.visibility</p:attrName>
                                        </p:attrNameLst>
                                      </p:cBhvr>
                                      <p:to>
                                        <p:strVal val="visible"/>
                                      </p:to>
                                    </p:set>
                                    <p:anim calcmode="lin" valueType="num">
                                      <p:cBhvr>
                                        <p:cTn id="241" dur="500" fill="hold"/>
                                        <p:tgtEl>
                                          <p:spTgt spid="59"/>
                                        </p:tgtEl>
                                        <p:attrNameLst>
                                          <p:attrName>ppt_w</p:attrName>
                                        </p:attrNameLst>
                                      </p:cBhvr>
                                      <p:tavLst>
                                        <p:tav tm="0">
                                          <p:val>
                                            <p:fltVal val="0"/>
                                          </p:val>
                                        </p:tav>
                                        <p:tav tm="100000">
                                          <p:val>
                                            <p:strVal val="#ppt_w"/>
                                          </p:val>
                                        </p:tav>
                                      </p:tavLst>
                                    </p:anim>
                                    <p:anim calcmode="lin" valueType="num">
                                      <p:cBhvr>
                                        <p:cTn id="242" dur="500" fill="hold"/>
                                        <p:tgtEl>
                                          <p:spTgt spid="59"/>
                                        </p:tgtEl>
                                        <p:attrNameLst>
                                          <p:attrName>ppt_h</p:attrName>
                                        </p:attrNameLst>
                                      </p:cBhvr>
                                      <p:tavLst>
                                        <p:tav tm="0">
                                          <p:val>
                                            <p:fltVal val="0"/>
                                          </p:val>
                                        </p:tav>
                                        <p:tav tm="100000">
                                          <p:val>
                                            <p:strVal val="#ppt_h"/>
                                          </p:val>
                                        </p:tav>
                                      </p:tavLst>
                                    </p:anim>
                                    <p:animEffect transition="in" filter="fade">
                                      <p:cBhvr>
                                        <p:cTn id="243" dur="500"/>
                                        <p:tgtEl>
                                          <p:spTgt spid="59"/>
                                        </p:tgtEl>
                                      </p:cBhvr>
                                    </p:animEffect>
                                  </p:childTnLst>
                                </p:cTn>
                              </p:par>
                            </p:childTnLst>
                          </p:cTn>
                        </p:par>
                        <p:par>
                          <p:cTn id="244" fill="hold">
                            <p:stCondLst>
                              <p:cond delay="1000"/>
                            </p:stCondLst>
                            <p:childTnLst>
                              <p:par>
                                <p:cTn id="245" presetID="10" presetClass="exit" presetSubtype="0" fill="hold" grpId="1" nodeType="afterEffect">
                                  <p:stCondLst>
                                    <p:cond delay="0"/>
                                  </p:stCondLst>
                                  <p:childTnLst>
                                    <p:animEffect transition="out" filter="fade">
                                      <p:cBhvr>
                                        <p:cTn id="246" dur="500"/>
                                        <p:tgtEl>
                                          <p:spTgt spid="50"/>
                                        </p:tgtEl>
                                      </p:cBhvr>
                                    </p:animEffect>
                                    <p:set>
                                      <p:cBhvr>
                                        <p:cTn id="247" dur="1" fill="hold">
                                          <p:stCondLst>
                                            <p:cond delay="499"/>
                                          </p:stCondLst>
                                        </p:cTn>
                                        <p:tgtEl>
                                          <p:spTgt spid="50"/>
                                        </p:tgtEl>
                                        <p:attrNameLst>
                                          <p:attrName>style.visibility</p:attrName>
                                        </p:attrNameLst>
                                      </p:cBhvr>
                                      <p:to>
                                        <p:strVal val="hidden"/>
                                      </p:to>
                                    </p:set>
                                  </p:childTnLst>
                                </p:cTn>
                              </p:par>
                            </p:childTnLst>
                          </p:cTn>
                        </p:par>
                        <p:par>
                          <p:cTn id="248" fill="hold">
                            <p:stCondLst>
                              <p:cond delay="1500"/>
                            </p:stCondLst>
                            <p:childTnLst>
                              <p:par>
                                <p:cTn id="249" presetID="53" presetClass="entr" presetSubtype="16" fill="hold" grpId="0" nodeType="afterEffect">
                                  <p:stCondLst>
                                    <p:cond delay="0"/>
                                  </p:stCondLst>
                                  <p:childTnLst>
                                    <p:set>
                                      <p:cBhvr>
                                        <p:cTn id="250" dur="1" fill="hold">
                                          <p:stCondLst>
                                            <p:cond delay="0"/>
                                          </p:stCondLst>
                                        </p:cTn>
                                        <p:tgtEl>
                                          <p:spTgt spid="60"/>
                                        </p:tgtEl>
                                        <p:attrNameLst>
                                          <p:attrName>style.visibility</p:attrName>
                                        </p:attrNameLst>
                                      </p:cBhvr>
                                      <p:to>
                                        <p:strVal val="visible"/>
                                      </p:to>
                                    </p:set>
                                    <p:anim calcmode="lin" valueType="num">
                                      <p:cBhvr>
                                        <p:cTn id="251" dur="500" fill="hold"/>
                                        <p:tgtEl>
                                          <p:spTgt spid="60"/>
                                        </p:tgtEl>
                                        <p:attrNameLst>
                                          <p:attrName>ppt_w</p:attrName>
                                        </p:attrNameLst>
                                      </p:cBhvr>
                                      <p:tavLst>
                                        <p:tav tm="0">
                                          <p:val>
                                            <p:fltVal val="0"/>
                                          </p:val>
                                        </p:tav>
                                        <p:tav tm="100000">
                                          <p:val>
                                            <p:strVal val="#ppt_w"/>
                                          </p:val>
                                        </p:tav>
                                      </p:tavLst>
                                    </p:anim>
                                    <p:anim calcmode="lin" valueType="num">
                                      <p:cBhvr>
                                        <p:cTn id="252" dur="500" fill="hold"/>
                                        <p:tgtEl>
                                          <p:spTgt spid="60"/>
                                        </p:tgtEl>
                                        <p:attrNameLst>
                                          <p:attrName>ppt_h</p:attrName>
                                        </p:attrNameLst>
                                      </p:cBhvr>
                                      <p:tavLst>
                                        <p:tav tm="0">
                                          <p:val>
                                            <p:fltVal val="0"/>
                                          </p:val>
                                        </p:tav>
                                        <p:tav tm="100000">
                                          <p:val>
                                            <p:strVal val="#ppt_h"/>
                                          </p:val>
                                        </p:tav>
                                      </p:tavLst>
                                    </p:anim>
                                    <p:animEffect transition="in" filter="fade">
                                      <p:cBhvr>
                                        <p:cTn id="253" dur="500"/>
                                        <p:tgtEl>
                                          <p:spTgt spid="60"/>
                                        </p:tgtEl>
                                      </p:cBhvr>
                                    </p:animEffect>
                                  </p:childTnLst>
                                </p:cTn>
                              </p:par>
                            </p:childTnLst>
                          </p:cTn>
                        </p:par>
                        <p:par>
                          <p:cTn id="254" fill="hold">
                            <p:stCondLst>
                              <p:cond delay="2000"/>
                            </p:stCondLst>
                            <p:childTnLst>
                              <p:par>
                                <p:cTn id="255" presetID="10" presetClass="exit" presetSubtype="0" fill="hold" grpId="1" nodeType="afterEffect">
                                  <p:stCondLst>
                                    <p:cond delay="0"/>
                                  </p:stCondLst>
                                  <p:childTnLst>
                                    <p:animEffect transition="out" filter="fade">
                                      <p:cBhvr>
                                        <p:cTn id="256" dur="500"/>
                                        <p:tgtEl>
                                          <p:spTgt spid="49"/>
                                        </p:tgtEl>
                                      </p:cBhvr>
                                    </p:animEffect>
                                    <p:set>
                                      <p:cBhvr>
                                        <p:cTn id="257" dur="1" fill="hold">
                                          <p:stCondLst>
                                            <p:cond delay="499"/>
                                          </p:stCondLst>
                                        </p:cTn>
                                        <p:tgtEl>
                                          <p:spTgt spid="49"/>
                                        </p:tgtEl>
                                        <p:attrNameLst>
                                          <p:attrName>style.visibility</p:attrName>
                                        </p:attrNameLst>
                                      </p:cBhvr>
                                      <p:to>
                                        <p:strVal val="hidden"/>
                                      </p:to>
                                    </p:set>
                                  </p:childTnLst>
                                </p:cTn>
                              </p:par>
                            </p:childTnLst>
                          </p:cTn>
                        </p:par>
                        <p:par>
                          <p:cTn id="258" fill="hold">
                            <p:stCondLst>
                              <p:cond delay="2500"/>
                            </p:stCondLst>
                            <p:childTnLst>
                              <p:par>
                                <p:cTn id="259" presetID="53" presetClass="entr" presetSubtype="16" fill="hold" grpId="0" nodeType="afterEffect">
                                  <p:stCondLst>
                                    <p:cond delay="0"/>
                                  </p:stCondLst>
                                  <p:childTnLst>
                                    <p:set>
                                      <p:cBhvr>
                                        <p:cTn id="260" dur="1" fill="hold">
                                          <p:stCondLst>
                                            <p:cond delay="0"/>
                                          </p:stCondLst>
                                        </p:cTn>
                                        <p:tgtEl>
                                          <p:spTgt spid="63"/>
                                        </p:tgtEl>
                                        <p:attrNameLst>
                                          <p:attrName>style.visibility</p:attrName>
                                        </p:attrNameLst>
                                      </p:cBhvr>
                                      <p:to>
                                        <p:strVal val="visible"/>
                                      </p:to>
                                    </p:set>
                                    <p:anim calcmode="lin" valueType="num">
                                      <p:cBhvr>
                                        <p:cTn id="261" dur="500" fill="hold"/>
                                        <p:tgtEl>
                                          <p:spTgt spid="63"/>
                                        </p:tgtEl>
                                        <p:attrNameLst>
                                          <p:attrName>ppt_w</p:attrName>
                                        </p:attrNameLst>
                                      </p:cBhvr>
                                      <p:tavLst>
                                        <p:tav tm="0">
                                          <p:val>
                                            <p:fltVal val="0"/>
                                          </p:val>
                                        </p:tav>
                                        <p:tav tm="100000">
                                          <p:val>
                                            <p:strVal val="#ppt_w"/>
                                          </p:val>
                                        </p:tav>
                                      </p:tavLst>
                                    </p:anim>
                                    <p:anim calcmode="lin" valueType="num">
                                      <p:cBhvr>
                                        <p:cTn id="262" dur="500" fill="hold"/>
                                        <p:tgtEl>
                                          <p:spTgt spid="63"/>
                                        </p:tgtEl>
                                        <p:attrNameLst>
                                          <p:attrName>ppt_h</p:attrName>
                                        </p:attrNameLst>
                                      </p:cBhvr>
                                      <p:tavLst>
                                        <p:tav tm="0">
                                          <p:val>
                                            <p:fltVal val="0"/>
                                          </p:val>
                                        </p:tav>
                                        <p:tav tm="100000">
                                          <p:val>
                                            <p:strVal val="#ppt_h"/>
                                          </p:val>
                                        </p:tav>
                                      </p:tavLst>
                                    </p:anim>
                                    <p:animEffect transition="in" filter="fade">
                                      <p:cBhvr>
                                        <p:cTn id="263" dur="500"/>
                                        <p:tgtEl>
                                          <p:spTgt spid="63"/>
                                        </p:tgtEl>
                                      </p:cBhvr>
                                    </p:animEffect>
                                  </p:childTnLst>
                                </p:cTn>
                              </p:par>
                            </p:childTnLst>
                          </p:cTn>
                        </p:par>
                        <p:par>
                          <p:cTn id="264" fill="hold">
                            <p:stCondLst>
                              <p:cond delay="3000"/>
                            </p:stCondLst>
                            <p:childTnLst>
                              <p:par>
                                <p:cTn id="265" presetID="10" presetClass="exit" presetSubtype="0" fill="hold" grpId="1" nodeType="afterEffect">
                                  <p:stCondLst>
                                    <p:cond delay="0"/>
                                  </p:stCondLst>
                                  <p:childTnLst>
                                    <p:animEffect transition="out" filter="fade">
                                      <p:cBhvr>
                                        <p:cTn id="266" dur="500"/>
                                        <p:tgtEl>
                                          <p:spTgt spid="54"/>
                                        </p:tgtEl>
                                      </p:cBhvr>
                                    </p:animEffect>
                                    <p:set>
                                      <p:cBhvr>
                                        <p:cTn id="267" dur="1" fill="hold">
                                          <p:stCondLst>
                                            <p:cond delay="499"/>
                                          </p:stCondLst>
                                        </p:cTn>
                                        <p:tgtEl>
                                          <p:spTgt spid="54"/>
                                        </p:tgtEl>
                                        <p:attrNameLst>
                                          <p:attrName>style.visibility</p:attrName>
                                        </p:attrNameLst>
                                      </p:cBhvr>
                                      <p:to>
                                        <p:strVal val="hidden"/>
                                      </p:to>
                                    </p:set>
                                  </p:childTnLst>
                                </p:cTn>
                              </p:par>
                            </p:childTnLst>
                          </p:cTn>
                        </p:par>
                        <p:par>
                          <p:cTn id="268" fill="hold">
                            <p:stCondLst>
                              <p:cond delay="3500"/>
                            </p:stCondLst>
                            <p:childTnLst>
                              <p:par>
                                <p:cTn id="269" presetID="53" presetClass="entr" presetSubtype="16" fill="hold" grpId="0" nodeType="afterEffect">
                                  <p:stCondLst>
                                    <p:cond delay="0"/>
                                  </p:stCondLst>
                                  <p:childTnLst>
                                    <p:set>
                                      <p:cBhvr>
                                        <p:cTn id="270" dur="1" fill="hold">
                                          <p:stCondLst>
                                            <p:cond delay="0"/>
                                          </p:stCondLst>
                                        </p:cTn>
                                        <p:tgtEl>
                                          <p:spTgt spid="64"/>
                                        </p:tgtEl>
                                        <p:attrNameLst>
                                          <p:attrName>style.visibility</p:attrName>
                                        </p:attrNameLst>
                                      </p:cBhvr>
                                      <p:to>
                                        <p:strVal val="visible"/>
                                      </p:to>
                                    </p:set>
                                    <p:anim calcmode="lin" valueType="num">
                                      <p:cBhvr>
                                        <p:cTn id="271" dur="500" fill="hold"/>
                                        <p:tgtEl>
                                          <p:spTgt spid="64"/>
                                        </p:tgtEl>
                                        <p:attrNameLst>
                                          <p:attrName>ppt_w</p:attrName>
                                        </p:attrNameLst>
                                      </p:cBhvr>
                                      <p:tavLst>
                                        <p:tav tm="0">
                                          <p:val>
                                            <p:fltVal val="0"/>
                                          </p:val>
                                        </p:tav>
                                        <p:tav tm="100000">
                                          <p:val>
                                            <p:strVal val="#ppt_w"/>
                                          </p:val>
                                        </p:tav>
                                      </p:tavLst>
                                    </p:anim>
                                    <p:anim calcmode="lin" valueType="num">
                                      <p:cBhvr>
                                        <p:cTn id="272" dur="500" fill="hold"/>
                                        <p:tgtEl>
                                          <p:spTgt spid="64"/>
                                        </p:tgtEl>
                                        <p:attrNameLst>
                                          <p:attrName>ppt_h</p:attrName>
                                        </p:attrNameLst>
                                      </p:cBhvr>
                                      <p:tavLst>
                                        <p:tav tm="0">
                                          <p:val>
                                            <p:fltVal val="0"/>
                                          </p:val>
                                        </p:tav>
                                        <p:tav tm="100000">
                                          <p:val>
                                            <p:strVal val="#ppt_h"/>
                                          </p:val>
                                        </p:tav>
                                      </p:tavLst>
                                    </p:anim>
                                    <p:animEffect transition="in" filter="fade">
                                      <p:cBhvr>
                                        <p:cTn id="273" dur="500"/>
                                        <p:tgtEl>
                                          <p:spTgt spid="64"/>
                                        </p:tgtEl>
                                      </p:cBhvr>
                                    </p:animEffect>
                                  </p:childTnLst>
                                </p:cTn>
                              </p:par>
                            </p:childTnLst>
                          </p:cTn>
                        </p:par>
                        <p:par>
                          <p:cTn id="274" fill="hold">
                            <p:stCondLst>
                              <p:cond delay="4000"/>
                            </p:stCondLst>
                            <p:childTnLst>
                              <p:par>
                                <p:cTn id="275" presetID="10" presetClass="exit" presetSubtype="0" fill="hold" grpId="1" nodeType="afterEffect">
                                  <p:stCondLst>
                                    <p:cond delay="0"/>
                                  </p:stCondLst>
                                  <p:childTnLst>
                                    <p:animEffect transition="out" filter="fade">
                                      <p:cBhvr>
                                        <p:cTn id="276" dur="500"/>
                                        <p:tgtEl>
                                          <p:spTgt spid="55"/>
                                        </p:tgtEl>
                                      </p:cBhvr>
                                    </p:animEffect>
                                    <p:set>
                                      <p:cBhvr>
                                        <p:cTn id="277" dur="1" fill="hold">
                                          <p:stCondLst>
                                            <p:cond delay="499"/>
                                          </p:stCondLst>
                                        </p:cTn>
                                        <p:tgtEl>
                                          <p:spTgt spid="55"/>
                                        </p:tgtEl>
                                        <p:attrNameLst>
                                          <p:attrName>style.visibility</p:attrName>
                                        </p:attrNameLst>
                                      </p:cBhvr>
                                      <p:to>
                                        <p:strVal val="hidden"/>
                                      </p:to>
                                    </p:set>
                                  </p:childTnLst>
                                </p:cTn>
                              </p:par>
                            </p:childTnLst>
                          </p:cTn>
                        </p:par>
                        <p:par>
                          <p:cTn id="278" fill="hold">
                            <p:stCondLst>
                              <p:cond delay="4500"/>
                            </p:stCondLst>
                            <p:childTnLst>
                              <p:par>
                                <p:cTn id="279" presetID="53" presetClass="entr" presetSubtype="16" fill="hold" grpId="0" nodeType="afterEffect">
                                  <p:stCondLst>
                                    <p:cond delay="0"/>
                                  </p:stCondLst>
                                  <p:childTnLst>
                                    <p:set>
                                      <p:cBhvr>
                                        <p:cTn id="280" dur="1" fill="hold">
                                          <p:stCondLst>
                                            <p:cond delay="0"/>
                                          </p:stCondLst>
                                        </p:cTn>
                                        <p:tgtEl>
                                          <p:spTgt spid="65"/>
                                        </p:tgtEl>
                                        <p:attrNameLst>
                                          <p:attrName>style.visibility</p:attrName>
                                        </p:attrNameLst>
                                      </p:cBhvr>
                                      <p:to>
                                        <p:strVal val="visible"/>
                                      </p:to>
                                    </p:set>
                                    <p:anim calcmode="lin" valueType="num">
                                      <p:cBhvr>
                                        <p:cTn id="281" dur="500" fill="hold"/>
                                        <p:tgtEl>
                                          <p:spTgt spid="65"/>
                                        </p:tgtEl>
                                        <p:attrNameLst>
                                          <p:attrName>ppt_w</p:attrName>
                                        </p:attrNameLst>
                                      </p:cBhvr>
                                      <p:tavLst>
                                        <p:tav tm="0">
                                          <p:val>
                                            <p:fltVal val="0"/>
                                          </p:val>
                                        </p:tav>
                                        <p:tav tm="100000">
                                          <p:val>
                                            <p:strVal val="#ppt_w"/>
                                          </p:val>
                                        </p:tav>
                                      </p:tavLst>
                                    </p:anim>
                                    <p:anim calcmode="lin" valueType="num">
                                      <p:cBhvr>
                                        <p:cTn id="282" dur="500" fill="hold"/>
                                        <p:tgtEl>
                                          <p:spTgt spid="65"/>
                                        </p:tgtEl>
                                        <p:attrNameLst>
                                          <p:attrName>ppt_h</p:attrName>
                                        </p:attrNameLst>
                                      </p:cBhvr>
                                      <p:tavLst>
                                        <p:tav tm="0">
                                          <p:val>
                                            <p:fltVal val="0"/>
                                          </p:val>
                                        </p:tav>
                                        <p:tav tm="100000">
                                          <p:val>
                                            <p:strVal val="#ppt_h"/>
                                          </p:val>
                                        </p:tav>
                                      </p:tavLst>
                                    </p:anim>
                                    <p:animEffect transition="in" filter="fade">
                                      <p:cBhvr>
                                        <p:cTn id="283" dur="500"/>
                                        <p:tgtEl>
                                          <p:spTgt spid="65"/>
                                        </p:tgtEl>
                                      </p:cBhvr>
                                    </p:animEffect>
                                  </p:childTnLst>
                                </p:cTn>
                              </p:par>
                            </p:childTnLst>
                          </p:cTn>
                        </p:par>
                        <p:par>
                          <p:cTn id="284" fill="hold">
                            <p:stCondLst>
                              <p:cond delay="5000"/>
                            </p:stCondLst>
                            <p:childTnLst>
                              <p:par>
                                <p:cTn id="285" presetID="10" presetClass="exit" presetSubtype="0" fill="hold" grpId="1" nodeType="afterEffect">
                                  <p:stCondLst>
                                    <p:cond delay="0"/>
                                  </p:stCondLst>
                                  <p:childTnLst>
                                    <p:animEffect transition="out" filter="fade">
                                      <p:cBhvr>
                                        <p:cTn id="286" dur="500"/>
                                        <p:tgtEl>
                                          <p:spTgt spid="57"/>
                                        </p:tgtEl>
                                      </p:cBhvr>
                                    </p:animEffect>
                                    <p:set>
                                      <p:cBhvr>
                                        <p:cTn id="287" dur="1" fill="hold">
                                          <p:stCondLst>
                                            <p:cond delay="499"/>
                                          </p:stCondLst>
                                        </p:cTn>
                                        <p:tgtEl>
                                          <p:spTgt spid="57"/>
                                        </p:tgtEl>
                                        <p:attrNameLst>
                                          <p:attrName>style.visibility</p:attrName>
                                        </p:attrNameLst>
                                      </p:cBhvr>
                                      <p:to>
                                        <p:strVal val="hidden"/>
                                      </p:to>
                                    </p:set>
                                  </p:childTnLst>
                                </p:cTn>
                              </p:par>
                            </p:childTnLst>
                          </p:cTn>
                        </p:par>
                        <p:par>
                          <p:cTn id="288" fill="hold">
                            <p:stCondLst>
                              <p:cond delay="5500"/>
                            </p:stCondLst>
                            <p:childTnLst>
                              <p:par>
                                <p:cTn id="289" presetID="53" presetClass="entr" presetSubtype="16" fill="hold" grpId="0" nodeType="afterEffect">
                                  <p:stCondLst>
                                    <p:cond delay="0"/>
                                  </p:stCondLst>
                                  <p:childTnLst>
                                    <p:set>
                                      <p:cBhvr>
                                        <p:cTn id="290" dur="1" fill="hold">
                                          <p:stCondLst>
                                            <p:cond delay="0"/>
                                          </p:stCondLst>
                                        </p:cTn>
                                        <p:tgtEl>
                                          <p:spTgt spid="66"/>
                                        </p:tgtEl>
                                        <p:attrNameLst>
                                          <p:attrName>style.visibility</p:attrName>
                                        </p:attrNameLst>
                                      </p:cBhvr>
                                      <p:to>
                                        <p:strVal val="visible"/>
                                      </p:to>
                                    </p:set>
                                    <p:anim calcmode="lin" valueType="num">
                                      <p:cBhvr>
                                        <p:cTn id="291" dur="500" fill="hold"/>
                                        <p:tgtEl>
                                          <p:spTgt spid="66"/>
                                        </p:tgtEl>
                                        <p:attrNameLst>
                                          <p:attrName>ppt_w</p:attrName>
                                        </p:attrNameLst>
                                      </p:cBhvr>
                                      <p:tavLst>
                                        <p:tav tm="0">
                                          <p:val>
                                            <p:fltVal val="0"/>
                                          </p:val>
                                        </p:tav>
                                        <p:tav tm="100000">
                                          <p:val>
                                            <p:strVal val="#ppt_w"/>
                                          </p:val>
                                        </p:tav>
                                      </p:tavLst>
                                    </p:anim>
                                    <p:anim calcmode="lin" valueType="num">
                                      <p:cBhvr>
                                        <p:cTn id="292" dur="500" fill="hold"/>
                                        <p:tgtEl>
                                          <p:spTgt spid="66"/>
                                        </p:tgtEl>
                                        <p:attrNameLst>
                                          <p:attrName>ppt_h</p:attrName>
                                        </p:attrNameLst>
                                      </p:cBhvr>
                                      <p:tavLst>
                                        <p:tav tm="0">
                                          <p:val>
                                            <p:fltVal val="0"/>
                                          </p:val>
                                        </p:tav>
                                        <p:tav tm="100000">
                                          <p:val>
                                            <p:strVal val="#ppt_h"/>
                                          </p:val>
                                        </p:tav>
                                      </p:tavLst>
                                    </p:anim>
                                    <p:animEffect transition="in" filter="fade">
                                      <p:cBhvr>
                                        <p:cTn id="293" dur="500"/>
                                        <p:tgtEl>
                                          <p:spTgt spid="66"/>
                                        </p:tgtEl>
                                      </p:cBhvr>
                                    </p:animEffect>
                                  </p:childTnLst>
                                </p:cTn>
                              </p:par>
                            </p:childTnLst>
                          </p:cTn>
                        </p:par>
                        <p:par>
                          <p:cTn id="294" fill="hold">
                            <p:stCondLst>
                              <p:cond delay="6000"/>
                            </p:stCondLst>
                            <p:childTnLst>
                              <p:par>
                                <p:cTn id="295" presetID="10" presetClass="exit" presetSubtype="0" fill="hold" grpId="1" nodeType="afterEffect">
                                  <p:stCondLst>
                                    <p:cond delay="0"/>
                                  </p:stCondLst>
                                  <p:childTnLst>
                                    <p:animEffect transition="out" filter="fade">
                                      <p:cBhvr>
                                        <p:cTn id="296" dur="500"/>
                                        <p:tgtEl>
                                          <p:spTgt spid="56"/>
                                        </p:tgtEl>
                                      </p:cBhvr>
                                    </p:animEffect>
                                    <p:set>
                                      <p:cBhvr>
                                        <p:cTn id="297" dur="1" fill="hold">
                                          <p:stCondLst>
                                            <p:cond delay="499"/>
                                          </p:stCondLst>
                                        </p:cTn>
                                        <p:tgtEl>
                                          <p:spTgt spid="56"/>
                                        </p:tgtEl>
                                        <p:attrNameLst>
                                          <p:attrName>style.visibility</p:attrName>
                                        </p:attrNameLst>
                                      </p:cBhvr>
                                      <p:to>
                                        <p:strVal val="hidden"/>
                                      </p:to>
                                    </p:set>
                                  </p:childTnLst>
                                </p:cTn>
                              </p:par>
                            </p:childTnLst>
                          </p:cTn>
                        </p:par>
                        <p:par>
                          <p:cTn id="298" fill="hold">
                            <p:stCondLst>
                              <p:cond delay="6500"/>
                            </p:stCondLst>
                            <p:childTnLst>
                              <p:par>
                                <p:cTn id="299" presetID="53" presetClass="entr" presetSubtype="16" fill="hold" grpId="0" nodeType="afterEffect">
                                  <p:stCondLst>
                                    <p:cond delay="0"/>
                                  </p:stCondLst>
                                  <p:childTnLst>
                                    <p:set>
                                      <p:cBhvr>
                                        <p:cTn id="300" dur="1" fill="hold">
                                          <p:stCondLst>
                                            <p:cond delay="0"/>
                                          </p:stCondLst>
                                        </p:cTn>
                                        <p:tgtEl>
                                          <p:spTgt spid="67"/>
                                        </p:tgtEl>
                                        <p:attrNameLst>
                                          <p:attrName>style.visibility</p:attrName>
                                        </p:attrNameLst>
                                      </p:cBhvr>
                                      <p:to>
                                        <p:strVal val="visible"/>
                                      </p:to>
                                    </p:set>
                                    <p:anim calcmode="lin" valueType="num">
                                      <p:cBhvr>
                                        <p:cTn id="301" dur="500" fill="hold"/>
                                        <p:tgtEl>
                                          <p:spTgt spid="67"/>
                                        </p:tgtEl>
                                        <p:attrNameLst>
                                          <p:attrName>ppt_w</p:attrName>
                                        </p:attrNameLst>
                                      </p:cBhvr>
                                      <p:tavLst>
                                        <p:tav tm="0">
                                          <p:val>
                                            <p:fltVal val="0"/>
                                          </p:val>
                                        </p:tav>
                                        <p:tav tm="100000">
                                          <p:val>
                                            <p:strVal val="#ppt_w"/>
                                          </p:val>
                                        </p:tav>
                                      </p:tavLst>
                                    </p:anim>
                                    <p:anim calcmode="lin" valueType="num">
                                      <p:cBhvr>
                                        <p:cTn id="302" dur="500" fill="hold"/>
                                        <p:tgtEl>
                                          <p:spTgt spid="67"/>
                                        </p:tgtEl>
                                        <p:attrNameLst>
                                          <p:attrName>ppt_h</p:attrName>
                                        </p:attrNameLst>
                                      </p:cBhvr>
                                      <p:tavLst>
                                        <p:tav tm="0">
                                          <p:val>
                                            <p:fltVal val="0"/>
                                          </p:val>
                                        </p:tav>
                                        <p:tav tm="100000">
                                          <p:val>
                                            <p:strVal val="#ppt_h"/>
                                          </p:val>
                                        </p:tav>
                                      </p:tavLst>
                                    </p:anim>
                                    <p:animEffect transition="in" filter="fade">
                                      <p:cBhvr>
                                        <p:cTn id="303" dur="500"/>
                                        <p:tgtEl>
                                          <p:spTgt spid="67"/>
                                        </p:tgtEl>
                                      </p:cBhvr>
                                    </p:animEffect>
                                  </p:childTnLst>
                                </p:cTn>
                              </p:par>
                            </p:childTnLst>
                          </p:cTn>
                        </p:par>
                      </p:childTnLst>
                    </p:cTn>
                  </p:par>
                  <p:par>
                    <p:cTn id="304" fill="hold">
                      <p:stCondLst>
                        <p:cond delay="indefinite"/>
                      </p:stCondLst>
                      <p:childTnLst>
                        <p:par>
                          <p:cTn id="305" fill="hold">
                            <p:stCondLst>
                              <p:cond delay="0"/>
                            </p:stCondLst>
                            <p:childTnLst>
                              <p:par>
                                <p:cTn id="306" presetID="27" presetClass="emph" presetSubtype="0" fill="remove" grpId="2" nodeType="clickEffect">
                                  <p:stCondLst>
                                    <p:cond delay="0"/>
                                  </p:stCondLst>
                                  <p:childTnLst>
                                    <p:animClr clrSpc="rgb" dir="cw">
                                      <p:cBhvr override="childStyle">
                                        <p:cTn id="307" dur="250" autoRev="1" fill="remove"/>
                                        <p:tgtEl>
                                          <p:spTgt spid="10"/>
                                        </p:tgtEl>
                                        <p:attrNameLst>
                                          <p:attrName>style.color</p:attrName>
                                        </p:attrNameLst>
                                      </p:cBhvr>
                                      <p:to>
                                        <a:schemeClr val="bg1"/>
                                      </p:to>
                                    </p:animClr>
                                    <p:animClr clrSpc="rgb" dir="cw">
                                      <p:cBhvr>
                                        <p:cTn id="308" dur="250" autoRev="1" fill="remove"/>
                                        <p:tgtEl>
                                          <p:spTgt spid="10"/>
                                        </p:tgtEl>
                                        <p:attrNameLst>
                                          <p:attrName>fillcolor</p:attrName>
                                        </p:attrNameLst>
                                      </p:cBhvr>
                                      <p:to>
                                        <a:schemeClr val="bg1"/>
                                      </p:to>
                                    </p:animClr>
                                    <p:set>
                                      <p:cBhvr>
                                        <p:cTn id="309" dur="250" autoRev="1" fill="remove"/>
                                        <p:tgtEl>
                                          <p:spTgt spid="10"/>
                                        </p:tgtEl>
                                        <p:attrNameLst>
                                          <p:attrName>fill.type</p:attrName>
                                        </p:attrNameLst>
                                      </p:cBhvr>
                                      <p:to>
                                        <p:strVal val="solid"/>
                                      </p:to>
                                    </p:set>
                                    <p:set>
                                      <p:cBhvr>
                                        <p:cTn id="310" dur="250" autoRev="1" fill="remove"/>
                                        <p:tgtEl>
                                          <p:spTgt spid="10"/>
                                        </p:tgtEl>
                                        <p:attrNameLst>
                                          <p:attrName>fill.on</p:attrName>
                                        </p:attrNameLst>
                                      </p:cBhvr>
                                      <p:to>
                                        <p:strVal val="true"/>
                                      </p:to>
                                    </p:set>
                                  </p:childTnLst>
                                </p:cTn>
                              </p:par>
                              <p:par>
                                <p:cTn id="311" presetID="27" presetClass="emph" presetSubtype="0" fill="remove" grpId="1" nodeType="withEffect">
                                  <p:stCondLst>
                                    <p:cond delay="0"/>
                                  </p:stCondLst>
                                  <p:childTnLst>
                                    <p:animClr clrSpc="rgb" dir="cw">
                                      <p:cBhvr override="childStyle">
                                        <p:cTn id="312" dur="250" autoRev="1" fill="remove"/>
                                        <p:tgtEl>
                                          <p:spTgt spid="52"/>
                                        </p:tgtEl>
                                        <p:attrNameLst>
                                          <p:attrName>style.color</p:attrName>
                                        </p:attrNameLst>
                                      </p:cBhvr>
                                      <p:to>
                                        <a:schemeClr val="bg1"/>
                                      </p:to>
                                    </p:animClr>
                                    <p:animClr clrSpc="rgb" dir="cw">
                                      <p:cBhvr>
                                        <p:cTn id="313" dur="250" autoRev="1" fill="remove"/>
                                        <p:tgtEl>
                                          <p:spTgt spid="52"/>
                                        </p:tgtEl>
                                        <p:attrNameLst>
                                          <p:attrName>fillcolor</p:attrName>
                                        </p:attrNameLst>
                                      </p:cBhvr>
                                      <p:to>
                                        <a:schemeClr val="bg1"/>
                                      </p:to>
                                    </p:animClr>
                                    <p:set>
                                      <p:cBhvr>
                                        <p:cTn id="314" dur="250" autoRev="1" fill="remove"/>
                                        <p:tgtEl>
                                          <p:spTgt spid="52"/>
                                        </p:tgtEl>
                                        <p:attrNameLst>
                                          <p:attrName>fill.type</p:attrName>
                                        </p:attrNameLst>
                                      </p:cBhvr>
                                      <p:to>
                                        <p:strVal val="solid"/>
                                      </p:to>
                                    </p:set>
                                    <p:set>
                                      <p:cBhvr>
                                        <p:cTn id="315" dur="250" autoRev="1" fill="remove"/>
                                        <p:tgtEl>
                                          <p:spTgt spid="52"/>
                                        </p:tgtEl>
                                        <p:attrNameLst>
                                          <p:attrName>fill.on</p:attrName>
                                        </p:attrNameLst>
                                      </p:cBhvr>
                                      <p:to>
                                        <p:strVal val="true"/>
                                      </p:to>
                                    </p:set>
                                  </p:childTnLst>
                                </p:cTn>
                              </p:par>
                            </p:childTnLst>
                          </p:cTn>
                        </p:par>
                      </p:childTnLst>
                    </p:cTn>
                  </p:par>
                  <p:par>
                    <p:cTn id="316" fill="hold">
                      <p:stCondLst>
                        <p:cond delay="indefinite"/>
                      </p:stCondLst>
                      <p:childTnLst>
                        <p:par>
                          <p:cTn id="317" fill="hold">
                            <p:stCondLst>
                              <p:cond delay="0"/>
                            </p:stCondLst>
                            <p:childTnLst>
                              <p:par>
                                <p:cTn id="318" presetID="27" presetClass="emph" presetSubtype="0" fill="remove" grpId="1" nodeType="clickEffect">
                                  <p:stCondLst>
                                    <p:cond delay="0"/>
                                  </p:stCondLst>
                                  <p:childTnLst>
                                    <p:animClr clrSpc="rgb" dir="cw">
                                      <p:cBhvr override="childStyle">
                                        <p:cTn id="319" dur="250" autoRev="1" fill="remove"/>
                                        <p:tgtEl>
                                          <p:spTgt spid="39"/>
                                        </p:tgtEl>
                                        <p:attrNameLst>
                                          <p:attrName>style.color</p:attrName>
                                        </p:attrNameLst>
                                      </p:cBhvr>
                                      <p:to>
                                        <a:schemeClr val="bg1"/>
                                      </p:to>
                                    </p:animClr>
                                    <p:animClr clrSpc="rgb" dir="cw">
                                      <p:cBhvr>
                                        <p:cTn id="320" dur="250" autoRev="1" fill="remove"/>
                                        <p:tgtEl>
                                          <p:spTgt spid="39"/>
                                        </p:tgtEl>
                                        <p:attrNameLst>
                                          <p:attrName>fillcolor</p:attrName>
                                        </p:attrNameLst>
                                      </p:cBhvr>
                                      <p:to>
                                        <a:schemeClr val="bg1"/>
                                      </p:to>
                                    </p:animClr>
                                    <p:set>
                                      <p:cBhvr>
                                        <p:cTn id="321" dur="250" autoRev="1" fill="remove"/>
                                        <p:tgtEl>
                                          <p:spTgt spid="39"/>
                                        </p:tgtEl>
                                        <p:attrNameLst>
                                          <p:attrName>fill.type</p:attrName>
                                        </p:attrNameLst>
                                      </p:cBhvr>
                                      <p:to>
                                        <p:strVal val="solid"/>
                                      </p:to>
                                    </p:set>
                                    <p:set>
                                      <p:cBhvr>
                                        <p:cTn id="322" dur="250" autoRev="1" fill="remove"/>
                                        <p:tgtEl>
                                          <p:spTgt spid="39"/>
                                        </p:tgtEl>
                                        <p:attrNameLst>
                                          <p:attrName>fill.on</p:attrName>
                                        </p:attrNameLst>
                                      </p:cBhvr>
                                      <p:to>
                                        <p:strVal val="true"/>
                                      </p:to>
                                    </p:set>
                                  </p:childTnLst>
                                </p:cTn>
                              </p:par>
                              <p:par>
                                <p:cTn id="323" presetID="27" presetClass="emph" presetSubtype="0" fill="remove" grpId="1" nodeType="withEffect">
                                  <p:stCondLst>
                                    <p:cond delay="0"/>
                                  </p:stCondLst>
                                  <p:childTnLst>
                                    <p:animClr clrSpc="rgb" dir="cw">
                                      <p:cBhvr override="childStyle">
                                        <p:cTn id="324" dur="250" autoRev="1" fill="remove"/>
                                        <p:tgtEl>
                                          <p:spTgt spid="51"/>
                                        </p:tgtEl>
                                        <p:attrNameLst>
                                          <p:attrName>style.color</p:attrName>
                                        </p:attrNameLst>
                                      </p:cBhvr>
                                      <p:to>
                                        <a:schemeClr val="bg1"/>
                                      </p:to>
                                    </p:animClr>
                                    <p:animClr clrSpc="rgb" dir="cw">
                                      <p:cBhvr>
                                        <p:cTn id="325" dur="250" autoRev="1" fill="remove"/>
                                        <p:tgtEl>
                                          <p:spTgt spid="51"/>
                                        </p:tgtEl>
                                        <p:attrNameLst>
                                          <p:attrName>fillcolor</p:attrName>
                                        </p:attrNameLst>
                                      </p:cBhvr>
                                      <p:to>
                                        <a:schemeClr val="bg1"/>
                                      </p:to>
                                    </p:animClr>
                                    <p:set>
                                      <p:cBhvr>
                                        <p:cTn id="326" dur="250" autoRev="1" fill="remove"/>
                                        <p:tgtEl>
                                          <p:spTgt spid="51"/>
                                        </p:tgtEl>
                                        <p:attrNameLst>
                                          <p:attrName>fill.type</p:attrName>
                                        </p:attrNameLst>
                                      </p:cBhvr>
                                      <p:to>
                                        <p:strVal val="solid"/>
                                      </p:to>
                                    </p:set>
                                    <p:set>
                                      <p:cBhvr>
                                        <p:cTn id="327" dur="250" autoRev="1" fill="remove"/>
                                        <p:tgtEl>
                                          <p:spTgt spid="51"/>
                                        </p:tgtEl>
                                        <p:attrNameLst>
                                          <p:attrName>fill.on</p:attrName>
                                        </p:attrNameLst>
                                      </p:cBhvr>
                                      <p:to>
                                        <p:strVal val="true"/>
                                      </p:to>
                                    </p:set>
                                  </p:childTnLst>
                                </p:cTn>
                              </p:par>
                            </p:childTnLst>
                          </p:cTn>
                        </p:par>
                        <p:par>
                          <p:cTn id="328" fill="hold">
                            <p:stCondLst>
                              <p:cond delay="500"/>
                            </p:stCondLst>
                            <p:childTnLst>
                              <p:par>
                                <p:cTn id="329" presetID="27" presetClass="emph" presetSubtype="0" fill="remove" grpId="1" nodeType="afterEffect">
                                  <p:stCondLst>
                                    <p:cond delay="0"/>
                                  </p:stCondLst>
                                  <p:childTnLst>
                                    <p:animClr clrSpc="rgb" dir="cw">
                                      <p:cBhvr override="childStyle">
                                        <p:cTn id="330" dur="250" autoRev="1" fill="remove"/>
                                        <p:tgtEl>
                                          <p:spTgt spid="43"/>
                                        </p:tgtEl>
                                        <p:attrNameLst>
                                          <p:attrName>style.color</p:attrName>
                                        </p:attrNameLst>
                                      </p:cBhvr>
                                      <p:to>
                                        <a:schemeClr val="bg1"/>
                                      </p:to>
                                    </p:animClr>
                                    <p:animClr clrSpc="rgb" dir="cw">
                                      <p:cBhvr>
                                        <p:cTn id="331" dur="250" autoRev="1" fill="remove"/>
                                        <p:tgtEl>
                                          <p:spTgt spid="43"/>
                                        </p:tgtEl>
                                        <p:attrNameLst>
                                          <p:attrName>fillcolor</p:attrName>
                                        </p:attrNameLst>
                                      </p:cBhvr>
                                      <p:to>
                                        <a:schemeClr val="bg1"/>
                                      </p:to>
                                    </p:animClr>
                                    <p:set>
                                      <p:cBhvr>
                                        <p:cTn id="332" dur="250" autoRev="1" fill="remove"/>
                                        <p:tgtEl>
                                          <p:spTgt spid="43"/>
                                        </p:tgtEl>
                                        <p:attrNameLst>
                                          <p:attrName>fill.type</p:attrName>
                                        </p:attrNameLst>
                                      </p:cBhvr>
                                      <p:to>
                                        <p:strVal val="solid"/>
                                      </p:to>
                                    </p:set>
                                    <p:set>
                                      <p:cBhvr>
                                        <p:cTn id="333" dur="250" autoRev="1" fill="remove"/>
                                        <p:tgtEl>
                                          <p:spTgt spid="43"/>
                                        </p:tgtEl>
                                        <p:attrNameLst>
                                          <p:attrName>fill.on</p:attrName>
                                        </p:attrNameLst>
                                      </p:cBhvr>
                                      <p:to>
                                        <p:strVal val="true"/>
                                      </p:to>
                                    </p:set>
                                  </p:childTnLst>
                                </p:cTn>
                              </p:par>
                              <p:par>
                                <p:cTn id="334" presetID="27" presetClass="emph" presetSubtype="0" fill="remove" grpId="1" nodeType="withEffect">
                                  <p:stCondLst>
                                    <p:cond delay="0"/>
                                  </p:stCondLst>
                                  <p:childTnLst>
                                    <p:animClr clrSpc="rgb" dir="cw">
                                      <p:cBhvr override="childStyle">
                                        <p:cTn id="335" dur="250" autoRev="1" fill="remove"/>
                                        <p:tgtEl>
                                          <p:spTgt spid="66"/>
                                        </p:tgtEl>
                                        <p:attrNameLst>
                                          <p:attrName>style.color</p:attrName>
                                        </p:attrNameLst>
                                      </p:cBhvr>
                                      <p:to>
                                        <a:schemeClr val="bg1"/>
                                      </p:to>
                                    </p:animClr>
                                    <p:animClr clrSpc="rgb" dir="cw">
                                      <p:cBhvr>
                                        <p:cTn id="336" dur="250" autoRev="1" fill="remove"/>
                                        <p:tgtEl>
                                          <p:spTgt spid="66"/>
                                        </p:tgtEl>
                                        <p:attrNameLst>
                                          <p:attrName>fillcolor</p:attrName>
                                        </p:attrNameLst>
                                      </p:cBhvr>
                                      <p:to>
                                        <a:schemeClr val="bg1"/>
                                      </p:to>
                                    </p:animClr>
                                    <p:set>
                                      <p:cBhvr>
                                        <p:cTn id="337" dur="250" autoRev="1" fill="remove"/>
                                        <p:tgtEl>
                                          <p:spTgt spid="66"/>
                                        </p:tgtEl>
                                        <p:attrNameLst>
                                          <p:attrName>fill.type</p:attrName>
                                        </p:attrNameLst>
                                      </p:cBhvr>
                                      <p:to>
                                        <p:strVal val="solid"/>
                                      </p:to>
                                    </p:set>
                                    <p:set>
                                      <p:cBhvr>
                                        <p:cTn id="338" dur="250" autoRev="1" fill="remove"/>
                                        <p:tgtEl>
                                          <p:spTgt spid="66"/>
                                        </p:tgtEl>
                                        <p:attrNameLst>
                                          <p:attrName>fill.on</p:attrName>
                                        </p:attrNameLst>
                                      </p:cBhvr>
                                      <p:to>
                                        <p:strVal val="true"/>
                                      </p:to>
                                    </p:set>
                                  </p:childTnLst>
                                </p:cTn>
                              </p:par>
                            </p:childTnLst>
                          </p:cTn>
                        </p:par>
                        <p:par>
                          <p:cTn id="339" fill="hold">
                            <p:stCondLst>
                              <p:cond delay="1000"/>
                            </p:stCondLst>
                            <p:childTnLst>
                              <p:par>
                                <p:cTn id="340" presetID="27" presetClass="emph" presetSubtype="0" fill="remove" grpId="1" nodeType="afterEffect">
                                  <p:stCondLst>
                                    <p:cond delay="0"/>
                                  </p:stCondLst>
                                  <p:childTnLst>
                                    <p:animClr clrSpc="rgb" dir="cw">
                                      <p:cBhvr override="childStyle">
                                        <p:cTn id="341" dur="250" autoRev="1" fill="remove"/>
                                        <p:tgtEl>
                                          <p:spTgt spid="42"/>
                                        </p:tgtEl>
                                        <p:attrNameLst>
                                          <p:attrName>style.color</p:attrName>
                                        </p:attrNameLst>
                                      </p:cBhvr>
                                      <p:to>
                                        <a:schemeClr val="bg1"/>
                                      </p:to>
                                    </p:animClr>
                                    <p:animClr clrSpc="rgb" dir="cw">
                                      <p:cBhvr>
                                        <p:cTn id="342" dur="250" autoRev="1" fill="remove"/>
                                        <p:tgtEl>
                                          <p:spTgt spid="42"/>
                                        </p:tgtEl>
                                        <p:attrNameLst>
                                          <p:attrName>fillcolor</p:attrName>
                                        </p:attrNameLst>
                                      </p:cBhvr>
                                      <p:to>
                                        <a:schemeClr val="bg1"/>
                                      </p:to>
                                    </p:animClr>
                                    <p:set>
                                      <p:cBhvr>
                                        <p:cTn id="343" dur="250" autoRev="1" fill="remove"/>
                                        <p:tgtEl>
                                          <p:spTgt spid="42"/>
                                        </p:tgtEl>
                                        <p:attrNameLst>
                                          <p:attrName>fill.type</p:attrName>
                                        </p:attrNameLst>
                                      </p:cBhvr>
                                      <p:to>
                                        <p:strVal val="solid"/>
                                      </p:to>
                                    </p:set>
                                    <p:set>
                                      <p:cBhvr>
                                        <p:cTn id="344" dur="250" autoRev="1" fill="remove"/>
                                        <p:tgtEl>
                                          <p:spTgt spid="42"/>
                                        </p:tgtEl>
                                        <p:attrNameLst>
                                          <p:attrName>fill.on</p:attrName>
                                        </p:attrNameLst>
                                      </p:cBhvr>
                                      <p:to>
                                        <p:strVal val="true"/>
                                      </p:to>
                                    </p:set>
                                  </p:childTnLst>
                                </p:cTn>
                              </p:par>
                              <p:par>
                                <p:cTn id="345" presetID="27" presetClass="emph" presetSubtype="0" fill="remove" grpId="1" nodeType="withEffect">
                                  <p:stCondLst>
                                    <p:cond delay="0"/>
                                  </p:stCondLst>
                                  <p:childTnLst>
                                    <p:animClr clrSpc="rgb" dir="cw">
                                      <p:cBhvr override="childStyle">
                                        <p:cTn id="346" dur="250" autoRev="1" fill="remove"/>
                                        <p:tgtEl>
                                          <p:spTgt spid="64"/>
                                        </p:tgtEl>
                                        <p:attrNameLst>
                                          <p:attrName>style.color</p:attrName>
                                        </p:attrNameLst>
                                      </p:cBhvr>
                                      <p:to>
                                        <a:schemeClr val="bg1"/>
                                      </p:to>
                                    </p:animClr>
                                    <p:animClr clrSpc="rgb" dir="cw">
                                      <p:cBhvr>
                                        <p:cTn id="347" dur="250" autoRev="1" fill="remove"/>
                                        <p:tgtEl>
                                          <p:spTgt spid="64"/>
                                        </p:tgtEl>
                                        <p:attrNameLst>
                                          <p:attrName>fillcolor</p:attrName>
                                        </p:attrNameLst>
                                      </p:cBhvr>
                                      <p:to>
                                        <a:schemeClr val="bg1"/>
                                      </p:to>
                                    </p:animClr>
                                    <p:set>
                                      <p:cBhvr>
                                        <p:cTn id="348" dur="250" autoRev="1" fill="remove"/>
                                        <p:tgtEl>
                                          <p:spTgt spid="64"/>
                                        </p:tgtEl>
                                        <p:attrNameLst>
                                          <p:attrName>fill.type</p:attrName>
                                        </p:attrNameLst>
                                      </p:cBhvr>
                                      <p:to>
                                        <p:strVal val="solid"/>
                                      </p:to>
                                    </p:set>
                                    <p:set>
                                      <p:cBhvr>
                                        <p:cTn id="349" dur="250" autoRev="1" fill="remove"/>
                                        <p:tgtEl>
                                          <p:spTgt spid="64"/>
                                        </p:tgtEl>
                                        <p:attrNameLst>
                                          <p:attrName>fill.on</p:attrName>
                                        </p:attrNameLst>
                                      </p:cBhvr>
                                      <p:to>
                                        <p:strVal val="true"/>
                                      </p:to>
                                    </p:set>
                                  </p:childTnLst>
                                </p:cTn>
                              </p:par>
                            </p:childTnLst>
                          </p:cTn>
                        </p:par>
                        <p:par>
                          <p:cTn id="350" fill="hold">
                            <p:stCondLst>
                              <p:cond delay="1500"/>
                            </p:stCondLst>
                            <p:childTnLst>
                              <p:par>
                                <p:cTn id="351" presetID="27" presetClass="emph" presetSubtype="0" fill="remove" grpId="1" nodeType="afterEffect">
                                  <p:stCondLst>
                                    <p:cond delay="0"/>
                                  </p:stCondLst>
                                  <p:childTnLst>
                                    <p:animClr clrSpc="rgb" dir="cw">
                                      <p:cBhvr override="childStyle">
                                        <p:cTn id="352" dur="250" autoRev="1" fill="remove"/>
                                        <p:tgtEl>
                                          <p:spTgt spid="45"/>
                                        </p:tgtEl>
                                        <p:attrNameLst>
                                          <p:attrName>style.color</p:attrName>
                                        </p:attrNameLst>
                                      </p:cBhvr>
                                      <p:to>
                                        <a:schemeClr val="bg1"/>
                                      </p:to>
                                    </p:animClr>
                                    <p:animClr clrSpc="rgb" dir="cw">
                                      <p:cBhvr>
                                        <p:cTn id="353" dur="250" autoRev="1" fill="remove"/>
                                        <p:tgtEl>
                                          <p:spTgt spid="45"/>
                                        </p:tgtEl>
                                        <p:attrNameLst>
                                          <p:attrName>fillcolor</p:attrName>
                                        </p:attrNameLst>
                                      </p:cBhvr>
                                      <p:to>
                                        <a:schemeClr val="bg1"/>
                                      </p:to>
                                    </p:animClr>
                                    <p:set>
                                      <p:cBhvr>
                                        <p:cTn id="354" dur="250" autoRev="1" fill="remove"/>
                                        <p:tgtEl>
                                          <p:spTgt spid="45"/>
                                        </p:tgtEl>
                                        <p:attrNameLst>
                                          <p:attrName>fill.type</p:attrName>
                                        </p:attrNameLst>
                                      </p:cBhvr>
                                      <p:to>
                                        <p:strVal val="solid"/>
                                      </p:to>
                                    </p:set>
                                    <p:set>
                                      <p:cBhvr>
                                        <p:cTn id="355" dur="250" autoRev="1" fill="remove"/>
                                        <p:tgtEl>
                                          <p:spTgt spid="45"/>
                                        </p:tgtEl>
                                        <p:attrNameLst>
                                          <p:attrName>fill.on</p:attrName>
                                        </p:attrNameLst>
                                      </p:cBhvr>
                                      <p:to>
                                        <p:strVal val="true"/>
                                      </p:to>
                                    </p:set>
                                  </p:childTnLst>
                                </p:cTn>
                              </p:par>
                              <p:par>
                                <p:cTn id="356" presetID="27" presetClass="emph" presetSubtype="0" fill="remove" grpId="1" nodeType="withEffect">
                                  <p:stCondLst>
                                    <p:cond delay="0"/>
                                  </p:stCondLst>
                                  <p:childTnLst>
                                    <p:animClr clrSpc="rgb" dir="cw">
                                      <p:cBhvr override="childStyle">
                                        <p:cTn id="357" dur="250" autoRev="1" fill="remove"/>
                                        <p:tgtEl>
                                          <p:spTgt spid="67"/>
                                        </p:tgtEl>
                                        <p:attrNameLst>
                                          <p:attrName>style.color</p:attrName>
                                        </p:attrNameLst>
                                      </p:cBhvr>
                                      <p:to>
                                        <a:schemeClr val="bg1"/>
                                      </p:to>
                                    </p:animClr>
                                    <p:animClr clrSpc="rgb" dir="cw">
                                      <p:cBhvr>
                                        <p:cTn id="358" dur="250" autoRev="1" fill="remove"/>
                                        <p:tgtEl>
                                          <p:spTgt spid="67"/>
                                        </p:tgtEl>
                                        <p:attrNameLst>
                                          <p:attrName>fillcolor</p:attrName>
                                        </p:attrNameLst>
                                      </p:cBhvr>
                                      <p:to>
                                        <a:schemeClr val="bg1"/>
                                      </p:to>
                                    </p:animClr>
                                    <p:set>
                                      <p:cBhvr>
                                        <p:cTn id="359" dur="250" autoRev="1" fill="remove"/>
                                        <p:tgtEl>
                                          <p:spTgt spid="67"/>
                                        </p:tgtEl>
                                        <p:attrNameLst>
                                          <p:attrName>fill.type</p:attrName>
                                        </p:attrNameLst>
                                      </p:cBhvr>
                                      <p:to>
                                        <p:strVal val="solid"/>
                                      </p:to>
                                    </p:set>
                                    <p:set>
                                      <p:cBhvr>
                                        <p:cTn id="360" dur="250" autoRev="1" fill="remove"/>
                                        <p:tgtEl>
                                          <p:spTgt spid="67"/>
                                        </p:tgtEl>
                                        <p:attrNameLst>
                                          <p:attrName>fill.on</p:attrName>
                                        </p:attrNameLst>
                                      </p:cBhvr>
                                      <p:to>
                                        <p:strVal val="true"/>
                                      </p:to>
                                    </p:set>
                                  </p:childTnLst>
                                </p:cTn>
                              </p:par>
                            </p:childTnLst>
                          </p:cTn>
                        </p:par>
                        <p:par>
                          <p:cTn id="361" fill="hold">
                            <p:stCondLst>
                              <p:cond delay="2000"/>
                            </p:stCondLst>
                            <p:childTnLst>
                              <p:par>
                                <p:cTn id="362" presetID="27" presetClass="emph" presetSubtype="0" fill="remove" grpId="1" nodeType="afterEffect">
                                  <p:stCondLst>
                                    <p:cond delay="0"/>
                                  </p:stCondLst>
                                  <p:childTnLst>
                                    <p:animClr clrSpc="rgb" dir="cw">
                                      <p:cBhvr override="childStyle">
                                        <p:cTn id="363" dur="250" autoRev="1" fill="remove"/>
                                        <p:tgtEl>
                                          <p:spTgt spid="44"/>
                                        </p:tgtEl>
                                        <p:attrNameLst>
                                          <p:attrName>style.color</p:attrName>
                                        </p:attrNameLst>
                                      </p:cBhvr>
                                      <p:to>
                                        <a:schemeClr val="bg1"/>
                                      </p:to>
                                    </p:animClr>
                                    <p:animClr clrSpc="rgb" dir="cw">
                                      <p:cBhvr>
                                        <p:cTn id="364" dur="250" autoRev="1" fill="remove"/>
                                        <p:tgtEl>
                                          <p:spTgt spid="44"/>
                                        </p:tgtEl>
                                        <p:attrNameLst>
                                          <p:attrName>fillcolor</p:attrName>
                                        </p:attrNameLst>
                                      </p:cBhvr>
                                      <p:to>
                                        <a:schemeClr val="bg1"/>
                                      </p:to>
                                    </p:animClr>
                                    <p:set>
                                      <p:cBhvr>
                                        <p:cTn id="365" dur="250" autoRev="1" fill="remove"/>
                                        <p:tgtEl>
                                          <p:spTgt spid="44"/>
                                        </p:tgtEl>
                                        <p:attrNameLst>
                                          <p:attrName>fill.type</p:attrName>
                                        </p:attrNameLst>
                                      </p:cBhvr>
                                      <p:to>
                                        <p:strVal val="solid"/>
                                      </p:to>
                                    </p:set>
                                    <p:set>
                                      <p:cBhvr>
                                        <p:cTn id="366" dur="250" autoRev="1" fill="remove"/>
                                        <p:tgtEl>
                                          <p:spTgt spid="44"/>
                                        </p:tgtEl>
                                        <p:attrNameLst>
                                          <p:attrName>fill.on</p:attrName>
                                        </p:attrNameLst>
                                      </p:cBhvr>
                                      <p:to>
                                        <p:strVal val="true"/>
                                      </p:to>
                                    </p:set>
                                  </p:childTnLst>
                                </p:cTn>
                              </p:par>
                              <p:par>
                                <p:cTn id="367" presetID="27" presetClass="emph" presetSubtype="0" fill="remove" grpId="1" nodeType="withEffect">
                                  <p:stCondLst>
                                    <p:cond delay="0"/>
                                  </p:stCondLst>
                                  <p:childTnLst>
                                    <p:animClr clrSpc="rgb" dir="cw">
                                      <p:cBhvr override="childStyle">
                                        <p:cTn id="368" dur="250" autoRev="1" fill="remove"/>
                                        <p:tgtEl>
                                          <p:spTgt spid="65"/>
                                        </p:tgtEl>
                                        <p:attrNameLst>
                                          <p:attrName>style.color</p:attrName>
                                        </p:attrNameLst>
                                      </p:cBhvr>
                                      <p:to>
                                        <a:schemeClr val="bg1"/>
                                      </p:to>
                                    </p:animClr>
                                    <p:animClr clrSpc="rgb" dir="cw">
                                      <p:cBhvr>
                                        <p:cTn id="369" dur="250" autoRev="1" fill="remove"/>
                                        <p:tgtEl>
                                          <p:spTgt spid="65"/>
                                        </p:tgtEl>
                                        <p:attrNameLst>
                                          <p:attrName>fillcolor</p:attrName>
                                        </p:attrNameLst>
                                      </p:cBhvr>
                                      <p:to>
                                        <a:schemeClr val="bg1"/>
                                      </p:to>
                                    </p:animClr>
                                    <p:set>
                                      <p:cBhvr>
                                        <p:cTn id="370" dur="250" autoRev="1" fill="remove"/>
                                        <p:tgtEl>
                                          <p:spTgt spid="65"/>
                                        </p:tgtEl>
                                        <p:attrNameLst>
                                          <p:attrName>fill.type</p:attrName>
                                        </p:attrNameLst>
                                      </p:cBhvr>
                                      <p:to>
                                        <p:strVal val="solid"/>
                                      </p:to>
                                    </p:set>
                                    <p:set>
                                      <p:cBhvr>
                                        <p:cTn id="371" dur="250" autoRev="1" fill="remove"/>
                                        <p:tgtEl>
                                          <p:spTgt spid="65"/>
                                        </p:tgtEl>
                                        <p:attrNameLst>
                                          <p:attrName>fill.on</p:attrName>
                                        </p:attrNameLst>
                                      </p:cBhvr>
                                      <p:to>
                                        <p:strVal val="true"/>
                                      </p:to>
                                    </p:set>
                                  </p:childTnLst>
                                </p:cTn>
                              </p:par>
                            </p:childTnLst>
                          </p:cTn>
                        </p:par>
                      </p:childTnLst>
                    </p:cTn>
                  </p:par>
                  <p:par>
                    <p:cTn id="372" fill="hold">
                      <p:stCondLst>
                        <p:cond delay="indefinite"/>
                      </p:stCondLst>
                      <p:childTnLst>
                        <p:par>
                          <p:cTn id="373" fill="hold">
                            <p:stCondLst>
                              <p:cond delay="0"/>
                            </p:stCondLst>
                            <p:childTnLst>
                              <p:par>
                                <p:cTn id="374" presetID="10" presetClass="entr" presetSubtype="0" fill="hold" grpId="0" nodeType="clickEffect">
                                  <p:stCondLst>
                                    <p:cond delay="0"/>
                                  </p:stCondLst>
                                  <p:childTnLst>
                                    <p:set>
                                      <p:cBhvr>
                                        <p:cTn id="375" dur="1" fill="hold">
                                          <p:stCondLst>
                                            <p:cond delay="0"/>
                                          </p:stCondLst>
                                        </p:cTn>
                                        <p:tgtEl>
                                          <p:spTgt spid="68"/>
                                        </p:tgtEl>
                                        <p:attrNameLst>
                                          <p:attrName>style.visibility</p:attrName>
                                        </p:attrNameLst>
                                      </p:cBhvr>
                                      <p:to>
                                        <p:strVal val="visible"/>
                                      </p:to>
                                    </p:set>
                                    <p:animEffect transition="in" filter="fade">
                                      <p:cBhvr>
                                        <p:cTn id="376" dur="500"/>
                                        <p:tgtEl>
                                          <p:spTgt spid="68"/>
                                        </p:tgtEl>
                                      </p:cBhvr>
                                    </p:animEffect>
                                  </p:childTnLst>
                                </p:cTn>
                              </p:par>
                              <p:par>
                                <p:cTn id="377" presetID="10" presetClass="entr" presetSubtype="0" fill="hold" grpId="0" nodeType="withEffect">
                                  <p:stCondLst>
                                    <p:cond delay="0"/>
                                  </p:stCondLst>
                                  <p:childTnLst>
                                    <p:set>
                                      <p:cBhvr>
                                        <p:cTn id="378" dur="1" fill="hold">
                                          <p:stCondLst>
                                            <p:cond delay="0"/>
                                          </p:stCondLst>
                                        </p:cTn>
                                        <p:tgtEl>
                                          <p:spTgt spid="69"/>
                                        </p:tgtEl>
                                        <p:attrNameLst>
                                          <p:attrName>style.visibility</p:attrName>
                                        </p:attrNameLst>
                                      </p:cBhvr>
                                      <p:to>
                                        <p:strVal val="visible"/>
                                      </p:to>
                                    </p:set>
                                    <p:animEffect transition="in" filter="fade">
                                      <p:cBhvr>
                                        <p:cTn id="379" dur="500"/>
                                        <p:tgtEl>
                                          <p:spTgt spid="69"/>
                                        </p:tgtEl>
                                      </p:cBhvr>
                                    </p:animEffect>
                                  </p:childTnLst>
                                </p:cTn>
                              </p:par>
                            </p:childTnLst>
                          </p:cTn>
                        </p:par>
                      </p:childTnLst>
                    </p:cTn>
                  </p:par>
                  <p:par>
                    <p:cTn id="380" fill="hold">
                      <p:stCondLst>
                        <p:cond delay="indefinite"/>
                      </p:stCondLst>
                      <p:childTnLst>
                        <p:par>
                          <p:cTn id="381" fill="hold">
                            <p:stCondLst>
                              <p:cond delay="0"/>
                            </p:stCondLst>
                            <p:childTnLst>
                              <p:par>
                                <p:cTn id="382" presetID="10" presetClass="exit" presetSubtype="0" fill="hold" grpId="2" nodeType="clickEffect">
                                  <p:stCondLst>
                                    <p:cond delay="0"/>
                                  </p:stCondLst>
                                  <p:childTnLst>
                                    <p:animEffect transition="out" filter="fade">
                                      <p:cBhvr>
                                        <p:cTn id="383" dur="500"/>
                                        <p:tgtEl>
                                          <p:spTgt spid="52"/>
                                        </p:tgtEl>
                                      </p:cBhvr>
                                    </p:animEffect>
                                    <p:set>
                                      <p:cBhvr>
                                        <p:cTn id="384" dur="1" fill="hold">
                                          <p:stCondLst>
                                            <p:cond delay="499"/>
                                          </p:stCondLst>
                                        </p:cTn>
                                        <p:tgtEl>
                                          <p:spTgt spid="52"/>
                                        </p:tgtEl>
                                        <p:attrNameLst>
                                          <p:attrName>style.visibility</p:attrName>
                                        </p:attrNameLst>
                                      </p:cBhvr>
                                      <p:to>
                                        <p:strVal val="hidden"/>
                                      </p:to>
                                    </p:set>
                                  </p:childTnLst>
                                </p:cTn>
                              </p:par>
                            </p:childTnLst>
                          </p:cTn>
                        </p:par>
                        <p:par>
                          <p:cTn id="385" fill="hold">
                            <p:stCondLst>
                              <p:cond delay="500"/>
                            </p:stCondLst>
                            <p:childTnLst>
                              <p:par>
                                <p:cTn id="386" presetID="10" presetClass="entr" presetSubtype="0" fill="hold" grpId="0" nodeType="afterEffect">
                                  <p:stCondLst>
                                    <p:cond delay="0"/>
                                  </p:stCondLst>
                                  <p:childTnLst>
                                    <p:set>
                                      <p:cBhvr>
                                        <p:cTn id="387" dur="1" fill="hold">
                                          <p:stCondLst>
                                            <p:cond delay="0"/>
                                          </p:stCondLst>
                                        </p:cTn>
                                        <p:tgtEl>
                                          <p:spTgt spid="70"/>
                                        </p:tgtEl>
                                        <p:attrNameLst>
                                          <p:attrName>style.visibility</p:attrName>
                                        </p:attrNameLst>
                                      </p:cBhvr>
                                      <p:to>
                                        <p:strVal val="visible"/>
                                      </p:to>
                                    </p:set>
                                    <p:animEffect transition="in" filter="fade">
                                      <p:cBhvr>
                                        <p:cTn id="388" dur="500"/>
                                        <p:tgtEl>
                                          <p:spTgt spid="70"/>
                                        </p:tgtEl>
                                      </p:cBhvr>
                                    </p:animEffect>
                                  </p:childTnLst>
                                </p:cTn>
                              </p:par>
                            </p:childTnLst>
                          </p:cTn>
                        </p:par>
                      </p:childTnLst>
                    </p:cTn>
                  </p:par>
                  <p:par>
                    <p:cTn id="389" fill="hold">
                      <p:stCondLst>
                        <p:cond delay="indefinite"/>
                      </p:stCondLst>
                      <p:childTnLst>
                        <p:par>
                          <p:cTn id="390" fill="hold">
                            <p:stCondLst>
                              <p:cond delay="0"/>
                            </p:stCondLst>
                            <p:childTnLst>
                              <p:par>
                                <p:cTn id="391" presetID="10" presetClass="exit" presetSubtype="0" fill="hold" grpId="2" nodeType="clickEffect">
                                  <p:stCondLst>
                                    <p:cond delay="0"/>
                                  </p:stCondLst>
                                  <p:childTnLst>
                                    <p:animEffect transition="out" filter="fade">
                                      <p:cBhvr>
                                        <p:cTn id="392" dur="500"/>
                                        <p:tgtEl>
                                          <p:spTgt spid="51"/>
                                        </p:tgtEl>
                                      </p:cBhvr>
                                    </p:animEffect>
                                    <p:set>
                                      <p:cBhvr>
                                        <p:cTn id="393" dur="1" fill="hold">
                                          <p:stCondLst>
                                            <p:cond delay="499"/>
                                          </p:stCondLst>
                                        </p:cTn>
                                        <p:tgtEl>
                                          <p:spTgt spid="51"/>
                                        </p:tgtEl>
                                        <p:attrNameLst>
                                          <p:attrName>style.visibility</p:attrName>
                                        </p:attrNameLst>
                                      </p:cBhvr>
                                      <p:to>
                                        <p:strVal val="hidden"/>
                                      </p:to>
                                    </p:set>
                                  </p:childTnLst>
                                </p:cTn>
                              </p:par>
                              <p:par>
                                <p:cTn id="394" presetID="10" presetClass="exit" presetSubtype="0" fill="hold" grpId="1" nodeType="withEffect">
                                  <p:stCondLst>
                                    <p:cond delay="0"/>
                                  </p:stCondLst>
                                  <p:childTnLst>
                                    <p:animEffect transition="out" filter="fade">
                                      <p:cBhvr>
                                        <p:cTn id="395" dur="500"/>
                                        <p:tgtEl>
                                          <p:spTgt spid="58"/>
                                        </p:tgtEl>
                                      </p:cBhvr>
                                    </p:animEffect>
                                    <p:set>
                                      <p:cBhvr>
                                        <p:cTn id="396" dur="1" fill="hold">
                                          <p:stCondLst>
                                            <p:cond delay="499"/>
                                          </p:stCondLst>
                                        </p:cTn>
                                        <p:tgtEl>
                                          <p:spTgt spid="58"/>
                                        </p:tgtEl>
                                        <p:attrNameLst>
                                          <p:attrName>style.visibility</p:attrName>
                                        </p:attrNameLst>
                                      </p:cBhvr>
                                      <p:to>
                                        <p:strVal val="hidden"/>
                                      </p:to>
                                    </p:set>
                                  </p:childTnLst>
                                </p:cTn>
                              </p:par>
                              <p:par>
                                <p:cTn id="397" presetID="10" presetClass="exit" presetSubtype="0" fill="hold" grpId="1" nodeType="withEffect">
                                  <p:stCondLst>
                                    <p:cond delay="0"/>
                                  </p:stCondLst>
                                  <p:childTnLst>
                                    <p:animEffect transition="out" filter="fade">
                                      <p:cBhvr>
                                        <p:cTn id="398" dur="500"/>
                                        <p:tgtEl>
                                          <p:spTgt spid="59"/>
                                        </p:tgtEl>
                                      </p:cBhvr>
                                    </p:animEffect>
                                    <p:set>
                                      <p:cBhvr>
                                        <p:cTn id="399" dur="1" fill="hold">
                                          <p:stCondLst>
                                            <p:cond delay="499"/>
                                          </p:stCondLst>
                                        </p:cTn>
                                        <p:tgtEl>
                                          <p:spTgt spid="59"/>
                                        </p:tgtEl>
                                        <p:attrNameLst>
                                          <p:attrName>style.visibility</p:attrName>
                                        </p:attrNameLst>
                                      </p:cBhvr>
                                      <p:to>
                                        <p:strVal val="hidden"/>
                                      </p:to>
                                    </p:set>
                                  </p:childTnLst>
                                </p:cTn>
                              </p:par>
                              <p:par>
                                <p:cTn id="400" presetID="10" presetClass="exit" presetSubtype="0" fill="hold" grpId="1" nodeType="withEffect">
                                  <p:stCondLst>
                                    <p:cond delay="0"/>
                                  </p:stCondLst>
                                  <p:childTnLst>
                                    <p:animEffect transition="out" filter="fade">
                                      <p:cBhvr>
                                        <p:cTn id="401" dur="500"/>
                                        <p:tgtEl>
                                          <p:spTgt spid="60"/>
                                        </p:tgtEl>
                                      </p:cBhvr>
                                    </p:animEffect>
                                    <p:set>
                                      <p:cBhvr>
                                        <p:cTn id="402" dur="1" fill="hold">
                                          <p:stCondLst>
                                            <p:cond delay="499"/>
                                          </p:stCondLst>
                                        </p:cTn>
                                        <p:tgtEl>
                                          <p:spTgt spid="60"/>
                                        </p:tgtEl>
                                        <p:attrNameLst>
                                          <p:attrName>style.visibility</p:attrName>
                                        </p:attrNameLst>
                                      </p:cBhvr>
                                      <p:to>
                                        <p:strVal val="hidden"/>
                                      </p:to>
                                    </p:set>
                                  </p:childTnLst>
                                </p:cTn>
                              </p:par>
                              <p:par>
                                <p:cTn id="403" presetID="10" presetClass="exit" presetSubtype="0" fill="hold" grpId="1" nodeType="withEffect">
                                  <p:stCondLst>
                                    <p:cond delay="0"/>
                                  </p:stCondLst>
                                  <p:childTnLst>
                                    <p:animEffect transition="out" filter="fade">
                                      <p:cBhvr>
                                        <p:cTn id="404" dur="500"/>
                                        <p:tgtEl>
                                          <p:spTgt spid="63"/>
                                        </p:tgtEl>
                                      </p:cBhvr>
                                    </p:animEffect>
                                    <p:set>
                                      <p:cBhvr>
                                        <p:cTn id="405" dur="1" fill="hold">
                                          <p:stCondLst>
                                            <p:cond delay="499"/>
                                          </p:stCondLst>
                                        </p:cTn>
                                        <p:tgtEl>
                                          <p:spTgt spid="63"/>
                                        </p:tgtEl>
                                        <p:attrNameLst>
                                          <p:attrName>style.visibility</p:attrName>
                                        </p:attrNameLst>
                                      </p:cBhvr>
                                      <p:to>
                                        <p:strVal val="hidden"/>
                                      </p:to>
                                    </p:set>
                                  </p:childTnLst>
                                </p:cTn>
                              </p:par>
                              <p:par>
                                <p:cTn id="406" presetID="10" presetClass="exit" presetSubtype="0" fill="hold" grpId="2" nodeType="withEffect">
                                  <p:stCondLst>
                                    <p:cond delay="0"/>
                                  </p:stCondLst>
                                  <p:childTnLst>
                                    <p:animEffect transition="out" filter="fade">
                                      <p:cBhvr>
                                        <p:cTn id="407" dur="500"/>
                                        <p:tgtEl>
                                          <p:spTgt spid="64"/>
                                        </p:tgtEl>
                                      </p:cBhvr>
                                    </p:animEffect>
                                    <p:set>
                                      <p:cBhvr>
                                        <p:cTn id="408" dur="1" fill="hold">
                                          <p:stCondLst>
                                            <p:cond delay="499"/>
                                          </p:stCondLst>
                                        </p:cTn>
                                        <p:tgtEl>
                                          <p:spTgt spid="64"/>
                                        </p:tgtEl>
                                        <p:attrNameLst>
                                          <p:attrName>style.visibility</p:attrName>
                                        </p:attrNameLst>
                                      </p:cBhvr>
                                      <p:to>
                                        <p:strVal val="hidden"/>
                                      </p:to>
                                    </p:set>
                                  </p:childTnLst>
                                </p:cTn>
                              </p:par>
                              <p:par>
                                <p:cTn id="409" presetID="10" presetClass="exit" presetSubtype="0" fill="hold" grpId="2" nodeType="withEffect">
                                  <p:stCondLst>
                                    <p:cond delay="0"/>
                                  </p:stCondLst>
                                  <p:childTnLst>
                                    <p:animEffect transition="out" filter="fade">
                                      <p:cBhvr>
                                        <p:cTn id="410" dur="500"/>
                                        <p:tgtEl>
                                          <p:spTgt spid="65"/>
                                        </p:tgtEl>
                                      </p:cBhvr>
                                    </p:animEffect>
                                    <p:set>
                                      <p:cBhvr>
                                        <p:cTn id="411" dur="1" fill="hold">
                                          <p:stCondLst>
                                            <p:cond delay="499"/>
                                          </p:stCondLst>
                                        </p:cTn>
                                        <p:tgtEl>
                                          <p:spTgt spid="65"/>
                                        </p:tgtEl>
                                        <p:attrNameLst>
                                          <p:attrName>style.visibility</p:attrName>
                                        </p:attrNameLst>
                                      </p:cBhvr>
                                      <p:to>
                                        <p:strVal val="hidden"/>
                                      </p:to>
                                    </p:set>
                                  </p:childTnLst>
                                </p:cTn>
                              </p:par>
                              <p:par>
                                <p:cTn id="412" presetID="10" presetClass="exit" presetSubtype="0" fill="hold" grpId="2" nodeType="withEffect">
                                  <p:stCondLst>
                                    <p:cond delay="0"/>
                                  </p:stCondLst>
                                  <p:childTnLst>
                                    <p:animEffect transition="out" filter="fade">
                                      <p:cBhvr>
                                        <p:cTn id="413" dur="500"/>
                                        <p:tgtEl>
                                          <p:spTgt spid="66"/>
                                        </p:tgtEl>
                                      </p:cBhvr>
                                    </p:animEffect>
                                    <p:set>
                                      <p:cBhvr>
                                        <p:cTn id="414" dur="1" fill="hold">
                                          <p:stCondLst>
                                            <p:cond delay="499"/>
                                          </p:stCondLst>
                                        </p:cTn>
                                        <p:tgtEl>
                                          <p:spTgt spid="66"/>
                                        </p:tgtEl>
                                        <p:attrNameLst>
                                          <p:attrName>style.visibility</p:attrName>
                                        </p:attrNameLst>
                                      </p:cBhvr>
                                      <p:to>
                                        <p:strVal val="hidden"/>
                                      </p:to>
                                    </p:set>
                                  </p:childTnLst>
                                </p:cTn>
                              </p:par>
                              <p:par>
                                <p:cTn id="415" presetID="10" presetClass="exit" presetSubtype="0" fill="hold" grpId="2" nodeType="withEffect">
                                  <p:stCondLst>
                                    <p:cond delay="0"/>
                                  </p:stCondLst>
                                  <p:childTnLst>
                                    <p:animEffect transition="out" filter="fade">
                                      <p:cBhvr>
                                        <p:cTn id="416" dur="500"/>
                                        <p:tgtEl>
                                          <p:spTgt spid="67"/>
                                        </p:tgtEl>
                                      </p:cBhvr>
                                    </p:animEffect>
                                    <p:set>
                                      <p:cBhvr>
                                        <p:cTn id="417" dur="1" fill="hold">
                                          <p:stCondLst>
                                            <p:cond delay="499"/>
                                          </p:stCondLst>
                                        </p:cTn>
                                        <p:tgtEl>
                                          <p:spTgt spid="67"/>
                                        </p:tgtEl>
                                        <p:attrNameLst>
                                          <p:attrName>style.visibility</p:attrName>
                                        </p:attrNameLst>
                                      </p:cBhvr>
                                      <p:to>
                                        <p:strVal val="hidden"/>
                                      </p:to>
                                    </p:set>
                                  </p:childTnLst>
                                </p:cTn>
                              </p:par>
                            </p:childTnLst>
                          </p:cTn>
                        </p:par>
                      </p:childTnLst>
                    </p:cTn>
                  </p:par>
                  <p:par>
                    <p:cTn id="418" fill="hold">
                      <p:stCondLst>
                        <p:cond delay="indefinite"/>
                      </p:stCondLst>
                      <p:childTnLst>
                        <p:par>
                          <p:cTn id="419" fill="hold">
                            <p:stCondLst>
                              <p:cond delay="0"/>
                            </p:stCondLst>
                            <p:childTnLst>
                              <p:par>
                                <p:cTn id="420" presetID="10" presetClass="entr" presetSubtype="0" fill="hold" grpId="0" nodeType="clickEffect">
                                  <p:stCondLst>
                                    <p:cond delay="0"/>
                                  </p:stCondLst>
                                  <p:childTnLst>
                                    <p:set>
                                      <p:cBhvr>
                                        <p:cTn id="421" dur="1" fill="hold">
                                          <p:stCondLst>
                                            <p:cond delay="0"/>
                                          </p:stCondLst>
                                        </p:cTn>
                                        <p:tgtEl>
                                          <p:spTgt spid="71"/>
                                        </p:tgtEl>
                                        <p:attrNameLst>
                                          <p:attrName>style.visibility</p:attrName>
                                        </p:attrNameLst>
                                      </p:cBhvr>
                                      <p:to>
                                        <p:strVal val="visible"/>
                                      </p:to>
                                    </p:set>
                                    <p:animEffect transition="in" filter="fade">
                                      <p:cBhvr>
                                        <p:cTn id="422" dur="500"/>
                                        <p:tgtEl>
                                          <p:spTgt spid="71"/>
                                        </p:tgtEl>
                                      </p:cBhvr>
                                    </p:animEffect>
                                  </p:childTnLst>
                                </p:cTn>
                              </p:par>
                              <p:par>
                                <p:cTn id="423" presetID="10" presetClass="entr" presetSubtype="0" fill="hold" grpId="0" nodeType="withEffect">
                                  <p:stCondLst>
                                    <p:cond delay="0"/>
                                  </p:stCondLst>
                                  <p:childTnLst>
                                    <p:set>
                                      <p:cBhvr>
                                        <p:cTn id="424" dur="1" fill="hold">
                                          <p:stCondLst>
                                            <p:cond delay="0"/>
                                          </p:stCondLst>
                                        </p:cTn>
                                        <p:tgtEl>
                                          <p:spTgt spid="72"/>
                                        </p:tgtEl>
                                        <p:attrNameLst>
                                          <p:attrName>style.visibility</p:attrName>
                                        </p:attrNameLst>
                                      </p:cBhvr>
                                      <p:to>
                                        <p:strVal val="visible"/>
                                      </p:to>
                                    </p:set>
                                    <p:animEffect transition="in" filter="fade">
                                      <p:cBhvr>
                                        <p:cTn id="425" dur="500"/>
                                        <p:tgtEl>
                                          <p:spTgt spid="72"/>
                                        </p:tgtEl>
                                      </p:cBhvr>
                                    </p:animEffect>
                                  </p:childTnLst>
                                </p:cTn>
                              </p:par>
                              <p:par>
                                <p:cTn id="426" presetID="10" presetClass="entr" presetSubtype="0" fill="hold" grpId="0" nodeType="withEffect">
                                  <p:stCondLst>
                                    <p:cond delay="0"/>
                                  </p:stCondLst>
                                  <p:childTnLst>
                                    <p:set>
                                      <p:cBhvr>
                                        <p:cTn id="427" dur="1" fill="hold">
                                          <p:stCondLst>
                                            <p:cond delay="0"/>
                                          </p:stCondLst>
                                        </p:cTn>
                                        <p:tgtEl>
                                          <p:spTgt spid="73"/>
                                        </p:tgtEl>
                                        <p:attrNameLst>
                                          <p:attrName>style.visibility</p:attrName>
                                        </p:attrNameLst>
                                      </p:cBhvr>
                                      <p:to>
                                        <p:strVal val="visible"/>
                                      </p:to>
                                    </p:set>
                                    <p:animEffect transition="in" filter="fade">
                                      <p:cBhvr>
                                        <p:cTn id="428" dur="500"/>
                                        <p:tgtEl>
                                          <p:spTgt spid="73"/>
                                        </p:tgtEl>
                                      </p:cBhvr>
                                    </p:animEffect>
                                  </p:childTnLst>
                                </p:cTn>
                              </p:par>
                              <p:par>
                                <p:cTn id="429" presetID="10" presetClass="entr" presetSubtype="0" fill="hold" grpId="0" nodeType="withEffect">
                                  <p:stCondLst>
                                    <p:cond delay="0"/>
                                  </p:stCondLst>
                                  <p:childTnLst>
                                    <p:set>
                                      <p:cBhvr>
                                        <p:cTn id="430" dur="1" fill="hold">
                                          <p:stCondLst>
                                            <p:cond delay="0"/>
                                          </p:stCondLst>
                                        </p:cTn>
                                        <p:tgtEl>
                                          <p:spTgt spid="75"/>
                                        </p:tgtEl>
                                        <p:attrNameLst>
                                          <p:attrName>style.visibility</p:attrName>
                                        </p:attrNameLst>
                                      </p:cBhvr>
                                      <p:to>
                                        <p:strVal val="visible"/>
                                      </p:to>
                                    </p:set>
                                    <p:animEffect transition="in" filter="fade">
                                      <p:cBhvr>
                                        <p:cTn id="43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31" grpId="0" animBg="1"/>
      <p:bldP spid="31" grpId="1" animBg="1"/>
      <p:bldP spid="10" grpId="0" animBg="1"/>
      <p:bldP spid="10" grpId="1" animBg="1"/>
      <p:bldP spid="10" grpId="2" animBg="1"/>
      <p:bldP spid="39" grpId="0" animBg="1"/>
      <p:bldP spid="39"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1" grpId="2" animBg="1"/>
      <p:bldP spid="52" grpId="0" animBg="1"/>
      <p:bldP spid="52" grpId="1" animBg="1"/>
      <p:bldP spid="52" grpId="2"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3" grpId="0" animBg="1"/>
      <p:bldP spid="63" grpId="1" animBg="1"/>
      <p:bldP spid="64" grpId="0" animBg="1"/>
      <p:bldP spid="64" grpId="1" animBg="1"/>
      <p:bldP spid="64" grpId="2" animBg="1"/>
      <p:bldP spid="65" grpId="0" animBg="1"/>
      <p:bldP spid="65" grpId="1" animBg="1"/>
      <p:bldP spid="65" grpId="2" animBg="1"/>
      <p:bldP spid="66" grpId="0" animBg="1"/>
      <p:bldP spid="66" grpId="1" animBg="1"/>
      <p:bldP spid="66" grpId="2" animBg="1"/>
      <p:bldP spid="67" grpId="0" animBg="1"/>
      <p:bldP spid="67" grpId="1" animBg="1"/>
      <p:bldP spid="67" grpId="2" animBg="1"/>
      <p:bldP spid="68" grpId="0" animBg="1"/>
      <p:bldP spid="69" grpId="0" animBg="1"/>
      <p:bldP spid="70" grpId="0" animBg="1"/>
      <p:bldP spid="71" grpId="0" animBg="1"/>
      <p:bldP spid="72" grpId="0" animBg="1"/>
      <p:bldP spid="73" grpId="0" animBg="1"/>
      <p:bldP spid="75" grpId="0" animBg="1"/>
      <p:bldP spid="61"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343400" y="1143000"/>
            <a:ext cx="1905000" cy="5334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endParaRPr lang="en-US" sz="900" dirty="0" smtClean="0"/>
          </a:p>
          <a:p>
            <a:r>
              <a:rPr lang="en-US" sz="900" dirty="0" smtClean="0"/>
              <a:t>Disassembly </a:t>
            </a:r>
            <a:r>
              <a:rPr lang="en-US" sz="900" dirty="0"/>
              <a:t>of section .text:</a:t>
            </a:r>
          </a:p>
          <a:p>
            <a:endParaRPr lang="en-US" sz="900" dirty="0"/>
          </a:p>
          <a:p>
            <a:r>
              <a:rPr lang="en-US" sz="900" dirty="0" smtClean="0"/>
              <a:t>080482e0 </a:t>
            </a:r>
            <a:r>
              <a:rPr lang="en-US" sz="900" dirty="0"/>
              <a:t>&lt;.text&gt;:</a:t>
            </a:r>
          </a:p>
          <a:p>
            <a:r>
              <a:rPr lang="en-US" sz="900" dirty="0" smtClean="0"/>
              <a:t>80482e0</a:t>
            </a:r>
            <a:r>
              <a:rPr lang="en-US" sz="900" dirty="0"/>
              <a:t>:  </a:t>
            </a:r>
            <a:r>
              <a:rPr lang="en-US" sz="900" dirty="0" err="1" smtClean="0"/>
              <a:t>xor</a:t>
            </a:r>
            <a:r>
              <a:rPr lang="en-US" sz="900" dirty="0" smtClean="0"/>
              <a:t> %</a:t>
            </a:r>
            <a:r>
              <a:rPr lang="en-US" sz="900" dirty="0" err="1" smtClean="0"/>
              <a:t>ebp</a:t>
            </a:r>
            <a:r>
              <a:rPr lang="en-US" sz="900" dirty="0"/>
              <a:t>,%</a:t>
            </a:r>
            <a:r>
              <a:rPr lang="en-US" sz="900" dirty="0" err="1"/>
              <a:t>ebp</a:t>
            </a:r>
            <a:endParaRPr lang="en-US" sz="900" dirty="0"/>
          </a:p>
          <a:p>
            <a:r>
              <a:rPr lang="en-US" sz="900" dirty="0" smtClean="0"/>
              <a:t>80482e2</a:t>
            </a:r>
            <a:r>
              <a:rPr lang="en-US" sz="900" dirty="0"/>
              <a:t>:  </a:t>
            </a:r>
            <a:r>
              <a:rPr lang="en-US" sz="900" dirty="0" smtClean="0"/>
              <a:t>pop %</a:t>
            </a:r>
            <a:r>
              <a:rPr lang="en-US" sz="900" dirty="0" err="1" smtClean="0"/>
              <a:t>esi</a:t>
            </a:r>
            <a:endParaRPr lang="en-US" sz="900" dirty="0"/>
          </a:p>
          <a:p>
            <a:r>
              <a:rPr lang="en-US" sz="900" dirty="0" smtClean="0"/>
              <a:t>80482e3</a:t>
            </a:r>
            <a:r>
              <a:rPr lang="en-US" sz="900" dirty="0"/>
              <a:t>:  </a:t>
            </a:r>
            <a:r>
              <a:rPr lang="en-US" sz="900" dirty="0" err="1" smtClean="0"/>
              <a:t>mov</a:t>
            </a:r>
            <a:r>
              <a:rPr lang="en-US" sz="900" dirty="0" smtClean="0"/>
              <a:t> %</a:t>
            </a:r>
            <a:r>
              <a:rPr lang="en-US" sz="900" dirty="0" err="1" smtClean="0"/>
              <a:t>esp</a:t>
            </a:r>
            <a:r>
              <a:rPr lang="en-US" sz="900" dirty="0"/>
              <a:t>,%</a:t>
            </a:r>
            <a:r>
              <a:rPr lang="en-US" sz="900" dirty="0" err="1"/>
              <a:t>ecx</a:t>
            </a:r>
            <a:endParaRPr lang="en-US" sz="900" dirty="0"/>
          </a:p>
          <a:p>
            <a:r>
              <a:rPr lang="en-US" sz="900" dirty="0" smtClean="0"/>
              <a:t>80482e5</a:t>
            </a:r>
            <a:r>
              <a:rPr lang="en-US" sz="900" dirty="0"/>
              <a:t>:  </a:t>
            </a:r>
            <a:r>
              <a:rPr lang="en-US" sz="900" dirty="0" smtClean="0"/>
              <a:t>and 0xfffffff0</a:t>
            </a:r>
            <a:r>
              <a:rPr lang="en-US" sz="900" dirty="0"/>
              <a:t>,%esp</a:t>
            </a:r>
          </a:p>
          <a:p>
            <a:r>
              <a:rPr lang="en-US" sz="900" dirty="0" smtClean="0"/>
              <a:t>80482e8</a:t>
            </a:r>
            <a:r>
              <a:rPr lang="en-US" sz="900" dirty="0"/>
              <a:t>:  </a:t>
            </a:r>
            <a:r>
              <a:rPr lang="en-US" sz="900" dirty="0" smtClean="0"/>
              <a:t>push %</a:t>
            </a:r>
            <a:r>
              <a:rPr lang="en-US" sz="900" dirty="0" err="1" smtClean="0"/>
              <a:t>eax</a:t>
            </a:r>
            <a:endParaRPr lang="en-US" sz="900" dirty="0"/>
          </a:p>
          <a:p>
            <a:r>
              <a:rPr lang="en-US" sz="900" dirty="0" smtClean="0"/>
              <a:t>80482e9</a:t>
            </a:r>
            <a:r>
              <a:rPr lang="en-US" sz="900" dirty="0"/>
              <a:t>:  </a:t>
            </a:r>
            <a:r>
              <a:rPr lang="en-US" sz="900" dirty="0" smtClean="0"/>
              <a:t>push %</a:t>
            </a:r>
            <a:r>
              <a:rPr lang="en-US" sz="900" dirty="0" err="1" smtClean="0"/>
              <a:t>esp</a:t>
            </a:r>
            <a:endParaRPr lang="en-US" sz="900" dirty="0"/>
          </a:p>
          <a:p>
            <a:r>
              <a:rPr lang="en-US" sz="900" dirty="0" smtClean="0"/>
              <a:t>80482ea</a:t>
            </a:r>
            <a:r>
              <a:rPr lang="en-US" sz="900" dirty="0"/>
              <a:t>:  </a:t>
            </a:r>
            <a:r>
              <a:rPr lang="en-US" sz="900" dirty="0" smtClean="0"/>
              <a:t>push %</a:t>
            </a:r>
            <a:r>
              <a:rPr lang="en-US" sz="900" dirty="0" err="1" smtClean="0"/>
              <a:t>edx</a:t>
            </a:r>
            <a:endParaRPr lang="en-US" sz="900" dirty="0"/>
          </a:p>
          <a:p>
            <a:r>
              <a:rPr lang="en-US" sz="900" dirty="0" smtClean="0"/>
              <a:t>80482eb</a:t>
            </a:r>
            <a:r>
              <a:rPr lang="en-US" sz="900" dirty="0"/>
              <a:t>: </a:t>
            </a:r>
            <a:r>
              <a:rPr lang="en-US" sz="900" dirty="0" smtClean="0"/>
              <a:t> push $0x80483d0</a:t>
            </a:r>
            <a:endParaRPr lang="en-US" sz="900" dirty="0"/>
          </a:p>
          <a:p>
            <a:r>
              <a:rPr lang="en-US" sz="900" dirty="0" smtClean="0"/>
              <a:t>80482f0</a:t>
            </a:r>
            <a:r>
              <a:rPr lang="en-US" sz="900" dirty="0"/>
              <a:t>:  </a:t>
            </a:r>
            <a:r>
              <a:rPr lang="en-US" sz="900" dirty="0" smtClean="0"/>
              <a:t>push </a:t>
            </a:r>
            <a:r>
              <a:rPr lang="en-US" sz="900" dirty="0"/>
              <a:t>$0x80483e0</a:t>
            </a:r>
          </a:p>
          <a:p>
            <a:r>
              <a:rPr lang="en-US" sz="900" dirty="0" smtClean="0"/>
              <a:t>80482f5</a:t>
            </a:r>
            <a:r>
              <a:rPr lang="en-US" sz="900" dirty="0"/>
              <a:t>:  </a:t>
            </a:r>
            <a:r>
              <a:rPr lang="en-US" sz="900" dirty="0" smtClean="0"/>
              <a:t>push %</a:t>
            </a:r>
            <a:r>
              <a:rPr lang="en-US" sz="900" dirty="0" err="1" smtClean="0"/>
              <a:t>ecx</a:t>
            </a:r>
            <a:endParaRPr lang="en-US" sz="900" dirty="0"/>
          </a:p>
          <a:p>
            <a:r>
              <a:rPr lang="en-US" sz="900" dirty="0" smtClean="0"/>
              <a:t>80482f6</a:t>
            </a:r>
            <a:r>
              <a:rPr lang="en-US" sz="900" dirty="0"/>
              <a:t>:  </a:t>
            </a:r>
            <a:r>
              <a:rPr lang="en-US" sz="900" dirty="0" smtClean="0"/>
              <a:t>push %</a:t>
            </a:r>
            <a:r>
              <a:rPr lang="en-US" sz="900" dirty="0" err="1" smtClean="0"/>
              <a:t>esi</a:t>
            </a:r>
            <a:endParaRPr lang="en-US" sz="900" dirty="0"/>
          </a:p>
          <a:p>
            <a:r>
              <a:rPr lang="en-US" sz="900" dirty="0" smtClean="0"/>
              <a:t>80482f7</a:t>
            </a:r>
            <a:r>
              <a:rPr lang="en-US" sz="900" dirty="0"/>
              <a:t>:  </a:t>
            </a:r>
            <a:r>
              <a:rPr lang="en-US" sz="900" dirty="0" smtClean="0"/>
              <a:t>push $</a:t>
            </a:r>
            <a:r>
              <a:rPr lang="en-US" sz="900" dirty="0"/>
              <a:t>0x80483a5</a:t>
            </a:r>
          </a:p>
          <a:p>
            <a:r>
              <a:rPr lang="en-US" sz="900" dirty="0" smtClean="0"/>
              <a:t>80482fc</a:t>
            </a:r>
            <a:r>
              <a:rPr lang="en-US" sz="900" dirty="0"/>
              <a:t>:  </a:t>
            </a:r>
            <a:r>
              <a:rPr lang="en-US" sz="900" dirty="0" smtClean="0"/>
              <a:t>call  </a:t>
            </a:r>
            <a:r>
              <a:rPr lang="en-US" sz="900" dirty="0"/>
              <a:t>80482c4 </a:t>
            </a:r>
            <a:endParaRPr lang="en-US" sz="900" dirty="0" smtClean="0"/>
          </a:p>
          <a:p>
            <a:r>
              <a:rPr lang="en-US" sz="900" dirty="0" smtClean="0"/>
              <a:t>.</a:t>
            </a:r>
          </a:p>
          <a:p>
            <a:r>
              <a:rPr lang="en-US" sz="900" dirty="0" smtClean="0"/>
              <a:t>.</a:t>
            </a:r>
          </a:p>
          <a:p>
            <a:r>
              <a:rPr lang="en-US" sz="900" dirty="0" smtClean="0"/>
              <a:t>8048394</a:t>
            </a:r>
            <a:r>
              <a:rPr lang="en-US" sz="900" dirty="0"/>
              <a:t>:  </a:t>
            </a:r>
            <a:r>
              <a:rPr lang="en-US" sz="900" dirty="0" smtClean="0"/>
              <a:t>push %</a:t>
            </a:r>
            <a:r>
              <a:rPr lang="en-US" sz="900" dirty="0" err="1" smtClean="0"/>
              <a:t>ebp</a:t>
            </a:r>
            <a:endParaRPr lang="en-US" sz="900" dirty="0"/>
          </a:p>
          <a:p>
            <a:r>
              <a:rPr lang="en-US" sz="900" dirty="0" smtClean="0"/>
              <a:t>8048395</a:t>
            </a:r>
            <a:r>
              <a:rPr lang="en-US" sz="900" dirty="0"/>
              <a:t>: </a:t>
            </a:r>
            <a:r>
              <a:rPr lang="en-US" sz="900" dirty="0" smtClean="0"/>
              <a:t> </a:t>
            </a:r>
            <a:r>
              <a:rPr lang="en-US" sz="900" dirty="0" err="1" smtClean="0"/>
              <a:t>mov</a:t>
            </a:r>
            <a:r>
              <a:rPr lang="en-US" sz="900" dirty="0" smtClean="0"/>
              <a:t> %</a:t>
            </a:r>
            <a:r>
              <a:rPr lang="en-US" sz="900" dirty="0" err="1" smtClean="0"/>
              <a:t>esp</a:t>
            </a:r>
            <a:r>
              <a:rPr lang="en-US" sz="900" dirty="0"/>
              <a:t>,%</a:t>
            </a:r>
            <a:r>
              <a:rPr lang="en-US" sz="900" dirty="0" err="1"/>
              <a:t>ebp</a:t>
            </a:r>
            <a:endParaRPr lang="en-US" sz="900" dirty="0"/>
          </a:p>
          <a:p>
            <a:r>
              <a:rPr lang="en-US" sz="900" dirty="0" smtClean="0"/>
              <a:t>8048397</a:t>
            </a:r>
            <a:r>
              <a:rPr lang="en-US" sz="900" dirty="0"/>
              <a:t>:  </a:t>
            </a:r>
            <a:r>
              <a:rPr lang="en-US" sz="900" dirty="0" smtClean="0"/>
              <a:t>sub $0x10</a:t>
            </a:r>
            <a:r>
              <a:rPr lang="en-US" sz="900" dirty="0"/>
              <a:t>,%esp</a:t>
            </a:r>
          </a:p>
          <a:p>
            <a:r>
              <a:rPr lang="en-US" sz="900" dirty="0" smtClean="0"/>
              <a:t>804839a</a:t>
            </a:r>
            <a:r>
              <a:rPr lang="en-US" sz="900" dirty="0"/>
              <a:t>:  </a:t>
            </a:r>
            <a:r>
              <a:rPr lang="en-US" sz="900" dirty="0" err="1" smtClean="0"/>
              <a:t>mov</a:t>
            </a:r>
            <a:r>
              <a:rPr lang="en-US" sz="900" dirty="0" smtClean="0"/>
              <a:t> 0x8</a:t>
            </a:r>
            <a:r>
              <a:rPr lang="en-US" sz="900" dirty="0"/>
              <a:t>(%</a:t>
            </a:r>
            <a:r>
              <a:rPr lang="en-US" sz="900" dirty="0" err="1"/>
              <a:t>ebp</a:t>
            </a:r>
            <a:r>
              <a:rPr lang="en-US" sz="900" dirty="0"/>
              <a:t>),%</a:t>
            </a:r>
            <a:r>
              <a:rPr lang="en-US" sz="900" dirty="0" err="1"/>
              <a:t>eax</a:t>
            </a:r>
            <a:endParaRPr lang="en-US" sz="900" dirty="0"/>
          </a:p>
          <a:p>
            <a:r>
              <a:rPr lang="en-US" sz="900" dirty="0" smtClean="0"/>
              <a:t>804839d</a:t>
            </a:r>
            <a:r>
              <a:rPr lang="en-US" sz="900" dirty="0"/>
              <a:t>:  </a:t>
            </a:r>
            <a:r>
              <a:rPr lang="en-US" sz="900" dirty="0" err="1" smtClean="0"/>
              <a:t>mov</a:t>
            </a:r>
            <a:r>
              <a:rPr lang="en-US" sz="900" dirty="0" smtClean="0"/>
              <a:t> %</a:t>
            </a:r>
            <a:r>
              <a:rPr lang="en-US" sz="900" dirty="0"/>
              <a:t>eax,-0x4(%</a:t>
            </a:r>
            <a:r>
              <a:rPr lang="en-US" sz="900" dirty="0" err="1"/>
              <a:t>ebp</a:t>
            </a:r>
            <a:r>
              <a:rPr lang="en-US" sz="900" dirty="0"/>
              <a:t>)</a:t>
            </a:r>
          </a:p>
          <a:p>
            <a:r>
              <a:rPr lang="en-US" sz="900" dirty="0" smtClean="0"/>
              <a:t>80483a0:  </a:t>
            </a:r>
            <a:r>
              <a:rPr lang="en-US" sz="900" dirty="0" err="1" smtClean="0"/>
              <a:t>mov</a:t>
            </a:r>
            <a:r>
              <a:rPr lang="en-US" sz="900" dirty="0" smtClean="0"/>
              <a:t> -0x4(%</a:t>
            </a:r>
            <a:r>
              <a:rPr lang="en-US" sz="900" dirty="0" err="1" smtClean="0"/>
              <a:t>ebp</a:t>
            </a:r>
            <a:r>
              <a:rPr lang="en-US" sz="900" dirty="0" smtClean="0"/>
              <a:t>),%</a:t>
            </a:r>
            <a:r>
              <a:rPr lang="en-US" sz="900" dirty="0" err="1" smtClean="0"/>
              <a:t>eax</a:t>
            </a:r>
            <a:endParaRPr lang="en-US" sz="900" dirty="0" smtClean="0"/>
          </a:p>
          <a:p>
            <a:r>
              <a:rPr lang="en-US" sz="900" dirty="0" smtClean="0"/>
              <a:t>.</a:t>
            </a:r>
          </a:p>
          <a:p>
            <a:r>
              <a:rPr lang="en-US" sz="900" dirty="0"/>
              <a:t>.</a:t>
            </a:r>
          </a:p>
          <a:p>
            <a:r>
              <a:rPr lang="en-US" sz="900" dirty="0" smtClean="0"/>
              <a:t>80483a5</a:t>
            </a:r>
            <a:r>
              <a:rPr lang="en-US" sz="900" dirty="0"/>
              <a:t>:  </a:t>
            </a:r>
            <a:r>
              <a:rPr lang="en-US" sz="900" dirty="0" smtClean="0"/>
              <a:t>push %</a:t>
            </a:r>
            <a:r>
              <a:rPr lang="en-US" sz="900" dirty="0" err="1" smtClean="0"/>
              <a:t>ebp</a:t>
            </a:r>
            <a:endParaRPr lang="en-US" sz="900" dirty="0"/>
          </a:p>
          <a:p>
            <a:r>
              <a:rPr lang="en-US" sz="900" dirty="0" smtClean="0"/>
              <a:t>80483a6</a:t>
            </a:r>
            <a:r>
              <a:rPr lang="en-US" sz="900" dirty="0"/>
              <a:t>:  </a:t>
            </a:r>
            <a:r>
              <a:rPr lang="en-US" sz="900" dirty="0" err="1" smtClean="0"/>
              <a:t>mov</a:t>
            </a:r>
            <a:r>
              <a:rPr lang="en-US" sz="900" dirty="0"/>
              <a:t> </a:t>
            </a:r>
            <a:r>
              <a:rPr lang="en-US" sz="900" dirty="0" smtClean="0"/>
              <a:t>%</a:t>
            </a:r>
            <a:r>
              <a:rPr lang="en-US" sz="900" dirty="0" err="1" smtClean="0"/>
              <a:t>esp</a:t>
            </a:r>
            <a:r>
              <a:rPr lang="en-US" sz="900" dirty="0"/>
              <a:t>,%</a:t>
            </a:r>
            <a:r>
              <a:rPr lang="en-US" sz="900" dirty="0" err="1"/>
              <a:t>ebp</a:t>
            </a:r>
            <a:endParaRPr lang="en-US" sz="900" dirty="0"/>
          </a:p>
          <a:p>
            <a:r>
              <a:rPr lang="en-US" sz="900" dirty="0" smtClean="0"/>
              <a:t>80483a8</a:t>
            </a:r>
            <a:r>
              <a:rPr lang="en-US" sz="900" dirty="0"/>
              <a:t>:  </a:t>
            </a:r>
            <a:r>
              <a:rPr lang="en-US" sz="900" dirty="0" smtClean="0"/>
              <a:t>sub $0x14</a:t>
            </a:r>
            <a:r>
              <a:rPr lang="en-US" sz="900" dirty="0"/>
              <a:t>,%esp</a:t>
            </a:r>
          </a:p>
          <a:p>
            <a:r>
              <a:rPr lang="en-US" sz="900" dirty="0" smtClean="0"/>
              <a:t>80483ab</a:t>
            </a:r>
            <a:r>
              <a:rPr lang="en-US" sz="900" dirty="0"/>
              <a:t>:  </a:t>
            </a:r>
            <a:r>
              <a:rPr lang="en-US" sz="900" dirty="0" err="1" smtClean="0"/>
              <a:t>movl</a:t>
            </a:r>
            <a:r>
              <a:rPr lang="en-US" sz="900" dirty="0" smtClean="0"/>
              <a:t> $0x1</a:t>
            </a:r>
            <a:r>
              <a:rPr lang="en-US" sz="900" dirty="0"/>
              <a:t>,-0x8(%</a:t>
            </a:r>
            <a:r>
              <a:rPr lang="en-US" sz="900" dirty="0" err="1"/>
              <a:t>ebp</a:t>
            </a:r>
            <a:r>
              <a:rPr lang="en-US" sz="900" dirty="0"/>
              <a:t>)</a:t>
            </a:r>
          </a:p>
          <a:p>
            <a:r>
              <a:rPr lang="en-US" sz="900" dirty="0" smtClean="0"/>
              <a:t>80483b2</a:t>
            </a:r>
            <a:r>
              <a:rPr lang="en-US" sz="900" dirty="0"/>
              <a:t>:  </a:t>
            </a:r>
            <a:r>
              <a:rPr lang="en-US" sz="900" dirty="0" err="1" smtClean="0"/>
              <a:t>mov</a:t>
            </a:r>
            <a:r>
              <a:rPr lang="en-US" sz="900" dirty="0" smtClean="0"/>
              <a:t> -0x8</a:t>
            </a:r>
            <a:r>
              <a:rPr lang="en-US" sz="900" dirty="0"/>
              <a:t>(%</a:t>
            </a:r>
            <a:r>
              <a:rPr lang="en-US" sz="900" dirty="0" err="1"/>
              <a:t>ebp</a:t>
            </a:r>
            <a:r>
              <a:rPr lang="en-US" sz="900" dirty="0"/>
              <a:t>),%</a:t>
            </a:r>
            <a:r>
              <a:rPr lang="en-US" sz="900" dirty="0" err="1"/>
              <a:t>eax</a:t>
            </a:r>
            <a:endParaRPr lang="en-US" sz="900" dirty="0"/>
          </a:p>
          <a:p>
            <a:r>
              <a:rPr lang="en-US" sz="900" dirty="0" smtClean="0"/>
              <a:t>80483b5</a:t>
            </a:r>
            <a:r>
              <a:rPr lang="en-US" sz="900" dirty="0"/>
              <a:t>:  </a:t>
            </a:r>
            <a:r>
              <a:rPr lang="en-US" sz="900" dirty="0" err="1" smtClean="0"/>
              <a:t>mov</a:t>
            </a:r>
            <a:r>
              <a:rPr lang="en-US" sz="900" dirty="0" smtClean="0"/>
              <a:t> </a:t>
            </a:r>
            <a:r>
              <a:rPr lang="en-US" sz="900" dirty="0"/>
              <a:t>%</a:t>
            </a:r>
            <a:r>
              <a:rPr lang="en-US" sz="900" dirty="0" err="1"/>
              <a:t>eax</a:t>
            </a:r>
            <a:r>
              <a:rPr lang="en-US" sz="900" dirty="0"/>
              <a:t>,(%</a:t>
            </a:r>
            <a:r>
              <a:rPr lang="en-US" sz="900" dirty="0" err="1"/>
              <a:t>esp</a:t>
            </a:r>
            <a:r>
              <a:rPr lang="en-US" sz="900" dirty="0"/>
              <a:t>)</a:t>
            </a:r>
          </a:p>
          <a:p>
            <a:r>
              <a:rPr lang="en-US" sz="900" dirty="0" smtClean="0"/>
              <a:t>80483b8</a:t>
            </a:r>
            <a:r>
              <a:rPr lang="en-US" sz="900" dirty="0"/>
              <a:t>:  </a:t>
            </a:r>
            <a:r>
              <a:rPr lang="en-US" sz="900" dirty="0" smtClean="0"/>
              <a:t>call   </a:t>
            </a:r>
            <a:r>
              <a:rPr lang="en-US" sz="900" dirty="0"/>
              <a:t>8048394 </a:t>
            </a:r>
            <a:endParaRPr lang="en-US" sz="900" dirty="0" smtClean="0"/>
          </a:p>
          <a:p>
            <a:r>
              <a:rPr lang="en-US" sz="900" dirty="0" smtClean="0"/>
              <a:t>.</a:t>
            </a:r>
          </a:p>
          <a:p>
            <a:r>
              <a:rPr lang="en-US" sz="900" dirty="0" smtClean="0"/>
              <a:t>.</a:t>
            </a:r>
          </a:p>
          <a:p>
            <a:r>
              <a:rPr lang="en-US" sz="900" dirty="0" smtClean="0"/>
              <a:t>80483c0</a:t>
            </a:r>
            <a:r>
              <a:rPr lang="en-US" sz="900" dirty="0"/>
              <a:t>:  </a:t>
            </a:r>
            <a:r>
              <a:rPr lang="en-US" sz="900" dirty="0" err="1" smtClean="0"/>
              <a:t>mov</a:t>
            </a:r>
            <a:r>
              <a:rPr lang="en-US" sz="900" dirty="0" smtClean="0"/>
              <a:t> -0x4</a:t>
            </a:r>
            <a:r>
              <a:rPr lang="en-US" sz="900" dirty="0"/>
              <a:t>(%</a:t>
            </a:r>
            <a:r>
              <a:rPr lang="en-US" sz="900" dirty="0" err="1"/>
              <a:t>ebp</a:t>
            </a:r>
            <a:r>
              <a:rPr lang="en-US" sz="900" dirty="0"/>
              <a:t>),%</a:t>
            </a:r>
            <a:r>
              <a:rPr lang="en-US" sz="900" dirty="0" err="1"/>
              <a:t>eax</a:t>
            </a:r>
            <a:endParaRPr lang="en-US" sz="900" dirty="0"/>
          </a:p>
          <a:p>
            <a:r>
              <a:rPr lang="en-US" sz="900" dirty="0" smtClean="0"/>
              <a:t>80483c3:  leave</a:t>
            </a:r>
            <a:endParaRPr lang="en-US" sz="900" dirty="0"/>
          </a:p>
          <a:p>
            <a:r>
              <a:rPr lang="en-US" sz="900" dirty="0" smtClean="0"/>
              <a:t>80483c4</a:t>
            </a:r>
            <a:r>
              <a:rPr lang="en-US" sz="900" dirty="0"/>
              <a:t>:  </a:t>
            </a:r>
            <a:r>
              <a:rPr lang="en-US" sz="900" dirty="0" smtClean="0"/>
              <a:t>ret</a:t>
            </a:r>
            <a:endParaRPr lang="en-US" sz="900" dirty="0"/>
          </a:p>
          <a:p>
            <a:endParaRPr lang="en-US" sz="900" dirty="0"/>
          </a:p>
        </p:txBody>
      </p:sp>
      <p:sp>
        <p:nvSpPr>
          <p:cNvPr id="2" name="Rectangle 1"/>
          <p:cNvSpPr/>
          <p:nvPr/>
        </p:nvSpPr>
        <p:spPr>
          <a:xfrm>
            <a:off x="4101980" y="4267200"/>
            <a:ext cx="435622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 name="Title 4"/>
          <p:cNvSpPr>
            <a:spLocks noGrp="1"/>
          </p:cNvSpPr>
          <p:nvPr>
            <p:ph type="title"/>
          </p:nvPr>
        </p:nvSpPr>
        <p:spPr/>
        <p:txBody>
          <a:bodyPr/>
          <a:lstStyle/>
          <a:p>
            <a:r>
              <a:rPr lang="en-US" dirty="0" smtClean="0"/>
              <a:t>Lego</a:t>
            </a:r>
            <a:endParaRPr lang="en-US" dirty="0"/>
          </a:p>
        </p:txBody>
      </p:sp>
      <p:sp>
        <p:nvSpPr>
          <p:cNvPr id="6" name="Content Placeholder 5"/>
          <p:cNvSpPr>
            <a:spLocks noGrp="1"/>
          </p:cNvSpPr>
          <p:nvPr>
            <p:ph sz="half" idx="1"/>
          </p:nvPr>
        </p:nvSpPr>
        <p:spPr>
          <a:xfrm>
            <a:off x="152400" y="1143000"/>
            <a:ext cx="4038600" cy="5867400"/>
          </a:xfrm>
        </p:spPr>
        <p:txBody>
          <a:bodyPr>
            <a:normAutofit fontScale="92500"/>
          </a:bodyPr>
          <a:lstStyle/>
          <a:p>
            <a:r>
              <a:rPr lang="en-US" sz="2700" dirty="0" smtClean="0"/>
              <a:t>Reverse-engineering tool</a:t>
            </a:r>
          </a:p>
          <a:p>
            <a:pPr lvl="1"/>
            <a:r>
              <a:rPr lang="en-US" sz="2300" dirty="0" smtClean="0"/>
              <a:t>Stripped binaries</a:t>
            </a:r>
          </a:p>
          <a:p>
            <a:pPr lvl="1"/>
            <a:r>
              <a:rPr lang="en-US" sz="2300" dirty="0" smtClean="0"/>
              <a:t>No symbol table or debugging information</a:t>
            </a:r>
          </a:p>
          <a:p>
            <a:r>
              <a:rPr lang="en-US" sz="2700" dirty="0" smtClean="0"/>
              <a:t>Dynamic machine-code analysis</a:t>
            </a:r>
          </a:p>
          <a:p>
            <a:pPr lvl="1"/>
            <a:r>
              <a:rPr lang="en-US" sz="2300" dirty="0" smtClean="0"/>
              <a:t>Groups functions into classes</a:t>
            </a:r>
          </a:p>
          <a:p>
            <a:pPr lvl="1"/>
            <a:r>
              <a:rPr lang="en-US" sz="2300" dirty="0" smtClean="0"/>
              <a:t>Identifies inheritance and composition relationships between recovered classes</a:t>
            </a:r>
          </a:p>
          <a:p>
            <a:r>
              <a:rPr lang="en-US" sz="2700" dirty="0" smtClean="0"/>
              <a:t>Tested on 10 applications</a:t>
            </a:r>
          </a:p>
          <a:p>
            <a:pPr lvl="1"/>
            <a:r>
              <a:rPr lang="en-US" sz="2300" dirty="0" smtClean="0"/>
              <a:t>High degree of agreement with source-code  hierarchy</a:t>
            </a:r>
            <a:endParaRPr lang="en-US" sz="2300" dirty="0"/>
          </a:p>
        </p:txBody>
      </p:sp>
      <p:sp>
        <p:nvSpPr>
          <p:cNvPr id="4" name="Slide Number Placeholder 3"/>
          <p:cNvSpPr>
            <a:spLocks noGrp="1"/>
          </p:cNvSpPr>
          <p:nvPr>
            <p:ph type="sldNum" sz="quarter" idx="12"/>
          </p:nvPr>
        </p:nvSpPr>
        <p:spPr/>
        <p:txBody>
          <a:bodyPr/>
          <a:lstStyle/>
          <a:p>
            <a:fld id="{61790EBF-2842-40BA-9364-7C045D9A1DE9}" type="slidenum">
              <a:rPr lang="en-US" smtClean="0">
                <a:latin typeface="Cambria" panose="02040503050406030204" pitchFamily="18" charset="0"/>
              </a:rPr>
              <a:t>2</a:t>
            </a:fld>
            <a:endParaRPr lang="en-US" dirty="0">
              <a:latin typeface="Cambria" panose="02040503050406030204" pitchFamily="18" charset="0"/>
            </a:endParaRPr>
          </a:p>
        </p:txBody>
      </p:sp>
      <p:sp>
        <p:nvSpPr>
          <p:cNvPr id="12" name="Right Arrow 11"/>
          <p:cNvSpPr/>
          <p:nvPr/>
        </p:nvSpPr>
        <p:spPr>
          <a:xfrm>
            <a:off x="6424834" y="1447800"/>
            <a:ext cx="838200" cy="5334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C00000"/>
              </a:solidFill>
              <a:latin typeface="Cambria" panose="02040503050406030204" pitchFamily="18" charset="0"/>
            </a:endParaRPr>
          </a:p>
        </p:txBody>
      </p:sp>
      <p:pic>
        <p:nvPicPr>
          <p:cNvPr id="21" name="Content Placeholder 2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69569" y="1143000"/>
            <a:ext cx="1609211" cy="1426346"/>
          </a:xfrm>
        </p:spPr>
      </p:pic>
      <p:sp>
        <p:nvSpPr>
          <p:cNvPr id="22" name="Right Arrow 21"/>
          <p:cNvSpPr/>
          <p:nvPr/>
        </p:nvSpPr>
        <p:spPr>
          <a:xfrm rot="5400000">
            <a:off x="7565164" y="2590800"/>
            <a:ext cx="838200" cy="5334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mbria" panose="02040503050406030204" pitchFamily="18" charset="0"/>
            </a:endParaRPr>
          </a:p>
        </p:txBody>
      </p:sp>
      <p:cxnSp>
        <p:nvCxnSpPr>
          <p:cNvPr id="23" name="Straight Connector 22"/>
          <p:cNvCxnSpPr>
            <a:endCxn id="29" idx="0"/>
          </p:cNvCxnSpPr>
          <p:nvPr/>
        </p:nvCxnSpPr>
        <p:spPr>
          <a:xfrm>
            <a:off x="6280090" y="5188738"/>
            <a:ext cx="869890" cy="708231"/>
          </a:xfrm>
          <a:prstGeom prst="line">
            <a:avLst/>
          </a:prstGeom>
          <a:noFill/>
          <a:ln w="38100" cap="flat" cmpd="sng" algn="ctr">
            <a:solidFill>
              <a:sysClr val="windowText" lastClr="000000"/>
            </a:solidFill>
            <a:prstDash val="solid"/>
            <a:headEnd type="triangle" w="lg" len="lg"/>
            <a:tailEnd type="none"/>
          </a:ln>
          <a:effectLst/>
        </p:spPr>
      </p:cxnSp>
      <p:cxnSp>
        <p:nvCxnSpPr>
          <p:cNvPr id="24" name="Straight Connector 23"/>
          <p:cNvCxnSpPr>
            <a:endCxn id="26" idx="0"/>
          </p:cNvCxnSpPr>
          <p:nvPr/>
        </p:nvCxnSpPr>
        <p:spPr>
          <a:xfrm flipH="1">
            <a:off x="4711580" y="5188738"/>
            <a:ext cx="1003420" cy="708233"/>
          </a:xfrm>
          <a:prstGeom prst="line">
            <a:avLst/>
          </a:prstGeom>
          <a:noFill/>
          <a:ln w="38100" cap="flat" cmpd="sng" algn="ctr">
            <a:solidFill>
              <a:sysClr val="windowText" lastClr="000000"/>
            </a:solidFill>
            <a:prstDash val="solid"/>
            <a:headEnd type="triangle" w="lg" len="lg"/>
            <a:tailEnd type="none"/>
          </a:ln>
          <a:effectLst/>
        </p:spPr>
      </p:cxnSp>
      <p:cxnSp>
        <p:nvCxnSpPr>
          <p:cNvPr id="25" name="Straight Connector 24"/>
          <p:cNvCxnSpPr/>
          <p:nvPr/>
        </p:nvCxnSpPr>
        <p:spPr>
          <a:xfrm flipH="1">
            <a:off x="7263034" y="5132120"/>
            <a:ext cx="800634" cy="659080"/>
          </a:xfrm>
          <a:prstGeom prst="line">
            <a:avLst/>
          </a:prstGeom>
          <a:noFill/>
          <a:ln w="38100" cap="flat" cmpd="sng" algn="ctr">
            <a:solidFill>
              <a:srgbClr val="FF0000"/>
            </a:solidFill>
            <a:prstDash val="solid"/>
            <a:headEnd type="none"/>
            <a:tailEnd type="diamond" w="lg" len="lg"/>
          </a:ln>
          <a:effectLst/>
        </p:spPr>
      </p:cxnSp>
      <p:sp>
        <p:nvSpPr>
          <p:cNvPr id="26" name="Oval 25"/>
          <p:cNvSpPr/>
          <p:nvPr/>
        </p:nvSpPr>
        <p:spPr>
          <a:xfrm>
            <a:off x="4101980" y="5896971"/>
            <a:ext cx="1219200" cy="380999"/>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50" b="0" i="0" u="none" strike="noStrike" kern="0" cap="none" spc="0" normalizeH="0" baseline="0" noProof="0" dirty="0" smtClean="0">
                <a:ln>
                  <a:noFill/>
                </a:ln>
                <a:solidFill>
                  <a:prstClr val="white"/>
                </a:solidFill>
                <a:effectLst/>
                <a:uLnTx/>
                <a:uFillTx/>
                <a:latin typeface="Cambria" panose="02040503050406030204" pitchFamily="18" charset="0"/>
              </a:rPr>
              <a:t>Class C</a:t>
            </a:r>
          </a:p>
        </p:txBody>
      </p:sp>
      <p:sp>
        <p:nvSpPr>
          <p:cNvPr id="27" name="Oval 26"/>
          <p:cNvSpPr/>
          <p:nvPr/>
        </p:nvSpPr>
        <p:spPr>
          <a:xfrm>
            <a:off x="7759580" y="4807738"/>
            <a:ext cx="1219200" cy="381000"/>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50" b="0" i="0" u="none" strike="noStrike" kern="0" cap="none" spc="0" normalizeH="0" baseline="0" noProof="0" dirty="0" smtClean="0">
                <a:ln>
                  <a:noFill/>
                </a:ln>
                <a:solidFill>
                  <a:prstClr val="white"/>
                </a:solidFill>
                <a:effectLst/>
                <a:uLnTx/>
                <a:uFillTx/>
                <a:latin typeface="Cambria" panose="02040503050406030204" pitchFamily="18" charset="0"/>
              </a:rPr>
              <a:t>Class B</a:t>
            </a:r>
          </a:p>
        </p:txBody>
      </p:sp>
      <p:sp>
        <p:nvSpPr>
          <p:cNvPr id="28" name="Oval 27"/>
          <p:cNvSpPr/>
          <p:nvPr/>
        </p:nvSpPr>
        <p:spPr>
          <a:xfrm>
            <a:off x="5321180" y="4807738"/>
            <a:ext cx="1219200" cy="381000"/>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50" b="0" i="0" u="none" strike="noStrike" kern="0" cap="none" spc="0" normalizeH="0" baseline="0" noProof="0" dirty="0" smtClean="0">
                <a:ln>
                  <a:noFill/>
                </a:ln>
                <a:solidFill>
                  <a:prstClr val="white"/>
                </a:solidFill>
                <a:effectLst/>
                <a:uLnTx/>
                <a:uFillTx/>
                <a:latin typeface="Cambria" panose="02040503050406030204" pitchFamily="18" charset="0"/>
              </a:rPr>
              <a:t>Class A</a:t>
            </a:r>
          </a:p>
        </p:txBody>
      </p:sp>
      <p:sp>
        <p:nvSpPr>
          <p:cNvPr id="29" name="Oval 28"/>
          <p:cNvSpPr/>
          <p:nvPr/>
        </p:nvSpPr>
        <p:spPr>
          <a:xfrm>
            <a:off x="6540380" y="5896969"/>
            <a:ext cx="1219200" cy="381001"/>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40" b="0" i="0" u="none" strike="noStrike" kern="0" cap="none" spc="0" normalizeH="0" baseline="0" noProof="0" dirty="0" smtClean="0">
                <a:ln>
                  <a:noFill/>
                </a:ln>
                <a:solidFill>
                  <a:prstClr val="white"/>
                </a:solidFill>
                <a:effectLst/>
                <a:uLnTx/>
                <a:uFillTx/>
                <a:latin typeface="Cambria" panose="02040503050406030204" pitchFamily="18" charset="0"/>
              </a:rPr>
              <a:t>Class D</a:t>
            </a:r>
          </a:p>
        </p:txBody>
      </p:sp>
      <p:sp>
        <p:nvSpPr>
          <p:cNvPr id="30" name="Rounded Rectangular Callout 29"/>
          <p:cNvSpPr/>
          <p:nvPr/>
        </p:nvSpPr>
        <p:spPr>
          <a:xfrm>
            <a:off x="4191000" y="4426738"/>
            <a:ext cx="978136" cy="762000"/>
          </a:xfrm>
          <a:prstGeom prst="wedgeRoundRectCallout">
            <a:avLst>
              <a:gd name="adj1" fmla="val 62370"/>
              <a:gd name="adj2" fmla="val 23247"/>
              <a:gd name="adj3"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mbria" panose="02040503050406030204" pitchFamily="18" charset="0"/>
              </a:rPr>
              <a:t>Methods: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0x8048394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0x80483a5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mbria" panose="02040503050406030204" pitchFamily="18" charset="0"/>
              </a:rPr>
              <a:t>…</a:t>
            </a:r>
          </a:p>
        </p:txBody>
      </p:sp>
      <p:sp>
        <p:nvSpPr>
          <p:cNvPr id="31" name="Rounded Rectangular Callout 30"/>
          <p:cNvSpPr/>
          <p:nvPr/>
        </p:nvSpPr>
        <p:spPr>
          <a:xfrm>
            <a:off x="6615868" y="4426738"/>
            <a:ext cx="991668" cy="762000"/>
          </a:xfrm>
          <a:prstGeom prst="wedgeRoundRectCallout">
            <a:avLst>
              <a:gd name="adj1" fmla="val 62370"/>
              <a:gd name="adj2" fmla="val 23247"/>
              <a:gd name="adj3"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mbria" panose="02040503050406030204" pitchFamily="18" charset="0"/>
              </a:rPr>
              <a:t>Methods: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0x80484f0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0x8048630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a:t>
            </a:r>
          </a:p>
        </p:txBody>
      </p:sp>
      <p:sp>
        <p:nvSpPr>
          <p:cNvPr id="32" name="Rounded Rectangular Callout 31"/>
          <p:cNvSpPr/>
          <p:nvPr/>
        </p:nvSpPr>
        <p:spPr>
          <a:xfrm>
            <a:off x="5473224" y="5515970"/>
            <a:ext cx="951610" cy="762000"/>
          </a:xfrm>
          <a:prstGeom prst="wedgeRoundRectCallout">
            <a:avLst>
              <a:gd name="adj1" fmla="val -63700"/>
              <a:gd name="adj2" fmla="val 31098"/>
              <a:gd name="adj3"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mbria" panose="02040503050406030204" pitchFamily="18" charset="0"/>
              </a:rPr>
              <a:t>Methods: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0x80485bf</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0x8048607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mbria" panose="02040503050406030204" pitchFamily="18" charset="0"/>
              </a:rPr>
              <a:t>…</a:t>
            </a:r>
          </a:p>
        </p:txBody>
      </p:sp>
      <p:sp>
        <p:nvSpPr>
          <p:cNvPr id="33" name="Rounded Rectangular Callout 32"/>
          <p:cNvSpPr/>
          <p:nvPr/>
        </p:nvSpPr>
        <p:spPr>
          <a:xfrm>
            <a:off x="7984264" y="5515971"/>
            <a:ext cx="994515" cy="762000"/>
          </a:xfrm>
          <a:prstGeom prst="wedgeRoundRectCallout">
            <a:avLst>
              <a:gd name="adj1" fmla="val -65357"/>
              <a:gd name="adj2" fmla="val 26273"/>
              <a:gd name="adj3"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mbria" panose="02040503050406030204" pitchFamily="18" charset="0"/>
              </a:rPr>
              <a:t>Methods: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0x804854a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0x8048576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a:t>
            </a:r>
          </a:p>
        </p:txBody>
      </p:sp>
      <p:cxnSp>
        <p:nvCxnSpPr>
          <p:cNvPr id="34" name="Straight Connector 33"/>
          <p:cNvCxnSpPr/>
          <p:nvPr/>
        </p:nvCxnSpPr>
        <p:spPr>
          <a:xfrm flipH="1">
            <a:off x="6401868" y="3657546"/>
            <a:ext cx="456132" cy="0"/>
          </a:xfrm>
          <a:prstGeom prst="line">
            <a:avLst/>
          </a:prstGeom>
          <a:noFill/>
          <a:ln w="38100" cap="flat" cmpd="sng" algn="ctr">
            <a:solidFill>
              <a:sysClr val="windowText" lastClr="000000"/>
            </a:solidFill>
            <a:prstDash val="solid"/>
            <a:headEnd type="triangle" w="lg" len="lg"/>
            <a:tailEnd type="none"/>
          </a:ln>
          <a:effectLst/>
        </p:spPr>
      </p:cxnSp>
      <p:cxnSp>
        <p:nvCxnSpPr>
          <p:cNvPr id="35" name="Straight Connector 34"/>
          <p:cNvCxnSpPr/>
          <p:nvPr/>
        </p:nvCxnSpPr>
        <p:spPr>
          <a:xfrm flipH="1">
            <a:off x="6443674" y="4035713"/>
            <a:ext cx="456132" cy="0"/>
          </a:xfrm>
          <a:prstGeom prst="line">
            <a:avLst/>
          </a:prstGeom>
          <a:noFill/>
          <a:ln w="38100" cap="flat" cmpd="sng" algn="ctr">
            <a:solidFill>
              <a:srgbClr val="FF0000"/>
            </a:solidFill>
            <a:prstDash val="solid"/>
            <a:headEnd type="none"/>
            <a:tailEnd type="diamond" w="lg" len="lg"/>
          </a:ln>
          <a:effectLst/>
        </p:spPr>
      </p:cxnSp>
      <p:sp>
        <p:nvSpPr>
          <p:cNvPr id="36" name="TextBox 35"/>
          <p:cNvSpPr txBox="1"/>
          <p:nvPr/>
        </p:nvSpPr>
        <p:spPr>
          <a:xfrm>
            <a:off x="6899806" y="3505200"/>
            <a:ext cx="137569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mbria" panose="02040503050406030204" pitchFamily="18" charset="0"/>
              </a:rPr>
              <a:t>Inheritance (Is A)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mbria" panose="02040503050406030204" pitchFamily="18" charset="0"/>
              </a:rPr>
              <a:t>relationship</a:t>
            </a:r>
          </a:p>
        </p:txBody>
      </p:sp>
      <p:sp>
        <p:nvSpPr>
          <p:cNvPr id="37" name="TextBox 36"/>
          <p:cNvSpPr txBox="1"/>
          <p:nvPr/>
        </p:nvSpPr>
        <p:spPr>
          <a:xfrm>
            <a:off x="6899806" y="3886200"/>
            <a:ext cx="154882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mbria" panose="02040503050406030204" pitchFamily="18" charset="0"/>
              </a:rPr>
              <a:t>Composition</a:t>
            </a:r>
            <a:r>
              <a:rPr kumimoji="0" lang="en-US" sz="1200" b="0" i="0" u="none" strike="noStrike" kern="0" cap="none" spc="0" normalizeH="0" noProof="0" dirty="0" smtClean="0">
                <a:ln>
                  <a:noFill/>
                </a:ln>
                <a:solidFill>
                  <a:prstClr val="black"/>
                </a:solidFill>
                <a:effectLst/>
                <a:uLnTx/>
                <a:uFillTx/>
                <a:latin typeface="Cambria" panose="02040503050406030204" pitchFamily="18" charset="0"/>
              </a:rPr>
              <a:t> (Has 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mbria" panose="02040503050406030204" pitchFamily="18" charset="0"/>
              </a:rPr>
              <a:t>relationship</a:t>
            </a:r>
          </a:p>
        </p:txBody>
      </p:sp>
    </p:spTree>
    <p:extLst>
      <p:ext uri="{BB962C8B-B14F-4D97-AF65-F5344CB8AC3E}">
        <p14:creationId xmlns:p14="http://schemas.microsoft.com/office/powerpoint/2010/main" val="12319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par>
                          <p:cTn id="61" fill="hold">
                            <p:stCondLst>
                              <p:cond delay="400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
                                            <p:txEl>
                                              <p:pRg st="5" end="5"/>
                                            </p:txEl>
                                          </p:spTgt>
                                        </p:tgtEl>
                                        <p:attrNameLst>
                                          <p:attrName>style.visibility</p:attrName>
                                        </p:attrNameLst>
                                      </p:cBhvr>
                                      <p:to>
                                        <p:strVal val="visible"/>
                                      </p:to>
                                    </p:set>
                                    <p:animEffect transition="in" filter="fade">
                                      <p:cBhvr>
                                        <p:cTn id="75" dur="500"/>
                                        <p:tgtEl>
                                          <p:spTgt spid="6">
                                            <p:txEl>
                                              <p:pRg st="5" end="5"/>
                                            </p:txEl>
                                          </p:spTgt>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par>
                                <p:cTn id="80" presetID="10" presetClass="entr" presetSubtype="0" fill="hold"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par>
                                <p:cTn id="83" presetID="10" presetClass="entr" presetSubtype="0"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par>
                                <p:cTn id="92" presetID="10" presetClass="entr" presetSubtype="0" fill="hold"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par>
                                <p:cTn id="95" presetID="10" presetClass="entr" presetSubtype="0" fill="hold"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6">
                                            <p:txEl>
                                              <p:pRg st="6" end="6"/>
                                            </p:txEl>
                                          </p:spTgt>
                                        </p:tgtEl>
                                        <p:attrNameLst>
                                          <p:attrName>style.visibility</p:attrName>
                                        </p:attrNameLst>
                                      </p:cBhvr>
                                      <p:to>
                                        <p:strVal val="visible"/>
                                      </p:to>
                                    </p:set>
                                    <p:animEffect transition="in" filter="fade">
                                      <p:cBhvr>
                                        <p:cTn id="102" dur="500"/>
                                        <p:tgtEl>
                                          <p:spTgt spid="6">
                                            <p:txEl>
                                              <p:pRg st="6" end="6"/>
                                            </p:txEl>
                                          </p:spTgt>
                                        </p:tgtEl>
                                      </p:cBhvr>
                                    </p:animEffect>
                                  </p:childTnLst>
                                </p:cTn>
                              </p:par>
                              <p:par>
                                <p:cTn id="103" presetID="10" presetClass="entr" presetSubtype="0" fill="hold" nodeType="withEffect">
                                  <p:stCondLst>
                                    <p:cond delay="0"/>
                                  </p:stCondLst>
                                  <p:childTnLst>
                                    <p:set>
                                      <p:cBhvr>
                                        <p:cTn id="104" dur="1" fill="hold">
                                          <p:stCondLst>
                                            <p:cond delay="0"/>
                                          </p:stCondLst>
                                        </p:cTn>
                                        <p:tgtEl>
                                          <p:spTgt spid="6">
                                            <p:txEl>
                                              <p:pRg st="7" end="7"/>
                                            </p:txEl>
                                          </p:spTgt>
                                        </p:tgtEl>
                                        <p:attrNameLst>
                                          <p:attrName>style.visibility</p:attrName>
                                        </p:attrNameLst>
                                      </p:cBhvr>
                                      <p:to>
                                        <p:strVal val="visible"/>
                                      </p:to>
                                    </p:set>
                                    <p:animEffect transition="in" filter="fade">
                                      <p:cBhvr>
                                        <p:cTn id="10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2" grpId="0" animBg="1"/>
      <p:bldP spid="22" grpId="0" animBg="1"/>
      <p:bldP spid="26" grpId="0" animBg="1"/>
      <p:bldP spid="27" grpId="0" animBg="1"/>
      <p:bldP spid="28" grpId="0" animBg="1"/>
      <p:bldP spid="29" grpId="0" animBg="1"/>
      <p:bldP spid="30" grpId="0" animBg="1"/>
      <p:bldP spid="31" grpId="0" animBg="1"/>
      <p:bldP spid="32" grpId="0" animBg="1"/>
      <p:bldP spid="33" grpId="0" animBg="1"/>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Test Suite                                                                                                                                                                              </a:t>
            </a:r>
            <a:endParaRPr lang="en-US" dirty="0"/>
          </a:p>
        </p:txBody>
      </p:sp>
      <p:sp>
        <p:nvSpPr>
          <p:cNvPr id="3" name="Content Placeholder 2"/>
          <p:cNvSpPr>
            <a:spLocks noGrp="1"/>
          </p:cNvSpPr>
          <p:nvPr>
            <p:ph sz="half" idx="1"/>
          </p:nvPr>
        </p:nvSpPr>
        <p:spPr>
          <a:xfrm>
            <a:off x="152400" y="1143000"/>
            <a:ext cx="5562600" cy="5562600"/>
          </a:xfrm>
        </p:spPr>
        <p:txBody>
          <a:bodyPr/>
          <a:lstStyle/>
          <a:p>
            <a:r>
              <a:rPr lang="en-US" dirty="0" smtClean="0"/>
              <a:t>32-bit binaries of 10 C++ applications</a:t>
            </a:r>
          </a:p>
          <a:p>
            <a:r>
              <a:rPr lang="en-US" dirty="0" smtClean="0"/>
              <a:t>g++, default optimization levels</a:t>
            </a:r>
          </a:p>
          <a:p>
            <a:r>
              <a:rPr lang="en-US" dirty="0" smtClean="0"/>
              <a:t>Pin – dynamic instrumentation and analysis</a:t>
            </a:r>
          </a:p>
          <a:p>
            <a:r>
              <a:rPr lang="en-US" dirty="0" smtClean="0"/>
              <a:t>Test suite that came with applications</a:t>
            </a:r>
            <a:endParaRPr lang="en-US" dirty="0"/>
          </a:p>
        </p:txBody>
      </p:sp>
      <p:sp>
        <p:nvSpPr>
          <p:cNvPr id="7" name="Content Placeholder 6"/>
          <p:cNvSpPr>
            <a:spLocks noGrp="1"/>
          </p:cNvSpPr>
          <p:nvPr>
            <p:ph sz="half" idx="2"/>
          </p:nvPr>
        </p:nvSpPr>
        <p:spPr>
          <a:xfrm>
            <a:off x="5791200" y="1143000"/>
            <a:ext cx="3200400" cy="5562600"/>
          </a:xfrm>
        </p:spPr>
        <p:txBody>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20</a:t>
            </a:fld>
            <a:endParaRPr lang="en-US"/>
          </a:p>
        </p:txBody>
      </p:sp>
      <p:sp>
        <p:nvSpPr>
          <p:cNvPr id="42" name="Rectangle 41"/>
          <p:cNvSpPr/>
          <p:nvPr/>
        </p:nvSpPr>
        <p:spPr>
          <a:xfrm>
            <a:off x="2895600" y="6553200"/>
            <a:ext cx="3124200" cy="137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791317699"/>
              </p:ext>
            </p:extLst>
          </p:nvPr>
        </p:nvGraphicFramePr>
        <p:xfrm>
          <a:off x="5791200" y="1143000"/>
          <a:ext cx="3200400" cy="5181605"/>
        </p:xfrm>
        <a:graphic>
          <a:graphicData uri="http://schemas.openxmlformats.org/drawingml/2006/table">
            <a:tbl>
              <a:tblPr firstRow="1" bandRow="1">
                <a:tableStyleId>{5C22544A-7EE6-4342-B048-85BDC9FD1C3A}</a:tableStyleId>
              </a:tblPr>
              <a:tblGrid>
                <a:gridCol w="3200400"/>
              </a:tblGrid>
              <a:tr h="523455">
                <a:tc>
                  <a:txBody>
                    <a:bodyPr/>
                    <a:lstStyle/>
                    <a:p>
                      <a:pPr algn="ctr"/>
                      <a:r>
                        <a:rPr lang="en-US" sz="1800" dirty="0" smtClean="0">
                          <a:latin typeface="Cambria" panose="02040503050406030204" pitchFamily="18" charset="0"/>
                        </a:rPr>
                        <a:t>Application</a:t>
                      </a:r>
                      <a:endParaRPr lang="en-US" sz="1800" dirty="0">
                        <a:latin typeface="Cambria" panose="02040503050406030204" pitchFamily="18" charset="0"/>
                      </a:endParaRPr>
                    </a:p>
                  </a:txBody>
                  <a:tcPr marL="45720" marR="45720" marT="0" marB="0" anchor="ctr"/>
                </a:tc>
              </a:tr>
              <a:tr h="465815">
                <a:tc>
                  <a:txBody>
                    <a:bodyPr/>
                    <a:lstStyle/>
                    <a:p>
                      <a:r>
                        <a:rPr lang="en-US" sz="1600" dirty="0" err="1" smtClean="0">
                          <a:latin typeface="Cambria" panose="02040503050406030204" pitchFamily="18" charset="0"/>
                        </a:rPr>
                        <a:t>TinyXML</a:t>
                      </a:r>
                      <a:r>
                        <a:rPr lang="en-US" sz="1600" baseline="0" dirty="0" smtClean="0">
                          <a:latin typeface="Cambria" panose="02040503050406030204" pitchFamily="18" charset="0"/>
                        </a:rPr>
                        <a:t> – XML Parser</a:t>
                      </a:r>
                      <a:endParaRPr lang="en-US" sz="1600" dirty="0">
                        <a:latin typeface="Cambria" panose="02040503050406030204" pitchFamily="18" charset="0"/>
                      </a:endParaRPr>
                    </a:p>
                  </a:txBody>
                  <a:tcPr marL="45720" marR="45720" marT="0" marB="0" anchor="ctr"/>
                </a:tc>
              </a:tr>
              <a:tr h="465815">
                <a:tc>
                  <a:txBody>
                    <a:bodyPr/>
                    <a:lstStyle/>
                    <a:p>
                      <a:r>
                        <a:rPr lang="en-US" sz="1600" dirty="0" err="1" smtClean="0">
                          <a:latin typeface="Cambria" panose="02040503050406030204" pitchFamily="18" charset="0"/>
                        </a:rPr>
                        <a:t>Astyle</a:t>
                      </a:r>
                      <a:r>
                        <a:rPr lang="en-US" sz="1600" dirty="0" smtClean="0">
                          <a:latin typeface="Cambria" panose="02040503050406030204" pitchFamily="18" charset="0"/>
                        </a:rPr>
                        <a:t> – source-code beautifier</a:t>
                      </a:r>
                      <a:endParaRPr lang="en-US" sz="1600" dirty="0">
                        <a:latin typeface="Cambria" panose="02040503050406030204" pitchFamily="18" charset="0"/>
                      </a:endParaRPr>
                    </a:p>
                  </a:txBody>
                  <a:tcPr marL="45720" marR="45720" marT="0" marB="0" anchor="ctr"/>
                </a:tc>
              </a:tr>
              <a:tr h="465815">
                <a:tc>
                  <a:txBody>
                    <a:bodyPr/>
                    <a:lstStyle/>
                    <a:p>
                      <a:r>
                        <a:rPr lang="en-US" sz="1600" dirty="0" err="1" smtClean="0">
                          <a:latin typeface="Cambria" panose="02040503050406030204" pitchFamily="18" charset="0"/>
                        </a:rPr>
                        <a:t>gperf</a:t>
                      </a:r>
                      <a:r>
                        <a:rPr lang="en-US" sz="1600" baseline="0" dirty="0" smtClean="0">
                          <a:latin typeface="Cambria" panose="02040503050406030204" pitchFamily="18" charset="0"/>
                        </a:rPr>
                        <a:t> – hash function generator</a:t>
                      </a:r>
                      <a:endParaRPr lang="en-US" sz="1600" dirty="0">
                        <a:latin typeface="Cambria" panose="02040503050406030204" pitchFamily="18" charset="0"/>
                      </a:endParaRPr>
                    </a:p>
                  </a:txBody>
                  <a:tcPr marL="45720" marR="45720" marT="0" marB="0" anchor="ctr"/>
                </a:tc>
              </a:tr>
              <a:tr h="465815">
                <a:tc>
                  <a:txBody>
                    <a:bodyPr/>
                    <a:lstStyle/>
                    <a:p>
                      <a:r>
                        <a:rPr lang="en-US" sz="1600" dirty="0" err="1" smtClean="0">
                          <a:latin typeface="Cambria" panose="02040503050406030204" pitchFamily="18" charset="0"/>
                        </a:rPr>
                        <a:t>cppcheck</a:t>
                      </a:r>
                      <a:r>
                        <a:rPr lang="en-US" sz="1600" dirty="0" smtClean="0">
                          <a:latin typeface="Cambria" panose="02040503050406030204" pitchFamily="18" charset="0"/>
                        </a:rPr>
                        <a:t> – C++ static code analyzer</a:t>
                      </a:r>
                      <a:endParaRPr lang="en-US" sz="1600" dirty="0">
                        <a:latin typeface="Cambria" panose="02040503050406030204" pitchFamily="18" charset="0"/>
                      </a:endParaRPr>
                    </a:p>
                  </a:txBody>
                  <a:tcPr marL="45720" marR="45720" marT="0" marB="0" anchor="ctr"/>
                </a:tc>
              </a:tr>
              <a:tr h="465815">
                <a:tc>
                  <a:txBody>
                    <a:bodyPr/>
                    <a:lstStyle/>
                    <a:p>
                      <a:r>
                        <a:rPr lang="en-US" sz="1600" dirty="0" smtClean="0">
                          <a:latin typeface="Cambria" panose="02040503050406030204" pitchFamily="18" charset="0"/>
                        </a:rPr>
                        <a:t>re2c – scanner generator</a:t>
                      </a:r>
                      <a:endParaRPr lang="en-US" sz="1600" dirty="0">
                        <a:latin typeface="Cambria" panose="02040503050406030204" pitchFamily="18" charset="0"/>
                      </a:endParaRPr>
                    </a:p>
                  </a:txBody>
                  <a:tcPr marL="45720" marR="45720" marT="0" marB="0" anchor="ctr"/>
                </a:tc>
              </a:tr>
              <a:tr h="465815">
                <a:tc>
                  <a:txBody>
                    <a:bodyPr/>
                    <a:lstStyle/>
                    <a:p>
                      <a:r>
                        <a:rPr lang="en-US" sz="1600" dirty="0" err="1" smtClean="0">
                          <a:latin typeface="Cambria" panose="02040503050406030204" pitchFamily="18" charset="0"/>
                        </a:rPr>
                        <a:t>lshw</a:t>
                      </a:r>
                      <a:r>
                        <a:rPr lang="en-US" sz="1600" dirty="0" smtClean="0">
                          <a:latin typeface="Cambria" panose="02040503050406030204" pitchFamily="18" charset="0"/>
                        </a:rPr>
                        <a:t> – hardware </a:t>
                      </a:r>
                      <a:r>
                        <a:rPr lang="en-US" sz="1600" dirty="0" err="1" smtClean="0">
                          <a:latin typeface="Cambria" panose="02040503050406030204" pitchFamily="18" charset="0"/>
                        </a:rPr>
                        <a:t>lister</a:t>
                      </a:r>
                      <a:endParaRPr lang="en-US" sz="1600" dirty="0">
                        <a:latin typeface="Cambria" panose="02040503050406030204" pitchFamily="18" charset="0"/>
                      </a:endParaRPr>
                    </a:p>
                  </a:txBody>
                  <a:tcPr marL="45720" marR="45720" marT="0" marB="0" anchor="ctr"/>
                </a:tc>
              </a:tr>
              <a:tr h="465815">
                <a:tc>
                  <a:txBody>
                    <a:bodyPr/>
                    <a:lstStyle/>
                    <a:p>
                      <a:r>
                        <a:rPr lang="en-US" sz="1600" dirty="0" err="1" smtClean="0">
                          <a:latin typeface="Cambria" panose="02040503050406030204" pitchFamily="18" charset="0"/>
                        </a:rPr>
                        <a:t>smartctl</a:t>
                      </a:r>
                      <a:r>
                        <a:rPr lang="en-US" sz="1600" dirty="0" smtClean="0">
                          <a:latin typeface="Cambria" panose="02040503050406030204" pitchFamily="18" charset="0"/>
                        </a:rPr>
                        <a:t> – SMART</a:t>
                      </a:r>
                      <a:r>
                        <a:rPr lang="en-US" sz="1600" baseline="0" dirty="0" smtClean="0">
                          <a:latin typeface="Cambria" panose="02040503050406030204" pitchFamily="18" charset="0"/>
                        </a:rPr>
                        <a:t> disk analyzer</a:t>
                      </a:r>
                      <a:endParaRPr lang="en-US" sz="1600" dirty="0">
                        <a:latin typeface="Cambria" panose="02040503050406030204" pitchFamily="18" charset="0"/>
                      </a:endParaRPr>
                    </a:p>
                  </a:txBody>
                  <a:tcPr marL="45720" marR="45720" marT="0" marB="0" anchor="ctr"/>
                </a:tc>
              </a:tr>
              <a:tr h="465815">
                <a:tc>
                  <a:txBody>
                    <a:bodyPr/>
                    <a:lstStyle/>
                    <a:p>
                      <a:r>
                        <a:rPr lang="en-US" sz="1600" dirty="0" err="1" smtClean="0">
                          <a:latin typeface="Cambria" panose="02040503050406030204" pitchFamily="18" charset="0"/>
                        </a:rPr>
                        <a:t>pdftohtml</a:t>
                      </a:r>
                      <a:r>
                        <a:rPr lang="en-US" sz="1600" dirty="0" smtClean="0">
                          <a:latin typeface="Cambria" panose="02040503050406030204" pitchFamily="18" charset="0"/>
                        </a:rPr>
                        <a:t> – pdf to html converter</a:t>
                      </a:r>
                      <a:endParaRPr lang="en-US" sz="1600" dirty="0">
                        <a:latin typeface="Cambria" panose="02040503050406030204" pitchFamily="18" charset="0"/>
                      </a:endParaRPr>
                    </a:p>
                  </a:txBody>
                  <a:tcPr marL="45720" marR="45720" marT="0" marB="0" anchor="ctr"/>
                </a:tc>
              </a:tr>
              <a:tr h="465815">
                <a:tc>
                  <a:txBody>
                    <a:bodyPr/>
                    <a:lstStyle/>
                    <a:p>
                      <a:r>
                        <a:rPr lang="en-US" sz="1600" dirty="0" smtClean="0">
                          <a:latin typeface="Cambria" panose="02040503050406030204" pitchFamily="18" charset="0"/>
                        </a:rPr>
                        <a:t>p7zip – file </a:t>
                      </a:r>
                      <a:r>
                        <a:rPr lang="en-US" sz="1600" dirty="0" err="1" smtClean="0">
                          <a:latin typeface="Cambria" panose="02040503050406030204" pitchFamily="18" charset="0"/>
                        </a:rPr>
                        <a:t>archiver</a:t>
                      </a:r>
                      <a:endParaRPr lang="en-US" sz="1600" dirty="0">
                        <a:latin typeface="Cambria" panose="02040503050406030204" pitchFamily="18" charset="0"/>
                      </a:endParaRPr>
                    </a:p>
                  </a:txBody>
                  <a:tcPr marL="45720" marR="45720" marT="0" marB="0" anchor="ctr"/>
                </a:tc>
              </a:tr>
              <a:tr h="465815">
                <a:tc>
                  <a:txBody>
                    <a:bodyPr/>
                    <a:lstStyle/>
                    <a:p>
                      <a:r>
                        <a:rPr lang="en-US" sz="1600" dirty="0" err="1" smtClean="0">
                          <a:latin typeface="Cambria" panose="02040503050406030204" pitchFamily="18" charset="0"/>
                        </a:rPr>
                        <a:t>lzip</a:t>
                      </a:r>
                      <a:r>
                        <a:rPr lang="en-US" sz="1600" dirty="0" smtClean="0">
                          <a:latin typeface="Cambria" panose="02040503050406030204" pitchFamily="18" charset="0"/>
                        </a:rPr>
                        <a:t> – LZMA compressor</a:t>
                      </a:r>
                      <a:endParaRPr lang="en-US" sz="1600" dirty="0">
                        <a:latin typeface="Cambria" panose="02040503050406030204" pitchFamily="18" charset="0"/>
                      </a:endParaRPr>
                    </a:p>
                  </a:txBody>
                  <a:tcPr marL="45720" marR="45720" marT="0" marB="0" anchor="ctr"/>
                </a:tc>
              </a:tr>
            </a:tbl>
          </a:graphicData>
        </a:graphic>
      </p:graphicFrame>
      <p:sp>
        <p:nvSpPr>
          <p:cNvPr id="11" name="Rounded Rectangle 10"/>
          <p:cNvSpPr/>
          <p:nvPr/>
        </p:nvSpPr>
        <p:spPr>
          <a:xfrm>
            <a:off x="304800" y="4706679"/>
            <a:ext cx="1600200" cy="18288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mbria" panose="02040503050406030204" pitchFamily="18" charset="0"/>
              </a:rPr>
              <a:t>Size:</a:t>
            </a:r>
          </a:p>
          <a:p>
            <a:pPr algn="ctr"/>
            <a:r>
              <a:rPr lang="en-US" dirty="0" smtClean="0">
                <a:latin typeface="Cambria" panose="02040503050406030204" pitchFamily="18" charset="0"/>
              </a:rPr>
              <a:t>3.2 KLOC – 122 KLOC</a:t>
            </a:r>
            <a:endParaRPr lang="en-US" dirty="0">
              <a:latin typeface="Cambria" panose="02040503050406030204" pitchFamily="18" charset="0"/>
            </a:endParaRPr>
          </a:p>
        </p:txBody>
      </p:sp>
      <p:sp>
        <p:nvSpPr>
          <p:cNvPr id="12" name="Rounded Rectangle 11"/>
          <p:cNvSpPr/>
          <p:nvPr/>
        </p:nvSpPr>
        <p:spPr>
          <a:xfrm>
            <a:off x="2095500" y="4724400"/>
            <a:ext cx="1600200" cy="18288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mbria" panose="02040503050406030204" pitchFamily="18" charset="0"/>
              </a:rPr>
              <a:t>Coverage:</a:t>
            </a:r>
          </a:p>
          <a:p>
            <a:pPr algn="ctr"/>
            <a:r>
              <a:rPr lang="en-US" dirty="0" smtClean="0">
                <a:latin typeface="Cambria" panose="02040503050406030204" pitchFamily="18" charset="0"/>
              </a:rPr>
              <a:t>15% – 78%</a:t>
            </a:r>
            <a:endParaRPr lang="en-US" dirty="0">
              <a:latin typeface="Cambria" panose="02040503050406030204" pitchFamily="18" charset="0"/>
            </a:endParaRPr>
          </a:p>
        </p:txBody>
      </p:sp>
      <p:sp>
        <p:nvSpPr>
          <p:cNvPr id="13" name="Rounded Rectangle 12"/>
          <p:cNvSpPr/>
          <p:nvPr/>
        </p:nvSpPr>
        <p:spPr>
          <a:xfrm>
            <a:off x="3886200" y="4724400"/>
            <a:ext cx="1600200" cy="18288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mbria" panose="02040503050406030204" pitchFamily="18" charset="0"/>
              </a:rPr>
              <a:t>Methods to group:</a:t>
            </a:r>
          </a:p>
          <a:p>
            <a:pPr algn="ctr"/>
            <a:r>
              <a:rPr lang="en-US" dirty="0" smtClean="0">
                <a:latin typeface="Cambria" panose="02040503050406030204" pitchFamily="18" charset="0"/>
              </a:rPr>
              <a:t>11 – 657</a:t>
            </a:r>
            <a:endParaRPr lang="en-US" dirty="0">
              <a:latin typeface="Cambria" panose="02040503050406030204" pitchFamily="18" charset="0"/>
            </a:endParaRPr>
          </a:p>
        </p:txBody>
      </p:sp>
    </p:spTree>
    <p:extLst>
      <p:ext uri="{BB962C8B-B14F-4D97-AF65-F5344CB8AC3E}">
        <p14:creationId xmlns:p14="http://schemas.microsoft.com/office/powerpoint/2010/main" val="13171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1790EBF-2842-40BA-9364-7C045D9A1DE9}" type="slidenum">
              <a:rPr lang="en-US" smtClean="0"/>
              <a:t>21</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512047732"/>
              </p:ext>
            </p:extLst>
          </p:nvPr>
        </p:nvGraphicFramePr>
        <p:xfrm>
          <a:off x="152400" y="1143000"/>
          <a:ext cx="88392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9398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22</a:t>
            </a:fld>
            <a:endParaRPr lang="en-US"/>
          </a:p>
        </p:txBody>
      </p:sp>
      <p:graphicFrame>
        <p:nvGraphicFramePr>
          <p:cNvPr id="6" name="Chart 5"/>
          <p:cNvGraphicFramePr>
            <a:graphicFrameLocks/>
          </p:cNvGraphicFramePr>
          <p:nvPr>
            <p:extLst>
              <p:ext uri="{D42A27DB-BD31-4B8C-83A1-F6EECF244321}">
                <p14:modId xmlns:p14="http://schemas.microsoft.com/office/powerpoint/2010/main" val="3126854338"/>
              </p:ext>
            </p:extLst>
          </p:nvPr>
        </p:nvGraphicFramePr>
        <p:xfrm>
          <a:off x="152400" y="1143000"/>
          <a:ext cx="8839200" cy="5562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04392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Time Measurements</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23</a:t>
            </a:fld>
            <a:endParaRPr lang="en-US"/>
          </a:p>
        </p:txBody>
      </p:sp>
      <p:graphicFrame>
        <p:nvGraphicFramePr>
          <p:cNvPr id="13" name="Chart 12"/>
          <p:cNvGraphicFramePr>
            <a:graphicFrameLocks/>
          </p:cNvGraphicFramePr>
          <p:nvPr>
            <p:extLst>
              <p:ext uri="{D42A27DB-BD31-4B8C-83A1-F6EECF244321}">
                <p14:modId xmlns:p14="http://schemas.microsoft.com/office/powerpoint/2010/main" val="1928281266"/>
              </p:ext>
            </p:extLst>
          </p:nvPr>
        </p:nvGraphicFramePr>
        <p:xfrm>
          <a:off x="457200" y="1143000"/>
          <a:ext cx="85344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233819" y="3358022"/>
            <a:ext cx="989373" cy="369332"/>
          </a:xfrm>
          <a:prstGeom prst="rect">
            <a:avLst/>
          </a:prstGeom>
          <a:noFill/>
        </p:spPr>
        <p:txBody>
          <a:bodyPr wrap="none" rtlCol="0">
            <a:spAutoFit/>
          </a:bodyPr>
          <a:lstStyle/>
          <a:p>
            <a:r>
              <a:rPr lang="en-US" dirty="0" smtClean="0">
                <a:latin typeface="Cambria" panose="02040503050406030204" pitchFamily="18" charset="0"/>
              </a:rPr>
              <a:t>Seconds</a:t>
            </a:r>
            <a:endParaRPr lang="en-US" dirty="0">
              <a:latin typeface="Cambria" panose="02040503050406030204" pitchFamily="18" charset="0"/>
            </a:endParaRPr>
          </a:p>
        </p:txBody>
      </p:sp>
    </p:spTree>
    <p:extLst>
      <p:ext uri="{BB962C8B-B14F-4D97-AF65-F5344CB8AC3E}">
        <p14:creationId xmlns:p14="http://schemas.microsoft.com/office/powerpoint/2010/main" val="2505006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Experiments</a:t>
            </a:r>
            <a:endParaRPr lang="en-US" dirty="0"/>
          </a:p>
        </p:txBody>
      </p:sp>
      <p:sp>
        <p:nvSpPr>
          <p:cNvPr id="3" name="Content Placeholder 2"/>
          <p:cNvSpPr>
            <a:spLocks noGrp="1"/>
          </p:cNvSpPr>
          <p:nvPr>
            <p:ph idx="1"/>
          </p:nvPr>
        </p:nvSpPr>
        <p:spPr/>
        <p:txBody>
          <a:bodyPr>
            <a:normAutofit/>
          </a:bodyPr>
          <a:lstStyle/>
          <a:p>
            <a:r>
              <a:rPr lang="en-US" dirty="0" smtClean="0"/>
              <a:t>More scoring Metrics</a:t>
            </a:r>
          </a:p>
          <a:p>
            <a:pPr lvl="1"/>
            <a:r>
              <a:rPr lang="en-US" dirty="0" err="1" smtClean="0"/>
              <a:t>Jaccard</a:t>
            </a:r>
            <a:r>
              <a:rPr lang="en-US" dirty="0" smtClean="0"/>
              <a:t> Index</a:t>
            </a:r>
          </a:p>
          <a:p>
            <a:r>
              <a:rPr lang="en-US" dirty="0" smtClean="0"/>
              <a:t>Scoring against idealized ground truth</a:t>
            </a:r>
          </a:p>
          <a:p>
            <a:r>
              <a:rPr lang="en-US" dirty="0" smtClean="0"/>
              <a:t>Recovery of destructors</a:t>
            </a:r>
          </a:p>
          <a:p>
            <a:r>
              <a:rPr lang="en-US" dirty="0" smtClean="0"/>
              <a:t>Impact of code coverage on results</a:t>
            </a:r>
          </a:p>
          <a:p>
            <a:r>
              <a:rPr lang="en-US" dirty="0" err="1" smtClean="0"/>
              <a:t>Toolchain</a:t>
            </a:r>
            <a:r>
              <a:rPr lang="en-US" dirty="0" smtClean="0"/>
              <a:t> modifications</a:t>
            </a:r>
          </a:p>
          <a:p>
            <a:pPr lvl="1"/>
            <a:r>
              <a:rPr lang="en-US" dirty="0" smtClean="0"/>
              <a:t>Different optimization levels</a:t>
            </a:r>
          </a:p>
          <a:p>
            <a:pPr lvl="1"/>
            <a:r>
              <a:rPr lang="en-US" dirty="0" smtClean="0"/>
              <a:t>Different compilers (GCC, Intel C++ compiler)</a:t>
            </a:r>
          </a:p>
          <a:p>
            <a:pPr lvl="1"/>
            <a:r>
              <a:rPr lang="en-US" dirty="0" smtClean="0"/>
              <a:t>Different source languages (C++, D)</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24</a:t>
            </a:fld>
            <a:endParaRPr lang="en-US"/>
          </a:p>
        </p:txBody>
      </p:sp>
    </p:spTree>
    <p:extLst>
      <p:ext uri="{BB962C8B-B14F-4D97-AF65-F5344CB8AC3E}">
        <p14:creationId xmlns:p14="http://schemas.microsoft.com/office/powerpoint/2010/main" val="1207423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err="1" smtClean="0"/>
              <a:t>Concolic</a:t>
            </a:r>
            <a:r>
              <a:rPr lang="en-US" dirty="0" smtClean="0"/>
              <a:t> execution to increase method coverage</a:t>
            </a:r>
          </a:p>
          <a:p>
            <a:r>
              <a:rPr lang="en-US" dirty="0" smtClean="0"/>
              <a:t>Augment Lego’s results with polymorphic class hierarchy information [</a:t>
            </a:r>
            <a:r>
              <a:rPr lang="en-US" dirty="0" err="1" smtClean="0"/>
              <a:t>Fokin</a:t>
            </a:r>
            <a:r>
              <a:rPr lang="en-US" dirty="0" smtClean="0"/>
              <a:t> et al., </a:t>
            </a:r>
            <a:r>
              <a:rPr lang="en-US" dirty="0" err="1" smtClean="0"/>
              <a:t>SmartDec</a:t>
            </a:r>
            <a:r>
              <a:rPr lang="en-US" dirty="0" smtClean="0"/>
              <a:t> – WCRE 2011]</a:t>
            </a:r>
          </a:p>
          <a:p>
            <a:pPr lvl="1"/>
            <a:r>
              <a:rPr lang="en-US" dirty="0" smtClean="0"/>
              <a:t>Run-Time-Type Information (RTTI)</a:t>
            </a:r>
          </a:p>
          <a:p>
            <a:pPr lvl="1"/>
            <a:r>
              <a:rPr lang="en-US" dirty="0" smtClean="0"/>
              <a:t>Virtual-function tables</a:t>
            </a:r>
          </a:p>
          <a:p>
            <a:r>
              <a:rPr lang="en-US" dirty="0" smtClean="0"/>
              <a:t>Infer temporal invariants in method-call order</a:t>
            </a:r>
          </a:p>
          <a:p>
            <a:r>
              <a:rPr lang="en-US" dirty="0" smtClean="0"/>
              <a:t>Aggregation relationships </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25</a:t>
            </a:fld>
            <a:endParaRPr lang="en-US"/>
          </a:p>
        </p:txBody>
      </p:sp>
    </p:spTree>
    <p:extLst>
      <p:ext uri="{BB962C8B-B14F-4D97-AF65-F5344CB8AC3E}">
        <p14:creationId xmlns:p14="http://schemas.microsoft.com/office/powerpoint/2010/main" val="371522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sz="4000" dirty="0" smtClean="0"/>
              <a:t>Questions?</a:t>
            </a:r>
          </a:p>
          <a:p>
            <a:pPr marL="0" indent="0">
              <a:buNone/>
            </a:pP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26</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667000"/>
            <a:ext cx="2715768" cy="2819400"/>
          </a:xfrm>
          <a:prstGeom prst="rect">
            <a:avLst/>
          </a:prstGeom>
        </p:spPr>
      </p:pic>
      <p:sp>
        <p:nvSpPr>
          <p:cNvPr id="7" name="Rounded Rectangular Callout 6"/>
          <p:cNvSpPr/>
          <p:nvPr/>
        </p:nvSpPr>
        <p:spPr>
          <a:xfrm>
            <a:off x="4953000" y="1752600"/>
            <a:ext cx="3048000" cy="1143000"/>
          </a:xfrm>
          <a:prstGeom prst="wedgeRoundRectCallout">
            <a:avLst>
              <a:gd name="adj1" fmla="val -62693"/>
              <a:gd name="adj2" fmla="val 3645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Cambria" panose="02040503050406030204" pitchFamily="18" charset="0"/>
              </a:rPr>
              <a:t>Thank you, </a:t>
            </a:r>
            <a:r>
              <a:rPr lang="en-US" sz="2400" dirty="0" smtClean="0">
                <a:solidFill>
                  <a:schemeClr val="tx1"/>
                </a:solidFill>
                <a:latin typeface="Cambria" panose="02040503050406030204" pitchFamily="18" charset="0"/>
              </a:rPr>
              <a:t>Lego!</a:t>
            </a:r>
          </a:p>
          <a:p>
            <a:pPr algn="ctr"/>
            <a:r>
              <a:rPr lang="en-US" sz="2400" dirty="0" smtClean="0">
                <a:solidFill>
                  <a:schemeClr val="tx1"/>
                </a:solidFill>
                <a:latin typeface="Cambria" panose="02040503050406030204" pitchFamily="18" charset="0"/>
              </a:rPr>
              <a:t>Vacation Time!!</a:t>
            </a:r>
            <a:endParaRPr lang="en-US" sz="24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534805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Inheritance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27</a:t>
            </a:fld>
            <a:endParaRPr lang="en-US"/>
          </a:p>
        </p:txBody>
      </p:sp>
      <p:sp>
        <p:nvSpPr>
          <p:cNvPr id="5" name="Rectangle 4"/>
          <p:cNvSpPr/>
          <p:nvPr/>
        </p:nvSpPr>
        <p:spPr>
          <a:xfrm>
            <a:off x="228600" y="1159637"/>
            <a:ext cx="2667000" cy="55318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70C0"/>
                </a:solidFill>
                <a:latin typeface="Cambria" panose="02040503050406030204" pitchFamily="18" charset="0"/>
              </a:rPr>
              <a:t>class Reporter{</a:t>
            </a:r>
          </a:p>
          <a:p>
            <a:r>
              <a:rPr lang="en-US" sz="1600" dirty="0">
                <a:solidFill>
                  <a:srgbClr val="0070C0"/>
                </a:solidFill>
                <a:latin typeface="Cambria" panose="02040503050406030204" pitchFamily="18" charset="0"/>
              </a:rPr>
              <a:t>    </a:t>
            </a:r>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p>
            <a:r>
              <a:rPr lang="en-US" sz="1600" dirty="0">
                <a:solidFill>
                  <a:srgbClr val="0070C0"/>
                </a:solidFill>
                <a:latin typeface="Cambria" panose="02040503050406030204" pitchFamily="18" charset="0"/>
              </a:rPr>
              <a:t>    ~</a:t>
            </a:r>
            <a:r>
              <a:rPr lang="en-US" sz="1600" dirty="0" smtClean="0">
                <a:solidFill>
                  <a:srgbClr val="0070C0"/>
                </a:solidFill>
                <a:latin typeface="Cambria" panose="02040503050406030204" pitchFamily="18" charset="0"/>
              </a:rPr>
              <a:t>Reporter( );</a:t>
            </a:r>
            <a:endParaRPr lang="en-US" sz="1600" dirty="0">
              <a:solidFill>
                <a:srgbClr val="0070C0"/>
              </a:solidFill>
              <a:latin typeface="Cambria" panose="02040503050406030204" pitchFamily="18" charset="0"/>
            </a:endParaRPr>
          </a:p>
          <a:p>
            <a:r>
              <a:rPr lang="en-US" sz="1600" dirty="0">
                <a:solidFill>
                  <a:srgbClr val="0070C0"/>
                </a:solidFill>
                <a:latin typeface="Cambria" panose="02040503050406030204" pitchFamily="18" charset="0"/>
              </a:rPr>
              <a:t>};</a:t>
            </a:r>
          </a:p>
          <a:p>
            <a:endParaRPr lang="en-US" sz="1600" dirty="0" smtClean="0">
              <a:solidFill>
                <a:schemeClr val="bg1">
                  <a:lumMod val="50000"/>
                </a:schemeClr>
              </a:solidFill>
              <a:latin typeface="Cambria" panose="02040503050406030204" pitchFamily="18" charset="0"/>
            </a:endParaRPr>
          </a:p>
          <a:p>
            <a:r>
              <a:rPr lang="en-US" sz="1600" dirty="0" smtClean="0">
                <a:solidFill>
                  <a:srgbClr val="C00000"/>
                </a:solidFill>
                <a:latin typeface="Cambria" panose="02040503050406030204" pitchFamily="18" charset="0"/>
              </a:rPr>
              <a:t>class Adventurer{</a:t>
            </a:r>
            <a:endParaRPr lang="en-US" sz="1600" dirty="0">
              <a:solidFill>
                <a:srgbClr val="C00000"/>
              </a:solidFill>
              <a:latin typeface="Cambria" panose="02040503050406030204" pitchFamily="18" charset="0"/>
            </a:endParaRPr>
          </a:p>
          <a:p>
            <a:r>
              <a:rPr lang="en-US" sz="1600" dirty="0">
                <a:solidFill>
                  <a:srgbClr val="C00000"/>
                </a:solidFill>
                <a:latin typeface="Cambria" panose="02040503050406030204" pitchFamily="18" charset="0"/>
              </a:rPr>
              <a:t>    </a:t>
            </a:r>
            <a:r>
              <a:rPr lang="en-US" sz="1600" dirty="0" smtClean="0">
                <a:solidFill>
                  <a:srgbClr val="C00000"/>
                </a:solidFill>
                <a:latin typeface="Cambria" panose="02040503050406030204" pitchFamily="18" charset="0"/>
              </a:rPr>
              <a:t>Adventurer( );</a:t>
            </a:r>
            <a:endParaRPr lang="en-US" sz="1600" dirty="0">
              <a:solidFill>
                <a:srgbClr val="C00000"/>
              </a:solidFill>
              <a:latin typeface="Cambria" panose="02040503050406030204" pitchFamily="18" charset="0"/>
            </a:endParaRPr>
          </a:p>
          <a:p>
            <a:r>
              <a:rPr lang="en-US" sz="1600" dirty="0">
                <a:solidFill>
                  <a:srgbClr val="C00000"/>
                </a:solidFill>
                <a:latin typeface="Cambria" panose="02040503050406030204" pitchFamily="18" charset="0"/>
              </a:rPr>
              <a:t>    </a:t>
            </a:r>
            <a:r>
              <a:rPr lang="en-US" sz="1600" dirty="0" smtClean="0">
                <a:solidFill>
                  <a:srgbClr val="C00000"/>
                </a:solidFill>
                <a:latin typeface="Cambria" panose="02040503050406030204" pitchFamily="18" charset="0"/>
              </a:rPr>
              <a:t>~Adventurer( );</a:t>
            </a:r>
            <a:endParaRPr lang="en-US" sz="1600" dirty="0">
              <a:solidFill>
                <a:srgbClr val="C00000"/>
              </a:solidFill>
              <a:latin typeface="Cambria" panose="02040503050406030204" pitchFamily="18" charset="0"/>
            </a:endParaRPr>
          </a:p>
          <a:p>
            <a:r>
              <a:rPr lang="en-US" sz="1600" dirty="0">
                <a:solidFill>
                  <a:srgbClr val="C00000"/>
                </a:solidFill>
                <a:latin typeface="Cambria" panose="02040503050406030204" pitchFamily="18" charset="0"/>
              </a:rPr>
              <a:t>};</a:t>
            </a:r>
          </a:p>
          <a:p>
            <a:endParaRPr lang="en-US" sz="1600" dirty="0">
              <a:solidFill>
                <a:schemeClr val="tx1"/>
              </a:solidFill>
              <a:latin typeface="Cambria" panose="02040503050406030204" pitchFamily="18" charset="0"/>
            </a:endParaRPr>
          </a:p>
          <a:p>
            <a:r>
              <a:rPr lang="en-US" sz="1600" dirty="0" smtClean="0">
                <a:solidFill>
                  <a:srgbClr val="00642D"/>
                </a:solidFill>
                <a:latin typeface="Cambria" panose="02040503050406030204" pitchFamily="18" charset="0"/>
              </a:rPr>
              <a:t>class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 </a:t>
            </a:r>
          </a:p>
          <a:p>
            <a:r>
              <a:rPr lang="en-US" sz="1600" dirty="0" smtClean="0">
                <a:solidFill>
                  <a:srgbClr val="00642D"/>
                </a:solidFill>
                <a:latin typeface="Cambria" panose="02040503050406030204" pitchFamily="18" charset="0"/>
              </a:rPr>
              <a:t>public Reporter, </a:t>
            </a:r>
          </a:p>
          <a:p>
            <a:r>
              <a:rPr lang="en-US" sz="1600" dirty="0" smtClean="0">
                <a:solidFill>
                  <a:srgbClr val="00642D"/>
                </a:solidFill>
                <a:latin typeface="Cambria" panose="02040503050406030204" pitchFamily="18" charset="0"/>
              </a:rPr>
              <a:t>public Adventurer{</a:t>
            </a:r>
          </a:p>
          <a:p>
            <a:r>
              <a:rPr lang="en-US" sz="1600" dirty="0" smtClean="0">
                <a:solidFill>
                  <a:srgbClr val="00642D"/>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p>
          <a:p>
            <a:r>
              <a:rPr lang="en-US" sz="1600" dirty="0" smtClean="0">
                <a:solidFill>
                  <a:srgbClr val="00642D"/>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p>
          <a:p>
            <a:r>
              <a:rPr lang="en-US" sz="1600" dirty="0" smtClean="0">
                <a:solidFill>
                  <a:srgbClr val="00642D"/>
                </a:solidFill>
                <a:latin typeface="Cambria" panose="02040503050406030204" pitchFamily="18" charset="0"/>
              </a:rPr>
              <a:t>}</a:t>
            </a:r>
          </a:p>
          <a:p>
            <a:endParaRPr lang="en-US" sz="1600" dirty="0" smtClean="0">
              <a:solidFill>
                <a:schemeClr val="tx1"/>
              </a:solidFill>
              <a:latin typeface="Cambria" panose="02040503050406030204" pitchFamily="18" charset="0"/>
            </a:endParaRPr>
          </a:p>
          <a:p>
            <a:r>
              <a:rPr lang="en-US" sz="1600" dirty="0" err="1" smtClean="0">
                <a:solidFill>
                  <a:schemeClr val="tx1"/>
                </a:solidFill>
                <a:latin typeface="Cambria" panose="02040503050406030204" pitchFamily="18" charset="0"/>
              </a:rPr>
              <a:t>int</a:t>
            </a:r>
            <a:r>
              <a:rPr lang="en-US" sz="1600" dirty="0" smtClean="0">
                <a:solidFill>
                  <a:schemeClr val="tx1"/>
                </a:solidFill>
                <a:latin typeface="Cambria" panose="02040503050406030204" pitchFamily="18" charset="0"/>
              </a:rPr>
              <a:t> main( ) {</a:t>
            </a:r>
          </a:p>
          <a:p>
            <a:r>
              <a:rPr lang="en-US" sz="1600" dirty="0">
                <a:solidFill>
                  <a:schemeClr val="tx1"/>
                </a:solidFill>
                <a:latin typeface="Cambria" panose="02040503050406030204" pitchFamily="18" charset="0"/>
              </a:rPr>
              <a:t> </a:t>
            </a:r>
            <a:r>
              <a:rPr lang="en-US" sz="1600" dirty="0" smtClean="0">
                <a:solidFill>
                  <a:schemeClr val="tx1"/>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t;</a:t>
            </a:r>
          </a:p>
          <a:p>
            <a:r>
              <a:rPr lang="en-US" sz="1600" dirty="0" smtClean="0">
                <a:solidFill>
                  <a:schemeClr val="tx1"/>
                </a:solidFill>
                <a:latin typeface="Cambria" panose="02040503050406030204"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504" y="3657601"/>
            <a:ext cx="1731264" cy="3003946"/>
          </a:xfrm>
          <a:prstGeom prst="rect">
            <a:avLst/>
          </a:prstGeom>
        </p:spPr>
      </p:pic>
      <p:sp>
        <p:nvSpPr>
          <p:cNvPr id="7" name="TextBox 6"/>
          <p:cNvSpPr txBox="1"/>
          <p:nvPr/>
        </p:nvSpPr>
        <p:spPr>
          <a:xfrm>
            <a:off x="5715000" y="4492823"/>
            <a:ext cx="678391" cy="307777"/>
          </a:xfrm>
          <a:prstGeom prst="rect">
            <a:avLst/>
          </a:prstGeom>
          <a:noFill/>
        </p:spPr>
        <p:txBody>
          <a:bodyPr wrap="none" rtlCol="0">
            <a:spAutoFit/>
          </a:bodyPr>
          <a:lstStyle/>
          <a:p>
            <a:r>
              <a:rPr lang="en-US" sz="1400" dirty="0" smtClean="0">
                <a:latin typeface="Cambria" panose="02040503050406030204" pitchFamily="18" charset="0"/>
              </a:rPr>
              <a:t>0xff00</a:t>
            </a:r>
            <a:endParaRPr lang="en-US" sz="1400" dirty="0">
              <a:latin typeface="Cambria" panose="02040503050406030204" pitchFamily="18" charset="0"/>
            </a:endParaRPr>
          </a:p>
        </p:txBody>
      </p:sp>
      <p:sp>
        <p:nvSpPr>
          <p:cNvPr id="8" name="Rectangle 7"/>
          <p:cNvSpPr/>
          <p:nvPr/>
        </p:nvSpPr>
        <p:spPr>
          <a:xfrm>
            <a:off x="4191000" y="5287833"/>
            <a:ext cx="1447800" cy="304799"/>
          </a:xfrm>
          <a:prstGeom prst="rect">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400" dirty="0" err="1" smtClean="0">
                <a:latin typeface="Cambria" panose="02040503050406030204" pitchFamily="18" charset="0"/>
              </a:rPr>
              <a:t>Tintin</a:t>
            </a:r>
            <a:r>
              <a:rPr lang="en-US" sz="1400" dirty="0" smtClean="0">
                <a:latin typeface="Cambria" panose="02040503050406030204" pitchFamily="18" charset="0"/>
              </a:rPr>
              <a:t> Part</a:t>
            </a:r>
            <a:endParaRPr lang="en-US" sz="1400" dirty="0">
              <a:latin typeface="Cambria" panose="02040503050406030204" pitchFamily="18" charset="0"/>
            </a:endParaRPr>
          </a:p>
        </p:txBody>
      </p:sp>
      <p:sp>
        <p:nvSpPr>
          <p:cNvPr id="9" name="Rectangle 8"/>
          <p:cNvSpPr/>
          <p:nvPr/>
        </p:nvSpPr>
        <p:spPr>
          <a:xfrm>
            <a:off x="4191000" y="5046806"/>
            <a:ext cx="1447800" cy="28719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latin typeface="Cambria" panose="02040503050406030204" pitchFamily="18" charset="0"/>
              </a:rPr>
              <a:t>Adventurer part</a:t>
            </a:r>
            <a:endParaRPr lang="en-US" sz="1400" dirty="0">
              <a:latin typeface="Cambria" panose="02040503050406030204" pitchFamily="18" charset="0"/>
            </a:endParaRPr>
          </a:p>
        </p:txBody>
      </p:sp>
      <p:sp>
        <p:nvSpPr>
          <p:cNvPr id="10" name="Rectangle 9"/>
          <p:cNvSpPr/>
          <p:nvPr/>
        </p:nvSpPr>
        <p:spPr>
          <a:xfrm>
            <a:off x="4191000" y="4785197"/>
            <a:ext cx="1447800" cy="26161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ambria" panose="02040503050406030204" pitchFamily="18" charset="0"/>
              </a:rPr>
              <a:t>Reporter part</a:t>
            </a:r>
            <a:endParaRPr lang="en-US" sz="1400" dirty="0">
              <a:latin typeface="Cambria" panose="02040503050406030204" pitchFamily="18" charset="0"/>
            </a:endParaRPr>
          </a:p>
        </p:txBody>
      </p:sp>
      <p:sp>
        <p:nvSpPr>
          <p:cNvPr id="11" name="Left Brace 10"/>
          <p:cNvSpPr/>
          <p:nvPr/>
        </p:nvSpPr>
        <p:spPr>
          <a:xfrm>
            <a:off x="3657600" y="4785197"/>
            <a:ext cx="471688" cy="807435"/>
          </a:xfrm>
          <a:prstGeom prst="leftBr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97822" y="4873823"/>
            <a:ext cx="692818" cy="523220"/>
          </a:xfrm>
          <a:prstGeom prst="rect">
            <a:avLst/>
          </a:prstGeom>
          <a:noFill/>
        </p:spPr>
        <p:txBody>
          <a:bodyPr wrap="none" rtlCol="0">
            <a:spAutoFit/>
          </a:bodyPr>
          <a:lstStyle/>
          <a:p>
            <a:r>
              <a:rPr lang="en-US" sz="1400" dirty="0" err="1" smtClean="0">
                <a:latin typeface="Cambria" panose="02040503050406030204" pitchFamily="18" charset="0"/>
              </a:rPr>
              <a:t>Tintin</a:t>
            </a:r>
            <a:r>
              <a:rPr lang="en-US" sz="1400" dirty="0" smtClean="0">
                <a:latin typeface="Cambria" panose="02040503050406030204" pitchFamily="18" charset="0"/>
              </a:rPr>
              <a:t> </a:t>
            </a:r>
          </a:p>
          <a:p>
            <a:r>
              <a:rPr lang="en-US" sz="1400" dirty="0" smtClean="0">
                <a:latin typeface="Cambria" panose="02040503050406030204" pitchFamily="18" charset="0"/>
              </a:rPr>
              <a:t>object</a:t>
            </a:r>
          </a:p>
        </p:txBody>
      </p:sp>
      <p:cxnSp>
        <p:nvCxnSpPr>
          <p:cNvPr id="13" name="Straight Arrow Connector 12"/>
          <p:cNvCxnSpPr/>
          <p:nvPr/>
        </p:nvCxnSpPr>
        <p:spPr>
          <a:xfrm flipH="1">
            <a:off x="5715000" y="4792861"/>
            <a:ext cx="533400" cy="0"/>
          </a:xfrm>
          <a:prstGeom prst="straightConnector1">
            <a:avLst/>
          </a:prstGeom>
          <a:ln w="254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276600" y="1600200"/>
            <a:ext cx="2255663" cy="12954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bg1"/>
                </a:solidFill>
                <a:latin typeface="Cambria" panose="02040503050406030204" pitchFamily="18" charset="0"/>
              </a:rPr>
              <a:t>Multiple Inheritance is source-level relationship</a:t>
            </a:r>
            <a:endParaRPr lang="en-US" dirty="0">
              <a:solidFill>
                <a:schemeClr val="bg1"/>
              </a:solidFill>
              <a:latin typeface="Cambria" panose="02040503050406030204" pitchFamily="18" charset="0"/>
            </a:endParaRPr>
          </a:p>
        </p:txBody>
      </p:sp>
      <p:sp>
        <p:nvSpPr>
          <p:cNvPr id="17" name="Rounded Rectangle 16"/>
          <p:cNvSpPr/>
          <p:nvPr/>
        </p:nvSpPr>
        <p:spPr>
          <a:xfrm>
            <a:off x="5763768" y="1600200"/>
            <a:ext cx="3075432" cy="12954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bg1"/>
                </a:solidFill>
                <a:latin typeface="Cambria" panose="02040503050406030204" pitchFamily="18" charset="0"/>
              </a:rPr>
              <a:t>At binary level,</a:t>
            </a:r>
          </a:p>
          <a:p>
            <a:pPr algn="ctr"/>
            <a:r>
              <a:rPr lang="en-US" dirty="0" smtClean="0">
                <a:solidFill>
                  <a:schemeClr val="bg1"/>
                </a:solidFill>
                <a:latin typeface="Cambria" panose="02040503050406030204" pitchFamily="18" charset="0"/>
              </a:rPr>
              <a:t>Single Inheritance </a:t>
            </a:r>
          </a:p>
          <a:p>
            <a:pPr algn="ctr"/>
            <a:r>
              <a:rPr lang="en-US" dirty="0" smtClean="0">
                <a:solidFill>
                  <a:schemeClr val="bg1"/>
                </a:solidFill>
                <a:latin typeface="Cambria" panose="02040503050406030204" pitchFamily="18" charset="0"/>
              </a:rPr>
              <a:t>+</a:t>
            </a:r>
          </a:p>
          <a:p>
            <a:pPr algn="ctr"/>
            <a:r>
              <a:rPr lang="en-US" dirty="0" smtClean="0">
                <a:solidFill>
                  <a:schemeClr val="bg1"/>
                </a:solidFill>
                <a:latin typeface="Cambria" panose="02040503050406030204" pitchFamily="18" charset="0"/>
              </a:rPr>
              <a:t>Composition Relationship</a:t>
            </a:r>
            <a:endParaRPr lang="en-US" dirty="0">
              <a:solidFill>
                <a:schemeClr val="bg1"/>
              </a:solidFill>
              <a:latin typeface="Cambria" panose="02040503050406030204" pitchFamily="18" charset="0"/>
            </a:endParaRPr>
          </a:p>
        </p:txBody>
      </p:sp>
    </p:spTree>
    <p:extLst>
      <p:ext uri="{BB962C8B-B14F-4D97-AF65-F5344CB8AC3E}">
        <p14:creationId xmlns:p14="http://schemas.microsoft.com/office/powerpoint/2010/main" val="4023054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Jaccard</a:t>
            </a:r>
            <a:r>
              <a:rPr lang="en-US" dirty="0" smtClean="0"/>
              <a:t> Index (JI)</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28</a:t>
            </a:fld>
            <a:endParaRPr lang="en-US"/>
          </a:p>
        </p:txBody>
      </p:sp>
      <p:cxnSp>
        <p:nvCxnSpPr>
          <p:cNvPr id="5" name="Straight Connector 4"/>
          <p:cNvCxnSpPr>
            <a:endCxn id="8" idx="0"/>
          </p:cNvCxnSpPr>
          <p:nvPr/>
        </p:nvCxnSpPr>
        <p:spPr>
          <a:xfrm flipH="1">
            <a:off x="1047753" y="3077820"/>
            <a:ext cx="742954" cy="998303"/>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6" name="Straight Connector 5"/>
          <p:cNvCxnSpPr>
            <a:endCxn id="7" idx="0"/>
          </p:cNvCxnSpPr>
          <p:nvPr/>
        </p:nvCxnSpPr>
        <p:spPr>
          <a:xfrm>
            <a:off x="2209800" y="3075471"/>
            <a:ext cx="647700" cy="991603"/>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8" name="Oval 7"/>
          <p:cNvSpPr/>
          <p:nvPr/>
        </p:nvSpPr>
        <p:spPr>
          <a:xfrm>
            <a:off x="304800" y="4076123"/>
            <a:ext cx="1485905" cy="457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Reporter</a:t>
            </a:r>
            <a:endParaRPr lang="en-US" sz="1600" dirty="0">
              <a:solidFill>
                <a:schemeClr val="bg1"/>
              </a:solidFill>
              <a:latin typeface="Cambria" panose="02040503050406030204" pitchFamily="18" charset="0"/>
            </a:endParaRPr>
          </a:p>
        </p:txBody>
      </p:sp>
      <p:sp>
        <p:nvSpPr>
          <p:cNvPr id="11" name="Oval 10"/>
          <p:cNvSpPr/>
          <p:nvPr/>
        </p:nvSpPr>
        <p:spPr>
          <a:xfrm>
            <a:off x="1295400" y="2648329"/>
            <a:ext cx="1257300" cy="457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Human</a:t>
            </a:r>
            <a:endParaRPr lang="en-US" sz="1600" dirty="0">
              <a:solidFill>
                <a:schemeClr val="bg1"/>
              </a:solidFill>
              <a:latin typeface="Cambria" panose="02040503050406030204" pitchFamily="18" charset="0"/>
            </a:endParaRPr>
          </a:p>
        </p:txBody>
      </p:sp>
      <p:cxnSp>
        <p:nvCxnSpPr>
          <p:cNvPr id="12" name="Straight Connector 11"/>
          <p:cNvCxnSpPr>
            <a:stCxn id="8" idx="4"/>
            <a:endCxn id="10" idx="0"/>
          </p:cNvCxnSpPr>
          <p:nvPr/>
        </p:nvCxnSpPr>
        <p:spPr>
          <a:xfrm flipH="1">
            <a:off x="1047752" y="4533323"/>
            <a:ext cx="1" cy="953077"/>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H="1">
            <a:off x="2857498" y="4524274"/>
            <a:ext cx="1" cy="953077"/>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7" name="Oval 6"/>
          <p:cNvSpPr/>
          <p:nvPr/>
        </p:nvSpPr>
        <p:spPr>
          <a:xfrm>
            <a:off x="2209800" y="4067074"/>
            <a:ext cx="1295399" cy="457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Captain</a:t>
            </a:r>
            <a:endParaRPr lang="en-US" sz="1600" dirty="0">
              <a:solidFill>
                <a:schemeClr val="bg1"/>
              </a:solidFill>
              <a:latin typeface="Cambria" panose="02040503050406030204" pitchFamily="18" charset="0"/>
            </a:endParaRPr>
          </a:p>
        </p:txBody>
      </p:sp>
      <p:sp>
        <p:nvSpPr>
          <p:cNvPr id="9" name="Oval 8"/>
          <p:cNvSpPr/>
          <p:nvPr/>
        </p:nvSpPr>
        <p:spPr>
          <a:xfrm>
            <a:off x="2133598" y="5459630"/>
            <a:ext cx="1447800" cy="457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Haddock</a:t>
            </a:r>
            <a:endParaRPr lang="en-US" sz="1600" dirty="0">
              <a:solidFill>
                <a:schemeClr val="bg1"/>
              </a:solidFill>
              <a:latin typeface="Cambria" panose="02040503050406030204" pitchFamily="18" charset="0"/>
            </a:endParaRPr>
          </a:p>
        </p:txBody>
      </p:sp>
      <p:sp>
        <p:nvSpPr>
          <p:cNvPr id="10" name="Oval 9"/>
          <p:cNvSpPr/>
          <p:nvPr/>
        </p:nvSpPr>
        <p:spPr>
          <a:xfrm>
            <a:off x="514352" y="5486400"/>
            <a:ext cx="1066800" cy="457200"/>
          </a:xfrm>
          <a:prstGeom prst="ellipse">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err="1" smtClean="0">
                <a:solidFill>
                  <a:schemeClr val="bg1"/>
                </a:solidFill>
                <a:latin typeface="Cambria" panose="02040503050406030204" pitchFamily="18" charset="0"/>
              </a:rPr>
              <a:t>Tintin</a:t>
            </a:r>
            <a:endParaRPr lang="en-US" sz="1600" dirty="0">
              <a:solidFill>
                <a:schemeClr val="bg1"/>
              </a:solidFill>
              <a:latin typeface="Cambria" panose="02040503050406030204" pitchFamily="18" charset="0"/>
            </a:endParaRPr>
          </a:p>
        </p:txBody>
      </p:sp>
      <p:cxnSp>
        <p:nvCxnSpPr>
          <p:cNvPr id="18" name="Straight Connector 17"/>
          <p:cNvCxnSpPr>
            <a:endCxn id="21" idx="0"/>
          </p:cNvCxnSpPr>
          <p:nvPr/>
        </p:nvCxnSpPr>
        <p:spPr>
          <a:xfrm flipH="1">
            <a:off x="6113089" y="3075471"/>
            <a:ext cx="670484" cy="998303"/>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a:endCxn id="20" idx="0"/>
          </p:cNvCxnSpPr>
          <p:nvPr/>
        </p:nvCxnSpPr>
        <p:spPr>
          <a:xfrm>
            <a:off x="7258050" y="3089258"/>
            <a:ext cx="687572" cy="991603"/>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a:endCxn id="23" idx="0"/>
          </p:cNvCxnSpPr>
          <p:nvPr/>
        </p:nvCxnSpPr>
        <p:spPr>
          <a:xfrm>
            <a:off x="6448331" y="4524274"/>
            <a:ext cx="601942" cy="1724126"/>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flipH="1">
            <a:off x="7945621" y="4538061"/>
            <a:ext cx="1" cy="955426"/>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20" name="Oval 19"/>
          <p:cNvSpPr/>
          <p:nvPr/>
        </p:nvSpPr>
        <p:spPr>
          <a:xfrm>
            <a:off x="7107422" y="4080861"/>
            <a:ext cx="1676400" cy="457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~Captain( )</a:t>
            </a:r>
            <a:endParaRPr lang="en-US" sz="1600" dirty="0">
              <a:solidFill>
                <a:schemeClr val="bg1"/>
              </a:solidFill>
              <a:latin typeface="Cambria" panose="02040503050406030204" pitchFamily="18" charset="0"/>
            </a:endParaRPr>
          </a:p>
        </p:txBody>
      </p:sp>
      <p:cxnSp>
        <p:nvCxnSpPr>
          <p:cNvPr id="38" name="Straight Connector 37"/>
          <p:cNvCxnSpPr>
            <a:endCxn id="37" idx="0"/>
          </p:cNvCxnSpPr>
          <p:nvPr/>
        </p:nvCxnSpPr>
        <p:spPr>
          <a:xfrm flipH="1">
            <a:off x="5154912" y="4470090"/>
            <a:ext cx="519064" cy="1778310"/>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21" name="Oval 20"/>
          <p:cNvSpPr/>
          <p:nvPr/>
        </p:nvSpPr>
        <p:spPr>
          <a:xfrm>
            <a:off x="5183371" y="4073774"/>
            <a:ext cx="1859435" cy="457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~Reporter( )</a:t>
            </a:r>
            <a:endParaRPr lang="en-US" sz="1600" dirty="0">
              <a:solidFill>
                <a:schemeClr val="bg1"/>
              </a:solidFill>
              <a:latin typeface="Cambria" panose="02040503050406030204" pitchFamily="18" charset="0"/>
            </a:endParaRPr>
          </a:p>
        </p:txBody>
      </p:sp>
      <p:sp>
        <p:nvSpPr>
          <p:cNvPr id="37" name="Oval 36"/>
          <p:cNvSpPr/>
          <p:nvPr/>
        </p:nvSpPr>
        <p:spPr>
          <a:xfrm>
            <a:off x="4343401" y="6248400"/>
            <a:ext cx="1623022" cy="457200"/>
          </a:xfrm>
          <a:prstGeom prst="ellipse">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1"/>
                </a:solidFill>
                <a:latin typeface="Cambria" panose="02040503050406030204" pitchFamily="18" charset="0"/>
              </a:rPr>
              <a:t>~Tintin1( )</a:t>
            </a:r>
            <a:endParaRPr lang="en-US" sz="1600" dirty="0">
              <a:solidFill>
                <a:schemeClr val="bg1"/>
              </a:solidFill>
              <a:latin typeface="Cambria" panose="02040503050406030204" pitchFamily="18" charset="0"/>
            </a:endParaRPr>
          </a:p>
        </p:txBody>
      </p:sp>
      <p:sp>
        <p:nvSpPr>
          <p:cNvPr id="23" name="Oval 22"/>
          <p:cNvSpPr/>
          <p:nvPr/>
        </p:nvSpPr>
        <p:spPr>
          <a:xfrm>
            <a:off x="6250173" y="6248400"/>
            <a:ext cx="1600200" cy="457200"/>
          </a:xfrm>
          <a:prstGeom prst="ellipse">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1"/>
                </a:solidFill>
                <a:latin typeface="Cambria" panose="02040503050406030204" pitchFamily="18" charset="0"/>
              </a:rPr>
              <a:t>~Tintin2( )</a:t>
            </a:r>
            <a:endParaRPr lang="en-US" sz="1600" dirty="0">
              <a:solidFill>
                <a:schemeClr val="bg1"/>
              </a:solidFill>
              <a:latin typeface="Cambria" panose="02040503050406030204" pitchFamily="18" charset="0"/>
            </a:endParaRPr>
          </a:p>
        </p:txBody>
      </p:sp>
      <p:sp>
        <p:nvSpPr>
          <p:cNvPr id="22" name="Oval 21"/>
          <p:cNvSpPr/>
          <p:nvPr/>
        </p:nvSpPr>
        <p:spPr>
          <a:xfrm>
            <a:off x="7050272" y="5486399"/>
            <a:ext cx="1790700" cy="457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~Haddock( )</a:t>
            </a:r>
            <a:endParaRPr lang="en-US" sz="1600" dirty="0">
              <a:solidFill>
                <a:schemeClr val="bg1"/>
              </a:solidFill>
              <a:latin typeface="Cambria" panose="02040503050406030204" pitchFamily="18" charset="0"/>
            </a:endParaRPr>
          </a:p>
        </p:txBody>
      </p:sp>
      <p:sp>
        <p:nvSpPr>
          <p:cNvPr id="19" name="Oval 18"/>
          <p:cNvSpPr/>
          <p:nvPr/>
        </p:nvSpPr>
        <p:spPr>
          <a:xfrm>
            <a:off x="6250172" y="2648329"/>
            <a:ext cx="1600200" cy="457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~Human( )</a:t>
            </a:r>
            <a:endParaRPr lang="en-US" sz="1600" dirty="0">
              <a:solidFill>
                <a:schemeClr val="bg1"/>
              </a:solidFill>
              <a:latin typeface="Cambria" panose="02040503050406030204" pitchFamily="18" charset="0"/>
            </a:endParaRPr>
          </a:p>
        </p:txBody>
      </p:sp>
      <p:sp>
        <p:nvSpPr>
          <p:cNvPr id="40" name="Rounded Rectangular Callout 39"/>
          <p:cNvSpPr/>
          <p:nvPr/>
        </p:nvSpPr>
        <p:spPr>
          <a:xfrm>
            <a:off x="7907521" y="2648329"/>
            <a:ext cx="838199" cy="359130"/>
          </a:xfrm>
          <a:prstGeom prst="wedgeRoundRectCallout">
            <a:avLst>
              <a:gd name="adj1" fmla="val -64333"/>
              <a:gd name="adj2" fmla="val 62784"/>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C00000"/>
                </a:solidFill>
                <a:latin typeface="Cambria" panose="02040503050406030204" pitchFamily="18" charset="0"/>
              </a:rPr>
              <a:t>HUMAN</a:t>
            </a:r>
            <a:endParaRPr lang="en-US" sz="1400" dirty="0">
              <a:solidFill>
                <a:srgbClr val="C00000"/>
              </a:solidFill>
              <a:latin typeface="Cambria" panose="02040503050406030204" pitchFamily="18" charset="0"/>
            </a:endParaRPr>
          </a:p>
        </p:txBody>
      </p:sp>
      <p:sp>
        <p:nvSpPr>
          <p:cNvPr id="41" name="Rounded Rectangular Callout 40"/>
          <p:cNvSpPr/>
          <p:nvPr/>
        </p:nvSpPr>
        <p:spPr>
          <a:xfrm>
            <a:off x="2667888" y="2648329"/>
            <a:ext cx="1065912" cy="359129"/>
          </a:xfrm>
          <a:prstGeom prst="wedgeRoundRectCallout">
            <a:avLst>
              <a:gd name="adj1" fmla="val -65029"/>
              <a:gd name="adj2" fmla="val 59822"/>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C00000"/>
                </a:solidFill>
                <a:latin typeface="Cambria" panose="02040503050406030204" pitchFamily="18" charset="0"/>
              </a:rPr>
              <a:t>HUMAN_GT</a:t>
            </a:r>
            <a:endParaRPr lang="en-US" sz="1400" dirty="0">
              <a:solidFill>
                <a:srgbClr val="C0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42" name="Rounded Rectangular Callout 41"/>
              <p:cNvSpPr/>
              <p:nvPr/>
            </p:nvSpPr>
            <p:spPr>
              <a:xfrm>
                <a:off x="2783071" y="3282933"/>
                <a:ext cx="1200150" cy="583378"/>
              </a:xfrm>
              <a:prstGeom prst="wedgeRoundRectCallout">
                <a:avLst>
                  <a:gd name="adj1" fmla="val -31797"/>
                  <a:gd name="adj2" fmla="val 75155"/>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7030A0"/>
                    </a:solidFill>
                    <a:latin typeface="Cambria" panose="02040503050406030204" pitchFamily="18" charset="0"/>
                  </a:rPr>
                  <a:t>CAPTAIN_GT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HUMAN_GT</a:t>
                </a:r>
                <a:endParaRPr lang="en-US" sz="1400" dirty="0">
                  <a:solidFill>
                    <a:srgbClr val="7030A0"/>
                  </a:solidFill>
                  <a:latin typeface="Cambria" panose="02040503050406030204" pitchFamily="18" charset="0"/>
                </a:endParaRPr>
              </a:p>
            </p:txBody>
          </p:sp>
        </mc:Choice>
        <mc:Fallback xmlns="">
          <p:sp>
            <p:nvSpPr>
              <p:cNvPr id="42" name="Rounded Rectangular Callout 41"/>
              <p:cNvSpPr>
                <a:spLocks noRot="1" noChangeAspect="1" noMove="1" noResize="1" noEditPoints="1" noAdjustHandles="1" noChangeArrowheads="1" noChangeShapeType="1" noTextEdit="1"/>
              </p:cNvSpPr>
              <p:nvPr/>
            </p:nvSpPr>
            <p:spPr>
              <a:xfrm>
                <a:off x="2783071" y="3282933"/>
                <a:ext cx="1200150" cy="583378"/>
              </a:xfrm>
              <a:prstGeom prst="wedgeRoundRectCallout">
                <a:avLst>
                  <a:gd name="adj1" fmla="val -31797"/>
                  <a:gd name="adj2" fmla="val 75155"/>
                  <a:gd name="adj3" fmla="val 16667"/>
                </a:avLst>
              </a:prstGeom>
              <a:blipFill rotWithShape="1">
                <a:blip r:embed="rId2"/>
                <a:stretch>
                  <a:fillRect l="-2000" t="-2439" r="-5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ounded Rectangular Callout 42"/>
              <p:cNvSpPr/>
              <p:nvPr/>
            </p:nvSpPr>
            <p:spPr>
              <a:xfrm>
                <a:off x="2079404" y="4587649"/>
                <a:ext cx="1432882" cy="819313"/>
              </a:xfrm>
              <a:prstGeom prst="wedgeRoundRectCallout">
                <a:avLst>
                  <a:gd name="adj1" fmla="val -50556"/>
                  <a:gd name="adj2" fmla="val 66163"/>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chemeClr val="accent6">
                        <a:lumMod val="75000"/>
                      </a:schemeClr>
                    </a:solidFill>
                    <a:latin typeface="Cambria" panose="02040503050406030204" pitchFamily="18" charset="0"/>
                  </a:rPr>
                  <a:t>HADDOCK_GT </a:t>
                </a:r>
                <a:r>
                  <a:rPr lang="en-US" sz="1400" b="1" dirty="0" smtClean="0">
                    <a:solidFill>
                      <a:schemeClr val="tx1"/>
                    </a:solidFill>
                    <a:latin typeface="Cambria" panose="02040503050406030204" pitchFamily="18" charset="0"/>
                    <a:ea typeface="Cambria Math"/>
                  </a:rPr>
                  <a:t> </a:t>
                </a:r>
                <a14:m>
                  <m:oMath xmlns:m="http://schemas.openxmlformats.org/officeDocument/2006/math">
                    <m:r>
                      <a:rPr lang="en-US" sz="2000" b="1" i="1" smtClean="0">
                        <a:solidFill>
                          <a:schemeClr val="tx1"/>
                        </a:solidFill>
                        <a:latin typeface="Cambria Math"/>
                        <a:ea typeface="Cambria Math"/>
                      </a:rPr>
                      <m:t>∪</m:t>
                    </m:r>
                    <m:r>
                      <a:rPr lang="en-US" sz="2000" b="0" i="0" smtClean="0">
                        <a:solidFill>
                          <a:schemeClr val="tx1"/>
                        </a:solidFill>
                        <a:latin typeface="Cambria Math"/>
                        <a:ea typeface="Cambria Math"/>
                      </a:rPr>
                      <m:t> </m:t>
                    </m:r>
                  </m:oMath>
                </a14:m>
                <a:r>
                  <a:rPr lang="en-US" sz="1400" dirty="0" smtClean="0">
                    <a:solidFill>
                      <a:srgbClr val="7030A0"/>
                    </a:solidFill>
                    <a:latin typeface="Cambria" panose="02040503050406030204" pitchFamily="18" charset="0"/>
                  </a:rPr>
                  <a:t>CAPTAIN_GT</a:t>
                </a:r>
              </a:p>
              <a:p>
                <a:pPr algn="ctr"/>
                <a:r>
                  <a:rPr lang="en-US" sz="1400" dirty="0" smtClean="0">
                    <a:solidFill>
                      <a:srgbClr val="7030A0"/>
                    </a:solidFill>
                    <a:latin typeface="Cambria" panose="02040503050406030204" pitchFamily="18" charset="0"/>
                  </a:rPr>
                  <a: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HUMAN_GT</a:t>
                </a:r>
                <a:endParaRPr lang="en-US" sz="1400" dirty="0">
                  <a:solidFill>
                    <a:srgbClr val="7030A0"/>
                  </a:solidFill>
                  <a:latin typeface="Cambria" panose="02040503050406030204" pitchFamily="18" charset="0"/>
                </a:endParaRPr>
              </a:p>
            </p:txBody>
          </p:sp>
        </mc:Choice>
        <mc:Fallback xmlns="">
          <p:sp>
            <p:nvSpPr>
              <p:cNvPr id="43" name="Rounded Rectangular Callout 42"/>
              <p:cNvSpPr>
                <a:spLocks noRot="1" noChangeAspect="1" noMove="1" noResize="1" noEditPoints="1" noAdjustHandles="1" noChangeArrowheads="1" noChangeShapeType="1" noTextEdit="1"/>
              </p:cNvSpPr>
              <p:nvPr/>
            </p:nvSpPr>
            <p:spPr>
              <a:xfrm>
                <a:off x="2079404" y="4587649"/>
                <a:ext cx="1432882" cy="819313"/>
              </a:xfrm>
              <a:prstGeom prst="wedgeRoundRectCallout">
                <a:avLst>
                  <a:gd name="adj1" fmla="val -50556"/>
                  <a:gd name="adj2" fmla="val 66163"/>
                  <a:gd name="adj3" fmla="val 16667"/>
                </a:avLst>
              </a:prstGeom>
              <a:blipFill rotWithShape="1">
                <a:blip r:embed="rId3"/>
                <a:stretch>
                  <a:fillRect t="-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ular Callout 43"/>
              <p:cNvSpPr/>
              <p:nvPr/>
            </p:nvSpPr>
            <p:spPr>
              <a:xfrm>
                <a:off x="219081" y="4587650"/>
                <a:ext cx="1571624" cy="819313"/>
              </a:xfrm>
              <a:prstGeom prst="wedgeRoundRectCallout">
                <a:avLst>
                  <a:gd name="adj1" fmla="val 35590"/>
                  <a:gd name="adj2" fmla="val 69592"/>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00642D"/>
                    </a:solidFill>
                    <a:latin typeface="Cambria" panose="02040503050406030204" pitchFamily="18" charset="0"/>
                  </a:rPr>
                  <a:t>TINTIN_GT</a:t>
                </a:r>
                <a:r>
                  <a:rPr lang="en-US" sz="1400" b="1" dirty="0" smtClean="0">
                    <a:solidFill>
                      <a:srgbClr val="00642D"/>
                    </a:solidFill>
                    <a:latin typeface="Cambria" panose="02040503050406030204" pitchFamily="18" charset="0"/>
                    <a:ea typeface="Cambria Math"/>
                  </a:rPr>
                  <a:t>            </a:t>
                </a:r>
                <a14:m>
                  <m:oMath xmlns:m="http://schemas.openxmlformats.org/officeDocument/2006/math">
                    <m:r>
                      <a:rPr lang="en-US" sz="2000" b="1" i="1" smtClean="0">
                        <a:solidFill>
                          <a:schemeClr val="tx1"/>
                        </a:solidFill>
                        <a:latin typeface="Cambria Math"/>
                        <a:ea typeface="Cambria Math"/>
                      </a:rPr>
                      <m:t>∪</m:t>
                    </m:r>
                  </m:oMath>
                </a14:m>
                <a:r>
                  <a:rPr lang="en-US" sz="1400" dirty="0" smtClean="0">
                    <a:solidFill>
                      <a:srgbClr val="0070C0"/>
                    </a:solidFill>
                    <a:latin typeface="Cambria" panose="02040503050406030204" pitchFamily="18" charset="0"/>
                  </a:rPr>
                  <a:t> REPORTER_GT    </a:t>
                </a:r>
                <a:r>
                  <a:rPr lang="en-US" sz="1400" dirty="0" smtClean="0">
                    <a:solidFill>
                      <a:srgbClr val="7030A0"/>
                    </a:solidFill>
                    <a:latin typeface="Cambria" panose="02040503050406030204" pitchFamily="18" charset="0"/>
                  </a:rPr>
                  <a: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HUMAN_GT</a:t>
                </a:r>
                <a:endParaRPr lang="en-US" sz="1400" dirty="0">
                  <a:solidFill>
                    <a:srgbClr val="7030A0"/>
                  </a:solidFill>
                  <a:latin typeface="Cambria" panose="02040503050406030204" pitchFamily="18" charset="0"/>
                </a:endParaRPr>
              </a:p>
            </p:txBody>
          </p:sp>
        </mc:Choice>
        <mc:Fallback xmlns="">
          <p:sp>
            <p:nvSpPr>
              <p:cNvPr id="44" name="Rounded Rectangular Callout 43"/>
              <p:cNvSpPr>
                <a:spLocks noRot="1" noChangeAspect="1" noMove="1" noResize="1" noEditPoints="1" noAdjustHandles="1" noChangeArrowheads="1" noChangeShapeType="1" noTextEdit="1"/>
              </p:cNvSpPr>
              <p:nvPr/>
            </p:nvSpPr>
            <p:spPr>
              <a:xfrm>
                <a:off x="219081" y="4587650"/>
                <a:ext cx="1571624" cy="819313"/>
              </a:xfrm>
              <a:prstGeom prst="wedgeRoundRectCallout">
                <a:avLst>
                  <a:gd name="adj1" fmla="val 35590"/>
                  <a:gd name="adj2" fmla="val 69592"/>
                  <a:gd name="adj3" fmla="val 16667"/>
                </a:avLst>
              </a:prstGeom>
              <a:blipFill rotWithShape="1">
                <a:blip r:embed="rId4"/>
                <a:stretch>
                  <a:fillRect t="-4848" r="-87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ounded Rectangular Callout 44"/>
              <p:cNvSpPr/>
              <p:nvPr/>
            </p:nvSpPr>
            <p:spPr>
              <a:xfrm>
                <a:off x="381000" y="3282933"/>
                <a:ext cx="1373479" cy="583378"/>
              </a:xfrm>
              <a:prstGeom prst="wedgeRoundRectCallout">
                <a:avLst>
                  <a:gd name="adj1" fmla="val 15821"/>
                  <a:gd name="adj2" fmla="val 78216"/>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0070C0"/>
                    </a:solidFill>
                    <a:latin typeface="Cambria" panose="02040503050406030204" pitchFamily="18" charset="0"/>
                  </a:rPr>
                  <a:t>REPORTER_GT</a:t>
                </a:r>
              </a:p>
              <a:p>
                <a:pPr algn="ctr"/>
                <a:r>
                  <a:rPr lang="en-US" sz="1400" dirty="0" smtClean="0">
                    <a:solidFill>
                      <a:srgbClr val="7030A0"/>
                    </a:solidFill>
                    <a:latin typeface="Cambria" panose="02040503050406030204" pitchFamily="18" charset="0"/>
                  </a:rPr>
                  <a: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HUMAN_GT</a:t>
                </a:r>
                <a:endParaRPr lang="en-US" sz="1400" dirty="0">
                  <a:solidFill>
                    <a:srgbClr val="7030A0"/>
                  </a:solidFill>
                  <a:latin typeface="Cambria" panose="02040503050406030204" pitchFamily="18" charset="0"/>
                </a:endParaRPr>
              </a:p>
            </p:txBody>
          </p:sp>
        </mc:Choice>
        <mc:Fallback xmlns="">
          <p:sp>
            <p:nvSpPr>
              <p:cNvPr id="45" name="Rounded Rectangular Callout 44"/>
              <p:cNvSpPr>
                <a:spLocks noRot="1" noChangeAspect="1" noMove="1" noResize="1" noEditPoints="1" noAdjustHandles="1" noChangeArrowheads="1" noChangeShapeType="1" noTextEdit="1"/>
              </p:cNvSpPr>
              <p:nvPr/>
            </p:nvSpPr>
            <p:spPr>
              <a:xfrm>
                <a:off x="381000" y="3282933"/>
                <a:ext cx="1373479" cy="583378"/>
              </a:xfrm>
              <a:prstGeom prst="wedgeRoundRectCallout">
                <a:avLst>
                  <a:gd name="adj1" fmla="val 15821"/>
                  <a:gd name="adj2" fmla="val 78216"/>
                  <a:gd name="adj3" fmla="val 16667"/>
                </a:avLst>
              </a:prstGeom>
              <a:blipFill rotWithShape="1">
                <a:blip r:embed="rId5"/>
                <a:stretch>
                  <a:fillRect t="-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ular Callout 45"/>
              <p:cNvSpPr/>
              <p:nvPr/>
            </p:nvSpPr>
            <p:spPr>
              <a:xfrm>
                <a:off x="7945621" y="3282933"/>
                <a:ext cx="924007" cy="583378"/>
              </a:xfrm>
              <a:prstGeom prst="wedgeRoundRectCallout">
                <a:avLst>
                  <a:gd name="adj1" fmla="val -27672"/>
                  <a:gd name="adj2" fmla="val 80623"/>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7030A0"/>
                    </a:solidFill>
                    <a:latin typeface="Cambria" panose="02040503050406030204" pitchFamily="18" charset="0"/>
                  </a:rPr>
                  <a:t>CAPTAIN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HUMAN</a:t>
                </a:r>
                <a:endParaRPr lang="en-US" sz="1400" dirty="0">
                  <a:solidFill>
                    <a:srgbClr val="7030A0"/>
                  </a:solidFill>
                  <a:latin typeface="Cambria" panose="02040503050406030204" pitchFamily="18" charset="0"/>
                </a:endParaRPr>
              </a:p>
            </p:txBody>
          </p:sp>
        </mc:Choice>
        <mc:Fallback xmlns="">
          <p:sp>
            <p:nvSpPr>
              <p:cNvPr id="46" name="Rounded Rectangular Callout 45"/>
              <p:cNvSpPr>
                <a:spLocks noRot="1" noChangeAspect="1" noMove="1" noResize="1" noEditPoints="1" noAdjustHandles="1" noChangeArrowheads="1" noChangeShapeType="1" noTextEdit="1"/>
              </p:cNvSpPr>
              <p:nvPr/>
            </p:nvSpPr>
            <p:spPr>
              <a:xfrm>
                <a:off x="7945621" y="3282933"/>
                <a:ext cx="924007" cy="583378"/>
              </a:xfrm>
              <a:prstGeom prst="wedgeRoundRectCallout">
                <a:avLst>
                  <a:gd name="adj1" fmla="val -27672"/>
                  <a:gd name="adj2" fmla="val 80623"/>
                  <a:gd name="adj3" fmla="val 16667"/>
                </a:avLst>
              </a:prstGeom>
              <a:blipFill rotWithShape="1">
                <a:blip r:embed="rId6"/>
                <a:stretch>
                  <a:fillRect l="-1923" t="-2326" r="-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ounded Rectangular Callout 46"/>
              <p:cNvSpPr/>
              <p:nvPr/>
            </p:nvSpPr>
            <p:spPr>
              <a:xfrm>
                <a:off x="7509686" y="4595485"/>
                <a:ext cx="1052765" cy="819312"/>
              </a:xfrm>
              <a:prstGeom prst="wedgeRoundRectCallout">
                <a:avLst>
                  <a:gd name="adj1" fmla="val 64878"/>
                  <a:gd name="adj2" fmla="val 61380"/>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chemeClr val="accent6">
                        <a:lumMod val="75000"/>
                      </a:schemeClr>
                    </a:solidFill>
                    <a:latin typeface="Cambria" panose="02040503050406030204" pitchFamily="18" charset="0"/>
                  </a:rPr>
                  <a:t>HADDOCK          </a:t>
                </a:r>
                <a:r>
                  <a:rPr lang="en-US" sz="1400" b="1" dirty="0" smtClean="0">
                    <a:solidFill>
                      <a:schemeClr val="tx1"/>
                    </a:solidFill>
                    <a:latin typeface="Cambria" panose="02040503050406030204" pitchFamily="18" charset="0"/>
                    <a:ea typeface="Cambria Math"/>
                  </a:rPr>
                  <a:t> </a:t>
                </a:r>
                <a14:m>
                  <m:oMath xmlns:m="http://schemas.openxmlformats.org/officeDocument/2006/math">
                    <m:r>
                      <a:rPr lang="en-US" sz="2000" b="1" i="1" smtClean="0">
                        <a:solidFill>
                          <a:schemeClr val="tx1"/>
                        </a:solidFill>
                        <a:latin typeface="Cambria Math"/>
                        <a:ea typeface="Cambria Math"/>
                      </a:rPr>
                      <m:t>∪</m:t>
                    </m:r>
                    <m:r>
                      <a:rPr lang="en-US" sz="2000" b="0" i="0" smtClean="0">
                        <a:solidFill>
                          <a:schemeClr val="tx1"/>
                        </a:solidFill>
                        <a:latin typeface="Cambria Math"/>
                        <a:ea typeface="Cambria Math"/>
                      </a:rPr>
                      <m:t> </m:t>
                    </m:r>
                  </m:oMath>
                </a14:m>
                <a:r>
                  <a:rPr lang="en-US" sz="1400" dirty="0" smtClean="0">
                    <a:solidFill>
                      <a:srgbClr val="7030A0"/>
                    </a:solidFill>
                    <a:latin typeface="Cambria" panose="02040503050406030204" pitchFamily="18" charset="0"/>
                  </a:rPr>
                  <a:t>CAPTAIN</a:t>
                </a:r>
              </a:p>
              <a:p>
                <a:pPr algn="ctr"/>
                <a:r>
                  <a:rPr lang="en-US" sz="1400" dirty="0" smtClean="0">
                    <a:solidFill>
                      <a:srgbClr val="7030A0"/>
                    </a:solidFill>
                    <a:latin typeface="Cambria" panose="02040503050406030204" pitchFamily="18" charset="0"/>
                  </a:rPr>
                  <a: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HUMAN</a:t>
                </a:r>
                <a:endParaRPr lang="en-US" sz="1400" dirty="0">
                  <a:solidFill>
                    <a:srgbClr val="7030A0"/>
                  </a:solidFill>
                  <a:latin typeface="Cambria" panose="02040503050406030204" pitchFamily="18" charset="0"/>
                </a:endParaRPr>
              </a:p>
            </p:txBody>
          </p:sp>
        </mc:Choice>
        <mc:Fallback xmlns="">
          <p:sp>
            <p:nvSpPr>
              <p:cNvPr id="47" name="Rounded Rectangular Callout 46"/>
              <p:cNvSpPr>
                <a:spLocks noRot="1" noChangeAspect="1" noMove="1" noResize="1" noEditPoints="1" noAdjustHandles="1" noChangeArrowheads="1" noChangeShapeType="1" noTextEdit="1"/>
              </p:cNvSpPr>
              <p:nvPr/>
            </p:nvSpPr>
            <p:spPr>
              <a:xfrm>
                <a:off x="7509686" y="4595485"/>
                <a:ext cx="1052765" cy="819312"/>
              </a:xfrm>
              <a:prstGeom prst="wedgeRoundRectCallout">
                <a:avLst>
                  <a:gd name="adj1" fmla="val 64878"/>
                  <a:gd name="adj2" fmla="val 61380"/>
                  <a:gd name="adj3" fmla="val 16667"/>
                </a:avLst>
              </a:prstGeom>
              <a:blipFill rotWithShape="1">
                <a:blip r:embed="rId7"/>
                <a:stretch>
                  <a:fillRect t="-4545" r="-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ounded Rectangular Callout 47"/>
              <p:cNvSpPr/>
              <p:nvPr/>
            </p:nvSpPr>
            <p:spPr>
              <a:xfrm>
                <a:off x="5282913" y="3282933"/>
                <a:ext cx="1016573" cy="583378"/>
              </a:xfrm>
              <a:prstGeom prst="wedgeRoundRectCallout">
                <a:avLst>
                  <a:gd name="adj1" fmla="val -23860"/>
                  <a:gd name="adj2" fmla="val 84130"/>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0070C0"/>
                    </a:solidFill>
                    <a:latin typeface="Cambria" panose="02040503050406030204" pitchFamily="18" charset="0"/>
                  </a:rPr>
                  <a:t>REPORTER</a:t>
                </a:r>
              </a:p>
              <a:p>
                <a:pPr algn="ctr"/>
                <a:r>
                  <a:rPr lang="en-US" sz="1400" dirty="0" smtClean="0">
                    <a:solidFill>
                      <a:srgbClr val="7030A0"/>
                    </a:solidFill>
                    <a:latin typeface="Cambria" panose="02040503050406030204" pitchFamily="18" charset="0"/>
                  </a:rPr>
                  <a: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HUMAN</a:t>
                </a:r>
                <a:endParaRPr lang="en-US" sz="1400" dirty="0">
                  <a:solidFill>
                    <a:srgbClr val="7030A0"/>
                  </a:solidFill>
                  <a:latin typeface="Cambria" panose="02040503050406030204" pitchFamily="18" charset="0"/>
                </a:endParaRPr>
              </a:p>
            </p:txBody>
          </p:sp>
        </mc:Choice>
        <mc:Fallback xmlns="">
          <p:sp>
            <p:nvSpPr>
              <p:cNvPr id="48" name="Rounded Rectangular Callout 47"/>
              <p:cNvSpPr>
                <a:spLocks noRot="1" noChangeAspect="1" noMove="1" noResize="1" noEditPoints="1" noAdjustHandles="1" noChangeArrowheads="1" noChangeShapeType="1" noTextEdit="1"/>
              </p:cNvSpPr>
              <p:nvPr/>
            </p:nvSpPr>
            <p:spPr>
              <a:xfrm>
                <a:off x="5282913" y="3282933"/>
                <a:ext cx="1016573" cy="583378"/>
              </a:xfrm>
              <a:prstGeom prst="wedgeRoundRectCallout">
                <a:avLst>
                  <a:gd name="adj1" fmla="val -23860"/>
                  <a:gd name="adj2" fmla="val 84130"/>
                  <a:gd name="adj3" fmla="val 16667"/>
                </a:avLst>
              </a:prstGeom>
              <a:blipFill rotWithShape="1">
                <a:blip r:embed="rId8"/>
                <a:stretch>
                  <a:fillRect l="-1176" t="-2273" r="-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ounded Rectangular Callout 48"/>
              <p:cNvSpPr/>
              <p:nvPr/>
            </p:nvSpPr>
            <p:spPr>
              <a:xfrm>
                <a:off x="5493028" y="5272857"/>
                <a:ext cx="1183322" cy="830746"/>
              </a:xfrm>
              <a:prstGeom prst="wedgeRoundRectCallout">
                <a:avLst>
                  <a:gd name="adj1" fmla="val 37831"/>
                  <a:gd name="adj2" fmla="val 67579"/>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00642D"/>
                    </a:solidFill>
                    <a:latin typeface="Cambria" panose="02040503050406030204" pitchFamily="18" charset="0"/>
                  </a:rPr>
                  <a:t>TINTIN2             </a:t>
                </a:r>
                <a:r>
                  <a:rPr lang="en-US" sz="1400" b="1" dirty="0" smtClean="0">
                    <a:solidFill>
                      <a:srgbClr val="00642D"/>
                    </a:solidFill>
                    <a:latin typeface="Cambria" panose="02040503050406030204" pitchFamily="18" charset="0"/>
                    <a:ea typeface="Cambria Math"/>
                  </a:rPr>
                  <a:t> </a:t>
                </a:r>
                <a14:m>
                  <m:oMath xmlns:m="http://schemas.openxmlformats.org/officeDocument/2006/math">
                    <m:r>
                      <a:rPr lang="en-US" sz="2000" b="1" i="1" smtClean="0">
                        <a:solidFill>
                          <a:schemeClr val="tx1"/>
                        </a:solidFill>
                        <a:latin typeface="Cambria Math"/>
                        <a:ea typeface="Cambria Math"/>
                      </a:rPr>
                      <m:t>∪</m:t>
                    </m:r>
                    <m:r>
                      <a:rPr lang="en-US" sz="2000" b="0" i="0" smtClean="0">
                        <a:solidFill>
                          <a:schemeClr val="tx1"/>
                        </a:solidFill>
                        <a:latin typeface="Cambria Math"/>
                        <a:ea typeface="Cambria Math"/>
                      </a:rPr>
                      <m:t> </m:t>
                    </m:r>
                  </m:oMath>
                </a14:m>
                <a:r>
                  <a:rPr lang="en-US" sz="1400" dirty="0" smtClean="0">
                    <a:solidFill>
                      <a:srgbClr val="0070C0"/>
                    </a:solidFill>
                    <a:latin typeface="Cambria" panose="02040503050406030204" pitchFamily="18" charset="0"/>
                  </a:rPr>
                  <a:t>REPORTER</a:t>
                </a:r>
              </a:p>
              <a:p>
                <a:pPr algn="ctr"/>
                <a:r>
                  <a:rPr lang="en-US" sz="1400" dirty="0" smtClean="0">
                    <a:solidFill>
                      <a:srgbClr val="7030A0"/>
                    </a:solidFill>
                    <a:latin typeface="Cambria" panose="02040503050406030204" pitchFamily="18" charset="0"/>
                  </a:rPr>
                  <a: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HUMAN</a:t>
                </a:r>
                <a:endParaRPr lang="en-US" sz="1400" dirty="0">
                  <a:solidFill>
                    <a:srgbClr val="7030A0"/>
                  </a:solidFill>
                  <a:latin typeface="Cambria" panose="02040503050406030204" pitchFamily="18" charset="0"/>
                </a:endParaRPr>
              </a:p>
            </p:txBody>
          </p:sp>
        </mc:Choice>
        <mc:Fallback xmlns="">
          <p:sp>
            <p:nvSpPr>
              <p:cNvPr id="49" name="Rounded Rectangular Callout 48"/>
              <p:cNvSpPr>
                <a:spLocks noRot="1" noChangeAspect="1" noMove="1" noResize="1" noEditPoints="1" noAdjustHandles="1" noChangeArrowheads="1" noChangeShapeType="1" noTextEdit="1"/>
              </p:cNvSpPr>
              <p:nvPr/>
            </p:nvSpPr>
            <p:spPr>
              <a:xfrm>
                <a:off x="5493028" y="5272857"/>
                <a:ext cx="1183322" cy="830746"/>
              </a:xfrm>
              <a:prstGeom prst="wedgeRoundRectCallout">
                <a:avLst>
                  <a:gd name="adj1" fmla="val 37831"/>
                  <a:gd name="adj2" fmla="val 67579"/>
                  <a:gd name="adj3" fmla="val 16667"/>
                </a:avLst>
              </a:prstGeom>
              <a:blipFill rotWithShape="1">
                <a:blip r:embed="rId9"/>
                <a:stretch>
                  <a:fillRect l="-1010" t="-3659" r="-292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ular Callout 49"/>
              <p:cNvSpPr/>
              <p:nvPr/>
            </p:nvSpPr>
            <p:spPr>
              <a:xfrm>
                <a:off x="3808658" y="5256189"/>
                <a:ext cx="1183322" cy="830746"/>
              </a:xfrm>
              <a:prstGeom prst="wedgeRoundRectCallout">
                <a:avLst>
                  <a:gd name="adj1" fmla="val 37831"/>
                  <a:gd name="adj2" fmla="val 67579"/>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00642D"/>
                    </a:solidFill>
                    <a:latin typeface="Cambria" panose="02040503050406030204" pitchFamily="18" charset="0"/>
                  </a:rPr>
                  <a:t>TINTIN1            </a:t>
                </a:r>
                <a:r>
                  <a:rPr lang="en-US" sz="1400" b="1" dirty="0" smtClean="0">
                    <a:solidFill>
                      <a:srgbClr val="00642D"/>
                    </a:solidFill>
                    <a:latin typeface="Cambria" panose="02040503050406030204" pitchFamily="18" charset="0"/>
                    <a:ea typeface="Cambria Math"/>
                  </a:rPr>
                  <a:t> </a:t>
                </a:r>
                <a14:m>
                  <m:oMath xmlns:m="http://schemas.openxmlformats.org/officeDocument/2006/math">
                    <m:r>
                      <a:rPr lang="en-US" sz="2000" b="1" i="1" smtClean="0">
                        <a:solidFill>
                          <a:schemeClr val="tx1"/>
                        </a:solidFill>
                        <a:latin typeface="Cambria Math"/>
                        <a:ea typeface="Cambria Math"/>
                      </a:rPr>
                      <m:t>∪</m:t>
                    </m:r>
                    <m:r>
                      <a:rPr lang="en-US" sz="2000" b="0" i="0" smtClean="0">
                        <a:solidFill>
                          <a:schemeClr val="tx1"/>
                        </a:solidFill>
                        <a:latin typeface="Cambria Math"/>
                        <a:ea typeface="Cambria Math"/>
                      </a:rPr>
                      <m:t> </m:t>
                    </m:r>
                  </m:oMath>
                </a14:m>
                <a:r>
                  <a:rPr lang="en-US" sz="1400" dirty="0" smtClean="0">
                    <a:solidFill>
                      <a:srgbClr val="0070C0"/>
                    </a:solidFill>
                    <a:latin typeface="Cambria" panose="02040503050406030204" pitchFamily="18" charset="0"/>
                  </a:rPr>
                  <a:t>REPORTER</a:t>
                </a:r>
              </a:p>
              <a:p>
                <a:pPr algn="ctr"/>
                <a:r>
                  <a:rPr lang="en-US" sz="1400" dirty="0" smtClean="0">
                    <a:solidFill>
                      <a:srgbClr val="7030A0"/>
                    </a:solidFill>
                    <a:latin typeface="Cambria" panose="02040503050406030204" pitchFamily="18" charset="0"/>
                  </a:rPr>
                  <a: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C00000"/>
                    </a:solidFill>
                    <a:latin typeface="Cambria" panose="02040503050406030204" pitchFamily="18" charset="0"/>
                  </a:rPr>
                  <a:t>HUMAN</a:t>
                </a:r>
                <a:endParaRPr lang="en-US" sz="1400" dirty="0">
                  <a:solidFill>
                    <a:srgbClr val="7030A0"/>
                  </a:solidFill>
                  <a:latin typeface="Cambria" panose="02040503050406030204" pitchFamily="18" charset="0"/>
                </a:endParaRPr>
              </a:p>
            </p:txBody>
          </p:sp>
        </mc:Choice>
        <mc:Fallback xmlns="">
          <p:sp>
            <p:nvSpPr>
              <p:cNvPr id="50" name="Rounded Rectangular Callout 49"/>
              <p:cNvSpPr>
                <a:spLocks noRot="1" noChangeAspect="1" noMove="1" noResize="1" noEditPoints="1" noAdjustHandles="1" noChangeArrowheads="1" noChangeShapeType="1" noTextEdit="1"/>
              </p:cNvSpPr>
              <p:nvPr/>
            </p:nvSpPr>
            <p:spPr>
              <a:xfrm>
                <a:off x="3808658" y="5256189"/>
                <a:ext cx="1183322" cy="830746"/>
              </a:xfrm>
              <a:prstGeom prst="wedgeRoundRectCallout">
                <a:avLst>
                  <a:gd name="adj1" fmla="val 37831"/>
                  <a:gd name="adj2" fmla="val 67579"/>
                  <a:gd name="adj3" fmla="val 16667"/>
                </a:avLst>
              </a:prstGeom>
              <a:blipFill rotWithShape="1">
                <a:blip r:embed="rId10"/>
                <a:stretch>
                  <a:fillRect l="-1010" t="-3614" r="-26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ounded Rectangle 50"/>
              <p:cNvSpPr/>
              <p:nvPr/>
            </p:nvSpPr>
            <p:spPr>
              <a:xfrm>
                <a:off x="3733800" y="1200529"/>
                <a:ext cx="1830151" cy="960235"/>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𝐽𝐼</m:t>
                      </m:r>
                      <m:r>
                        <a:rPr lang="en-US" b="0" i="1" smtClean="0">
                          <a:solidFill>
                            <a:schemeClr val="bg1"/>
                          </a:solidFill>
                          <a:latin typeface="Cambria Math"/>
                        </a:rPr>
                        <m:t>= </m:t>
                      </m:r>
                      <m:f>
                        <m:fPr>
                          <m:ctrlPr>
                            <a:rPr lang="en-US" b="0" i="1" smtClean="0">
                              <a:solidFill>
                                <a:schemeClr val="bg1"/>
                              </a:solidFill>
                              <a:latin typeface="Cambria Math"/>
                            </a:rPr>
                          </m:ctrlPr>
                        </m:fPr>
                        <m:num>
                          <m:r>
                            <a:rPr lang="en-US" b="0" i="1" smtClean="0">
                              <a:solidFill>
                                <a:schemeClr val="bg1"/>
                              </a:solidFill>
                              <a:latin typeface="Cambria Math"/>
                            </a:rPr>
                            <m:t>|</m:t>
                          </m:r>
                          <m:r>
                            <a:rPr lang="en-US" b="0" i="1" smtClean="0">
                              <a:solidFill>
                                <a:schemeClr val="bg1"/>
                              </a:solidFill>
                              <a:latin typeface="Cambria Math"/>
                            </a:rPr>
                            <m:t>𝐴</m:t>
                          </m:r>
                          <m:r>
                            <a:rPr lang="en-US" b="0" i="1" smtClean="0">
                              <a:solidFill>
                                <a:schemeClr val="bg1"/>
                              </a:solidFill>
                              <a:latin typeface="Cambria Math"/>
                              <a:ea typeface="Cambria Math"/>
                            </a:rPr>
                            <m:t>∩</m:t>
                          </m:r>
                          <m:r>
                            <a:rPr lang="en-US" b="0" i="1" smtClean="0">
                              <a:solidFill>
                                <a:schemeClr val="bg1"/>
                              </a:solidFill>
                              <a:latin typeface="Cambria Math"/>
                              <a:ea typeface="Cambria Math"/>
                            </a:rPr>
                            <m:t>𝐵</m:t>
                          </m:r>
                          <m:r>
                            <a:rPr lang="en-US" b="0" i="1" smtClean="0">
                              <a:solidFill>
                                <a:schemeClr val="bg1"/>
                              </a:solidFill>
                              <a:latin typeface="Cambria Math"/>
                              <a:ea typeface="Cambria Math"/>
                            </a:rPr>
                            <m:t>|</m:t>
                          </m:r>
                        </m:num>
                        <m:den>
                          <m:r>
                            <a:rPr lang="en-US" b="0" i="1" smtClean="0">
                              <a:solidFill>
                                <a:schemeClr val="bg1"/>
                              </a:solidFill>
                              <a:latin typeface="Cambria Math"/>
                            </a:rPr>
                            <m:t>|</m:t>
                          </m:r>
                          <m:r>
                            <a:rPr lang="en-US" b="0" i="1" smtClean="0">
                              <a:solidFill>
                                <a:schemeClr val="bg1"/>
                              </a:solidFill>
                              <a:latin typeface="Cambria Math"/>
                            </a:rPr>
                            <m:t>𝐴</m:t>
                          </m:r>
                          <m:r>
                            <a:rPr lang="en-US" b="0" i="1" smtClean="0">
                              <a:solidFill>
                                <a:schemeClr val="bg1"/>
                              </a:solidFill>
                              <a:latin typeface="Cambria Math"/>
                            </a:rPr>
                            <m:t> ∪</m:t>
                          </m:r>
                          <m:r>
                            <a:rPr lang="en-US" b="0" i="1" smtClean="0">
                              <a:solidFill>
                                <a:schemeClr val="bg1"/>
                              </a:solidFill>
                              <a:latin typeface="Cambria Math"/>
                              <a:ea typeface="Cambria Math"/>
                            </a:rPr>
                            <m:t>𝐵</m:t>
                          </m:r>
                          <m:r>
                            <a:rPr lang="en-US" b="0" i="1" smtClean="0">
                              <a:solidFill>
                                <a:schemeClr val="bg1"/>
                              </a:solidFill>
                              <a:latin typeface="Cambria Math"/>
                              <a:ea typeface="Cambria Math"/>
                            </a:rPr>
                            <m:t>|</m:t>
                          </m:r>
                        </m:den>
                      </m:f>
                    </m:oMath>
                  </m:oMathPara>
                </a14:m>
                <a:endParaRPr lang="en-US" dirty="0">
                  <a:solidFill>
                    <a:schemeClr val="bg1"/>
                  </a:solidFill>
                  <a:latin typeface="Cambria" panose="02040503050406030204" pitchFamily="18" charset="0"/>
                </a:endParaRPr>
              </a:p>
            </p:txBody>
          </p:sp>
        </mc:Choice>
        <mc:Fallback xmlns="">
          <p:sp>
            <p:nvSpPr>
              <p:cNvPr id="51" name="Rounded Rectangle 50"/>
              <p:cNvSpPr>
                <a:spLocks noRot="1" noChangeAspect="1" noMove="1" noResize="1" noEditPoints="1" noAdjustHandles="1" noChangeArrowheads="1" noChangeShapeType="1" noTextEdit="1"/>
              </p:cNvSpPr>
              <p:nvPr/>
            </p:nvSpPr>
            <p:spPr>
              <a:xfrm>
                <a:off x="3733800" y="1200529"/>
                <a:ext cx="1830151" cy="960235"/>
              </a:xfrm>
              <a:prstGeom prst="roundRect">
                <a:avLst/>
              </a:prstGeom>
              <a:blipFill rotWithShape="1">
                <a:blip r:embed="rId11"/>
                <a:stretch>
                  <a:fillRect/>
                </a:stretch>
              </a:blipFill>
              <a:ln>
                <a:solidFill>
                  <a:srgbClr val="C00000"/>
                </a:solidFill>
              </a:ln>
            </p:spPr>
            <p:txBody>
              <a:bodyPr/>
              <a:lstStyle/>
              <a:p>
                <a:r>
                  <a:rPr lang="en-US">
                    <a:noFill/>
                  </a:rPr>
                  <a:t> </a:t>
                </a:r>
              </a:p>
            </p:txBody>
          </p:sp>
        </mc:Fallback>
      </mc:AlternateContent>
      <p:sp>
        <p:nvSpPr>
          <p:cNvPr id="52" name="TextBox 51"/>
          <p:cNvSpPr txBox="1"/>
          <p:nvPr/>
        </p:nvSpPr>
        <p:spPr>
          <a:xfrm>
            <a:off x="653469" y="2160764"/>
            <a:ext cx="2558008" cy="369332"/>
          </a:xfrm>
          <a:prstGeom prst="rect">
            <a:avLst/>
          </a:prstGeom>
          <a:noFill/>
        </p:spPr>
        <p:txBody>
          <a:bodyPr wrap="none" rtlCol="0">
            <a:spAutoFit/>
          </a:bodyPr>
          <a:lstStyle/>
          <a:p>
            <a:r>
              <a:rPr lang="en-US" dirty="0" smtClean="0">
                <a:latin typeface="Cambria" panose="02040503050406030204" pitchFamily="18" charset="0"/>
              </a:rPr>
              <a:t>Ground Truth Hierarchy</a:t>
            </a:r>
            <a:endParaRPr lang="en-US" dirty="0">
              <a:latin typeface="Cambria" panose="02040503050406030204" pitchFamily="18" charset="0"/>
            </a:endParaRPr>
          </a:p>
        </p:txBody>
      </p:sp>
      <p:sp>
        <p:nvSpPr>
          <p:cNvPr id="53" name="TextBox 52"/>
          <p:cNvSpPr txBox="1"/>
          <p:nvPr/>
        </p:nvSpPr>
        <p:spPr>
          <a:xfrm>
            <a:off x="5915000" y="2160764"/>
            <a:ext cx="2236446" cy="369332"/>
          </a:xfrm>
          <a:prstGeom prst="rect">
            <a:avLst/>
          </a:prstGeom>
          <a:noFill/>
        </p:spPr>
        <p:txBody>
          <a:bodyPr wrap="none" rtlCol="0">
            <a:spAutoFit/>
          </a:bodyPr>
          <a:lstStyle/>
          <a:p>
            <a:r>
              <a:rPr lang="en-US" dirty="0" smtClean="0">
                <a:latin typeface="Cambria" panose="02040503050406030204" pitchFamily="18" charset="0"/>
              </a:rPr>
              <a:t>Recovered Hierarchy</a:t>
            </a:r>
            <a:endParaRPr lang="en-US" dirty="0">
              <a:latin typeface="Cambria" panose="02040503050406030204" pitchFamily="18" charset="0"/>
            </a:endParaRPr>
          </a:p>
        </p:txBody>
      </p:sp>
    </p:spTree>
    <p:extLst>
      <p:ext uri="{BB962C8B-B14F-4D97-AF65-F5344CB8AC3E}">
        <p14:creationId xmlns:p14="http://schemas.microsoft.com/office/powerpoint/2010/main" val="2430577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Scoring Composition Relationships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29</a:t>
            </a:fld>
            <a:endParaRPr lang="en-US"/>
          </a:p>
        </p:txBody>
      </p:sp>
      <p:cxnSp>
        <p:nvCxnSpPr>
          <p:cNvPr id="5" name="Straight Connector 4"/>
          <p:cNvCxnSpPr>
            <a:stCxn id="7" idx="2"/>
          </p:cNvCxnSpPr>
          <p:nvPr/>
        </p:nvCxnSpPr>
        <p:spPr>
          <a:xfrm flipH="1">
            <a:off x="1905000" y="3581400"/>
            <a:ext cx="391652" cy="0"/>
          </a:xfrm>
          <a:prstGeom prst="line">
            <a:avLst/>
          </a:prstGeom>
          <a:noFill/>
          <a:ln w="38100" cap="flat" cmpd="sng" algn="ctr">
            <a:solidFill>
              <a:srgbClr val="FF0000"/>
            </a:solidFill>
            <a:prstDash val="solid"/>
            <a:tailEnd type="diamond" w="lg" len="lg"/>
          </a:ln>
          <a:effectLst/>
        </p:spPr>
      </p:cxnSp>
      <p:sp>
        <p:nvSpPr>
          <p:cNvPr id="6" name="Oval 5"/>
          <p:cNvSpPr/>
          <p:nvPr/>
        </p:nvSpPr>
        <p:spPr>
          <a:xfrm>
            <a:off x="381000" y="3352800"/>
            <a:ext cx="1421631" cy="457200"/>
          </a:xfrm>
          <a:prstGeom prst="ellipse">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latin typeface="Cambria" panose="02040503050406030204" pitchFamily="18" charset="0"/>
              </a:rPr>
              <a:t>Tintin</a:t>
            </a:r>
            <a:endParaRPr lang="en-US" sz="1600" dirty="0">
              <a:solidFill>
                <a:schemeClr val="bg1"/>
              </a:solidFill>
              <a:latin typeface="Cambria" panose="02040503050406030204" pitchFamily="18" charset="0"/>
            </a:endParaRPr>
          </a:p>
        </p:txBody>
      </p:sp>
      <p:sp>
        <p:nvSpPr>
          <p:cNvPr id="7" name="Oval 6"/>
          <p:cNvSpPr/>
          <p:nvPr/>
        </p:nvSpPr>
        <p:spPr>
          <a:xfrm>
            <a:off x="2296652" y="3352800"/>
            <a:ext cx="1421631" cy="4572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Cambria" panose="02040503050406030204" pitchFamily="18" charset="0"/>
              </a:rPr>
              <a:t>Snowy</a:t>
            </a:r>
            <a:endParaRPr lang="en-US" sz="1600" dirty="0">
              <a:solidFill>
                <a:schemeClr val="bg1"/>
              </a:solidFill>
              <a:latin typeface="Cambria" panose="02040503050406030204" pitchFamily="18" charset="0"/>
            </a:endParaRPr>
          </a:p>
        </p:txBody>
      </p:sp>
      <p:cxnSp>
        <p:nvCxnSpPr>
          <p:cNvPr id="8" name="Straight Connector 7"/>
          <p:cNvCxnSpPr>
            <a:stCxn id="10" idx="2"/>
          </p:cNvCxnSpPr>
          <p:nvPr/>
        </p:nvCxnSpPr>
        <p:spPr>
          <a:xfrm flipH="1">
            <a:off x="6400800" y="2089298"/>
            <a:ext cx="685800" cy="0"/>
          </a:xfrm>
          <a:prstGeom prst="line">
            <a:avLst/>
          </a:prstGeom>
          <a:noFill/>
          <a:ln w="38100" cap="flat" cmpd="sng" algn="ctr">
            <a:solidFill>
              <a:srgbClr val="FF0000"/>
            </a:solidFill>
            <a:prstDash val="solid"/>
            <a:tailEnd type="diamond" w="lg" len="lg"/>
          </a:ln>
          <a:effectLst/>
        </p:spPr>
      </p:cxnSp>
      <p:sp>
        <p:nvSpPr>
          <p:cNvPr id="9" name="Oval 8"/>
          <p:cNvSpPr/>
          <p:nvPr/>
        </p:nvSpPr>
        <p:spPr>
          <a:xfrm>
            <a:off x="4648200" y="1860699"/>
            <a:ext cx="1612131" cy="457200"/>
          </a:xfrm>
          <a:prstGeom prst="ellipse">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~Tintin1( )</a:t>
            </a:r>
            <a:endParaRPr lang="en-US" sz="1600" dirty="0">
              <a:solidFill>
                <a:schemeClr val="bg1"/>
              </a:solidFill>
              <a:latin typeface="Cambria" panose="02040503050406030204" pitchFamily="18" charset="0"/>
            </a:endParaRPr>
          </a:p>
        </p:txBody>
      </p:sp>
      <p:sp>
        <p:nvSpPr>
          <p:cNvPr id="10" name="Oval 9"/>
          <p:cNvSpPr/>
          <p:nvPr/>
        </p:nvSpPr>
        <p:spPr>
          <a:xfrm>
            <a:off x="7086600" y="1860698"/>
            <a:ext cx="1790700" cy="4572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~Snowy( )</a:t>
            </a:r>
            <a:endParaRPr lang="en-US" sz="1600" dirty="0">
              <a:solidFill>
                <a:schemeClr val="bg1"/>
              </a:solidFill>
              <a:latin typeface="Cambria" panose="02040503050406030204" pitchFamily="18" charset="0"/>
            </a:endParaRPr>
          </a:p>
        </p:txBody>
      </p:sp>
      <p:cxnSp>
        <p:nvCxnSpPr>
          <p:cNvPr id="11" name="Straight Connector 10"/>
          <p:cNvCxnSpPr>
            <a:stCxn id="13" idx="2"/>
          </p:cNvCxnSpPr>
          <p:nvPr/>
        </p:nvCxnSpPr>
        <p:spPr>
          <a:xfrm flipH="1">
            <a:off x="6400800" y="5791199"/>
            <a:ext cx="685799" cy="1"/>
          </a:xfrm>
          <a:prstGeom prst="line">
            <a:avLst/>
          </a:prstGeom>
          <a:noFill/>
          <a:ln w="38100" cap="flat" cmpd="sng" algn="ctr">
            <a:solidFill>
              <a:srgbClr val="FF0000"/>
            </a:solidFill>
            <a:prstDash val="solid"/>
            <a:tailEnd type="diamond" w="lg" len="lg"/>
          </a:ln>
          <a:effectLst/>
        </p:spPr>
      </p:cxnSp>
      <p:sp>
        <p:nvSpPr>
          <p:cNvPr id="12" name="Oval 11"/>
          <p:cNvSpPr/>
          <p:nvPr/>
        </p:nvSpPr>
        <p:spPr>
          <a:xfrm>
            <a:off x="4648200" y="5562600"/>
            <a:ext cx="1612131" cy="457200"/>
          </a:xfrm>
          <a:prstGeom prst="ellipse">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~Tintin2( )</a:t>
            </a:r>
            <a:endParaRPr lang="en-US" sz="1600" dirty="0">
              <a:solidFill>
                <a:schemeClr val="bg1"/>
              </a:solidFill>
              <a:latin typeface="Cambria" panose="02040503050406030204" pitchFamily="18" charset="0"/>
            </a:endParaRPr>
          </a:p>
        </p:txBody>
      </p:sp>
      <p:sp>
        <p:nvSpPr>
          <p:cNvPr id="13" name="Oval 12"/>
          <p:cNvSpPr/>
          <p:nvPr/>
        </p:nvSpPr>
        <p:spPr>
          <a:xfrm>
            <a:off x="7086599" y="5562599"/>
            <a:ext cx="1790700" cy="4572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~Snowy( )</a:t>
            </a:r>
            <a:endParaRPr lang="en-US" sz="1600" dirty="0">
              <a:solidFill>
                <a:schemeClr val="bg1"/>
              </a:solidFill>
              <a:latin typeface="Cambria" panose="02040503050406030204" pitchFamily="18" charset="0"/>
            </a:endParaRPr>
          </a:p>
        </p:txBody>
      </p:sp>
      <p:cxnSp>
        <p:nvCxnSpPr>
          <p:cNvPr id="14" name="Straight Connector 13"/>
          <p:cNvCxnSpPr>
            <a:stCxn id="16" idx="2"/>
          </p:cNvCxnSpPr>
          <p:nvPr/>
        </p:nvCxnSpPr>
        <p:spPr>
          <a:xfrm flipH="1">
            <a:off x="6400800" y="3886199"/>
            <a:ext cx="685800" cy="1"/>
          </a:xfrm>
          <a:prstGeom prst="line">
            <a:avLst/>
          </a:prstGeom>
          <a:noFill/>
          <a:ln w="38100" cap="flat" cmpd="sng" algn="ctr">
            <a:solidFill>
              <a:srgbClr val="FF0000"/>
            </a:solidFill>
            <a:prstDash val="solid"/>
            <a:tailEnd type="diamond" w="lg" len="lg"/>
          </a:ln>
          <a:effectLst/>
        </p:spPr>
      </p:cxnSp>
      <p:sp>
        <p:nvSpPr>
          <p:cNvPr id="15" name="Oval 14"/>
          <p:cNvSpPr/>
          <p:nvPr/>
        </p:nvSpPr>
        <p:spPr>
          <a:xfrm>
            <a:off x="4419600" y="3657600"/>
            <a:ext cx="1840732" cy="457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~Haddock( )</a:t>
            </a:r>
            <a:endParaRPr lang="en-US" sz="1600" dirty="0">
              <a:solidFill>
                <a:schemeClr val="bg1"/>
              </a:solidFill>
              <a:latin typeface="Cambria" panose="02040503050406030204" pitchFamily="18" charset="0"/>
            </a:endParaRPr>
          </a:p>
        </p:txBody>
      </p:sp>
      <p:sp>
        <p:nvSpPr>
          <p:cNvPr id="16" name="Oval 15"/>
          <p:cNvSpPr/>
          <p:nvPr/>
        </p:nvSpPr>
        <p:spPr>
          <a:xfrm>
            <a:off x="7086600" y="3657599"/>
            <a:ext cx="1790700" cy="457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latin typeface="Cambria" panose="02040503050406030204" pitchFamily="18" charset="0"/>
              </a:rPr>
              <a:t>~Unicorn( )</a:t>
            </a:r>
            <a:endParaRPr lang="en-US" sz="1600" dirty="0">
              <a:solidFill>
                <a:schemeClr val="bg1"/>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19" name="Rounded Rectangular Callout 18"/>
              <p:cNvSpPr/>
              <p:nvPr/>
            </p:nvSpPr>
            <p:spPr>
              <a:xfrm>
                <a:off x="1295400" y="2590800"/>
                <a:ext cx="1373479" cy="583378"/>
              </a:xfrm>
              <a:prstGeom prst="wedgeRoundRectCallout">
                <a:avLst>
                  <a:gd name="adj1" fmla="val 5757"/>
                  <a:gd name="adj2" fmla="val 96442"/>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00642D"/>
                    </a:solidFill>
                    <a:latin typeface="Cambria" panose="02040503050406030204" pitchFamily="18" charset="0"/>
                  </a:rPr>
                  <a:t>TINTIN_GT</a:t>
                </a:r>
              </a:p>
              <a:p>
                <a:pPr algn="ctr"/>
                <a:r>
                  <a:rPr lang="en-US" sz="1400" dirty="0" smtClean="0">
                    <a:solidFill>
                      <a:srgbClr val="7030A0"/>
                    </a:solidFill>
                    <a:latin typeface="Cambria" panose="02040503050406030204" pitchFamily="18" charset="0"/>
                  </a:rPr>
                  <a: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chemeClr val="bg1">
                        <a:lumMod val="50000"/>
                      </a:schemeClr>
                    </a:solidFill>
                    <a:latin typeface="Cambria" panose="02040503050406030204" pitchFamily="18" charset="0"/>
                  </a:rPr>
                  <a:t>SNOWY_GT</a:t>
                </a:r>
                <a:endParaRPr lang="en-US" sz="1400" dirty="0">
                  <a:solidFill>
                    <a:schemeClr val="bg1">
                      <a:lumMod val="50000"/>
                    </a:schemeClr>
                  </a:solidFill>
                  <a:latin typeface="Cambria" panose="02040503050406030204" pitchFamily="18" charset="0"/>
                </a:endParaRPr>
              </a:p>
            </p:txBody>
          </p:sp>
        </mc:Choice>
        <mc:Fallback xmlns="">
          <p:sp>
            <p:nvSpPr>
              <p:cNvPr id="19" name="Rounded Rectangular Callout 18"/>
              <p:cNvSpPr>
                <a:spLocks noRot="1" noChangeAspect="1" noMove="1" noResize="1" noEditPoints="1" noAdjustHandles="1" noChangeArrowheads="1" noChangeShapeType="1" noTextEdit="1"/>
              </p:cNvSpPr>
              <p:nvPr/>
            </p:nvSpPr>
            <p:spPr>
              <a:xfrm>
                <a:off x="1295400" y="2590800"/>
                <a:ext cx="1373479" cy="583378"/>
              </a:xfrm>
              <a:prstGeom prst="wedgeRoundRectCallout">
                <a:avLst>
                  <a:gd name="adj1" fmla="val 5757"/>
                  <a:gd name="adj2" fmla="val 96442"/>
                  <a:gd name="adj3" fmla="val 16667"/>
                </a:avLst>
              </a:prstGeom>
              <a:blipFill rotWithShape="1">
                <a:blip r:embed="rId2"/>
                <a:stretch>
                  <a:fillRect t="-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ular Callout 19"/>
              <p:cNvSpPr/>
              <p:nvPr/>
            </p:nvSpPr>
            <p:spPr>
              <a:xfrm>
                <a:off x="5867400" y="1143000"/>
                <a:ext cx="1373479" cy="583378"/>
              </a:xfrm>
              <a:prstGeom prst="wedgeRoundRectCallout">
                <a:avLst>
                  <a:gd name="adj1" fmla="val 5757"/>
                  <a:gd name="adj2" fmla="val 96442"/>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00642D"/>
                    </a:solidFill>
                    <a:latin typeface="Cambria" panose="02040503050406030204" pitchFamily="18" charset="0"/>
                  </a:rPr>
                  <a:t>TINTIN1</a:t>
                </a:r>
              </a:p>
              <a:p>
                <a:pPr algn="ctr"/>
                <a:r>
                  <a:rPr lang="en-US" sz="1400" dirty="0" smtClean="0">
                    <a:solidFill>
                      <a:srgbClr val="7030A0"/>
                    </a:solidFill>
                    <a:latin typeface="Cambria" panose="02040503050406030204" pitchFamily="18" charset="0"/>
                  </a:rPr>
                  <a: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chemeClr val="bg1">
                        <a:lumMod val="50000"/>
                      </a:schemeClr>
                    </a:solidFill>
                    <a:latin typeface="Cambria" panose="02040503050406030204" pitchFamily="18" charset="0"/>
                  </a:rPr>
                  <a:t>SNOWY</a:t>
                </a:r>
                <a:endParaRPr lang="en-US" sz="1400" dirty="0">
                  <a:solidFill>
                    <a:schemeClr val="bg1">
                      <a:lumMod val="50000"/>
                    </a:schemeClr>
                  </a:solidFill>
                  <a:latin typeface="Cambria" panose="02040503050406030204" pitchFamily="18" charset="0"/>
                </a:endParaRPr>
              </a:p>
            </p:txBody>
          </p:sp>
        </mc:Choice>
        <mc:Fallback xmlns="">
          <p:sp>
            <p:nvSpPr>
              <p:cNvPr id="20" name="Rounded Rectangular Callout 19"/>
              <p:cNvSpPr>
                <a:spLocks noRot="1" noChangeAspect="1" noMove="1" noResize="1" noEditPoints="1" noAdjustHandles="1" noChangeArrowheads="1" noChangeShapeType="1" noTextEdit="1"/>
              </p:cNvSpPr>
              <p:nvPr/>
            </p:nvSpPr>
            <p:spPr>
              <a:xfrm>
                <a:off x="5867400" y="1143000"/>
                <a:ext cx="1373479" cy="583378"/>
              </a:xfrm>
              <a:prstGeom prst="wedgeRoundRectCallout">
                <a:avLst>
                  <a:gd name="adj1" fmla="val 5757"/>
                  <a:gd name="adj2" fmla="val 96442"/>
                  <a:gd name="adj3" fmla="val 16667"/>
                </a:avLst>
              </a:prstGeom>
              <a:blipFill rotWithShape="1">
                <a:blip r:embed="rId3"/>
                <a:stretch>
                  <a:fillRect t="-2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ular Callout 20"/>
              <p:cNvSpPr/>
              <p:nvPr/>
            </p:nvSpPr>
            <p:spPr>
              <a:xfrm>
                <a:off x="5867399" y="4876800"/>
                <a:ext cx="1373479" cy="583378"/>
              </a:xfrm>
              <a:prstGeom prst="wedgeRoundRectCallout">
                <a:avLst>
                  <a:gd name="adj1" fmla="val 5757"/>
                  <a:gd name="adj2" fmla="val 96442"/>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rgbClr val="00642D"/>
                    </a:solidFill>
                    <a:latin typeface="Cambria" panose="02040503050406030204" pitchFamily="18" charset="0"/>
                  </a:rPr>
                  <a:t>TINTIN2</a:t>
                </a:r>
              </a:p>
              <a:p>
                <a:pPr algn="ctr"/>
                <a:r>
                  <a:rPr lang="en-US" sz="1400" dirty="0" smtClean="0">
                    <a:solidFill>
                      <a:srgbClr val="7030A0"/>
                    </a:solidFill>
                    <a:latin typeface="Cambria" panose="02040503050406030204" pitchFamily="18" charset="0"/>
                  </a:rPr>
                  <a: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chemeClr val="bg1">
                        <a:lumMod val="50000"/>
                      </a:schemeClr>
                    </a:solidFill>
                    <a:latin typeface="Cambria" panose="02040503050406030204" pitchFamily="18" charset="0"/>
                  </a:rPr>
                  <a:t>SNOWY</a:t>
                </a:r>
                <a:endParaRPr lang="en-US" sz="1400" dirty="0">
                  <a:solidFill>
                    <a:schemeClr val="bg1">
                      <a:lumMod val="50000"/>
                    </a:schemeClr>
                  </a:solidFill>
                  <a:latin typeface="Cambria" panose="02040503050406030204" pitchFamily="18" charset="0"/>
                </a:endParaRPr>
              </a:p>
            </p:txBody>
          </p:sp>
        </mc:Choice>
        <mc:Fallback xmlns="">
          <p:sp>
            <p:nvSpPr>
              <p:cNvPr id="21" name="Rounded Rectangular Callout 20"/>
              <p:cNvSpPr>
                <a:spLocks noRot="1" noChangeAspect="1" noMove="1" noResize="1" noEditPoints="1" noAdjustHandles="1" noChangeArrowheads="1" noChangeShapeType="1" noTextEdit="1"/>
              </p:cNvSpPr>
              <p:nvPr/>
            </p:nvSpPr>
            <p:spPr>
              <a:xfrm>
                <a:off x="5867399" y="4876800"/>
                <a:ext cx="1373479" cy="583378"/>
              </a:xfrm>
              <a:prstGeom prst="wedgeRoundRectCallout">
                <a:avLst>
                  <a:gd name="adj1" fmla="val 5757"/>
                  <a:gd name="adj2" fmla="val 96442"/>
                  <a:gd name="adj3" fmla="val 16667"/>
                </a:avLst>
              </a:prstGeom>
              <a:blipFill rotWithShape="1">
                <a:blip r:embed="rId4"/>
                <a:stretch>
                  <a:fillRect t="-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ounded Rectangular Callout 24"/>
              <p:cNvSpPr/>
              <p:nvPr/>
            </p:nvSpPr>
            <p:spPr>
              <a:xfrm>
                <a:off x="5867398" y="2891349"/>
                <a:ext cx="1373479" cy="583378"/>
              </a:xfrm>
              <a:prstGeom prst="wedgeRoundRectCallout">
                <a:avLst>
                  <a:gd name="adj1" fmla="val 5757"/>
                  <a:gd name="adj2" fmla="val 96442"/>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smtClean="0">
                    <a:solidFill>
                      <a:schemeClr val="accent6">
                        <a:lumMod val="75000"/>
                      </a:schemeClr>
                    </a:solidFill>
                    <a:latin typeface="Cambria" panose="02040503050406030204" pitchFamily="18" charset="0"/>
                  </a:rPr>
                  <a:t>HADDOCK</a:t>
                </a:r>
              </a:p>
              <a:p>
                <a:pPr algn="ctr"/>
                <a:r>
                  <a:rPr lang="en-US" sz="1400" dirty="0" smtClean="0">
                    <a:solidFill>
                      <a:srgbClr val="7030A0"/>
                    </a:solidFill>
                    <a:latin typeface="Cambria" panose="02040503050406030204" pitchFamily="18" charset="0"/>
                  </a:rPr>
                  <a:t> </a:t>
                </a:r>
                <a14:m>
                  <m:oMath xmlns:m="http://schemas.openxmlformats.org/officeDocument/2006/math">
                    <m:r>
                      <a:rPr lang="en-US" sz="2000" b="1" i="1" smtClean="0">
                        <a:solidFill>
                          <a:schemeClr val="tx1"/>
                        </a:solidFill>
                        <a:latin typeface="Cambria Math"/>
                        <a:ea typeface="Cambria Math"/>
                      </a:rPr>
                      <m:t>∪</m:t>
                    </m:r>
                  </m:oMath>
                </a14:m>
                <a:r>
                  <a:rPr lang="en-US" sz="2000" dirty="0" smtClean="0">
                    <a:solidFill>
                      <a:srgbClr val="7030A0"/>
                    </a:solidFill>
                    <a:latin typeface="Cambria" panose="02040503050406030204" pitchFamily="18" charset="0"/>
                  </a:rPr>
                  <a:t> </a:t>
                </a:r>
                <a:r>
                  <a:rPr lang="en-US" sz="1400" dirty="0" smtClean="0">
                    <a:solidFill>
                      <a:srgbClr val="00B050"/>
                    </a:solidFill>
                    <a:latin typeface="Cambria" panose="02040503050406030204" pitchFamily="18" charset="0"/>
                  </a:rPr>
                  <a:t>UNICORN</a:t>
                </a:r>
                <a:endParaRPr lang="en-US" sz="1400" dirty="0">
                  <a:solidFill>
                    <a:srgbClr val="00B050"/>
                  </a:solidFill>
                  <a:latin typeface="Cambria" panose="02040503050406030204" pitchFamily="18" charset="0"/>
                </a:endParaRPr>
              </a:p>
            </p:txBody>
          </p:sp>
        </mc:Choice>
        <mc:Fallback xmlns="">
          <p:sp>
            <p:nvSpPr>
              <p:cNvPr id="25" name="Rounded Rectangular Callout 24"/>
              <p:cNvSpPr>
                <a:spLocks noRot="1" noChangeAspect="1" noMove="1" noResize="1" noEditPoints="1" noAdjustHandles="1" noChangeArrowheads="1" noChangeShapeType="1" noTextEdit="1"/>
              </p:cNvSpPr>
              <p:nvPr/>
            </p:nvSpPr>
            <p:spPr>
              <a:xfrm>
                <a:off x="5867398" y="2891349"/>
                <a:ext cx="1373479" cy="583378"/>
              </a:xfrm>
              <a:prstGeom prst="wedgeRoundRectCallout">
                <a:avLst>
                  <a:gd name="adj1" fmla="val 5757"/>
                  <a:gd name="adj2" fmla="val 96442"/>
                  <a:gd name="adj3" fmla="val 16667"/>
                </a:avLst>
              </a:prstGeom>
              <a:blipFill rotWithShape="1">
                <a:blip r:embed="rId5"/>
                <a:stretch>
                  <a:fillRect t="-1379"/>
                </a:stretch>
              </a:blipFill>
            </p:spPr>
            <p:txBody>
              <a:bodyPr/>
              <a:lstStyle/>
              <a:p>
                <a:r>
                  <a:rPr lang="en-US">
                    <a:noFill/>
                  </a:rPr>
                  <a:t> </a:t>
                </a:r>
              </a:p>
            </p:txBody>
          </p:sp>
        </mc:Fallback>
      </mc:AlternateContent>
      <p:sp>
        <p:nvSpPr>
          <p:cNvPr id="26" name="Rounded Rectangle 25"/>
          <p:cNvSpPr/>
          <p:nvPr/>
        </p:nvSpPr>
        <p:spPr>
          <a:xfrm>
            <a:off x="921809" y="1726377"/>
            <a:ext cx="2255663" cy="782021"/>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bg1"/>
                </a:solidFill>
                <a:latin typeface="Cambria" panose="02040503050406030204" pitchFamily="18" charset="0"/>
              </a:rPr>
              <a:t>Maximum Precision</a:t>
            </a:r>
          </a:p>
          <a:p>
            <a:pPr algn="ctr"/>
            <a:r>
              <a:rPr lang="en-US" dirty="0" smtClean="0">
                <a:solidFill>
                  <a:schemeClr val="bg1"/>
                </a:solidFill>
                <a:latin typeface="Cambria" panose="02040503050406030204" pitchFamily="18" charset="0"/>
              </a:rPr>
              <a:t>Maximum Recall</a:t>
            </a:r>
            <a:endParaRPr lang="en-US" dirty="0">
              <a:solidFill>
                <a:schemeClr val="bg1"/>
              </a:solidFill>
              <a:latin typeface="Cambria" panose="02040503050406030204" pitchFamily="18" charset="0"/>
            </a:endParaRPr>
          </a:p>
        </p:txBody>
      </p:sp>
    </p:spTree>
    <p:extLst>
      <p:ext uri="{BB962C8B-B14F-4D97-AF65-F5344CB8AC3E}">
        <p14:creationId xmlns:p14="http://schemas.microsoft.com/office/powerpoint/2010/main" val="114456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lstStyle/>
          <a:p>
            <a:r>
              <a:rPr lang="en-US" dirty="0" smtClean="0"/>
              <a:t>Motivation and Uses</a:t>
            </a:r>
          </a:p>
          <a:p>
            <a:r>
              <a:rPr lang="en-US" dirty="0" smtClean="0"/>
              <a:t>Design of Lego</a:t>
            </a:r>
          </a:p>
          <a:p>
            <a:r>
              <a:rPr lang="en-US" dirty="0" smtClean="0"/>
              <a:t>Scoring</a:t>
            </a:r>
          </a:p>
          <a:p>
            <a:r>
              <a:rPr lang="en-US" dirty="0" smtClean="0"/>
              <a:t>Test Suite</a:t>
            </a:r>
          </a:p>
          <a:p>
            <a:r>
              <a:rPr lang="en-US" dirty="0" smtClean="0"/>
              <a:t>Results</a:t>
            </a:r>
          </a:p>
          <a:p>
            <a:r>
              <a:rPr lang="en-US" dirty="0" smtClean="0"/>
              <a:t>Future Work</a:t>
            </a:r>
          </a:p>
        </p:txBody>
      </p:sp>
      <p:sp>
        <p:nvSpPr>
          <p:cNvPr id="5" name="Slide Number Placeholder 4"/>
          <p:cNvSpPr>
            <a:spLocks noGrp="1"/>
          </p:cNvSpPr>
          <p:nvPr>
            <p:ph type="sldNum" sz="quarter" idx="12"/>
          </p:nvPr>
        </p:nvSpPr>
        <p:spPr/>
        <p:txBody>
          <a:bodyPr/>
          <a:lstStyle/>
          <a:p>
            <a:fld id="{61790EBF-2842-40BA-9364-7C045D9A1DE9}" type="slidenum">
              <a:rPr lang="en-US" smtClean="0"/>
              <a:t>3</a:t>
            </a:fld>
            <a:endParaRPr lang="en-US"/>
          </a:p>
        </p:txBody>
      </p:sp>
    </p:spTree>
    <p:extLst>
      <p:ext uri="{BB962C8B-B14F-4D97-AF65-F5344CB8AC3E}">
        <p14:creationId xmlns:p14="http://schemas.microsoft.com/office/powerpoint/2010/main" val="276347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Threats to Validity</a:t>
            </a:r>
            <a:endParaRPr lang="en-US" dirty="0"/>
          </a:p>
        </p:txBody>
      </p:sp>
      <p:sp>
        <p:nvSpPr>
          <p:cNvPr id="6" name="Content Placeholder 5"/>
          <p:cNvSpPr>
            <a:spLocks noGrp="1"/>
          </p:cNvSpPr>
          <p:nvPr>
            <p:ph sz="half" idx="1"/>
          </p:nvPr>
        </p:nvSpPr>
        <p:spPr/>
        <p:txBody>
          <a:bodyPr/>
          <a:lstStyle/>
          <a:p>
            <a:r>
              <a:rPr lang="en-US" dirty="0" smtClean="0"/>
              <a:t>“this-pointer” idiom</a:t>
            </a:r>
          </a:p>
          <a:p>
            <a:r>
              <a:rPr lang="en-US" dirty="0" smtClean="0"/>
              <a:t>Unique finalizer</a:t>
            </a:r>
          </a:p>
          <a:p>
            <a:r>
              <a:rPr lang="en-US" dirty="0" smtClean="0"/>
              <a:t>Non-object pointer arguments</a:t>
            </a:r>
          </a:p>
          <a:p>
            <a:r>
              <a:rPr lang="en-US" dirty="0" smtClean="0"/>
              <a:t>Obfuscated </a:t>
            </a:r>
            <a:r>
              <a:rPr lang="en-US" dirty="0" smtClean="0"/>
              <a:t>code</a:t>
            </a:r>
            <a:endParaRPr lang="en-US" dirty="0" smtClean="0"/>
          </a:p>
          <a:p>
            <a:r>
              <a:rPr lang="en-US" dirty="0" smtClean="0"/>
              <a:t>Procedure </a:t>
            </a:r>
            <a:r>
              <a:rPr lang="en-US" dirty="0" err="1" smtClean="0"/>
              <a:t>inlining</a:t>
            </a:r>
            <a:endParaRPr lang="en-US" dirty="0"/>
          </a:p>
        </p:txBody>
      </p:sp>
      <p:sp>
        <p:nvSpPr>
          <p:cNvPr id="7" name="Content Placeholder 6"/>
          <p:cNvSpPr>
            <a:spLocks noGrp="1"/>
          </p:cNvSpPr>
          <p:nvPr>
            <p:ph sz="half" idx="2"/>
          </p:nvPr>
        </p:nvSpPr>
        <p:spPr/>
        <p:txBody>
          <a:bodyPr/>
          <a:lstStyle/>
          <a:p>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t>30</a:t>
            </a:fld>
            <a:endParaRPr lang="en-US"/>
          </a:p>
        </p:txBody>
      </p:sp>
      <p:sp>
        <p:nvSpPr>
          <p:cNvPr id="8" name="Rectangle 7"/>
          <p:cNvSpPr/>
          <p:nvPr/>
        </p:nvSpPr>
        <p:spPr>
          <a:xfrm>
            <a:off x="6324600" y="1159636"/>
            <a:ext cx="2667000" cy="17359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latin typeface="Cambria" panose="02040503050406030204" pitchFamily="18" charset="0"/>
              </a:rPr>
              <a:t>void foo(</a:t>
            </a:r>
            <a:r>
              <a:rPr lang="en-US" sz="1600" dirty="0" err="1" smtClean="0">
                <a:solidFill>
                  <a:schemeClr val="tx1"/>
                </a:solidFill>
                <a:latin typeface="Cambria" panose="02040503050406030204" pitchFamily="18" charset="0"/>
              </a:rPr>
              <a:t>int</a:t>
            </a:r>
            <a:r>
              <a:rPr lang="en-US" sz="1600" dirty="0" smtClean="0">
                <a:solidFill>
                  <a:schemeClr val="tx1"/>
                </a:solidFill>
                <a:latin typeface="Cambria" panose="02040503050406030204" pitchFamily="18" charset="0"/>
              </a:rPr>
              <a:t>* </a:t>
            </a:r>
            <a:r>
              <a:rPr lang="en-US" sz="1600" dirty="0" err="1" smtClean="0">
                <a:solidFill>
                  <a:schemeClr val="tx1"/>
                </a:solidFill>
                <a:latin typeface="Cambria" panose="02040503050406030204" pitchFamily="18" charset="0"/>
              </a:rPr>
              <a:t>ptr</a:t>
            </a:r>
            <a:r>
              <a:rPr lang="en-US" sz="1600" dirty="0" smtClean="0">
                <a:solidFill>
                  <a:schemeClr val="tx1"/>
                </a:solidFill>
                <a:latin typeface="Cambria" panose="02040503050406030204" pitchFamily="18" charset="0"/>
              </a:rPr>
              <a:t>) {</a:t>
            </a:r>
          </a:p>
          <a:p>
            <a:r>
              <a:rPr lang="en-US" sz="2000" b="1" dirty="0" smtClean="0">
                <a:solidFill>
                  <a:schemeClr val="tx1"/>
                </a:solidFill>
                <a:latin typeface="Cambria" panose="02040503050406030204" pitchFamily="18" charset="0"/>
              </a:rPr>
              <a:t>    .</a:t>
            </a:r>
          </a:p>
          <a:p>
            <a:r>
              <a:rPr lang="en-US" sz="2000" b="1" dirty="0">
                <a:solidFill>
                  <a:schemeClr val="tx1"/>
                </a:solidFill>
                <a:latin typeface="Cambria" panose="02040503050406030204" pitchFamily="18" charset="0"/>
              </a:rPr>
              <a:t> </a:t>
            </a:r>
            <a:r>
              <a:rPr lang="en-US" sz="2000" b="1" dirty="0" smtClean="0">
                <a:solidFill>
                  <a:schemeClr val="tx1"/>
                </a:solidFill>
                <a:latin typeface="Cambria" panose="02040503050406030204" pitchFamily="18" charset="0"/>
              </a:rPr>
              <a:t>   .</a:t>
            </a:r>
          </a:p>
          <a:p>
            <a:r>
              <a:rPr lang="en-US" sz="2000" b="1" dirty="0">
                <a:solidFill>
                  <a:schemeClr val="tx1"/>
                </a:solidFill>
                <a:latin typeface="Cambria" panose="02040503050406030204" pitchFamily="18" charset="0"/>
              </a:rPr>
              <a:t> </a:t>
            </a:r>
            <a:r>
              <a:rPr lang="en-US" sz="2000" b="1" dirty="0" smtClean="0">
                <a:solidFill>
                  <a:schemeClr val="tx1"/>
                </a:solidFill>
                <a:latin typeface="Cambria" panose="02040503050406030204" pitchFamily="18" charset="0"/>
              </a:rPr>
              <a:t>   .</a:t>
            </a:r>
            <a:endParaRPr lang="en-US" sz="2000" b="1" dirty="0" smtClean="0">
              <a:solidFill>
                <a:srgbClr val="00642D"/>
              </a:solidFill>
              <a:latin typeface="Cambria" panose="02040503050406030204" pitchFamily="18" charset="0"/>
            </a:endParaRPr>
          </a:p>
          <a:p>
            <a:r>
              <a:rPr lang="en-US" sz="1600" dirty="0" smtClean="0">
                <a:solidFill>
                  <a:schemeClr val="tx1"/>
                </a:solidFill>
                <a:latin typeface="Cambria" panose="02040503050406030204" pitchFamily="18" charset="0"/>
              </a:rPr>
              <a:t>}</a:t>
            </a:r>
          </a:p>
        </p:txBody>
      </p:sp>
      <p:sp>
        <p:nvSpPr>
          <p:cNvPr id="9" name="Rounded Rectangular Callout 8"/>
          <p:cNvSpPr/>
          <p:nvPr/>
        </p:nvSpPr>
        <p:spPr>
          <a:xfrm>
            <a:off x="8153400" y="4525151"/>
            <a:ext cx="838200" cy="533400"/>
          </a:xfrm>
          <a:prstGeom prst="wedgeRoundRectCallout">
            <a:avLst>
              <a:gd name="adj1" fmla="val 7608"/>
              <a:gd name="adj2" fmla="val 10023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latin typeface="Cambria" panose="02040503050406030204" pitchFamily="18" charset="0"/>
              </a:rPr>
              <a:t>foo( )</a:t>
            </a:r>
            <a:endParaRPr lang="en-US" dirty="0">
              <a:solidFill>
                <a:schemeClr val="tx1"/>
              </a:solidFill>
              <a:latin typeface="Cambria" panose="02040503050406030204" pitchFamily="18" charset="0"/>
            </a:endParaRPr>
          </a:p>
        </p:txBody>
      </p:sp>
      <p:sp>
        <p:nvSpPr>
          <p:cNvPr id="11" name="Rounded Rectangular Callout 10"/>
          <p:cNvSpPr/>
          <p:nvPr/>
        </p:nvSpPr>
        <p:spPr>
          <a:xfrm>
            <a:off x="4114800" y="1159636"/>
            <a:ext cx="762000" cy="440564"/>
          </a:xfrm>
          <a:prstGeom prst="wedgeRoundRectCallout">
            <a:avLst>
              <a:gd name="adj1" fmla="val -107926"/>
              <a:gd name="adj2" fmla="val 1392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latin typeface="Cambria" panose="02040503050406030204" pitchFamily="18" charset="0"/>
              </a:rPr>
              <a:t>C++</a:t>
            </a:r>
            <a:endParaRPr lang="en-US" dirty="0">
              <a:solidFill>
                <a:schemeClr val="tx1"/>
              </a:solidFill>
              <a:latin typeface="Cambria" panose="02040503050406030204" pitchFamily="18" charset="0"/>
            </a:endParaRPr>
          </a:p>
        </p:txBody>
      </p:sp>
      <p:sp>
        <p:nvSpPr>
          <p:cNvPr id="12" name="Rounded Rectangular Callout 11"/>
          <p:cNvSpPr/>
          <p:nvPr/>
        </p:nvSpPr>
        <p:spPr>
          <a:xfrm>
            <a:off x="4139609" y="3240760"/>
            <a:ext cx="1047750" cy="440564"/>
          </a:xfrm>
          <a:prstGeom prst="wedgeRoundRectCallout">
            <a:avLst>
              <a:gd name="adj1" fmla="val -120444"/>
              <a:gd name="adj2" fmla="val -194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3" name="Rounded Rectangular Callout 12"/>
          <p:cNvSpPr/>
          <p:nvPr/>
        </p:nvSpPr>
        <p:spPr>
          <a:xfrm>
            <a:off x="4114800" y="3048000"/>
            <a:ext cx="1219200" cy="735710"/>
          </a:xfrm>
          <a:prstGeom prst="wedgeRoundRectCallout">
            <a:avLst>
              <a:gd name="adj1" fmla="val -101623"/>
              <a:gd name="adj2" fmla="val 8003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latin typeface="Cambria" panose="02040503050406030204" pitchFamily="18" charset="0"/>
              </a:rPr>
              <a:t>Beyond the scope</a:t>
            </a:r>
            <a:endParaRPr lang="en-US" dirty="0">
              <a:solidFill>
                <a:schemeClr val="tx1"/>
              </a:solidFill>
              <a:latin typeface="Cambria" panose="02040503050406030204" pitchFamily="18" charset="0"/>
            </a:endParaRPr>
          </a:p>
        </p:txBody>
      </p:sp>
      <p:cxnSp>
        <p:nvCxnSpPr>
          <p:cNvPr id="14" name="Straight Connector 13"/>
          <p:cNvCxnSpPr/>
          <p:nvPr/>
        </p:nvCxnSpPr>
        <p:spPr>
          <a:xfrm>
            <a:off x="7317382" y="4852085"/>
            <a:ext cx="0" cy="481915"/>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6" name="Oval 15"/>
          <p:cNvSpPr/>
          <p:nvPr/>
        </p:nvSpPr>
        <p:spPr>
          <a:xfrm>
            <a:off x="6898284" y="5334000"/>
            <a:ext cx="838200" cy="457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17" name="Oval 16"/>
          <p:cNvSpPr/>
          <p:nvPr/>
        </p:nvSpPr>
        <p:spPr>
          <a:xfrm>
            <a:off x="7943491" y="5334000"/>
            <a:ext cx="838200" cy="457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18" name="Oval 17"/>
          <p:cNvSpPr/>
          <p:nvPr/>
        </p:nvSpPr>
        <p:spPr>
          <a:xfrm>
            <a:off x="6898282" y="4394885"/>
            <a:ext cx="838200" cy="457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cxnSp>
        <p:nvCxnSpPr>
          <p:cNvPr id="20" name="Straight Connector 19"/>
          <p:cNvCxnSpPr>
            <a:endCxn id="18" idx="0"/>
          </p:cNvCxnSpPr>
          <p:nvPr/>
        </p:nvCxnSpPr>
        <p:spPr>
          <a:xfrm>
            <a:off x="7163891" y="3934536"/>
            <a:ext cx="153491" cy="460349"/>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p:nvPr/>
        </p:nvCxnSpPr>
        <p:spPr>
          <a:xfrm>
            <a:off x="5867400" y="4831987"/>
            <a:ext cx="419100" cy="502013"/>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flipH="1">
            <a:off x="4914900" y="4852085"/>
            <a:ext cx="419100" cy="481914"/>
          </a:xfrm>
          <a:prstGeom prst="line">
            <a:avLst/>
          </a:prstGeom>
          <a:solidFill>
            <a:schemeClr val="bg1"/>
          </a:solidFill>
          <a:ln>
            <a:solidFill>
              <a:schemeClr val="tx1"/>
            </a:solidFill>
            <a:head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29" name="TextBox 28"/>
          <p:cNvSpPr txBox="1"/>
          <p:nvPr/>
        </p:nvSpPr>
        <p:spPr>
          <a:xfrm>
            <a:off x="5486400" y="3908657"/>
            <a:ext cx="245580" cy="923330"/>
          </a:xfrm>
          <a:prstGeom prst="rect">
            <a:avLst/>
          </a:prstGeom>
          <a:noFill/>
        </p:spPr>
        <p:txBody>
          <a:bodyPr wrap="none" rtlCol="0">
            <a:spAutoFit/>
          </a:bodyPr>
          <a:lstStyle/>
          <a:p>
            <a:r>
              <a:rPr lang="en-US" b="1" dirty="0" smtClean="0"/>
              <a:t>.</a:t>
            </a:r>
          </a:p>
          <a:p>
            <a:r>
              <a:rPr lang="en-US" b="1" dirty="0" smtClean="0"/>
              <a:t>.</a:t>
            </a:r>
          </a:p>
          <a:p>
            <a:r>
              <a:rPr lang="en-US" b="1" dirty="0"/>
              <a:t>.</a:t>
            </a:r>
          </a:p>
        </p:txBody>
      </p:sp>
      <p:sp>
        <p:nvSpPr>
          <p:cNvPr id="30" name="TextBox 29"/>
          <p:cNvSpPr txBox="1"/>
          <p:nvPr/>
        </p:nvSpPr>
        <p:spPr>
          <a:xfrm>
            <a:off x="6652702" y="3288205"/>
            <a:ext cx="245580" cy="646331"/>
          </a:xfrm>
          <a:prstGeom prst="rect">
            <a:avLst/>
          </a:prstGeom>
          <a:noFill/>
        </p:spPr>
        <p:txBody>
          <a:bodyPr wrap="none" rtlCol="0">
            <a:spAutoFit/>
          </a:bodyPr>
          <a:lstStyle/>
          <a:p>
            <a:r>
              <a:rPr lang="en-US" b="1" dirty="0" smtClean="0"/>
              <a:t>.</a:t>
            </a:r>
          </a:p>
          <a:p>
            <a:r>
              <a:rPr lang="en-US" b="1" dirty="0"/>
              <a:t>.</a:t>
            </a:r>
          </a:p>
        </p:txBody>
      </p:sp>
      <p:sp>
        <p:nvSpPr>
          <p:cNvPr id="24" name="Oval 23"/>
          <p:cNvSpPr/>
          <p:nvPr/>
        </p:nvSpPr>
        <p:spPr>
          <a:xfrm>
            <a:off x="5867400" y="5334000"/>
            <a:ext cx="838200" cy="457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23" name="Oval 22"/>
          <p:cNvSpPr/>
          <p:nvPr/>
        </p:nvSpPr>
        <p:spPr>
          <a:xfrm>
            <a:off x="4495800" y="5334000"/>
            <a:ext cx="838200" cy="457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Tree>
    <p:extLst>
      <p:ext uri="{BB962C8B-B14F-4D97-AF65-F5344CB8AC3E}">
        <p14:creationId xmlns:p14="http://schemas.microsoft.com/office/powerpoint/2010/main" val="3167810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Code Coverage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81200"/>
            <a:ext cx="9168504" cy="2350168"/>
          </a:xfrm>
        </p:spPr>
      </p:pic>
      <p:sp>
        <p:nvSpPr>
          <p:cNvPr id="4" name="Slide Number Placeholder 3"/>
          <p:cNvSpPr>
            <a:spLocks noGrp="1"/>
          </p:cNvSpPr>
          <p:nvPr>
            <p:ph type="sldNum" sz="quarter" idx="12"/>
          </p:nvPr>
        </p:nvSpPr>
        <p:spPr/>
        <p:txBody>
          <a:bodyPr/>
          <a:lstStyle/>
          <a:p>
            <a:fld id="{61790EBF-2842-40BA-9364-7C045D9A1DE9}" type="slidenum">
              <a:rPr lang="en-US" smtClean="0"/>
              <a:t>31</a:t>
            </a:fld>
            <a:endParaRPr lang="en-US"/>
          </a:p>
        </p:txBody>
      </p:sp>
    </p:spTree>
    <p:extLst>
      <p:ext uri="{BB962C8B-B14F-4D97-AF65-F5344CB8AC3E}">
        <p14:creationId xmlns:p14="http://schemas.microsoft.com/office/powerpoint/2010/main" val="3771796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Motivation and Uses</a:t>
            </a:r>
            <a:endParaRPr lang="en-US" dirty="0"/>
          </a:p>
        </p:txBody>
      </p:sp>
      <p:sp>
        <p:nvSpPr>
          <p:cNvPr id="5" name="Slide Number Placeholder 4"/>
          <p:cNvSpPr>
            <a:spLocks noGrp="1"/>
          </p:cNvSpPr>
          <p:nvPr>
            <p:ph type="sldNum" sz="quarter" idx="12"/>
          </p:nvPr>
        </p:nvSpPr>
        <p:spPr/>
        <p:txBody>
          <a:bodyPr/>
          <a:lstStyle/>
          <a:p>
            <a:fld id="{61790EBF-2842-40BA-9364-7C045D9A1DE9}" type="slidenum">
              <a:rPr lang="en-US" smtClean="0"/>
              <a:t>4</a:t>
            </a:fld>
            <a:endParaRPr lang="en-US"/>
          </a:p>
        </p:txBody>
      </p:sp>
      <p:pic>
        <p:nvPicPr>
          <p:cNvPr id="8" name="Content Placeholder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139" y="1143000"/>
            <a:ext cx="1759518" cy="1963748"/>
          </a:xfrm>
          <a:prstGeom prst="rect">
            <a:avLst/>
          </a:prstGeom>
        </p:spPr>
      </p:pic>
      <p:sp>
        <p:nvSpPr>
          <p:cNvPr id="9" name="Rounded Rectangle 8"/>
          <p:cNvSpPr/>
          <p:nvPr/>
        </p:nvSpPr>
        <p:spPr>
          <a:xfrm>
            <a:off x="2438400" y="1143000"/>
            <a:ext cx="1905000" cy="54102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endParaRPr lang="en-US" sz="900" dirty="0" smtClean="0"/>
          </a:p>
          <a:p>
            <a:r>
              <a:rPr lang="en-US" sz="900" dirty="0" smtClean="0"/>
              <a:t>Disassembly </a:t>
            </a:r>
            <a:r>
              <a:rPr lang="en-US" sz="900" dirty="0"/>
              <a:t>of section .text:</a:t>
            </a:r>
          </a:p>
          <a:p>
            <a:endParaRPr lang="en-US" sz="900" dirty="0"/>
          </a:p>
          <a:p>
            <a:r>
              <a:rPr lang="en-US" sz="900" dirty="0" smtClean="0"/>
              <a:t>080482e0 </a:t>
            </a:r>
            <a:r>
              <a:rPr lang="en-US" sz="900" dirty="0"/>
              <a:t>&lt;.text&gt;:</a:t>
            </a:r>
          </a:p>
          <a:p>
            <a:r>
              <a:rPr lang="en-US" sz="900" dirty="0" smtClean="0"/>
              <a:t>80482e0</a:t>
            </a:r>
            <a:r>
              <a:rPr lang="en-US" sz="900" dirty="0"/>
              <a:t>:  </a:t>
            </a:r>
            <a:r>
              <a:rPr lang="en-US" sz="900" dirty="0" err="1" smtClean="0"/>
              <a:t>xor</a:t>
            </a:r>
            <a:r>
              <a:rPr lang="en-US" sz="900" dirty="0" smtClean="0"/>
              <a:t> %</a:t>
            </a:r>
            <a:r>
              <a:rPr lang="en-US" sz="900" dirty="0" err="1" smtClean="0"/>
              <a:t>ebp</a:t>
            </a:r>
            <a:r>
              <a:rPr lang="en-US" sz="900" dirty="0"/>
              <a:t>,%</a:t>
            </a:r>
            <a:r>
              <a:rPr lang="en-US" sz="900" dirty="0" err="1"/>
              <a:t>ebp</a:t>
            </a:r>
            <a:endParaRPr lang="en-US" sz="900" dirty="0"/>
          </a:p>
          <a:p>
            <a:r>
              <a:rPr lang="en-US" sz="900" dirty="0" smtClean="0"/>
              <a:t>80482e2</a:t>
            </a:r>
            <a:r>
              <a:rPr lang="en-US" sz="900" dirty="0"/>
              <a:t>:  </a:t>
            </a:r>
            <a:r>
              <a:rPr lang="en-US" sz="900" dirty="0" smtClean="0"/>
              <a:t>pop %</a:t>
            </a:r>
            <a:r>
              <a:rPr lang="en-US" sz="900" dirty="0" err="1" smtClean="0"/>
              <a:t>esi</a:t>
            </a:r>
            <a:endParaRPr lang="en-US" sz="900" dirty="0"/>
          </a:p>
          <a:p>
            <a:r>
              <a:rPr lang="en-US" sz="900" dirty="0" smtClean="0"/>
              <a:t>80482e3</a:t>
            </a:r>
            <a:r>
              <a:rPr lang="en-US" sz="900" dirty="0"/>
              <a:t>:  </a:t>
            </a:r>
            <a:r>
              <a:rPr lang="en-US" sz="900" dirty="0" err="1" smtClean="0"/>
              <a:t>mov</a:t>
            </a:r>
            <a:r>
              <a:rPr lang="en-US" sz="900" dirty="0" smtClean="0"/>
              <a:t> %</a:t>
            </a:r>
            <a:r>
              <a:rPr lang="en-US" sz="900" dirty="0" err="1" smtClean="0"/>
              <a:t>esp</a:t>
            </a:r>
            <a:r>
              <a:rPr lang="en-US" sz="900" dirty="0"/>
              <a:t>,%</a:t>
            </a:r>
            <a:r>
              <a:rPr lang="en-US" sz="900" dirty="0" err="1"/>
              <a:t>ecx</a:t>
            </a:r>
            <a:endParaRPr lang="en-US" sz="900" dirty="0"/>
          </a:p>
          <a:p>
            <a:r>
              <a:rPr lang="en-US" sz="900" dirty="0" smtClean="0"/>
              <a:t>80482e5</a:t>
            </a:r>
            <a:r>
              <a:rPr lang="en-US" sz="900" dirty="0"/>
              <a:t>:  </a:t>
            </a:r>
            <a:r>
              <a:rPr lang="en-US" sz="900" dirty="0" smtClean="0"/>
              <a:t>and 0xfffffff0</a:t>
            </a:r>
            <a:r>
              <a:rPr lang="en-US" sz="900" dirty="0"/>
              <a:t>,%esp</a:t>
            </a:r>
          </a:p>
          <a:p>
            <a:r>
              <a:rPr lang="en-US" sz="900" dirty="0" smtClean="0"/>
              <a:t>80482e8</a:t>
            </a:r>
            <a:r>
              <a:rPr lang="en-US" sz="900" dirty="0"/>
              <a:t>:  </a:t>
            </a:r>
            <a:r>
              <a:rPr lang="en-US" sz="900" dirty="0" smtClean="0"/>
              <a:t>push %</a:t>
            </a:r>
            <a:r>
              <a:rPr lang="en-US" sz="900" dirty="0" err="1" smtClean="0"/>
              <a:t>eax</a:t>
            </a:r>
            <a:endParaRPr lang="en-US" sz="900" dirty="0"/>
          </a:p>
          <a:p>
            <a:r>
              <a:rPr lang="en-US" sz="900" dirty="0" smtClean="0"/>
              <a:t>80482e9</a:t>
            </a:r>
            <a:r>
              <a:rPr lang="en-US" sz="900" dirty="0"/>
              <a:t>:  </a:t>
            </a:r>
            <a:r>
              <a:rPr lang="en-US" sz="900" dirty="0" smtClean="0"/>
              <a:t>push %</a:t>
            </a:r>
            <a:r>
              <a:rPr lang="en-US" sz="900" dirty="0" err="1" smtClean="0"/>
              <a:t>esp</a:t>
            </a:r>
            <a:endParaRPr lang="en-US" sz="900" dirty="0"/>
          </a:p>
          <a:p>
            <a:r>
              <a:rPr lang="en-US" sz="900" dirty="0" smtClean="0"/>
              <a:t>80482ea</a:t>
            </a:r>
            <a:r>
              <a:rPr lang="en-US" sz="900" dirty="0"/>
              <a:t>:  </a:t>
            </a:r>
            <a:r>
              <a:rPr lang="en-US" sz="900" dirty="0" smtClean="0"/>
              <a:t>push %</a:t>
            </a:r>
            <a:r>
              <a:rPr lang="en-US" sz="900" dirty="0" err="1" smtClean="0"/>
              <a:t>edx</a:t>
            </a:r>
            <a:endParaRPr lang="en-US" sz="900" dirty="0"/>
          </a:p>
          <a:p>
            <a:r>
              <a:rPr lang="en-US" sz="900" dirty="0" smtClean="0"/>
              <a:t>80482eb</a:t>
            </a:r>
            <a:r>
              <a:rPr lang="en-US" sz="900" dirty="0"/>
              <a:t>: </a:t>
            </a:r>
            <a:r>
              <a:rPr lang="en-US" sz="900" dirty="0" smtClean="0"/>
              <a:t> push $0x80483d0</a:t>
            </a:r>
            <a:endParaRPr lang="en-US" sz="900" dirty="0"/>
          </a:p>
          <a:p>
            <a:r>
              <a:rPr lang="en-US" sz="900" dirty="0" smtClean="0"/>
              <a:t>80482f0</a:t>
            </a:r>
            <a:r>
              <a:rPr lang="en-US" sz="900" dirty="0"/>
              <a:t>:  </a:t>
            </a:r>
            <a:r>
              <a:rPr lang="en-US" sz="900" dirty="0" smtClean="0"/>
              <a:t>push </a:t>
            </a:r>
            <a:r>
              <a:rPr lang="en-US" sz="900" dirty="0"/>
              <a:t>$0x80483e0</a:t>
            </a:r>
          </a:p>
          <a:p>
            <a:r>
              <a:rPr lang="en-US" sz="900" dirty="0" smtClean="0"/>
              <a:t>80482f5</a:t>
            </a:r>
            <a:r>
              <a:rPr lang="en-US" sz="900" dirty="0"/>
              <a:t>:  </a:t>
            </a:r>
            <a:r>
              <a:rPr lang="en-US" sz="900" dirty="0" smtClean="0"/>
              <a:t>push %</a:t>
            </a:r>
            <a:r>
              <a:rPr lang="en-US" sz="900" dirty="0" err="1" smtClean="0"/>
              <a:t>ecx</a:t>
            </a:r>
            <a:endParaRPr lang="en-US" sz="900" dirty="0"/>
          </a:p>
          <a:p>
            <a:r>
              <a:rPr lang="en-US" sz="900" dirty="0" smtClean="0"/>
              <a:t>80482f6</a:t>
            </a:r>
            <a:r>
              <a:rPr lang="en-US" sz="900" dirty="0"/>
              <a:t>:  </a:t>
            </a:r>
            <a:r>
              <a:rPr lang="en-US" sz="900" dirty="0" smtClean="0"/>
              <a:t>push %</a:t>
            </a:r>
            <a:r>
              <a:rPr lang="en-US" sz="900" dirty="0" err="1" smtClean="0"/>
              <a:t>esi</a:t>
            </a:r>
            <a:endParaRPr lang="en-US" sz="900" dirty="0"/>
          </a:p>
          <a:p>
            <a:r>
              <a:rPr lang="en-US" sz="900" dirty="0" smtClean="0"/>
              <a:t>80482f7</a:t>
            </a:r>
            <a:r>
              <a:rPr lang="en-US" sz="900" dirty="0"/>
              <a:t>:  </a:t>
            </a:r>
            <a:r>
              <a:rPr lang="en-US" sz="900" dirty="0" smtClean="0"/>
              <a:t>push $</a:t>
            </a:r>
            <a:r>
              <a:rPr lang="en-US" sz="900" dirty="0"/>
              <a:t>0x80483a5</a:t>
            </a:r>
          </a:p>
          <a:p>
            <a:r>
              <a:rPr lang="en-US" sz="900" dirty="0" smtClean="0"/>
              <a:t>80482fc</a:t>
            </a:r>
            <a:r>
              <a:rPr lang="en-US" sz="900" dirty="0"/>
              <a:t>:  </a:t>
            </a:r>
            <a:r>
              <a:rPr lang="en-US" sz="900" dirty="0" smtClean="0"/>
              <a:t>call  </a:t>
            </a:r>
            <a:r>
              <a:rPr lang="en-US" sz="900" dirty="0"/>
              <a:t>80482c4 </a:t>
            </a:r>
            <a:endParaRPr lang="en-US" sz="900" dirty="0" smtClean="0"/>
          </a:p>
          <a:p>
            <a:r>
              <a:rPr lang="en-US" sz="900" dirty="0" smtClean="0"/>
              <a:t>.</a:t>
            </a:r>
          </a:p>
          <a:p>
            <a:r>
              <a:rPr lang="en-US" sz="900" dirty="0" smtClean="0"/>
              <a:t>.</a:t>
            </a:r>
          </a:p>
          <a:p>
            <a:r>
              <a:rPr lang="en-US" sz="900" dirty="0" smtClean="0"/>
              <a:t>8048394</a:t>
            </a:r>
            <a:r>
              <a:rPr lang="en-US" sz="900" dirty="0"/>
              <a:t>:  </a:t>
            </a:r>
            <a:r>
              <a:rPr lang="en-US" sz="900" dirty="0" smtClean="0"/>
              <a:t>push %</a:t>
            </a:r>
            <a:r>
              <a:rPr lang="en-US" sz="900" dirty="0" err="1" smtClean="0"/>
              <a:t>ebp</a:t>
            </a:r>
            <a:endParaRPr lang="en-US" sz="900" dirty="0"/>
          </a:p>
          <a:p>
            <a:r>
              <a:rPr lang="en-US" sz="900" dirty="0" smtClean="0"/>
              <a:t>8048395</a:t>
            </a:r>
            <a:r>
              <a:rPr lang="en-US" sz="900" dirty="0"/>
              <a:t>: </a:t>
            </a:r>
            <a:r>
              <a:rPr lang="en-US" sz="900" dirty="0" smtClean="0"/>
              <a:t> </a:t>
            </a:r>
            <a:r>
              <a:rPr lang="en-US" sz="900" dirty="0" err="1" smtClean="0"/>
              <a:t>mov</a:t>
            </a:r>
            <a:r>
              <a:rPr lang="en-US" sz="900" dirty="0" smtClean="0"/>
              <a:t> %</a:t>
            </a:r>
            <a:r>
              <a:rPr lang="en-US" sz="900" dirty="0" err="1" smtClean="0"/>
              <a:t>esp</a:t>
            </a:r>
            <a:r>
              <a:rPr lang="en-US" sz="900" dirty="0"/>
              <a:t>,%</a:t>
            </a:r>
            <a:r>
              <a:rPr lang="en-US" sz="900" dirty="0" err="1"/>
              <a:t>ebp</a:t>
            </a:r>
            <a:endParaRPr lang="en-US" sz="900" dirty="0"/>
          </a:p>
          <a:p>
            <a:r>
              <a:rPr lang="en-US" sz="900" dirty="0" smtClean="0"/>
              <a:t>8048397</a:t>
            </a:r>
            <a:r>
              <a:rPr lang="en-US" sz="900" dirty="0"/>
              <a:t>:  </a:t>
            </a:r>
            <a:r>
              <a:rPr lang="en-US" sz="900" dirty="0" smtClean="0"/>
              <a:t>sub $0x10</a:t>
            </a:r>
            <a:r>
              <a:rPr lang="en-US" sz="900" dirty="0"/>
              <a:t>,%esp</a:t>
            </a:r>
          </a:p>
          <a:p>
            <a:r>
              <a:rPr lang="en-US" sz="900" dirty="0" smtClean="0"/>
              <a:t>804839a</a:t>
            </a:r>
            <a:r>
              <a:rPr lang="en-US" sz="900" dirty="0"/>
              <a:t>:  </a:t>
            </a:r>
            <a:r>
              <a:rPr lang="en-US" sz="900" dirty="0" err="1" smtClean="0"/>
              <a:t>mov</a:t>
            </a:r>
            <a:r>
              <a:rPr lang="en-US" sz="900" dirty="0" smtClean="0"/>
              <a:t> 0x8</a:t>
            </a:r>
            <a:r>
              <a:rPr lang="en-US" sz="900" dirty="0"/>
              <a:t>(%</a:t>
            </a:r>
            <a:r>
              <a:rPr lang="en-US" sz="900" dirty="0" err="1"/>
              <a:t>ebp</a:t>
            </a:r>
            <a:r>
              <a:rPr lang="en-US" sz="900" dirty="0"/>
              <a:t>),%</a:t>
            </a:r>
            <a:r>
              <a:rPr lang="en-US" sz="900" dirty="0" err="1"/>
              <a:t>eax</a:t>
            </a:r>
            <a:endParaRPr lang="en-US" sz="900" dirty="0"/>
          </a:p>
          <a:p>
            <a:r>
              <a:rPr lang="en-US" sz="900" dirty="0" smtClean="0"/>
              <a:t>804839d</a:t>
            </a:r>
            <a:r>
              <a:rPr lang="en-US" sz="900" dirty="0"/>
              <a:t>:  </a:t>
            </a:r>
            <a:r>
              <a:rPr lang="en-US" sz="900" dirty="0" err="1" smtClean="0"/>
              <a:t>mov</a:t>
            </a:r>
            <a:r>
              <a:rPr lang="en-US" sz="900" dirty="0" smtClean="0"/>
              <a:t> %</a:t>
            </a:r>
            <a:r>
              <a:rPr lang="en-US" sz="900" dirty="0"/>
              <a:t>eax,-0x4(%</a:t>
            </a:r>
            <a:r>
              <a:rPr lang="en-US" sz="900" dirty="0" err="1"/>
              <a:t>ebp</a:t>
            </a:r>
            <a:r>
              <a:rPr lang="en-US" sz="900" dirty="0"/>
              <a:t>)</a:t>
            </a:r>
          </a:p>
          <a:p>
            <a:r>
              <a:rPr lang="en-US" sz="900" dirty="0" smtClean="0"/>
              <a:t>80483a0:  </a:t>
            </a:r>
            <a:r>
              <a:rPr lang="en-US" sz="900" dirty="0" err="1" smtClean="0"/>
              <a:t>mov</a:t>
            </a:r>
            <a:r>
              <a:rPr lang="en-US" sz="900" dirty="0" smtClean="0"/>
              <a:t> -0x4(%</a:t>
            </a:r>
            <a:r>
              <a:rPr lang="en-US" sz="900" dirty="0" err="1" smtClean="0"/>
              <a:t>ebp</a:t>
            </a:r>
            <a:r>
              <a:rPr lang="en-US" sz="900" dirty="0" smtClean="0"/>
              <a:t>),%</a:t>
            </a:r>
            <a:r>
              <a:rPr lang="en-US" sz="900" dirty="0" err="1" smtClean="0"/>
              <a:t>eax</a:t>
            </a:r>
            <a:endParaRPr lang="en-US" sz="900" dirty="0" smtClean="0"/>
          </a:p>
          <a:p>
            <a:r>
              <a:rPr lang="en-US" sz="900" dirty="0" smtClean="0"/>
              <a:t>.</a:t>
            </a:r>
          </a:p>
          <a:p>
            <a:r>
              <a:rPr lang="en-US" sz="900" dirty="0"/>
              <a:t>.</a:t>
            </a:r>
          </a:p>
          <a:p>
            <a:r>
              <a:rPr lang="en-US" sz="900" dirty="0" smtClean="0"/>
              <a:t>80483a5</a:t>
            </a:r>
            <a:r>
              <a:rPr lang="en-US" sz="900" dirty="0"/>
              <a:t>:  </a:t>
            </a:r>
            <a:r>
              <a:rPr lang="en-US" sz="900" dirty="0" smtClean="0"/>
              <a:t>push %</a:t>
            </a:r>
            <a:r>
              <a:rPr lang="en-US" sz="900" dirty="0" err="1" smtClean="0"/>
              <a:t>ebp</a:t>
            </a:r>
            <a:endParaRPr lang="en-US" sz="900" dirty="0"/>
          </a:p>
          <a:p>
            <a:r>
              <a:rPr lang="en-US" sz="900" dirty="0" smtClean="0"/>
              <a:t>80483a6</a:t>
            </a:r>
            <a:r>
              <a:rPr lang="en-US" sz="900" dirty="0"/>
              <a:t>:  </a:t>
            </a:r>
            <a:r>
              <a:rPr lang="en-US" sz="900" dirty="0" err="1" smtClean="0"/>
              <a:t>mov</a:t>
            </a:r>
            <a:r>
              <a:rPr lang="en-US" sz="900" dirty="0"/>
              <a:t> </a:t>
            </a:r>
            <a:r>
              <a:rPr lang="en-US" sz="900" dirty="0" smtClean="0"/>
              <a:t>%</a:t>
            </a:r>
            <a:r>
              <a:rPr lang="en-US" sz="900" dirty="0" err="1" smtClean="0"/>
              <a:t>esp</a:t>
            </a:r>
            <a:r>
              <a:rPr lang="en-US" sz="900" dirty="0"/>
              <a:t>,%</a:t>
            </a:r>
            <a:r>
              <a:rPr lang="en-US" sz="900" dirty="0" err="1"/>
              <a:t>ebp</a:t>
            </a:r>
            <a:endParaRPr lang="en-US" sz="900" dirty="0"/>
          </a:p>
          <a:p>
            <a:r>
              <a:rPr lang="en-US" sz="900" dirty="0" smtClean="0"/>
              <a:t>80483a8</a:t>
            </a:r>
            <a:r>
              <a:rPr lang="en-US" sz="900" dirty="0"/>
              <a:t>:  </a:t>
            </a:r>
            <a:r>
              <a:rPr lang="en-US" sz="900" dirty="0" smtClean="0"/>
              <a:t>sub $0x14</a:t>
            </a:r>
            <a:r>
              <a:rPr lang="en-US" sz="900" dirty="0"/>
              <a:t>,%esp</a:t>
            </a:r>
          </a:p>
          <a:p>
            <a:r>
              <a:rPr lang="en-US" sz="900" dirty="0" smtClean="0"/>
              <a:t>80483ab</a:t>
            </a:r>
            <a:r>
              <a:rPr lang="en-US" sz="900" dirty="0"/>
              <a:t>:  </a:t>
            </a:r>
            <a:r>
              <a:rPr lang="en-US" sz="900" dirty="0" err="1" smtClean="0"/>
              <a:t>movl</a:t>
            </a:r>
            <a:r>
              <a:rPr lang="en-US" sz="900" dirty="0" smtClean="0"/>
              <a:t> $0x1</a:t>
            </a:r>
            <a:r>
              <a:rPr lang="en-US" sz="900" dirty="0"/>
              <a:t>,-0x8(%</a:t>
            </a:r>
            <a:r>
              <a:rPr lang="en-US" sz="900" dirty="0" err="1"/>
              <a:t>ebp</a:t>
            </a:r>
            <a:r>
              <a:rPr lang="en-US" sz="900" dirty="0"/>
              <a:t>)</a:t>
            </a:r>
          </a:p>
          <a:p>
            <a:r>
              <a:rPr lang="en-US" sz="900" dirty="0" smtClean="0"/>
              <a:t>80483b2</a:t>
            </a:r>
            <a:r>
              <a:rPr lang="en-US" sz="900" dirty="0"/>
              <a:t>:  </a:t>
            </a:r>
            <a:r>
              <a:rPr lang="en-US" sz="900" dirty="0" err="1" smtClean="0"/>
              <a:t>mov</a:t>
            </a:r>
            <a:r>
              <a:rPr lang="en-US" sz="900" dirty="0" smtClean="0"/>
              <a:t> -0x8</a:t>
            </a:r>
            <a:r>
              <a:rPr lang="en-US" sz="900" dirty="0"/>
              <a:t>(%</a:t>
            </a:r>
            <a:r>
              <a:rPr lang="en-US" sz="900" dirty="0" err="1"/>
              <a:t>ebp</a:t>
            </a:r>
            <a:r>
              <a:rPr lang="en-US" sz="900" dirty="0"/>
              <a:t>),%</a:t>
            </a:r>
            <a:r>
              <a:rPr lang="en-US" sz="900" dirty="0" err="1"/>
              <a:t>eax</a:t>
            </a:r>
            <a:endParaRPr lang="en-US" sz="900" dirty="0"/>
          </a:p>
          <a:p>
            <a:r>
              <a:rPr lang="en-US" sz="900" dirty="0" smtClean="0"/>
              <a:t>80483b5</a:t>
            </a:r>
            <a:r>
              <a:rPr lang="en-US" sz="900" dirty="0"/>
              <a:t>:  </a:t>
            </a:r>
            <a:r>
              <a:rPr lang="en-US" sz="900" dirty="0" err="1" smtClean="0"/>
              <a:t>mov</a:t>
            </a:r>
            <a:r>
              <a:rPr lang="en-US" sz="900" dirty="0" smtClean="0"/>
              <a:t> </a:t>
            </a:r>
            <a:r>
              <a:rPr lang="en-US" sz="900" dirty="0"/>
              <a:t>%</a:t>
            </a:r>
            <a:r>
              <a:rPr lang="en-US" sz="900" dirty="0" err="1"/>
              <a:t>eax</a:t>
            </a:r>
            <a:r>
              <a:rPr lang="en-US" sz="900" dirty="0"/>
              <a:t>,(%</a:t>
            </a:r>
            <a:r>
              <a:rPr lang="en-US" sz="900" dirty="0" err="1"/>
              <a:t>esp</a:t>
            </a:r>
            <a:r>
              <a:rPr lang="en-US" sz="900" dirty="0"/>
              <a:t>)</a:t>
            </a:r>
          </a:p>
          <a:p>
            <a:r>
              <a:rPr lang="en-US" sz="900" dirty="0" smtClean="0"/>
              <a:t>80483b8</a:t>
            </a:r>
            <a:r>
              <a:rPr lang="en-US" sz="900" dirty="0"/>
              <a:t>:  </a:t>
            </a:r>
            <a:r>
              <a:rPr lang="en-US" sz="900" dirty="0" smtClean="0"/>
              <a:t>call   </a:t>
            </a:r>
            <a:r>
              <a:rPr lang="en-US" sz="900" dirty="0"/>
              <a:t>8048394 </a:t>
            </a:r>
            <a:endParaRPr lang="en-US" sz="900" dirty="0" smtClean="0"/>
          </a:p>
          <a:p>
            <a:r>
              <a:rPr lang="en-US" sz="900" dirty="0" smtClean="0"/>
              <a:t>.</a:t>
            </a:r>
          </a:p>
          <a:p>
            <a:r>
              <a:rPr lang="en-US" sz="900" dirty="0" smtClean="0"/>
              <a:t>.</a:t>
            </a:r>
          </a:p>
          <a:p>
            <a:r>
              <a:rPr lang="en-US" sz="900" dirty="0" smtClean="0"/>
              <a:t>80483c0</a:t>
            </a:r>
            <a:r>
              <a:rPr lang="en-US" sz="900" dirty="0"/>
              <a:t>:  </a:t>
            </a:r>
            <a:r>
              <a:rPr lang="en-US" sz="900" dirty="0" err="1" smtClean="0"/>
              <a:t>mov</a:t>
            </a:r>
            <a:r>
              <a:rPr lang="en-US" sz="900" dirty="0" smtClean="0"/>
              <a:t> -0x4</a:t>
            </a:r>
            <a:r>
              <a:rPr lang="en-US" sz="900" dirty="0"/>
              <a:t>(%</a:t>
            </a:r>
            <a:r>
              <a:rPr lang="en-US" sz="900" dirty="0" err="1"/>
              <a:t>ebp</a:t>
            </a:r>
            <a:r>
              <a:rPr lang="en-US" sz="900" dirty="0"/>
              <a:t>),%</a:t>
            </a:r>
            <a:r>
              <a:rPr lang="en-US" sz="900" dirty="0" err="1"/>
              <a:t>eax</a:t>
            </a:r>
            <a:endParaRPr lang="en-US" sz="900" dirty="0"/>
          </a:p>
          <a:p>
            <a:r>
              <a:rPr lang="en-US" sz="900" dirty="0" smtClean="0"/>
              <a:t>80483c3:  leave</a:t>
            </a:r>
            <a:endParaRPr lang="en-US" sz="900" dirty="0"/>
          </a:p>
          <a:p>
            <a:r>
              <a:rPr lang="en-US" sz="900" dirty="0" smtClean="0"/>
              <a:t>80483c4</a:t>
            </a:r>
            <a:r>
              <a:rPr lang="en-US" sz="900" dirty="0"/>
              <a:t>:  </a:t>
            </a:r>
            <a:r>
              <a:rPr lang="en-US" sz="900" dirty="0" smtClean="0"/>
              <a:t>ret</a:t>
            </a:r>
            <a:endParaRPr lang="en-US" sz="900" dirty="0"/>
          </a:p>
          <a:p>
            <a:endParaRPr lang="en-US" sz="900" dirty="0"/>
          </a:p>
        </p:txBody>
      </p:sp>
      <p:sp>
        <p:nvSpPr>
          <p:cNvPr id="10" name="Rounded Rectangle 9"/>
          <p:cNvSpPr/>
          <p:nvPr/>
        </p:nvSpPr>
        <p:spPr>
          <a:xfrm>
            <a:off x="253796" y="3276600"/>
            <a:ext cx="2032204" cy="11430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mbria" panose="02040503050406030204" pitchFamily="18" charset="0"/>
              </a:rPr>
              <a:t>Understand object-oriented design of binary</a:t>
            </a:r>
            <a:endParaRPr lang="en-US" dirty="0">
              <a:latin typeface="Cambria" panose="02040503050406030204" pitchFamily="18" charset="0"/>
            </a:endParaRPr>
          </a:p>
        </p:txBody>
      </p:sp>
      <p:sp>
        <p:nvSpPr>
          <p:cNvPr id="11" name="Rounded Rectangle 10"/>
          <p:cNvSpPr/>
          <p:nvPr/>
        </p:nvSpPr>
        <p:spPr>
          <a:xfrm>
            <a:off x="253796" y="4648200"/>
            <a:ext cx="2032204" cy="8382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mbria" panose="02040503050406030204" pitchFamily="18" charset="0"/>
              </a:rPr>
              <a:t>Port to newer platforms</a:t>
            </a:r>
            <a:endParaRPr lang="en-US" dirty="0">
              <a:latin typeface="Cambria" panose="02040503050406030204" pitchFamily="18" charset="0"/>
            </a:endParaRPr>
          </a:p>
        </p:txBody>
      </p:sp>
      <p:sp>
        <p:nvSpPr>
          <p:cNvPr id="13" name="Rounded Rectangle 12"/>
          <p:cNvSpPr/>
          <p:nvPr/>
        </p:nvSpPr>
        <p:spPr>
          <a:xfrm>
            <a:off x="253796" y="5715000"/>
            <a:ext cx="2032204" cy="8382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mbria" panose="02040503050406030204" pitchFamily="18" charset="0"/>
              </a:rPr>
              <a:t>Design interoperable components</a:t>
            </a:r>
            <a:endParaRPr lang="en-US" dirty="0">
              <a:latin typeface="Cambria" panose="02040503050406030204" pitchFamily="18" charset="0"/>
            </a:endParaRPr>
          </a:p>
        </p:txBody>
      </p:sp>
      <p:sp>
        <p:nvSpPr>
          <p:cNvPr id="14" name="Explosion 1 13"/>
          <p:cNvSpPr/>
          <p:nvPr/>
        </p:nvSpPr>
        <p:spPr>
          <a:xfrm>
            <a:off x="2133600" y="1251855"/>
            <a:ext cx="2514600" cy="2177145"/>
          </a:xfrm>
          <a:prstGeom prst="irregularSeal1">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500" b="1" dirty="0" smtClean="0">
                <a:latin typeface="Cambria" panose="02040503050406030204" pitchFamily="18" charset="0"/>
              </a:rPr>
              <a:t>Super-important, but super-legacy binary</a:t>
            </a:r>
            <a:endParaRPr lang="en-US" sz="1500" b="1" dirty="0">
              <a:latin typeface="Cambria" panose="02040503050406030204" pitchFamily="18" charset="0"/>
            </a:endParaRPr>
          </a:p>
        </p:txBody>
      </p:sp>
      <p:sp>
        <p:nvSpPr>
          <p:cNvPr id="15" name="Explosion 1 14"/>
          <p:cNvSpPr/>
          <p:nvPr/>
        </p:nvSpPr>
        <p:spPr>
          <a:xfrm>
            <a:off x="2324100" y="3581400"/>
            <a:ext cx="2133600" cy="1181100"/>
          </a:xfrm>
          <a:prstGeom prst="irregularSeal1">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500" b="1" dirty="0" smtClean="0">
                <a:latin typeface="Cambria" panose="02040503050406030204" pitchFamily="18" charset="0"/>
              </a:rPr>
              <a:t>No source code</a:t>
            </a:r>
            <a:endParaRPr lang="en-US" sz="1500" b="1" dirty="0">
              <a:latin typeface="Cambria" panose="02040503050406030204" pitchFamily="18" charset="0"/>
            </a:endParaRPr>
          </a:p>
        </p:txBody>
      </p:sp>
      <p:sp>
        <p:nvSpPr>
          <p:cNvPr id="17" name="Explosion 1 16"/>
          <p:cNvSpPr/>
          <p:nvPr/>
        </p:nvSpPr>
        <p:spPr>
          <a:xfrm>
            <a:off x="2000249" y="4876800"/>
            <a:ext cx="2781301" cy="1676400"/>
          </a:xfrm>
          <a:prstGeom prst="irregularSeal1">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500" b="1" dirty="0" smtClean="0">
                <a:latin typeface="Cambria" panose="02040503050406030204" pitchFamily="18" charset="0"/>
              </a:rPr>
              <a:t>No documentation</a:t>
            </a:r>
            <a:endParaRPr lang="en-US" sz="1500" b="1" dirty="0">
              <a:latin typeface="Cambria" panose="02040503050406030204" pitchFamily="18" charset="0"/>
            </a:endParaRPr>
          </a:p>
        </p:txBody>
      </p:sp>
      <p:pic>
        <p:nvPicPr>
          <p:cNvPr id="24" name="Content Placeholder 2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805858" y="3276600"/>
            <a:ext cx="1170083" cy="952126"/>
          </a:xfrm>
        </p:spPr>
      </p:pic>
      <p:sp>
        <p:nvSpPr>
          <p:cNvPr id="25" name="TextBox 24"/>
          <p:cNvSpPr txBox="1"/>
          <p:nvPr/>
        </p:nvSpPr>
        <p:spPr>
          <a:xfrm>
            <a:off x="2829785" y="4278868"/>
            <a:ext cx="1122230" cy="369332"/>
          </a:xfrm>
          <a:prstGeom prst="rect">
            <a:avLst/>
          </a:prstGeom>
          <a:solidFill>
            <a:schemeClr val="tx1"/>
          </a:solidFill>
        </p:spPr>
        <p:txBody>
          <a:bodyPr wrap="none" rtlCol="0">
            <a:spAutoFit/>
          </a:bodyPr>
          <a:lstStyle/>
          <a:p>
            <a:r>
              <a:rPr lang="en-US" dirty="0" smtClean="0">
                <a:solidFill>
                  <a:schemeClr val="bg1"/>
                </a:solidFill>
                <a:latin typeface="Cambria" panose="02040503050406030204" pitchFamily="18" charset="0"/>
              </a:rPr>
              <a:t>Problem?</a:t>
            </a:r>
            <a:endParaRPr lang="en-US" dirty="0">
              <a:solidFill>
                <a:schemeClr val="bg1"/>
              </a:solidFill>
              <a:latin typeface="Cambria" panose="02040503050406030204" pitchFamily="18" charset="0"/>
            </a:endParaRP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1066800"/>
            <a:ext cx="1864836" cy="2057400"/>
          </a:xfrm>
          <a:prstGeom prst="rect">
            <a:avLst/>
          </a:prstGeom>
        </p:spPr>
      </p:pic>
      <p:sp>
        <p:nvSpPr>
          <p:cNvPr id="27" name="Rectangle 26"/>
          <p:cNvSpPr/>
          <p:nvPr/>
        </p:nvSpPr>
        <p:spPr>
          <a:xfrm>
            <a:off x="6096000" y="4953000"/>
            <a:ext cx="11430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a:t>
            </a:r>
            <a:endParaRPr lang="en-US" dirty="0"/>
          </a:p>
        </p:txBody>
      </p:sp>
      <p:cxnSp>
        <p:nvCxnSpPr>
          <p:cNvPr id="31" name="Curved Connector 30"/>
          <p:cNvCxnSpPr>
            <a:endCxn id="27" idx="1"/>
          </p:cNvCxnSpPr>
          <p:nvPr/>
        </p:nvCxnSpPr>
        <p:spPr>
          <a:xfrm>
            <a:off x="4343400" y="4876800"/>
            <a:ext cx="1752600" cy="533400"/>
          </a:xfrm>
          <a:prstGeom prst="curvedConnector3">
            <a:avLst/>
          </a:prstGeom>
          <a:solidFill>
            <a:schemeClr val="bg1"/>
          </a:solidFill>
          <a:ln>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33" name="Curved Connector 32"/>
          <p:cNvCxnSpPr>
            <a:endCxn id="27" idx="1"/>
          </p:cNvCxnSpPr>
          <p:nvPr/>
        </p:nvCxnSpPr>
        <p:spPr>
          <a:xfrm>
            <a:off x="4343400" y="3733800"/>
            <a:ext cx="1752600" cy="1676400"/>
          </a:xfrm>
          <a:prstGeom prst="curvedConnector3">
            <a:avLst/>
          </a:prstGeom>
          <a:solidFill>
            <a:schemeClr val="bg1"/>
          </a:solidFill>
          <a:ln>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sp>
        <p:nvSpPr>
          <p:cNvPr id="34" name="Oval 33"/>
          <p:cNvSpPr/>
          <p:nvPr/>
        </p:nvSpPr>
        <p:spPr>
          <a:xfrm>
            <a:off x="7467600" y="3429000"/>
            <a:ext cx="1434980" cy="533400"/>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50" b="0" i="0" u="none" strike="noStrike" kern="0" cap="none" spc="0" normalizeH="0" baseline="0" noProof="0" dirty="0" smtClean="0">
                <a:ln>
                  <a:noFill/>
                </a:ln>
                <a:solidFill>
                  <a:prstClr val="white"/>
                </a:solidFill>
                <a:effectLst/>
                <a:uLnTx/>
                <a:uFillTx/>
                <a:latin typeface="Cambria" panose="02040503050406030204" pitchFamily="18" charset="0"/>
              </a:rPr>
              <a:t>Class A</a:t>
            </a:r>
          </a:p>
        </p:txBody>
      </p:sp>
      <p:sp>
        <p:nvSpPr>
          <p:cNvPr id="35" name="Rounded Rectangular Callout 34"/>
          <p:cNvSpPr/>
          <p:nvPr/>
        </p:nvSpPr>
        <p:spPr>
          <a:xfrm>
            <a:off x="6324600" y="3124200"/>
            <a:ext cx="978136" cy="762000"/>
          </a:xfrm>
          <a:prstGeom prst="wedgeRoundRectCallout">
            <a:avLst>
              <a:gd name="adj1" fmla="val 62370"/>
              <a:gd name="adj2" fmla="val 23247"/>
              <a:gd name="adj3"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mbria" panose="02040503050406030204" pitchFamily="18" charset="0"/>
              </a:rPr>
              <a:t>Methods: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0x8048394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0x80483a5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mbria" panose="02040503050406030204" pitchFamily="18" charset="0"/>
              </a:rPr>
              <a:t>…</a:t>
            </a:r>
          </a:p>
        </p:txBody>
      </p:sp>
      <p:sp>
        <p:nvSpPr>
          <p:cNvPr id="37" name="Right Arrow 36"/>
          <p:cNvSpPr/>
          <p:nvPr/>
        </p:nvSpPr>
        <p:spPr>
          <a:xfrm rot="18766005">
            <a:off x="7264280" y="4197535"/>
            <a:ext cx="838200" cy="5334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C00000"/>
              </a:solidFill>
              <a:latin typeface="Cambria" panose="02040503050406030204" pitchFamily="18" charset="0"/>
            </a:endParaRPr>
          </a:p>
        </p:txBody>
      </p:sp>
      <p:sp>
        <p:nvSpPr>
          <p:cNvPr id="38" name="Rectangle 37"/>
          <p:cNvSpPr/>
          <p:nvPr/>
        </p:nvSpPr>
        <p:spPr>
          <a:xfrm>
            <a:off x="6096000" y="1828800"/>
            <a:ext cx="1143000" cy="914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Other analysis</a:t>
            </a:r>
            <a:endParaRPr lang="en-US" sz="1050" dirty="0"/>
          </a:p>
        </p:txBody>
      </p:sp>
      <p:sp>
        <p:nvSpPr>
          <p:cNvPr id="40" name="Right Arrow 39"/>
          <p:cNvSpPr/>
          <p:nvPr/>
        </p:nvSpPr>
        <p:spPr>
          <a:xfrm>
            <a:off x="4876800" y="2019300"/>
            <a:ext cx="838200" cy="5334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C00000"/>
              </a:solidFill>
              <a:latin typeface="Cambria" panose="02040503050406030204" pitchFamily="18" charset="0"/>
            </a:endParaRPr>
          </a:p>
        </p:txBody>
      </p:sp>
      <p:sp>
        <p:nvSpPr>
          <p:cNvPr id="41" name="Oval 40"/>
          <p:cNvSpPr/>
          <p:nvPr/>
        </p:nvSpPr>
        <p:spPr>
          <a:xfrm>
            <a:off x="7480420" y="3429000"/>
            <a:ext cx="1434980" cy="533400"/>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err="1" smtClean="0">
                <a:ln>
                  <a:noFill/>
                </a:ln>
                <a:solidFill>
                  <a:prstClr val="white"/>
                </a:solidFill>
                <a:effectLst/>
                <a:uLnTx/>
                <a:uFillTx/>
                <a:latin typeface="Cambria" panose="02040503050406030204" pitchFamily="18" charset="0"/>
              </a:rPr>
              <a:t>FileSystem</a:t>
            </a:r>
            <a:endParaRPr kumimoji="0" lang="en-US" sz="1700" b="0" i="0" u="none" strike="noStrike" kern="0" cap="none" spc="0" normalizeH="0" baseline="0" noProof="0" dirty="0" smtClean="0">
              <a:ln>
                <a:noFill/>
              </a:ln>
              <a:solidFill>
                <a:prstClr val="white"/>
              </a:solidFill>
              <a:effectLst/>
              <a:uLnTx/>
              <a:uFillTx/>
              <a:latin typeface="Cambria" panose="02040503050406030204" pitchFamily="18" charset="0"/>
            </a:endParaRPr>
          </a:p>
        </p:txBody>
      </p:sp>
      <p:cxnSp>
        <p:nvCxnSpPr>
          <p:cNvPr id="28" name="Straight Connector 27"/>
          <p:cNvCxnSpPr>
            <a:endCxn id="46" idx="0"/>
          </p:cNvCxnSpPr>
          <p:nvPr/>
        </p:nvCxnSpPr>
        <p:spPr>
          <a:xfrm>
            <a:off x="6393468" y="3429000"/>
            <a:ext cx="609600" cy="1257300"/>
          </a:xfrm>
          <a:prstGeom prst="line">
            <a:avLst/>
          </a:prstGeom>
          <a:noFill/>
          <a:ln w="38100" cap="flat" cmpd="sng" algn="ctr">
            <a:solidFill>
              <a:sysClr val="windowText" lastClr="000000"/>
            </a:solidFill>
            <a:prstDash val="solid"/>
            <a:headEnd type="triangle" w="lg" len="lg"/>
          </a:ln>
          <a:effectLst/>
        </p:spPr>
      </p:cxnSp>
      <p:cxnSp>
        <p:nvCxnSpPr>
          <p:cNvPr id="29" name="Straight Connector 28"/>
          <p:cNvCxnSpPr>
            <a:endCxn id="32" idx="0"/>
          </p:cNvCxnSpPr>
          <p:nvPr/>
        </p:nvCxnSpPr>
        <p:spPr>
          <a:xfrm flipH="1">
            <a:off x="5600700" y="3429000"/>
            <a:ext cx="495300" cy="1257300"/>
          </a:xfrm>
          <a:prstGeom prst="line">
            <a:avLst/>
          </a:prstGeom>
          <a:noFill/>
          <a:ln w="38100" cap="flat" cmpd="sng" algn="ctr">
            <a:solidFill>
              <a:sysClr val="windowText" lastClr="000000"/>
            </a:solidFill>
            <a:prstDash val="solid"/>
            <a:headEnd type="triangle" w="lg" len="lg"/>
          </a:ln>
          <a:effectLst/>
        </p:spPr>
      </p:cxnSp>
      <p:cxnSp>
        <p:nvCxnSpPr>
          <p:cNvPr id="30" name="Straight Connector 29"/>
          <p:cNvCxnSpPr>
            <a:stCxn id="44" idx="4"/>
          </p:cNvCxnSpPr>
          <p:nvPr/>
        </p:nvCxnSpPr>
        <p:spPr>
          <a:xfrm flipH="1">
            <a:off x="7126831" y="3467100"/>
            <a:ext cx="609600" cy="1104900"/>
          </a:xfrm>
          <a:prstGeom prst="line">
            <a:avLst/>
          </a:prstGeom>
          <a:noFill/>
          <a:ln w="38100" cap="flat" cmpd="sng" algn="ctr">
            <a:solidFill>
              <a:srgbClr val="FF0000"/>
            </a:solidFill>
            <a:prstDash val="solid"/>
            <a:tailEnd type="diamond" w="lg" len="lg"/>
          </a:ln>
          <a:effectLst/>
        </p:spPr>
      </p:cxnSp>
      <p:sp>
        <p:nvSpPr>
          <p:cNvPr id="32" name="Oval 31"/>
          <p:cNvSpPr/>
          <p:nvPr/>
        </p:nvSpPr>
        <p:spPr>
          <a:xfrm>
            <a:off x="4876800" y="4686300"/>
            <a:ext cx="1447800" cy="380999"/>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err="1" smtClean="0">
                <a:ln>
                  <a:noFill/>
                </a:ln>
                <a:solidFill>
                  <a:prstClr val="white"/>
                </a:solidFill>
                <a:effectLst/>
                <a:uLnTx/>
                <a:uFillTx/>
                <a:latin typeface="Cambria" panose="02040503050406030204" pitchFamily="18" charset="0"/>
              </a:rPr>
              <a:t>FileSystem</a:t>
            </a:r>
            <a:endParaRPr kumimoji="0" lang="en-US" sz="1700" b="0" i="0" u="none" strike="noStrike" kern="0" cap="none" spc="0" normalizeH="0" baseline="0" noProof="0" dirty="0" smtClean="0">
              <a:ln>
                <a:noFill/>
              </a:ln>
              <a:solidFill>
                <a:prstClr val="white"/>
              </a:solidFill>
              <a:effectLst/>
              <a:uLnTx/>
              <a:uFillTx/>
              <a:latin typeface="Cambria" panose="02040503050406030204" pitchFamily="18" charset="0"/>
            </a:endParaRPr>
          </a:p>
        </p:txBody>
      </p:sp>
      <p:sp>
        <p:nvSpPr>
          <p:cNvPr id="36" name="Rounded Rectangular Callout 35"/>
          <p:cNvSpPr/>
          <p:nvPr/>
        </p:nvSpPr>
        <p:spPr>
          <a:xfrm>
            <a:off x="5730918" y="2133600"/>
            <a:ext cx="978136" cy="762000"/>
          </a:xfrm>
          <a:prstGeom prst="wedgeRoundRectCallout">
            <a:avLst>
              <a:gd name="adj1" fmla="val 10336"/>
              <a:gd name="adj2" fmla="val 70794"/>
              <a:gd name="adj3"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mbria" panose="02040503050406030204" pitchFamily="18" charset="0"/>
              </a:rPr>
              <a:t>Methods: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0x8048394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0x80483a5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mbria" panose="02040503050406030204" pitchFamily="18" charset="0"/>
              </a:rPr>
              <a:t>…</a:t>
            </a:r>
          </a:p>
        </p:txBody>
      </p:sp>
      <p:sp>
        <p:nvSpPr>
          <p:cNvPr id="39" name="Rounded Rectangular Callout 38"/>
          <p:cNvSpPr/>
          <p:nvPr/>
        </p:nvSpPr>
        <p:spPr>
          <a:xfrm>
            <a:off x="7240597" y="2133600"/>
            <a:ext cx="991668" cy="762000"/>
          </a:xfrm>
          <a:prstGeom prst="wedgeRoundRectCallout">
            <a:avLst>
              <a:gd name="adj1" fmla="val 11046"/>
              <a:gd name="adj2" fmla="val 71926"/>
              <a:gd name="adj3"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mbria" panose="02040503050406030204" pitchFamily="18" charset="0"/>
              </a:rPr>
              <a:t>Methods: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0x80484f0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0x8048630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a:t>
            </a:r>
          </a:p>
        </p:txBody>
      </p:sp>
      <p:sp>
        <p:nvSpPr>
          <p:cNvPr id="42" name="Rounded Rectangular Callout 41"/>
          <p:cNvSpPr/>
          <p:nvPr/>
        </p:nvSpPr>
        <p:spPr>
          <a:xfrm>
            <a:off x="5186628" y="5257800"/>
            <a:ext cx="951610" cy="762000"/>
          </a:xfrm>
          <a:prstGeom prst="wedgeRoundRectCallout">
            <a:avLst>
              <a:gd name="adj1" fmla="val 14260"/>
              <a:gd name="adj2" fmla="val -69657"/>
              <a:gd name="adj3"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mbria" panose="02040503050406030204" pitchFamily="18" charset="0"/>
              </a:rPr>
              <a:t>Methods: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0x80485bf</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0x8048607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mbria" panose="02040503050406030204" pitchFamily="18" charset="0"/>
              </a:rPr>
              <a:t>…</a:t>
            </a:r>
          </a:p>
        </p:txBody>
      </p:sp>
      <p:sp>
        <p:nvSpPr>
          <p:cNvPr id="43" name="Rounded Rectangular Callout 42"/>
          <p:cNvSpPr/>
          <p:nvPr/>
        </p:nvSpPr>
        <p:spPr>
          <a:xfrm>
            <a:off x="6505810" y="5257800"/>
            <a:ext cx="994515" cy="762000"/>
          </a:xfrm>
          <a:prstGeom prst="wedgeRoundRectCallout">
            <a:avLst>
              <a:gd name="adj1" fmla="val 12709"/>
              <a:gd name="adj2" fmla="val -71085"/>
              <a:gd name="adj3"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mbria" panose="02040503050406030204" pitchFamily="18" charset="0"/>
              </a:rPr>
              <a:t>Methods: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0x804854a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0x8048576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a:t>
            </a:r>
          </a:p>
        </p:txBody>
      </p:sp>
      <p:sp>
        <p:nvSpPr>
          <p:cNvPr id="44" name="Oval 43"/>
          <p:cNvSpPr/>
          <p:nvPr/>
        </p:nvSpPr>
        <p:spPr>
          <a:xfrm>
            <a:off x="7126831" y="3086100"/>
            <a:ext cx="1219200" cy="381000"/>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50" b="0" i="0" u="none" strike="noStrike" kern="0" cap="none" spc="0" normalizeH="0" baseline="0" noProof="0" dirty="0" smtClean="0">
                <a:ln>
                  <a:noFill/>
                </a:ln>
                <a:solidFill>
                  <a:prstClr val="white"/>
                </a:solidFill>
                <a:effectLst/>
                <a:uLnTx/>
                <a:uFillTx/>
                <a:latin typeface="Cambria" panose="02040503050406030204" pitchFamily="18" charset="0"/>
              </a:rPr>
              <a:t>Packet</a:t>
            </a:r>
          </a:p>
        </p:txBody>
      </p:sp>
      <p:sp>
        <p:nvSpPr>
          <p:cNvPr id="45" name="Oval 44"/>
          <p:cNvSpPr/>
          <p:nvPr/>
        </p:nvSpPr>
        <p:spPr>
          <a:xfrm>
            <a:off x="5610386" y="3086100"/>
            <a:ext cx="1219200" cy="381000"/>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50" kern="0" noProof="0" dirty="0" smtClean="0">
                <a:solidFill>
                  <a:prstClr val="white"/>
                </a:solidFill>
                <a:latin typeface="Cambria" panose="02040503050406030204" pitchFamily="18" charset="0"/>
              </a:rPr>
              <a:t>I/O</a:t>
            </a:r>
            <a:endParaRPr kumimoji="0" lang="en-US" sz="1750" b="0" i="0" u="none" strike="noStrike" kern="0" cap="none" spc="0" normalizeH="0" baseline="0" noProof="0" dirty="0" smtClean="0">
              <a:ln>
                <a:noFill/>
              </a:ln>
              <a:solidFill>
                <a:prstClr val="white"/>
              </a:solidFill>
              <a:effectLst/>
              <a:uLnTx/>
              <a:uFillTx/>
              <a:latin typeface="Cambria" panose="02040503050406030204" pitchFamily="18" charset="0"/>
            </a:endParaRPr>
          </a:p>
        </p:txBody>
      </p:sp>
      <p:sp>
        <p:nvSpPr>
          <p:cNvPr id="46" name="Oval 45"/>
          <p:cNvSpPr/>
          <p:nvPr/>
        </p:nvSpPr>
        <p:spPr>
          <a:xfrm>
            <a:off x="6393468" y="4686300"/>
            <a:ext cx="1219200" cy="381001"/>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40" b="0" i="0" u="none" strike="noStrike" kern="0" cap="none" spc="0" normalizeH="0" baseline="0" noProof="0" dirty="0" smtClean="0">
                <a:ln>
                  <a:noFill/>
                </a:ln>
                <a:solidFill>
                  <a:prstClr val="white"/>
                </a:solidFill>
                <a:effectLst/>
                <a:uLnTx/>
                <a:uFillTx/>
                <a:latin typeface="Cambria" panose="02040503050406030204" pitchFamily="18" charset="0"/>
              </a:rPr>
              <a:t>Network</a:t>
            </a:r>
          </a:p>
        </p:txBody>
      </p:sp>
    </p:spTree>
    <p:extLst>
      <p:ext uri="{BB962C8B-B14F-4D97-AF65-F5344CB8AC3E}">
        <p14:creationId xmlns:p14="http://schemas.microsoft.com/office/powerpoint/2010/main" val="166745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1000"/>
                            </p:stCondLst>
                            <p:childTnLst>
                              <p:par>
                                <p:cTn id="46" presetID="53" presetClass="entr" presetSubtype="16"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childTnLst>
                          </p:cTn>
                        </p:par>
                        <p:par>
                          <p:cTn id="62" fill="hold">
                            <p:stCondLst>
                              <p:cond delay="500"/>
                            </p:stCondLst>
                            <p:childTnLst>
                              <p:par>
                                <p:cTn id="63" presetID="2" presetClass="entr" presetSubtype="8"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1250" fill="hold"/>
                                        <p:tgtEl>
                                          <p:spTgt spid="24"/>
                                        </p:tgtEl>
                                        <p:attrNameLst>
                                          <p:attrName>ppt_x</p:attrName>
                                        </p:attrNameLst>
                                      </p:cBhvr>
                                      <p:tavLst>
                                        <p:tav tm="0">
                                          <p:val>
                                            <p:strVal val="0-#ppt_w/2"/>
                                          </p:val>
                                        </p:tav>
                                        <p:tav tm="100000">
                                          <p:val>
                                            <p:strVal val="#ppt_x"/>
                                          </p:val>
                                        </p:tav>
                                      </p:tavLst>
                                    </p:anim>
                                    <p:anim calcmode="lin" valueType="num">
                                      <p:cBhvr additive="base">
                                        <p:cTn id="66" dur="1250" fill="hold"/>
                                        <p:tgtEl>
                                          <p:spTgt spid="24"/>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1250" fill="hold"/>
                                        <p:tgtEl>
                                          <p:spTgt spid="25"/>
                                        </p:tgtEl>
                                        <p:attrNameLst>
                                          <p:attrName>ppt_x</p:attrName>
                                        </p:attrNameLst>
                                      </p:cBhvr>
                                      <p:tavLst>
                                        <p:tav tm="0">
                                          <p:val>
                                            <p:strVal val="0-#ppt_w/2"/>
                                          </p:val>
                                        </p:tav>
                                        <p:tav tm="100000">
                                          <p:val>
                                            <p:strVal val="#ppt_x"/>
                                          </p:val>
                                        </p:tav>
                                      </p:tavLst>
                                    </p:anim>
                                    <p:anim calcmode="lin" valueType="num">
                                      <p:cBhvr additive="base">
                                        <p:cTn id="70" dur="1250" fill="hold"/>
                                        <p:tgtEl>
                                          <p:spTgt spid="25"/>
                                        </p:tgtEl>
                                        <p:attrNameLst>
                                          <p:attrName>ppt_y</p:attrName>
                                        </p:attrNameLst>
                                      </p:cBhvr>
                                      <p:tavLst>
                                        <p:tav tm="0">
                                          <p:val>
                                            <p:strVal val="#ppt_y"/>
                                          </p:val>
                                        </p:tav>
                                        <p:tav tm="100000">
                                          <p:val>
                                            <p:strVal val="#ppt_y"/>
                                          </p:val>
                                        </p:tav>
                                      </p:tavLst>
                                    </p:anim>
                                  </p:childTnLst>
                                </p:cTn>
                              </p:par>
                            </p:childTnLst>
                          </p:cTn>
                        </p:par>
                        <p:par>
                          <p:cTn id="71" fill="hold">
                            <p:stCondLst>
                              <p:cond delay="1750"/>
                            </p:stCondLst>
                            <p:childTnLst>
                              <p:par>
                                <p:cTn id="72" presetID="10" presetClass="exit" presetSubtype="0" fill="hold" nodeType="afterEffect">
                                  <p:stCondLst>
                                    <p:cond delay="0"/>
                                  </p:stCondLst>
                                  <p:childTnLst>
                                    <p:animEffect transition="out" filter="fade">
                                      <p:cBhvr>
                                        <p:cTn id="73" dur="500"/>
                                        <p:tgtEl>
                                          <p:spTgt spid="8"/>
                                        </p:tgtEl>
                                      </p:cBhvr>
                                    </p:animEffect>
                                    <p:set>
                                      <p:cBhvr>
                                        <p:cTn id="74" dur="1" fill="hold">
                                          <p:stCondLst>
                                            <p:cond delay="499"/>
                                          </p:stCondLst>
                                        </p:cTn>
                                        <p:tgtEl>
                                          <p:spTgt spid="8"/>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5"/>
                                        </p:tgtEl>
                                      </p:cBhvr>
                                    </p:animEffect>
                                    <p:set>
                                      <p:cBhvr>
                                        <p:cTn id="85" dur="1" fill="hold">
                                          <p:stCondLst>
                                            <p:cond delay="499"/>
                                          </p:stCondLst>
                                        </p:cTn>
                                        <p:tgtEl>
                                          <p:spTgt spid="25"/>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ipe(up)">
                                      <p:cBhvr>
                                        <p:cTn id="95" dur="500"/>
                                        <p:tgtEl>
                                          <p:spTgt spid="33"/>
                                        </p:tgtEl>
                                      </p:cBhvr>
                                    </p:animEffect>
                                  </p:childTnLst>
                                </p:cTn>
                              </p:par>
                              <p:par>
                                <p:cTn id="96" presetID="10" presetClass="entr" presetSubtype="0"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500"/>
                                        <p:tgtEl>
                                          <p:spTgt spid="3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500"/>
                                        <p:tgtEl>
                                          <p:spTgt spid="40"/>
                                        </p:tgtEl>
                                      </p:cBhvr>
                                    </p:animEffect>
                                  </p:childTnLst>
                                </p:cTn>
                              </p:par>
                            </p:childTnLst>
                          </p:cTn>
                        </p:par>
                        <p:par>
                          <p:cTn id="116" fill="hold">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500"/>
                                        <p:tgtEl>
                                          <p:spTgt spid="34"/>
                                        </p:tgtEl>
                                      </p:cBhvr>
                                    </p:animEffect>
                                    <p:set>
                                      <p:cBhvr>
                                        <p:cTn id="124" dur="1" fill="hold">
                                          <p:stCondLst>
                                            <p:cond delay="499"/>
                                          </p:stCondLst>
                                        </p:cTn>
                                        <p:tgtEl>
                                          <p:spTgt spid="34"/>
                                        </p:tgtEl>
                                        <p:attrNameLst>
                                          <p:attrName>style.visibility</p:attrName>
                                        </p:attrNameLst>
                                      </p:cBhvr>
                                      <p:to>
                                        <p:strVal val="hidden"/>
                                      </p:to>
                                    </p:set>
                                  </p:childTnLst>
                                </p:cTn>
                              </p:par>
                              <p:par>
                                <p:cTn id="125" presetID="10" presetClass="entr" presetSubtype="0"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500"/>
                                        <p:tgtEl>
                                          <p:spTgt spid="41"/>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500"/>
                                        <p:tgtEl>
                                          <p:spTgt spid="27"/>
                                        </p:tgtEl>
                                      </p:cBhvr>
                                    </p:animEffect>
                                    <p:set>
                                      <p:cBhvr>
                                        <p:cTn id="132" dur="1" fill="hold">
                                          <p:stCondLst>
                                            <p:cond delay="499"/>
                                          </p:stCondLst>
                                        </p:cTn>
                                        <p:tgtEl>
                                          <p:spTgt spid="27"/>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33"/>
                                        </p:tgtEl>
                                      </p:cBhvr>
                                    </p:animEffect>
                                    <p:set>
                                      <p:cBhvr>
                                        <p:cTn id="135" dur="1" fill="hold">
                                          <p:stCondLst>
                                            <p:cond delay="499"/>
                                          </p:stCondLst>
                                        </p:cTn>
                                        <p:tgtEl>
                                          <p:spTgt spid="33"/>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31"/>
                                        </p:tgtEl>
                                      </p:cBhvr>
                                    </p:animEffect>
                                    <p:set>
                                      <p:cBhvr>
                                        <p:cTn id="138" dur="1" fill="hold">
                                          <p:stCondLst>
                                            <p:cond delay="499"/>
                                          </p:stCondLst>
                                        </p:cTn>
                                        <p:tgtEl>
                                          <p:spTgt spid="31"/>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37"/>
                                        </p:tgtEl>
                                      </p:cBhvr>
                                    </p:animEffect>
                                    <p:set>
                                      <p:cBhvr>
                                        <p:cTn id="141" dur="1" fill="hold">
                                          <p:stCondLst>
                                            <p:cond delay="499"/>
                                          </p:stCondLst>
                                        </p:cTn>
                                        <p:tgtEl>
                                          <p:spTgt spid="37"/>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35"/>
                                        </p:tgtEl>
                                      </p:cBhvr>
                                    </p:animEffect>
                                    <p:set>
                                      <p:cBhvr>
                                        <p:cTn id="144" dur="1" fill="hold">
                                          <p:stCondLst>
                                            <p:cond delay="499"/>
                                          </p:stCondLst>
                                        </p:cTn>
                                        <p:tgtEl>
                                          <p:spTgt spid="35"/>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40"/>
                                        </p:tgtEl>
                                      </p:cBhvr>
                                    </p:animEffect>
                                    <p:set>
                                      <p:cBhvr>
                                        <p:cTn id="147" dur="1" fill="hold">
                                          <p:stCondLst>
                                            <p:cond delay="499"/>
                                          </p:stCondLst>
                                        </p:cTn>
                                        <p:tgtEl>
                                          <p:spTgt spid="40"/>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38"/>
                                        </p:tgtEl>
                                      </p:cBhvr>
                                    </p:animEffect>
                                    <p:set>
                                      <p:cBhvr>
                                        <p:cTn id="150" dur="1" fill="hold">
                                          <p:stCondLst>
                                            <p:cond delay="499"/>
                                          </p:stCondLst>
                                        </p:cTn>
                                        <p:tgtEl>
                                          <p:spTgt spid="38"/>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41"/>
                                        </p:tgtEl>
                                      </p:cBhvr>
                                    </p:animEffect>
                                    <p:set>
                                      <p:cBhvr>
                                        <p:cTn id="153" dur="1" fill="hold">
                                          <p:stCondLst>
                                            <p:cond delay="499"/>
                                          </p:stCondLst>
                                        </p:cTn>
                                        <p:tgtEl>
                                          <p:spTgt spid="41"/>
                                        </p:tgtEl>
                                        <p:attrNameLst>
                                          <p:attrName>style.visibility</p:attrName>
                                        </p:attrNameLst>
                                      </p:cBhvr>
                                      <p:to>
                                        <p:strVal val="hidden"/>
                                      </p:to>
                                    </p:set>
                                  </p:childTnLst>
                                </p:cTn>
                              </p:par>
                              <p:par>
                                <p:cTn id="154" presetID="10" presetClass="exit" presetSubtype="0" fill="hold" grpId="2" nodeType="withEffect">
                                  <p:stCondLst>
                                    <p:cond delay="0"/>
                                  </p:stCondLst>
                                  <p:childTnLst>
                                    <p:animEffect transition="out" filter="fade">
                                      <p:cBhvr>
                                        <p:cTn id="155" dur="500"/>
                                        <p:tgtEl>
                                          <p:spTgt spid="34"/>
                                        </p:tgtEl>
                                      </p:cBhvr>
                                    </p:animEffect>
                                    <p:set>
                                      <p:cBhvr>
                                        <p:cTn id="156" dur="1" fill="hold">
                                          <p:stCondLst>
                                            <p:cond delay="499"/>
                                          </p:stCondLst>
                                        </p:cTn>
                                        <p:tgtEl>
                                          <p:spTgt spid="34"/>
                                        </p:tgtEl>
                                        <p:attrNameLst>
                                          <p:attrName>style.visibility</p:attrName>
                                        </p:attrNameLst>
                                      </p:cBhvr>
                                      <p:to>
                                        <p:strVal val="hidden"/>
                                      </p:to>
                                    </p:set>
                                  </p:childTnLst>
                                </p:cTn>
                              </p:par>
                            </p:childTnLst>
                          </p:cTn>
                        </p:par>
                        <p:par>
                          <p:cTn id="157" fill="hold">
                            <p:stCondLst>
                              <p:cond delay="500"/>
                            </p:stCondLst>
                            <p:childTnLst>
                              <p:par>
                                <p:cTn id="158" presetID="10" presetClass="entr" presetSubtype="0" fill="hold" grpId="2" nodeType="afterEffect">
                                  <p:stCondLst>
                                    <p:cond delay="0"/>
                                  </p:stCondLst>
                                  <p:childTnLst>
                                    <p:set>
                                      <p:cBhvr>
                                        <p:cTn id="159" dur="1" fill="hold">
                                          <p:stCondLst>
                                            <p:cond delay="0"/>
                                          </p:stCondLst>
                                        </p:cTn>
                                        <p:tgtEl>
                                          <p:spTgt spid="36"/>
                                        </p:tgtEl>
                                        <p:attrNameLst>
                                          <p:attrName>style.visibility</p:attrName>
                                        </p:attrNameLst>
                                      </p:cBhvr>
                                      <p:to>
                                        <p:strVal val="visible"/>
                                      </p:to>
                                    </p:set>
                                    <p:animEffect transition="in" filter="fade">
                                      <p:cBhvr>
                                        <p:cTn id="160" dur="500"/>
                                        <p:tgtEl>
                                          <p:spTgt spid="36"/>
                                        </p:tgtEl>
                                      </p:cBhvr>
                                    </p:animEffect>
                                  </p:childTnLst>
                                </p:cTn>
                              </p:par>
                              <p:par>
                                <p:cTn id="161" presetID="10" presetClass="entr" presetSubtype="0" fill="hold" grpId="2" nodeType="withEffect">
                                  <p:stCondLst>
                                    <p:cond delay="0"/>
                                  </p:stCondLst>
                                  <p:childTnLst>
                                    <p:set>
                                      <p:cBhvr>
                                        <p:cTn id="162" dur="1" fill="hold">
                                          <p:stCondLst>
                                            <p:cond delay="0"/>
                                          </p:stCondLst>
                                        </p:cTn>
                                        <p:tgtEl>
                                          <p:spTgt spid="39"/>
                                        </p:tgtEl>
                                        <p:attrNameLst>
                                          <p:attrName>style.visibility</p:attrName>
                                        </p:attrNameLst>
                                      </p:cBhvr>
                                      <p:to>
                                        <p:strVal val="visible"/>
                                      </p:to>
                                    </p:set>
                                    <p:animEffect transition="in" filter="fade">
                                      <p:cBhvr>
                                        <p:cTn id="163" dur="500"/>
                                        <p:tgtEl>
                                          <p:spTgt spid="39"/>
                                        </p:tgtEl>
                                      </p:cBhvr>
                                    </p:animEffect>
                                  </p:childTnLst>
                                </p:cTn>
                              </p:par>
                              <p:par>
                                <p:cTn id="164" presetID="10" presetClass="entr" presetSubtype="0" fill="hold" grpId="2" nodeType="withEffect">
                                  <p:stCondLst>
                                    <p:cond delay="0"/>
                                  </p:stCondLst>
                                  <p:childTnLst>
                                    <p:set>
                                      <p:cBhvr>
                                        <p:cTn id="165" dur="1" fill="hold">
                                          <p:stCondLst>
                                            <p:cond delay="0"/>
                                          </p:stCondLst>
                                        </p:cTn>
                                        <p:tgtEl>
                                          <p:spTgt spid="45"/>
                                        </p:tgtEl>
                                        <p:attrNameLst>
                                          <p:attrName>style.visibility</p:attrName>
                                        </p:attrNameLst>
                                      </p:cBhvr>
                                      <p:to>
                                        <p:strVal val="visible"/>
                                      </p:to>
                                    </p:set>
                                    <p:animEffect transition="in" filter="fade">
                                      <p:cBhvr>
                                        <p:cTn id="166" dur="500"/>
                                        <p:tgtEl>
                                          <p:spTgt spid="45"/>
                                        </p:tgtEl>
                                      </p:cBhvr>
                                    </p:animEffect>
                                  </p:childTnLst>
                                </p:cTn>
                              </p:par>
                              <p:par>
                                <p:cTn id="167" presetID="10" presetClass="entr" presetSubtype="0" fill="hold" grpId="2" nodeType="withEffect">
                                  <p:stCondLst>
                                    <p:cond delay="0"/>
                                  </p:stCondLst>
                                  <p:childTnLst>
                                    <p:set>
                                      <p:cBhvr>
                                        <p:cTn id="168" dur="1" fill="hold">
                                          <p:stCondLst>
                                            <p:cond delay="0"/>
                                          </p:stCondLst>
                                        </p:cTn>
                                        <p:tgtEl>
                                          <p:spTgt spid="44"/>
                                        </p:tgtEl>
                                        <p:attrNameLst>
                                          <p:attrName>style.visibility</p:attrName>
                                        </p:attrNameLst>
                                      </p:cBhvr>
                                      <p:to>
                                        <p:strVal val="visible"/>
                                      </p:to>
                                    </p:set>
                                    <p:animEffect transition="in" filter="fade">
                                      <p:cBhvr>
                                        <p:cTn id="169" dur="500"/>
                                        <p:tgtEl>
                                          <p:spTgt spid="44"/>
                                        </p:tgtEl>
                                      </p:cBhvr>
                                    </p:animEffect>
                                  </p:childTnLst>
                                </p:cTn>
                              </p:par>
                              <p:par>
                                <p:cTn id="170" presetID="10" presetClass="entr" presetSubtype="0" fill="hold" nodeType="withEffect">
                                  <p:stCondLst>
                                    <p:cond delay="0"/>
                                  </p:stCondLst>
                                  <p:childTnLst>
                                    <p:set>
                                      <p:cBhvr>
                                        <p:cTn id="171" dur="1" fill="hold">
                                          <p:stCondLst>
                                            <p:cond delay="0"/>
                                          </p:stCondLst>
                                        </p:cTn>
                                        <p:tgtEl>
                                          <p:spTgt spid="30"/>
                                        </p:tgtEl>
                                        <p:attrNameLst>
                                          <p:attrName>style.visibility</p:attrName>
                                        </p:attrNameLst>
                                      </p:cBhvr>
                                      <p:to>
                                        <p:strVal val="visible"/>
                                      </p:to>
                                    </p:set>
                                    <p:animEffect transition="in" filter="fade">
                                      <p:cBhvr>
                                        <p:cTn id="172" dur="500"/>
                                        <p:tgtEl>
                                          <p:spTgt spid="30"/>
                                        </p:tgtEl>
                                      </p:cBhvr>
                                    </p:animEffect>
                                  </p:childTnLst>
                                </p:cTn>
                              </p:par>
                              <p:par>
                                <p:cTn id="173" presetID="10" presetClass="entr" presetSubtype="0" fill="hold" nodeType="withEffect">
                                  <p:stCondLst>
                                    <p:cond delay="0"/>
                                  </p:stCondLst>
                                  <p:childTnLst>
                                    <p:set>
                                      <p:cBhvr>
                                        <p:cTn id="174" dur="1" fill="hold">
                                          <p:stCondLst>
                                            <p:cond delay="0"/>
                                          </p:stCondLst>
                                        </p:cTn>
                                        <p:tgtEl>
                                          <p:spTgt spid="28"/>
                                        </p:tgtEl>
                                        <p:attrNameLst>
                                          <p:attrName>style.visibility</p:attrName>
                                        </p:attrNameLst>
                                      </p:cBhvr>
                                      <p:to>
                                        <p:strVal val="visible"/>
                                      </p:to>
                                    </p:set>
                                    <p:animEffect transition="in" filter="fade">
                                      <p:cBhvr>
                                        <p:cTn id="175" dur="500"/>
                                        <p:tgtEl>
                                          <p:spTgt spid="28"/>
                                        </p:tgtEl>
                                      </p:cBhvr>
                                    </p:animEffect>
                                  </p:childTnLst>
                                </p:cTn>
                              </p:par>
                              <p:par>
                                <p:cTn id="176" presetID="10" presetClass="entr" presetSubtype="0" fill="hold" nodeType="with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500"/>
                                        <p:tgtEl>
                                          <p:spTgt spid="29"/>
                                        </p:tgtEl>
                                      </p:cBhvr>
                                    </p:animEffect>
                                  </p:childTnLst>
                                </p:cTn>
                              </p:par>
                              <p:par>
                                <p:cTn id="179" presetID="10" presetClass="entr" presetSubtype="0" fill="hold" grpId="2" nodeType="withEffect">
                                  <p:stCondLst>
                                    <p:cond delay="0"/>
                                  </p:stCondLst>
                                  <p:childTnLst>
                                    <p:set>
                                      <p:cBhvr>
                                        <p:cTn id="180" dur="1" fill="hold">
                                          <p:stCondLst>
                                            <p:cond delay="0"/>
                                          </p:stCondLst>
                                        </p:cTn>
                                        <p:tgtEl>
                                          <p:spTgt spid="46"/>
                                        </p:tgtEl>
                                        <p:attrNameLst>
                                          <p:attrName>style.visibility</p:attrName>
                                        </p:attrNameLst>
                                      </p:cBhvr>
                                      <p:to>
                                        <p:strVal val="visible"/>
                                      </p:to>
                                    </p:set>
                                    <p:animEffect transition="in" filter="fade">
                                      <p:cBhvr>
                                        <p:cTn id="181" dur="500"/>
                                        <p:tgtEl>
                                          <p:spTgt spid="46"/>
                                        </p:tgtEl>
                                      </p:cBhvr>
                                    </p:animEffect>
                                  </p:childTnLst>
                                </p:cTn>
                              </p:par>
                              <p:par>
                                <p:cTn id="182" presetID="10" presetClass="entr" presetSubtype="0" fill="hold" grpId="2" nodeType="withEffect">
                                  <p:stCondLst>
                                    <p:cond delay="0"/>
                                  </p:stCondLst>
                                  <p:childTnLst>
                                    <p:set>
                                      <p:cBhvr>
                                        <p:cTn id="183" dur="1" fill="hold">
                                          <p:stCondLst>
                                            <p:cond delay="0"/>
                                          </p:stCondLst>
                                        </p:cTn>
                                        <p:tgtEl>
                                          <p:spTgt spid="32"/>
                                        </p:tgtEl>
                                        <p:attrNameLst>
                                          <p:attrName>style.visibility</p:attrName>
                                        </p:attrNameLst>
                                      </p:cBhvr>
                                      <p:to>
                                        <p:strVal val="visible"/>
                                      </p:to>
                                    </p:set>
                                    <p:animEffect transition="in" filter="fade">
                                      <p:cBhvr>
                                        <p:cTn id="184" dur="500"/>
                                        <p:tgtEl>
                                          <p:spTgt spid="32"/>
                                        </p:tgtEl>
                                      </p:cBhvr>
                                    </p:animEffect>
                                  </p:childTnLst>
                                </p:cTn>
                              </p:par>
                              <p:par>
                                <p:cTn id="185" presetID="10" presetClass="entr" presetSubtype="0" fill="hold" grpId="2" nodeType="withEffect">
                                  <p:stCondLst>
                                    <p:cond delay="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500"/>
                                        <p:tgtEl>
                                          <p:spTgt spid="42"/>
                                        </p:tgtEl>
                                      </p:cBhvr>
                                    </p:animEffect>
                                  </p:childTnLst>
                                </p:cTn>
                              </p:par>
                              <p:par>
                                <p:cTn id="188" presetID="10" presetClass="entr" presetSubtype="0" fill="hold" grpId="2" nodeType="withEffect">
                                  <p:stCondLst>
                                    <p:cond delay="0"/>
                                  </p:stCondLst>
                                  <p:childTnLst>
                                    <p:set>
                                      <p:cBhvr>
                                        <p:cTn id="189" dur="1" fill="hold">
                                          <p:stCondLst>
                                            <p:cond delay="0"/>
                                          </p:stCondLst>
                                        </p:cTn>
                                        <p:tgtEl>
                                          <p:spTgt spid="43"/>
                                        </p:tgtEl>
                                        <p:attrNameLst>
                                          <p:attrName>style.visibility</p:attrName>
                                        </p:attrNameLst>
                                      </p:cBhvr>
                                      <p:to>
                                        <p:strVal val="visible"/>
                                      </p:to>
                                    </p:set>
                                    <p:animEffect transition="in" filter="fade">
                                      <p:cBhvr>
                                        <p:cTn id="19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4" grpId="1" animBg="1"/>
      <p:bldP spid="15" grpId="0" animBg="1"/>
      <p:bldP spid="15" grpId="1" animBg="1"/>
      <p:bldP spid="17" grpId="0" animBg="1"/>
      <p:bldP spid="17" grpId="1" animBg="1"/>
      <p:bldP spid="25" grpId="0" animBg="1"/>
      <p:bldP spid="25" grpId="1" animBg="1"/>
      <p:bldP spid="27" grpId="0" animBg="1"/>
      <p:bldP spid="27" grpId="1" animBg="1"/>
      <p:bldP spid="34" grpId="0" animBg="1"/>
      <p:bldP spid="34" grpId="1" animBg="1"/>
      <p:bldP spid="34" grpId="2" animBg="1"/>
      <p:bldP spid="35" grpId="0" animBg="1"/>
      <p:bldP spid="35" grpId="1" animBg="1"/>
      <p:bldP spid="37" grpId="0" animBg="1"/>
      <p:bldP spid="37" grpId="1" animBg="1"/>
      <p:bldP spid="38" grpId="0" animBg="1"/>
      <p:bldP spid="38" grpId="1" animBg="1"/>
      <p:bldP spid="40" grpId="0" animBg="1"/>
      <p:bldP spid="40" grpId="1" animBg="1"/>
      <p:bldP spid="41" grpId="0" animBg="1"/>
      <p:bldP spid="41" grpId="1" animBg="1"/>
      <p:bldP spid="32" grpId="2" animBg="1"/>
      <p:bldP spid="36" grpId="2" animBg="1"/>
      <p:bldP spid="39" grpId="2" animBg="1"/>
      <p:bldP spid="42" grpId="2" animBg="1"/>
      <p:bldP spid="43" grpId="2" animBg="1"/>
      <p:bldP spid="44" grpId="2" animBg="1"/>
      <p:bldP spid="45" grpId="2" animBg="1"/>
      <p:bldP spid="46"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438400" y="518160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Var_0</a:t>
            </a:r>
            <a:endParaRPr lang="en-US" sz="14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958137451"/>
              </p:ext>
            </p:extLst>
          </p:nvPr>
        </p:nvGraphicFramePr>
        <p:xfrm>
          <a:off x="2209800" y="1143001"/>
          <a:ext cx="6705600" cy="5540298"/>
        </p:xfrm>
        <a:graphic>
          <a:graphicData uri="http://schemas.openxmlformats.org/drawingml/2006/table">
            <a:tbl>
              <a:tblPr firstRow="1" bandRow="1">
                <a:tableStyleId>{2D5ABB26-0587-4C30-8999-92F81FD0307C}</a:tableStyleId>
              </a:tblPr>
              <a:tblGrid>
                <a:gridCol w="2438400"/>
                <a:gridCol w="2186152"/>
                <a:gridCol w="2081048"/>
              </a:tblGrid>
              <a:tr h="690021">
                <a:tc gridSpan="2">
                  <a:txBody>
                    <a:bodyPr/>
                    <a:lstStyle/>
                    <a:p>
                      <a:pPr algn="ctr"/>
                      <a:r>
                        <a:rPr lang="en-US" sz="2000" b="1" dirty="0" smtClean="0">
                          <a:latin typeface="Cambria" panose="02040503050406030204" pitchFamily="18" charset="0"/>
                        </a:rPr>
                        <a:t>Low-Level Artifacts</a:t>
                      </a:r>
                      <a:endParaRPr lang="en-US" sz="20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a:txBody>
                    <a:bodyPr/>
                    <a:lstStyle/>
                    <a:p>
                      <a:pPr algn="ctr"/>
                      <a:r>
                        <a:rPr lang="en-US" sz="2000" b="1" dirty="0" smtClean="0">
                          <a:latin typeface="Cambria" panose="02040503050406030204" pitchFamily="18" charset="0"/>
                        </a:rPr>
                        <a:t>Higher-level abstractions</a:t>
                      </a:r>
                      <a:endParaRPr lang="en-US" sz="20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75359">
                <a:tc>
                  <a:txBody>
                    <a:bodyPr/>
                    <a:lstStyle/>
                    <a:p>
                      <a:pPr algn="ctr"/>
                      <a:r>
                        <a:rPr lang="en-US" dirty="0" smtClean="0">
                          <a:latin typeface="Cambria" panose="02040503050406030204" pitchFamily="18" charset="0"/>
                        </a:rPr>
                        <a:t>Symbol-table and Debugging Information</a:t>
                      </a:r>
                      <a:endParaRPr lang="en-US"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ambria" panose="02040503050406030204" pitchFamily="18" charset="0"/>
                        </a:rPr>
                        <a:t>Intermediate Representations (IRs)</a:t>
                      </a:r>
                      <a:endParaRPr lang="en-US"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ambria" panose="02040503050406030204" pitchFamily="18" charset="0"/>
                        </a:rPr>
                        <a:t>Protocol and I/O</a:t>
                      </a:r>
                      <a:r>
                        <a:rPr lang="en-US" baseline="0" dirty="0" smtClean="0">
                          <a:latin typeface="Cambria" panose="02040503050406030204" pitchFamily="18" charset="0"/>
                        </a:rPr>
                        <a:t> formats</a:t>
                      </a:r>
                      <a:endParaRPr lang="en-US"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52600">
                <a:tc>
                  <a:txBody>
                    <a:bodyPr/>
                    <a:lstStyle/>
                    <a:p>
                      <a:endParaRPr lang="en-US"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1299">
                <a:tc>
                  <a:txBody>
                    <a:bodyPr/>
                    <a:lstStyle/>
                    <a:p>
                      <a:endParaRPr lang="en-US"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p:txBody>
          <a:bodyPr/>
          <a:lstStyle/>
          <a:p>
            <a:r>
              <a:rPr lang="en-US" dirty="0" smtClean="0"/>
              <a:t>Motivation and Uses</a:t>
            </a:r>
            <a:endParaRPr lang="en-US" dirty="0"/>
          </a:p>
        </p:txBody>
      </p:sp>
      <p:sp>
        <p:nvSpPr>
          <p:cNvPr id="5" name="Slide Number Placeholder 4"/>
          <p:cNvSpPr>
            <a:spLocks noGrp="1"/>
          </p:cNvSpPr>
          <p:nvPr>
            <p:ph type="sldNum" sz="quarter" idx="12"/>
          </p:nvPr>
        </p:nvSpPr>
        <p:spPr/>
        <p:txBody>
          <a:bodyPr/>
          <a:lstStyle/>
          <a:p>
            <a:fld id="{61790EBF-2842-40BA-9364-7C045D9A1DE9}" type="slidenum">
              <a:rPr lang="en-US" smtClean="0"/>
              <a:t>5</a:t>
            </a:fld>
            <a:endParaRPr lang="en-US"/>
          </a:p>
        </p:txBody>
      </p:sp>
      <p:pic>
        <p:nvPicPr>
          <p:cNvPr id="16" name="Content Placeholder 1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2400" y="1143000"/>
            <a:ext cx="1981200" cy="1981200"/>
          </a:xfrm>
        </p:spPr>
      </p:pic>
      <p:sp>
        <p:nvSpPr>
          <p:cNvPr id="6" name="Rounded Rectangle 5"/>
          <p:cNvSpPr/>
          <p:nvPr/>
        </p:nvSpPr>
        <p:spPr>
          <a:xfrm>
            <a:off x="2286000" y="2895600"/>
            <a:ext cx="1143000" cy="4572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DIVINE – VMCAI 2007</a:t>
            </a:r>
            <a:endParaRPr lang="en-US" sz="1400" b="1" dirty="0"/>
          </a:p>
        </p:txBody>
      </p:sp>
      <p:sp>
        <p:nvSpPr>
          <p:cNvPr id="36" name="Rounded Rectangle 35"/>
          <p:cNvSpPr/>
          <p:nvPr/>
        </p:nvSpPr>
        <p:spPr>
          <a:xfrm>
            <a:off x="3505200" y="2895600"/>
            <a:ext cx="1066800" cy="4572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err="1" smtClean="0"/>
              <a:t>Laika</a:t>
            </a:r>
            <a:r>
              <a:rPr lang="en-US" sz="1400" b="1" dirty="0" smtClean="0"/>
              <a:t> – OSDI 2008</a:t>
            </a:r>
            <a:endParaRPr lang="en-US" sz="1400" b="1" dirty="0"/>
          </a:p>
        </p:txBody>
      </p:sp>
      <p:sp>
        <p:nvSpPr>
          <p:cNvPr id="37" name="Rounded Rectangle 36"/>
          <p:cNvSpPr/>
          <p:nvPr/>
        </p:nvSpPr>
        <p:spPr>
          <a:xfrm>
            <a:off x="2286000" y="3467819"/>
            <a:ext cx="1143000" cy="4572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REWARDS – NDSS 2010</a:t>
            </a:r>
            <a:endParaRPr lang="en-US" sz="1400" b="1" dirty="0"/>
          </a:p>
        </p:txBody>
      </p:sp>
      <p:sp>
        <p:nvSpPr>
          <p:cNvPr id="38" name="Rounded Rectangle 37"/>
          <p:cNvSpPr/>
          <p:nvPr/>
        </p:nvSpPr>
        <p:spPr>
          <a:xfrm>
            <a:off x="3505200" y="3467819"/>
            <a:ext cx="1066800" cy="4572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TIE –   NDSS 2011</a:t>
            </a:r>
            <a:endParaRPr lang="en-US" sz="1400" b="1" dirty="0"/>
          </a:p>
        </p:txBody>
      </p:sp>
      <p:sp>
        <p:nvSpPr>
          <p:cNvPr id="39" name="Rounded Rectangle 38"/>
          <p:cNvSpPr/>
          <p:nvPr/>
        </p:nvSpPr>
        <p:spPr>
          <a:xfrm>
            <a:off x="2286000" y="4023367"/>
            <a:ext cx="1143000" cy="4572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Howard – NDSS 2011</a:t>
            </a:r>
            <a:endParaRPr lang="en-US" sz="1400" b="1" dirty="0"/>
          </a:p>
        </p:txBody>
      </p:sp>
      <p:sp>
        <p:nvSpPr>
          <p:cNvPr id="7" name="TextBox 6"/>
          <p:cNvSpPr txBox="1"/>
          <p:nvPr/>
        </p:nvSpPr>
        <p:spPr>
          <a:xfrm>
            <a:off x="3754708" y="4025448"/>
            <a:ext cx="567784" cy="461665"/>
          </a:xfrm>
          <a:prstGeom prst="rect">
            <a:avLst/>
          </a:prstGeom>
          <a:noFill/>
        </p:spPr>
        <p:txBody>
          <a:bodyPr wrap="none" rtlCol="0">
            <a:spAutoFit/>
          </a:bodyPr>
          <a:lstStyle/>
          <a:p>
            <a:r>
              <a:rPr lang="en-US" sz="2400" b="1" dirty="0" smtClean="0">
                <a:solidFill>
                  <a:srgbClr val="C00000"/>
                </a:solidFill>
              </a:rPr>
              <a:t>. . .</a:t>
            </a:r>
            <a:endParaRPr lang="en-US" sz="2400" b="1" dirty="0">
              <a:solidFill>
                <a:srgbClr val="C00000"/>
              </a:solidFill>
            </a:endParaRPr>
          </a:p>
        </p:txBody>
      </p:sp>
      <p:sp>
        <p:nvSpPr>
          <p:cNvPr id="40" name="Rounded Rectangle 39"/>
          <p:cNvSpPr/>
          <p:nvPr/>
        </p:nvSpPr>
        <p:spPr>
          <a:xfrm>
            <a:off x="5009072" y="2895600"/>
            <a:ext cx="1447800" cy="4572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err="1" smtClean="0"/>
              <a:t>CodeSurfer</a:t>
            </a:r>
            <a:r>
              <a:rPr lang="en-US" sz="1400" b="1" dirty="0" smtClean="0"/>
              <a:t>/x86– TOPLAS 2010</a:t>
            </a:r>
            <a:endParaRPr lang="en-US" sz="1400" b="1" dirty="0"/>
          </a:p>
        </p:txBody>
      </p:sp>
      <p:sp>
        <p:nvSpPr>
          <p:cNvPr id="41" name="Rounded Rectangle 40"/>
          <p:cNvSpPr/>
          <p:nvPr/>
        </p:nvSpPr>
        <p:spPr>
          <a:xfrm>
            <a:off x="4818572" y="3467819"/>
            <a:ext cx="1828800" cy="4572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Phoenix Decompiler– </a:t>
            </a:r>
            <a:r>
              <a:rPr lang="en-US" sz="1400" b="1" dirty="0" err="1" smtClean="0"/>
              <a:t>Usenix</a:t>
            </a:r>
            <a:r>
              <a:rPr lang="en-US" sz="1400" b="1" dirty="0" smtClean="0"/>
              <a:t> Security 2013</a:t>
            </a:r>
            <a:endParaRPr lang="en-US" sz="1400" b="1" dirty="0"/>
          </a:p>
        </p:txBody>
      </p:sp>
      <p:sp>
        <p:nvSpPr>
          <p:cNvPr id="42" name="TextBox 41"/>
          <p:cNvSpPr txBox="1"/>
          <p:nvPr/>
        </p:nvSpPr>
        <p:spPr>
          <a:xfrm>
            <a:off x="5449080" y="4021135"/>
            <a:ext cx="567784" cy="461665"/>
          </a:xfrm>
          <a:prstGeom prst="rect">
            <a:avLst/>
          </a:prstGeom>
          <a:noFill/>
        </p:spPr>
        <p:txBody>
          <a:bodyPr wrap="none" rtlCol="0">
            <a:spAutoFit/>
          </a:bodyPr>
          <a:lstStyle/>
          <a:p>
            <a:r>
              <a:rPr lang="en-US" sz="2400" b="1" dirty="0" smtClean="0">
                <a:solidFill>
                  <a:srgbClr val="C00000"/>
                </a:solidFill>
              </a:rPr>
              <a:t>. . .</a:t>
            </a:r>
            <a:endParaRPr lang="en-US" sz="2400" b="1" dirty="0">
              <a:solidFill>
                <a:srgbClr val="C00000"/>
              </a:solidFill>
            </a:endParaRPr>
          </a:p>
        </p:txBody>
      </p:sp>
      <p:sp>
        <p:nvSpPr>
          <p:cNvPr id="43" name="Rounded Rectangle 42"/>
          <p:cNvSpPr/>
          <p:nvPr/>
        </p:nvSpPr>
        <p:spPr>
          <a:xfrm>
            <a:off x="7221747" y="2895600"/>
            <a:ext cx="1371600" cy="4572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MACE – </a:t>
            </a:r>
            <a:r>
              <a:rPr lang="en-US" sz="1400" b="1" dirty="0" err="1" smtClean="0"/>
              <a:t>Usenix</a:t>
            </a:r>
            <a:r>
              <a:rPr lang="en-US" sz="1400" b="1" dirty="0" smtClean="0"/>
              <a:t> Security 2011</a:t>
            </a:r>
            <a:endParaRPr lang="en-US" sz="1400" b="1" dirty="0"/>
          </a:p>
        </p:txBody>
      </p:sp>
      <p:sp>
        <p:nvSpPr>
          <p:cNvPr id="51" name="Rounded Rectangle 50"/>
          <p:cNvSpPr/>
          <p:nvPr/>
        </p:nvSpPr>
        <p:spPr>
          <a:xfrm>
            <a:off x="7374147" y="3467819"/>
            <a:ext cx="1066800" cy="4572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PCCA –  FSE 2011</a:t>
            </a:r>
            <a:endParaRPr lang="en-US" sz="1400" b="1" dirty="0"/>
          </a:p>
        </p:txBody>
      </p:sp>
      <p:sp>
        <p:nvSpPr>
          <p:cNvPr id="52" name="TextBox 51"/>
          <p:cNvSpPr txBox="1"/>
          <p:nvPr/>
        </p:nvSpPr>
        <p:spPr>
          <a:xfrm>
            <a:off x="7623655" y="4025448"/>
            <a:ext cx="567784" cy="461665"/>
          </a:xfrm>
          <a:prstGeom prst="rect">
            <a:avLst/>
          </a:prstGeom>
          <a:noFill/>
        </p:spPr>
        <p:txBody>
          <a:bodyPr wrap="none" rtlCol="0">
            <a:spAutoFit/>
          </a:bodyPr>
          <a:lstStyle/>
          <a:p>
            <a:r>
              <a:rPr lang="en-US" sz="2400" b="1" dirty="0" smtClean="0">
                <a:solidFill>
                  <a:srgbClr val="C00000"/>
                </a:solidFill>
              </a:rPr>
              <a:t>. . .</a:t>
            </a:r>
            <a:endParaRPr lang="en-US" sz="2400" b="1" dirty="0">
              <a:solidFill>
                <a:srgbClr val="C00000"/>
              </a:solidFill>
            </a:endParaRPr>
          </a:p>
        </p:txBody>
      </p:sp>
      <p:sp>
        <p:nvSpPr>
          <p:cNvPr id="55" name="Rectangle 54"/>
          <p:cNvSpPr/>
          <p:nvPr/>
        </p:nvSpPr>
        <p:spPr>
          <a:xfrm>
            <a:off x="3886200" y="518160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Var_k</a:t>
            </a:r>
            <a:endParaRPr lang="en-US" sz="1400" dirty="0"/>
          </a:p>
        </p:txBody>
      </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8572" y="4632967"/>
            <a:ext cx="518702" cy="184403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4502" y="4718545"/>
            <a:ext cx="1222870" cy="1758455"/>
          </a:xfrm>
          <a:prstGeom prst="rect">
            <a:avLst/>
          </a:prstGeom>
        </p:spPr>
      </p:pic>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1911" y="4876800"/>
            <a:ext cx="1911272" cy="1142194"/>
          </a:xfrm>
          <a:prstGeom prst="rect">
            <a:avLst/>
          </a:prstGeom>
        </p:spPr>
      </p:pic>
      <p:sp>
        <p:nvSpPr>
          <p:cNvPr id="53" name="Rectangle 52"/>
          <p:cNvSpPr/>
          <p:nvPr/>
        </p:nvSpPr>
        <p:spPr>
          <a:xfrm>
            <a:off x="2306908" y="5181600"/>
            <a:ext cx="2265092" cy="381000"/>
          </a:xfrm>
          <a:prstGeom prst="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 . . .</a:t>
            </a:r>
            <a:endParaRPr lang="en-US" sz="2400" b="1" dirty="0">
              <a:solidFill>
                <a:schemeClr val="tx1"/>
              </a:solidFill>
            </a:endParaRPr>
          </a:p>
        </p:txBody>
      </p:sp>
      <p:graphicFrame>
        <p:nvGraphicFramePr>
          <p:cNvPr id="26" name="Content Placeholder 3"/>
          <p:cNvGraphicFramePr>
            <a:graphicFrameLocks/>
          </p:cNvGraphicFramePr>
          <p:nvPr>
            <p:extLst>
              <p:ext uri="{D42A27DB-BD31-4B8C-83A1-F6EECF244321}">
                <p14:modId xmlns:p14="http://schemas.microsoft.com/office/powerpoint/2010/main" val="3935134593"/>
              </p:ext>
            </p:extLst>
          </p:nvPr>
        </p:nvGraphicFramePr>
        <p:xfrm>
          <a:off x="228600" y="1143000"/>
          <a:ext cx="1981200" cy="5540298"/>
        </p:xfrm>
        <a:graphic>
          <a:graphicData uri="http://schemas.openxmlformats.org/drawingml/2006/table">
            <a:tbl>
              <a:tblPr firstRow="1" bandRow="1">
                <a:tableStyleId>{2D5ABB26-0587-4C30-8999-92F81FD0307C}</a:tableStyleId>
              </a:tblPr>
              <a:tblGrid>
                <a:gridCol w="1981200"/>
              </a:tblGrid>
              <a:tr h="690021">
                <a:tc>
                  <a:txBody>
                    <a:bodyPr/>
                    <a:lstStyle/>
                    <a:p>
                      <a:pPr algn="ctr"/>
                      <a:r>
                        <a:rPr lang="en-US" sz="2000" b="1" dirty="0" smtClean="0">
                          <a:latin typeface="Cambria" panose="02040503050406030204" pitchFamily="18" charset="0"/>
                        </a:rPr>
                        <a:t>Design Artifacts</a:t>
                      </a:r>
                      <a:endParaRPr lang="en-US" sz="2000" b="1"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75359">
                <a:tc>
                  <a:txBody>
                    <a:bodyPr/>
                    <a:lstStyle/>
                    <a:p>
                      <a:pPr algn="ctr"/>
                      <a:r>
                        <a:rPr lang="en-US" dirty="0" smtClean="0">
                          <a:latin typeface="Cambria" panose="02040503050406030204" pitchFamily="18" charset="0"/>
                        </a:rPr>
                        <a:t>Class Hierarchies and Composition Relationships</a:t>
                      </a:r>
                      <a:endParaRPr lang="en-US"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52600">
                <a:tc>
                  <a:txBody>
                    <a:bodyPr/>
                    <a:lstStyle/>
                    <a:p>
                      <a:endParaRPr lang="en-US"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1299">
                <a:tc>
                  <a:txBody>
                    <a:bodyPr/>
                    <a:lstStyle/>
                    <a:p>
                      <a:endParaRPr lang="en-US"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 name="Rounded Rectangle 26"/>
          <p:cNvSpPr/>
          <p:nvPr/>
        </p:nvSpPr>
        <p:spPr>
          <a:xfrm>
            <a:off x="631902" y="2895600"/>
            <a:ext cx="1143000" cy="4572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Lego –       CC 2014</a:t>
            </a:r>
            <a:endParaRPr lang="en-US" sz="1400" b="1" dirty="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142" y="4632967"/>
            <a:ext cx="1744517" cy="2016626"/>
          </a:xfrm>
          <a:prstGeom prst="rect">
            <a:avLst/>
          </a:prstGeom>
        </p:spPr>
      </p:pic>
    </p:spTree>
    <p:extLst>
      <p:ext uri="{BB962C8B-B14F-4D97-AF65-F5344CB8AC3E}">
        <p14:creationId xmlns:p14="http://schemas.microsoft.com/office/powerpoint/2010/main" val="208586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Effect transition="in" filter="fade">
                                      <p:cBhvr>
                                        <p:cTn id="27" dur="500"/>
                                        <p:tgtEl>
                                          <p:spTgt spid="3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p:cTn id="43" dur="500" fill="hold"/>
                                        <p:tgtEl>
                                          <p:spTgt spid="53"/>
                                        </p:tgtEl>
                                        <p:attrNameLst>
                                          <p:attrName>ppt_w</p:attrName>
                                        </p:attrNameLst>
                                      </p:cBhvr>
                                      <p:tavLst>
                                        <p:tav tm="0">
                                          <p:val>
                                            <p:fltVal val="0"/>
                                          </p:val>
                                        </p:tav>
                                        <p:tav tm="100000">
                                          <p:val>
                                            <p:strVal val="#ppt_w"/>
                                          </p:val>
                                        </p:tav>
                                      </p:tavLst>
                                    </p:anim>
                                    <p:anim calcmode="lin" valueType="num">
                                      <p:cBhvr>
                                        <p:cTn id="44" dur="500" fill="hold"/>
                                        <p:tgtEl>
                                          <p:spTgt spid="53"/>
                                        </p:tgtEl>
                                        <p:attrNameLst>
                                          <p:attrName>ppt_h</p:attrName>
                                        </p:attrNameLst>
                                      </p:cBhvr>
                                      <p:tavLst>
                                        <p:tav tm="0">
                                          <p:val>
                                            <p:fltVal val="0"/>
                                          </p:val>
                                        </p:tav>
                                        <p:tav tm="100000">
                                          <p:val>
                                            <p:strVal val="#ppt_h"/>
                                          </p:val>
                                        </p:tav>
                                      </p:tavLst>
                                    </p:anim>
                                    <p:animEffect transition="in" filter="fade">
                                      <p:cBhvr>
                                        <p:cTn id="45" dur="500"/>
                                        <p:tgtEl>
                                          <p:spTgt spid="5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p:cTn id="48" dur="500" fill="hold"/>
                                        <p:tgtEl>
                                          <p:spTgt spid="54"/>
                                        </p:tgtEl>
                                        <p:attrNameLst>
                                          <p:attrName>ppt_w</p:attrName>
                                        </p:attrNameLst>
                                      </p:cBhvr>
                                      <p:tavLst>
                                        <p:tav tm="0">
                                          <p:val>
                                            <p:fltVal val="0"/>
                                          </p:val>
                                        </p:tav>
                                        <p:tav tm="100000">
                                          <p:val>
                                            <p:strVal val="#ppt_w"/>
                                          </p:val>
                                        </p:tav>
                                      </p:tavLst>
                                    </p:anim>
                                    <p:anim calcmode="lin" valueType="num">
                                      <p:cBhvr>
                                        <p:cTn id="49" dur="500" fill="hold"/>
                                        <p:tgtEl>
                                          <p:spTgt spid="54"/>
                                        </p:tgtEl>
                                        <p:attrNameLst>
                                          <p:attrName>ppt_h</p:attrName>
                                        </p:attrNameLst>
                                      </p:cBhvr>
                                      <p:tavLst>
                                        <p:tav tm="0">
                                          <p:val>
                                            <p:fltVal val="0"/>
                                          </p:val>
                                        </p:tav>
                                        <p:tav tm="100000">
                                          <p:val>
                                            <p:strVal val="#ppt_h"/>
                                          </p:val>
                                        </p:tav>
                                      </p:tavLst>
                                    </p:anim>
                                    <p:animEffect transition="in" filter="fade">
                                      <p:cBhvr>
                                        <p:cTn id="50" dur="500"/>
                                        <p:tgtEl>
                                          <p:spTgt spid="5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Effect transition="in" filter="fade">
                                      <p:cBhvr>
                                        <p:cTn id="55" dur="500"/>
                                        <p:tgtEl>
                                          <p:spTgt spid="5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fltVal val="0"/>
                                          </p:val>
                                        </p:tav>
                                        <p:tav tm="100000">
                                          <p:val>
                                            <p:strVal val="#ppt_h"/>
                                          </p:val>
                                        </p:tav>
                                      </p:tavLst>
                                    </p:anim>
                                    <p:animEffect transition="in" filter="fade">
                                      <p:cBhvr>
                                        <p:cTn id="62" dur="500"/>
                                        <p:tgtEl>
                                          <p:spTgt spid="40"/>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1000"/>
                            </p:stCondLst>
                            <p:childTnLst>
                              <p:par>
                                <p:cTn id="70" presetID="53" presetClass="entr" presetSubtype="16"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p:cTn id="72" dur="500" fill="hold"/>
                                        <p:tgtEl>
                                          <p:spTgt spid="42"/>
                                        </p:tgtEl>
                                        <p:attrNameLst>
                                          <p:attrName>ppt_w</p:attrName>
                                        </p:attrNameLst>
                                      </p:cBhvr>
                                      <p:tavLst>
                                        <p:tav tm="0">
                                          <p:val>
                                            <p:fltVal val="0"/>
                                          </p:val>
                                        </p:tav>
                                        <p:tav tm="100000">
                                          <p:val>
                                            <p:strVal val="#ppt_w"/>
                                          </p:val>
                                        </p:tav>
                                      </p:tavLst>
                                    </p:anim>
                                    <p:anim calcmode="lin" valueType="num">
                                      <p:cBhvr>
                                        <p:cTn id="73" dur="500" fill="hold"/>
                                        <p:tgtEl>
                                          <p:spTgt spid="42"/>
                                        </p:tgtEl>
                                        <p:attrNameLst>
                                          <p:attrName>ppt_h</p:attrName>
                                        </p:attrNameLst>
                                      </p:cBhvr>
                                      <p:tavLst>
                                        <p:tav tm="0">
                                          <p:val>
                                            <p:fltVal val="0"/>
                                          </p:val>
                                        </p:tav>
                                        <p:tav tm="100000">
                                          <p:val>
                                            <p:strVal val="#ppt_h"/>
                                          </p:val>
                                        </p:tav>
                                      </p:tavLst>
                                    </p:anim>
                                    <p:animEffect transition="in" filter="fade">
                                      <p:cBhvr>
                                        <p:cTn id="74" dur="500"/>
                                        <p:tgtEl>
                                          <p:spTgt spid="42"/>
                                        </p:tgtEl>
                                      </p:cBhvr>
                                    </p:animEffect>
                                  </p:childTnLst>
                                </p:cTn>
                              </p:par>
                            </p:childTnLst>
                          </p:cTn>
                        </p:par>
                        <p:par>
                          <p:cTn id="75" fill="hold">
                            <p:stCondLst>
                              <p:cond delay="1500"/>
                            </p:stCondLst>
                            <p:childTnLst>
                              <p:par>
                                <p:cTn id="76" presetID="53" presetClass="entr" presetSubtype="16"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 calcmode="lin" valueType="num">
                                      <p:cBhvr>
                                        <p:cTn id="78" dur="500" fill="hold"/>
                                        <p:tgtEl>
                                          <p:spTgt spid="56"/>
                                        </p:tgtEl>
                                        <p:attrNameLst>
                                          <p:attrName>ppt_w</p:attrName>
                                        </p:attrNameLst>
                                      </p:cBhvr>
                                      <p:tavLst>
                                        <p:tav tm="0">
                                          <p:val>
                                            <p:fltVal val="0"/>
                                          </p:val>
                                        </p:tav>
                                        <p:tav tm="100000">
                                          <p:val>
                                            <p:strVal val="#ppt_w"/>
                                          </p:val>
                                        </p:tav>
                                      </p:tavLst>
                                    </p:anim>
                                    <p:anim calcmode="lin" valueType="num">
                                      <p:cBhvr>
                                        <p:cTn id="79" dur="500" fill="hold"/>
                                        <p:tgtEl>
                                          <p:spTgt spid="56"/>
                                        </p:tgtEl>
                                        <p:attrNameLst>
                                          <p:attrName>ppt_h</p:attrName>
                                        </p:attrNameLst>
                                      </p:cBhvr>
                                      <p:tavLst>
                                        <p:tav tm="0">
                                          <p:val>
                                            <p:fltVal val="0"/>
                                          </p:val>
                                        </p:tav>
                                        <p:tav tm="100000">
                                          <p:val>
                                            <p:strVal val="#ppt_h"/>
                                          </p:val>
                                        </p:tav>
                                      </p:tavLst>
                                    </p:anim>
                                    <p:animEffect transition="in" filter="fade">
                                      <p:cBhvr>
                                        <p:cTn id="80" dur="500"/>
                                        <p:tgtEl>
                                          <p:spTgt spid="56"/>
                                        </p:tgtEl>
                                      </p:cBhvr>
                                    </p:animEffect>
                                  </p:childTnLst>
                                </p:cTn>
                              </p:par>
                              <p:par>
                                <p:cTn id="81" presetID="53" presetClass="entr" presetSubtype="16" fill="hold"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p:cTn id="83" dur="500" fill="hold"/>
                                        <p:tgtEl>
                                          <p:spTgt spid="9"/>
                                        </p:tgtEl>
                                        <p:attrNameLst>
                                          <p:attrName>ppt_w</p:attrName>
                                        </p:attrNameLst>
                                      </p:cBhvr>
                                      <p:tavLst>
                                        <p:tav tm="0">
                                          <p:val>
                                            <p:fltVal val="0"/>
                                          </p:val>
                                        </p:tav>
                                        <p:tav tm="100000">
                                          <p:val>
                                            <p:strVal val="#ppt_w"/>
                                          </p:val>
                                        </p:tav>
                                      </p:tavLst>
                                    </p:anim>
                                    <p:anim calcmode="lin" valueType="num">
                                      <p:cBhvr>
                                        <p:cTn id="84" dur="500" fill="hold"/>
                                        <p:tgtEl>
                                          <p:spTgt spid="9"/>
                                        </p:tgtEl>
                                        <p:attrNameLst>
                                          <p:attrName>ppt_h</p:attrName>
                                        </p:attrNameLst>
                                      </p:cBhvr>
                                      <p:tavLst>
                                        <p:tav tm="0">
                                          <p:val>
                                            <p:fltVal val="0"/>
                                          </p:val>
                                        </p:tav>
                                        <p:tav tm="100000">
                                          <p:val>
                                            <p:strVal val="#ppt_h"/>
                                          </p:val>
                                        </p:tav>
                                      </p:tavLst>
                                    </p:anim>
                                    <p:animEffect transition="in" filter="fade">
                                      <p:cBhvr>
                                        <p:cTn id="85" dur="5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3"/>
                                        </p:tgtEl>
                                        <p:attrNameLst>
                                          <p:attrName>style.visibility</p:attrName>
                                        </p:attrNameLst>
                                      </p:cBhvr>
                                      <p:to>
                                        <p:strVal val="visible"/>
                                      </p:to>
                                    </p:set>
                                    <p:anim calcmode="lin" valueType="num">
                                      <p:cBhvr>
                                        <p:cTn id="90" dur="500" fill="hold"/>
                                        <p:tgtEl>
                                          <p:spTgt spid="43"/>
                                        </p:tgtEl>
                                        <p:attrNameLst>
                                          <p:attrName>ppt_w</p:attrName>
                                        </p:attrNameLst>
                                      </p:cBhvr>
                                      <p:tavLst>
                                        <p:tav tm="0">
                                          <p:val>
                                            <p:fltVal val="0"/>
                                          </p:val>
                                        </p:tav>
                                        <p:tav tm="100000">
                                          <p:val>
                                            <p:strVal val="#ppt_w"/>
                                          </p:val>
                                        </p:tav>
                                      </p:tavLst>
                                    </p:anim>
                                    <p:anim calcmode="lin" valueType="num">
                                      <p:cBhvr>
                                        <p:cTn id="91" dur="500" fill="hold"/>
                                        <p:tgtEl>
                                          <p:spTgt spid="43"/>
                                        </p:tgtEl>
                                        <p:attrNameLst>
                                          <p:attrName>ppt_h</p:attrName>
                                        </p:attrNameLst>
                                      </p:cBhvr>
                                      <p:tavLst>
                                        <p:tav tm="0">
                                          <p:val>
                                            <p:fltVal val="0"/>
                                          </p:val>
                                        </p:tav>
                                        <p:tav tm="100000">
                                          <p:val>
                                            <p:strVal val="#ppt_h"/>
                                          </p:val>
                                        </p:tav>
                                      </p:tavLst>
                                    </p:anim>
                                    <p:animEffect transition="in" filter="fade">
                                      <p:cBhvr>
                                        <p:cTn id="92" dur="500"/>
                                        <p:tgtEl>
                                          <p:spTgt spid="43"/>
                                        </p:tgtEl>
                                      </p:cBhvr>
                                    </p:animEffect>
                                  </p:childTnLst>
                                </p:cTn>
                              </p:par>
                            </p:childTnLst>
                          </p:cTn>
                        </p:par>
                        <p:par>
                          <p:cTn id="93" fill="hold">
                            <p:stCondLst>
                              <p:cond delay="500"/>
                            </p:stCondLst>
                            <p:childTnLst>
                              <p:par>
                                <p:cTn id="94" presetID="53" presetClass="entr" presetSubtype="16"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p:cTn id="96" dur="500" fill="hold"/>
                                        <p:tgtEl>
                                          <p:spTgt spid="51"/>
                                        </p:tgtEl>
                                        <p:attrNameLst>
                                          <p:attrName>ppt_w</p:attrName>
                                        </p:attrNameLst>
                                      </p:cBhvr>
                                      <p:tavLst>
                                        <p:tav tm="0">
                                          <p:val>
                                            <p:fltVal val="0"/>
                                          </p:val>
                                        </p:tav>
                                        <p:tav tm="100000">
                                          <p:val>
                                            <p:strVal val="#ppt_w"/>
                                          </p:val>
                                        </p:tav>
                                      </p:tavLst>
                                    </p:anim>
                                    <p:anim calcmode="lin" valueType="num">
                                      <p:cBhvr>
                                        <p:cTn id="97" dur="500" fill="hold"/>
                                        <p:tgtEl>
                                          <p:spTgt spid="51"/>
                                        </p:tgtEl>
                                        <p:attrNameLst>
                                          <p:attrName>ppt_h</p:attrName>
                                        </p:attrNameLst>
                                      </p:cBhvr>
                                      <p:tavLst>
                                        <p:tav tm="0">
                                          <p:val>
                                            <p:fltVal val="0"/>
                                          </p:val>
                                        </p:tav>
                                        <p:tav tm="100000">
                                          <p:val>
                                            <p:strVal val="#ppt_h"/>
                                          </p:val>
                                        </p:tav>
                                      </p:tavLst>
                                    </p:anim>
                                    <p:animEffect transition="in" filter="fade">
                                      <p:cBhvr>
                                        <p:cTn id="98" dur="500"/>
                                        <p:tgtEl>
                                          <p:spTgt spid="51"/>
                                        </p:tgtEl>
                                      </p:cBhvr>
                                    </p:animEffect>
                                  </p:childTnLst>
                                </p:cTn>
                              </p:par>
                            </p:childTnLst>
                          </p:cTn>
                        </p:par>
                        <p:par>
                          <p:cTn id="99" fill="hold">
                            <p:stCondLst>
                              <p:cond delay="1000"/>
                            </p:stCondLst>
                            <p:childTnLst>
                              <p:par>
                                <p:cTn id="100" presetID="53" presetClass="entr" presetSubtype="16" fill="hold" grpId="0"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p:cTn id="102" dur="500" fill="hold"/>
                                        <p:tgtEl>
                                          <p:spTgt spid="52"/>
                                        </p:tgtEl>
                                        <p:attrNameLst>
                                          <p:attrName>ppt_w</p:attrName>
                                        </p:attrNameLst>
                                      </p:cBhvr>
                                      <p:tavLst>
                                        <p:tav tm="0">
                                          <p:val>
                                            <p:fltVal val="0"/>
                                          </p:val>
                                        </p:tav>
                                        <p:tav tm="100000">
                                          <p:val>
                                            <p:strVal val="#ppt_w"/>
                                          </p:val>
                                        </p:tav>
                                      </p:tavLst>
                                    </p:anim>
                                    <p:anim calcmode="lin" valueType="num">
                                      <p:cBhvr>
                                        <p:cTn id="103" dur="500" fill="hold"/>
                                        <p:tgtEl>
                                          <p:spTgt spid="52"/>
                                        </p:tgtEl>
                                        <p:attrNameLst>
                                          <p:attrName>ppt_h</p:attrName>
                                        </p:attrNameLst>
                                      </p:cBhvr>
                                      <p:tavLst>
                                        <p:tav tm="0">
                                          <p:val>
                                            <p:fltVal val="0"/>
                                          </p:val>
                                        </p:tav>
                                        <p:tav tm="100000">
                                          <p:val>
                                            <p:strVal val="#ppt_h"/>
                                          </p:val>
                                        </p:tav>
                                      </p:tavLst>
                                    </p:anim>
                                    <p:animEffect transition="in" filter="fade">
                                      <p:cBhvr>
                                        <p:cTn id="104" dur="500"/>
                                        <p:tgtEl>
                                          <p:spTgt spid="52"/>
                                        </p:tgtEl>
                                      </p:cBhvr>
                                    </p:animEffect>
                                  </p:childTnLst>
                                </p:cTn>
                              </p:par>
                            </p:childTnLst>
                          </p:cTn>
                        </p:par>
                        <p:par>
                          <p:cTn id="105" fill="hold">
                            <p:stCondLst>
                              <p:cond delay="1500"/>
                            </p:stCondLst>
                            <p:childTnLst>
                              <p:par>
                                <p:cTn id="106" presetID="53" presetClass="entr" presetSubtype="16" fill="hold" nodeType="afterEffect">
                                  <p:stCondLst>
                                    <p:cond delay="0"/>
                                  </p:stCondLst>
                                  <p:childTnLst>
                                    <p:set>
                                      <p:cBhvr>
                                        <p:cTn id="107" dur="1" fill="hold">
                                          <p:stCondLst>
                                            <p:cond delay="0"/>
                                          </p:stCondLst>
                                        </p:cTn>
                                        <p:tgtEl>
                                          <p:spTgt spid="79"/>
                                        </p:tgtEl>
                                        <p:attrNameLst>
                                          <p:attrName>style.visibility</p:attrName>
                                        </p:attrNameLst>
                                      </p:cBhvr>
                                      <p:to>
                                        <p:strVal val="visible"/>
                                      </p:to>
                                    </p:set>
                                    <p:anim calcmode="lin" valueType="num">
                                      <p:cBhvr>
                                        <p:cTn id="108" dur="500" fill="hold"/>
                                        <p:tgtEl>
                                          <p:spTgt spid="79"/>
                                        </p:tgtEl>
                                        <p:attrNameLst>
                                          <p:attrName>ppt_w</p:attrName>
                                        </p:attrNameLst>
                                      </p:cBhvr>
                                      <p:tavLst>
                                        <p:tav tm="0">
                                          <p:val>
                                            <p:fltVal val="0"/>
                                          </p:val>
                                        </p:tav>
                                        <p:tav tm="100000">
                                          <p:val>
                                            <p:strVal val="#ppt_w"/>
                                          </p:val>
                                        </p:tav>
                                      </p:tavLst>
                                    </p:anim>
                                    <p:anim calcmode="lin" valueType="num">
                                      <p:cBhvr>
                                        <p:cTn id="109" dur="500" fill="hold"/>
                                        <p:tgtEl>
                                          <p:spTgt spid="79"/>
                                        </p:tgtEl>
                                        <p:attrNameLst>
                                          <p:attrName>ppt_h</p:attrName>
                                        </p:attrNameLst>
                                      </p:cBhvr>
                                      <p:tavLst>
                                        <p:tav tm="0">
                                          <p:val>
                                            <p:fltVal val="0"/>
                                          </p:val>
                                        </p:tav>
                                        <p:tav tm="100000">
                                          <p:val>
                                            <p:strVal val="#ppt_h"/>
                                          </p:val>
                                        </p:tav>
                                      </p:tavLst>
                                    </p:anim>
                                    <p:animEffect transition="in" filter="fade">
                                      <p:cBhvr>
                                        <p:cTn id="110" dur="500"/>
                                        <p:tgtEl>
                                          <p:spTgt spid="7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16"/>
                                        </p:tgtEl>
                                      </p:cBhvr>
                                    </p:animEffect>
                                    <p:set>
                                      <p:cBhvr>
                                        <p:cTn id="115" dur="1" fill="hold">
                                          <p:stCondLst>
                                            <p:cond delay="499"/>
                                          </p:stCondLst>
                                        </p:cTn>
                                        <p:tgtEl>
                                          <p:spTgt spid="16"/>
                                        </p:tgtEl>
                                        <p:attrNameLst>
                                          <p:attrName>style.visibility</p:attrName>
                                        </p:attrNameLst>
                                      </p:cBhvr>
                                      <p:to>
                                        <p:strVal val="hidden"/>
                                      </p:to>
                                    </p:set>
                                  </p:childTnLst>
                                </p:cTn>
                              </p:par>
                            </p:childTnLst>
                          </p:cTn>
                        </p:par>
                        <p:par>
                          <p:cTn id="116" fill="hold">
                            <p:stCondLst>
                              <p:cond delay="500"/>
                            </p:stCondLst>
                            <p:childTnLst>
                              <p:par>
                                <p:cTn id="117" presetID="10" presetClass="entr" presetSubtype="0" fill="hold" nodeType="after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500"/>
                                        <p:tgtEl>
                                          <p:spTgt spid="26"/>
                                        </p:tgtEl>
                                      </p:cBhvr>
                                    </p:animEffect>
                                  </p:childTnLst>
                                </p:cTn>
                              </p:par>
                            </p:childTnLst>
                          </p:cTn>
                        </p:par>
                        <p:par>
                          <p:cTn id="120" fill="hold">
                            <p:stCondLst>
                              <p:cond delay="1000"/>
                            </p:stCondLst>
                            <p:childTnLst>
                              <p:par>
                                <p:cTn id="121" presetID="53" presetClass="entr" presetSubtype="16" fill="hold" grpId="0" nodeType="afterEffect">
                                  <p:stCondLst>
                                    <p:cond delay="0"/>
                                  </p:stCondLst>
                                  <p:childTnLst>
                                    <p:set>
                                      <p:cBhvr>
                                        <p:cTn id="122" dur="1" fill="hold">
                                          <p:stCondLst>
                                            <p:cond delay="0"/>
                                          </p:stCondLst>
                                        </p:cTn>
                                        <p:tgtEl>
                                          <p:spTgt spid="27"/>
                                        </p:tgtEl>
                                        <p:attrNameLst>
                                          <p:attrName>style.visibility</p:attrName>
                                        </p:attrNameLst>
                                      </p:cBhvr>
                                      <p:to>
                                        <p:strVal val="visible"/>
                                      </p:to>
                                    </p:set>
                                    <p:anim calcmode="lin" valueType="num">
                                      <p:cBhvr>
                                        <p:cTn id="123" dur="500" fill="hold"/>
                                        <p:tgtEl>
                                          <p:spTgt spid="27"/>
                                        </p:tgtEl>
                                        <p:attrNameLst>
                                          <p:attrName>ppt_w</p:attrName>
                                        </p:attrNameLst>
                                      </p:cBhvr>
                                      <p:tavLst>
                                        <p:tav tm="0">
                                          <p:val>
                                            <p:fltVal val="0"/>
                                          </p:val>
                                        </p:tav>
                                        <p:tav tm="100000">
                                          <p:val>
                                            <p:strVal val="#ppt_w"/>
                                          </p:val>
                                        </p:tav>
                                      </p:tavLst>
                                    </p:anim>
                                    <p:anim calcmode="lin" valueType="num">
                                      <p:cBhvr>
                                        <p:cTn id="124" dur="500" fill="hold"/>
                                        <p:tgtEl>
                                          <p:spTgt spid="27"/>
                                        </p:tgtEl>
                                        <p:attrNameLst>
                                          <p:attrName>ppt_h</p:attrName>
                                        </p:attrNameLst>
                                      </p:cBhvr>
                                      <p:tavLst>
                                        <p:tav tm="0">
                                          <p:val>
                                            <p:fltVal val="0"/>
                                          </p:val>
                                        </p:tav>
                                        <p:tav tm="100000">
                                          <p:val>
                                            <p:strVal val="#ppt_h"/>
                                          </p:val>
                                        </p:tav>
                                      </p:tavLst>
                                    </p:anim>
                                    <p:animEffect transition="in" filter="fade">
                                      <p:cBhvr>
                                        <p:cTn id="125" dur="500"/>
                                        <p:tgtEl>
                                          <p:spTgt spid="27"/>
                                        </p:tgtEl>
                                      </p:cBhvr>
                                    </p:animEffect>
                                  </p:childTnLst>
                                </p:cTn>
                              </p:par>
                              <p:par>
                                <p:cTn id="126" presetID="10" presetClass="entr" presetSubtype="0" fill="hold" nodeType="withEffect">
                                  <p:stCondLst>
                                    <p:cond delay="0"/>
                                  </p:stCondLst>
                                  <p:childTnLst>
                                    <p:set>
                                      <p:cBhvr>
                                        <p:cTn id="127" dur="1" fill="hold">
                                          <p:stCondLst>
                                            <p:cond delay="0"/>
                                          </p:stCondLst>
                                        </p:cTn>
                                        <p:tgtEl>
                                          <p:spTgt spid="3"/>
                                        </p:tgtEl>
                                        <p:attrNameLst>
                                          <p:attrName>style.visibility</p:attrName>
                                        </p:attrNameLst>
                                      </p:cBhvr>
                                      <p:to>
                                        <p:strVal val="visible"/>
                                      </p:to>
                                    </p:set>
                                    <p:animEffect transition="in" filter="fade">
                                      <p:cBhvr>
                                        <p:cTn id="1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36" grpId="0" animBg="1"/>
      <p:bldP spid="37" grpId="0" animBg="1"/>
      <p:bldP spid="38" grpId="0" animBg="1"/>
      <p:bldP spid="39" grpId="0" animBg="1"/>
      <p:bldP spid="7" grpId="0"/>
      <p:bldP spid="40" grpId="0" animBg="1"/>
      <p:bldP spid="41" grpId="0" animBg="1"/>
      <p:bldP spid="42" grpId="0"/>
      <p:bldP spid="43" grpId="0" animBg="1"/>
      <p:bldP spid="51" grpId="0" animBg="1"/>
      <p:bldP spid="52" grpId="0"/>
      <p:bldP spid="55" grpId="0" animBg="1"/>
      <p:bldP spid="53"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Clarifications</a:t>
            </a:r>
            <a:endParaRPr lang="en-US" dirty="0"/>
          </a:p>
        </p:txBody>
      </p:sp>
      <p:sp>
        <p:nvSpPr>
          <p:cNvPr id="6" name="Content Placeholder 5"/>
          <p:cNvSpPr>
            <a:spLocks noGrp="1"/>
          </p:cNvSpPr>
          <p:nvPr>
            <p:ph idx="1"/>
          </p:nvPr>
        </p:nvSpPr>
        <p:spPr/>
        <p:txBody>
          <a:bodyPr/>
          <a:lstStyle/>
          <a:p>
            <a:r>
              <a:rPr lang="en-US" dirty="0" smtClean="0"/>
              <a:t>C++ source code illustrations</a:t>
            </a:r>
          </a:p>
          <a:p>
            <a:r>
              <a:rPr lang="en-US" dirty="0" smtClean="0"/>
              <a:t>Method names instead of effective addresses</a:t>
            </a:r>
          </a:p>
          <a:p>
            <a:r>
              <a:rPr lang="en-US" dirty="0" smtClean="0"/>
              <a:t>Objects allocated on the stack</a:t>
            </a:r>
            <a:endParaRPr lang="en-US" dirty="0"/>
          </a:p>
        </p:txBody>
      </p:sp>
      <p:sp>
        <p:nvSpPr>
          <p:cNvPr id="5" name="Slide Number Placeholder 4"/>
          <p:cNvSpPr>
            <a:spLocks noGrp="1"/>
          </p:cNvSpPr>
          <p:nvPr>
            <p:ph type="sldNum" sz="quarter" idx="12"/>
          </p:nvPr>
        </p:nvSpPr>
        <p:spPr/>
        <p:txBody>
          <a:bodyPr/>
          <a:lstStyle/>
          <a:p>
            <a:fld id="{61790EBF-2842-40BA-9364-7C045D9A1DE9}" type="slidenum">
              <a:rPr lang="en-US" smtClean="0"/>
              <a:t>6</a:t>
            </a:fld>
            <a:endParaRPr lang="en-US"/>
          </a:p>
        </p:txBody>
      </p:sp>
    </p:spTree>
    <p:extLst>
      <p:ext uri="{BB962C8B-B14F-4D97-AF65-F5344CB8AC3E}">
        <p14:creationId xmlns:p14="http://schemas.microsoft.com/office/powerpoint/2010/main" val="60538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Lego - Overview</a:t>
            </a:r>
            <a:endParaRPr lang="en-US" dirty="0"/>
          </a:p>
        </p:txBody>
      </p:sp>
      <p:sp>
        <p:nvSpPr>
          <p:cNvPr id="6" name="Content Placeholder 5"/>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1790EBF-2842-40BA-9364-7C045D9A1DE9}" type="slidenum">
              <a:rPr lang="en-US" smtClean="0"/>
              <a:t>7</a:t>
            </a:fld>
            <a:endParaRPr lang="en-US"/>
          </a:p>
        </p:txBody>
      </p:sp>
      <p:sp>
        <p:nvSpPr>
          <p:cNvPr id="7" name="Rectangle 6"/>
          <p:cNvSpPr/>
          <p:nvPr/>
        </p:nvSpPr>
        <p:spPr>
          <a:xfrm>
            <a:off x="183022" y="2438400"/>
            <a:ext cx="807578" cy="1295400"/>
          </a:xfrm>
          <a:prstGeom prst="rect">
            <a:avLst/>
          </a:prstGeom>
          <a:ln/>
        </p:spPr>
        <p:style>
          <a:lnRef idx="0">
            <a:schemeClr val="dk1"/>
          </a:lnRef>
          <a:fillRef idx="3">
            <a:schemeClr val="dk1"/>
          </a:fillRef>
          <a:effectRef idx="3">
            <a:schemeClr val="dk1"/>
          </a:effectRef>
          <a:fontRef idx="minor">
            <a:schemeClr val="lt1"/>
          </a:fontRef>
        </p:style>
        <p:txBody>
          <a:bodyPr lIns="45720" rIns="45720" rtlCol="0" anchor="ctr"/>
          <a:lstStyle/>
          <a:p>
            <a:pPr algn="ctr"/>
            <a:r>
              <a:rPr lang="en-US" sz="1400" dirty="0" smtClean="0">
                <a:solidFill>
                  <a:schemeClr val="bg1"/>
                </a:solidFill>
                <a:latin typeface="Cambria" panose="02040503050406030204" pitchFamily="18" charset="0"/>
              </a:rPr>
              <a:t>Stripped Binary</a:t>
            </a:r>
            <a:endParaRPr lang="en-US" sz="1400" dirty="0">
              <a:solidFill>
                <a:schemeClr val="bg1"/>
              </a:solidFill>
              <a:latin typeface="Cambria" panose="02040503050406030204" pitchFamily="18" charset="0"/>
            </a:endParaRPr>
          </a:p>
        </p:txBody>
      </p:sp>
      <p:sp>
        <p:nvSpPr>
          <p:cNvPr id="8" name="Rectangle 7"/>
          <p:cNvSpPr/>
          <p:nvPr/>
        </p:nvSpPr>
        <p:spPr>
          <a:xfrm>
            <a:off x="183022" y="3962400"/>
            <a:ext cx="807578" cy="12954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400" dirty="0" smtClean="0">
                <a:solidFill>
                  <a:schemeClr val="bg1"/>
                </a:solidFill>
                <a:latin typeface="Cambria" panose="02040503050406030204" pitchFamily="18" charset="0"/>
              </a:rPr>
              <a:t>Test Input</a:t>
            </a:r>
            <a:endParaRPr lang="en-US" sz="1400" dirty="0">
              <a:solidFill>
                <a:schemeClr val="bg1"/>
              </a:solidFill>
              <a:latin typeface="Cambria" panose="02040503050406030204" pitchFamily="18" charset="0"/>
            </a:endParaRPr>
          </a:p>
        </p:txBody>
      </p:sp>
      <p:sp>
        <p:nvSpPr>
          <p:cNvPr id="10" name="Right Arrow 9"/>
          <p:cNvSpPr/>
          <p:nvPr/>
        </p:nvSpPr>
        <p:spPr>
          <a:xfrm>
            <a:off x="1084053" y="3581400"/>
            <a:ext cx="609600" cy="5334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ectangle 10"/>
          <p:cNvSpPr/>
          <p:nvPr/>
        </p:nvSpPr>
        <p:spPr>
          <a:xfrm>
            <a:off x="1752600" y="2819400"/>
            <a:ext cx="762000" cy="20574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solidFill>
                  <a:schemeClr val="bg1"/>
                </a:solidFill>
                <a:latin typeface="Cambria" panose="02040503050406030204" pitchFamily="18" charset="0"/>
              </a:rPr>
              <a:t>Lego Phase I</a:t>
            </a:r>
            <a:endParaRPr lang="en-US" dirty="0">
              <a:solidFill>
                <a:schemeClr val="bg1"/>
              </a:solidFill>
              <a:latin typeface="Cambria" panose="02040503050406030204" pitchFamily="18" charset="0"/>
            </a:endParaRPr>
          </a:p>
        </p:txBody>
      </p:sp>
      <p:sp>
        <p:nvSpPr>
          <p:cNvPr id="13" name="Rectangle 12"/>
          <p:cNvSpPr/>
          <p:nvPr/>
        </p:nvSpPr>
        <p:spPr>
          <a:xfrm>
            <a:off x="3276600" y="1219200"/>
            <a:ext cx="685800" cy="9144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400" dirty="0" err="1" smtClean="0">
                <a:solidFill>
                  <a:schemeClr val="bg1"/>
                </a:solidFill>
                <a:latin typeface="Cambria" panose="02040503050406030204" pitchFamily="18" charset="0"/>
              </a:rPr>
              <a:t>ObjectTrace</a:t>
            </a:r>
            <a:r>
              <a:rPr lang="en-US" sz="1400" dirty="0" smtClean="0">
                <a:solidFill>
                  <a:schemeClr val="bg1"/>
                </a:solidFill>
                <a:latin typeface="Cambria" panose="02040503050406030204" pitchFamily="18" charset="0"/>
              </a:rPr>
              <a:t> 0</a:t>
            </a:r>
            <a:endParaRPr lang="en-US" sz="1400" dirty="0">
              <a:solidFill>
                <a:schemeClr val="bg1"/>
              </a:solidFill>
              <a:latin typeface="Cambria" panose="02040503050406030204" pitchFamily="18" charset="0"/>
            </a:endParaRPr>
          </a:p>
        </p:txBody>
      </p:sp>
      <p:sp>
        <p:nvSpPr>
          <p:cNvPr id="14" name="Rectangle 13"/>
          <p:cNvSpPr/>
          <p:nvPr/>
        </p:nvSpPr>
        <p:spPr>
          <a:xfrm>
            <a:off x="3278736" y="2286000"/>
            <a:ext cx="683664" cy="9144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400" dirty="0" smtClean="0">
                <a:solidFill>
                  <a:schemeClr val="bg1"/>
                </a:solidFill>
                <a:latin typeface="Cambria" panose="02040503050406030204" pitchFamily="18" charset="0"/>
              </a:rPr>
              <a:t>Object Trace 1</a:t>
            </a:r>
            <a:endParaRPr lang="en-US" sz="1400" dirty="0">
              <a:solidFill>
                <a:schemeClr val="bg1"/>
              </a:solidFill>
              <a:latin typeface="Cambria" panose="02040503050406030204" pitchFamily="18" charset="0"/>
            </a:endParaRPr>
          </a:p>
        </p:txBody>
      </p:sp>
      <p:sp>
        <p:nvSpPr>
          <p:cNvPr id="15" name="Rectangle 14"/>
          <p:cNvSpPr/>
          <p:nvPr/>
        </p:nvSpPr>
        <p:spPr>
          <a:xfrm>
            <a:off x="3276600" y="3352800"/>
            <a:ext cx="685800" cy="9144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400" dirty="0" smtClean="0">
                <a:solidFill>
                  <a:schemeClr val="bg1"/>
                </a:solidFill>
                <a:latin typeface="Cambria" panose="02040503050406030204" pitchFamily="18" charset="0"/>
              </a:rPr>
              <a:t>Object Trace 2</a:t>
            </a:r>
            <a:endParaRPr lang="en-US" sz="1400" dirty="0">
              <a:solidFill>
                <a:schemeClr val="bg1"/>
              </a:solidFill>
              <a:latin typeface="Cambria" panose="02040503050406030204" pitchFamily="18" charset="0"/>
            </a:endParaRPr>
          </a:p>
        </p:txBody>
      </p:sp>
      <p:sp>
        <p:nvSpPr>
          <p:cNvPr id="16" name="Rectangle 15"/>
          <p:cNvSpPr/>
          <p:nvPr/>
        </p:nvSpPr>
        <p:spPr>
          <a:xfrm>
            <a:off x="3278736" y="5715000"/>
            <a:ext cx="683664" cy="9144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400" dirty="0" smtClean="0">
                <a:solidFill>
                  <a:schemeClr val="bg1"/>
                </a:solidFill>
                <a:latin typeface="Cambria" panose="02040503050406030204" pitchFamily="18" charset="0"/>
              </a:rPr>
              <a:t>Object Trace n</a:t>
            </a:r>
            <a:endParaRPr lang="en-US" sz="1400" dirty="0">
              <a:solidFill>
                <a:schemeClr val="bg1"/>
              </a:solidFill>
              <a:latin typeface="Cambria" panose="02040503050406030204" pitchFamily="18" charset="0"/>
            </a:endParaRPr>
          </a:p>
        </p:txBody>
      </p:sp>
      <p:sp>
        <p:nvSpPr>
          <p:cNvPr id="17" name="TextBox 16"/>
          <p:cNvSpPr txBox="1"/>
          <p:nvPr/>
        </p:nvSpPr>
        <p:spPr>
          <a:xfrm>
            <a:off x="3497778" y="4343399"/>
            <a:ext cx="245580" cy="120032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solidFill>
                  <a:schemeClr val="tx1"/>
                </a:solidFill>
                <a:latin typeface="Cambria" panose="02040503050406030204" pitchFamily="18" charset="0"/>
              </a:rPr>
              <a:t>.</a:t>
            </a:r>
          </a:p>
          <a:p>
            <a:r>
              <a:rPr lang="en-US" b="1" dirty="0" smtClean="0">
                <a:solidFill>
                  <a:schemeClr val="tx1"/>
                </a:solidFill>
                <a:latin typeface="Cambria" panose="02040503050406030204" pitchFamily="18" charset="0"/>
              </a:rPr>
              <a:t>.</a:t>
            </a:r>
          </a:p>
          <a:p>
            <a:r>
              <a:rPr lang="en-US" b="1" dirty="0" smtClean="0">
                <a:solidFill>
                  <a:schemeClr val="tx1"/>
                </a:solidFill>
                <a:latin typeface="Cambria" panose="02040503050406030204" pitchFamily="18" charset="0"/>
              </a:rPr>
              <a:t>.</a:t>
            </a:r>
          </a:p>
          <a:p>
            <a:r>
              <a:rPr lang="en-US" b="1" dirty="0">
                <a:solidFill>
                  <a:schemeClr val="tx1"/>
                </a:solidFill>
                <a:latin typeface="Cambria" panose="02040503050406030204" pitchFamily="18" charset="0"/>
              </a:rPr>
              <a:t>.</a:t>
            </a:r>
          </a:p>
        </p:txBody>
      </p:sp>
      <p:sp>
        <p:nvSpPr>
          <p:cNvPr id="19" name="Rectangle 18"/>
          <p:cNvSpPr/>
          <p:nvPr/>
        </p:nvSpPr>
        <p:spPr>
          <a:xfrm>
            <a:off x="4724400" y="2819400"/>
            <a:ext cx="762000" cy="20574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solidFill>
                  <a:schemeClr val="bg1"/>
                </a:solidFill>
                <a:latin typeface="Cambria" panose="02040503050406030204" pitchFamily="18" charset="0"/>
              </a:rPr>
              <a:t>Lego Phase II</a:t>
            </a:r>
            <a:endParaRPr lang="en-US" dirty="0">
              <a:solidFill>
                <a:schemeClr val="bg1"/>
              </a:solidFill>
              <a:latin typeface="Cambria" panose="02040503050406030204" pitchFamily="18" charset="0"/>
            </a:endParaRPr>
          </a:p>
        </p:txBody>
      </p:sp>
      <p:sp>
        <p:nvSpPr>
          <p:cNvPr id="20" name="Right Arrow 19"/>
          <p:cNvSpPr/>
          <p:nvPr/>
        </p:nvSpPr>
        <p:spPr>
          <a:xfrm>
            <a:off x="2590800" y="3581400"/>
            <a:ext cx="609600" cy="5334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ight Arrow 21"/>
          <p:cNvSpPr/>
          <p:nvPr/>
        </p:nvSpPr>
        <p:spPr>
          <a:xfrm>
            <a:off x="4038600" y="3581400"/>
            <a:ext cx="609600" cy="5334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Right Arrow 23"/>
          <p:cNvSpPr/>
          <p:nvPr/>
        </p:nvSpPr>
        <p:spPr>
          <a:xfrm>
            <a:off x="5562600" y="3581400"/>
            <a:ext cx="609600" cy="5334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36" name="Straight Connector 35"/>
          <p:cNvCxnSpPr>
            <a:endCxn id="42" idx="0"/>
          </p:cNvCxnSpPr>
          <p:nvPr/>
        </p:nvCxnSpPr>
        <p:spPr>
          <a:xfrm>
            <a:off x="7020959" y="3467100"/>
            <a:ext cx="609600" cy="1219200"/>
          </a:xfrm>
          <a:prstGeom prst="line">
            <a:avLst/>
          </a:prstGeom>
          <a:noFill/>
          <a:ln w="38100" cap="flat" cmpd="sng" algn="ctr">
            <a:solidFill>
              <a:sysClr val="windowText" lastClr="000000"/>
            </a:solidFill>
            <a:prstDash val="solid"/>
            <a:headEnd type="triangle" w="lg" len="lg"/>
          </a:ln>
          <a:effectLst/>
        </p:spPr>
      </p:cxnSp>
      <p:cxnSp>
        <p:nvCxnSpPr>
          <p:cNvPr id="37" name="Straight Connector 36"/>
          <p:cNvCxnSpPr>
            <a:endCxn id="39" idx="0"/>
          </p:cNvCxnSpPr>
          <p:nvPr/>
        </p:nvCxnSpPr>
        <p:spPr>
          <a:xfrm flipH="1">
            <a:off x="6190091" y="3467100"/>
            <a:ext cx="515574" cy="1219200"/>
          </a:xfrm>
          <a:prstGeom prst="line">
            <a:avLst/>
          </a:prstGeom>
          <a:noFill/>
          <a:ln w="38100" cap="flat" cmpd="sng" algn="ctr">
            <a:solidFill>
              <a:sysClr val="windowText" lastClr="000000"/>
            </a:solidFill>
            <a:prstDash val="solid"/>
            <a:headEnd type="triangle" w="lg" len="lg"/>
          </a:ln>
          <a:effectLst/>
        </p:spPr>
      </p:cxnSp>
      <p:cxnSp>
        <p:nvCxnSpPr>
          <p:cNvPr id="38" name="Straight Connector 37"/>
          <p:cNvCxnSpPr/>
          <p:nvPr/>
        </p:nvCxnSpPr>
        <p:spPr>
          <a:xfrm flipH="1">
            <a:off x="7754322" y="3481277"/>
            <a:ext cx="587978" cy="1097280"/>
          </a:xfrm>
          <a:prstGeom prst="line">
            <a:avLst/>
          </a:prstGeom>
          <a:noFill/>
          <a:ln w="38100" cap="flat" cmpd="sng" algn="ctr">
            <a:solidFill>
              <a:srgbClr val="FF0000"/>
            </a:solidFill>
            <a:prstDash val="solid"/>
            <a:tailEnd type="diamond" w="lg" len="lg"/>
          </a:ln>
          <a:effectLst/>
        </p:spPr>
      </p:cxnSp>
      <p:sp>
        <p:nvSpPr>
          <p:cNvPr id="39" name="Oval 38"/>
          <p:cNvSpPr/>
          <p:nvPr/>
        </p:nvSpPr>
        <p:spPr>
          <a:xfrm>
            <a:off x="5580491" y="4686300"/>
            <a:ext cx="1219200" cy="380999"/>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50" b="0" i="0" u="none" strike="noStrike" kern="0" cap="none" spc="0" normalizeH="0" baseline="0" noProof="0" dirty="0" smtClean="0">
                <a:ln>
                  <a:noFill/>
                </a:ln>
                <a:solidFill>
                  <a:prstClr val="white"/>
                </a:solidFill>
                <a:effectLst/>
                <a:uLnTx/>
                <a:uFillTx/>
                <a:latin typeface="Cambria" panose="02040503050406030204" pitchFamily="18" charset="0"/>
              </a:rPr>
              <a:t>Class C</a:t>
            </a:r>
          </a:p>
        </p:txBody>
      </p:sp>
      <p:sp>
        <p:nvSpPr>
          <p:cNvPr id="47" name="Rounded Rectangular Callout 46"/>
          <p:cNvSpPr/>
          <p:nvPr/>
        </p:nvSpPr>
        <p:spPr>
          <a:xfrm>
            <a:off x="6358409" y="2133600"/>
            <a:ext cx="978136" cy="762000"/>
          </a:xfrm>
          <a:prstGeom prst="wedgeRoundRectCallout">
            <a:avLst>
              <a:gd name="adj1" fmla="val 10336"/>
              <a:gd name="adj2" fmla="val 70794"/>
              <a:gd name="adj3"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mbria" panose="02040503050406030204" pitchFamily="18" charset="0"/>
              </a:rPr>
              <a:t>Methods: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0x8048394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0x80483a5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mbria" panose="02040503050406030204" pitchFamily="18" charset="0"/>
              </a:rPr>
              <a:t>…</a:t>
            </a:r>
          </a:p>
        </p:txBody>
      </p:sp>
      <p:sp>
        <p:nvSpPr>
          <p:cNvPr id="48" name="Rounded Rectangular Callout 47"/>
          <p:cNvSpPr/>
          <p:nvPr/>
        </p:nvSpPr>
        <p:spPr>
          <a:xfrm>
            <a:off x="7868088" y="2133600"/>
            <a:ext cx="991668" cy="762000"/>
          </a:xfrm>
          <a:prstGeom prst="wedgeRoundRectCallout">
            <a:avLst>
              <a:gd name="adj1" fmla="val 11046"/>
              <a:gd name="adj2" fmla="val 71926"/>
              <a:gd name="adj3"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mbria" panose="02040503050406030204" pitchFamily="18" charset="0"/>
              </a:rPr>
              <a:t>Methods: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0x80484f0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0x8048630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a:t>
            </a:r>
          </a:p>
        </p:txBody>
      </p:sp>
      <p:sp>
        <p:nvSpPr>
          <p:cNvPr id="49" name="Rounded Rectangular Callout 48"/>
          <p:cNvSpPr/>
          <p:nvPr/>
        </p:nvSpPr>
        <p:spPr>
          <a:xfrm>
            <a:off x="5814119" y="5257800"/>
            <a:ext cx="951610" cy="762000"/>
          </a:xfrm>
          <a:prstGeom prst="wedgeRoundRectCallout">
            <a:avLst>
              <a:gd name="adj1" fmla="val 14260"/>
              <a:gd name="adj2" fmla="val -69657"/>
              <a:gd name="adj3"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mbria" panose="02040503050406030204" pitchFamily="18" charset="0"/>
              </a:rPr>
              <a:t>Methods: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0x80485bf</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0x8048607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mbria" panose="02040503050406030204" pitchFamily="18" charset="0"/>
              </a:rPr>
              <a:t>…</a:t>
            </a:r>
          </a:p>
        </p:txBody>
      </p:sp>
      <p:sp>
        <p:nvSpPr>
          <p:cNvPr id="50" name="Rounded Rectangular Callout 49"/>
          <p:cNvSpPr/>
          <p:nvPr/>
        </p:nvSpPr>
        <p:spPr>
          <a:xfrm>
            <a:off x="7133301" y="5257800"/>
            <a:ext cx="994515" cy="762000"/>
          </a:xfrm>
          <a:prstGeom prst="wedgeRoundRectCallout">
            <a:avLst>
              <a:gd name="adj1" fmla="val 12709"/>
              <a:gd name="adj2" fmla="val -71085"/>
              <a:gd name="adj3"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mbria" panose="02040503050406030204" pitchFamily="18" charset="0"/>
              </a:rPr>
              <a:t>Methods: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0x804854a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0x8048576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mbria" panose="02040503050406030204" pitchFamily="18" charset="0"/>
              </a:rPr>
              <a:t>…</a:t>
            </a:r>
          </a:p>
        </p:txBody>
      </p:sp>
      <p:cxnSp>
        <p:nvCxnSpPr>
          <p:cNvPr id="51" name="Straight Connector 50"/>
          <p:cNvCxnSpPr/>
          <p:nvPr/>
        </p:nvCxnSpPr>
        <p:spPr>
          <a:xfrm flipH="1">
            <a:off x="6207727" y="1551747"/>
            <a:ext cx="456132" cy="0"/>
          </a:xfrm>
          <a:prstGeom prst="line">
            <a:avLst/>
          </a:prstGeom>
          <a:noFill/>
          <a:ln w="38100" cap="flat" cmpd="sng" algn="ctr">
            <a:solidFill>
              <a:sysClr val="windowText" lastClr="000000"/>
            </a:solidFill>
            <a:prstDash val="solid"/>
            <a:headEnd type="triangle" w="lg" len="lg"/>
          </a:ln>
          <a:effectLst/>
        </p:spPr>
      </p:cxnSp>
      <p:cxnSp>
        <p:nvCxnSpPr>
          <p:cNvPr id="52" name="Straight Connector 51"/>
          <p:cNvCxnSpPr/>
          <p:nvPr/>
        </p:nvCxnSpPr>
        <p:spPr>
          <a:xfrm flipH="1">
            <a:off x="6206659" y="1800264"/>
            <a:ext cx="456132" cy="0"/>
          </a:xfrm>
          <a:prstGeom prst="line">
            <a:avLst/>
          </a:prstGeom>
          <a:noFill/>
          <a:ln w="38100" cap="flat" cmpd="sng" algn="ctr">
            <a:solidFill>
              <a:srgbClr val="FF0000"/>
            </a:solidFill>
            <a:prstDash val="solid"/>
            <a:tailEnd type="diamond" w="lg" len="lg"/>
          </a:ln>
          <a:effectLst/>
        </p:spPr>
      </p:cxnSp>
      <p:sp>
        <p:nvSpPr>
          <p:cNvPr id="53" name="TextBox 52"/>
          <p:cNvSpPr txBox="1"/>
          <p:nvPr/>
        </p:nvSpPr>
        <p:spPr>
          <a:xfrm>
            <a:off x="6705665" y="1399401"/>
            <a:ext cx="217399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mbria" panose="02040503050406030204" pitchFamily="18" charset="0"/>
              </a:rPr>
              <a:t>Inheritance (Is A) relationship</a:t>
            </a:r>
          </a:p>
        </p:txBody>
      </p:sp>
      <p:sp>
        <p:nvSpPr>
          <p:cNvPr id="54" name="TextBox 53"/>
          <p:cNvSpPr txBox="1"/>
          <p:nvPr/>
        </p:nvSpPr>
        <p:spPr>
          <a:xfrm>
            <a:off x="6663859" y="1650751"/>
            <a:ext cx="238078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mbria" panose="02040503050406030204" pitchFamily="18" charset="0"/>
              </a:rPr>
              <a:t>Composition (Has A) relationship</a:t>
            </a:r>
          </a:p>
        </p:txBody>
      </p:sp>
      <p:sp>
        <p:nvSpPr>
          <p:cNvPr id="40" name="Oval 39"/>
          <p:cNvSpPr/>
          <p:nvPr/>
        </p:nvSpPr>
        <p:spPr>
          <a:xfrm>
            <a:off x="7754322" y="3086100"/>
            <a:ext cx="1219200" cy="381000"/>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50" b="0" i="0" u="none" strike="noStrike" kern="0" cap="none" spc="0" normalizeH="0" baseline="0" noProof="0" dirty="0" smtClean="0">
                <a:ln>
                  <a:noFill/>
                </a:ln>
                <a:solidFill>
                  <a:prstClr val="white"/>
                </a:solidFill>
                <a:effectLst/>
                <a:uLnTx/>
                <a:uFillTx/>
                <a:latin typeface="Cambria" panose="02040503050406030204" pitchFamily="18" charset="0"/>
              </a:rPr>
              <a:t>Class B</a:t>
            </a:r>
          </a:p>
        </p:txBody>
      </p:sp>
      <p:sp>
        <p:nvSpPr>
          <p:cNvPr id="41" name="Oval 40"/>
          <p:cNvSpPr/>
          <p:nvPr/>
        </p:nvSpPr>
        <p:spPr>
          <a:xfrm>
            <a:off x="6237877" y="3086100"/>
            <a:ext cx="1219200" cy="381000"/>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50" b="0" i="0" u="none" strike="noStrike" kern="0" cap="none" spc="0" normalizeH="0" baseline="0" noProof="0" dirty="0" smtClean="0">
                <a:ln>
                  <a:noFill/>
                </a:ln>
                <a:solidFill>
                  <a:prstClr val="white"/>
                </a:solidFill>
                <a:effectLst/>
                <a:uLnTx/>
                <a:uFillTx/>
                <a:latin typeface="Cambria" panose="02040503050406030204" pitchFamily="18" charset="0"/>
              </a:rPr>
              <a:t>Class A</a:t>
            </a:r>
          </a:p>
        </p:txBody>
      </p:sp>
      <p:sp>
        <p:nvSpPr>
          <p:cNvPr id="42" name="Oval 41"/>
          <p:cNvSpPr/>
          <p:nvPr/>
        </p:nvSpPr>
        <p:spPr>
          <a:xfrm>
            <a:off x="7020959" y="4686300"/>
            <a:ext cx="1219200" cy="381001"/>
          </a:xfrm>
          <a:prstGeom prst="ellipse">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40" b="0" i="0" u="none" strike="noStrike" kern="0" cap="none" spc="0" normalizeH="0" baseline="0" noProof="0" dirty="0" smtClean="0">
                <a:ln>
                  <a:noFill/>
                </a:ln>
                <a:solidFill>
                  <a:prstClr val="white"/>
                </a:solidFill>
                <a:effectLst/>
                <a:uLnTx/>
                <a:uFillTx/>
                <a:latin typeface="Cambria" panose="02040503050406030204" pitchFamily="18" charset="0"/>
              </a:rPr>
              <a:t>Class D</a:t>
            </a:r>
          </a:p>
        </p:txBody>
      </p:sp>
    </p:spTree>
    <p:extLst>
      <p:ext uri="{BB962C8B-B14F-4D97-AF65-F5344CB8AC3E}">
        <p14:creationId xmlns:p14="http://schemas.microsoft.com/office/powerpoint/2010/main" val="357422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childTnLst>
                                </p:cTn>
                              </p:par>
                              <p:par>
                                <p:cTn id="55" presetID="10"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10" presetClass="entr" presetSubtype="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par>
                                <p:cTn id="76" presetID="10" presetClass="entr" presetSubtype="0" fill="hold"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par>
                                <p:cTn id="79" presetID="10" presetClass="entr" presetSubtype="0"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par>
                                <p:cTn id="82" presetID="10" presetClass="entr" presetSubtype="0"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500"/>
                                        <p:tgtEl>
                                          <p:spTgt spid="4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fade">
                                      <p:cBhvr>
                                        <p:cTn id="96" dur="500"/>
                                        <p:tgtEl>
                                          <p:spTgt spid="50"/>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xit" presetSubtype="0" fill="hold" grpId="1" nodeType="clickEffect">
                                  <p:stCondLst>
                                    <p:cond delay="0"/>
                                  </p:stCondLst>
                                  <p:childTnLst>
                                    <p:animEffect transition="out" filter="fade">
                                      <p:cBhvr>
                                        <p:cTn id="100" dur="1000"/>
                                        <p:tgtEl>
                                          <p:spTgt spid="19"/>
                                        </p:tgtEl>
                                      </p:cBhvr>
                                    </p:animEffect>
                                    <p:anim calcmode="lin" valueType="num">
                                      <p:cBhvr>
                                        <p:cTn id="101" dur="1000"/>
                                        <p:tgtEl>
                                          <p:spTgt spid="19"/>
                                        </p:tgtEl>
                                        <p:attrNameLst>
                                          <p:attrName>ppt_x</p:attrName>
                                        </p:attrNameLst>
                                      </p:cBhvr>
                                      <p:tavLst>
                                        <p:tav tm="0">
                                          <p:val>
                                            <p:strVal val="ppt_x"/>
                                          </p:val>
                                        </p:tav>
                                        <p:tav tm="100000">
                                          <p:val>
                                            <p:strVal val="ppt_x"/>
                                          </p:val>
                                        </p:tav>
                                      </p:tavLst>
                                    </p:anim>
                                    <p:anim calcmode="lin" valueType="num">
                                      <p:cBhvr>
                                        <p:cTn id="102" dur="1000"/>
                                        <p:tgtEl>
                                          <p:spTgt spid="19"/>
                                        </p:tgtEl>
                                        <p:attrNameLst>
                                          <p:attrName>ppt_y</p:attrName>
                                        </p:attrNameLst>
                                      </p:cBhvr>
                                      <p:tavLst>
                                        <p:tav tm="0">
                                          <p:val>
                                            <p:strVal val="ppt_y"/>
                                          </p:val>
                                        </p:tav>
                                        <p:tav tm="100000">
                                          <p:val>
                                            <p:strVal val="ppt_y+.1"/>
                                          </p:val>
                                        </p:tav>
                                      </p:tavLst>
                                    </p:anim>
                                    <p:set>
                                      <p:cBhvr>
                                        <p:cTn id="103" dur="1" fill="hold">
                                          <p:stCondLst>
                                            <p:cond delay="999"/>
                                          </p:stCondLst>
                                        </p:cTn>
                                        <p:tgtEl>
                                          <p:spTgt spid="19"/>
                                        </p:tgtEl>
                                        <p:attrNameLst>
                                          <p:attrName>style.visibility</p:attrName>
                                        </p:attrNameLst>
                                      </p:cBhvr>
                                      <p:to>
                                        <p:strVal val="hidden"/>
                                      </p:to>
                                    </p:set>
                                  </p:childTnLst>
                                </p:cTn>
                              </p:par>
                              <p:par>
                                <p:cTn id="104" presetID="42" presetClass="exit" presetSubtype="0" fill="hold" grpId="1" nodeType="withEffect">
                                  <p:stCondLst>
                                    <p:cond delay="0"/>
                                  </p:stCondLst>
                                  <p:childTnLst>
                                    <p:animEffect transition="out" filter="fade">
                                      <p:cBhvr>
                                        <p:cTn id="105" dur="1000"/>
                                        <p:tgtEl>
                                          <p:spTgt spid="22"/>
                                        </p:tgtEl>
                                      </p:cBhvr>
                                    </p:animEffect>
                                    <p:anim calcmode="lin" valueType="num">
                                      <p:cBhvr>
                                        <p:cTn id="106" dur="1000"/>
                                        <p:tgtEl>
                                          <p:spTgt spid="22"/>
                                        </p:tgtEl>
                                        <p:attrNameLst>
                                          <p:attrName>ppt_x</p:attrName>
                                        </p:attrNameLst>
                                      </p:cBhvr>
                                      <p:tavLst>
                                        <p:tav tm="0">
                                          <p:val>
                                            <p:strVal val="ppt_x"/>
                                          </p:val>
                                        </p:tav>
                                        <p:tav tm="100000">
                                          <p:val>
                                            <p:strVal val="ppt_x"/>
                                          </p:val>
                                        </p:tav>
                                      </p:tavLst>
                                    </p:anim>
                                    <p:anim calcmode="lin" valueType="num">
                                      <p:cBhvr>
                                        <p:cTn id="107" dur="1000"/>
                                        <p:tgtEl>
                                          <p:spTgt spid="22"/>
                                        </p:tgtEl>
                                        <p:attrNameLst>
                                          <p:attrName>ppt_y</p:attrName>
                                        </p:attrNameLst>
                                      </p:cBhvr>
                                      <p:tavLst>
                                        <p:tav tm="0">
                                          <p:val>
                                            <p:strVal val="ppt_y"/>
                                          </p:val>
                                        </p:tav>
                                        <p:tav tm="100000">
                                          <p:val>
                                            <p:strVal val="ppt_y+.1"/>
                                          </p:val>
                                        </p:tav>
                                      </p:tavLst>
                                    </p:anim>
                                    <p:set>
                                      <p:cBhvr>
                                        <p:cTn id="108" dur="1" fill="hold">
                                          <p:stCondLst>
                                            <p:cond delay="999"/>
                                          </p:stCondLst>
                                        </p:cTn>
                                        <p:tgtEl>
                                          <p:spTgt spid="22"/>
                                        </p:tgtEl>
                                        <p:attrNameLst>
                                          <p:attrName>style.visibility</p:attrName>
                                        </p:attrNameLst>
                                      </p:cBhvr>
                                      <p:to>
                                        <p:strVal val="hidden"/>
                                      </p:to>
                                    </p:set>
                                  </p:childTnLst>
                                </p:cTn>
                              </p:par>
                              <p:par>
                                <p:cTn id="109" presetID="42" presetClass="exit" presetSubtype="0" fill="hold" grpId="1" nodeType="withEffect">
                                  <p:stCondLst>
                                    <p:cond delay="0"/>
                                  </p:stCondLst>
                                  <p:childTnLst>
                                    <p:animEffect transition="out" filter="fade">
                                      <p:cBhvr>
                                        <p:cTn id="110" dur="1000"/>
                                        <p:tgtEl>
                                          <p:spTgt spid="24"/>
                                        </p:tgtEl>
                                      </p:cBhvr>
                                    </p:animEffect>
                                    <p:anim calcmode="lin" valueType="num">
                                      <p:cBhvr>
                                        <p:cTn id="111" dur="1000"/>
                                        <p:tgtEl>
                                          <p:spTgt spid="24"/>
                                        </p:tgtEl>
                                        <p:attrNameLst>
                                          <p:attrName>ppt_x</p:attrName>
                                        </p:attrNameLst>
                                      </p:cBhvr>
                                      <p:tavLst>
                                        <p:tav tm="0">
                                          <p:val>
                                            <p:strVal val="ppt_x"/>
                                          </p:val>
                                        </p:tav>
                                        <p:tav tm="100000">
                                          <p:val>
                                            <p:strVal val="ppt_x"/>
                                          </p:val>
                                        </p:tav>
                                      </p:tavLst>
                                    </p:anim>
                                    <p:anim calcmode="lin" valueType="num">
                                      <p:cBhvr>
                                        <p:cTn id="112" dur="1000"/>
                                        <p:tgtEl>
                                          <p:spTgt spid="24"/>
                                        </p:tgtEl>
                                        <p:attrNameLst>
                                          <p:attrName>ppt_y</p:attrName>
                                        </p:attrNameLst>
                                      </p:cBhvr>
                                      <p:tavLst>
                                        <p:tav tm="0">
                                          <p:val>
                                            <p:strVal val="ppt_y"/>
                                          </p:val>
                                        </p:tav>
                                        <p:tav tm="100000">
                                          <p:val>
                                            <p:strVal val="ppt_y+.1"/>
                                          </p:val>
                                        </p:tav>
                                      </p:tavLst>
                                    </p:anim>
                                    <p:set>
                                      <p:cBhvr>
                                        <p:cTn id="113" dur="1" fill="hold">
                                          <p:stCondLst>
                                            <p:cond delay="999"/>
                                          </p:stCondLst>
                                        </p:cTn>
                                        <p:tgtEl>
                                          <p:spTgt spid="24"/>
                                        </p:tgtEl>
                                        <p:attrNameLst>
                                          <p:attrName>style.visibility</p:attrName>
                                        </p:attrNameLst>
                                      </p:cBhvr>
                                      <p:to>
                                        <p:strVal val="hidden"/>
                                      </p:to>
                                    </p:set>
                                  </p:childTnLst>
                                </p:cTn>
                              </p:par>
                              <p:par>
                                <p:cTn id="114" presetID="42" presetClass="exit" presetSubtype="0" fill="hold" grpId="1" nodeType="withEffect">
                                  <p:stCondLst>
                                    <p:cond delay="0"/>
                                  </p:stCondLst>
                                  <p:childTnLst>
                                    <p:animEffect transition="out" filter="fade">
                                      <p:cBhvr>
                                        <p:cTn id="115" dur="1000"/>
                                        <p:tgtEl>
                                          <p:spTgt spid="53"/>
                                        </p:tgtEl>
                                      </p:cBhvr>
                                    </p:animEffect>
                                    <p:anim calcmode="lin" valueType="num">
                                      <p:cBhvr>
                                        <p:cTn id="116" dur="1000"/>
                                        <p:tgtEl>
                                          <p:spTgt spid="53"/>
                                        </p:tgtEl>
                                        <p:attrNameLst>
                                          <p:attrName>ppt_x</p:attrName>
                                        </p:attrNameLst>
                                      </p:cBhvr>
                                      <p:tavLst>
                                        <p:tav tm="0">
                                          <p:val>
                                            <p:strVal val="ppt_x"/>
                                          </p:val>
                                        </p:tav>
                                        <p:tav tm="100000">
                                          <p:val>
                                            <p:strVal val="ppt_x"/>
                                          </p:val>
                                        </p:tav>
                                      </p:tavLst>
                                    </p:anim>
                                    <p:anim calcmode="lin" valueType="num">
                                      <p:cBhvr>
                                        <p:cTn id="117" dur="1000"/>
                                        <p:tgtEl>
                                          <p:spTgt spid="53"/>
                                        </p:tgtEl>
                                        <p:attrNameLst>
                                          <p:attrName>ppt_y</p:attrName>
                                        </p:attrNameLst>
                                      </p:cBhvr>
                                      <p:tavLst>
                                        <p:tav tm="0">
                                          <p:val>
                                            <p:strVal val="ppt_y"/>
                                          </p:val>
                                        </p:tav>
                                        <p:tav tm="100000">
                                          <p:val>
                                            <p:strVal val="ppt_y+.1"/>
                                          </p:val>
                                        </p:tav>
                                      </p:tavLst>
                                    </p:anim>
                                    <p:set>
                                      <p:cBhvr>
                                        <p:cTn id="118" dur="1" fill="hold">
                                          <p:stCondLst>
                                            <p:cond delay="999"/>
                                          </p:stCondLst>
                                        </p:cTn>
                                        <p:tgtEl>
                                          <p:spTgt spid="53"/>
                                        </p:tgtEl>
                                        <p:attrNameLst>
                                          <p:attrName>style.visibility</p:attrName>
                                        </p:attrNameLst>
                                      </p:cBhvr>
                                      <p:to>
                                        <p:strVal val="hidden"/>
                                      </p:to>
                                    </p:set>
                                  </p:childTnLst>
                                </p:cTn>
                              </p:par>
                              <p:par>
                                <p:cTn id="119" presetID="42" presetClass="exit" presetSubtype="0" fill="hold" nodeType="withEffect">
                                  <p:stCondLst>
                                    <p:cond delay="0"/>
                                  </p:stCondLst>
                                  <p:childTnLst>
                                    <p:animEffect transition="out" filter="fade">
                                      <p:cBhvr>
                                        <p:cTn id="120" dur="1000"/>
                                        <p:tgtEl>
                                          <p:spTgt spid="51"/>
                                        </p:tgtEl>
                                      </p:cBhvr>
                                    </p:animEffect>
                                    <p:anim calcmode="lin" valueType="num">
                                      <p:cBhvr>
                                        <p:cTn id="121" dur="1000"/>
                                        <p:tgtEl>
                                          <p:spTgt spid="51"/>
                                        </p:tgtEl>
                                        <p:attrNameLst>
                                          <p:attrName>ppt_x</p:attrName>
                                        </p:attrNameLst>
                                      </p:cBhvr>
                                      <p:tavLst>
                                        <p:tav tm="0">
                                          <p:val>
                                            <p:strVal val="ppt_x"/>
                                          </p:val>
                                        </p:tav>
                                        <p:tav tm="100000">
                                          <p:val>
                                            <p:strVal val="ppt_x"/>
                                          </p:val>
                                        </p:tav>
                                      </p:tavLst>
                                    </p:anim>
                                    <p:anim calcmode="lin" valueType="num">
                                      <p:cBhvr>
                                        <p:cTn id="122" dur="1000"/>
                                        <p:tgtEl>
                                          <p:spTgt spid="51"/>
                                        </p:tgtEl>
                                        <p:attrNameLst>
                                          <p:attrName>ppt_y</p:attrName>
                                        </p:attrNameLst>
                                      </p:cBhvr>
                                      <p:tavLst>
                                        <p:tav tm="0">
                                          <p:val>
                                            <p:strVal val="ppt_y"/>
                                          </p:val>
                                        </p:tav>
                                        <p:tav tm="100000">
                                          <p:val>
                                            <p:strVal val="ppt_y+.1"/>
                                          </p:val>
                                        </p:tav>
                                      </p:tavLst>
                                    </p:anim>
                                    <p:set>
                                      <p:cBhvr>
                                        <p:cTn id="123" dur="1" fill="hold">
                                          <p:stCondLst>
                                            <p:cond delay="999"/>
                                          </p:stCondLst>
                                        </p:cTn>
                                        <p:tgtEl>
                                          <p:spTgt spid="51"/>
                                        </p:tgtEl>
                                        <p:attrNameLst>
                                          <p:attrName>style.visibility</p:attrName>
                                        </p:attrNameLst>
                                      </p:cBhvr>
                                      <p:to>
                                        <p:strVal val="hidden"/>
                                      </p:to>
                                    </p:set>
                                  </p:childTnLst>
                                </p:cTn>
                              </p:par>
                              <p:par>
                                <p:cTn id="124" presetID="42" presetClass="exit" presetSubtype="0" fill="hold" nodeType="withEffect">
                                  <p:stCondLst>
                                    <p:cond delay="0"/>
                                  </p:stCondLst>
                                  <p:childTnLst>
                                    <p:animEffect transition="out" filter="fade">
                                      <p:cBhvr>
                                        <p:cTn id="125" dur="1000"/>
                                        <p:tgtEl>
                                          <p:spTgt spid="52"/>
                                        </p:tgtEl>
                                      </p:cBhvr>
                                    </p:animEffect>
                                    <p:anim calcmode="lin" valueType="num">
                                      <p:cBhvr>
                                        <p:cTn id="126" dur="1000"/>
                                        <p:tgtEl>
                                          <p:spTgt spid="52"/>
                                        </p:tgtEl>
                                        <p:attrNameLst>
                                          <p:attrName>ppt_x</p:attrName>
                                        </p:attrNameLst>
                                      </p:cBhvr>
                                      <p:tavLst>
                                        <p:tav tm="0">
                                          <p:val>
                                            <p:strVal val="ppt_x"/>
                                          </p:val>
                                        </p:tav>
                                        <p:tav tm="100000">
                                          <p:val>
                                            <p:strVal val="ppt_x"/>
                                          </p:val>
                                        </p:tav>
                                      </p:tavLst>
                                    </p:anim>
                                    <p:anim calcmode="lin" valueType="num">
                                      <p:cBhvr>
                                        <p:cTn id="127" dur="1000"/>
                                        <p:tgtEl>
                                          <p:spTgt spid="52"/>
                                        </p:tgtEl>
                                        <p:attrNameLst>
                                          <p:attrName>ppt_y</p:attrName>
                                        </p:attrNameLst>
                                      </p:cBhvr>
                                      <p:tavLst>
                                        <p:tav tm="0">
                                          <p:val>
                                            <p:strVal val="ppt_y"/>
                                          </p:val>
                                        </p:tav>
                                        <p:tav tm="100000">
                                          <p:val>
                                            <p:strVal val="ppt_y+.1"/>
                                          </p:val>
                                        </p:tav>
                                      </p:tavLst>
                                    </p:anim>
                                    <p:set>
                                      <p:cBhvr>
                                        <p:cTn id="128" dur="1" fill="hold">
                                          <p:stCondLst>
                                            <p:cond delay="999"/>
                                          </p:stCondLst>
                                        </p:cTn>
                                        <p:tgtEl>
                                          <p:spTgt spid="52"/>
                                        </p:tgtEl>
                                        <p:attrNameLst>
                                          <p:attrName>style.visibility</p:attrName>
                                        </p:attrNameLst>
                                      </p:cBhvr>
                                      <p:to>
                                        <p:strVal val="hidden"/>
                                      </p:to>
                                    </p:set>
                                  </p:childTnLst>
                                </p:cTn>
                              </p:par>
                              <p:par>
                                <p:cTn id="129" presetID="42" presetClass="exit" presetSubtype="0" fill="hold" grpId="1" nodeType="withEffect">
                                  <p:stCondLst>
                                    <p:cond delay="0"/>
                                  </p:stCondLst>
                                  <p:childTnLst>
                                    <p:animEffect transition="out" filter="fade">
                                      <p:cBhvr>
                                        <p:cTn id="130" dur="1000"/>
                                        <p:tgtEl>
                                          <p:spTgt spid="54"/>
                                        </p:tgtEl>
                                      </p:cBhvr>
                                    </p:animEffect>
                                    <p:anim calcmode="lin" valueType="num">
                                      <p:cBhvr>
                                        <p:cTn id="131" dur="1000"/>
                                        <p:tgtEl>
                                          <p:spTgt spid="54"/>
                                        </p:tgtEl>
                                        <p:attrNameLst>
                                          <p:attrName>ppt_x</p:attrName>
                                        </p:attrNameLst>
                                      </p:cBhvr>
                                      <p:tavLst>
                                        <p:tav tm="0">
                                          <p:val>
                                            <p:strVal val="ppt_x"/>
                                          </p:val>
                                        </p:tav>
                                        <p:tav tm="100000">
                                          <p:val>
                                            <p:strVal val="ppt_x"/>
                                          </p:val>
                                        </p:tav>
                                      </p:tavLst>
                                    </p:anim>
                                    <p:anim calcmode="lin" valueType="num">
                                      <p:cBhvr>
                                        <p:cTn id="132" dur="1000"/>
                                        <p:tgtEl>
                                          <p:spTgt spid="54"/>
                                        </p:tgtEl>
                                        <p:attrNameLst>
                                          <p:attrName>ppt_y</p:attrName>
                                        </p:attrNameLst>
                                      </p:cBhvr>
                                      <p:tavLst>
                                        <p:tav tm="0">
                                          <p:val>
                                            <p:strVal val="ppt_y"/>
                                          </p:val>
                                        </p:tav>
                                        <p:tav tm="100000">
                                          <p:val>
                                            <p:strVal val="ppt_y+.1"/>
                                          </p:val>
                                        </p:tav>
                                      </p:tavLst>
                                    </p:anim>
                                    <p:set>
                                      <p:cBhvr>
                                        <p:cTn id="133" dur="1" fill="hold">
                                          <p:stCondLst>
                                            <p:cond delay="999"/>
                                          </p:stCondLst>
                                        </p:cTn>
                                        <p:tgtEl>
                                          <p:spTgt spid="54"/>
                                        </p:tgtEl>
                                        <p:attrNameLst>
                                          <p:attrName>style.visibility</p:attrName>
                                        </p:attrNameLst>
                                      </p:cBhvr>
                                      <p:to>
                                        <p:strVal val="hidden"/>
                                      </p:to>
                                    </p:set>
                                  </p:childTnLst>
                                </p:cTn>
                              </p:par>
                              <p:par>
                                <p:cTn id="134" presetID="42" presetClass="exit" presetSubtype="0" fill="hold" grpId="1" nodeType="withEffect">
                                  <p:stCondLst>
                                    <p:cond delay="0"/>
                                  </p:stCondLst>
                                  <p:childTnLst>
                                    <p:animEffect transition="out" filter="fade">
                                      <p:cBhvr>
                                        <p:cTn id="135" dur="1000"/>
                                        <p:tgtEl>
                                          <p:spTgt spid="47"/>
                                        </p:tgtEl>
                                      </p:cBhvr>
                                    </p:animEffect>
                                    <p:anim calcmode="lin" valueType="num">
                                      <p:cBhvr>
                                        <p:cTn id="136" dur="1000"/>
                                        <p:tgtEl>
                                          <p:spTgt spid="47"/>
                                        </p:tgtEl>
                                        <p:attrNameLst>
                                          <p:attrName>ppt_x</p:attrName>
                                        </p:attrNameLst>
                                      </p:cBhvr>
                                      <p:tavLst>
                                        <p:tav tm="0">
                                          <p:val>
                                            <p:strVal val="ppt_x"/>
                                          </p:val>
                                        </p:tav>
                                        <p:tav tm="100000">
                                          <p:val>
                                            <p:strVal val="ppt_x"/>
                                          </p:val>
                                        </p:tav>
                                      </p:tavLst>
                                    </p:anim>
                                    <p:anim calcmode="lin" valueType="num">
                                      <p:cBhvr>
                                        <p:cTn id="137" dur="1000"/>
                                        <p:tgtEl>
                                          <p:spTgt spid="47"/>
                                        </p:tgtEl>
                                        <p:attrNameLst>
                                          <p:attrName>ppt_y</p:attrName>
                                        </p:attrNameLst>
                                      </p:cBhvr>
                                      <p:tavLst>
                                        <p:tav tm="0">
                                          <p:val>
                                            <p:strVal val="ppt_y"/>
                                          </p:val>
                                        </p:tav>
                                        <p:tav tm="100000">
                                          <p:val>
                                            <p:strVal val="ppt_y+.1"/>
                                          </p:val>
                                        </p:tav>
                                      </p:tavLst>
                                    </p:anim>
                                    <p:set>
                                      <p:cBhvr>
                                        <p:cTn id="138" dur="1" fill="hold">
                                          <p:stCondLst>
                                            <p:cond delay="999"/>
                                          </p:stCondLst>
                                        </p:cTn>
                                        <p:tgtEl>
                                          <p:spTgt spid="47"/>
                                        </p:tgtEl>
                                        <p:attrNameLst>
                                          <p:attrName>style.visibility</p:attrName>
                                        </p:attrNameLst>
                                      </p:cBhvr>
                                      <p:to>
                                        <p:strVal val="hidden"/>
                                      </p:to>
                                    </p:set>
                                  </p:childTnLst>
                                </p:cTn>
                              </p:par>
                              <p:par>
                                <p:cTn id="139" presetID="42" presetClass="exit" presetSubtype="0" fill="hold" grpId="1" nodeType="withEffect">
                                  <p:stCondLst>
                                    <p:cond delay="0"/>
                                  </p:stCondLst>
                                  <p:childTnLst>
                                    <p:animEffect transition="out" filter="fade">
                                      <p:cBhvr>
                                        <p:cTn id="140" dur="1000"/>
                                        <p:tgtEl>
                                          <p:spTgt spid="48"/>
                                        </p:tgtEl>
                                      </p:cBhvr>
                                    </p:animEffect>
                                    <p:anim calcmode="lin" valueType="num">
                                      <p:cBhvr>
                                        <p:cTn id="141" dur="1000"/>
                                        <p:tgtEl>
                                          <p:spTgt spid="48"/>
                                        </p:tgtEl>
                                        <p:attrNameLst>
                                          <p:attrName>ppt_x</p:attrName>
                                        </p:attrNameLst>
                                      </p:cBhvr>
                                      <p:tavLst>
                                        <p:tav tm="0">
                                          <p:val>
                                            <p:strVal val="ppt_x"/>
                                          </p:val>
                                        </p:tav>
                                        <p:tav tm="100000">
                                          <p:val>
                                            <p:strVal val="ppt_x"/>
                                          </p:val>
                                        </p:tav>
                                      </p:tavLst>
                                    </p:anim>
                                    <p:anim calcmode="lin" valueType="num">
                                      <p:cBhvr>
                                        <p:cTn id="142" dur="1000"/>
                                        <p:tgtEl>
                                          <p:spTgt spid="48"/>
                                        </p:tgtEl>
                                        <p:attrNameLst>
                                          <p:attrName>ppt_y</p:attrName>
                                        </p:attrNameLst>
                                      </p:cBhvr>
                                      <p:tavLst>
                                        <p:tav tm="0">
                                          <p:val>
                                            <p:strVal val="ppt_y"/>
                                          </p:val>
                                        </p:tav>
                                        <p:tav tm="100000">
                                          <p:val>
                                            <p:strVal val="ppt_y+.1"/>
                                          </p:val>
                                        </p:tav>
                                      </p:tavLst>
                                    </p:anim>
                                    <p:set>
                                      <p:cBhvr>
                                        <p:cTn id="143" dur="1" fill="hold">
                                          <p:stCondLst>
                                            <p:cond delay="999"/>
                                          </p:stCondLst>
                                        </p:cTn>
                                        <p:tgtEl>
                                          <p:spTgt spid="48"/>
                                        </p:tgtEl>
                                        <p:attrNameLst>
                                          <p:attrName>style.visibility</p:attrName>
                                        </p:attrNameLst>
                                      </p:cBhvr>
                                      <p:to>
                                        <p:strVal val="hidden"/>
                                      </p:to>
                                    </p:set>
                                  </p:childTnLst>
                                </p:cTn>
                              </p:par>
                              <p:par>
                                <p:cTn id="144" presetID="42" presetClass="exit" presetSubtype="0" fill="hold" grpId="1" nodeType="withEffect">
                                  <p:stCondLst>
                                    <p:cond delay="0"/>
                                  </p:stCondLst>
                                  <p:childTnLst>
                                    <p:animEffect transition="out" filter="fade">
                                      <p:cBhvr>
                                        <p:cTn id="145" dur="1000"/>
                                        <p:tgtEl>
                                          <p:spTgt spid="41"/>
                                        </p:tgtEl>
                                      </p:cBhvr>
                                    </p:animEffect>
                                    <p:anim calcmode="lin" valueType="num">
                                      <p:cBhvr>
                                        <p:cTn id="146" dur="1000"/>
                                        <p:tgtEl>
                                          <p:spTgt spid="41"/>
                                        </p:tgtEl>
                                        <p:attrNameLst>
                                          <p:attrName>ppt_x</p:attrName>
                                        </p:attrNameLst>
                                      </p:cBhvr>
                                      <p:tavLst>
                                        <p:tav tm="0">
                                          <p:val>
                                            <p:strVal val="ppt_x"/>
                                          </p:val>
                                        </p:tav>
                                        <p:tav tm="100000">
                                          <p:val>
                                            <p:strVal val="ppt_x"/>
                                          </p:val>
                                        </p:tav>
                                      </p:tavLst>
                                    </p:anim>
                                    <p:anim calcmode="lin" valueType="num">
                                      <p:cBhvr>
                                        <p:cTn id="147" dur="1000"/>
                                        <p:tgtEl>
                                          <p:spTgt spid="41"/>
                                        </p:tgtEl>
                                        <p:attrNameLst>
                                          <p:attrName>ppt_y</p:attrName>
                                        </p:attrNameLst>
                                      </p:cBhvr>
                                      <p:tavLst>
                                        <p:tav tm="0">
                                          <p:val>
                                            <p:strVal val="ppt_y"/>
                                          </p:val>
                                        </p:tav>
                                        <p:tav tm="100000">
                                          <p:val>
                                            <p:strVal val="ppt_y+.1"/>
                                          </p:val>
                                        </p:tav>
                                      </p:tavLst>
                                    </p:anim>
                                    <p:set>
                                      <p:cBhvr>
                                        <p:cTn id="148" dur="1" fill="hold">
                                          <p:stCondLst>
                                            <p:cond delay="999"/>
                                          </p:stCondLst>
                                        </p:cTn>
                                        <p:tgtEl>
                                          <p:spTgt spid="41"/>
                                        </p:tgtEl>
                                        <p:attrNameLst>
                                          <p:attrName>style.visibility</p:attrName>
                                        </p:attrNameLst>
                                      </p:cBhvr>
                                      <p:to>
                                        <p:strVal val="hidden"/>
                                      </p:to>
                                    </p:set>
                                  </p:childTnLst>
                                </p:cTn>
                              </p:par>
                              <p:par>
                                <p:cTn id="149" presetID="42" presetClass="exit" presetSubtype="0" fill="hold" grpId="1" nodeType="withEffect">
                                  <p:stCondLst>
                                    <p:cond delay="0"/>
                                  </p:stCondLst>
                                  <p:childTnLst>
                                    <p:animEffect transition="out" filter="fade">
                                      <p:cBhvr>
                                        <p:cTn id="150" dur="1000"/>
                                        <p:tgtEl>
                                          <p:spTgt spid="40"/>
                                        </p:tgtEl>
                                      </p:cBhvr>
                                    </p:animEffect>
                                    <p:anim calcmode="lin" valueType="num">
                                      <p:cBhvr>
                                        <p:cTn id="151" dur="1000"/>
                                        <p:tgtEl>
                                          <p:spTgt spid="40"/>
                                        </p:tgtEl>
                                        <p:attrNameLst>
                                          <p:attrName>ppt_x</p:attrName>
                                        </p:attrNameLst>
                                      </p:cBhvr>
                                      <p:tavLst>
                                        <p:tav tm="0">
                                          <p:val>
                                            <p:strVal val="ppt_x"/>
                                          </p:val>
                                        </p:tav>
                                        <p:tav tm="100000">
                                          <p:val>
                                            <p:strVal val="ppt_x"/>
                                          </p:val>
                                        </p:tav>
                                      </p:tavLst>
                                    </p:anim>
                                    <p:anim calcmode="lin" valueType="num">
                                      <p:cBhvr>
                                        <p:cTn id="152" dur="1000"/>
                                        <p:tgtEl>
                                          <p:spTgt spid="40"/>
                                        </p:tgtEl>
                                        <p:attrNameLst>
                                          <p:attrName>ppt_y</p:attrName>
                                        </p:attrNameLst>
                                      </p:cBhvr>
                                      <p:tavLst>
                                        <p:tav tm="0">
                                          <p:val>
                                            <p:strVal val="ppt_y"/>
                                          </p:val>
                                        </p:tav>
                                        <p:tav tm="100000">
                                          <p:val>
                                            <p:strVal val="ppt_y+.1"/>
                                          </p:val>
                                        </p:tav>
                                      </p:tavLst>
                                    </p:anim>
                                    <p:set>
                                      <p:cBhvr>
                                        <p:cTn id="153" dur="1" fill="hold">
                                          <p:stCondLst>
                                            <p:cond delay="999"/>
                                          </p:stCondLst>
                                        </p:cTn>
                                        <p:tgtEl>
                                          <p:spTgt spid="40"/>
                                        </p:tgtEl>
                                        <p:attrNameLst>
                                          <p:attrName>style.visibility</p:attrName>
                                        </p:attrNameLst>
                                      </p:cBhvr>
                                      <p:to>
                                        <p:strVal val="hidden"/>
                                      </p:to>
                                    </p:set>
                                  </p:childTnLst>
                                </p:cTn>
                              </p:par>
                              <p:par>
                                <p:cTn id="154" presetID="42" presetClass="exit" presetSubtype="0" fill="hold" nodeType="withEffect">
                                  <p:stCondLst>
                                    <p:cond delay="0"/>
                                  </p:stCondLst>
                                  <p:childTnLst>
                                    <p:animEffect transition="out" filter="fade">
                                      <p:cBhvr>
                                        <p:cTn id="155" dur="1000"/>
                                        <p:tgtEl>
                                          <p:spTgt spid="38"/>
                                        </p:tgtEl>
                                      </p:cBhvr>
                                    </p:animEffect>
                                    <p:anim calcmode="lin" valueType="num">
                                      <p:cBhvr>
                                        <p:cTn id="156" dur="1000"/>
                                        <p:tgtEl>
                                          <p:spTgt spid="38"/>
                                        </p:tgtEl>
                                        <p:attrNameLst>
                                          <p:attrName>ppt_x</p:attrName>
                                        </p:attrNameLst>
                                      </p:cBhvr>
                                      <p:tavLst>
                                        <p:tav tm="0">
                                          <p:val>
                                            <p:strVal val="ppt_x"/>
                                          </p:val>
                                        </p:tav>
                                        <p:tav tm="100000">
                                          <p:val>
                                            <p:strVal val="ppt_x"/>
                                          </p:val>
                                        </p:tav>
                                      </p:tavLst>
                                    </p:anim>
                                    <p:anim calcmode="lin" valueType="num">
                                      <p:cBhvr>
                                        <p:cTn id="157" dur="1000"/>
                                        <p:tgtEl>
                                          <p:spTgt spid="38"/>
                                        </p:tgtEl>
                                        <p:attrNameLst>
                                          <p:attrName>ppt_y</p:attrName>
                                        </p:attrNameLst>
                                      </p:cBhvr>
                                      <p:tavLst>
                                        <p:tav tm="0">
                                          <p:val>
                                            <p:strVal val="ppt_y"/>
                                          </p:val>
                                        </p:tav>
                                        <p:tav tm="100000">
                                          <p:val>
                                            <p:strVal val="ppt_y+.1"/>
                                          </p:val>
                                        </p:tav>
                                      </p:tavLst>
                                    </p:anim>
                                    <p:set>
                                      <p:cBhvr>
                                        <p:cTn id="158" dur="1" fill="hold">
                                          <p:stCondLst>
                                            <p:cond delay="999"/>
                                          </p:stCondLst>
                                        </p:cTn>
                                        <p:tgtEl>
                                          <p:spTgt spid="38"/>
                                        </p:tgtEl>
                                        <p:attrNameLst>
                                          <p:attrName>style.visibility</p:attrName>
                                        </p:attrNameLst>
                                      </p:cBhvr>
                                      <p:to>
                                        <p:strVal val="hidden"/>
                                      </p:to>
                                    </p:set>
                                  </p:childTnLst>
                                </p:cTn>
                              </p:par>
                              <p:par>
                                <p:cTn id="159" presetID="42" presetClass="exit" presetSubtype="0" fill="hold" nodeType="withEffect">
                                  <p:stCondLst>
                                    <p:cond delay="0"/>
                                  </p:stCondLst>
                                  <p:childTnLst>
                                    <p:animEffect transition="out" filter="fade">
                                      <p:cBhvr>
                                        <p:cTn id="160" dur="1000"/>
                                        <p:tgtEl>
                                          <p:spTgt spid="36"/>
                                        </p:tgtEl>
                                      </p:cBhvr>
                                    </p:animEffect>
                                    <p:anim calcmode="lin" valueType="num">
                                      <p:cBhvr>
                                        <p:cTn id="161" dur="1000"/>
                                        <p:tgtEl>
                                          <p:spTgt spid="36"/>
                                        </p:tgtEl>
                                        <p:attrNameLst>
                                          <p:attrName>ppt_x</p:attrName>
                                        </p:attrNameLst>
                                      </p:cBhvr>
                                      <p:tavLst>
                                        <p:tav tm="0">
                                          <p:val>
                                            <p:strVal val="ppt_x"/>
                                          </p:val>
                                        </p:tav>
                                        <p:tav tm="100000">
                                          <p:val>
                                            <p:strVal val="ppt_x"/>
                                          </p:val>
                                        </p:tav>
                                      </p:tavLst>
                                    </p:anim>
                                    <p:anim calcmode="lin" valueType="num">
                                      <p:cBhvr>
                                        <p:cTn id="162" dur="1000"/>
                                        <p:tgtEl>
                                          <p:spTgt spid="36"/>
                                        </p:tgtEl>
                                        <p:attrNameLst>
                                          <p:attrName>ppt_y</p:attrName>
                                        </p:attrNameLst>
                                      </p:cBhvr>
                                      <p:tavLst>
                                        <p:tav tm="0">
                                          <p:val>
                                            <p:strVal val="ppt_y"/>
                                          </p:val>
                                        </p:tav>
                                        <p:tav tm="100000">
                                          <p:val>
                                            <p:strVal val="ppt_y+.1"/>
                                          </p:val>
                                        </p:tav>
                                      </p:tavLst>
                                    </p:anim>
                                    <p:set>
                                      <p:cBhvr>
                                        <p:cTn id="163" dur="1" fill="hold">
                                          <p:stCondLst>
                                            <p:cond delay="999"/>
                                          </p:stCondLst>
                                        </p:cTn>
                                        <p:tgtEl>
                                          <p:spTgt spid="36"/>
                                        </p:tgtEl>
                                        <p:attrNameLst>
                                          <p:attrName>style.visibility</p:attrName>
                                        </p:attrNameLst>
                                      </p:cBhvr>
                                      <p:to>
                                        <p:strVal val="hidden"/>
                                      </p:to>
                                    </p:set>
                                  </p:childTnLst>
                                </p:cTn>
                              </p:par>
                              <p:par>
                                <p:cTn id="164" presetID="42" presetClass="exit" presetSubtype="0" fill="hold" nodeType="withEffect">
                                  <p:stCondLst>
                                    <p:cond delay="0"/>
                                  </p:stCondLst>
                                  <p:childTnLst>
                                    <p:animEffect transition="out" filter="fade">
                                      <p:cBhvr>
                                        <p:cTn id="165" dur="1000"/>
                                        <p:tgtEl>
                                          <p:spTgt spid="37"/>
                                        </p:tgtEl>
                                      </p:cBhvr>
                                    </p:animEffect>
                                    <p:anim calcmode="lin" valueType="num">
                                      <p:cBhvr>
                                        <p:cTn id="166" dur="1000"/>
                                        <p:tgtEl>
                                          <p:spTgt spid="37"/>
                                        </p:tgtEl>
                                        <p:attrNameLst>
                                          <p:attrName>ppt_x</p:attrName>
                                        </p:attrNameLst>
                                      </p:cBhvr>
                                      <p:tavLst>
                                        <p:tav tm="0">
                                          <p:val>
                                            <p:strVal val="ppt_x"/>
                                          </p:val>
                                        </p:tav>
                                        <p:tav tm="100000">
                                          <p:val>
                                            <p:strVal val="ppt_x"/>
                                          </p:val>
                                        </p:tav>
                                      </p:tavLst>
                                    </p:anim>
                                    <p:anim calcmode="lin" valueType="num">
                                      <p:cBhvr>
                                        <p:cTn id="167" dur="1000"/>
                                        <p:tgtEl>
                                          <p:spTgt spid="37"/>
                                        </p:tgtEl>
                                        <p:attrNameLst>
                                          <p:attrName>ppt_y</p:attrName>
                                        </p:attrNameLst>
                                      </p:cBhvr>
                                      <p:tavLst>
                                        <p:tav tm="0">
                                          <p:val>
                                            <p:strVal val="ppt_y"/>
                                          </p:val>
                                        </p:tav>
                                        <p:tav tm="100000">
                                          <p:val>
                                            <p:strVal val="ppt_y+.1"/>
                                          </p:val>
                                        </p:tav>
                                      </p:tavLst>
                                    </p:anim>
                                    <p:set>
                                      <p:cBhvr>
                                        <p:cTn id="168" dur="1" fill="hold">
                                          <p:stCondLst>
                                            <p:cond delay="999"/>
                                          </p:stCondLst>
                                        </p:cTn>
                                        <p:tgtEl>
                                          <p:spTgt spid="37"/>
                                        </p:tgtEl>
                                        <p:attrNameLst>
                                          <p:attrName>style.visibility</p:attrName>
                                        </p:attrNameLst>
                                      </p:cBhvr>
                                      <p:to>
                                        <p:strVal val="hidden"/>
                                      </p:to>
                                    </p:set>
                                  </p:childTnLst>
                                </p:cTn>
                              </p:par>
                              <p:par>
                                <p:cTn id="169" presetID="42" presetClass="exit" presetSubtype="0" fill="hold" grpId="1" nodeType="withEffect">
                                  <p:stCondLst>
                                    <p:cond delay="0"/>
                                  </p:stCondLst>
                                  <p:childTnLst>
                                    <p:animEffect transition="out" filter="fade">
                                      <p:cBhvr>
                                        <p:cTn id="170" dur="1000"/>
                                        <p:tgtEl>
                                          <p:spTgt spid="42"/>
                                        </p:tgtEl>
                                      </p:cBhvr>
                                    </p:animEffect>
                                    <p:anim calcmode="lin" valueType="num">
                                      <p:cBhvr>
                                        <p:cTn id="171" dur="1000"/>
                                        <p:tgtEl>
                                          <p:spTgt spid="42"/>
                                        </p:tgtEl>
                                        <p:attrNameLst>
                                          <p:attrName>ppt_x</p:attrName>
                                        </p:attrNameLst>
                                      </p:cBhvr>
                                      <p:tavLst>
                                        <p:tav tm="0">
                                          <p:val>
                                            <p:strVal val="ppt_x"/>
                                          </p:val>
                                        </p:tav>
                                        <p:tav tm="100000">
                                          <p:val>
                                            <p:strVal val="ppt_x"/>
                                          </p:val>
                                        </p:tav>
                                      </p:tavLst>
                                    </p:anim>
                                    <p:anim calcmode="lin" valueType="num">
                                      <p:cBhvr>
                                        <p:cTn id="172" dur="1000"/>
                                        <p:tgtEl>
                                          <p:spTgt spid="42"/>
                                        </p:tgtEl>
                                        <p:attrNameLst>
                                          <p:attrName>ppt_y</p:attrName>
                                        </p:attrNameLst>
                                      </p:cBhvr>
                                      <p:tavLst>
                                        <p:tav tm="0">
                                          <p:val>
                                            <p:strVal val="ppt_y"/>
                                          </p:val>
                                        </p:tav>
                                        <p:tav tm="100000">
                                          <p:val>
                                            <p:strVal val="ppt_y+.1"/>
                                          </p:val>
                                        </p:tav>
                                      </p:tavLst>
                                    </p:anim>
                                    <p:set>
                                      <p:cBhvr>
                                        <p:cTn id="173" dur="1" fill="hold">
                                          <p:stCondLst>
                                            <p:cond delay="999"/>
                                          </p:stCondLst>
                                        </p:cTn>
                                        <p:tgtEl>
                                          <p:spTgt spid="42"/>
                                        </p:tgtEl>
                                        <p:attrNameLst>
                                          <p:attrName>style.visibility</p:attrName>
                                        </p:attrNameLst>
                                      </p:cBhvr>
                                      <p:to>
                                        <p:strVal val="hidden"/>
                                      </p:to>
                                    </p:set>
                                  </p:childTnLst>
                                </p:cTn>
                              </p:par>
                              <p:par>
                                <p:cTn id="174" presetID="42" presetClass="exit" presetSubtype="0" fill="hold" grpId="1" nodeType="withEffect">
                                  <p:stCondLst>
                                    <p:cond delay="0"/>
                                  </p:stCondLst>
                                  <p:childTnLst>
                                    <p:animEffect transition="out" filter="fade">
                                      <p:cBhvr>
                                        <p:cTn id="175" dur="1000"/>
                                        <p:tgtEl>
                                          <p:spTgt spid="39"/>
                                        </p:tgtEl>
                                      </p:cBhvr>
                                    </p:animEffect>
                                    <p:anim calcmode="lin" valueType="num">
                                      <p:cBhvr>
                                        <p:cTn id="176" dur="1000"/>
                                        <p:tgtEl>
                                          <p:spTgt spid="39"/>
                                        </p:tgtEl>
                                        <p:attrNameLst>
                                          <p:attrName>ppt_x</p:attrName>
                                        </p:attrNameLst>
                                      </p:cBhvr>
                                      <p:tavLst>
                                        <p:tav tm="0">
                                          <p:val>
                                            <p:strVal val="ppt_x"/>
                                          </p:val>
                                        </p:tav>
                                        <p:tav tm="100000">
                                          <p:val>
                                            <p:strVal val="ppt_x"/>
                                          </p:val>
                                        </p:tav>
                                      </p:tavLst>
                                    </p:anim>
                                    <p:anim calcmode="lin" valueType="num">
                                      <p:cBhvr>
                                        <p:cTn id="177" dur="1000"/>
                                        <p:tgtEl>
                                          <p:spTgt spid="39"/>
                                        </p:tgtEl>
                                        <p:attrNameLst>
                                          <p:attrName>ppt_y</p:attrName>
                                        </p:attrNameLst>
                                      </p:cBhvr>
                                      <p:tavLst>
                                        <p:tav tm="0">
                                          <p:val>
                                            <p:strVal val="ppt_y"/>
                                          </p:val>
                                        </p:tav>
                                        <p:tav tm="100000">
                                          <p:val>
                                            <p:strVal val="ppt_y+.1"/>
                                          </p:val>
                                        </p:tav>
                                      </p:tavLst>
                                    </p:anim>
                                    <p:set>
                                      <p:cBhvr>
                                        <p:cTn id="178" dur="1" fill="hold">
                                          <p:stCondLst>
                                            <p:cond delay="999"/>
                                          </p:stCondLst>
                                        </p:cTn>
                                        <p:tgtEl>
                                          <p:spTgt spid="39"/>
                                        </p:tgtEl>
                                        <p:attrNameLst>
                                          <p:attrName>style.visibility</p:attrName>
                                        </p:attrNameLst>
                                      </p:cBhvr>
                                      <p:to>
                                        <p:strVal val="hidden"/>
                                      </p:to>
                                    </p:set>
                                  </p:childTnLst>
                                </p:cTn>
                              </p:par>
                              <p:par>
                                <p:cTn id="179" presetID="42" presetClass="exit" presetSubtype="0" fill="hold" grpId="1" nodeType="withEffect">
                                  <p:stCondLst>
                                    <p:cond delay="0"/>
                                  </p:stCondLst>
                                  <p:childTnLst>
                                    <p:animEffect transition="out" filter="fade">
                                      <p:cBhvr>
                                        <p:cTn id="180" dur="1000"/>
                                        <p:tgtEl>
                                          <p:spTgt spid="49"/>
                                        </p:tgtEl>
                                      </p:cBhvr>
                                    </p:animEffect>
                                    <p:anim calcmode="lin" valueType="num">
                                      <p:cBhvr>
                                        <p:cTn id="181" dur="1000"/>
                                        <p:tgtEl>
                                          <p:spTgt spid="49"/>
                                        </p:tgtEl>
                                        <p:attrNameLst>
                                          <p:attrName>ppt_x</p:attrName>
                                        </p:attrNameLst>
                                      </p:cBhvr>
                                      <p:tavLst>
                                        <p:tav tm="0">
                                          <p:val>
                                            <p:strVal val="ppt_x"/>
                                          </p:val>
                                        </p:tav>
                                        <p:tav tm="100000">
                                          <p:val>
                                            <p:strVal val="ppt_x"/>
                                          </p:val>
                                        </p:tav>
                                      </p:tavLst>
                                    </p:anim>
                                    <p:anim calcmode="lin" valueType="num">
                                      <p:cBhvr>
                                        <p:cTn id="182" dur="1000"/>
                                        <p:tgtEl>
                                          <p:spTgt spid="49"/>
                                        </p:tgtEl>
                                        <p:attrNameLst>
                                          <p:attrName>ppt_y</p:attrName>
                                        </p:attrNameLst>
                                      </p:cBhvr>
                                      <p:tavLst>
                                        <p:tav tm="0">
                                          <p:val>
                                            <p:strVal val="ppt_y"/>
                                          </p:val>
                                        </p:tav>
                                        <p:tav tm="100000">
                                          <p:val>
                                            <p:strVal val="ppt_y+.1"/>
                                          </p:val>
                                        </p:tav>
                                      </p:tavLst>
                                    </p:anim>
                                    <p:set>
                                      <p:cBhvr>
                                        <p:cTn id="183" dur="1" fill="hold">
                                          <p:stCondLst>
                                            <p:cond delay="999"/>
                                          </p:stCondLst>
                                        </p:cTn>
                                        <p:tgtEl>
                                          <p:spTgt spid="49"/>
                                        </p:tgtEl>
                                        <p:attrNameLst>
                                          <p:attrName>style.visibility</p:attrName>
                                        </p:attrNameLst>
                                      </p:cBhvr>
                                      <p:to>
                                        <p:strVal val="hidden"/>
                                      </p:to>
                                    </p:set>
                                  </p:childTnLst>
                                </p:cTn>
                              </p:par>
                              <p:par>
                                <p:cTn id="184" presetID="42" presetClass="exit" presetSubtype="0" fill="hold" grpId="1" nodeType="withEffect">
                                  <p:stCondLst>
                                    <p:cond delay="0"/>
                                  </p:stCondLst>
                                  <p:childTnLst>
                                    <p:animEffect transition="out" filter="fade">
                                      <p:cBhvr>
                                        <p:cTn id="185" dur="1000"/>
                                        <p:tgtEl>
                                          <p:spTgt spid="50"/>
                                        </p:tgtEl>
                                      </p:cBhvr>
                                    </p:animEffect>
                                    <p:anim calcmode="lin" valueType="num">
                                      <p:cBhvr>
                                        <p:cTn id="186" dur="1000"/>
                                        <p:tgtEl>
                                          <p:spTgt spid="50"/>
                                        </p:tgtEl>
                                        <p:attrNameLst>
                                          <p:attrName>ppt_x</p:attrName>
                                        </p:attrNameLst>
                                      </p:cBhvr>
                                      <p:tavLst>
                                        <p:tav tm="0">
                                          <p:val>
                                            <p:strVal val="ppt_x"/>
                                          </p:val>
                                        </p:tav>
                                        <p:tav tm="100000">
                                          <p:val>
                                            <p:strVal val="ppt_x"/>
                                          </p:val>
                                        </p:tav>
                                      </p:tavLst>
                                    </p:anim>
                                    <p:anim calcmode="lin" valueType="num">
                                      <p:cBhvr>
                                        <p:cTn id="187" dur="1000"/>
                                        <p:tgtEl>
                                          <p:spTgt spid="50"/>
                                        </p:tgtEl>
                                        <p:attrNameLst>
                                          <p:attrName>ppt_y</p:attrName>
                                        </p:attrNameLst>
                                      </p:cBhvr>
                                      <p:tavLst>
                                        <p:tav tm="0">
                                          <p:val>
                                            <p:strVal val="ppt_y"/>
                                          </p:val>
                                        </p:tav>
                                        <p:tav tm="100000">
                                          <p:val>
                                            <p:strVal val="ppt_y+.1"/>
                                          </p:val>
                                        </p:tav>
                                      </p:tavLst>
                                    </p:anim>
                                    <p:set>
                                      <p:cBhvr>
                                        <p:cTn id="188" dur="1" fill="hold">
                                          <p:stCondLst>
                                            <p:cond delay="9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3" grpId="0" animBg="1"/>
      <p:bldP spid="14" grpId="0" animBg="1"/>
      <p:bldP spid="15" grpId="0" animBg="1"/>
      <p:bldP spid="16" grpId="0" animBg="1"/>
      <p:bldP spid="17" grpId="0" animBg="1"/>
      <p:bldP spid="19" grpId="0" animBg="1"/>
      <p:bldP spid="19" grpId="1" animBg="1"/>
      <p:bldP spid="20" grpId="0" animBg="1"/>
      <p:bldP spid="22" grpId="0" animBg="1"/>
      <p:bldP spid="22" grpId="1" animBg="1"/>
      <p:bldP spid="24" grpId="0" animBg="1"/>
      <p:bldP spid="24" grpId="1" animBg="1"/>
      <p:bldP spid="39" grpId="0" animBg="1"/>
      <p:bldP spid="39" grpId="1" animBg="1"/>
      <p:bldP spid="47" grpId="0" animBg="1"/>
      <p:bldP spid="47" grpId="1" animBg="1"/>
      <p:bldP spid="48" grpId="0" animBg="1"/>
      <p:bldP spid="48" grpId="1" animBg="1"/>
      <p:bldP spid="49" grpId="0" animBg="1"/>
      <p:bldP spid="49" grpId="1" animBg="1"/>
      <p:bldP spid="50" grpId="0" animBg="1"/>
      <p:bldP spid="50" grpId="1" animBg="1"/>
      <p:bldP spid="53" grpId="0"/>
      <p:bldP spid="53" grpId="1"/>
      <p:bldP spid="54" grpId="0"/>
      <p:bldP spid="54" grpId="1"/>
      <p:bldP spid="40" grpId="0" animBg="1"/>
      <p:bldP spid="40" grpId="1" animBg="1"/>
      <p:bldP spid="41" grpId="0" animBg="1"/>
      <p:bldP spid="41" grpId="1" animBg="1"/>
      <p:bldP spid="42" grpId="0" animBg="1"/>
      <p:bldP spid="4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768" y="2561974"/>
            <a:ext cx="1783080" cy="3985234"/>
          </a:xfrm>
          <a:prstGeom prst="rect">
            <a:avLst/>
          </a:prstGeom>
        </p:spPr>
      </p:pic>
      <p:graphicFrame>
        <p:nvGraphicFramePr>
          <p:cNvPr id="7" name="Content Placeholder 6"/>
          <p:cNvGraphicFramePr>
            <a:graphicFrameLocks noGrp="1"/>
          </p:cNvGraphicFramePr>
          <p:nvPr>
            <p:ph sz="half" idx="1"/>
            <p:extLst>
              <p:ext uri="{D42A27DB-BD31-4B8C-83A1-F6EECF244321}">
                <p14:modId xmlns:p14="http://schemas.microsoft.com/office/powerpoint/2010/main" val="3265384977"/>
              </p:ext>
            </p:extLst>
          </p:nvPr>
        </p:nvGraphicFramePr>
        <p:xfrm>
          <a:off x="685800" y="1186180"/>
          <a:ext cx="7772400" cy="1328420"/>
        </p:xfrm>
        <a:graphic>
          <a:graphicData uri="http://schemas.openxmlformats.org/drawingml/2006/table">
            <a:tbl>
              <a:tblPr firstRow="1" bandRow="1">
                <a:tableStyleId>{2D5ABB26-0587-4C30-8999-92F81FD0307C}</a:tableStyleId>
              </a:tblPr>
              <a:tblGrid>
                <a:gridCol w="2590800"/>
                <a:gridCol w="2590800"/>
                <a:gridCol w="2590800"/>
              </a:tblGrid>
              <a:tr h="132842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p:txBody>
          <a:bodyPr/>
          <a:lstStyle/>
          <a:p>
            <a:r>
              <a:rPr lang="en-US" dirty="0" smtClean="0"/>
              <a:t>Phase 1 – Key Observation </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latin typeface="Cambria" panose="02040503050406030204" pitchFamily="18" charset="0"/>
              </a:rPr>
              <a:t>8</a:t>
            </a:fld>
            <a:endParaRPr lang="en-US">
              <a:latin typeface="Cambria" panose="02040503050406030204" pitchFamily="18" charset="0"/>
            </a:endParaRPr>
          </a:p>
        </p:txBody>
      </p:sp>
      <p:sp>
        <p:nvSpPr>
          <p:cNvPr id="10" name="Rectangle 9"/>
          <p:cNvSpPr/>
          <p:nvPr/>
        </p:nvSpPr>
        <p:spPr>
          <a:xfrm>
            <a:off x="4186975" y="2819399"/>
            <a:ext cx="3276600" cy="31242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latin typeface="Cambria" panose="02040503050406030204" pitchFamily="18" charset="0"/>
              </a:rPr>
              <a:t>void </a:t>
            </a:r>
            <a:r>
              <a:rPr lang="en-US" sz="1600" dirty="0" err="1" smtClean="0">
                <a:solidFill>
                  <a:schemeClr val="tx1"/>
                </a:solidFill>
                <a:latin typeface="Cambria" panose="02040503050406030204" pitchFamily="18" charset="0"/>
              </a:rPr>
              <a:t>blisteringBarnacles</a:t>
            </a:r>
            <a:r>
              <a:rPr lang="en-US" sz="1600" dirty="0" smtClean="0">
                <a:solidFill>
                  <a:schemeClr val="tx1"/>
                </a:solidFill>
                <a:latin typeface="Cambria" panose="02040503050406030204" pitchFamily="18" charset="0"/>
              </a:rPr>
              <a:t> </a:t>
            </a:r>
          </a:p>
          <a:p>
            <a:endParaRPr lang="en-US" sz="1600" dirty="0" smtClean="0">
              <a:solidFill>
                <a:schemeClr val="tx1"/>
              </a:solidFill>
              <a:latin typeface="Cambria" panose="02040503050406030204" pitchFamily="18" charset="0"/>
            </a:endParaRPr>
          </a:p>
          <a:p>
            <a:endParaRPr lang="en-US" sz="1600" dirty="0" smtClean="0">
              <a:solidFill>
                <a:schemeClr val="tx1"/>
              </a:solidFill>
              <a:latin typeface="Cambria" panose="02040503050406030204" pitchFamily="18" charset="0"/>
            </a:endParaRPr>
          </a:p>
          <a:p>
            <a:endParaRPr lang="en-US" sz="1600" dirty="0" smtClean="0">
              <a:solidFill>
                <a:schemeClr val="tx1"/>
              </a:solidFill>
              <a:latin typeface="Cambria" panose="02040503050406030204" pitchFamily="18" charset="0"/>
            </a:endParaRPr>
          </a:p>
          <a:p>
            <a:r>
              <a:rPr lang="en-US" sz="1600" dirty="0" smtClean="0">
                <a:solidFill>
                  <a:schemeClr val="tx1"/>
                </a:solidFill>
                <a:latin typeface="Cambria" panose="02040503050406030204" pitchFamily="18" charset="0"/>
              </a:rPr>
              <a:t>void </a:t>
            </a:r>
            <a:r>
              <a:rPr lang="en-US" sz="1600" dirty="0" err="1" smtClean="0">
                <a:solidFill>
                  <a:schemeClr val="tx1"/>
                </a:solidFill>
                <a:latin typeface="Cambria" panose="02040503050406030204" pitchFamily="18" charset="0"/>
              </a:rPr>
              <a:t>thunderingTyphoons</a:t>
            </a:r>
            <a:r>
              <a:rPr lang="en-US" sz="1600" dirty="0" smtClean="0">
                <a:solidFill>
                  <a:schemeClr val="tx1"/>
                </a:solidFill>
                <a:latin typeface="Cambria" panose="02040503050406030204" pitchFamily="18" charset="0"/>
              </a:rPr>
              <a:t> </a:t>
            </a:r>
          </a:p>
          <a:p>
            <a:endParaRPr lang="en-US" sz="1600" dirty="0" smtClean="0">
              <a:solidFill>
                <a:schemeClr val="tx1"/>
              </a:solidFill>
              <a:latin typeface="Cambria" panose="02040503050406030204" pitchFamily="18" charset="0"/>
            </a:endParaRPr>
          </a:p>
          <a:p>
            <a:endParaRPr lang="en-US" sz="1600" dirty="0" smtClean="0">
              <a:solidFill>
                <a:schemeClr val="tx1"/>
              </a:solidFill>
              <a:latin typeface="Cambria" panose="02040503050406030204" pitchFamily="18" charset="0"/>
            </a:endParaRPr>
          </a:p>
          <a:p>
            <a:endParaRPr lang="en-US" sz="1600" dirty="0" smtClean="0">
              <a:solidFill>
                <a:schemeClr val="tx1"/>
              </a:solidFill>
              <a:latin typeface="Cambria" panose="02040503050406030204" pitchFamily="18" charset="0"/>
            </a:endParaRPr>
          </a:p>
          <a:p>
            <a:r>
              <a:rPr lang="en-US" sz="1600" dirty="0" smtClean="0">
                <a:solidFill>
                  <a:schemeClr val="tx1"/>
                </a:solidFill>
                <a:latin typeface="Cambria" panose="02040503050406030204" pitchFamily="18" charset="0"/>
              </a:rPr>
              <a:t>void </a:t>
            </a:r>
            <a:r>
              <a:rPr lang="en-US" sz="1600" dirty="0" err="1" smtClean="0">
                <a:solidFill>
                  <a:schemeClr val="tx1"/>
                </a:solidFill>
                <a:latin typeface="Cambria" panose="02040503050406030204" pitchFamily="18" charset="0"/>
              </a:rPr>
              <a:t>lilyLiveredBandicoots</a:t>
            </a:r>
            <a:endParaRPr lang="en-US" sz="1600" dirty="0">
              <a:solidFill>
                <a:schemeClr val="tx1"/>
              </a:solidFill>
              <a:latin typeface="Cambria" panose="02040503050406030204" pitchFamily="18" charset="0"/>
            </a:endParaRPr>
          </a:p>
          <a:p>
            <a:endParaRPr lang="en-US" sz="1600" dirty="0" smtClean="0">
              <a:solidFill>
                <a:schemeClr val="tx1"/>
              </a:solidFill>
              <a:latin typeface="Cambria" panose="02040503050406030204" pitchFamily="18" charset="0"/>
            </a:endParaRPr>
          </a:p>
          <a:p>
            <a:r>
              <a:rPr lang="en-US" sz="1600" dirty="0" smtClean="0">
                <a:solidFill>
                  <a:schemeClr val="tx1"/>
                </a:solidFill>
                <a:latin typeface="Cambria" panose="02040503050406030204" pitchFamily="18" charset="0"/>
              </a:rPr>
              <a:t> </a:t>
            </a:r>
          </a:p>
        </p:txBody>
      </p:sp>
      <p:sp>
        <p:nvSpPr>
          <p:cNvPr id="22" name="TextBox 21"/>
          <p:cNvSpPr txBox="1"/>
          <p:nvPr/>
        </p:nvSpPr>
        <p:spPr>
          <a:xfrm>
            <a:off x="3200400" y="3276600"/>
            <a:ext cx="768159" cy="307777"/>
          </a:xfrm>
          <a:prstGeom prst="rect">
            <a:avLst/>
          </a:prstGeom>
          <a:noFill/>
        </p:spPr>
        <p:txBody>
          <a:bodyPr wrap="none" rtlCol="0">
            <a:spAutoFit/>
          </a:bodyPr>
          <a:lstStyle/>
          <a:p>
            <a:r>
              <a:rPr lang="en-US" sz="1400" dirty="0" smtClean="0">
                <a:latin typeface="Cambria" panose="02040503050406030204" pitchFamily="18" charset="0"/>
              </a:rPr>
              <a:t>0x1000</a:t>
            </a:r>
            <a:endParaRPr lang="en-US" sz="1400" dirty="0">
              <a:latin typeface="Cambria" panose="02040503050406030204" pitchFamily="18" charset="0"/>
            </a:endParaRPr>
          </a:p>
        </p:txBody>
      </p:sp>
      <p:sp>
        <p:nvSpPr>
          <p:cNvPr id="23" name="TextBox 22"/>
          <p:cNvSpPr txBox="1"/>
          <p:nvPr/>
        </p:nvSpPr>
        <p:spPr>
          <a:xfrm>
            <a:off x="4186975" y="3242846"/>
            <a:ext cx="1939955" cy="338554"/>
          </a:xfrm>
          <a:prstGeom prst="rect">
            <a:avLst/>
          </a:prstGeom>
          <a:noFill/>
        </p:spPr>
        <p:txBody>
          <a:bodyPr wrap="none" rtlCol="0">
            <a:spAutoFit/>
          </a:bodyPr>
          <a:lstStyle/>
          <a:p>
            <a:r>
              <a:rPr lang="en-US" sz="1600" dirty="0" smtClean="0">
                <a:latin typeface="Cambria" panose="02040503050406030204" pitchFamily="18" charset="0"/>
              </a:rPr>
              <a:t>(</a:t>
            </a:r>
            <a:r>
              <a:rPr lang="en-US" sz="1600" dirty="0" err="1" smtClean="0">
                <a:latin typeface="Cambria" panose="02040503050406030204" pitchFamily="18" charset="0"/>
              </a:rPr>
              <a:t>int</a:t>
            </a:r>
            <a:r>
              <a:rPr lang="en-US" sz="1600" dirty="0" smtClean="0">
                <a:latin typeface="Cambria" panose="02040503050406030204" pitchFamily="18" charset="0"/>
              </a:rPr>
              <a:t> </a:t>
            </a:r>
            <a:r>
              <a:rPr lang="en-US" sz="1600" dirty="0" err="1" smtClean="0">
                <a:latin typeface="Cambria" panose="02040503050406030204" pitchFamily="18" charset="0"/>
              </a:rPr>
              <a:t>numBarnacles</a:t>
            </a:r>
            <a:r>
              <a:rPr lang="en-US" sz="1600" dirty="0" smtClean="0">
                <a:latin typeface="Cambria" panose="02040503050406030204" pitchFamily="18" charset="0"/>
              </a:rPr>
              <a:t>);</a:t>
            </a:r>
            <a:endParaRPr lang="en-US" sz="1600" dirty="0">
              <a:latin typeface="Cambria" panose="02040503050406030204" pitchFamily="18" charset="0"/>
            </a:endParaRPr>
          </a:p>
        </p:txBody>
      </p:sp>
      <p:sp>
        <p:nvSpPr>
          <p:cNvPr id="25" name="TextBox 24"/>
          <p:cNvSpPr txBox="1"/>
          <p:nvPr/>
        </p:nvSpPr>
        <p:spPr>
          <a:xfrm>
            <a:off x="4186975" y="3225225"/>
            <a:ext cx="2258952" cy="584775"/>
          </a:xfrm>
          <a:prstGeom prst="rect">
            <a:avLst/>
          </a:prstGeom>
          <a:noFill/>
        </p:spPr>
        <p:txBody>
          <a:bodyPr wrap="none" rtlCol="0">
            <a:spAutoFit/>
          </a:bodyPr>
          <a:lstStyle/>
          <a:p>
            <a:r>
              <a:rPr lang="en-US" sz="1600" dirty="0" smtClean="0">
                <a:latin typeface="Cambria" panose="02040503050406030204" pitchFamily="18" charset="0"/>
              </a:rPr>
              <a:t>(</a:t>
            </a:r>
            <a:r>
              <a:rPr lang="en-US" sz="1600" dirty="0" err="1" smtClean="0">
                <a:solidFill>
                  <a:srgbClr val="B70101"/>
                </a:solidFill>
                <a:latin typeface="Cambria" panose="02040503050406030204" pitchFamily="18" charset="0"/>
              </a:rPr>
              <a:t>CaptainHaddock</a:t>
            </a:r>
            <a:r>
              <a:rPr lang="en-US" sz="1600" dirty="0" smtClean="0">
                <a:solidFill>
                  <a:srgbClr val="B70101"/>
                </a:solidFill>
                <a:latin typeface="Cambria" panose="02040503050406030204" pitchFamily="18" charset="0"/>
              </a:rPr>
              <a:t>* this</a:t>
            </a:r>
            <a:r>
              <a:rPr lang="en-US" sz="1600" dirty="0" smtClean="0">
                <a:latin typeface="Cambria" panose="02040503050406030204" pitchFamily="18" charset="0"/>
              </a:rPr>
              <a:t>, </a:t>
            </a:r>
          </a:p>
          <a:p>
            <a:r>
              <a:rPr lang="en-US" sz="1600" dirty="0" err="1" smtClean="0">
                <a:latin typeface="Cambria" panose="02040503050406030204" pitchFamily="18" charset="0"/>
              </a:rPr>
              <a:t>int</a:t>
            </a:r>
            <a:r>
              <a:rPr lang="en-US" sz="1600" dirty="0" smtClean="0">
                <a:latin typeface="Cambria" panose="02040503050406030204" pitchFamily="18" charset="0"/>
              </a:rPr>
              <a:t> </a:t>
            </a:r>
            <a:r>
              <a:rPr lang="en-US" sz="1600" dirty="0" err="1" smtClean="0">
                <a:latin typeface="Cambria" panose="02040503050406030204" pitchFamily="18" charset="0"/>
              </a:rPr>
              <a:t>numBarnacles</a:t>
            </a:r>
            <a:r>
              <a:rPr lang="en-US" sz="1600" dirty="0" smtClean="0">
                <a:latin typeface="Cambria" panose="02040503050406030204" pitchFamily="18" charset="0"/>
              </a:rPr>
              <a:t>);</a:t>
            </a:r>
            <a:endParaRPr lang="en-US" sz="1600" dirty="0">
              <a:latin typeface="Cambria" panose="02040503050406030204" pitchFamily="18" charset="0"/>
            </a:endParaRPr>
          </a:p>
        </p:txBody>
      </p:sp>
      <p:sp>
        <p:nvSpPr>
          <p:cNvPr id="26" name="TextBox 25"/>
          <p:cNvSpPr txBox="1"/>
          <p:nvPr/>
        </p:nvSpPr>
        <p:spPr>
          <a:xfrm>
            <a:off x="4186975" y="4215825"/>
            <a:ext cx="2258952" cy="584775"/>
          </a:xfrm>
          <a:prstGeom prst="rect">
            <a:avLst/>
          </a:prstGeom>
          <a:noFill/>
        </p:spPr>
        <p:txBody>
          <a:bodyPr wrap="none" rtlCol="0">
            <a:spAutoFit/>
          </a:bodyPr>
          <a:lstStyle/>
          <a:p>
            <a:r>
              <a:rPr lang="en-US" sz="1600" dirty="0" smtClean="0">
                <a:latin typeface="Cambria" panose="02040503050406030204" pitchFamily="18" charset="0"/>
              </a:rPr>
              <a:t>(</a:t>
            </a:r>
            <a:r>
              <a:rPr lang="en-US" sz="1600" dirty="0" err="1" smtClean="0">
                <a:solidFill>
                  <a:srgbClr val="B70101"/>
                </a:solidFill>
                <a:latin typeface="Cambria" panose="02040503050406030204" pitchFamily="18" charset="0"/>
              </a:rPr>
              <a:t>CaptainHaddock</a:t>
            </a:r>
            <a:r>
              <a:rPr lang="en-US" sz="1600" dirty="0" smtClean="0">
                <a:solidFill>
                  <a:srgbClr val="B70101"/>
                </a:solidFill>
                <a:latin typeface="Cambria" panose="02040503050406030204" pitchFamily="18" charset="0"/>
              </a:rPr>
              <a:t>* this</a:t>
            </a:r>
            <a:r>
              <a:rPr lang="en-US" sz="1600" dirty="0" smtClean="0">
                <a:latin typeface="Cambria" panose="02040503050406030204" pitchFamily="18" charset="0"/>
              </a:rPr>
              <a:t>, </a:t>
            </a:r>
          </a:p>
          <a:p>
            <a:r>
              <a:rPr lang="en-US" sz="1600" dirty="0" err="1" smtClean="0">
                <a:latin typeface="Cambria" panose="02040503050406030204" pitchFamily="18" charset="0"/>
              </a:rPr>
              <a:t>int</a:t>
            </a:r>
            <a:r>
              <a:rPr lang="en-US" sz="1600" dirty="0" smtClean="0">
                <a:latin typeface="Cambria" panose="02040503050406030204" pitchFamily="18" charset="0"/>
              </a:rPr>
              <a:t> </a:t>
            </a:r>
            <a:r>
              <a:rPr lang="en-US" sz="1600" dirty="0" err="1" smtClean="0">
                <a:latin typeface="Cambria" panose="02040503050406030204" pitchFamily="18" charset="0"/>
              </a:rPr>
              <a:t>numTyphoons</a:t>
            </a:r>
            <a:r>
              <a:rPr lang="en-US" sz="1600" dirty="0" smtClean="0">
                <a:latin typeface="Cambria" panose="02040503050406030204" pitchFamily="18" charset="0"/>
              </a:rPr>
              <a:t>);</a:t>
            </a:r>
            <a:endParaRPr lang="en-US" sz="1600" dirty="0">
              <a:latin typeface="Cambria" panose="02040503050406030204" pitchFamily="18" charset="0"/>
            </a:endParaRPr>
          </a:p>
        </p:txBody>
      </p:sp>
      <p:sp>
        <p:nvSpPr>
          <p:cNvPr id="27" name="TextBox 26"/>
          <p:cNvSpPr txBox="1"/>
          <p:nvPr/>
        </p:nvSpPr>
        <p:spPr>
          <a:xfrm>
            <a:off x="4186975" y="4233446"/>
            <a:ext cx="1949380" cy="338554"/>
          </a:xfrm>
          <a:prstGeom prst="rect">
            <a:avLst/>
          </a:prstGeom>
          <a:noFill/>
        </p:spPr>
        <p:txBody>
          <a:bodyPr wrap="none" rtlCol="0">
            <a:spAutoFit/>
          </a:bodyPr>
          <a:lstStyle/>
          <a:p>
            <a:r>
              <a:rPr lang="en-US" sz="1600" dirty="0" smtClean="0">
                <a:latin typeface="Cambria" panose="02040503050406030204" pitchFamily="18" charset="0"/>
              </a:rPr>
              <a:t>(</a:t>
            </a:r>
            <a:r>
              <a:rPr lang="en-US" sz="1600" dirty="0" err="1" smtClean="0">
                <a:latin typeface="Cambria" panose="02040503050406030204" pitchFamily="18" charset="0"/>
              </a:rPr>
              <a:t>int</a:t>
            </a:r>
            <a:r>
              <a:rPr lang="en-US" sz="1600" dirty="0">
                <a:latin typeface="Cambria" panose="02040503050406030204" pitchFamily="18" charset="0"/>
              </a:rPr>
              <a:t> </a:t>
            </a:r>
            <a:r>
              <a:rPr lang="en-US" sz="1600" dirty="0" err="1" smtClean="0">
                <a:latin typeface="Cambria" panose="02040503050406030204" pitchFamily="18" charset="0"/>
              </a:rPr>
              <a:t>numTyphoons</a:t>
            </a:r>
            <a:r>
              <a:rPr lang="en-US" sz="1600" dirty="0" smtClean="0">
                <a:latin typeface="Cambria" panose="02040503050406030204" pitchFamily="18" charset="0"/>
              </a:rPr>
              <a:t>);</a:t>
            </a:r>
            <a:endParaRPr lang="en-US" sz="1600" dirty="0">
              <a:latin typeface="Cambria" panose="02040503050406030204" pitchFamily="18" charset="0"/>
            </a:endParaRPr>
          </a:p>
        </p:txBody>
      </p:sp>
      <p:sp>
        <p:nvSpPr>
          <p:cNvPr id="28" name="TextBox 27"/>
          <p:cNvSpPr txBox="1"/>
          <p:nvPr/>
        </p:nvSpPr>
        <p:spPr>
          <a:xfrm>
            <a:off x="4186975" y="5188439"/>
            <a:ext cx="2056973" cy="338554"/>
          </a:xfrm>
          <a:prstGeom prst="rect">
            <a:avLst/>
          </a:prstGeom>
          <a:noFill/>
        </p:spPr>
        <p:txBody>
          <a:bodyPr wrap="none" rtlCol="0">
            <a:spAutoFit/>
          </a:bodyPr>
          <a:lstStyle/>
          <a:p>
            <a:r>
              <a:rPr lang="en-US" sz="1600" dirty="0" smtClean="0">
                <a:latin typeface="Cambria" panose="02040503050406030204" pitchFamily="18" charset="0"/>
              </a:rPr>
              <a:t>(</a:t>
            </a:r>
            <a:r>
              <a:rPr lang="en-US" sz="1600" dirty="0" err="1" smtClean="0">
                <a:latin typeface="Cambria" panose="02040503050406030204" pitchFamily="18" charset="0"/>
              </a:rPr>
              <a:t>int</a:t>
            </a:r>
            <a:r>
              <a:rPr lang="en-US" sz="1600" dirty="0">
                <a:latin typeface="Cambria" panose="02040503050406030204" pitchFamily="18" charset="0"/>
              </a:rPr>
              <a:t> </a:t>
            </a:r>
            <a:r>
              <a:rPr lang="en-US" sz="1600" dirty="0" err="1" smtClean="0">
                <a:latin typeface="Cambria" panose="02040503050406030204" pitchFamily="18" charset="0"/>
              </a:rPr>
              <a:t>numBandicoots</a:t>
            </a:r>
            <a:r>
              <a:rPr lang="en-US" sz="1600" dirty="0" smtClean="0">
                <a:latin typeface="Cambria" panose="02040503050406030204" pitchFamily="18" charset="0"/>
              </a:rPr>
              <a:t>);</a:t>
            </a:r>
            <a:endParaRPr lang="en-US" sz="1600" dirty="0">
              <a:latin typeface="Cambria" panose="02040503050406030204" pitchFamily="18" charset="0"/>
            </a:endParaRPr>
          </a:p>
        </p:txBody>
      </p:sp>
      <p:sp>
        <p:nvSpPr>
          <p:cNvPr id="29" name="TextBox 28"/>
          <p:cNvSpPr txBox="1"/>
          <p:nvPr/>
        </p:nvSpPr>
        <p:spPr>
          <a:xfrm>
            <a:off x="4186975" y="5181600"/>
            <a:ext cx="2258952" cy="584775"/>
          </a:xfrm>
          <a:prstGeom prst="rect">
            <a:avLst/>
          </a:prstGeom>
          <a:noFill/>
        </p:spPr>
        <p:txBody>
          <a:bodyPr wrap="none" rtlCol="0">
            <a:spAutoFit/>
          </a:bodyPr>
          <a:lstStyle/>
          <a:p>
            <a:r>
              <a:rPr lang="en-US" sz="1600" dirty="0" smtClean="0">
                <a:latin typeface="Cambria" panose="02040503050406030204" pitchFamily="18" charset="0"/>
              </a:rPr>
              <a:t>(</a:t>
            </a:r>
            <a:r>
              <a:rPr lang="en-US" sz="1600" dirty="0" err="1" smtClean="0">
                <a:solidFill>
                  <a:srgbClr val="B70101"/>
                </a:solidFill>
                <a:latin typeface="Cambria" panose="02040503050406030204" pitchFamily="18" charset="0"/>
              </a:rPr>
              <a:t>CaptainHaddock</a:t>
            </a:r>
            <a:r>
              <a:rPr lang="en-US" sz="1600" dirty="0" smtClean="0">
                <a:solidFill>
                  <a:srgbClr val="B70101"/>
                </a:solidFill>
                <a:latin typeface="Cambria" panose="02040503050406030204" pitchFamily="18" charset="0"/>
              </a:rPr>
              <a:t>* this</a:t>
            </a:r>
            <a:r>
              <a:rPr lang="en-US" sz="1600" dirty="0" smtClean="0">
                <a:latin typeface="Cambria" panose="02040503050406030204" pitchFamily="18" charset="0"/>
              </a:rPr>
              <a:t>, </a:t>
            </a:r>
          </a:p>
          <a:p>
            <a:r>
              <a:rPr lang="en-US" sz="1600" dirty="0" err="1" smtClean="0">
                <a:latin typeface="Cambria" panose="02040503050406030204" pitchFamily="18" charset="0"/>
              </a:rPr>
              <a:t>int</a:t>
            </a:r>
            <a:r>
              <a:rPr lang="en-US" sz="1600" dirty="0" smtClean="0">
                <a:latin typeface="Cambria" panose="02040503050406030204" pitchFamily="18" charset="0"/>
              </a:rPr>
              <a:t> </a:t>
            </a:r>
            <a:r>
              <a:rPr lang="en-US" sz="1600" dirty="0" err="1" smtClean="0">
                <a:latin typeface="Cambria" panose="02040503050406030204" pitchFamily="18" charset="0"/>
              </a:rPr>
              <a:t>numBandicoots</a:t>
            </a:r>
            <a:r>
              <a:rPr lang="en-US" sz="1600" dirty="0" smtClean="0">
                <a:latin typeface="Cambria" panose="02040503050406030204" pitchFamily="18" charset="0"/>
              </a:rPr>
              <a:t>);</a:t>
            </a:r>
            <a:endParaRPr lang="en-US" sz="1600" dirty="0">
              <a:latin typeface="Cambria" panose="02040503050406030204" pitchFamily="18" charset="0"/>
            </a:endParaRPr>
          </a:p>
        </p:txBody>
      </p:sp>
      <p:cxnSp>
        <p:nvCxnSpPr>
          <p:cNvPr id="31" name="Straight Arrow Connector 30"/>
          <p:cNvCxnSpPr/>
          <p:nvPr/>
        </p:nvCxnSpPr>
        <p:spPr>
          <a:xfrm flipH="1">
            <a:off x="3259864" y="3584377"/>
            <a:ext cx="533400" cy="0"/>
          </a:xfrm>
          <a:prstGeom prst="straightConnector1">
            <a:avLst/>
          </a:prstGeom>
          <a:ln w="254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34" name="Rounded Rectangular Callout 33"/>
          <p:cNvSpPr/>
          <p:nvPr/>
        </p:nvSpPr>
        <p:spPr>
          <a:xfrm>
            <a:off x="6472975" y="2907962"/>
            <a:ext cx="914400" cy="533400"/>
          </a:xfrm>
          <a:prstGeom prst="wedgeRoundRectCallout">
            <a:avLst>
              <a:gd name="adj1" fmla="val -71194"/>
              <a:gd name="adj2" fmla="val 33631"/>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latin typeface="Cambria" panose="02040503050406030204" pitchFamily="18" charset="0"/>
              </a:rPr>
              <a:t>0x1000</a:t>
            </a:r>
            <a:endParaRPr lang="en-US" sz="1600" dirty="0">
              <a:latin typeface="Cambria" panose="02040503050406030204" pitchFamily="18" charset="0"/>
            </a:endParaRPr>
          </a:p>
        </p:txBody>
      </p:sp>
      <p:sp>
        <p:nvSpPr>
          <p:cNvPr id="35" name="Rounded Rectangular Callout 34"/>
          <p:cNvSpPr/>
          <p:nvPr/>
        </p:nvSpPr>
        <p:spPr>
          <a:xfrm>
            <a:off x="6472975" y="3886200"/>
            <a:ext cx="914400" cy="533400"/>
          </a:xfrm>
          <a:prstGeom prst="wedgeRoundRectCallout">
            <a:avLst>
              <a:gd name="adj1" fmla="val -71194"/>
              <a:gd name="adj2" fmla="val 33586"/>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latin typeface="Cambria" panose="02040503050406030204" pitchFamily="18" charset="0"/>
              </a:rPr>
              <a:t>0x1000</a:t>
            </a:r>
            <a:endParaRPr lang="en-US" sz="1600" dirty="0">
              <a:latin typeface="Cambria" panose="02040503050406030204" pitchFamily="18" charset="0"/>
            </a:endParaRPr>
          </a:p>
        </p:txBody>
      </p:sp>
      <p:sp>
        <p:nvSpPr>
          <p:cNvPr id="36" name="Rounded Rectangular Callout 35"/>
          <p:cNvSpPr/>
          <p:nvPr/>
        </p:nvSpPr>
        <p:spPr>
          <a:xfrm>
            <a:off x="6472975" y="4876800"/>
            <a:ext cx="914400" cy="533400"/>
          </a:xfrm>
          <a:prstGeom prst="wedgeRoundRectCallout">
            <a:avLst>
              <a:gd name="adj1" fmla="val -71194"/>
              <a:gd name="adj2" fmla="val 36881"/>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latin typeface="Cambria" panose="02040503050406030204" pitchFamily="18" charset="0"/>
              </a:rPr>
              <a:t>0x1000</a:t>
            </a:r>
            <a:endParaRPr lang="en-US" sz="1600" dirty="0">
              <a:latin typeface="Cambria" panose="02040503050406030204" pitchFamily="18" charset="0"/>
            </a:endParaRPr>
          </a:p>
        </p:txBody>
      </p:sp>
      <p:sp>
        <p:nvSpPr>
          <p:cNvPr id="6" name="Rounded Rectangle 5"/>
          <p:cNvSpPr/>
          <p:nvPr/>
        </p:nvSpPr>
        <p:spPr>
          <a:xfrm>
            <a:off x="3556958" y="1295400"/>
            <a:ext cx="2032204" cy="11430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mbria" panose="02040503050406030204" pitchFamily="18" charset="0"/>
              </a:rPr>
              <a:t>“this-pointer” passed as explicit first parameter</a:t>
            </a:r>
            <a:endParaRPr lang="en-US" dirty="0">
              <a:latin typeface="Cambria" panose="02040503050406030204" pitchFamily="18" charset="0"/>
            </a:endParaRPr>
          </a:p>
        </p:txBody>
      </p:sp>
      <p:sp>
        <p:nvSpPr>
          <p:cNvPr id="30" name="Rounded Rectangle 29"/>
          <p:cNvSpPr/>
          <p:nvPr/>
        </p:nvSpPr>
        <p:spPr>
          <a:xfrm>
            <a:off x="6136355" y="1295400"/>
            <a:ext cx="2032204" cy="11430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mbria" panose="02040503050406030204" pitchFamily="18" charset="0"/>
              </a:rPr>
              <a:t>Methods with same receiver have same first parameter value</a:t>
            </a:r>
            <a:endParaRPr lang="en-US" dirty="0">
              <a:latin typeface="Cambria" panose="02040503050406030204" pitchFamily="18" charset="0"/>
            </a:endParaRPr>
          </a:p>
        </p:txBody>
      </p:sp>
      <p:sp>
        <p:nvSpPr>
          <p:cNvPr id="32" name="Rounded Rectangle 31"/>
          <p:cNvSpPr/>
          <p:nvPr/>
        </p:nvSpPr>
        <p:spPr>
          <a:xfrm>
            <a:off x="976223" y="1295400"/>
            <a:ext cx="2032204" cy="1143000"/>
          </a:xfrm>
          <a:prstGeom prst="round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mbria" panose="02040503050406030204" pitchFamily="18" charset="0"/>
              </a:rPr>
              <a:t>“this-pointer”</a:t>
            </a:r>
          </a:p>
          <a:p>
            <a:pPr algn="ctr"/>
            <a:r>
              <a:rPr lang="en-US" dirty="0" smtClean="0">
                <a:latin typeface="Cambria" panose="02040503050406030204" pitchFamily="18" charset="0"/>
              </a:rPr>
              <a:t>Pointer to receiver object</a:t>
            </a:r>
            <a:endParaRPr lang="en-US" dirty="0">
              <a:latin typeface="Cambria" panose="02040503050406030204" pitchFamily="18" charset="0"/>
            </a:endParaRPr>
          </a:p>
        </p:txBody>
      </p:sp>
      <p:pic>
        <p:nvPicPr>
          <p:cNvPr id="18" name="Content Placeholder 1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737360" y="3584377"/>
            <a:ext cx="1490472" cy="1156818"/>
          </a:xfrm>
        </p:spPr>
      </p:pic>
      <p:cxnSp>
        <p:nvCxnSpPr>
          <p:cNvPr id="11" name="Straight Connector 10"/>
          <p:cNvCxnSpPr/>
          <p:nvPr/>
        </p:nvCxnSpPr>
        <p:spPr>
          <a:xfrm>
            <a:off x="1728216" y="3581400"/>
            <a:ext cx="1524000" cy="0"/>
          </a:xfrm>
          <a:prstGeom prst="lin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1728216" y="4724400"/>
            <a:ext cx="1524000" cy="0"/>
          </a:xfrm>
          <a:prstGeom prst="lin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17649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1000"/>
                            </p:stCondLst>
                            <p:childTnLst>
                              <p:par>
                                <p:cTn id="27" presetID="10" presetClass="exit" presetSubtype="0" fill="hold" grpId="0" nodeType="afterEffect">
                                  <p:stCondLst>
                                    <p:cond delay="0"/>
                                  </p:stCondLst>
                                  <p:childTnLst>
                                    <p:animEffect transition="out" filter="fade">
                                      <p:cBhvr>
                                        <p:cTn id="28" dur="500"/>
                                        <p:tgtEl>
                                          <p:spTgt spid="27"/>
                                        </p:tgtEl>
                                      </p:cBhvr>
                                    </p:animEffect>
                                    <p:set>
                                      <p:cBhvr>
                                        <p:cTn id="29" dur="1" fill="hold">
                                          <p:stCondLst>
                                            <p:cond delay="499"/>
                                          </p:stCondLst>
                                        </p:cTn>
                                        <p:tgtEl>
                                          <p:spTgt spid="27"/>
                                        </p:tgtEl>
                                        <p:attrNameLst>
                                          <p:attrName>style.visibility</p:attrName>
                                        </p:attrNameLst>
                                      </p:cBhvr>
                                      <p:to>
                                        <p:strVal val="hidden"/>
                                      </p:to>
                                    </p:se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2000"/>
                            </p:stCondLst>
                            <p:childTnLst>
                              <p:par>
                                <p:cTn id="35" presetID="10" presetClass="exit" presetSubtype="0" fill="hold" grpId="0" nodeType="afterEffect">
                                  <p:stCondLst>
                                    <p:cond delay="0"/>
                                  </p:stCondLst>
                                  <p:childTnLst>
                                    <p:animEffect transition="out" filter="fad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par>
                                <p:cTn id="54" presetID="10"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childTnLst>
                          </p:cTn>
                        </p:par>
                        <p:par>
                          <p:cTn id="76" fill="hold">
                            <p:stCondLst>
                              <p:cond delay="500"/>
                            </p:stCondLst>
                            <p:childTnLst>
                              <p:par>
                                <p:cTn id="77" presetID="53" presetClass="entr" presetSubtype="16"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childTnLst>
                          </p:cTn>
                        </p:par>
                        <p:par>
                          <p:cTn id="82" fill="hold">
                            <p:stCondLst>
                              <p:cond delay="10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p:bldP spid="23" grpId="0"/>
      <p:bldP spid="23" grpId="1"/>
      <p:bldP spid="25" grpId="0"/>
      <p:bldP spid="26" grpId="0"/>
      <p:bldP spid="27" grpId="0"/>
      <p:bldP spid="27" grpId="1"/>
      <p:bldP spid="28" grpId="0"/>
      <p:bldP spid="28" grpId="1"/>
      <p:bldP spid="29" grpId="0"/>
      <p:bldP spid="34" grpId="0" animBg="1"/>
      <p:bldP spid="35" grpId="0" animBg="1"/>
      <p:bldP spid="36"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936" y="4247251"/>
            <a:ext cx="1435608" cy="2414295"/>
          </a:xfrm>
          <a:prstGeom prst="rect">
            <a:avLst/>
          </a:prstGeom>
        </p:spPr>
      </p:pic>
      <p:sp>
        <p:nvSpPr>
          <p:cNvPr id="32" name="Content Placeholder 5"/>
          <p:cNvSpPr>
            <a:spLocks noGrp="1"/>
          </p:cNvSpPr>
          <p:nvPr>
            <p:ph idx="1"/>
          </p:nvPr>
        </p:nvSpPr>
        <p:spPr>
          <a:xfrm>
            <a:off x="152400" y="1066800"/>
            <a:ext cx="6210005" cy="5562600"/>
          </a:xfrm>
        </p:spPr>
        <p:txBody>
          <a:bodyPr/>
          <a:lstStyle/>
          <a:p>
            <a:pPr marL="0" indent="0" algn="ctr">
              <a:buNone/>
            </a:pPr>
            <a:r>
              <a:rPr lang="en-US" dirty="0" smtClean="0"/>
              <a:t>Sequence of calls and returns of methods with the same receiver object	</a:t>
            </a:r>
            <a:endParaRPr lang="en-US" dirty="0"/>
          </a:p>
        </p:txBody>
      </p:sp>
      <p:sp>
        <p:nvSpPr>
          <p:cNvPr id="2" name="Title 1"/>
          <p:cNvSpPr>
            <a:spLocks noGrp="1"/>
          </p:cNvSpPr>
          <p:nvPr>
            <p:ph type="title"/>
          </p:nvPr>
        </p:nvSpPr>
        <p:spPr/>
        <p:txBody>
          <a:bodyPr/>
          <a:lstStyle/>
          <a:p>
            <a:r>
              <a:rPr lang="en-US" dirty="0" smtClean="0"/>
              <a:t>Object-Trace</a:t>
            </a:r>
            <a:endParaRPr lang="en-US" dirty="0"/>
          </a:p>
        </p:txBody>
      </p:sp>
      <p:sp>
        <p:nvSpPr>
          <p:cNvPr id="4" name="Slide Number Placeholder 3"/>
          <p:cNvSpPr>
            <a:spLocks noGrp="1"/>
          </p:cNvSpPr>
          <p:nvPr>
            <p:ph type="sldNum" sz="quarter" idx="12"/>
          </p:nvPr>
        </p:nvSpPr>
        <p:spPr/>
        <p:txBody>
          <a:bodyPr/>
          <a:lstStyle/>
          <a:p>
            <a:fld id="{61790EBF-2842-40BA-9364-7C045D9A1DE9}" type="slidenum">
              <a:rPr lang="en-US" smtClean="0">
                <a:latin typeface="Cambria" panose="02040503050406030204" pitchFamily="18" charset="0"/>
              </a:rPr>
              <a:t>9</a:t>
            </a:fld>
            <a:endParaRPr lang="en-US" dirty="0">
              <a:latin typeface="Cambria" panose="02040503050406030204" pitchFamily="18" charset="0"/>
            </a:endParaRPr>
          </a:p>
        </p:txBody>
      </p:sp>
      <p:sp>
        <p:nvSpPr>
          <p:cNvPr id="7" name="Rectangle 6"/>
          <p:cNvSpPr/>
          <p:nvPr/>
        </p:nvSpPr>
        <p:spPr>
          <a:xfrm>
            <a:off x="228600" y="2161603"/>
            <a:ext cx="2667000" cy="45298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642D"/>
                </a:solidFill>
                <a:latin typeface="Cambria" panose="02040503050406030204" pitchFamily="18" charset="0"/>
              </a:rPr>
              <a:t>class </a:t>
            </a:r>
            <a:r>
              <a:rPr lang="en-US" sz="1600" dirty="0" err="1">
                <a:solidFill>
                  <a:srgbClr val="00642D"/>
                </a:solidFill>
                <a:latin typeface="Cambria" panose="02040503050406030204" pitchFamily="18" charset="0"/>
              </a:rPr>
              <a:t>Tintin</a:t>
            </a:r>
            <a:r>
              <a:rPr lang="en-US" sz="1600" dirty="0">
                <a:solidFill>
                  <a:srgbClr val="00642D"/>
                </a:solidFill>
                <a:latin typeface="Cambria" panose="02040503050406030204" pitchFamily="18" charset="0"/>
              </a:rPr>
              <a:t> {</a:t>
            </a:r>
          </a:p>
          <a:p>
            <a:r>
              <a:rPr lang="en-US" sz="1600" dirty="0">
                <a:solidFill>
                  <a:srgbClr val="00642D"/>
                </a:solidFill>
                <a:latin typeface="Cambria" panose="02040503050406030204" pitchFamily="18" charset="0"/>
              </a:rPr>
              <a:t>  </a:t>
            </a:r>
            <a:r>
              <a:rPr lang="en-US" sz="1600" dirty="0" smtClean="0">
                <a:solidFill>
                  <a:srgbClr val="00642D"/>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p>
          <a:p>
            <a:r>
              <a:rPr lang="en-US" sz="1600" dirty="0">
                <a:solidFill>
                  <a:srgbClr val="00642D"/>
                </a:solidFill>
                <a:latin typeface="Cambria" panose="02040503050406030204" pitchFamily="18" charset="0"/>
              </a:rPr>
              <a:t> </a:t>
            </a:r>
            <a:r>
              <a:rPr lang="en-US" sz="1600" dirty="0" smtClean="0">
                <a:solidFill>
                  <a:srgbClr val="00642D"/>
                </a:solidFill>
                <a:latin typeface="Cambria" panose="02040503050406030204" pitchFamily="18" charset="0"/>
              </a:rPr>
              <a:t>   void </a:t>
            </a:r>
            <a:r>
              <a:rPr lang="en-US" sz="1600" dirty="0" err="1" smtClean="0">
                <a:solidFill>
                  <a:srgbClr val="00642D"/>
                </a:solidFill>
                <a:latin typeface="Cambria" panose="02040503050406030204" pitchFamily="18" charset="0"/>
              </a:rPr>
              <a:t>solve_mystery</a:t>
            </a:r>
            <a:r>
              <a:rPr lang="en-US" sz="1600" dirty="0" smtClean="0">
                <a:solidFill>
                  <a:srgbClr val="00642D"/>
                </a:solidFill>
                <a:latin typeface="Cambria" panose="02040503050406030204" pitchFamily="18" charset="0"/>
              </a:rPr>
              <a:t>( );</a:t>
            </a:r>
            <a:endParaRPr lang="en-US" sz="1600" dirty="0">
              <a:solidFill>
                <a:srgbClr val="00642D"/>
              </a:solidFill>
              <a:latin typeface="Cambria" panose="02040503050406030204" pitchFamily="18" charset="0"/>
            </a:endParaRPr>
          </a:p>
          <a:p>
            <a:r>
              <a:rPr lang="en-US" sz="1600" dirty="0">
                <a:solidFill>
                  <a:srgbClr val="00642D"/>
                </a:solidFill>
                <a:latin typeface="Cambria" panose="02040503050406030204" pitchFamily="18" charset="0"/>
              </a:rPr>
              <a:t>  </a:t>
            </a:r>
            <a:r>
              <a:rPr lang="en-US" sz="1600" dirty="0" smtClean="0">
                <a:solidFill>
                  <a:srgbClr val="00642D"/>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endParaRPr lang="en-US" sz="1600" dirty="0">
              <a:solidFill>
                <a:srgbClr val="00642D"/>
              </a:solidFill>
              <a:latin typeface="Cambria" panose="02040503050406030204" pitchFamily="18" charset="0"/>
            </a:endParaRPr>
          </a:p>
          <a:p>
            <a:r>
              <a:rPr lang="en-US" sz="1600" dirty="0" smtClean="0">
                <a:solidFill>
                  <a:srgbClr val="00642D"/>
                </a:solidFill>
                <a:latin typeface="Cambria" panose="02040503050406030204" pitchFamily="18" charset="0"/>
              </a:rPr>
              <a:t>};</a:t>
            </a:r>
          </a:p>
          <a:p>
            <a:endParaRPr lang="en-US" sz="1600" dirty="0">
              <a:solidFill>
                <a:srgbClr val="00642D"/>
              </a:solidFill>
              <a:latin typeface="Cambria" panose="02040503050406030204" pitchFamily="18" charset="0"/>
            </a:endParaRPr>
          </a:p>
          <a:p>
            <a:r>
              <a:rPr lang="en-US" sz="1600" dirty="0" smtClean="0">
                <a:solidFill>
                  <a:srgbClr val="0070C0"/>
                </a:solidFill>
                <a:latin typeface="Cambria" panose="02040503050406030204" pitchFamily="18" charset="0"/>
              </a:rPr>
              <a:t>class Haddock {</a:t>
            </a:r>
          </a:p>
          <a:p>
            <a:r>
              <a:rPr lang="en-US" sz="1600" dirty="0" smtClean="0">
                <a:solidFill>
                  <a:srgbClr val="0070C0"/>
                </a:solidFill>
                <a:latin typeface="Cambria" panose="02040503050406030204" pitchFamily="18" charset="0"/>
              </a:rPr>
              <a:t>    Haddock( );</a:t>
            </a:r>
          </a:p>
          <a:p>
            <a:r>
              <a:rPr lang="en-US" sz="1600" dirty="0">
                <a:solidFill>
                  <a:srgbClr val="0070C0"/>
                </a:solidFill>
                <a:latin typeface="Cambria" panose="02040503050406030204" pitchFamily="18" charset="0"/>
              </a:rPr>
              <a:t> </a:t>
            </a:r>
            <a:r>
              <a:rPr lang="en-US" sz="1600" dirty="0" smtClean="0">
                <a:solidFill>
                  <a:srgbClr val="0070C0"/>
                </a:solidFill>
                <a:latin typeface="Cambria" panose="02040503050406030204" pitchFamily="18" charset="0"/>
              </a:rPr>
              <a:t>   void insult_someone( );</a:t>
            </a:r>
          </a:p>
          <a:p>
            <a:r>
              <a:rPr lang="en-US" sz="1600" dirty="0" smtClean="0">
                <a:solidFill>
                  <a:srgbClr val="0070C0"/>
                </a:solidFill>
                <a:latin typeface="Cambria" panose="02040503050406030204" pitchFamily="18" charset="0"/>
              </a:rPr>
              <a:t>    ~Haddock( );</a:t>
            </a:r>
          </a:p>
          <a:p>
            <a:r>
              <a:rPr lang="en-US" sz="1600" dirty="0" smtClean="0">
                <a:solidFill>
                  <a:srgbClr val="0070C0"/>
                </a:solidFill>
                <a:latin typeface="Cambria" panose="02040503050406030204" pitchFamily="18" charset="0"/>
              </a:rPr>
              <a:t>};</a:t>
            </a:r>
          </a:p>
          <a:p>
            <a:endParaRPr lang="en-US" sz="1600" dirty="0" smtClean="0">
              <a:solidFill>
                <a:schemeClr val="tx1"/>
              </a:solidFill>
              <a:latin typeface="Cambria" panose="02040503050406030204" pitchFamily="18" charset="0"/>
            </a:endParaRPr>
          </a:p>
          <a:p>
            <a:r>
              <a:rPr lang="en-US" sz="1600" dirty="0" err="1" smtClean="0">
                <a:solidFill>
                  <a:schemeClr val="tx1"/>
                </a:solidFill>
                <a:latin typeface="Cambria" panose="02040503050406030204" pitchFamily="18" charset="0"/>
              </a:rPr>
              <a:t>int</a:t>
            </a:r>
            <a:r>
              <a:rPr lang="en-US" sz="1600" dirty="0" smtClean="0">
                <a:solidFill>
                  <a:schemeClr val="tx1"/>
                </a:solidFill>
                <a:latin typeface="Cambria" panose="02040503050406030204" pitchFamily="18" charset="0"/>
              </a:rPr>
              <a:t> main( ) {</a:t>
            </a:r>
          </a:p>
          <a:p>
            <a:r>
              <a:rPr lang="en-US" sz="1600" dirty="0" smtClean="0">
                <a:solidFill>
                  <a:srgbClr val="00642D"/>
                </a:solidFill>
                <a:latin typeface="Cambria" panose="02040503050406030204" pitchFamily="18" charset="0"/>
              </a:rPr>
              <a:t>    </a:t>
            </a:r>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t;</a:t>
            </a:r>
          </a:p>
          <a:p>
            <a:r>
              <a:rPr lang="en-US" sz="1600" dirty="0" smtClean="0">
                <a:solidFill>
                  <a:schemeClr val="tx1"/>
                </a:solidFill>
                <a:latin typeface="Cambria" panose="02040503050406030204" pitchFamily="18" charset="0"/>
              </a:rPr>
              <a:t>    </a:t>
            </a:r>
            <a:r>
              <a:rPr lang="en-US" sz="1600" dirty="0" smtClean="0">
                <a:solidFill>
                  <a:srgbClr val="0070C0"/>
                </a:solidFill>
                <a:latin typeface="Cambria" panose="02040503050406030204" pitchFamily="18" charset="0"/>
              </a:rPr>
              <a:t>Haddock h;</a:t>
            </a:r>
          </a:p>
          <a:p>
            <a:r>
              <a:rPr lang="en-US" sz="1600" dirty="0" smtClean="0">
                <a:solidFill>
                  <a:schemeClr val="tx1"/>
                </a:solidFill>
                <a:latin typeface="Cambria" panose="02040503050406030204" pitchFamily="18" charset="0"/>
              </a:rPr>
              <a:t>    </a:t>
            </a:r>
            <a:r>
              <a:rPr lang="en-US" sz="1600" dirty="0" err="1" smtClean="0">
                <a:solidFill>
                  <a:srgbClr val="00642D"/>
                </a:solidFill>
                <a:latin typeface="Cambria" panose="02040503050406030204" pitchFamily="18" charset="0"/>
              </a:rPr>
              <a:t>t.solve_mystery</a:t>
            </a:r>
            <a:r>
              <a:rPr lang="en-US" sz="1600" dirty="0" smtClean="0">
                <a:solidFill>
                  <a:srgbClr val="00642D"/>
                </a:solidFill>
                <a:latin typeface="Cambria" panose="02040503050406030204" pitchFamily="18" charset="0"/>
              </a:rPr>
              <a:t>( );</a:t>
            </a:r>
          </a:p>
          <a:p>
            <a:r>
              <a:rPr lang="en-US" sz="1600" dirty="0" smtClean="0">
                <a:solidFill>
                  <a:schemeClr val="tx1"/>
                </a:solidFill>
                <a:latin typeface="Cambria" panose="02040503050406030204" pitchFamily="18" charset="0"/>
              </a:rPr>
              <a:t>    </a:t>
            </a:r>
            <a:r>
              <a:rPr lang="en-US" sz="1600" dirty="0" err="1" smtClean="0">
                <a:solidFill>
                  <a:srgbClr val="0070C0"/>
                </a:solidFill>
                <a:latin typeface="Cambria" panose="02040503050406030204" pitchFamily="18" charset="0"/>
              </a:rPr>
              <a:t>h.insult_someone</a:t>
            </a:r>
            <a:r>
              <a:rPr lang="en-US" sz="1600" dirty="0" smtClean="0">
                <a:solidFill>
                  <a:srgbClr val="0070C0"/>
                </a:solidFill>
                <a:latin typeface="Cambria" panose="02040503050406030204" pitchFamily="18" charset="0"/>
              </a:rPr>
              <a:t>( );</a:t>
            </a:r>
          </a:p>
          <a:p>
            <a:r>
              <a:rPr lang="en-US" sz="1600" dirty="0" smtClean="0">
                <a:solidFill>
                  <a:schemeClr val="tx1"/>
                </a:solidFill>
                <a:latin typeface="Cambria" panose="02040503050406030204" pitchFamily="18" charset="0"/>
              </a:rPr>
              <a:t>}</a:t>
            </a:r>
          </a:p>
        </p:txBody>
      </p:sp>
      <p:sp>
        <p:nvSpPr>
          <p:cNvPr id="15" name="TextBox 14"/>
          <p:cNvSpPr txBox="1"/>
          <p:nvPr/>
        </p:nvSpPr>
        <p:spPr>
          <a:xfrm>
            <a:off x="5379937" y="4761322"/>
            <a:ext cx="709874" cy="307777"/>
          </a:xfrm>
          <a:prstGeom prst="rect">
            <a:avLst/>
          </a:prstGeom>
          <a:noFill/>
        </p:spPr>
        <p:txBody>
          <a:bodyPr wrap="none" rtlCol="0">
            <a:spAutoFit/>
          </a:bodyPr>
          <a:lstStyle/>
          <a:p>
            <a:r>
              <a:rPr lang="en-US" sz="1400" dirty="0" smtClean="0">
                <a:latin typeface="Cambria" panose="02040503050406030204" pitchFamily="18" charset="0"/>
              </a:rPr>
              <a:t>0xfe00</a:t>
            </a:r>
            <a:endParaRPr lang="en-US" sz="1400" dirty="0">
              <a:latin typeface="Cambria" panose="02040503050406030204" pitchFamily="18" charset="0"/>
            </a:endParaRPr>
          </a:p>
        </p:txBody>
      </p:sp>
      <p:sp>
        <p:nvSpPr>
          <p:cNvPr id="18" name="Rectangle 17"/>
          <p:cNvSpPr/>
          <p:nvPr/>
        </p:nvSpPr>
        <p:spPr>
          <a:xfrm>
            <a:off x="4186859" y="5061360"/>
            <a:ext cx="1193078" cy="334149"/>
          </a:xfrm>
          <a:prstGeom prst="rect">
            <a:avLst/>
          </a:prstGeom>
          <a:solidFill>
            <a:srgbClr val="00642D"/>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ctr"/>
          <a:lstStyle/>
          <a:p>
            <a:pPr algn="ctr"/>
            <a:r>
              <a:rPr lang="en-US" dirty="0">
                <a:latin typeface="Cambria" panose="02040503050406030204" pitchFamily="18" charset="0"/>
              </a:rPr>
              <a:t>t</a:t>
            </a:r>
          </a:p>
        </p:txBody>
      </p:sp>
      <p:sp>
        <p:nvSpPr>
          <p:cNvPr id="19" name="Rectangle 18"/>
          <p:cNvSpPr/>
          <p:nvPr/>
        </p:nvSpPr>
        <p:spPr>
          <a:xfrm>
            <a:off x="4186859" y="5395510"/>
            <a:ext cx="1193078" cy="2667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rPr>
              <a:t>h</a:t>
            </a:r>
          </a:p>
        </p:txBody>
      </p:sp>
      <p:graphicFrame>
        <p:nvGraphicFramePr>
          <p:cNvPr id="27" name="Table 26"/>
          <p:cNvGraphicFramePr>
            <a:graphicFrameLocks noGrp="1"/>
          </p:cNvGraphicFramePr>
          <p:nvPr>
            <p:extLst>
              <p:ext uri="{D42A27DB-BD31-4B8C-83A1-F6EECF244321}">
                <p14:modId xmlns:p14="http://schemas.microsoft.com/office/powerpoint/2010/main" val="3077098386"/>
              </p:ext>
            </p:extLst>
          </p:nvPr>
        </p:nvGraphicFramePr>
        <p:xfrm>
          <a:off x="7048525" y="1828800"/>
          <a:ext cx="1863655" cy="2011680"/>
        </p:xfrm>
        <a:graphic>
          <a:graphicData uri="http://schemas.openxmlformats.org/drawingml/2006/table">
            <a:tbl>
              <a:tblPr firstRow="1" bandRow="1">
                <a:tableStyleId>{2D5ABB26-0587-4C30-8999-92F81FD0307C}</a:tableStyleId>
              </a:tblPr>
              <a:tblGrid>
                <a:gridCol w="1638275"/>
                <a:gridCol w="225380"/>
              </a:tblGrid>
              <a:tr h="0">
                <a:tc>
                  <a:txBody>
                    <a:bodyPr/>
                    <a:lstStyle/>
                    <a:p>
                      <a:endParaRPr lang="en-US" sz="1600" baseline="0" dirty="0">
                        <a:solidFill>
                          <a:srgbClr val="00642D"/>
                        </a:solidFill>
                        <a:latin typeface="Cambria" panose="02040503050406030204" pitchFamily="18" charset="0"/>
                      </a:endParaRPr>
                    </a:p>
                  </a:txBody>
                  <a:tcPr/>
                </a:tc>
                <a:tc>
                  <a:txBody>
                    <a:bodyPr/>
                    <a:lstStyle/>
                    <a:p>
                      <a:endParaRPr lang="en-US" sz="1600" baseline="0" dirty="0">
                        <a:solidFill>
                          <a:srgbClr val="00642D"/>
                        </a:solidFill>
                        <a:latin typeface="Cambria" panose="02040503050406030204" pitchFamily="18" charset="0"/>
                      </a:endParaRPr>
                    </a:p>
                  </a:txBody>
                  <a:tcPr/>
                </a:tc>
              </a:tr>
              <a:tr h="0">
                <a:tc>
                  <a:txBody>
                    <a:bodyPr/>
                    <a:lstStyle/>
                    <a:p>
                      <a:endParaRPr lang="en-US" sz="1600" baseline="0" dirty="0">
                        <a:solidFill>
                          <a:srgbClr val="00642D"/>
                        </a:solidFill>
                        <a:latin typeface="Cambria" panose="02040503050406030204" pitchFamily="18" charset="0"/>
                      </a:endParaRPr>
                    </a:p>
                  </a:txBody>
                  <a:tcPr/>
                </a:tc>
                <a:tc>
                  <a:txBody>
                    <a:bodyPr/>
                    <a:lstStyle/>
                    <a:p>
                      <a:endParaRPr lang="en-US" sz="1600" baseline="0" dirty="0">
                        <a:solidFill>
                          <a:srgbClr val="00642D"/>
                        </a:solidFill>
                        <a:latin typeface="Cambria" panose="02040503050406030204" pitchFamily="18" charset="0"/>
                      </a:endParaRPr>
                    </a:p>
                  </a:txBody>
                  <a:tcPr/>
                </a:tc>
              </a:tr>
              <a:tr h="0">
                <a:tc>
                  <a:txBody>
                    <a:bodyPr/>
                    <a:lstStyle/>
                    <a:p>
                      <a:endParaRPr lang="en-US" sz="1600" baseline="0" dirty="0">
                        <a:solidFill>
                          <a:srgbClr val="00642D"/>
                        </a:solidFill>
                        <a:latin typeface="Cambria" panose="02040503050406030204" pitchFamily="18" charset="0"/>
                      </a:endParaRPr>
                    </a:p>
                  </a:txBody>
                  <a:tcPr/>
                </a:tc>
                <a:tc>
                  <a:txBody>
                    <a:bodyPr/>
                    <a:lstStyle/>
                    <a:p>
                      <a:endParaRPr lang="en-US" sz="1600" baseline="0" dirty="0">
                        <a:solidFill>
                          <a:srgbClr val="00642D"/>
                        </a:solidFill>
                        <a:latin typeface="Cambria" panose="02040503050406030204" pitchFamily="18" charset="0"/>
                      </a:endParaRPr>
                    </a:p>
                  </a:txBody>
                  <a:tcPr/>
                </a:tc>
              </a:tr>
              <a:tr h="0">
                <a:tc>
                  <a:txBody>
                    <a:bodyPr/>
                    <a:lstStyle/>
                    <a:p>
                      <a:r>
                        <a:rPr lang="en-US" sz="1600" baseline="0" dirty="0" err="1" smtClean="0">
                          <a:solidFill>
                            <a:srgbClr val="00642D"/>
                          </a:solidFill>
                          <a:latin typeface="Cambria" panose="02040503050406030204" pitchFamily="18" charset="0"/>
                        </a:rPr>
                        <a:t>solve_mystery</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R</a:t>
                      </a:r>
                      <a:endParaRPr lang="en-US" sz="1600" baseline="0" dirty="0">
                        <a:solidFill>
                          <a:srgbClr val="00642D"/>
                        </a:solidFill>
                        <a:latin typeface="Cambria" panose="02040503050406030204" pitchFamily="18" charset="0"/>
                      </a:endParaRPr>
                    </a:p>
                  </a:txBody>
                  <a:tcPr/>
                </a:tc>
              </a:tr>
              <a:tr h="0">
                <a:tc>
                  <a:txBody>
                    <a:bodyPr/>
                    <a:lstStyle/>
                    <a:p>
                      <a:r>
                        <a:rPr lang="en-US" sz="1600" baseline="0" dirty="0" smtClean="0">
                          <a:solidFill>
                            <a:srgbClr val="00642D"/>
                          </a:solidFill>
                          <a:latin typeface="Cambria" panose="02040503050406030204" pitchFamily="18" charset="0"/>
                        </a:rPr>
                        <a:t>~</a:t>
                      </a:r>
                      <a:r>
                        <a:rPr lang="en-US" sz="1600" baseline="0" dirty="0" err="1" smtClean="0">
                          <a:solidFill>
                            <a:srgbClr val="00642D"/>
                          </a:solidFill>
                          <a:latin typeface="Cambria" panose="02040503050406030204" pitchFamily="18" charset="0"/>
                        </a:rPr>
                        <a:t>Tintin</a:t>
                      </a:r>
                      <a:r>
                        <a:rPr lang="en-US" sz="1600" baseline="0" dirty="0" smtClean="0">
                          <a:solidFill>
                            <a:srgbClr val="00642D"/>
                          </a:solidFill>
                          <a:latin typeface="Cambria" panose="02040503050406030204" pitchFamily="18" charset="0"/>
                        </a:rPr>
                        <a:t>( )</a:t>
                      </a:r>
                      <a:endParaRPr lang="en-US" sz="1600" baseline="0" dirty="0">
                        <a:solidFill>
                          <a:srgbClr val="00642D"/>
                        </a:solidFill>
                        <a:latin typeface="Cambria" panose="02040503050406030204" pitchFamily="18" charset="0"/>
                      </a:endParaRPr>
                    </a:p>
                  </a:txBody>
                  <a:tcPr/>
                </a:tc>
                <a:tc>
                  <a:txBody>
                    <a:bodyPr/>
                    <a:lstStyle/>
                    <a:p>
                      <a:r>
                        <a:rPr lang="en-US" sz="1600" baseline="0" dirty="0" smtClean="0">
                          <a:solidFill>
                            <a:srgbClr val="00642D"/>
                          </a:solidFill>
                          <a:latin typeface="Cambria" panose="02040503050406030204" pitchFamily="18" charset="0"/>
                        </a:rPr>
                        <a:t>C</a:t>
                      </a:r>
                      <a:endParaRPr lang="en-US" sz="1600" baseline="0" dirty="0">
                        <a:solidFill>
                          <a:srgbClr val="00642D"/>
                        </a:solidFill>
                        <a:latin typeface="Cambria" panose="02040503050406030204" pitchFamily="18" charset="0"/>
                      </a:endParaRPr>
                    </a:p>
                  </a:txBody>
                  <a:tcPr/>
                </a:tc>
              </a:tr>
              <a:tr h="0">
                <a:tc>
                  <a:txBody>
                    <a:bodyPr/>
                    <a:lstStyle/>
                    <a:p>
                      <a:r>
                        <a:rPr lang="en-US" sz="1600" b="0" i="0" u="none" baseline="0" dirty="0" smtClean="0">
                          <a:solidFill>
                            <a:srgbClr val="00642D"/>
                          </a:solidFill>
                          <a:latin typeface="Cambria" panose="02040503050406030204" pitchFamily="18" charset="0"/>
                        </a:rPr>
                        <a:t>~</a:t>
                      </a:r>
                      <a:r>
                        <a:rPr lang="en-US" sz="1600" b="0" i="0" u="none" baseline="0" dirty="0" err="1" smtClean="0">
                          <a:solidFill>
                            <a:srgbClr val="00642D"/>
                          </a:solidFill>
                          <a:latin typeface="Cambria" panose="02040503050406030204" pitchFamily="18" charset="0"/>
                        </a:rPr>
                        <a:t>Tintin</a:t>
                      </a:r>
                      <a:r>
                        <a:rPr lang="en-US" sz="1600" b="0" i="0" u="none" baseline="0" dirty="0" smtClean="0">
                          <a:solidFill>
                            <a:srgbClr val="00642D"/>
                          </a:solidFill>
                          <a:latin typeface="Cambria" panose="02040503050406030204" pitchFamily="18" charset="0"/>
                        </a:rPr>
                        <a:t>( )</a:t>
                      </a:r>
                      <a:endParaRPr lang="en-US" sz="1600" b="0" i="0" u="none" baseline="0" dirty="0">
                        <a:solidFill>
                          <a:srgbClr val="00642D"/>
                        </a:solidFill>
                        <a:latin typeface="Cambria" panose="02040503050406030204" pitchFamily="18" charset="0"/>
                      </a:endParaRPr>
                    </a:p>
                  </a:txBody>
                  <a:tcPr/>
                </a:tc>
                <a:tc>
                  <a:txBody>
                    <a:bodyPr/>
                    <a:lstStyle/>
                    <a:p>
                      <a:r>
                        <a:rPr lang="en-US" sz="1600" b="0" i="0" u="none" baseline="0" dirty="0" smtClean="0">
                          <a:solidFill>
                            <a:srgbClr val="00642D"/>
                          </a:solidFill>
                          <a:latin typeface="Cambria" panose="02040503050406030204" pitchFamily="18" charset="0"/>
                        </a:rPr>
                        <a:t>R</a:t>
                      </a:r>
                      <a:endParaRPr lang="en-US" sz="1600" b="0" i="0" u="none" baseline="0" dirty="0">
                        <a:solidFill>
                          <a:srgbClr val="00642D"/>
                        </a:solidFill>
                        <a:latin typeface="Cambria" panose="02040503050406030204" pitchFamily="18" charset="0"/>
                      </a:endParaRPr>
                    </a:p>
                  </a:txBody>
                  <a:tcPr/>
                </a:tc>
              </a:tr>
            </a:tbl>
          </a:graphicData>
        </a:graphic>
      </p:graphicFrame>
      <p:sp>
        <p:nvSpPr>
          <p:cNvPr id="28" name="TextBox 27"/>
          <p:cNvSpPr txBox="1"/>
          <p:nvPr/>
        </p:nvSpPr>
        <p:spPr>
          <a:xfrm>
            <a:off x="5379937" y="5105400"/>
            <a:ext cx="678391" cy="307777"/>
          </a:xfrm>
          <a:prstGeom prst="rect">
            <a:avLst/>
          </a:prstGeom>
          <a:noFill/>
        </p:spPr>
        <p:txBody>
          <a:bodyPr wrap="none" rtlCol="0">
            <a:spAutoFit/>
          </a:bodyPr>
          <a:lstStyle/>
          <a:p>
            <a:r>
              <a:rPr lang="en-US" sz="1400" dirty="0" smtClean="0">
                <a:latin typeface="Cambria" panose="02040503050406030204" pitchFamily="18" charset="0"/>
              </a:rPr>
              <a:t>0xff00</a:t>
            </a:r>
            <a:endParaRPr lang="en-US" sz="1400" dirty="0">
              <a:latin typeface="Cambria" panose="02040503050406030204" pitchFamily="18" charset="0"/>
            </a:endParaRPr>
          </a:p>
        </p:txBody>
      </p:sp>
      <p:sp>
        <p:nvSpPr>
          <p:cNvPr id="41" name="TextBox 40"/>
          <p:cNvSpPr txBox="1"/>
          <p:nvPr/>
        </p:nvSpPr>
        <p:spPr>
          <a:xfrm>
            <a:off x="6629400" y="4038600"/>
            <a:ext cx="1172116" cy="2000548"/>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Cambria" panose="02040503050406030204" pitchFamily="18" charset="0"/>
              </a:rPr>
              <a:t>0xff00:</a:t>
            </a:r>
          </a:p>
          <a:p>
            <a:endParaRPr lang="en-US" dirty="0" smtClean="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a:p>
            <a:pPr marL="742950" lvl="1" indent="-285750">
              <a:buFont typeface="Arial" panose="020B0604020202020204" pitchFamily="34" charset="0"/>
              <a:buChar char="•"/>
            </a:pPr>
            <a:endParaRPr lang="en-US" sz="1600" dirty="0">
              <a:latin typeface="Cambria" panose="02040503050406030204" pitchFamily="18" charset="0"/>
            </a:endParaRPr>
          </a:p>
        </p:txBody>
      </p:sp>
      <p:graphicFrame>
        <p:nvGraphicFramePr>
          <p:cNvPr id="42" name="Table 41"/>
          <p:cNvGraphicFramePr>
            <a:graphicFrameLocks noGrp="1"/>
          </p:cNvGraphicFramePr>
          <p:nvPr>
            <p:extLst>
              <p:ext uri="{D42A27DB-BD31-4B8C-83A1-F6EECF244321}">
                <p14:modId xmlns:p14="http://schemas.microsoft.com/office/powerpoint/2010/main" val="1165756549"/>
              </p:ext>
            </p:extLst>
          </p:nvPr>
        </p:nvGraphicFramePr>
        <p:xfrm>
          <a:off x="7051745" y="4312920"/>
          <a:ext cx="1939855" cy="2011680"/>
        </p:xfrm>
        <a:graphic>
          <a:graphicData uri="http://schemas.openxmlformats.org/drawingml/2006/table">
            <a:tbl>
              <a:tblPr firstRow="1" bandRow="1">
                <a:tableStyleId>{2D5ABB26-0587-4C30-8999-92F81FD0307C}</a:tableStyleId>
              </a:tblPr>
              <a:tblGrid>
                <a:gridCol w="1644622"/>
                <a:gridCol w="295233"/>
              </a:tblGrid>
              <a:tr h="0">
                <a:tc>
                  <a:txBody>
                    <a:bodyPr/>
                    <a:lstStyle/>
                    <a:p>
                      <a:endParaRPr lang="en-US" sz="1600" baseline="0" dirty="0">
                        <a:solidFill>
                          <a:srgbClr val="0070C0"/>
                        </a:solidFill>
                        <a:latin typeface="Cambria" panose="02040503050406030204" pitchFamily="18" charset="0"/>
                      </a:endParaRPr>
                    </a:p>
                  </a:txBody>
                  <a:tcPr marR="0"/>
                </a:tc>
                <a:tc>
                  <a:txBody>
                    <a:bodyPr/>
                    <a:lstStyle/>
                    <a:p>
                      <a:endParaRPr lang="en-US" sz="1600" baseline="0" dirty="0">
                        <a:solidFill>
                          <a:srgbClr val="0070C0"/>
                        </a:solidFill>
                        <a:latin typeface="Cambria" panose="02040503050406030204" pitchFamily="18" charset="0"/>
                      </a:endParaRPr>
                    </a:p>
                  </a:txBody>
                  <a:tcPr marR="0"/>
                </a:tc>
              </a:tr>
              <a:tr h="0">
                <a:tc>
                  <a:txBody>
                    <a:bodyPr/>
                    <a:lstStyle/>
                    <a:p>
                      <a:r>
                        <a:rPr lang="en-US" sz="1600" baseline="0" dirty="0" smtClean="0">
                          <a:solidFill>
                            <a:srgbClr val="0070C0"/>
                          </a:solidFill>
                          <a:latin typeface="Cambria" panose="02040503050406030204" pitchFamily="18" charset="0"/>
                        </a:rPr>
                        <a:t>Haddock( )</a:t>
                      </a:r>
                      <a:endParaRPr lang="en-US" sz="1600" baseline="0" dirty="0">
                        <a:solidFill>
                          <a:srgbClr val="0070C0"/>
                        </a:solidFill>
                        <a:latin typeface="Cambria" panose="02040503050406030204" pitchFamily="18" charset="0"/>
                      </a:endParaRPr>
                    </a:p>
                  </a:txBody>
                  <a:tcPr marR="0"/>
                </a:tc>
                <a:tc>
                  <a:txBody>
                    <a:bodyPr/>
                    <a:lstStyle/>
                    <a:p>
                      <a:r>
                        <a:rPr lang="en-US" sz="1600" baseline="0" dirty="0" smtClean="0">
                          <a:solidFill>
                            <a:srgbClr val="0070C0"/>
                          </a:solidFill>
                          <a:latin typeface="Cambria" panose="02040503050406030204" pitchFamily="18" charset="0"/>
                        </a:rPr>
                        <a:t>R</a:t>
                      </a:r>
                      <a:endParaRPr lang="en-US" sz="1600" baseline="0" dirty="0">
                        <a:solidFill>
                          <a:srgbClr val="0070C0"/>
                        </a:solidFill>
                        <a:latin typeface="Cambria" panose="02040503050406030204" pitchFamily="18" charset="0"/>
                      </a:endParaRPr>
                    </a:p>
                  </a:txBody>
                  <a:tcPr marR="0"/>
                </a:tc>
              </a:tr>
              <a:tr h="0">
                <a:tc>
                  <a:txBody>
                    <a:bodyPr/>
                    <a:lstStyle/>
                    <a:p>
                      <a:r>
                        <a:rPr lang="en-US" sz="1600" baseline="0" dirty="0" smtClean="0">
                          <a:solidFill>
                            <a:srgbClr val="0070C0"/>
                          </a:solidFill>
                          <a:latin typeface="Cambria" panose="02040503050406030204" pitchFamily="18" charset="0"/>
                        </a:rPr>
                        <a:t>insult_someone( )</a:t>
                      </a:r>
                      <a:endParaRPr lang="en-US" sz="1600" baseline="0" dirty="0">
                        <a:solidFill>
                          <a:srgbClr val="0070C0"/>
                        </a:solidFill>
                        <a:latin typeface="Cambria" panose="02040503050406030204" pitchFamily="18" charset="0"/>
                      </a:endParaRPr>
                    </a:p>
                  </a:txBody>
                  <a:tcPr marR="0"/>
                </a:tc>
                <a:tc>
                  <a:txBody>
                    <a:bodyPr/>
                    <a:lstStyle/>
                    <a:p>
                      <a:r>
                        <a:rPr lang="en-US" sz="1600" baseline="0" dirty="0" smtClean="0">
                          <a:solidFill>
                            <a:srgbClr val="0070C0"/>
                          </a:solidFill>
                          <a:latin typeface="Cambria" panose="02040503050406030204" pitchFamily="18" charset="0"/>
                        </a:rPr>
                        <a:t>C</a:t>
                      </a:r>
                      <a:endParaRPr lang="en-US" sz="1600" baseline="0" dirty="0">
                        <a:solidFill>
                          <a:srgbClr val="0070C0"/>
                        </a:solidFill>
                        <a:latin typeface="Cambria" panose="02040503050406030204" pitchFamily="18" charset="0"/>
                      </a:endParaRPr>
                    </a:p>
                  </a:txBody>
                  <a:tcPr marR="0"/>
                </a:tc>
              </a:tr>
              <a:tr h="0">
                <a:tc>
                  <a:txBody>
                    <a:bodyPr/>
                    <a:lstStyle/>
                    <a:p>
                      <a:r>
                        <a:rPr lang="en-US" sz="1600" baseline="0" dirty="0" smtClean="0">
                          <a:solidFill>
                            <a:srgbClr val="0070C0"/>
                          </a:solidFill>
                          <a:latin typeface="Cambria" panose="02040503050406030204" pitchFamily="18" charset="0"/>
                        </a:rPr>
                        <a:t>insult_someone( )</a:t>
                      </a:r>
                      <a:endParaRPr lang="en-US" sz="1600" baseline="0" dirty="0">
                        <a:solidFill>
                          <a:srgbClr val="0070C0"/>
                        </a:solidFill>
                        <a:latin typeface="Cambria" panose="02040503050406030204" pitchFamily="18" charset="0"/>
                      </a:endParaRPr>
                    </a:p>
                  </a:txBody>
                  <a:tcPr marR="0"/>
                </a:tc>
                <a:tc>
                  <a:txBody>
                    <a:bodyPr/>
                    <a:lstStyle/>
                    <a:p>
                      <a:r>
                        <a:rPr lang="en-US" sz="1600" baseline="0" dirty="0" smtClean="0">
                          <a:solidFill>
                            <a:srgbClr val="0070C0"/>
                          </a:solidFill>
                          <a:latin typeface="Cambria" panose="02040503050406030204" pitchFamily="18" charset="0"/>
                        </a:rPr>
                        <a:t>R</a:t>
                      </a:r>
                      <a:endParaRPr lang="en-US" sz="1600" baseline="0" dirty="0">
                        <a:solidFill>
                          <a:srgbClr val="0070C0"/>
                        </a:solidFill>
                        <a:latin typeface="Cambria" panose="02040503050406030204" pitchFamily="18" charset="0"/>
                      </a:endParaRPr>
                    </a:p>
                  </a:txBody>
                  <a:tcPr marR="0"/>
                </a:tc>
              </a:tr>
              <a:tr h="0">
                <a:tc>
                  <a:txBody>
                    <a:bodyPr/>
                    <a:lstStyle/>
                    <a:p>
                      <a:r>
                        <a:rPr lang="en-US" sz="1600" baseline="0" dirty="0" smtClean="0">
                          <a:solidFill>
                            <a:srgbClr val="0070C0"/>
                          </a:solidFill>
                          <a:latin typeface="Cambria" panose="02040503050406030204" pitchFamily="18" charset="0"/>
                        </a:rPr>
                        <a:t>~Haddock( )</a:t>
                      </a:r>
                      <a:endParaRPr lang="en-US" sz="1600" baseline="0" dirty="0">
                        <a:solidFill>
                          <a:srgbClr val="0070C0"/>
                        </a:solidFill>
                        <a:latin typeface="Cambria" panose="02040503050406030204" pitchFamily="18" charset="0"/>
                      </a:endParaRPr>
                    </a:p>
                  </a:txBody>
                  <a:tcPr marR="0"/>
                </a:tc>
                <a:tc>
                  <a:txBody>
                    <a:bodyPr/>
                    <a:lstStyle/>
                    <a:p>
                      <a:r>
                        <a:rPr lang="en-US" sz="1600" baseline="0" dirty="0" smtClean="0">
                          <a:solidFill>
                            <a:srgbClr val="0070C0"/>
                          </a:solidFill>
                          <a:latin typeface="Cambria" panose="02040503050406030204" pitchFamily="18" charset="0"/>
                        </a:rPr>
                        <a:t>C</a:t>
                      </a:r>
                      <a:endParaRPr lang="en-US" sz="1600" baseline="0" dirty="0">
                        <a:solidFill>
                          <a:srgbClr val="0070C0"/>
                        </a:solidFill>
                        <a:latin typeface="Cambria" panose="02040503050406030204" pitchFamily="18" charset="0"/>
                      </a:endParaRPr>
                    </a:p>
                  </a:txBody>
                  <a:tcPr marR="0"/>
                </a:tc>
              </a:tr>
              <a:tr h="0">
                <a:tc>
                  <a:txBody>
                    <a:bodyPr/>
                    <a:lstStyle/>
                    <a:p>
                      <a:r>
                        <a:rPr lang="en-US" sz="1600" b="0" i="0" u="none" baseline="0" dirty="0" smtClean="0">
                          <a:solidFill>
                            <a:srgbClr val="0070C0"/>
                          </a:solidFill>
                          <a:latin typeface="Cambria" panose="02040503050406030204" pitchFamily="18" charset="0"/>
                        </a:rPr>
                        <a:t>~Haddock( )</a:t>
                      </a:r>
                      <a:endParaRPr lang="en-US" sz="1600" b="0" i="0" u="none" baseline="0" dirty="0">
                        <a:solidFill>
                          <a:srgbClr val="0070C0"/>
                        </a:solidFill>
                        <a:latin typeface="Cambria" panose="02040503050406030204" pitchFamily="18" charset="0"/>
                      </a:endParaRPr>
                    </a:p>
                  </a:txBody>
                  <a:tcPr marR="0"/>
                </a:tc>
                <a:tc>
                  <a:txBody>
                    <a:bodyPr/>
                    <a:lstStyle/>
                    <a:p>
                      <a:r>
                        <a:rPr lang="en-US" sz="1600" b="0" i="0" u="none" baseline="0" dirty="0" smtClean="0">
                          <a:solidFill>
                            <a:srgbClr val="0070C0"/>
                          </a:solidFill>
                          <a:latin typeface="Cambria" panose="02040503050406030204" pitchFamily="18" charset="0"/>
                        </a:rPr>
                        <a:t>R</a:t>
                      </a:r>
                      <a:endParaRPr lang="en-US" sz="1600" b="0" i="0" u="none" baseline="0" dirty="0">
                        <a:solidFill>
                          <a:srgbClr val="0070C0"/>
                        </a:solidFill>
                        <a:latin typeface="Cambria" panose="02040503050406030204" pitchFamily="18" charset="0"/>
                      </a:endParaRPr>
                    </a:p>
                  </a:txBody>
                  <a:tcPr marR="0"/>
                </a:tc>
              </a:tr>
            </a:tbl>
          </a:graphicData>
        </a:graphic>
      </p:graphicFrame>
      <p:sp>
        <p:nvSpPr>
          <p:cNvPr id="46" name="TextBox 45"/>
          <p:cNvSpPr txBox="1"/>
          <p:nvPr/>
        </p:nvSpPr>
        <p:spPr>
          <a:xfrm>
            <a:off x="6627378" y="1528969"/>
            <a:ext cx="1210973" cy="1723549"/>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Cambria" panose="02040503050406030204" pitchFamily="18" charset="0"/>
              </a:rPr>
              <a:t>0xfe00:</a:t>
            </a: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a:p>
            <a:pPr marL="742950" lvl="1" indent="-285750">
              <a:buFont typeface="Arial" panose="020B0604020202020204" pitchFamily="34" charset="0"/>
              <a:buChar char="•"/>
            </a:pPr>
            <a:endParaRPr lang="en-US" sz="1600" dirty="0">
              <a:latin typeface="Cambria" panose="02040503050406030204" pitchFamily="18" charset="0"/>
            </a:endParaRPr>
          </a:p>
        </p:txBody>
      </p:sp>
      <p:sp>
        <p:nvSpPr>
          <p:cNvPr id="33" name="Rectangle 32"/>
          <p:cNvSpPr/>
          <p:nvPr/>
        </p:nvSpPr>
        <p:spPr>
          <a:xfrm>
            <a:off x="4733001" y="2158728"/>
            <a:ext cx="1709928" cy="198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mbria" panose="02040503050406030204" pitchFamily="18" charset="0"/>
            </a:endParaRPr>
          </a:p>
        </p:txBody>
      </p:sp>
      <p:sp>
        <p:nvSpPr>
          <p:cNvPr id="34" name="Rectangle 33"/>
          <p:cNvSpPr/>
          <p:nvPr/>
        </p:nvSpPr>
        <p:spPr>
          <a:xfrm>
            <a:off x="4802481" y="3252518"/>
            <a:ext cx="1568525" cy="8493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mbria" panose="02040503050406030204" pitchFamily="18" charset="0"/>
              </a:rPr>
              <a:t>Lego Phase 1</a:t>
            </a:r>
          </a:p>
          <a:p>
            <a:pPr algn="ctr"/>
            <a:r>
              <a:rPr lang="en-US" sz="1600" dirty="0" smtClean="0">
                <a:solidFill>
                  <a:schemeClr val="tx1"/>
                </a:solidFill>
                <a:latin typeface="Cambria" panose="02040503050406030204" pitchFamily="18" charset="0"/>
              </a:rPr>
              <a:t>(</a:t>
            </a:r>
            <a:r>
              <a:rPr lang="en-US" sz="1600" dirty="0" err="1" smtClean="0">
                <a:solidFill>
                  <a:schemeClr val="tx1"/>
                </a:solidFill>
                <a:latin typeface="Cambria" panose="02040503050406030204" pitchFamily="18" charset="0"/>
              </a:rPr>
              <a:t>Pintool</a:t>
            </a:r>
            <a:r>
              <a:rPr lang="en-US" sz="1600" dirty="0">
                <a:solidFill>
                  <a:schemeClr val="tx1"/>
                </a:solidFill>
                <a:latin typeface="Cambria" panose="02040503050406030204" pitchFamily="18" charset="0"/>
              </a:rPr>
              <a:t>)</a:t>
            </a:r>
            <a:endParaRPr lang="en-US" sz="1600" dirty="0" smtClean="0">
              <a:solidFill>
                <a:schemeClr val="tx1"/>
              </a:solidFill>
              <a:latin typeface="Cambria" panose="02040503050406030204" pitchFamily="18" charset="0"/>
            </a:endParaRPr>
          </a:p>
        </p:txBody>
      </p:sp>
      <p:sp>
        <p:nvSpPr>
          <p:cNvPr id="35" name="Rectangle 34"/>
          <p:cNvSpPr/>
          <p:nvPr/>
        </p:nvSpPr>
        <p:spPr>
          <a:xfrm>
            <a:off x="3452874" y="2161603"/>
            <a:ext cx="71425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smtClean="0">
                <a:solidFill>
                  <a:schemeClr val="tx1"/>
                </a:solidFill>
                <a:latin typeface="Cambria" panose="02040503050406030204" pitchFamily="18" charset="0"/>
              </a:rPr>
              <a:t>Binary</a:t>
            </a:r>
            <a:endParaRPr lang="en-US" dirty="0">
              <a:solidFill>
                <a:schemeClr val="tx1"/>
              </a:solidFill>
              <a:latin typeface="Cambria" panose="02040503050406030204" pitchFamily="18" charset="0"/>
            </a:endParaRPr>
          </a:p>
        </p:txBody>
      </p:sp>
      <p:sp>
        <p:nvSpPr>
          <p:cNvPr id="37" name="Down Arrow 36"/>
          <p:cNvSpPr/>
          <p:nvPr/>
        </p:nvSpPr>
        <p:spPr>
          <a:xfrm rot="16200000">
            <a:off x="4267200" y="2362201"/>
            <a:ext cx="381000" cy="381000"/>
          </a:xfrm>
          <a:prstGeom prst="downArrow">
            <a:avLst/>
          </a:prstGeom>
          <a:solidFill>
            <a:srgbClr val="B70101"/>
          </a:solidFill>
          <a:ln>
            <a:solidFill>
              <a:srgbClr val="B7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0" name="Rectangle 39"/>
          <p:cNvSpPr/>
          <p:nvPr/>
        </p:nvSpPr>
        <p:spPr>
          <a:xfrm>
            <a:off x="4800708" y="2207714"/>
            <a:ext cx="1568525" cy="11559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smtClean="0">
                <a:solidFill>
                  <a:schemeClr val="tx1"/>
                </a:solidFill>
                <a:latin typeface="Cambria" panose="02040503050406030204" pitchFamily="18" charset="0"/>
              </a:rPr>
              <a:t>Dynamic Binary Instrumentation Framework</a:t>
            </a:r>
          </a:p>
          <a:p>
            <a:pPr algn="ctr"/>
            <a:r>
              <a:rPr lang="en-US" sz="1600" dirty="0" smtClean="0">
                <a:solidFill>
                  <a:schemeClr val="tx1"/>
                </a:solidFill>
                <a:latin typeface="Cambria" panose="02040503050406030204" pitchFamily="18" charset="0"/>
              </a:rPr>
              <a:t>(Pin)</a:t>
            </a:r>
            <a:endParaRPr lang="en-US" sz="1600" dirty="0">
              <a:solidFill>
                <a:schemeClr val="tx1"/>
              </a:solidFill>
              <a:latin typeface="Cambria" panose="02040503050406030204" pitchFamily="18" charset="0"/>
            </a:endParaRPr>
          </a:p>
        </p:txBody>
      </p:sp>
      <p:sp>
        <p:nvSpPr>
          <p:cNvPr id="47" name="Down Arrow 46"/>
          <p:cNvSpPr/>
          <p:nvPr/>
        </p:nvSpPr>
        <p:spPr>
          <a:xfrm rot="16200000">
            <a:off x="2971800" y="2321943"/>
            <a:ext cx="381000" cy="381000"/>
          </a:xfrm>
          <a:prstGeom prst="downArrow">
            <a:avLst/>
          </a:prstGeom>
          <a:solidFill>
            <a:srgbClr val="B70101"/>
          </a:solidFill>
          <a:ln>
            <a:solidFill>
              <a:srgbClr val="B7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8" name="TextBox 47"/>
          <p:cNvSpPr txBox="1"/>
          <p:nvPr/>
        </p:nvSpPr>
        <p:spPr>
          <a:xfrm>
            <a:off x="7223490" y="1163334"/>
            <a:ext cx="1591461" cy="369332"/>
          </a:xfrm>
          <a:prstGeom prst="rect">
            <a:avLst/>
          </a:prstGeom>
          <a:noFill/>
        </p:spPr>
        <p:txBody>
          <a:bodyPr wrap="none" rtlCol="0">
            <a:spAutoFit/>
          </a:bodyPr>
          <a:lstStyle/>
          <a:p>
            <a:r>
              <a:rPr lang="en-US" b="1" dirty="0" smtClean="0">
                <a:latin typeface="Cambria" panose="02040503050406030204" pitchFamily="18" charset="0"/>
              </a:rPr>
              <a:t>Object-traces</a:t>
            </a:r>
            <a:endParaRPr lang="en-US" b="1" dirty="0">
              <a:latin typeface="Cambria" panose="02040503050406030204" pitchFamily="18" charset="0"/>
            </a:endParaRPr>
          </a:p>
        </p:txBody>
      </p:sp>
      <p:sp>
        <p:nvSpPr>
          <p:cNvPr id="5" name="Rounded Rectangle 4"/>
          <p:cNvSpPr/>
          <p:nvPr/>
        </p:nvSpPr>
        <p:spPr>
          <a:xfrm>
            <a:off x="6198079" y="4832268"/>
            <a:ext cx="1780688" cy="4250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err="1" smtClean="0">
                <a:solidFill>
                  <a:schemeClr val="tx1"/>
                </a:solidFill>
                <a:latin typeface="Cambria" panose="02040503050406030204" pitchFamily="18" charset="0"/>
              </a:rPr>
              <a:t>Tintin</a:t>
            </a:r>
            <a:r>
              <a:rPr lang="en-US" sz="1600" dirty="0" smtClean="0">
                <a:solidFill>
                  <a:schemeClr val="tx1"/>
                </a:solidFill>
                <a:latin typeface="Cambria" panose="02040503050406030204" pitchFamily="18" charset="0"/>
              </a:rPr>
              <a:t>( ), C, 0xfe00</a:t>
            </a:r>
            <a:endParaRPr lang="en-US" sz="1600" dirty="0">
              <a:solidFill>
                <a:schemeClr val="tx1"/>
              </a:solidFill>
              <a:latin typeface="Cambria" panose="02040503050406030204" pitchFamily="18" charset="0"/>
            </a:endParaRPr>
          </a:p>
        </p:txBody>
      </p:sp>
      <p:sp>
        <p:nvSpPr>
          <p:cNvPr id="8" name="TextBox 7"/>
          <p:cNvSpPr txBox="1"/>
          <p:nvPr/>
        </p:nvSpPr>
        <p:spPr>
          <a:xfrm>
            <a:off x="7042086" y="1820174"/>
            <a:ext cx="920445" cy="338554"/>
          </a:xfrm>
          <a:prstGeom prst="rect">
            <a:avLst/>
          </a:prstGeom>
          <a:noFill/>
        </p:spPr>
        <p:txBody>
          <a:bodyPr wrap="none" rtlCol="0">
            <a:spAutoFit/>
          </a:bodyPr>
          <a:lstStyle/>
          <a:p>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endParaRPr lang="en-US" sz="1600" dirty="0">
              <a:solidFill>
                <a:srgbClr val="00642D"/>
              </a:solidFill>
              <a:latin typeface="Cambria" panose="02040503050406030204" pitchFamily="18" charset="0"/>
            </a:endParaRPr>
          </a:p>
        </p:txBody>
      </p:sp>
      <p:sp>
        <p:nvSpPr>
          <p:cNvPr id="11" name="TextBox 10"/>
          <p:cNvSpPr txBox="1"/>
          <p:nvPr/>
        </p:nvSpPr>
        <p:spPr>
          <a:xfrm>
            <a:off x="8696664" y="1820174"/>
            <a:ext cx="300082" cy="338554"/>
          </a:xfrm>
          <a:prstGeom prst="rect">
            <a:avLst/>
          </a:prstGeom>
          <a:noFill/>
        </p:spPr>
        <p:txBody>
          <a:bodyPr wrap="none" rtlCol="0">
            <a:spAutoFit/>
          </a:bodyPr>
          <a:lstStyle/>
          <a:p>
            <a:r>
              <a:rPr lang="en-US" sz="1600" dirty="0" smtClean="0">
                <a:solidFill>
                  <a:srgbClr val="00642D"/>
                </a:solidFill>
                <a:latin typeface="Cambria" panose="02040503050406030204" pitchFamily="18" charset="0"/>
              </a:rPr>
              <a:t>C</a:t>
            </a:r>
            <a:endParaRPr lang="en-US" sz="1600" dirty="0">
              <a:solidFill>
                <a:srgbClr val="00642D"/>
              </a:solidFill>
              <a:latin typeface="Cambria" panose="02040503050406030204" pitchFamily="18" charset="0"/>
            </a:endParaRPr>
          </a:p>
        </p:txBody>
      </p:sp>
      <p:sp>
        <p:nvSpPr>
          <p:cNvPr id="51" name="Rounded Rectangle 50"/>
          <p:cNvSpPr/>
          <p:nvPr/>
        </p:nvSpPr>
        <p:spPr>
          <a:xfrm>
            <a:off x="6172200" y="4805569"/>
            <a:ext cx="1780688" cy="4250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err="1" smtClean="0">
                <a:solidFill>
                  <a:schemeClr val="tx1"/>
                </a:solidFill>
                <a:latin typeface="Cambria" panose="02040503050406030204" pitchFamily="18" charset="0"/>
              </a:rPr>
              <a:t>Tintin</a:t>
            </a:r>
            <a:r>
              <a:rPr lang="en-US" sz="1600" dirty="0" smtClean="0">
                <a:solidFill>
                  <a:schemeClr val="tx1"/>
                </a:solidFill>
                <a:latin typeface="Cambria" panose="02040503050406030204" pitchFamily="18" charset="0"/>
              </a:rPr>
              <a:t>( ), R, 0xfe00</a:t>
            </a:r>
            <a:endParaRPr lang="en-US" sz="1600" dirty="0">
              <a:solidFill>
                <a:schemeClr val="tx1"/>
              </a:solidFill>
              <a:latin typeface="Cambria" panose="02040503050406030204" pitchFamily="18" charset="0"/>
            </a:endParaRPr>
          </a:p>
        </p:txBody>
      </p:sp>
      <p:sp>
        <p:nvSpPr>
          <p:cNvPr id="52" name="TextBox 51"/>
          <p:cNvSpPr txBox="1"/>
          <p:nvPr/>
        </p:nvSpPr>
        <p:spPr>
          <a:xfrm>
            <a:off x="7042086" y="2158728"/>
            <a:ext cx="920445" cy="338554"/>
          </a:xfrm>
          <a:prstGeom prst="rect">
            <a:avLst/>
          </a:prstGeom>
          <a:noFill/>
        </p:spPr>
        <p:txBody>
          <a:bodyPr wrap="none" rtlCol="0">
            <a:spAutoFit/>
          </a:bodyPr>
          <a:lstStyle/>
          <a:p>
            <a:r>
              <a:rPr lang="en-US" sz="1600" dirty="0" err="1" smtClean="0">
                <a:solidFill>
                  <a:srgbClr val="00642D"/>
                </a:solidFill>
                <a:latin typeface="Cambria" panose="02040503050406030204" pitchFamily="18" charset="0"/>
              </a:rPr>
              <a:t>Tintin</a:t>
            </a:r>
            <a:r>
              <a:rPr lang="en-US" sz="1600" dirty="0" smtClean="0">
                <a:solidFill>
                  <a:srgbClr val="00642D"/>
                </a:solidFill>
                <a:latin typeface="Cambria" panose="02040503050406030204" pitchFamily="18" charset="0"/>
              </a:rPr>
              <a:t>( )</a:t>
            </a:r>
            <a:endParaRPr lang="en-US" sz="1600" dirty="0">
              <a:solidFill>
                <a:srgbClr val="00642D"/>
              </a:solidFill>
              <a:latin typeface="Cambria" panose="02040503050406030204" pitchFamily="18" charset="0"/>
            </a:endParaRPr>
          </a:p>
        </p:txBody>
      </p:sp>
      <p:sp>
        <p:nvSpPr>
          <p:cNvPr id="53" name="TextBox 52"/>
          <p:cNvSpPr txBox="1"/>
          <p:nvPr/>
        </p:nvSpPr>
        <p:spPr>
          <a:xfrm>
            <a:off x="8696664" y="2161603"/>
            <a:ext cx="312906" cy="338554"/>
          </a:xfrm>
          <a:prstGeom prst="rect">
            <a:avLst/>
          </a:prstGeom>
          <a:noFill/>
        </p:spPr>
        <p:txBody>
          <a:bodyPr wrap="none" rtlCol="0">
            <a:spAutoFit/>
          </a:bodyPr>
          <a:lstStyle/>
          <a:p>
            <a:r>
              <a:rPr lang="en-US" sz="1600" dirty="0">
                <a:solidFill>
                  <a:srgbClr val="00642D"/>
                </a:solidFill>
                <a:latin typeface="Cambria" panose="02040503050406030204" pitchFamily="18" charset="0"/>
              </a:rPr>
              <a:t>R</a:t>
            </a:r>
          </a:p>
        </p:txBody>
      </p:sp>
      <p:sp>
        <p:nvSpPr>
          <p:cNvPr id="54" name="Rounded Rectangle 53"/>
          <p:cNvSpPr/>
          <p:nvPr/>
        </p:nvSpPr>
        <p:spPr>
          <a:xfrm>
            <a:off x="6172198" y="4805569"/>
            <a:ext cx="2438401" cy="4250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smtClean="0">
                <a:solidFill>
                  <a:schemeClr val="tx1"/>
                </a:solidFill>
                <a:latin typeface="Cambria" panose="02040503050406030204" pitchFamily="18" charset="0"/>
              </a:rPr>
              <a:t>Haddock( ), C, 0xff00</a:t>
            </a:r>
            <a:endParaRPr lang="en-US" sz="1600" dirty="0">
              <a:solidFill>
                <a:schemeClr val="tx1"/>
              </a:solidFill>
              <a:latin typeface="Cambria" panose="02040503050406030204" pitchFamily="18" charset="0"/>
            </a:endParaRPr>
          </a:p>
        </p:txBody>
      </p:sp>
      <p:sp>
        <p:nvSpPr>
          <p:cNvPr id="55" name="TextBox 54"/>
          <p:cNvSpPr txBox="1"/>
          <p:nvPr/>
        </p:nvSpPr>
        <p:spPr>
          <a:xfrm>
            <a:off x="7050148" y="2504274"/>
            <a:ext cx="1624034" cy="338554"/>
          </a:xfrm>
          <a:prstGeom prst="rect">
            <a:avLst/>
          </a:prstGeom>
          <a:noFill/>
        </p:spPr>
        <p:txBody>
          <a:bodyPr wrap="none" rtlCol="0">
            <a:spAutoFit/>
          </a:bodyPr>
          <a:lstStyle/>
          <a:p>
            <a:r>
              <a:rPr lang="en-US" sz="1600" dirty="0" err="1" smtClean="0">
                <a:solidFill>
                  <a:srgbClr val="00642D"/>
                </a:solidFill>
                <a:latin typeface="Cambria" panose="02040503050406030204" pitchFamily="18" charset="0"/>
              </a:rPr>
              <a:t>solve_mystery</a:t>
            </a:r>
            <a:r>
              <a:rPr lang="en-US" sz="1600" dirty="0" smtClean="0">
                <a:solidFill>
                  <a:srgbClr val="00642D"/>
                </a:solidFill>
                <a:latin typeface="Cambria" panose="02040503050406030204" pitchFamily="18" charset="0"/>
              </a:rPr>
              <a:t>( )</a:t>
            </a:r>
            <a:endParaRPr lang="en-US" sz="1600" dirty="0">
              <a:solidFill>
                <a:srgbClr val="00642D"/>
              </a:solidFill>
              <a:latin typeface="Cambria" panose="02040503050406030204" pitchFamily="18" charset="0"/>
            </a:endParaRPr>
          </a:p>
        </p:txBody>
      </p:sp>
      <p:sp>
        <p:nvSpPr>
          <p:cNvPr id="56" name="TextBox 55"/>
          <p:cNvSpPr txBox="1"/>
          <p:nvPr/>
        </p:nvSpPr>
        <p:spPr>
          <a:xfrm>
            <a:off x="8697930" y="2504274"/>
            <a:ext cx="300082" cy="338554"/>
          </a:xfrm>
          <a:prstGeom prst="rect">
            <a:avLst/>
          </a:prstGeom>
          <a:noFill/>
        </p:spPr>
        <p:txBody>
          <a:bodyPr wrap="none" rtlCol="0">
            <a:spAutoFit/>
          </a:bodyPr>
          <a:lstStyle/>
          <a:p>
            <a:r>
              <a:rPr lang="en-US" sz="1600" dirty="0" smtClean="0">
                <a:solidFill>
                  <a:srgbClr val="00642D"/>
                </a:solidFill>
                <a:latin typeface="Cambria" panose="02040503050406030204" pitchFamily="18" charset="0"/>
              </a:rPr>
              <a:t>C</a:t>
            </a:r>
            <a:endParaRPr lang="en-US" sz="1600" dirty="0">
              <a:solidFill>
                <a:srgbClr val="00642D"/>
              </a:solidFill>
              <a:latin typeface="Cambria" panose="02040503050406030204" pitchFamily="18" charset="0"/>
            </a:endParaRPr>
          </a:p>
        </p:txBody>
      </p:sp>
      <p:sp>
        <p:nvSpPr>
          <p:cNvPr id="43" name="Right Arrow 42"/>
          <p:cNvSpPr/>
          <p:nvPr/>
        </p:nvSpPr>
        <p:spPr>
          <a:xfrm flipH="1">
            <a:off x="1257300" y="5395509"/>
            <a:ext cx="609600" cy="2667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4" name="Right Arrow 43"/>
          <p:cNvSpPr/>
          <p:nvPr/>
        </p:nvSpPr>
        <p:spPr>
          <a:xfrm flipH="1">
            <a:off x="1524000" y="5638800"/>
            <a:ext cx="609600" cy="266700"/>
          </a:xfrm>
          <a:prstGeom prst="rightArrow">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5" name="TextBox 44"/>
          <p:cNvSpPr txBox="1"/>
          <p:nvPr/>
        </p:nvSpPr>
        <p:spPr>
          <a:xfrm>
            <a:off x="7036940" y="4309646"/>
            <a:ext cx="1162498" cy="338554"/>
          </a:xfrm>
          <a:prstGeom prst="rect">
            <a:avLst/>
          </a:prstGeom>
          <a:noFill/>
        </p:spPr>
        <p:txBody>
          <a:bodyPr wrap="none" rtlCol="0">
            <a:spAutoFit/>
          </a:bodyPr>
          <a:lstStyle/>
          <a:p>
            <a:r>
              <a:rPr lang="en-US" sz="1600" dirty="0" smtClean="0">
                <a:solidFill>
                  <a:srgbClr val="0070C0"/>
                </a:solidFill>
                <a:latin typeface="Cambria" panose="02040503050406030204" pitchFamily="18" charset="0"/>
              </a:rPr>
              <a:t>Haddock( )</a:t>
            </a:r>
            <a:endParaRPr lang="en-US" sz="1600" dirty="0">
              <a:solidFill>
                <a:srgbClr val="0070C0"/>
              </a:solidFill>
              <a:latin typeface="Cambria" panose="02040503050406030204" pitchFamily="18" charset="0"/>
            </a:endParaRPr>
          </a:p>
        </p:txBody>
      </p:sp>
      <p:sp>
        <p:nvSpPr>
          <p:cNvPr id="49" name="TextBox 48"/>
          <p:cNvSpPr txBox="1"/>
          <p:nvPr/>
        </p:nvSpPr>
        <p:spPr>
          <a:xfrm>
            <a:off x="8691518" y="4309646"/>
            <a:ext cx="300082" cy="338554"/>
          </a:xfrm>
          <a:prstGeom prst="rect">
            <a:avLst/>
          </a:prstGeom>
          <a:noFill/>
        </p:spPr>
        <p:txBody>
          <a:bodyPr wrap="none" rtlCol="0">
            <a:spAutoFit/>
          </a:bodyPr>
          <a:lstStyle/>
          <a:p>
            <a:r>
              <a:rPr lang="en-US" sz="1600" dirty="0" smtClean="0">
                <a:solidFill>
                  <a:srgbClr val="0070C0"/>
                </a:solidFill>
                <a:latin typeface="Cambria" panose="02040503050406030204" pitchFamily="18" charset="0"/>
              </a:rPr>
              <a:t>C</a:t>
            </a:r>
            <a:endParaRPr lang="en-US" sz="1600" dirty="0">
              <a:solidFill>
                <a:srgbClr val="0070C0"/>
              </a:solidFill>
              <a:latin typeface="Cambria" panose="02040503050406030204" pitchFamily="18" charset="0"/>
            </a:endParaRPr>
          </a:p>
        </p:txBody>
      </p:sp>
      <p:cxnSp>
        <p:nvCxnSpPr>
          <p:cNvPr id="9" name="Curved Connector 8"/>
          <p:cNvCxnSpPr/>
          <p:nvPr/>
        </p:nvCxnSpPr>
        <p:spPr>
          <a:xfrm rot="5400000" flipH="1" flipV="1">
            <a:off x="6404012" y="3146114"/>
            <a:ext cx="2602594" cy="627822"/>
          </a:xfrm>
          <a:prstGeom prst="curvedConnector3">
            <a:avLst>
              <a:gd name="adj1" fmla="val 49163"/>
            </a:avLst>
          </a:prstGeom>
          <a:solidFill>
            <a:schemeClr val="bg1"/>
          </a:solidFill>
          <a:ln>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50" name="Curved Connector 49"/>
          <p:cNvCxnSpPr/>
          <p:nvPr/>
        </p:nvCxnSpPr>
        <p:spPr>
          <a:xfrm rot="5400000" flipH="1" flipV="1">
            <a:off x="6585854" y="3302828"/>
            <a:ext cx="2238912" cy="627820"/>
          </a:xfrm>
          <a:prstGeom prst="curvedConnector3">
            <a:avLst>
              <a:gd name="adj1" fmla="val 50000"/>
            </a:avLst>
          </a:prstGeom>
          <a:solidFill>
            <a:schemeClr val="bg1"/>
          </a:solidFill>
          <a:ln>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Arrow Connector 28"/>
          <p:cNvCxnSpPr/>
          <p:nvPr/>
        </p:nvCxnSpPr>
        <p:spPr>
          <a:xfrm flipH="1">
            <a:off x="5379937" y="5405438"/>
            <a:ext cx="533400" cy="0"/>
          </a:xfrm>
          <a:prstGeom prst="straightConnector1">
            <a:avLst/>
          </a:prstGeom>
          <a:ln w="254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379937" y="5061360"/>
            <a:ext cx="533400" cy="0"/>
          </a:xfrm>
          <a:prstGeom prst="straightConnector1">
            <a:avLst/>
          </a:prstGeom>
          <a:ln w="254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49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par>
                          <p:cTn id="64" fill="hold">
                            <p:stCondLst>
                              <p:cond delay="500"/>
                            </p:stCondLst>
                            <p:childTnLst>
                              <p:par>
                                <p:cTn id="65" presetID="22" presetClass="entr" presetSubtype="4"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00"/>
                                        <p:tgtEl>
                                          <p:spTgt spid="9"/>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5"/>
                                        </p:tgtEl>
                                      </p:cBhvr>
                                    </p:animEffect>
                                    <p:set>
                                      <p:cBhvr>
                                        <p:cTn id="83" dur="1" fill="hold">
                                          <p:stCondLst>
                                            <p:cond delay="499"/>
                                          </p:stCondLst>
                                        </p:cTn>
                                        <p:tgtEl>
                                          <p:spTgt spid="5"/>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9"/>
                                        </p:tgtEl>
                                      </p:cBhvr>
                                    </p:animEffect>
                                    <p:set>
                                      <p:cBhvr>
                                        <p:cTn id="86" dur="1" fill="hold">
                                          <p:stCondLst>
                                            <p:cond delay="499"/>
                                          </p:stCondLst>
                                        </p:cTn>
                                        <p:tgtEl>
                                          <p:spTgt spid="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childTnLst>
                          </p:cTn>
                        </p:par>
                        <p:par>
                          <p:cTn id="92" fill="hold">
                            <p:stCondLst>
                              <p:cond delay="500"/>
                            </p:stCondLst>
                            <p:childTnLst>
                              <p:par>
                                <p:cTn id="93" presetID="22" presetClass="entr" presetSubtype="4"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down)">
                                      <p:cBhvr>
                                        <p:cTn id="95" dur="500"/>
                                        <p:tgtEl>
                                          <p:spTgt spid="5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500"/>
                                        <p:tgtEl>
                                          <p:spTgt spid="5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500"/>
                                        <p:tgtEl>
                                          <p:spTgt spid="53"/>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500"/>
                                        <p:tgtEl>
                                          <p:spTgt spid="51"/>
                                        </p:tgtEl>
                                      </p:cBhvr>
                                    </p:animEffect>
                                    <p:set>
                                      <p:cBhvr>
                                        <p:cTn id="108" dur="1" fill="hold">
                                          <p:stCondLst>
                                            <p:cond delay="499"/>
                                          </p:stCondLst>
                                        </p:cTn>
                                        <p:tgtEl>
                                          <p:spTgt spid="51"/>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50"/>
                                        </p:tgtEl>
                                      </p:cBhvr>
                                    </p:animEffect>
                                    <p:set>
                                      <p:cBhvr>
                                        <p:cTn id="111" dur="1" fill="hold">
                                          <p:stCondLst>
                                            <p:cond delay="499"/>
                                          </p:stCondLst>
                                        </p:cTn>
                                        <p:tgtEl>
                                          <p:spTgt spid="50"/>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1" nodeType="clickEffect">
                                  <p:stCondLst>
                                    <p:cond delay="0"/>
                                  </p:stCondLst>
                                  <p:childTnLst>
                                    <p:animEffect transition="out" filter="fade">
                                      <p:cBhvr>
                                        <p:cTn id="115" dur="500"/>
                                        <p:tgtEl>
                                          <p:spTgt spid="43"/>
                                        </p:tgtEl>
                                      </p:cBhvr>
                                    </p:animEffect>
                                    <p:set>
                                      <p:cBhvr>
                                        <p:cTn id="116" dur="1" fill="hold">
                                          <p:stCondLst>
                                            <p:cond delay="499"/>
                                          </p:stCondLst>
                                        </p:cTn>
                                        <p:tgtEl>
                                          <p:spTgt spid="43"/>
                                        </p:tgtEl>
                                        <p:attrNameLst>
                                          <p:attrName>style.visibility</p:attrName>
                                        </p:attrNameLst>
                                      </p:cBhvr>
                                      <p:to>
                                        <p:strVal val="hidden"/>
                                      </p:to>
                                    </p:se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fade">
                                      <p:cBhvr>
                                        <p:cTn id="120" dur="500"/>
                                        <p:tgtEl>
                                          <p:spTgt spid="44"/>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fade">
                                      <p:cBhvr>
                                        <p:cTn id="125" dur="500"/>
                                        <p:tgtEl>
                                          <p:spTgt spid="19"/>
                                        </p:tgtEl>
                                      </p:cBhvr>
                                    </p:animEffect>
                                  </p:childTnLst>
                                </p:cTn>
                              </p:par>
                              <p:par>
                                <p:cTn id="126" presetID="10" presetClass="entr" presetSubtype="0" fill="hold" nodeType="with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fade">
                                      <p:cBhvr>
                                        <p:cTn id="128" dur="500"/>
                                        <p:tgtEl>
                                          <p:spTgt spid="2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fade">
                                      <p:cBhvr>
                                        <p:cTn id="136" dur="500"/>
                                        <p:tgtEl>
                                          <p:spTgt spid="54"/>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41"/>
                                        </p:tgtEl>
                                        <p:attrNameLst>
                                          <p:attrName>style.visibility</p:attrName>
                                        </p:attrNameLst>
                                      </p:cBhvr>
                                      <p:to>
                                        <p:strVal val="visible"/>
                                      </p:to>
                                    </p:set>
                                    <p:animEffect transition="in" filter="fade">
                                      <p:cBhvr>
                                        <p:cTn id="141" dur="500"/>
                                        <p:tgtEl>
                                          <p:spTgt spid="41"/>
                                        </p:tgtEl>
                                      </p:cBhvr>
                                    </p:animEffect>
                                  </p:childTnLst>
                                </p:cTn>
                              </p:par>
                            </p:childTnLst>
                          </p:cTn>
                        </p:par>
                        <p:par>
                          <p:cTn id="142" fill="hold">
                            <p:stCondLst>
                              <p:cond delay="500"/>
                            </p:stCondLst>
                            <p:childTnLst>
                              <p:par>
                                <p:cTn id="143" presetID="10" presetClass="entr" presetSubtype="0" fill="hold" grpId="0" nodeType="afterEffect">
                                  <p:stCondLst>
                                    <p:cond delay="0"/>
                                  </p:stCondLst>
                                  <p:childTnLst>
                                    <p:set>
                                      <p:cBhvr>
                                        <p:cTn id="144" dur="1" fill="hold">
                                          <p:stCondLst>
                                            <p:cond delay="0"/>
                                          </p:stCondLst>
                                        </p:cTn>
                                        <p:tgtEl>
                                          <p:spTgt spid="45"/>
                                        </p:tgtEl>
                                        <p:attrNameLst>
                                          <p:attrName>style.visibility</p:attrName>
                                        </p:attrNameLst>
                                      </p:cBhvr>
                                      <p:to>
                                        <p:strVal val="visible"/>
                                      </p:to>
                                    </p:set>
                                    <p:animEffect transition="in" filter="fade">
                                      <p:cBhvr>
                                        <p:cTn id="145" dur="500"/>
                                        <p:tgtEl>
                                          <p:spTgt spid="4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9"/>
                                        </p:tgtEl>
                                        <p:attrNameLst>
                                          <p:attrName>style.visibility</p:attrName>
                                        </p:attrNameLst>
                                      </p:cBhvr>
                                      <p:to>
                                        <p:strVal val="visible"/>
                                      </p:to>
                                    </p:set>
                                    <p:animEffect transition="in" filter="fade">
                                      <p:cBhvr>
                                        <p:cTn id="148" dur="500"/>
                                        <p:tgtEl>
                                          <p:spTgt spid="49"/>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54"/>
                                        </p:tgtEl>
                                      </p:cBhvr>
                                    </p:animEffect>
                                    <p:set>
                                      <p:cBhvr>
                                        <p:cTn id="153" dur="1" fill="hold">
                                          <p:stCondLst>
                                            <p:cond delay="499"/>
                                          </p:stCondLst>
                                        </p:cTn>
                                        <p:tgtEl>
                                          <p:spTgt spid="54"/>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55"/>
                                        </p:tgtEl>
                                        <p:attrNameLst>
                                          <p:attrName>style.visibility</p:attrName>
                                        </p:attrNameLst>
                                      </p:cBhvr>
                                      <p:to>
                                        <p:strVal val="visible"/>
                                      </p:to>
                                    </p:set>
                                    <p:animEffect transition="in" filter="fade">
                                      <p:cBhvr>
                                        <p:cTn id="158" dur="500"/>
                                        <p:tgtEl>
                                          <p:spTgt spid="55"/>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56"/>
                                        </p:tgtEl>
                                        <p:attrNameLst>
                                          <p:attrName>style.visibility</p:attrName>
                                        </p:attrNameLst>
                                      </p:cBhvr>
                                      <p:to>
                                        <p:strVal val="visible"/>
                                      </p:to>
                                    </p:set>
                                    <p:animEffect transition="in" filter="fade">
                                      <p:cBhvr>
                                        <p:cTn id="161" dur="500"/>
                                        <p:tgtEl>
                                          <p:spTgt spid="56"/>
                                        </p:tgtEl>
                                      </p:cBhvr>
                                    </p:animEffect>
                                  </p:childTnLst>
                                </p:cTn>
                              </p:par>
                              <p:par>
                                <p:cTn id="162" presetID="10" presetClass="entr" presetSubtype="0" fill="hold" nodeType="withEffect">
                                  <p:stCondLst>
                                    <p:cond delay="0"/>
                                  </p:stCondLst>
                                  <p:childTnLst>
                                    <p:set>
                                      <p:cBhvr>
                                        <p:cTn id="163" dur="1" fill="hold">
                                          <p:stCondLst>
                                            <p:cond delay="0"/>
                                          </p:stCondLst>
                                        </p:cTn>
                                        <p:tgtEl>
                                          <p:spTgt spid="27"/>
                                        </p:tgtEl>
                                        <p:attrNameLst>
                                          <p:attrName>style.visibility</p:attrName>
                                        </p:attrNameLst>
                                      </p:cBhvr>
                                      <p:to>
                                        <p:strVal val="visible"/>
                                      </p:to>
                                    </p:set>
                                    <p:animEffect transition="in" filter="fade">
                                      <p:cBhvr>
                                        <p:cTn id="164" dur="500"/>
                                        <p:tgtEl>
                                          <p:spTgt spid="27"/>
                                        </p:tgtEl>
                                      </p:cBhvr>
                                    </p:animEffect>
                                  </p:childTnLst>
                                </p:cTn>
                              </p:par>
                              <p:par>
                                <p:cTn id="165" presetID="10" presetClass="entr" presetSubtype="0" fill="hold" nodeType="with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fade">
                                      <p:cBhvr>
                                        <p:cTn id="1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18" grpId="0" animBg="1"/>
      <p:bldP spid="19" grpId="0" animBg="1"/>
      <p:bldP spid="28" grpId="0"/>
      <p:bldP spid="41" grpId="0"/>
      <p:bldP spid="46" grpId="0"/>
      <p:bldP spid="33" grpId="0" animBg="1"/>
      <p:bldP spid="34" grpId="0" animBg="1"/>
      <p:bldP spid="35" grpId="0" animBg="1"/>
      <p:bldP spid="37" grpId="0" animBg="1"/>
      <p:bldP spid="40" grpId="0" animBg="1"/>
      <p:bldP spid="47" grpId="0" animBg="1"/>
      <p:bldP spid="48" grpId="0"/>
      <p:bldP spid="5" grpId="0" animBg="1"/>
      <p:bldP spid="5" grpId="1" animBg="1"/>
      <p:bldP spid="8" grpId="0"/>
      <p:bldP spid="11" grpId="0"/>
      <p:bldP spid="51" grpId="0" animBg="1"/>
      <p:bldP spid="51" grpId="1" animBg="1"/>
      <p:bldP spid="52" grpId="0"/>
      <p:bldP spid="53" grpId="0"/>
      <p:bldP spid="54" grpId="0" animBg="1"/>
      <p:bldP spid="54" grpId="1" animBg="1"/>
      <p:bldP spid="55" grpId="0"/>
      <p:bldP spid="56" grpId="0"/>
      <p:bldP spid="43" grpId="0" animBg="1"/>
      <p:bldP spid="43" grpId="1" animBg="1"/>
      <p:bldP spid="44" grpId="0" animBg="1"/>
      <p:bldP spid="45" grpId="0"/>
      <p:bldP spid="49" grpId="0"/>
    </p:bldLst>
  </p:timing>
</p:sld>
</file>

<file path=ppt/theme/theme1.xml><?xml version="1.0" encoding="utf-8"?>
<a:theme xmlns:a="http://schemas.openxmlformats.org/drawingml/2006/main" name="CC2014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16939</TotalTime>
  <Words>6260</Words>
  <Application>Microsoft Office PowerPoint</Application>
  <PresentationFormat>On-screen Show (4:3)</PresentationFormat>
  <Paragraphs>1386</Paragraphs>
  <Slides>31</Slides>
  <Notes>25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CC2014_template</vt:lpstr>
      <vt:lpstr>Recovery of Class Hierarchies and Composition Relationships from Machine Code</vt:lpstr>
      <vt:lpstr>Lego</vt:lpstr>
      <vt:lpstr>Outline</vt:lpstr>
      <vt:lpstr>Motivation and Uses</vt:lpstr>
      <vt:lpstr>Motivation and Uses</vt:lpstr>
      <vt:lpstr>Clarifications</vt:lpstr>
      <vt:lpstr>Lego - Overview</vt:lpstr>
      <vt:lpstr>Phase 1 – Key Observation </vt:lpstr>
      <vt:lpstr>Object-Trace</vt:lpstr>
      <vt:lpstr>Challenge 1 – Non-Instance Methods</vt:lpstr>
      <vt:lpstr>Challenge 2 – Object-Address Reuse</vt:lpstr>
      <vt:lpstr>Inheritance</vt:lpstr>
      <vt:lpstr>Lego - Overview</vt:lpstr>
      <vt:lpstr>Phase 2 – Key Observation</vt:lpstr>
      <vt:lpstr>Object-trace Fingerprint</vt:lpstr>
      <vt:lpstr>Recovering Class Hierarchies</vt:lpstr>
      <vt:lpstr>Composition Relationship</vt:lpstr>
      <vt:lpstr>Sources of Mismatch</vt:lpstr>
      <vt:lpstr>Scoring</vt:lpstr>
      <vt:lpstr>Test Suite                                                                                                                                                                              </vt:lpstr>
      <vt:lpstr>Results</vt:lpstr>
      <vt:lpstr>Results</vt:lpstr>
      <vt:lpstr>Time Measurements</vt:lpstr>
      <vt:lpstr>More Experiments</vt:lpstr>
      <vt:lpstr>Future Work</vt:lpstr>
      <vt:lpstr>Thank you!</vt:lpstr>
      <vt:lpstr>Multiple Inheritance</vt:lpstr>
      <vt:lpstr>Jaccard Index (JI)</vt:lpstr>
      <vt:lpstr>Scoring Composition Relationships</vt:lpstr>
      <vt:lpstr>Threats to Validity</vt:lpstr>
      <vt:lpstr>Impact of Code Coverage</vt:lpstr>
    </vt:vector>
  </TitlesOfParts>
  <Company>Computer Sciences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Venkatesh Karthik Srinivasan</dc:creator>
  <cp:lastModifiedBy>venkatesh</cp:lastModifiedBy>
  <cp:revision>297</cp:revision>
  <cp:lastPrinted>2014-04-02T16:54:02Z</cp:lastPrinted>
  <dcterms:created xsi:type="dcterms:W3CDTF">2014-03-14T22:23:52Z</dcterms:created>
  <dcterms:modified xsi:type="dcterms:W3CDTF">2014-04-07T09:46:10Z</dcterms:modified>
</cp:coreProperties>
</file>